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mov" ContentType="video/quicktime"/>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slideLayouts/slideLayout20.xml" ContentType="application/vnd.openxmlformats-officedocument.presentationml.slideLayout+xml"/>
  <Override PartName="/ppt/theme/theme4.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5.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1.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68" r:id="rId4"/>
    <p:sldMasterId id="2147483698" r:id="rId5"/>
    <p:sldMasterId id="2147483773" r:id="rId6"/>
    <p:sldMasterId id="2147483771" r:id="rId7"/>
    <p:sldMasterId id="2147483784" r:id="rId8"/>
  </p:sldMasterIdLst>
  <p:notesMasterIdLst>
    <p:notesMasterId r:id="rId77"/>
  </p:notesMasterIdLst>
  <p:handoutMasterIdLst>
    <p:handoutMasterId r:id="rId78"/>
  </p:handoutMasterIdLst>
  <p:sldIdLst>
    <p:sldId id="364" r:id="rId9"/>
    <p:sldId id="2459" r:id="rId10"/>
    <p:sldId id="2145706938" r:id="rId11"/>
    <p:sldId id="260" r:id="rId12"/>
    <p:sldId id="2145707200" r:id="rId13"/>
    <p:sldId id="2145706868" r:id="rId14"/>
    <p:sldId id="2145706863" r:id="rId15"/>
    <p:sldId id="487" r:id="rId16"/>
    <p:sldId id="3466" r:id="rId17"/>
    <p:sldId id="2145707146" r:id="rId18"/>
    <p:sldId id="2145707202" r:id="rId19"/>
    <p:sldId id="1948346484" r:id="rId20"/>
    <p:sldId id="1948346486" r:id="rId21"/>
    <p:sldId id="2145706970" r:id="rId22"/>
    <p:sldId id="2145706914" r:id="rId23"/>
    <p:sldId id="2147481561" r:id="rId24"/>
    <p:sldId id="2147481565" r:id="rId25"/>
    <p:sldId id="2147481563" r:id="rId26"/>
    <p:sldId id="2147481564" r:id="rId27"/>
    <p:sldId id="2147481566" r:id="rId28"/>
    <p:sldId id="257" r:id="rId29"/>
    <p:sldId id="2076137932" r:id="rId30"/>
    <p:sldId id="2145706980" r:id="rId31"/>
    <p:sldId id="2076137907" r:id="rId32"/>
    <p:sldId id="3442" r:id="rId33"/>
    <p:sldId id="3496" r:id="rId34"/>
    <p:sldId id="3476" r:id="rId35"/>
    <p:sldId id="2145707125" r:id="rId36"/>
    <p:sldId id="268" r:id="rId37"/>
    <p:sldId id="266" r:id="rId38"/>
    <p:sldId id="3482" r:id="rId39"/>
    <p:sldId id="270" r:id="rId40"/>
    <p:sldId id="3488" r:id="rId41"/>
    <p:sldId id="271" r:id="rId42"/>
    <p:sldId id="3492" r:id="rId43"/>
    <p:sldId id="3493" r:id="rId44"/>
    <p:sldId id="3494" r:id="rId45"/>
    <p:sldId id="3495" r:id="rId46"/>
    <p:sldId id="2145707166" r:id="rId47"/>
    <p:sldId id="2147472729" r:id="rId48"/>
    <p:sldId id="2145707182" r:id="rId49"/>
    <p:sldId id="2145707179" r:id="rId50"/>
    <p:sldId id="2145707180" r:id="rId51"/>
    <p:sldId id="2147481560" r:id="rId52"/>
    <p:sldId id="2145707116" r:id="rId53"/>
    <p:sldId id="2145706911" r:id="rId54"/>
    <p:sldId id="2076137880" r:id="rId55"/>
    <p:sldId id="2145706942" r:id="rId56"/>
    <p:sldId id="2145706935" r:id="rId57"/>
    <p:sldId id="2145706898" r:id="rId58"/>
    <p:sldId id="2145706841" r:id="rId59"/>
    <p:sldId id="2145706937" r:id="rId60"/>
    <p:sldId id="2145707187" r:id="rId61"/>
    <p:sldId id="2145706955" r:id="rId62"/>
    <p:sldId id="2145706934" r:id="rId63"/>
    <p:sldId id="2145706916" r:id="rId64"/>
    <p:sldId id="2145706925" r:id="rId65"/>
    <p:sldId id="2145707162" r:id="rId66"/>
    <p:sldId id="2145707188" r:id="rId67"/>
    <p:sldId id="2145707192" r:id="rId68"/>
    <p:sldId id="2147481558" r:id="rId69"/>
    <p:sldId id="2145707193" r:id="rId70"/>
    <p:sldId id="2145707185" r:id="rId71"/>
    <p:sldId id="2145707186" r:id="rId72"/>
    <p:sldId id="2145707195" r:id="rId73"/>
    <p:sldId id="2145707194" r:id="rId74"/>
    <p:sldId id="2145707190" r:id="rId75"/>
    <p:sldId id="2147481559" r:id="rId76"/>
  </p:sldIdLst>
  <p:sldSz cx="12192000" cy="6858000"/>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F60E992E-71E0-4C64-B257-1AB5556302CD}">
          <p14:sldIdLst>
            <p14:sldId id="364"/>
            <p14:sldId id="2459"/>
            <p14:sldId id="2145706938"/>
            <p14:sldId id="260"/>
            <p14:sldId id="2145707200"/>
            <p14:sldId id="2145706868"/>
            <p14:sldId id="2145706863"/>
            <p14:sldId id="487"/>
            <p14:sldId id="3466"/>
            <p14:sldId id="2145707146"/>
            <p14:sldId id="2145707202"/>
            <p14:sldId id="1948346484"/>
            <p14:sldId id="1948346486"/>
            <p14:sldId id="2145706970"/>
            <p14:sldId id="2145706914"/>
            <p14:sldId id="2147481561"/>
            <p14:sldId id="2147481565"/>
            <p14:sldId id="2147481563"/>
            <p14:sldId id="2147481564"/>
            <p14:sldId id="2147481566"/>
            <p14:sldId id="257"/>
            <p14:sldId id="2076137932"/>
            <p14:sldId id="2145706980"/>
            <p14:sldId id="2076137907"/>
            <p14:sldId id="3442"/>
            <p14:sldId id="3496"/>
            <p14:sldId id="3476"/>
            <p14:sldId id="2145707125"/>
            <p14:sldId id="268"/>
            <p14:sldId id="266"/>
            <p14:sldId id="3482"/>
            <p14:sldId id="270"/>
            <p14:sldId id="3488"/>
            <p14:sldId id="271"/>
            <p14:sldId id="3492"/>
            <p14:sldId id="3493"/>
            <p14:sldId id="3494"/>
            <p14:sldId id="3495"/>
            <p14:sldId id="2145707166"/>
            <p14:sldId id="2147472729"/>
            <p14:sldId id="2145707182"/>
            <p14:sldId id="2145707179"/>
            <p14:sldId id="2145707180"/>
            <p14:sldId id="2147481560"/>
            <p14:sldId id="2145707116"/>
            <p14:sldId id="2145706911"/>
            <p14:sldId id="2076137880"/>
            <p14:sldId id="2145706942"/>
            <p14:sldId id="2145706935"/>
            <p14:sldId id="2145706898"/>
            <p14:sldId id="2145706841"/>
            <p14:sldId id="2145706937"/>
            <p14:sldId id="2145707187"/>
            <p14:sldId id="2145706955"/>
            <p14:sldId id="2145706934"/>
            <p14:sldId id="2145706916"/>
            <p14:sldId id="2145706925"/>
            <p14:sldId id="2145707162"/>
            <p14:sldId id="2145707188"/>
            <p14:sldId id="2145707192"/>
            <p14:sldId id="2147481558"/>
            <p14:sldId id="2145707193"/>
            <p14:sldId id="2145707185"/>
            <p14:sldId id="2145707186"/>
            <p14:sldId id="2145707195"/>
            <p14:sldId id="2145707194"/>
            <p14:sldId id="2145707190"/>
          </p14:sldIdLst>
        </p14:section>
        <p14:section name="Untitled Section" id="{8436734A-8218-4F94-A113-2F5362DC4C7E}">
          <p14:sldIdLst>
            <p14:sldId id="2147481559"/>
          </p14:sldIdLst>
        </p14:section>
      </p14:sectionLst>
    </p:ext>
    <p:ext uri="{EFAFB233-063F-42B5-8137-9DF3F51BA10A}">
      <p15:sldGuideLst xmlns:p15="http://schemas.microsoft.com/office/powerpoint/2012/main">
        <p15:guide id="2" pos="3840" userDrawn="1">
          <p15:clr>
            <a:srgbClr val="A4A3A4"/>
          </p15:clr>
        </p15:guide>
        <p15:guide id="3" orient="horz" pos="1464" userDrawn="1">
          <p15:clr>
            <a:srgbClr val="A4A3A4"/>
          </p15:clr>
        </p15:guide>
        <p15:guide id="4" orient="horz" pos="3048" userDrawn="1">
          <p15:clr>
            <a:srgbClr val="A4A3A4"/>
          </p15:clr>
        </p15:guide>
        <p15:guide id="5" orient="horz" pos="1296"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1723D52-B932-219E-F784-94AA39FEC07E}" name="Juliana Oliveira" initials="JO" userId="S::juliana@johnmindcom.onmicrosoft.com::e4a89b9c-48f4-48e8-a0f7-2956bd21c01e" providerId="AD"/>
  <p188:author id="{A164C96F-1C51-E745-44A2-75AAC3120550}" name="Nipa Chowdhury" initials="NC" userId="S::marjahan.chowdhury@mtgsci.com::e2b54152-b579-4fb5-9e43-1f36f8cb3524" providerId="AD"/>
  <p188:author id="{42FE307A-A9CF-E3F0-8A2B-CDA6F435DC0E}" name="Renato Fabriga" initials="RF" userId="S::renato@johnmindcom.onmicrosoft.com::dd4e3438-3b7a-44cf-9798-ad2dab845d8e" providerId="AD"/>
  <p188:author id="{7A190D88-C3ED-96CC-A4E3-87FA14FCCECF}" name="Gonzales, Stefany" initials="GS" userId="S::gonzstef@merck.com::318f6c02-2453-4fbf-8d97-91125a1f8a50" providerId="AD"/>
  <p188:author id="{9B57B38E-7660-035D-173B-4E6972814CE3}" name="Pallavi Lamba" initials="PL" userId="S::pallavi.lamba@mtgsci.com::138e6485-d7b3-4bdc-8fa0-6792d4027e16" providerId="AD"/>
  <p188:author id="{DFA51BA7-DDDB-F33B-E9B1-5A089EB770DB}" name="Nicole Peters" initials="NP" userId="S::nicole.peters@mtgsci.com::5fd94a7d-2bdf-4040-a757-c42fdc5511fd" providerId="AD"/>
  <p188:author id="{D9230DAE-D5F3-D578-412A-17AB9C43FBFA}" name="Beatriz rosa Oliveira" initials="BO" userId="S::beatriz@johnmindcom.onmicrosoft.com::79466ac7-7074-479a-af16-a0513fb808d4" providerId="AD"/>
  <p188:author id="{9AAC5CC8-6C16-B5AC-98D2-37749CB13D2B}" name="Abby Lilly" initials="AL" userId="S::caroline.lilly@mtgsci.com::15eeb0e2-7ccf-4f08-beba-0f653a9024ea" providerId="AD"/>
  <p188:author id="{5F6124CE-7838-07A7-730D-8E00426434C1}" name="de Moraes, Isabele" initials="Id" userId="S::demoraei@merck.com::f0c95967-aad4-4078-8856-9a94aed329c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4A9A"/>
    <a:srgbClr val="7F7F7F"/>
    <a:srgbClr val="1DA6B9"/>
    <a:srgbClr val="30AEBF"/>
    <a:srgbClr val="0099CC"/>
    <a:srgbClr val="F2F2F2"/>
    <a:srgbClr val="777777"/>
    <a:srgbClr val="AB2F85"/>
    <a:srgbClr val="A6A6A6"/>
    <a:srgbClr val="9B2A7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édio 2 - Ênfas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enhum Estilo, Grade de Tabe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B4B98B0-60AC-42C2-AFA5-B58CD77FA1E5}" styleName="Estilo Claro 1 - Ênfase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012ECD-51FC-41F1-AA8D-1B2483CD663E}" styleName="Estilo Claro 2 - Ênfase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5A111915-BE36-4E01-A7E5-04B1672EAD32}" styleName="Estilo Claro 2 - Ênfase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08" autoAdjust="0"/>
    <p:restoredTop sz="93969" autoAdjust="0"/>
  </p:normalViewPr>
  <p:slideViewPr>
    <p:cSldViewPr snapToGrid="0">
      <p:cViewPr varScale="1">
        <p:scale>
          <a:sx n="61" d="100"/>
          <a:sy n="61" d="100"/>
        </p:scale>
        <p:origin x="872" y="268"/>
      </p:cViewPr>
      <p:guideLst>
        <p:guide pos="3840"/>
        <p:guide orient="horz" pos="1464"/>
        <p:guide orient="horz" pos="3048"/>
        <p:guide orient="horz" pos="1296"/>
      </p:guideLst>
    </p:cSldViewPr>
  </p:slideViewPr>
  <p:notesTextViewPr>
    <p:cViewPr>
      <p:scale>
        <a:sx n="1" d="1"/>
        <a:sy n="1" d="1"/>
      </p:scale>
      <p:origin x="0" y="0"/>
    </p:cViewPr>
  </p:notesTextViewPr>
  <p:sorterViewPr>
    <p:cViewPr>
      <p:scale>
        <a:sx n="80" d="100"/>
        <a:sy n="80" d="100"/>
      </p:scale>
      <p:origin x="0" y="-1484"/>
    </p:cViewPr>
  </p:sorterViewPr>
  <p:notesViewPr>
    <p:cSldViewPr snapToGrid="0">
      <p:cViewPr varScale="1">
        <p:scale>
          <a:sx n="84" d="100"/>
          <a:sy n="84" d="100"/>
        </p:scale>
        <p:origin x="3846" y="108"/>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slide" Target="slides/slide55.xml"/><Relationship Id="rId68" Type="http://schemas.openxmlformats.org/officeDocument/2006/relationships/slide" Target="slides/slide60.xml"/><Relationship Id="rId16" Type="http://schemas.openxmlformats.org/officeDocument/2006/relationships/slide" Target="slides/slide8.xml"/><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slide" Target="slides/slide50.xml"/><Relationship Id="rId74" Type="http://schemas.openxmlformats.org/officeDocument/2006/relationships/slide" Target="slides/slide66.xml"/><Relationship Id="rId79" Type="http://schemas.openxmlformats.org/officeDocument/2006/relationships/presProps" Target="presProps.xml"/><Relationship Id="rId5" Type="http://schemas.openxmlformats.org/officeDocument/2006/relationships/slideMaster" Target="slideMasters/slideMaster2.xml"/><Relationship Id="rId61" Type="http://schemas.openxmlformats.org/officeDocument/2006/relationships/slide" Target="slides/slide53.xml"/><Relationship Id="rId82" Type="http://schemas.openxmlformats.org/officeDocument/2006/relationships/tableStyles" Target="tableStyles.xml"/><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slide" Target="slides/slide48.xml"/><Relationship Id="rId64" Type="http://schemas.openxmlformats.org/officeDocument/2006/relationships/slide" Target="slides/slide56.xml"/><Relationship Id="rId69" Type="http://schemas.openxmlformats.org/officeDocument/2006/relationships/slide" Target="slides/slide61.xml"/><Relationship Id="rId77" Type="http://schemas.openxmlformats.org/officeDocument/2006/relationships/notesMaster" Target="notesMasters/notesMaster1.xml"/><Relationship Id="rId8" Type="http://schemas.openxmlformats.org/officeDocument/2006/relationships/slideMaster" Target="slideMasters/slideMaster5.xml"/><Relationship Id="rId51" Type="http://schemas.openxmlformats.org/officeDocument/2006/relationships/slide" Target="slides/slide43.xml"/><Relationship Id="rId72" Type="http://schemas.openxmlformats.org/officeDocument/2006/relationships/slide" Target="slides/slide64.xml"/><Relationship Id="rId80"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slide" Target="slides/slide51.xml"/><Relationship Id="rId67" Type="http://schemas.openxmlformats.org/officeDocument/2006/relationships/slide" Target="slides/slide59.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slide" Target="slides/slide54.xml"/><Relationship Id="rId70" Type="http://schemas.openxmlformats.org/officeDocument/2006/relationships/slide" Target="slides/slide62.xml"/><Relationship Id="rId75" Type="http://schemas.openxmlformats.org/officeDocument/2006/relationships/slide" Target="slides/slide67.xml"/><Relationship Id="rId83"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slide" Target="slides/slide49.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slide" Target="slides/slide52.xml"/><Relationship Id="rId65" Type="http://schemas.openxmlformats.org/officeDocument/2006/relationships/slide" Target="slides/slide57.xml"/><Relationship Id="rId73" Type="http://schemas.openxmlformats.org/officeDocument/2006/relationships/slide" Target="slides/slide65.xml"/><Relationship Id="rId78" Type="http://schemas.openxmlformats.org/officeDocument/2006/relationships/handoutMaster" Target="handoutMasters/handoutMaster1.xml"/><Relationship Id="rId8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7" Type="http://schemas.openxmlformats.org/officeDocument/2006/relationships/slideMaster" Target="slideMasters/slideMaster4.xml"/><Relationship Id="rId71" Type="http://schemas.openxmlformats.org/officeDocument/2006/relationships/slide" Target="slides/slide63.xml"/><Relationship Id="rId2" Type="http://schemas.openxmlformats.org/officeDocument/2006/relationships/customXml" Target="../customXml/item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pt-BR" sz="1400" b="1" i="0" u="none" strike="noStrike" kern="1200" spc="0" baseline="0" noProof="0">
                <a:solidFill>
                  <a:schemeClr val="tx1">
                    <a:lumMod val="65000"/>
                    <a:lumOff val="35000"/>
                  </a:schemeClr>
                </a:solidFill>
                <a:latin typeface="+mn-lt"/>
                <a:ea typeface="+mn-ea"/>
                <a:cs typeface="+mn-cs"/>
              </a:defRPr>
            </a:pPr>
            <a:r>
              <a:rPr lang="pt-BR" sz="1400" b="1" noProof="0" dirty="0"/>
              <a:t>Taxa de reinfecção (HPV 6/11/16/18) em mulheres soropositivas por grupo de idade</a:t>
            </a:r>
            <a:r>
              <a:rPr lang="pt-BR" sz="1400" b="1" baseline="30000" noProof="0" dirty="0"/>
              <a:t>2,a</a:t>
            </a:r>
          </a:p>
        </c:rich>
      </c:tx>
      <c:layout>
        <c:manualLayout>
          <c:xMode val="edge"/>
          <c:yMode val="edge"/>
          <c:x val="0.10561358239019963"/>
          <c:y val="1.8096732019934905E-2"/>
        </c:manualLayout>
      </c:layout>
      <c:overlay val="0"/>
      <c:spPr>
        <a:noFill/>
        <a:ln>
          <a:noFill/>
        </a:ln>
        <a:effectLst/>
      </c:spPr>
      <c:txPr>
        <a:bodyPr rot="0" spcFirstLastPara="1" vertOverflow="ellipsis" vert="horz" wrap="square" anchor="ctr" anchorCtr="1"/>
        <a:lstStyle/>
        <a:p>
          <a:pPr>
            <a:defRPr lang="pt-BR" sz="1400" b="1" i="0" u="none" strike="noStrike" kern="1200" spc="0" baseline="0" noProof="0">
              <a:solidFill>
                <a:schemeClr val="tx1">
                  <a:lumMod val="65000"/>
                  <a:lumOff val="35000"/>
                </a:schemeClr>
              </a:solidFill>
              <a:latin typeface="+mn-lt"/>
              <a:ea typeface="+mn-ea"/>
              <a:cs typeface="+mn-cs"/>
            </a:defRPr>
          </a:pPr>
          <a:endParaRPr lang="pt-BR"/>
        </a:p>
      </c:txPr>
    </c:title>
    <c:autoTitleDeleted val="0"/>
    <c:plotArea>
      <c:layout/>
      <c:barChart>
        <c:barDir val="col"/>
        <c:grouping val="clustered"/>
        <c:varyColors val="0"/>
        <c:ser>
          <c:idx val="0"/>
          <c:order val="0"/>
          <c:tx>
            <c:strRef>
              <c:f>Sheet1!$B$1</c:f>
              <c:strCache>
                <c:ptCount val="1"/>
                <c:pt idx="0">
                  <c:v>Reinfecção</c:v>
                </c:pt>
              </c:strCache>
            </c:strRef>
          </c:tx>
          <c:spPr>
            <a:solidFill>
              <a:schemeClr val="accent1"/>
            </a:solidFill>
            <a:ln>
              <a:noFill/>
            </a:ln>
            <a:effectLst/>
          </c:spPr>
          <c:invertIfNegative val="0"/>
          <c:cat>
            <c:strRef>
              <c:f>Sheet1!$A$2:$A$4</c:f>
              <c:strCache>
                <c:ptCount val="3"/>
                <c:pt idx="0">
                  <c:v>24-45</c:v>
                </c:pt>
                <c:pt idx="1">
                  <c:v>24-34</c:v>
                </c:pt>
                <c:pt idx="2">
                  <c:v>35-45</c:v>
                </c:pt>
              </c:strCache>
            </c:strRef>
          </c:cat>
          <c:val>
            <c:numRef>
              <c:f>Sheet1!$B$2:$B$4</c:f>
              <c:numCache>
                <c:formatCode>General</c:formatCode>
                <c:ptCount val="3"/>
                <c:pt idx="0">
                  <c:v>1.9</c:v>
                </c:pt>
                <c:pt idx="1">
                  <c:v>1</c:v>
                </c:pt>
                <c:pt idx="2">
                  <c:v>2.8</c:v>
                </c:pt>
              </c:numCache>
            </c:numRef>
          </c:val>
          <c:extLst>
            <c:ext xmlns:c16="http://schemas.microsoft.com/office/drawing/2014/chart" uri="{C3380CC4-5D6E-409C-BE32-E72D297353CC}">
              <c16:uniqueId val="{00000000-4823-40E8-927F-A53FACCFF9CD}"/>
            </c:ext>
          </c:extLst>
        </c:ser>
        <c:ser>
          <c:idx val="1"/>
          <c:order val="1"/>
          <c:tx>
            <c:strRef>
              <c:f>Sheet1!$C$1</c:f>
              <c:strCache>
                <c:ptCount val="1"/>
                <c:pt idx="0">
                  <c:v>Reinfecção Persistente</c:v>
                </c:pt>
              </c:strCache>
            </c:strRef>
          </c:tx>
          <c:spPr>
            <a:solidFill>
              <a:schemeClr val="accent2"/>
            </a:solidFill>
            <a:ln>
              <a:noFill/>
            </a:ln>
            <a:effectLst/>
          </c:spPr>
          <c:invertIfNegative val="0"/>
          <c:cat>
            <c:strRef>
              <c:f>Sheet1!$A$2:$A$4</c:f>
              <c:strCache>
                <c:ptCount val="3"/>
                <c:pt idx="0">
                  <c:v>24-45</c:v>
                </c:pt>
                <c:pt idx="1">
                  <c:v>24-34</c:v>
                </c:pt>
                <c:pt idx="2">
                  <c:v>35-45</c:v>
                </c:pt>
              </c:strCache>
            </c:strRef>
          </c:cat>
          <c:val>
            <c:numRef>
              <c:f>Sheet1!$C$2:$C$4</c:f>
              <c:numCache>
                <c:formatCode>General</c:formatCode>
                <c:ptCount val="3"/>
                <c:pt idx="0">
                  <c:v>0.6</c:v>
                </c:pt>
                <c:pt idx="1">
                  <c:v>0.4</c:v>
                </c:pt>
                <c:pt idx="2">
                  <c:v>1.1000000000000001</c:v>
                </c:pt>
              </c:numCache>
            </c:numRef>
          </c:val>
          <c:extLst>
            <c:ext xmlns:c16="http://schemas.microsoft.com/office/drawing/2014/chart" uri="{C3380CC4-5D6E-409C-BE32-E72D297353CC}">
              <c16:uniqueId val="{00000001-4823-40E8-927F-A53FACCFF9CD}"/>
            </c:ext>
          </c:extLst>
        </c:ser>
        <c:dLbls>
          <c:showLegendKey val="0"/>
          <c:showVal val="0"/>
          <c:showCatName val="0"/>
          <c:showSerName val="0"/>
          <c:showPercent val="0"/>
          <c:showBubbleSize val="0"/>
        </c:dLbls>
        <c:gapWidth val="219"/>
        <c:overlap val="-27"/>
        <c:axId val="1014282616"/>
        <c:axId val="1014283272"/>
      </c:barChart>
      <c:catAx>
        <c:axId val="10142826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crossAx val="1014283272"/>
        <c:crosses val="autoZero"/>
        <c:auto val="1"/>
        <c:lblAlgn val="ctr"/>
        <c:lblOffset val="100"/>
        <c:noMultiLvlLbl val="0"/>
      </c:catAx>
      <c:valAx>
        <c:axId val="10142832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crossAx val="1014282616"/>
        <c:crosses val="autoZero"/>
        <c:crossBetween val="between"/>
      </c:valAx>
      <c:spPr>
        <a:noFill/>
        <a:ln>
          <a:noFill/>
        </a:ln>
        <a:effectLst/>
      </c:spPr>
    </c:plotArea>
    <c:legend>
      <c:legendPos val="b"/>
      <c:layout>
        <c:manualLayout>
          <c:xMode val="edge"/>
          <c:yMode val="edge"/>
          <c:x val="0"/>
          <c:y val="0.93269583122066257"/>
          <c:w val="0.62461379843036646"/>
          <c:h val="6.73040592666868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7333559932435414E-2"/>
          <c:y val="6.9013916865043032E-2"/>
          <c:w val="0.9453330487156103"/>
          <c:h val="0.78056949276689247"/>
        </c:manualLayout>
      </c:layout>
      <c:barChart>
        <c:barDir val="col"/>
        <c:grouping val="clustered"/>
        <c:varyColors val="0"/>
        <c:ser>
          <c:idx val="0"/>
          <c:order val="0"/>
          <c:tx>
            <c:strRef>
              <c:f>Sheet1!$B$1</c:f>
              <c:strCache>
                <c:ptCount val="1"/>
                <c:pt idx="0">
                  <c:v>GARDASIL9
(N=7,099)</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4"/>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Sheet1!$B$2:$B$3</c:f>
              <c:numCache>
                <c:formatCode>General</c:formatCode>
                <c:ptCount val="2"/>
                <c:pt idx="0">
                  <c:v>3</c:v>
                </c:pt>
                <c:pt idx="1">
                  <c:v>1</c:v>
                </c:pt>
              </c:numCache>
            </c:numRef>
          </c:val>
          <c:extLst>
            <c:ext xmlns:c16="http://schemas.microsoft.com/office/drawing/2014/chart" uri="{C3380CC4-5D6E-409C-BE32-E72D297353CC}">
              <c16:uniqueId val="{00000000-F00E-428D-B9C7-13068824684B}"/>
            </c:ext>
          </c:extLst>
        </c:ser>
        <c:ser>
          <c:idx val="1"/>
          <c:order val="1"/>
          <c:tx>
            <c:strRef>
              <c:f>Sheet1!$C$1</c:f>
              <c:strCache>
                <c:ptCount val="1"/>
                <c:pt idx="0">
                  <c:v>GARDASIL
(N=7,105)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264A9A"/>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Sheet1!$C$2:$C$3</c:f>
              <c:numCache>
                <c:formatCode>General</c:formatCode>
                <c:ptCount val="2"/>
                <c:pt idx="0">
                  <c:v>127</c:v>
                </c:pt>
                <c:pt idx="1">
                  <c:v>38</c:v>
                </c:pt>
              </c:numCache>
            </c:numRef>
          </c:val>
          <c:extLst>
            <c:ext xmlns:c16="http://schemas.microsoft.com/office/drawing/2014/chart" uri="{C3380CC4-5D6E-409C-BE32-E72D297353CC}">
              <c16:uniqueId val="{00000001-F00E-428D-B9C7-13068824684B}"/>
            </c:ext>
          </c:extLst>
        </c:ser>
        <c:dLbls>
          <c:dLblPos val="outEnd"/>
          <c:showLegendKey val="0"/>
          <c:showVal val="1"/>
          <c:showCatName val="0"/>
          <c:showSerName val="0"/>
          <c:showPercent val="0"/>
          <c:showBubbleSize val="0"/>
        </c:dLbls>
        <c:gapWidth val="150"/>
        <c:overlap val="-5"/>
        <c:axId val="327863312"/>
        <c:axId val="327865808"/>
      </c:barChart>
      <c:catAx>
        <c:axId val="327863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pt-BR"/>
          </a:p>
        </c:txPr>
        <c:crossAx val="327865808"/>
        <c:crosses val="autoZero"/>
        <c:auto val="1"/>
        <c:lblAlgn val="ctr"/>
        <c:lblOffset val="0"/>
        <c:noMultiLvlLbl val="0"/>
      </c:catAx>
      <c:valAx>
        <c:axId val="327865808"/>
        <c:scaling>
          <c:orientation val="minMax"/>
        </c:scaling>
        <c:delete val="1"/>
        <c:axPos val="l"/>
        <c:numFmt formatCode="General" sourceLinked="1"/>
        <c:majorTickMark val="out"/>
        <c:minorTickMark val="none"/>
        <c:tickLblPos val="nextTo"/>
        <c:crossAx val="327863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7333562539104368E-2"/>
          <c:y val="6.8921421924732371E-2"/>
          <c:w val="0.9453330487156103"/>
          <c:h val="0.78056925454152026"/>
        </c:manualLayout>
      </c:layout>
      <c:barChart>
        <c:barDir val="col"/>
        <c:grouping val="clustered"/>
        <c:varyColors val="0"/>
        <c:ser>
          <c:idx val="0"/>
          <c:order val="0"/>
          <c:tx>
            <c:strRef>
              <c:f>Sheet1!$B$1</c:f>
              <c:strCache>
                <c:ptCount val="1"/>
                <c:pt idx="0">
                  <c:v>GARDASIL9
(N=7.099)</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4"/>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Sheet1!$B$2:$B$3</c:f>
              <c:numCache>
                <c:formatCode>General</c:formatCode>
                <c:ptCount val="2"/>
                <c:pt idx="0">
                  <c:v>6</c:v>
                </c:pt>
                <c:pt idx="1">
                  <c:v>1</c:v>
                </c:pt>
              </c:numCache>
            </c:numRef>
          </c:val>
          <c:extLst>
            <c:ext xmlns:c16="http://schemas.microsoft.com/office/drawing/2014/chart" uri="{C3380CC4-5D6E-409C-BE32-E72D297353CC}">
              <c16:uniqueId val="{00000000-8B3E-47D2-AB8C-C7DDAA6E0986}"/>
            </c:ext>
          </c:extLst>
        </c:ser>
        <c:ser>
          <c:idx val="1"/>
          <c:order val="1"/>
          <c:tx>
            <c:strRef>
              <c:f>Sheet1!$C$1</c:f>
              <c:strCache>
                <c:ptCount val="1"/>
                <c:pt idx="0">
                  <c:v>GARDASIL
(N=7,105)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264A9A"/>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Sheet1!$C$2:$C$3</c:f>
              <c:numCache>
                <c:formatCode>General</c:formatCode>
                <c:ptCount val="2"/>
                <c:pt idx="0">
                  <c:v>9</c:v>
                </c:pt>
                <c:pt idx="1">
                  <c:v>3</c:v>
                </c:pt>
              </c:numCache>
            </c:numRef>
          </c:val>
          <c:extLst>
            <c:ext xmlns:c16="http://schemas.microsoft.com/office/drawing/2014/chart" uri="{C3380CC4-5D6E-409C-BE32-E72D297353CC}">
              <c16:uniqueId val="{00000001-8B3E-47D2-AB8C-C7DDAA6E0986}"/>
            </c:ext>
          </c:extLst>
        </c:ser>
        <c:dLbls>
          <c:dLblPos val="outEnd"/>
          <c:showLegendKey val="0"/>
          <c:showVal val="1"/>
          <c:showCatName val="0"/>
          <c:showSerName val="0"/>
          <c:showPercent val="0"/>
          <c:showBubbleSize val="0"/>
        </c:dLbls>
        <c:gapWidth val="150"/>
        <c:overlap val="-5"/>
        <c:axId val="327863312"/>
        <c:axId val="327865808"/>
      </c:barChart>
      <c:catAx>
        <c:axId val="327863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pt-BR"/>
          </a:p>
        </c:txPr>
        <c:crossAx val="327865808"/>
        <c:crosses val="autoZero"/>
        <c:auto val="1"/>
        <c:lblAlgn val="ctr"/>
        <c:lblOffset val="0"/>
        <c:noMultiLvlLbl val="0"/>
      </c:catAx>
      <c:valAx>
        <c:axId val="327865808"/>
        <c:scaling>
          <c:orientation val="minMax"/>
        </c:scaling>
        <c:delete val="1"/>
        <c:axPos val="l"/>
        <c:numFmt formatCode="General" sourceLinked="1"/>
        <c:majorTickMark val="out"/>
        <c:minorTickMark val="none"/>
        <c:tickLblPos val="nextTo"/>
        <c:crossAx val="327863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 reduction</c:v>
                </c:pt>
              </c:strCache>
            </c:strRef>
          </c:tx>
          <c:spPr>
            <a:solidFill>
              <a:schemeClr val="accent1"/>
            </a:solidFill>
            <a:ln>
              <a:noFill/>
            </a:ln>
            <a:effectLst/>
          </c:spPr>
          <c:invertIfNegative val="0"/>
          <c:dPt>
            <c:idx val="1"/>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38A6-4672-85A1-02172CD0CC64}"/>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3-38A6-4672-85A1-02172CD0CC64}"/>
              </c:ext>
            </c:extLst>
          </c:dPt>
          <c:dPt>
            <c:idx val="3"/>
            <c:invertIfNegative val="0"/>
            <c:bubble3D val="0"/>
            <c:spPr>
              <a:solidFill>
                <a:schemeClr val="accent5">
                  <a:lumMod val="50000"/>
                </a:schemeClr>
              </a:solidFill>
              <a:ln>
                <a:noFill/>
              </a:ln>
              <a:effectLst/>
            </c:spPr>
            <c:extLst>
              <c:ext xmlns:c16="http://schemas.microsoft.com/office/drawing/2014/chart" uri="{C3380CC4-5D6E-409C-BE32-E72D297353CC}">
                <c16:uniqueId val="{00000005-38A6-4672-85A1-02172CD0CC64}"/>
              </c:ext>
            </c:extLst>
          </c:dPt>
          <c:dPt>
            <c:idx val="4"/>
            <c:invertIfNegative val="0"/>
            <c:bubble3D val="0"/>
            <c:spPr>
              <a:solidFill>
                <a:schemeClr val="bg1">
                  <a:lumMod val="65000"/>
                </a:schemeClr>
              </a:solidFill>
              <a:ln>
                <a:noFill/>
              </a:ln>
              <a:effectLst/>
            </c:spPr>
            <c:extLst>
              <c:ext xmlns:c16="http://schemas.microsoft.com/office/drawing/2014/chart" uri="{C3380CC4-5D6E-409C-BE32-E72D297353CC}">
                <c16:uniqueId val="{00000007-38A6-4672-85A1-02172CD0CC64}"/>
              </c:ext>
            </c:extLst>
          </c:dPt>
          <c:dPt>
            <c:idx val="5"/>
            <c:invertIfNegative val="0"/>
            <c:bubble3D val="0"/>
            <c:spPr>
              <a:solidFill>
                <a:schemeClr val="tx1">
                  <a:lumMod val="60000"/>
                  <a:lumOff val="40000"/>
                </a:schemeClr>
              </a:solidFill>
              <a:ln>
                <a:noFill/>
              </a:ln>
              <a:effectLst/>
            </c:spPr>
            <c:extLst>
              <c:ext xmlns:c16="http://schemas.microsoft.com/office/drawing/2014/chart" uri="{C3380CC4-5D6E-409C-BE32-E72D297353CC}">
                <c16:uniqueId val="{00000009-38A6-4672-85A1-02172CD0CC64}"/>
              </c:ext>
            </c:extLst>
          </c:dPt>
          <c:dPt>
            <c:idx val="6"/>
            <c:invertIfNegative val="0"/>
            <c:bubble3D val="0"/>
            <c:spPr>
              <a:solidFill>
                <a:schemeClr val="accent2">
                  <a:lumMod val="75000"/>
                </a:schemeClr>
              </a:solidFill>
              <a:ln>
                <a:noFill/>
              </a:ln>
              <a:effectLst/>
            </c:spPr>
            <c:extLst>
              <c:ext xmlns:c16="http://schemas.microsoft.com/office/drawing/2014/chart" uri="{C3380CC4-5D6E-409C-BE32-E72D297353CC}">
                <c16:uniqueId val="{0000000B-38A6-4672-85A1-02172CD0CC64}"/>
              </c:ext>
            </c:extLst>
          </c:dPt>
          <c:cat>
            <c:strRef>
              <c:f>Sheet1!$A$2:$A$8</c:f>
              <c:strCache>
                <c:ptCount val="7"/>
                <c:pt idx="0">
                  <c:v>Doença cervical (qualquer Grau)</c:v>
                </c:pt>
                <c:pt idx="1">
                  <c:v>NIC de Grau alto</c:v>
                </c:pt>
                <c:pt idx="2">
                  <c:v>Doença vulvar e vaginal (qualquer Grau)</c:v>
                </c:pt>
                <c:pt idx="3">
                  <c:v>Condilomas vulvares e vaginais</c:v>
                </c:pt>
                <c:pt idx="4">
                  <c:v>Doença vulvar/vaginal de Grau alto</c:v>
                </c:pt>
                <c:pt idx="5">
                  <c:v>Biópsia cervical</c:v>
                </c:pt>
                <c:pt idx="6">
                  <c:v>Terapia cervical definitiva</c:v>
                </c:pt>
              </c:strCache>
            </c:strRef>
          </c:cat>
          <c:val>
            <c:numRef>
              <c:f>Sheet1!$B$2:$B$8</c:f>
              <c:numCache>
                <c:formatCode>General</c:formatCode>
                <c:ptCount val="7"/>
                <c:pt idx="0">
                  <c:v>98.4</c:v>
                </c:pt>
                <c:pt idx="1">
                  <c:v>98.2</c:v>
                </c:pt>
                <c:pt idx="2">
                  <c:v>94.9</c:v>
                </c:pt>
                <c:pt idx="3">
                  <c:v>94.3</c:v>
                </c:pt>
                <c:pt idx="4">
                  <c:v>100</c:v>
                </c:pt>
                <c:pt idx="5">
                  <c:v>95.1</c:v>
                </c:pt>
                <c:pt idx="6">
                  <c:v>97.8</c:v>
                </c:pt>
              </c:numCache>
            </c:numRef>
          </c:val>
          <c:extLst>
            <c:ext xmlns:c16="http://schemas.microsoft.com/office/drawing/2014/chart" uri="{C3380CC4-5D6E-409C-BE32-E72D297353CC}">
              <c16:uniqueId val="{0000000C-38A6-4672-85A1-02172CD0CC64}"/>
            </c:ext>
          </c:extLst>
        </c:ser>
        <c:dLbls>
          <c:showLegendKey val="0"/>
          <c:showVal val="0"/>
          <c:showCatName val="0"/>
          <c:showSerName val="0"/>
          <c:showPercent val="0"/>
          <c:showBubbleSize val="0"/>
        </c:dLbls>
        <c:gapWidth val="219"/>
        <c:overlap val="-27"/>
        <c:axId val="260808736"/>
        <c:axId val="260807056"/>
      </c:barChart>
      <c:catAx>
        <c:axId val="2608087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j-lt"/>
                <a:ea typeface="+mn-ea"/>
                <a:cs typeface="+mn-cs"/>
              </a:defRPr>
            </a:pPr>
            <a:endParaRPr lang="pt-BR"/>
          </a:p>
        </c:txPr>
        <c:crossAx val="260807056"/>
        <c:crosses val="autoZero"/>
        <c:auto val="1"/>
        <c:lblAlgn val="ctr"/>
        <c:lblOffset val="100"/>
        <c:noMultiLvlLbl val="0"/>
      </c:catAx>
      <c:valAx>
        <c:axId val="260807056"/>
        <c:scaling>
          <c:orientation val="minMax"/>
          <c:max val="100"/>
          <c:min val="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pt-BR"/>
          </a:p>
        </c:txPr>
        <c:crossAx val="260808736"/>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F5A1718-0D2B-C711-61B9-01583C74A428}"/>
              </a:ext>
            </a:extLst>
          </p:cNvPr>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2F61207E-473A-D417-9994-F682D9E6C78A}"/>
              </a:ext>
            </a:extLst>
          </p:cNvPr>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535164F7-8058-4D10-A5B6-8EF51FF1A1C2}" type="datetimeFigureOut">
              <a:rPr lang="en-US" smtClean="0"/>
              <a:t>3/11/2025</a:t>
            </a:fld>
            <a:endParaRPr lang="en-US"/>
          </a:p>
        </p:txBody>
      </p:sp>
      <p:sp>
        <p:nvSpPr>
          <p:cNvPr id="4" name="Footer Placeholder 3">
            <a:extLst>
              <a:ext uri="{FF2B5EF4-FFF2-40B4-BE49-F238E27FC236}">
                <a16:creationId xmlns:a16="http://schemas.microsoft.com/office/drawing/2014/main" id="{E01D554C-8671-EDDE-224B-282DAE015E67}"/>
              </a:ext>
            </a:extLst>
          </p:cNvPr>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56B5852C-DD4C-BA76-558D-084D973C5F26}"/>
              </a:ext>
            </a:extLst>
          </p:cNvPr>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82C0A632-595B-45A0-BB60-A3FD9656E789}" type="slidenum">
              <a:rPr lang="en-US" smtClean="0"/>
              <a:t>‹nº›</a:t>
            </a:fld>
            <a:endParaRPr lang="en-US"/>
          </a:p>
        </p:txBody>
      </p:sp>
    </p:spTree>
    <p:extLst>
      <p:ext uri="{BB962C8B-B14F-4D97-AF65-F5344CB8AC3E}">
        <p14:creationId xmlns:p14="http://schemas.microsoft.com/office/powerpoint/2010/main" val="145868189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256050"/>
          </a:xfrm>
          <a:prstGeom prst="rect">
            <a:avLst/>
          </a:prstGeom>
        </p:spPr>
        <p:txBody>
          <a:bodyPr vert="horz" lIns="94229" tIns="47114" rIns="94229" bIns="47114" rtlCol="0"/>
          <a:lstStyle>
            <a:lvl1pPr algn="l">
              <a:defRPr sz="1000"/>
            </a:lvl1pPr>
          </a:lstStyle>
          <a:p>
            <a:endParaRPr lang="en-US"/>
          </a:p>
        </p:txBody>
      </p:sp>
      <p:sp>
        <p:nvSpPr>
          <p:cNvPr id="3" name="Date Placeholder 2"/>
          <p:cNvSpPr>
            <a:spLocks noGrp="1"/>
          </p:cNvSpPr>
          <p:nvPr>
            <p:ph type="dt" idx="1"/>
          </p:nvPr>
        </p:nvSpPr>
        <p:spPr>
          <a:xfrm>
            <a:off x="4023092" y="0"/>
            <a:ext cx="3077739" cy="256050"/>
          </a:xfrm>
          <a:prstGeom prst="rect">
            <a:avLst/>
          </a:prstGeom>
        </p:spPr>
        <p:txBody>
          <a:bodyPr vert="horz" lIns="94229" tIns="47114" rIns="94229" bIns="47114" rtlCol="0"/>
          <a:lstStyle>
            <a:lvl1pPr algn="r">
              <a:defRPr sz="1000"/>
            </a:lvl1pPr>
          </a:lstStyle>
          <a:p>
            <a:fld id="{B8AB6B2C-CED8-4DED-A750-6BFB32C11C4F}" type="datetimeFigureOut">
              <a:rPr lang="en-US" smtClean="0"/>
              <a:pPr/>
              <a:t>3/11/2025</a:t>
            </a:fld>
            <a:endParaRPr lang="en-US"/>
          </a:p>
        </p:txBody>
      </p:sp>
      <p:sp>
        <p:nvSpPr>
          <p:cNvPr id="4" name="Slide Image Placeholder 3"/>
          <p:cNvSpPr>
            <a:spLocks noGrp="1" noRot="1" noChangeAspect="1"/>
          </p:cNvSpPr>
          <p:nvPr>
            <p:ph type="sldImg" idx="2"/>
          </p:nvPr>
        </p:nvSpPr>
        <p:spPr>
          <a:xfrm>
            <a:off x="1032157" y="365760"/>
            <a:ext cx="5038162" cy="2834640"/>
          </a:xfrm>
          <a:prstGeom prst="rect">
            <a:avLst/>
          </a:prstGeom>
          <a:noFill/>
          <a:ln w="12700">
            <a:solidFill>
              <a:prstClr val="black"/>
            </a:solidFill>
          </a:ln>
        </p:spPr>
        <p:txBody>
          <a:bodyPr vert="horz" lIns="94229" tIns="47114" rIns="94229" bIns="47114" rtlCol="0" anchor="ctr"/>
          <a:lstStyle/>
          <a:p>
            <a:endParaRPr lang="en-US"/>
          </a:p>
        </p:txBody>
      </p:sp>
      <p:sp>
        <p:nvSpPr>
          <p:cNvPr id="5" name="Notes Placeholder 4"/>
          <p:cNvSpPr>
            <a:spLocks noGrp="1"/>
          </p:cNvSpPr>
          <p:nvPr>
            <p:ph type="body" sz="quarter" idx="3"/>
          </p:nvPr>
        </p:nvSpPr>
        <p:spPr>
          <a:xfrm>
            <a:off x="723900" y="3352800"/>
            <a:ext cx="5676900" cy="5639966"/>
          </a:xfrm>
          <a:prstGeom prst="rect">
            <a:avLst/>
          </a:prstGeom>
        </p:spPr>
        <p:txBody>
          <a:bodyPr vert="horz" lIns="94229" tIns="47114" rIns="94229" bIns="47114"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132425"/>
            <a:ext cx="3077739" cy="256050"/>
          </a:xfrm>
          <a:prstGeom prst="rect">
            <a:avLst/>
          </a:prstGeom>
        </p:spPr>
        <p:txBody>
          <a:bodyPr vert="horz" lIns="94229" tIns="47114" rIns="94229" bIns="47114" rtlCol="0" anchor="b"/>
          <a:lstStyle>
            <a:lvl1pPr algn="l">
              <a:defRPr sz="1000"/>
            </a:lvl1pPr>
          </a:lstStyle>
          <a:p>
            <a:endParaRPr lang="en-US"/>
          </a:p>
        </p:txBody>
      </p:sp>
      <p:sp>
        <p:nvSpPr>
          <p:cNvPr id="7" name="Slide Number Placeholder 6"/>
          <p:cNvSpPr>
            <a:spLocks noGrp="1"/>
          </p:cNvSpPr>
          <p:nvPr>
            <p:ph type="sldNum" sz="quarter" idx="5"/>
          </p:nvPr>
        </p:nvSpPr>
        <p:spPr>
          <a:xfrm>
            <a:off x="4023092" y="9132425"/>
            <a:ext cx="3077739" cy="256050"/>
          </a:xfrm>
          <a:prstGeom prst="rect">
            <a:avLst/>
          </a:prstGeom>
        </p:spPr>
        <p:txBody>
          <a:bodyPr vert="horz" lIns="94229" tIns="47114" rIns="94229" bIns="47114" rtlCol="0" anchor="b"/>
          <a:lstStyle>
            <a:lvl1pPr algn="r">
              <a:defRPr sz="1000"/>
            </a:lvl1pPr>
          </a:lstStyle>
          <a:p>
            <a:fld id="{1A0EF302-6093-493F-855B-CD05A20C46CA}" type="slidenum">
              <a:rPr lang="en-US" smtClean="0"/>
              <a:pPr/>
              <a:t>‹nº›</a:t>
            </a:fld>
            <a:endParaRPr lang="en-US"/>
          </a:p>
        </p:txBody>
      </p:sp>
    </p:spTree>
    <p:extLst>
      <p:ext uri="{BB962C8B-B14F-4D97-AF65-F5344CB8AC3E}">
        <p14:creationId xmlns:p14="http://schemas.microsoft.com/office/powerpoint/2010/main" val="4282190021"/>
      </p:ext>
    </p:extLst>
  </p:cSld>
  <p:clrMap bg1="lt1" tx1="dk1" bg2="lt2" tx2="dk2" accent1="accent1" accent2="accent2" accent3="accent3" accent4="accent4" accent5="accent5" accent6="accent6" hlink="hlink" folHlink="folHlink"/>
  <p:hf hdr="0" ftr="0" dt="0"/>
  <p:notesStyle>
    <a:lvl1pPr marL="141288" indent="-141288" algn="l" defTabSz="914400" rtl="0" eaLnBrk="1" latinLnBrk="0" hangingPunct="1">
      <a:buFont typeface="Arial" panose="020B0604020202020204" pitchFamily="34" charset="0"/>
      <a:buChar char="•"/>
      <a:defRPr sz="1100" kern="1200">
        <a:solidFill>
          <a:schemeClr val="tx1"/>
        </a:solidFill>
        <a:latin typeface="+mn-lt"/>
        <a:ea typeface="+mn-ea"/>
        <a:cs typeface="+mn-cs"/>
      </a:defRPr>
    </a:lvl1pPr>
    <a:lvl2pPr marL="400050" indent="-138113" algn="l" defTabSz="914400" rtl="0" eaLnBrk="1" latinLnBrk="0" hangingPunct="1">
      <a:buFont typeface="Arial" panose="020B0604020202020204" pitchFamily="34" charset="0"/>
      <a:buChar char="–"/>
      <a:tabLst/>
      <a:defRPr sz="1000" kern="1200">
        <a:solidFill>
          <a:schemeClr val="tx1"/>
        </a:solidFill>
        <a:latin typeface="+mn-lt"/>
        <a:ea typeface="+mn-ea"/>
        <a:cs typeface="+mn-cs"/>
      </a:defRPr>
    </a:lvl2pPr>
    <a:lvl3pPr marL="628650" indent="-114300" algn="l" defTabSz="914400" rtl="0" eaLnBrk="1" latinLnBrk="0" hangingPunct="1">
      <a:buFont typeface="Arial" panose="020B0604020202020204" pitchFamily="34" charset="0"/>
      <a:buChar char="•"/>
      <a:defRPr sz="1000" kern="1200">
        <a:solidFill>
          <a:schemeClr val="tx1"/>
        </a:solidFill>
        <a:latin typeface="+mn-lt"/>
        <a:ea typeface="+mn-ea"/>
        <a:cs typeface="+mn-cs"/>
      </a:defRPr>
    </a:lvl3pPr>
    <a:lvl4pPr marL="857250" indent="-114300" algn="l" defTabSz="914400" rtl="0" eaLnBrk="1" latinLnBrk="0" hangingPunct="1">
      <a:buFont typeface="Arial" panose="020B0604020202020204" pitchFamily="34" charset="0"/>
      <a:buChar char="–"/>
      <a:defRPr sz="1000" kern="1200">
        <a:solidFill>
          <a:schemeClr val="tx1"/>
        </a:solidFill>
        <a:latin typeface="+mn-lt"/>
        <a:ea typeface="+mn-ea"/>
        <a:cs typeface="+mn-cs"/>
      </a:defRPr>
    </a:lvl4pPr>
    <a:lvl5pPr marL="1085850" indent="-114300" algn="l" defTabSz="914400" rtl="0" eaLnBrk="1" latinLnBrk="0" hangingPunct="1">
      <a:buFont typeface="Arial" panose="020B0604020202020204" pitchFamily="34" charset="0"/>
      <a:buChar char="•"/>
      <a:defRPr sz="10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pos="456" userDrawn="1">
          <p15:clr>
            <a:srgbClr val="F26B43"/>
          </p15:clr>
        </p15:guide>
        <p15:guide id="2" orient="horz" pos="2112" userDrawn="1">
          <p15:clr>
            <a:srgbClr val="F26B43"/>
          </p15:clr>
        </p15:guide>
        <p15:guide id="3" pos="4032"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www.cdc.gov/std/treatment-guidelines/hpv.htm"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a:extLst>
              <a:ext uri="{FF2B5EF4-FFF2-40B4-BE49-F238E27FC236}">
                <a16:creationId xmlns:a16="http://schemas.microsoft.com/office/drawing/2014/main" id="{0F1A0FC4-900C-4372-872E-74C8B08E3025}"/>
              </a:ext>
            </a:extLst>
          </p:cNvPr>
          <p:cNvSpPr>
            <a:spLocks noGrp="1"/>
          </p:cNvSpPr>
          <p:nvPr>
            <p:ph type="body" idx="1"/>
          </p:nvPr>
        </p:nvSpPr>
        <p:spPr/>
        <p:txBody>
          <a:bodyPr/>
          <a:lstStyle/>
          <a:p>
            <a:pPr marL="0" indent="0" defTabSz="948507">
              <a:buNone/>
              <a:defRPr/>
            </a:pPr>
            <a:r>
              <a:rPr lang="en-US" sz="1100" dirty="0">
                <a:solidFill>
                  <a:prstClr val="black"/>
                </a:solidFill>
                <a:cs typeface="Arial" panose="020B0604020202020204" pitchFamily="34" charset="0"/>
              </a:rPr>
              <a:t>(</a:t>
            </a:r>
            <a:r>
              <a:rPr lang="en-US" sz="1100" b="1" dirty="0">
                <a:solidFill>
                  <a:prstClr val="black"/>
                </a:solidFill>
                <a:cs typeface="Arial" panose="020B0604020202020204" pitchFamily="34" charset="0"/>
              </a:rPr>
              <a:t>accelerated approval language—examples)</a:t>
            </a:r>
          </a:p>
          <a:p>
            <a:pPr marL="0" indent="0" defTabSz="948507">
              <a:buNone/>
              <a:defRPr/>
            </a:pPr>
            <a:r>
              <a:rPr lang="en-US" sz="1100" b="1" dirty="0">
                <a:solidFill>
                  <a:prstClr val="black"/>
                </a:solidFill>
                <a:cs typeface="Arial" panose="020B0604020202020204" pitchFamily="34" charset="0"/>
              </a:rPr>
              <a:t>US only</a:t>
            </a:r>
            <a:br>
              <a:rPr lang="en-US" sz="1100" dirty="0">
                <a:solidFill>
                  <a:prstClr val="black"/>
                </a:solidFill>
                <a:cs typeface="Arial" panose="020B0604020202020204" pitchFamily="34" charset="0"/>
              </a:rPr>
            </a:br>
            <a:r>
              <a:rPr lang="en-US" sz="1100" dirty="0">
                <a:solidFill>
                  <a:prstClr val="black"/>
                </a:solidFill>
                <a:cs typeface="Arial" panose="020B0604020202020204" pitchFamily="34" charset="0"/>
              </a:rPr>
              <a:t>The oropharyngeal and head and neck cancer indication is approved under accelerated approval based on effectiveness in preventing HPV-related anogenital disease. Continued approval for this indication may be contingent upon verification and description of clinical benefit in a confirmatory trial.</a:t>
            </a:r>
            <a:r>
              <a:rPr lang="en-US" sz="1100" baseline="30000" dirty="0">
                <a:solidFill>
                  <a:prstClr val="black"/>
                </a:solidFill>
                <a:cs typeface="Arial" panose="020B0604020202020204" pitchFamily="34" charset="0"/>
              </a:rPr>
              <a:t>1</a:t>
            </a:r>
          </a:p>
          <a:p>
            <a:pPr marL="0" indent="0" defTabSz="948507">
              <a:buNone/>
              <a:defRPr/>
            </a:pPr>
            <a:endParaRPr lang="en-US" sz="1100" dirty="0">
              <a:solidFill>
                <a:prstClr val="black"/>
              </a:solidFill>
              <a:cs typeface="Arial" panose="020B0604020202020204" pitchFamily="34" charset="0"/>
            </a:endParaRPr>
          </a:p>
          <a:p>
            <a:pPr marL="0" indent="0" defTabSz="948507">
              <a:buNone/>
              <a:defRPr/>
            </a:pPr>
            <a:r>
              <a:rPr lang="en-US" sz="1100" b="1" dirty="0">
                <a:solidFill>
                  <a:prstClr val="black"/>
                </a:solidFill>
                <a:cs typeface="Arial" panose="020B0604020202020204" pitchFamily="34" charset="0"/>
              </a:rPr>
              <a:t>Canada</a:t>
            </a:r>
          </a:p>
          <a:p>
            <a:pPr marL="0" indent="0" defTabSz="948507">
              <a:buNone/>
              <a:defRPr/>
            </a:pPr>
            <a:r>
              <a:rPr lang="en-US" sz="1100" dirty="0">
                <a:solidFill>
                  <a:prstClr val="black"/>
                </a:solidFill>
                <a:cs typeface="Arial" panose="020B0604020202020204" pitchFamily="34" charset="0"/>
              </a:rPr>
              <a:t>Canadian label - "has been issued market authorization with conditions, pending the results of trials to verify its clinical benefit”.</a:t>
            </a:r>
            <a:r>
              <a:rPr lang="en-US" sz="1100" baseline="30000" dirty="0">
                <a:solidFill>
                  <a:prstClr val="black"/>
                </a:solidFill>
                <a:cs typeface="Arial" panose="020B0604020202020204" pitchFamily="34" charset="0"/>
              </a:rPr>
              <a:t>2</a:t>
            </a:r>
            <a:r>
              <a:rPr lang="en-US" sz="1100" dirty="0">
                <a:solidFill>
                  <a:prstClr val="black"/>
                </a:solidFill>
                <a:cs typeface="Arial" panose="020B0604020202020204" pitchFamily="34" charset="0"/>
              </a:rPr>
              <a:t> </a:t>
            </a:r>
          </a:p>
          <a:p>
            <a:pPr indent="-228600" defTabSz="948507">
              <a:defRPr/>
            </a:pPr>
            <a:endParaRPr lang="en-US" sz="1100" dirty="0">
              <a:solidFill>
                <a:prstClr val="black"/>
              </a:solidFill>
              <a:cs typeface="Arial" panose="020B0604020202020204" pitchFamily="34" charset="0"/>
            </a:endParaRPr>
          </a:p>
          <a:p>
            <a:pPr indent="-228600" defTabSz="948507">
              <a:defRPr/>
            </a:pPr>
            <a:endParaRPr lang="en-US" sz="1100" dirty="0">
              <a:solidFill>
                <a:prstClr val="black"/>
              </a:solidFill>
              <a:cs typeface="Arial" panose="020B0604020202020204" pitchFamily="34" charset="0"/>
            </a:endParaRPr>
          </a:p>
          <a:p>
            <a:pPr marL="0" indent="0">
              <a:buNone/>
              <a:defRPr/>
            </a:pPr>
            <a:r>
              <a:rPr lang="en-US" sz="1100" b="1" dirty="0">
                <a:cs typeface="Arial" panose="020B0604020202020204" pitchFamily="34" charset="0"/>
              </a:rPr>
              <a:t>References</a:t>
            </a:r>
          </a:p>
          <a:p>
            <a:pPr marL="0" indent="0">
              <a:buFont typeface="Arial" panose="020B0604020202020204" pitchFamily="34" charset="0"/>
              <a:buNone/>
              <a:defRPr/>
            </a:pPr>
            <a:r>
              <a:rPr lang="fr-FR" sz="1100" b="1" dirty="0">
                <a:cs typeface="Arial" panose="020B0604020202020204" pitchFamily="34" charset="0"/>
              </a:rPr>
              <a:t>1. </a:t>
            </a:r>
            <a:r>
              <a:rPr lang="en-US" sz="1100" dirty="0">
                <a:solidFill>
                  <a:srgbClr val="232323"/>
                </a:solidFill>
                <a:ea typeface="Times New Roman" panose="02020603050405020304" pitchFamily="18" charset="0"/>
                <a:cs typeface="Arial" panose="020B0604020202020204" pitchFamily="34" charset="0"/>
              </a:rPr>
              <a:t>GARDASIL 9 (Human papillomavirus 9-valent vaccine, recombinant) prescribing information. </a:t>
            </a:r>
            <a:r>
              <a:rPr lang="en-US" sz="1100">
                <a:solidFill>
                  <a:srgbClr val="232323"/>
                </a:solidFill>
                <a:ea typeface="Times New Roman" panose="02020603050405020304" pitchFamily="18" charset="0"/>
                <a:cs typeface="Arial" panose="020B0604020202020204" pitchFamily="34" charset="0"/>
              </a:rPr>
              <a:t>Rahway, </a:t>
            </a:r>
            <a:r>
              <a:rPr lang="en-US" sz="1100" dirty="0">
                <a:solidFill>
                  <a:srgbClr val="232323"/>
                </a:solidFill>
                <a:ea typeface="Times New Roman" panose="02020603050405020304" pitchFamily="18" charset="0"/>
                <a:cs typeface="Arial" panose="020B0604020202020204" pitchFamily="34" charset="0"/>
              </a:rPr>
              <a:t>NJ: Merck &amp; Co, Inc.; 2023. </a:t>
            </a:r>
            <a:endParaRPr lang="en-US" sz="1100" dirty="0">
              <a:ea typeface="Times New Roman" panose="02020603050405020304" pitchFamily="18" charset="0"/>
              <a:cs typeface="Arial" panose="020B0604020202020204" pitchFamily="34" charset="0"/>
            </a:endParaRPr>
          </a:p>
          <a:p>
            <a:pPr marL="0" indent="0">
              <a:buFont typeface="Arial" panose="020B0604020202020204" pitchFamily="34" charset="0"/>
              <a:buNone/>
            </a:pPr>
            <a:r>
              <a:rPr lang="en-US" sz="1100" b="1" dirty="0">
                <a:cs typeface="Arial" panose="020B0604020202020204" pitchFamily="34" charset="0"/>
              </a:rPr>
              <a:t>2. </a:t>
            </a:r>
            <a:r>
              <a:rPr lang="en-US" sz="1100" dirty="0">
                <a:solidFill>
                  <a:srgbClr val="000000"/>
                </a:solidFill>
                <a:latin typeface="Arial" panose="020B0604020202020204" pitchFamily="34" charset="0"/>
                <a:ea typeface="DengXian" panose="02010600030101010101" pitchFamily="2" charset="-122"/>
                <a:cs typeface="Arial" panose="020B0604020202020204" pitchFamily="34" charset="0"/>
              </a:rPr>
              <a:t>GARDASIL 9 [product monograph]. Kirkland, QC, Canada: Merck Canada Inc.; 2023. </a:t>
            </a:r>
            <a:endParaRPr lang="en-US" sz="1100" dirty="0"/>
          </a:p>
        </p:txBody>
      </p:sp>
      <p:sp>
        <p:nvSpPr>
          <p:cNvPr id="10" name="Slide Number Placeholder 9">
            <a:extLst>
              <a:ext uri="{FF2B5EF4-FFF2-40B4-BE49-F238E27FC236}">
                <a16:creationId xmlns:a16="http://schemas.microsoft.com/office/drawing/2014/main" id="{FD499340-A32E-A290-27CE-D1F3C213F049}"/>
              </a:ext>
            </a:extLst>
          </p:cNvPr>
          <p:cNvSpPr>
            <a:spLocks noGrp="1"/>
          </p:cNvSpPr>
          <p:nvPr>
            <p:ph type="sldNum" sz="quarter" idx="5"/>
          </p:nvPr>
        </p:nvSpPr>
        <p:spPr/>
        <p:txBody>
          <a:bodyPr/>
          <a:lstStyle/>
          <a:p>
            <a:fld id="{1A0EF302-6093-493F-855B-CD05A20C46CA}" type="slidenum">
              <a:rPr lang="en-US" smtClean="0"/>
              <a:pPr/>
              <a:t>1</a:t>
            </a:fld>
            <a:endParaRPr lang="en-US"/>
          </a:p>
        </p:txBody>
      </p:sp>
      <p:sp>
        <p:nvSpPr>
          <p:cNvPr id="19" name="Slide Image Placeholder 18">
            <a:extLst>
              <a:ext uri="{FF2B5EF4-FFF2-40B4-BE49-F238E27FC236}">
                <a16:creationId xmlns:a16="http://schemas.microsoft.com/office/drawing/2014/main" id="{D645BC16-0DE2-79B2-EBC1-FF4C539476A5}"/>
              </a:ext>
            </a:extLst>
          </p:cNvPr>
          <p:cNvSpPr>
            <a:spLocks noGrp="1" noRot="1" noChangeAspect="1"/>
          </p:cNvSpPr>
          <p:nvPr>
            <p:ph type="sldImg"/>
          </p:nvPr>
        </p:nvSpPr>
        <p:spPr>
          <a:xfrm>
            <a:off x="1031875" y="371475"/>
            <a:ext cx="5038725" cy="2835275"/>
          </a:xfrm>
        </p:spPr>
      </p:sp>
      <p:sp>
        <p:nvSpPr>
          <p:cNvPr id="8" name="Rectangle 7">
            <a:extLst>
              <a:ext uri="{FF2B5EF4-FFF2-40B4-BE49-F238E27FC236}">
                <a16:creationId xmlns:a16="http://schemas.microsoft.com/office/drawing/2014/main" id="{D1846E3B-33EC-4567-AEA4-030B2EFC6002}"/>
              </a:ext>
            </a:extLst>
          </p:cNvPr>
          <p:cNvSpPr/>
          <p:nvPr/>
        </p:nvSpPr>
        <p:spPr>
          <a:xfrm>
            <a:off x="1" y="1"/>
            <a:ext cx="7100830" cy="571500"/>
          </a:xfrm>
          <a:prstGeom prst="rect">
            <a:avLst/>
          </a:prstGeom>
          <a:solidFill>
            <a:schemeClr val="bg1"/>
          </a:solidFill>
          <a:ln w="19050">
            <a:solidFill>
              <a:srgbClr val="FF99FF"/>
            </a:solidFill>
          </a:ln>
          <a:effectLst/>
        </p:spPr>
        <p:style>
          <a:lnRef idx="1">
            <a:schemeClr val="accent1"/>
          </a:lnRef>
          <a:fillRef idx="3">
            <a:schemeClr val="accent1"/>
          </a:fillRef>
          <a:effectRef idx="2">
            <a:schemeClr val="accent1"/>
          </a:effectRef>
          <a:fontRef idx="minor">
            <a:schemeClr val="lt1"/>
          </a:fontRef>
        </p:style>
        <p:txBody>
          <a:bodyPr lIns="88139" tIns="44070" rIns="88139" bIns="44070"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Note to Countries: </a:t>
            </a:r>
            <a:r>
              <a:rPr kumimoji="0" lang="en-US" sz="1000" b="0"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Please comply with local product’s standards regarding brand/generic presentations of MSD products, as indications may vary by country. If there is accelerated approval language in your country’s PI [</a:t>
            </a:r>
            <a:r>
              <a:rPr kumimoji="0" lang="en-US" sz="1000" b="0" i="0" u="none" strike="noStrike" kern="1200" cap="none" spc="0" normalizeH="0" baseline="0" noProof="0" dirty="0" err="1">
                <a:ln>
                  <a:noFill/>
                </a:ln>
                <a:solidFill>
                  <a:sysClr val="windowText" lastClr="000000"/>
                </a:solidFill>
                <a:effectLst/>
                <a:uLnTx/>
                <a:uFillTx/>
                <a:latin typeface="Arial Narrow" panose="020B0606020202030204" pitchFamily="34" charset="0"/>
                <a:ea typeface="+mn-ea"/>
                <a:cs typeface="Arial" panose="020B0604020202020204" pitchFamily="34" charset="0"/>
              </a:rPr>
              <a:t>eg.</a:t>
            </a:r>
            <a:r>
              <a:rPr kumimoji="0" lang="en-US" sz="1000" b="0"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 </a:t>
            </a:r>
            <a:r>
              <a:rPr lang="en-US" sz="1000" dirty="0">
                <a:solidFill>
                  <a:sysClr val="windowText" lastClr="000000"/>
                </a:solidFill>
                <a:latin typeface="Arial Narrow" panose="020B0606020202030204" pitchFamily="34" charset="0"/>
                <a:cs typeface="Arial" panose="020B0604020202020204" pitchFamily="34" charset="0"/>
              </a:rPr>
              <a:t>Oropharyngeal and other head and neck cancers], </a:t>
            </a:r>
            <a:r>
              <a:rPr kumimoji="0" lang="en-US" sz="1000" b="0"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please include in talking points of this slide. Also, mandatory talking points are found in each slide’s notes section- these do not serve as a script, but rather an outline of the content that must be covered when describing the slide</a:t>
            </a:r>
          </a:p>
        </p:txBody>
      </p:sp>
    </p:spTree>
    <p:extLst>
      <p:ext uri="{BB962C8B-B14F-4D97-AF65-F5344CB8AC3E}">
        <p14:creationId xmlns:p14="http://schemas.microsoft.com/office/powerpoint/2010/main" val="24668667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a:xfrm>
            <a:off x="723900" y="3352799"/>
            <a:ext cx="5676900" cy="6035675"/>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mn-lt"/>
                <a:ea typeface="+mn-ea"/>
                <a:cs typeface="+mn-cs"/>
              </a:rPr>
              <a:t>Mandatory Talking Points</a:t>
            </a:r>
          </a:p>
          <a:p>
            <a:pPr defTabSz="948507">
              <a:defRPr/>
            </a:pPr>
            <a:r>
              <a:rPr lang="en-US" b="0" dirty="0"/>
              <a:t>Prospective data from 1,610 Colombian females aged 15-85 years indicate that sexually active adult females remain at risk for acquiring new HPV infections throughout their lifetime.</a:t>
            </a:r>
            <a:endParaRPr lang="en-US" b="0" baseline="3000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prstClr val="black"/>
              </a:solidFill>
              <a:effectLst/>
              <a:uLnTx/>
              <a:uFillTx/>
              <a:latin typeface="+mn-lt"/>
              <a:ea typeface="+mn-ea"/>
              <a:cs typeface="+mn-cs"/>
            </a:endParaRPr>
          </a:p>
          <a:p>
            <a:pPr marL="0" indent="0" defTabSz="948507">
              <a:buNone/>
              <a:defRPr/>
            </a:pPr>
            <a:r>
              <a:rPr lang="en-US" b="1" dirty="0"/>
              <a:t>Background Information</a:t>
            </a:r>
          </a:p>
          <a:p>
            <a:pPr defTabSz="948507">
              <a:defRPr/>
            </a:pPr>
            <a:r>
              <a:rPr lang="en-US" dirty="0"/>
              <a:t>Female data: 1,610 HPV-negative Colombian females 15-85 years of age with normal cytology at baseline followed for a median of 4.1 years for any new HPV infection with a median interval between visits of 7 months.</a:t>
            </a:r>
            <a:r>
              <a:rPr lang="en-US" baseline="30000" dirty="0"/>
              <a:t>1</a:t>
            </a:r>
          </a:p>
          <a:p>
            <a:pPr lvl="1" defTabSz="948507">
              <a:defRPr/>
            </a:pPr>
            <a:r>
              <a:rPr lang="en-US" dirty="0"/>
              <a:t>HPV types assessed:</a:t>
            </a:r>
          </a:p>
          <a:p>
            <a:pPr lvl="2" indent="-171450" defTabSz="948507">
              <a:defRPr/>
            </a:pPr>
            <a:r>
              <a:rPr lang="en-US" dirty="0"/>
              <a:t>High-risk: types 16, 18, 31, 33, 35, 39, 45, 51, 52, 56, 58, 59, 66, 68.</a:t>
            </a:r>
          </a:p>
          <a:p>
            <a:pPr lvl="2" indent="-171450" defTabSz="948507">
              <a:defRPr/>
            </a:pPr>
            <a:r>
              <a:rPr lang="en-US" dirty="0"/>
              <a:t>Low-risk: types 6, 11, 26, 34, 40, 42, 43, 44, 53, 54, 55, 57, 61, 70, 71 (CP8061), 72, 73, 81 (CP8304), 82 (MM4 and IS39 subtypes), 83 (MM7), 84 (MM8), and CP6108. </a:t>
            </a:r>
            <a:endParaRPr kumimoji="0" lang="en-US" sz="1100" b="0" i="0" u="none" strike="noStrike" kern="1200" cap="none" spc="0" normalizeH="0" baseline="0" noProof="0" dirty="0">
              <a:ln>
                <a:noFill/>
              </a:ln>
              <a:solidFill>
                <a:prstClr val="black"/>
              </a:solidFill>
              <a:effectLst/>
              <a:uLnTx/>
              <a:uFillTx/>
              <a:latin typeface="+mn-lt"/>
              <a:ea typeface="+mn-ea"/>
              <a:cs typeface="+mn-cs"/>
            </a:endParaRPr>
          </a:p>
          <a:p>
            <a:pPr marL="0" indent="0">
              <a:buNone/>
            </a:pPr>
            <a:r>
              <a:rPr lang="en-US" sz="1100" b="1" dirty="0">
                <a:solidFill>
                  <a:schemeClr val="tx1"/>
                </a:solidFill>
                <a:latin typeface="+mn-lt"/>
                <a:cs typeface="+mn-cs"/>
              </a:rPr>
              <a:t>Reference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t>1. Muñoz N et al. </a:t>
            </a:r>
            <a:r>
              <a:rPr lang="da-DK" i="1" dirty="0"/>
              <a:t>J Infect Dis</a:t>
            </a:r>
            <a:r>
              <a:rPr lang="da-DK" dirty="0"/>
              <a:t>. 2004;190:2077</a:t>
            </a:r>
            <a:r>
              <a:rPr lang="en-US" b="1" dirty="0"/>
              <a:t>–</a:t>
            </a:r>
            <a:r>
              <a:rPr lang="da-DK" dirty="0"/>
              <a:t>2087.</a:t>
            </a:r>
          </a:p>
          <a:p>
            <a:pPr marL="0" indent="0">
              <a:buNone/>
            </a:pP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3885739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342900"/>
            <a:ext cx="5029200" cy="2828925"/>
          </a:xfrm>
        </p:spPr>
      </p:sp>
      <p:sp>
        <p:nvSpPr>
          <p:cNvPr id="3" name="Notes Placeholder 2"/>
          <p:cNvSpPr>
            <a:spLocks noGrp="1"/>
          </p:cNvSpPr>
          <p:nvPr>
            <p:ph type="body" idx="1"/>
          </p:nvPr>
        </p:nvSpPr>
        <p:spPr>
          <a:xfrm>
            <a:off x="884458" y="3204265"/>
            <a:ext cx="5943600" cy="6210293"/>
          </a:xfrm>
        </p:spPr>
        <p:txBody>
          <a:bodyPr/>
          <a:lstStyle/>
          <a:p>
            <a:pPr marL="0" lvl="0" indent="0">
              <a:buNone/>
              <a:defRPr/>
            </a:pPr>
            <a:r>
              <a:rPr lang="en-US" sz="900" b="1" dirty="0">
                <a:solidFill>
                  <a:prstClr val="black"/>
                </a:solidFill>
              </a:rPr>
              <a:t>Mandatory Key Points</a:t>
            </a:r>
          </a:p>
          <a:p>
            <a:pPr lvl="0">
              <a:defRPr/>
            </a:pPr>
            <a:r>
              <a:rPr lang="en-US" sz="900" dirty="0">
                <a:solidFill>
                  <a:prstClr val="black"/>
                </a:solidFill>
              </a:rPr>
              <a:t>Most adult males and females may not have been exposed to all of the HPV types covered by </a:t>
            </a:r>
            <a:r>
              <a:rPr lang="en-US" sz="900" dirty="0">
                <a:latin typeface="+mn-lt"/>
                <a:cs typeface="+mn-cs"/>
              </a:rPr>
              <a:t>GARDASIL</a:t>
            </a:r>
            <a:r>
              <a:rPr lang="en-US" sz="900" baseline="30000" dirty="0">
                <a:latin typeface="+mn-lt"/>
                <a:cs typeface="+mn-cs"/>
              </a:rPr>
              <a:t>®</a:t>
            </a:r>
            <a:r>
              <a:rPr lang="en-US" sz="900" dirty="0">
                <a:latin typeface="+mn-lt"/>
                <a:cs typeface="+mn-cs"/>
              </a:rPr>
              <a:t>9</a:t>
            </a:r>
            <a:r>
              <a:rPr lang="en-US" sz="900" dirty="0">
                <a:solidFill>
                  <a:prstClr val="black"/>
                </a:solidFill>
              </a:rPr>
              <a:t>, and </a:t>
            </a:r>
            <a:r>
              <a:rPr lang="en-US" sz="900" dirty="0">
                <a:latin typeface="+mn-lt"/>
                <a:cs typeface="+mn-cs"/>
              </a:rPr>
              <a:t>GARDASIL 9 </a:t>
            </a:r>
            <a:r>
              <a:rPr lang="en-US" sz="900" dirty="0">
                <a:solidFill>
                  <a:prstClr val="black"/>
                </a:solidFill>
              </a:rPr>
              <a:t>may still help protect against cancers and diseases caused by the HPV types to which they have not been exposed.</a:t>
            </a:r>
            <a:r>
              <a:rPr lang="en-US" sz="900" baseline="30000" dirty="0">
                <a:solidFill>
                  <a:prstClr val="black"/>
                </a:solidFill>
              </a:rPr>
              <a:t>1–4</a:t>
            </a:r>
          </a:p>
          <a:p>
            <a:pPr lvl="0">
              <a:defRPr/>
            </a:pPr>
            <a:r>
              <a:rPr lang="en-US" sz="900" dirty="0">
                <a:solidFill>
                  <a:prstClr val="black"/>
                </a:solidFill>
              </a:rPr>
              <a:t>In a 2020 analysis of a </a:t>
            </a:r>
            <a:r>
              <a:rPr lang="en-US" sz="900" dirty="0">
                <a:latin typeface="+mn-lt"/>
                <a:cs typeface="+mn-cs"/>
              </a:rPr>
              <a:t>GARDASIL</a:t>
            </a:r>
            <a:r>
              <a:rPr lang="en-US" sz="900" baseline="30000" dirty="0">
                <a:latin typeface="+mn-lt"/>
                <a:cs typeface="+mn-cs"/>
              </a:rPr>
              <a:t>® </a:t>
            </a:r>
            <a:r>
              <a:rPr lang="en-US" sz="900" dirty="0">
                <a:solidFill>
                  <a:prstClr val="black"/>
                </a:solidFill>
              </a:rPr>
              <a:t>clinical trial</a:t>
            </a:r>
            <a:r>
              <a:rPr lang="en-US" sz="900" baseline="30000" dirty="0">
                <a:solidFill>
                  <a:prstClr val="black"/>
                </a:solidFill>
              </a:rPr>
              <a:t>2</a:t>
            </a:r>
            <a:r>
              <a:rPr lang="en-US" sz="900" dirty="0">
                <a:solidFill>
                  <a:prstClr val="black"/>
                </a:solidFill>
              </a:rPr>
              <a:t>:</a:t>
            </a:r>
            <a:endParaRPr lang="en-US" sz="900" baseline="30000" dirty="0">
              <a:solidFill>
                <a:prstClr val="black"/>
              </a:solidFill>
            </a:endParaRPr>
          </a:p>
          <a:p>
            <a:pPr lvl="1">
              <a:defRPr/>
            </a:pPr>
            <a:r>
              <a:rPr lang="en-US" sz="900" dirty="0">
                <a:solidFill>
                  <a:prstClr val="black"/>
                </a:solidFill>
              </a:rPr>
              <a:t>Only approximately 16% of females aged 24–45 years (N=3817) were DNA-positive to any of the 9 HPV types covered by </a:t>
            </a:r>
            <a:r>
              <a:rPr lang="en-US" sz="900" dirty="0">
                <a:latin typeface="+mn-lt"/>
                <a:cs typeface="+mn-cs"/>
              </a:rPr>
              <a:t>GARDASIL 9</a:t>
            </a:r>
            <a:r>
              <a:rPr lang="en-US" sz="900" dirty="0">
                <a:solidFill>
                  <a:prstClr val="black"/>
                </a:solidFill>
              </a:rPr>
              <a:t>.</a:t>
            </a:r>
          </a:p>
          <a:p>
            <a:pPr lvl="0">
              <a:defRPr/>
            </a:pPr>
            <a:r>
              <a:rPr lang="en-US" sz="900" dirty="0">
                <a:solidFill>
                  <a:prstClr val="black"/>
                </a:solidFill>
              </a:rPr>
              <a:t>In a 2021 analysis of a </a:t>
            </a:r>
            <a:r>
              <a:rPr lang="en-US" sz="900" dirty="0">
                <a:latin typeface="+mn-lt"/>
                <a:cs typeface="+mn-cs"/>
              </a:rPr>
              <a:t>GARDASIL</a:t>
            </a:r>
            <a:r>
              <a:rPr lang="en-US" sz="900" baseline="30000" dirty="0">
                <a:latin typeface="+mn-lt"/>
                <a:cs typeface="+mn-cs"/>
              </a:rPr>
              <a:t> </a:t>
            </a:r>
            <a:r>
              <a:rPr lang="en-US" sz="900" dirty="0">
                <a:solidFill>
                  <a:prstClr val="black"/>
                </a:solidFill>
              </a:rPr>
              <a:t>clinical trial</a:t>
            </a:r>
            <a:r>
              <a:rPr lang="en-US" sz="900" baseline="30000" dirty="0">
                <a:solidFill>
                  <a:prstClr val="black"/>
                </a:solidFill>
              </a:rPr>
              <a:t>3</a:t>
            </a:r>
            <a:r>
              <a:rPr lang="en-US" sz="900" dirty="0">
                <a:solidFill>
                  <a:prstClr val="black"/>
                </a:solidFill>
              </a:rPr>
              <a:t>:</a:t>
            </a:r>
          </a:p>
          <a:p>
            <a:pPr lvl="1">
              <a:defRPr/>
            </a:pPr>
            <a:r>
              <a:rPr lang="en-US" sz="900" dirty="0">
                <a:solidFill>
                  <a:prstClr val="black"/>
                </a:solidFill>
              </a:rPr>
              <a:t>Only approximately 13% of heterosexual males aged 16–23 years (N=3463) were DNA-positive to 1 or more of the 9 HPV types covered by </a:t>
            </a:r>
            <a:r>
              <a:rPr lang="en-US" sz="900" dirty="0">
                <a:latin typeface="+mn-lt"/>
                <a:cs typeface="+mn-cs"/>
              </a:rPr>
              <a:t>GARDASIL 9</a:t>
            </a:r>
            <a:r>
              <a:rPr lang="en-US" sz="900" dirty="0">
                <a:solidFill>
                  <a:prstClr val="black"/>
                </a:solidFill>
              </a:rPr>
              <a:t>.</a:t>
            </a:r>
          </a:p>
          <a:p>
            <a:pPr>
              <a:defRPr/>
            </a:pPr>
            <a:r>
              <a:rPr kumimoji="0" lang="en-US" sz="900" i="0" u="none" strike="noStrike" kern="1200" cap="none" spc="0" normalizeH="0" noProof="0" dirty="0">
                <a:ln>
                  <a:noFill/>
                </a:ln>
                <a:effectLst/>
                <a:uLnTx/>
                <a:uFillTx/>
                <a:ea typeface="+mn-ea"/>
                <a:cs typeface="+mn-cs"/>
              </a:rPr>
              <a:t>GARDASIL</a:t>
            </a:r>
            <a:r>
              <a:rPr kumimoji="0" lang="en-US" sz="900" i="0" u="none" strike="noStrike" kern="1200" cap="none" spc="0" normalizeH="0" baseline="30000" noProof="0" dirty="0">
                <a:ln>
                  <a:noFill/>
                </a:ln>
                <a:effectLst/>
                <a:uLnTx/>
                <a:uFillTx/>
                <a:ea typeface="+mn-ea"/>
                <a:cs typeface="+mn-cs"/>
              </a:rPr>
              <a:t> </a:t>
            </a:r>
            <a:r>
              <a:rPr kumimoji="0" lang="en-US" sz="900" i="0" u="none" strike="noStrike" kern="1200" cap="none" spc="0" normalizeH="0" noProof="0" dirty="0">
                <a:ln>
                  <a:noFill/>
                </a:ln>
                <a:effectLst/>
                <a:uLnTx/>
                <a:uFillTx/>
                <a:ea typeface="+mn-ea"/>
                <a:cs typeface="+mn-cs"/>
              </a:rPr>
              <a:t>9 does not protect against HPV types to which individuals have already been exposed.</a:t>
            </a:r>
            <a:r>
              <a:rPr lang="en-US" sz="900" baseline="30000" dirty="0"/>
              <a:t>4</a:t>
            </a:r>
            <a:endParaRPr lang="en-US" sz="900" dirty="0">
              <a:solidFill>
                <a:prstClr val="black"/>
              </a:solidFill>
            </a:endParaRPr>
          </a:p>
          <a:p>
            <a:pPr marL="261937" lvl="1" indent="0">
              <a:buNone/>
              <a:defRPr/>
            </a:pPr>
            <a:endParaRPr lang="en-US" sz="900" b="1" dirty="0">
              <a:solidFill>
                <a:prstClr val="black"/>
              </a:solidFill>
            </a:endParaRPr>
          </a:p>
          <a:p>
            <a:pPr marL="0" lvl="0" indent="0">
              <a:buNone/>
              <a:defRPr/>
            </a:pPr>
            <a:r>
              <a:rPr lang="en-US" sz="900" b="1" dirty="0">
                <a:solidFill>
                  <a:prstClr val="black"/>
                </a:solidFill>
              </a:rPr>
              <a:t>Background Information</a:t>
            </a:r>
          </a:p>
          <a:p>
            <a:pPr lvl="0">
              <a:defRPr/>
            </a:pPr>
            <a:r>
              <a:rPr lang="en-US" sz="900" dirty="0">
                <a:solidFill>
                  <a:prstClr val="black"/>
                </a:solidFill>
              </a:rPr>
              <a:t>The 2020 analysis was from a randomized, double-blind, placebo-controlled clinical trial of the safety, immunogenicity, and efficacy of </a:t>
            </a:r>
            <a:r>
              <a:rPr lang="en-US" sz="900" dirty="0">
                <a:latin typeface="+mn-lt"/>
                <a:cs typeface="+mn-cs"/>
              </a:rPr>
              <a:t>GARDASIL</a:t>
            </a:r>
            <a:r>
              <a:rPr lang="en-US" sz="900" dirty="0">
                <a:solidFill>
                  <a:prstClr val="black"/>
                </a:solidFill>
              </a:rPr>
              <a:t> in adult women aged 24 to 45 years (NCT00090220).</a:t>
            </a:r>
            <a:r>
              <a:rPr lang="en-US" sz="900" baseline="30000" dirty="0">
                <a:solidFill>
                  <a:prstClr val="black"/>
                </a:solidFill>
              </a:rPr>
              <a:t>2</a:t>
            </a:r>
          </a:p>
          <a:p>
            <a:pPr lvl="1">
              <a:defRPr/>
            </a:pPr>
            <a:r>
              <a:rPr lang="en-US" sz="900" dirty="0">
                <a:solidFill>
                  <a:prstClr val="black"/>
                </a:solidFill>
              </a:rPr>
              <a:t>Anogenital swab samples were collected from all participants at 9 time points over 4 years; PCR-based assay was used to test for HPV DNA, which included 9 vaccine-type (6/11/16/18/31/33/45/52/58) and 5 nonvaccine-type (35/39/51/56/59) serotypes.</a:t>
            </a:r>
            <a:r>
              <a:rPr lang="en-US" sz="900" baseline="30000" dirty="0">
                <a:solidFill>
                  <a:prstClr val="black"/>
                </a:solidFill>
              </a:rPr>
              <a:t>2</a:t>
            </a:r>
            <a:r>
              <a:rPr lang="en-US" sz="900" dirty="0">
                <a:solidFill>
                  <a:prstClr val="black"/>
                </a:solidFill>
              </a:rPr>
              <a:t> </a:t>
            </a:r>
          </a:p>
          <a:p>
            <a:pPr lvl="0">
              <a:defRPr/>
            </a:pPr>
            <a:r>
              <a:rPr lang="en-US" sz="900" dirty="0">
                <a:solidFill>
                  <a:prstClr val="black"/>
                </a:solidFill>
              </a:rPr>
              <a:t>The 2021 analysis was from a global, multicenter, randomized, placebo-controlled, double-blind clinical trial of the safety, immunogenicity, and efficacy of </a:t>
            </a:r>
            <a:r>
              <a:rPr lang="en-US" sz="900" dirty="0">
                <a:latin typeface="+mn-lt"/>
                <a:cs typeface="+mn-cs"/>
              </a:rPr>
              <a:t>GARDASIL</a:t>
            </a:r>
            <a:r>
              <a:rPr lang="en-US" sz="900" baseline="30000" dirty="0"/>
              <a:t> </a:t>
            </a:r>
            <a:r>
              <a:rPr lang="en-US" sz="900" dirty="0">
                <a:solidFill>
                  <a:prstClr val="black"/>
                </a:solidFill>
              </a:rPr>
              <a:t>(NCT00090285).</a:t>
            </a:r>
            <a:r>
              <a:rPr lang="en-US" sz="900" baseline="30000" dirty="0">
                <a:solidFill>
                  <a:prstClr val="black"/>
                </a:solidFill>
              </a:rPr>
              <a:t>3</a:t>
            </a:r>
            <a:endParaRPr lang="en-US" sz="900" dirty="0">
              <a:solidFill>
                <a:prstClr val="black"/>
              </a:solidFill>
            </a:endParaRPr>
          </a:p>
          <a:p>
            <a:pPr lvl="1">
              <a:defRPr/>
            </a:pPr>
            <a:r>
              <a:rPr lang="en-US" sz="900" dirty="0">
                <a:solidFill>
                  <a:prstClr val="black"/>
                </a:solidFill>
              </a:rPr>
              <a:t>Samples were collected for all study participants (heterosexual men aged 16–23 years; men who have sex with men [MSM] aged 16–26 years) at day 1 and were analyzed with multiplex PCR-based assays to detect DNA for </a:t>
            </a:r>
            <a:r>
              <a:rPr lang="en-US" sz="900" dirty="0">
                <a:latin typeface="+mn-lt"/>
                <a:cs typeface="+mn-cs"/>
              </a:rPr>
              <a:t>GARDASIL 9</a:t>
            </a:r>
            <a:r>
              <a:rPr lang="en-US" sz="900" dirty="0">
                <a:solidFill>
                  <a:prstClr val="black"/>
                </a:solidFill>
              </a:rPr>
              <a:t> HPV types (6/11/16/18/31/33/45/52/58) and 5 nonvaccine-type, oncogenic serotypes (35/39/51/56/59).</a:t>
            </a:r>
            <a:r>
              <a:rPr lang="en-US" sz="900" baseline="30000" dirty="0">
                <a:solidFill>
                  <a:prstClr val="black"/>
                </a:solidFill>
              </a:rPr>
              <a:t>3</a:t>
            </a:r>
          </a:p>
          <a:p>
            <a:pPr lvl="1">
              <a:defRPr/>
            </a:pPr>
            <a:r>
              <a:rPr lang="en-US" sz="900" kern="100" dirty="0">
                <a:effectLst/>
                <a:ea typeface="+mn-ea"/>
                <a:cs typeface="+mn-cs"/>
              </a:rPr>
              <a:t>HPV DNA positivity rates among MSM were higher than among heterosexual men, with ~38% of MSM being positive to ≥1 of the 9 HPV vaccine types.</a:t>
            </a:r>
            <a:r>
              <a:rPr lang="en-US" sz="900" kern="100" baseline="30000" dirty="0">
                <a:effectLst/>
                <a:ea typeface="+mn-ea"/>
                <a:cs typeface="+mn-cs"/>
              </a:rPr>
              <a:t>3</a:t>
            </a:r>
          </a:p>
          <a:p>
            <a:pPr marL="0" lvl="0" indent="0">
              <a:buNone/>
              <a:defRPr/>
            </a:pPr>
            <a:endParaRPr lang="en-US" sz="900" b="1" dirty="0">
              <a:solidFill>
                <a:prstClr val="black"/>
              </a:solidFill>
            </a:endParaRPr>
          </a:p>
          <a:p>
            <a:pPr marL="0" lvl="0" indent="0">
              <a:buNone/>
              <a:defRPr/>
            </a:pPr>
            <a:r>
              <a:rPr lang="en-US" sz="900" b="1" dirty="0">
                <a:solidFill>
                  <a:prstClr val="black"/>
                </a:solidFill>
              </a:rPr>
              <a:t>References</a:t>
            </a:r>
          </a:p>
          <a:p>
            <a:pPr marL="0" lvl="0" indent="0">
              <a:buNone/>
              <a:defRPr/>
            </a:pPr>
            <a:r>
              <a:rPr lang="en-US" sz="900" b="1" dirty="0">
                <a:solidFill>
                  <a:prstClr val="black"/>
                </a:solidFill>
              </a:rPr>
              <a:t>1.</a:t>
            </a:r>
            <a:r>
              <a:rPr lang="en-US" sz="900" dirty="0">
                <a:solidFill>
                  <a:prstClr val="black"/>
                </a:solidFill>
              </a:rPr>
              <a:t> Meites E et al. </a:t>
            </a:r>
            <a:r>
              <a:rPr lang="en-US" sz="900" i="1" dirty="0">
                <a:solidFill>
                  <a:prstClr val="black"/>
                </a:solidFill>
              </a:rPr>
              <a:t>MMWR </a:t>
            </a:r>
            <a:r>
              <a:rPr lang="en-US" sz="900" i="1" dirty="0" err="1">
                <a:solidFill>
                  <a:prstClr val="black"/>
                </a:solidFill>
              </a:rPr>
              <a:t>Morb</a:t>
            </a:r>
            <a:r>
              <a:rPr lang="en-US" sz="900" i="1" dirty="0">
                <a:solidFill>
                  <a:prstClr val="black"/>
                </a:solidFill>
              </a:rPr>
              <a:t> Mortal </a:t>
            </a:r>
            <a:r>
              <a:rPr lang="en-US" sz="900" i="1" dirty="0" err="1">
                <a:solidFill>
                  <a:prstClr val="black"/>
                </a:solidFill>
              </a:rPr>
              <a:t>Wkly</a:t>
            </a:r>
            <a:r>
              <a:rPr lang="en-US" sz="900" i="1" dirty="0">
                <a:solidFill>
                  <a:prstClr val="black"/>
                </a:solidFill>
              </a:rPr>
              <a:t> Rep</a:t>
            </a:r>
            <a:r>
              <a:rPr lang="en-US" sz="900" dirty="0">
                <a:solidFill>
                  <a:prstClr val="black"/>
                </a:solidFill>
              </a:rPr>
              <a:t>. 2019;68:698–702. </a:t>
            </a:r>
          </a:p>
          <a:p>
            <a:pPr marL="0" lvl="0" indent="0">
              <a:buNone/>
              <a:defRPr/>
            </a:pPr>
            <a:r>
              <a:rPr lang="en-US" sz="900" b="1" dirty="0">
                <a:solidFill>
                  <a:prstClr val="black"/>
                </a:solidFill>
              </a:rPr>
              <a:t>2. </a:t>
            </a:r>
            <a:r>
              <a:rPr lang="en-US" sz="900" dirty="0">
                <a:solidFill>
                  <a:prstClr val="black"/>
                </a:solidFill>
              </a:rPr>
              <a:t>Ferris DG et al. </a:t>
            </a:r>
            <a:r>
              <a:rPr lang="en-US" sz="900" i="1" dirty="0">
                <a:solidFill>
                  <a:prstClr val="black"/>
                </a:solidFill>
              </a:rPr>
              <a:t>Papillomavirus Res</a:t>
            </a:r>
            <a:r>
              <a:rPr lang="en-US" sz="900" dirty="0">
                <a:solidFill>
                  <a:prstClr val="black"/>
                </a:solidFill>
              </a:rPr>
              <a:t>. 2020;10:100202 </a:t>
            </a:r>
          </a:p>
          <a:p>
            <a:pPr marL="0" lvl="0" indent="0">
              <a:buNone/>
              <a:defRPr/>
            </a:pPr>
            <a:r>
              <a:rPr lang="en-US" sz="900" b="1" dirty="0">
                <a:solidFill>
                  <a:prstClr val="black"/>
                </a:solidFill>
              </a:rPr>
              <a:t>3.</a:t>
            </a:r>
            <a:r>
              <a:rPr lang="en-US" sz="900" dirty="0">
                <a:solidFill>
                  <a:prstClr val="black"/>
                </a:solidFill>
              </a:rPr>
              <a:t> Tota JE et al. </a:t>
            </a:r>
            <a:r>
              <a:rPr lang="en-US" sz="900" i="1" dirty="0">
                <a:solidFill>
                  <a:prstClr val="black"/>
                </a:solidFill>
              </a:rPr>
              <a:t>Clin Infect Dis. </a:t>
            </a:r>
            <a:r>
              <a:rPr lang="en-US" sz="900" dirty="0">
                <a:solidFill>
                  <a:prstClr val="black"/>
                </a:solidFill>
              </a:rPr>
              <a:t>2022;74:1247–1256.</a:t>
            </a:r>
          </a:p>
          <a:p>
            <a:pPr marL="0" indent="0">
              <a:buNone/>
              <a:defRPr/>
            </a:pPr>
            <a:r>
              <a:rPr lang="en-US" sz="900" b="1" dirty="0">
                <a:solidFill>
                  <a:prstClr val="black"/>
                </a:solidFill>
              </a:rPr>
              <a:t>4.</a:t>
            </a:r>
            <a:r>
              <a:rPr lang="en-US" sz="900" dirty="0">
                <a:solidFill>
                  <a:prstClr val="black"/>
                </a:solidFill>
              </a:rPr>
              <a:t> </a:t>
            </a:r>
            <a:r>
              <a:rPr kumimoji="0" lang="en-US" sz="900" b="0" i="0" u="none" strike="noStrike" kern="1200" cap="none" spc="0" normalizeH="0" baseline="0" noProof="0" dirty="0">
                <a:ln>
                  <a:noFill/>
                </a:ln>
                <a:effectLst/>
                <a:uLnTx/>
                <a:uFillTx/>
                <a:latin typeface="+mn-lt"/>
                <a:ea typeface="+mn-ea"/>
                <a:cs typeface="+mn-cs"/>
              </a:rPr>
              <a:t>European Medicines Agency. </a:t>
            </a:r>
            <a:r>
              <a:rPr lang="en-US" sz="900" dirty="0"/>
              <a:t>GARDASIL 9</a:t>
            </a:r>
            <a:r>
              <a:rPr kumimoji="0" lang="en-US" sz="900" b="0" i="0" u="none" strike="noStrike" kern="1200" cap="none" spc="0" normalizeH="0" baseline="0" noProof="0" dirty="0">
                <a:ln>
                  <a:noFill/>
                </a:ln>
                <a:effectLst/>
                <a:uLnTx/>
                <a:uFillTx/>
                <a:latin typeface="+mn-lt"/>
                <a:ea typeface="+mn-ea"/>
                <a:cs typeface="+mn-cs"/>
              </a:rPr>
              <a:t>. Accessed September 14</a:t>
            </a:r>
            <a:r>
              <a:rPr lang="en-US" sz="900" dirty="0">
                <a:latin typeface="+mn-lt"/>
                <a:cs typeface="+mn-cs"/>
              </a:rPr>
              <a:t>, 2023</a:t>
            </a:r>
            <a:r>
              <a:rPr lang="en-US" sz="900" dirty="0">
                <a:latin typeface="+mn-lt"/>
              </a:rPr>
              <a:t>.</a:t>
            </a:r>
            <a:r>
              <a:rPr lang="en-US" sz="900" dirty="0"/>
              <a:t> https://www.ema.europa.eu/en/documents/product-information/gardasil-9-epar-product-information_en.pdf.</a:t>
            </a:r>
          </a:p>
        </p:txBody>
      </p:sp>
      <p:sp>
        <p:nvSpPr>
          <p:cNvPr id="4" name="Slide Number Placeholder 3">
            <a:extLst>
              <a:ext uri="{FF2B5EF4-FFF2-40B4-BE49-F238E27FC236}">
                <a16:creationId xmlns:a16="http://schemas.microsoft.com/office/drawing/2014/main" id="{AE3BE4EE-B15B-98EB-387E-E3494E89759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2466B114-512D-D4C5-E115-73551A7998ED}"/>
              </a:ext>
            </a:extLst>
          </p:cNvPr>
          <p:cNvSpPr txBox="1"/>
          <p:nvPr/>
        </p:nvSpPr>
        <p:spPr>
          <a:xfrm>
            <a:off x="6191249" y="16491"/>
            <a:ext cx="911225" cy="230832"/>
          </a:xfrm>
          <a:prstGeom prst="rect">
            <a:avLst/>
          </a:prstGeom>
          <a:solidFill>
            <a:srgbClr val="FFFF00"/>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92929"/>
                </a:solidFill>
                <a:effectLst/>
                <a:uLnTx/>
                <a:uFillTx/>
                <a:latin typeface="Arial" panose="020B0604020202020204"/>
                <a:ea typeface="+mn-ea"/>
                <a:cs typeface="+mn-cs"/>
              </a:rPr>
              <a:t>This is a build</a:t>
            </a:r>
          </a:p>
        </p:txBody>
      </p:sp>
    </p:spTree>
    <p:extLst>
      <p:ext uri="{BB962C8B-B14F-4D97-AF65-F5344CB8AC3E}">
        <p14:creationId xmlns:p14="http://schemas.microsoft.com/office/powerpoint/2010/main" val="15025286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15133284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14300" algn="l" rtl="0">
              <a:lnSpc>
                <a:spcPct val="100000"/>
              </a:lnSpc>
              <a:spcBef>
                <a:spcPts val="105"/>
              </a:spcBef>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Pontos de discussão</a:t>
            </a:r>
          </a:p>
          <a:p>
            <a:pPr marL="286385" indent="-172720" algn="l" rtl="0">
              <a:lnSpc>
                <a:spcPct val="100000"/>
              </a:lnSpc>
              <a:buFont typeface="Arial MT"/>
              <a:buChar char="•"/>
              <a:tabLst>
                <a:tab pos="287020" algn="l"/>
              </a:tabLst>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A infecção persistente aumenta com a idade tanto em mulheres quanto em homens.</a:t>
            </a:r>
            <a:r>
              <a:rPr lang="pt-BR" sz="1050" b="1" i="0" u="none" kern="0" baseline="23809" dirty="0">
                <a:solidFill>
                  <a:schemeClr val="tx1">
                    <a:lumMod val="100000"/>
                  </a:schemeClr>
                </a:solidFill>
                <a:latin typeface="Arial" panose="020B0604020202020204" pitchFamily="34" charset="0"/>
                <a:sym typeface="Arial" panose="020B0604020202020204" pitchFamily="34" charset="0"/>
              </a:rPr>
              <a:t>1,2</a:t>
            </a:r>
          </a:p>
          <a:p>
            <a:pPr marL="342900" algn="l" rtl="0">
              <a:lnSpc>
                <a:spcPct val="100000"/>
              </a:lnSpc>
            </a:pPr>
            <a:r>
              <a:rPr lang="pt-BR" sz="105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Mulheres:</a:t>
            </a:r>
            <a:r>
              <a:rPr lang="pt-BR" sz="1050" b="1" i="0" u="none" kern="0" baseline="23809" dirty="0">
                <a:solidFill>
                  <a:schemeClr val="tx1">
                    <a:lumMod val="100000"/>
                  </a:schemeClr>
                </a:solidFill>
                <a:latin typeface="Arial" panose="020B0604020202020204" pitchFamily="34" charset="0"/>
                <a:sym typeface="Arial" panose="020B0604020202020204" pitchFamily="34" charset="0"/>
              </a:rPr>
              <a:t>1</a:t>
            </a:r>
          </a:p>
          <a:p>
            <a:pPr marL="742315" lvl="1" indent="-173355" algn="l" rtl="0">
              <a:lnSpc>
                <a:spcPct val="100000"/>
              </a:lnSpc>
              <a:buFont typeface="Courier New"/>
              <a:buChar char="o"/>
              <a:tabLst>
                <a:tab pos="742950" algn="l"/>
              </a:tabLst>
            </a:pPr>
            <a:r>
              <a:rPr lang="pt-BR" sz="1050" b="1" i="0" u="none" kern="0" baseline="0" dirty="0">
                <a:solidFill>
                  <a:schemeClr val="tx1">
                    <a:lumMod val="100000"/>
                  </a:schemeClr>
                </a:solidFill>
              </a:rPr>
              <a:t>Estudo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prospectivo </a:t>
            </a:r>
            <a:r>
              <a:rPr lang="pt-BR" sz="1050" b="0" i="0" u="none" kern="0" baseline="0" dirty="0">
                <a:solidFill>
                  <a:schemeClr val="tx1">
                    <a:lumMod val="100000"/>
                  </a:schemeClr>
                </a:solidFill>
                <a:latin typeface="Arial MT"/>
                <a:sym typeface="Arial MT"/>
              </a:rPr>
              <a:t>baseado na população.</a:t>
            </a:r>
          </a:p>
          <a:p>
            <a:pPr marL="742315" lvl="1" indent="-173355" algn="l" rtl="0">
              <a:lnSpc>
                <a:spcPct val="100000"/>
              </a:lnSpc>
              <a:buFont typeface="Courier New"/>
              <a:buChar char="o"/>
              <a:tabLst>
                <a:tab pos="742950" algn="l"/>
              </a:tabLst>
            </a:pPr>
            <a:r>
              <a:rPr lang="pt-BR" sz="1050" b="0" i="0" u="none" baseline="0" dirty="0">
                <a:latin typeface="Arial MT"/>
                <a:sym typeface="Arial MT"/>
              </a:rPr>
              <a:t>7.237 mulheres da Costa Rica</a:t>
            </a:r>
          </a:p>
          <a:p>
            <a:pPr marL="742315" lvl="1" indent="-173355" algn="l" rtl="0">
              <a:lnSpc>
                <a:spcPct val="100000"/>
              </a:lnSpc>
              <a:buFont typeface="Courier New"/>
              <a:buChar char="o"/>
              <a:tabLst>
                <a:tab pos="742950" algn="l"/>
              </a:tabLst>
            </a:pPr>
            <a:r>
              <a:rPr lang="pt-BR" sz="1050" b="0" i="0" u="none" kern="0" baseline="0" dirty="0">
                <a:solidFill>
                  <a:schemeClr val="tx1">
                    <a:lumMod val="100000"/>
                  </a:schemeClr>
                </a:solidFill>
                <a:latin typeface="Arial MT"/>
                <a:sym typeface="Arial MT"/>
              </a:rPr>
              <a:t>Avaliou a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infecção cervical persistente com qualquer um dos mais de 40 tipos de HPV.</a:t>
            </a:r>
          </a:p>
          <a:p>
            <a:pPr marL="742315" lvl="1" indent="-173355" algn="l" rtl="0">
              <a:lnSpc>
                <a:spcPct val="100000"/>
              </a:lnSpc>
              <a:buFont typeface="Courier New"/>
              <a:buChar char="o"/>
              <a:tabLst>
                <a:tab pos="742950" algn="l"/>
              </a:tabLst>
            </a:pPr>
            <a:r>
              <a:rPr lang="pt-BR" sz="1050" b="0" i="0" u="none" kern="0" baseline="0" dirty="0">
                <a:solidFill>
                  <a:schemeClr val="tx1">
                    <a:lumMod val="100000"/>
                  </a:schemeClr>
                </a:solidFill>
                <a:latin typeface="Arial MT"/>
                <a:sym typeface="Arial MT"/>
              </a:rPr>
              <a:t>Taxas de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infecção cervical persistente aumentaram com a idade.</a:t>
            </a:r>
          </a:p>
          <a:p>
            <a:pPr marL="342900" algn="l" rtl="0">
              <a:lnSpc>
                <a:spcPct val="100000"/>
              </a:lnSpc>
            </a:pPr>
            <a:r>
              <a:rPr lang="pt-BR" sz="105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Homens:</a:t>
            </a:r>
            <a:r>
              <a:rPr lang="pt-BR" sz="1050" b="1" i="0" u="none" kern="0" baseline="23809" dirty="0">
                <a:solidFill>
                  <a:schemeClr val="tx1">
                    <a:lumMod val="100000"/>
                  </a:schemeClr>
                </a:solidFill>
                <a:latin typeface="Arial" panose="020B0604020202020204" pitchFamily="34" charset="0"/>
                <a:sym typeface="Arial" panose="020B0604020202020204" pitchFamily="34" charset="0"/>
              </a:rPr>
              <a:t>2</a:t>
            </a:r>
          </a:p>
          <a:p>
            <a:pPr marL="742315" lvl="1" indent="-173355" algn="l" rtl="0">
              <a:lnSpc>
                <a:spcPct val="100000"/>
              </a:lnSpc>
              <a:buFont typeface="Courier New"/>
              <a:buChar char="o"/>
              <a:tabLst>
                <a:tab pos="742950" algn="l"/>
              </a:tabLst>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Estudo HIM (</a:t>
            </a:r>
            <a:r>
              <a:rPr lang="pt-BR" sz="1050" b="1" i="1" u="none" kern="0" baseline="0" dirty="0">
                <a:solidFill>
                  <a:schemeClr val="tx1">
                    <a:lumMod val="100000"/>
                  </a:schemeClr>
                </a:solidFill>
                <a:latin typeface="Arial" panose="020B0604020202020204" pitchFamily="34" charset="0"/>
                <a:sym typeface="Arial" panose="020B0604020202020204" pitchFamily="34" charset="0"/>
              </a:rPr>
              <a:t>HPV in </a:t>
            </a:r>
            <a:r>
              <a:rPr lang="pt-BR" sz="1050" b="1" i="1" u="none" kern="0" baseline="0" dirty="0" err="1">
                <a:solidFill>
                  <a:schemeClr val="tx1">
                    <a:lumMod val="100000"/>
                  </a:schemeClr>
                </a:solidFill>
                <a:latin typeface="Arial" panose="020B0604020202020204" pitchFamily="34" charset="0"/>
                <a:sym typeface="Arial" panose="020B0604020202020204" pitchFamily="34" charset="0"/>
              </a:rPr>
              <a:t>Men</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a:t>
            </a:r>
          </a:p>
          <a:p>
            <a:pPr marL="742315" lvl="1" indent="-173355" algn="l" rtl="0">
              <a:lnSpc>
                <a:spcPct val="100000"/>
              </a:lnSpc>
              <a:buFont typeface="Courier New"/>
              <a:buChar char="o"/>
              <a:tabLst>
                <a:tab pos="742950" algn="l"/>
              </a:tabLst>
            </a:pPr>
            <a:r>
              <a:rPr lang="pt-BR" sz="1050" b="0" i="0" u="none" baseline="0" dirty="0">
                <a:latin typeface="Arial MT"/>
                <a:sym typeface="Arial MT"/>
              </a:rPr>
              <a:t>954 heterossexuais de 18 a 70 anos de idade do Brasil, do México e dos EUA.</a:t>
            </a:r>
          </a:p>
          <a:p>
            <a:pPr marL="795655" algn="l" rtl="0">
              <a:lnSpc>
                <a:spcPct val="100000"/>
              </a:lnSpc>
              <a:tabLst>
                <a:tab pos="1024255" algn="l"/>
              </a:tabLst>
            </a:pPr>
            <a:r>
              <a:rPr lang="pt-BR" sz="105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1050" b="0" i="0" u="none" kern="0" baseline="0" dirty="0">
                <a:solidFill>
                  <a:schemeClr val="tx1">
                    <a:lumMod val="100000"/>
                  </a:schemeClr>
                </a:solidFill>
                <a:latin typeface="Arial MT"/>
                <a:sym typeface="Arial MT"/>
              </a:rPr>
              <a:t>125 tiveram infecção persistente.</a:t>
            </a:r>
          </a:p>
          <a:p>
            <a:pPr marL="742315" marR="118110" lvl="1" indent="-172720" algn="l" rtl="0">
              <a:lnSpc>
                <a:spcPct val="100000"/>
              </a:lnSpc>
              <a:buFont typeface="Courier New"/>
              <a:buChar char="o"/>
              <a:tabLst>
                <a:tab pos="742950" algn="l"/>
              </a:tabLst>
            </a:pPr>
            <a:r>
              <a:rPr lang="pt-BR" sz="1050" b="0" i="0" u="none" kern="0" baseline="0" dirty="0">
                <a:solidFill>
                  <a:schemeClr val="tx1">
                    <a:lumMod val="100000"/>
                  </a:schemeClr>
                </a:solidFill>
                <a:latin typeface="Arial MT"/>
                <a:sym typeface="Arial MT"/>
              </a:rPr>
              <a:t>Taxas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de infecção persistente do canal do ânus por qualquer um dos 37 tipos de HPV aumentaram com a idade.</a:t>
            </a:r>
          </a:p>
          <a:p>
            <a:pPr lvl="1" algn="l" rtl="0">
              <a:lnSpc>
                <a:spcPct val="100000"/>
              </a:lnSpc>
              <a:spcBef>
                <a:spcPts val="10"/>
              </a:spcBef>
              <a:buFont typeface="Courier New"/>
              <a:buChar char="o"/>
            </a:pPr>
            <a:endParaRPr lang="pt-BR" sz="1350" dirty="0">
              <a:latin typeface="Arial" panose="020B0604020202020204" pitchFamily="34" charset="0"/>
              <a:sym typeface="Arial" panose="020B0604020202020204" pitchFamily="34" charset="0"/>
            </a:endParaRPr>
          </a:p>
          <a:p>
            <a:pPr marL="114300" algn="l" rtl="0">
              <a:lnSpc>
                <a:spcPct val="100000"/>
              </a:lnSpc>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Informações de apoio</a:t>
            </a:r>
            <a:endParaRPr lang="pt-BR" sz="1050" b="1" kern="0" dirty="0">
              <a:solidFill>
                <a:schemeClr val="tx1">
                  <a:lumMod val="100000"/>
                </a:schemeClr>
              </a:solidFill>
              <a:latin typeface="Arial" panose="020B0604020202020204" pitchFamily="34" charset="0"/>
              <a:sym typeface="Arial" panose="020B0604020202020204" pitchFamily="34" charset="0"/>
            </a:endParaRPr>
          </a:p>
          <a:p>
            <a:pPr marL="286385" marR="81280" indent="-172720" algn="l" rtl="0">
              <a:lnSpc>
                <a:spcPct val="100000"/>
              </a:lnSpc>
              <a:buChar char="•"/>
              <a:tabLst>
                <a:tab pos="287020" algn="l"/>
              </a:tabLst>
            </a:pPr>
            <a:r>
              <a:rPr lang="pt-BR" sz="1050" b="0" i="0" u="none" kern="0" baseline="0" dirty="0">
                <a:solidFill>
                  <a:schemeClr val="tx1">
                    <a:lumMod val="100000"/>
                  </a:schemeClr>
                </a:solidFill>
                <a:latin typeface="Arial MT"/>
                <a:sym typeface="Arial MT"/>
              </a:rPr>
              <a:t>Dados sobre as mulheres: um estudo prospectivo e baseado na população examinou 7.237 mulheres da Costa Rica; a infecção persistente por HPV foi definida como um resultado positivo para o mesmo tipo de HPV tanto na inclusão quanto no acompanhamento do estudo (mediana de duração: 5,6 anos); o DNA do HPV foi detectado usando teste de PCR com </a:t>
            </a:r>
            <a:r>
              <a:rPr lang="pt-BR" sz="1050" b="0" i="1" u="none" kern="0" baseline="0" dirty="0">
                <a:solidFill>
                  <a:schemeClr val="tx1">
                    <a:lumMod val="100000"/>
                  </a:schemeClr>
                </a:solidFill>
                <a:latin typeface="Arial MT"/>
                <a:sym typeface="Arial MT"/>
              </a:rPr>
              <a:t>primer</a:t>
            </a:r>
            <a:r>
              <a:rPr lang="pt-BR" sz="1050" b="0" i="0" u="none" kern="0" baseline="0" dirty="0">
                <a:solidFill>
                  <a:schemeClr val="tx1">
                    <a:lumMod val="100000"/>
                  </a:schemeClr>
                </a:solidFill>
                <a:latin typeface="Arial MT"/>
                <a:sym typeface="Arial MT"/>
              </a:rPr>
              <a:t> consenso MY09/M11 L1; mais de 40 tipos de HPV foram testados, e os tipos 16, 18, 26, 31, 33, 35, 39, 45, 51, 52, 56, 58, 59, 66, 68, 73 e AE2 (subtipo 82) foram considerados oncogênicos.</a:t>
            </a:r>
            <a:r>
              <a:rPr lang="pt-BR" sz="1050" b="0" i="0" u="none" kern="0" baseline="23809" dirty="0">
                <a:solidFill>
                  <a:schemeClr val="tx1">
                    <a:lumMod val="100000"/>
                  </a:schemeClr>
                </a:solidFill>
                <a:latin typeface="Arial MT"/>
                <a:sym typeface="Arial MT"/>
              </a:rPr>
              <a:t>1</a:t>
            </a:r>
          </a:p>
          <a:p>
            <a:pPr marL="286385" marR="86360" indent="-172720" algn="l" rtl="0">
              <a:lnSpc>
                <a:spcPct val="100000"/>
              </a:lnSpc>
              <a:buChar char="•"/>
              <a:tabLst>
                <a:tab pos="287020" algn="l"/>
              </a:tabLst>
            </a:pPr>
            <a:r>
              <a:rPr lang="pt-BR" sz="1050" b="0" i="0" u="none" kern="0" baseline="0" dirty="0">
                <a:solidFill>
                  <a:schemeClr val="tx1">
                    <a:lumMod val="100000"/>
                  </a:schemeClr>
                </a:solidFill>
                <a:latin typeface="Arial MT"/>
                <a:sym typeface="Arial MT"/>
              </a:rPr>
              <a:t>Dados sobre os homens: o estudo HIM examinou 954 homens heterossexuais com 18 a 70 anos de idade do Brasil, México ou EUA; a infecção persistente foi definida como o teste positivo para um tipo específico de HPV tanto no momento de inclusão no estudo quanto na visita de 6 meses; o sistema de PCR com </a:t>
            </a:r>
            <a:r>
              <a:rPr lang="pt-BR" sz="1050" b="0" i="1" u="none" kern="0" baseline="0" dirty="0">
                <a:solidFill>
                  <a:schemeClr val="tx1">
                    <a:lumMod val="100000"/>
                  </a:schemeClr>
                </a:solidFill>
                <a:latin typeface="Arial MT"/>
                <a:sym typeface="Arial MT"/>
              </a:rPr>
              <a:t>primer</a:t>
            </a:r>
            <a:r>
              <a:rPr lang="pt-BR" sz="1050" b="0" i="0" u="none" kern="0" baseline="0" dirty="0">
                <a:solidFill>
                  <a:schemeClr val="tx1">
                    <a:lumMod val="100000"/>
                  </a:schemeClr>
                </a:solidFill>
                <a:latin typeface="Arial MT"/>
                <a:sym typeface="Arial MT"/>
              </a:rPr>
              <a:t> (PGMY 09/11) foi usado para amplificar o fragmento do gene L1 do HPV, e a genotipagem do HPV foi realizada com sondas de DNA marcadas com biotina para detectar 37 tipos de HPV:  6, 11, 16, 18, 26, 31, 33, 35, 39, 40, 42, 45, 51, 52, 53, 54, 55, 56, 58, 59, 61, 62, 64, 66, 67, 68, 69, 70, 7  1, 72, 73, 81, 82, 83, 84, 89 e IS39.</a:t>
            </a:r>
            <a:r>
              <a:rPr lang="pt-BR" sz="1050" b="0" i="0" u="none" kern="0" baseline="23809" dirty="0">
                <a:solidFill>
                  <a:schemeClr val="tx1">
                    <a:lumMod val="100000"/>
                  </a:schemeClr>
                </a:solidFill>
                <a:latin typeface="Arial MT"/>
                <a:sym typeface="Arial MT"/>
              </a:rPr>
              <a:t>2</a:t>
            </a:r>
          </a:p>
          <a:p>
            <a:pPr algn="l" rtl="0">
              <a:lnSpc>
                <a:spcPct val="100000"/>
              </a:lnSpc>
            </a:pPr>
            <a:endParaRPr lang="pt-BR" sz="1150" dirty="0">
              <a:latin typeface="Arial MT"/>
              <a:sym typeface="Arial MT"/>
            </a:endParaRPr>
          </a:p>
          <a:p>
            <a:pPr marL="114300" algn="l" rtl="0">
              <a:lnSpc>
                <a:spcPct val="100000"/>
              </a:lnSpc>
            </a:pPr>
            <a:r>
              <a:rPr lang="pt-BR" sz="1100" b="1" i="0" u="none" kern="0" baseline="0" dirty="0">
                <a:solidFill>
                  <a:schemeClr val="tx1">
                    <a:lumMod val="100000"/>
                  </a:schemeClr>
                </a:solidFill>
                <a:latin typeface="Arial" panose="020B0604020202020204" pitchFamily="34" charset="0"/>
                <a:sym typeface="Arial" panose="020B0604020202020204" pitchFamily="34" charset="0"/>
              </a:rPr>
              <a:t>Referências</a:t>
            </a:r>
            <a:endParaRPr lang="pt-BR" sz="1100" b="1" kern="0" dirty="0">
              <a:solidFill>
                <a:schemeClr val="tx1">
                  <a:lumMod val="100000"/>
                </a:schemeClr>
              </a:solidFill>
              <a:latin typeface="Arial" panose="020B0604020202020204" pitchFamily="34" charset="0"/>
              <a:sym typeface="Arial" panose="020B0604020202020204" pitchFamily="34" charset="0"/>
            </a:endParaRPr>
          </a:p>
          <a:p>
            <a:pPr marL="342900" indent="-229235" algn="l" rtl="0">
              <a:lnSpc>
                <a:spcPct val="100000"/>
              </a:lnSpc>
              <a:spcBef>
                <a:spcPts val="10"/>
              </a:spcBef>
              <a:buAutoNum type="arabicPeriod"/>
              <a:tabLst>
                <a:tab pos="342900" algn="l"/>
                <a:tab pos="343535" algn="l"/>
              </a:tabLst>
            </a:pPr>
            <a:r>
              <a:rPr lang="pt-BR" sz="800" b="0" i="0" u="none" kern="0" baseline="0" dirty="0">
                <a:solidFill>
                  <a:schemeClr val="tx1">
                    <a:lumMod val="100000"/>
                  </a:schemeClr>
                </a:solidFill>
                <a:latin typeface="Arial MT"/>
                <a:sym typeface="Arial MT"/>
              </a:rPr>
              <a:t>Castle PE et al. </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J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Infect</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Dis</a:t>
            </a:r>
            <a:r>
              <a:rPr lang="pt-BR" sz="800" b="0" i="0" u="none" kern="0" baseline="0" dirty="0">
                <a:solidFill>
                  <a:schemeClr val="tx1">
                    <a:lumMod val="100000"/>
                  </a:schemeClr>
                </a:solidFill>
                <a:latin typeface="Arial MT"/>
                <a:sym typeface="Arial MT"/>
              </a:rPr>
              <a:t>. 2005;191:1808–1816.</a:t>
            </a:r>
          </a:p>
          <a:p>
            <a:pPr marL="342900" indent="-229235" algn="l" rtl="0">
              <a:lnSpc>
                <a:spcPct val="100000"/>
              </a:lnSpc>
              <a:buAutoNum type="arabicPeriod"/>
              <a:tabLst>
                <a:tab pos="342900" algn="l"/>
                <a:tab pos="343535" algn="l"/>
              </a:tabLst>
            </a:pPr>
            <a:r>
              <a:rPr lang="pt-BR" sz="800" b="0" i="0" u="none" kern="0" baseline="0" dirty="0" err="1">
                <a:solidFill>
                  <a:schemeClr val="tx1">
                    <a:lumMod val="100000"/>
                  </a:schemeClr>
                </a:solidFill>
                <a:latin typeface="Arial MT"/>
                <a:sym typeface="Arial MT"/>
              </a:rPr>
              <a:t>Nyitray</a:t>
            </a:r>
            <a:r>
              <a:rPr lang="pt-BR" sz="800" b="0" i="0" u="none" kern="0" baseline="0" dirty="0">
                <a:solidFill>
                  <a:schemeClr val="tx1">
                    <a:lumMod val="100000"/>
                  </a:schemeClr>
                </a:solidFill>
                <a:latin typeface="Arial MT"/>
                <a:sym typeface="Arial MT"/>
              </a:rPr>
              <a:t> A et al. </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J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Infect</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Dis</a:t>
            </a:r>
            <a:r>
              <a:rPr lang="pt-BR" sz="800" b="0" i="0" u="none" kern="0" baseline="0" dirty="0">
                <a:solidFill>
                  <a:schemeClr val="tx1">
                    <a:lumMod val="100000"/>
                  </a:schemeClr>
                </a:solidFill>
                <a:latin typeface="Arial MT"/>
                <a:sym typeface="Arial MT"/>
              </a:rPr>
              <a:t>. 2011;204:1711–1722.</a:t>
            </a:r>
          </a:p>
          <a:p>
            <a:endParaRPr lang="pt-BR" dirty="0"/>
          </a:p>
          <a:p>
            <a:endParaRPr lang="pt-BR" dirty="0"/>
          </a:p>
        </p:txBody>
      </p:sp>
    </p:spTree>
    <p:extLst>
      <p:ext uri="{BB962C8B-B14F-4D97-AF65-F5344CB8AC3E}">
        <p14:creationId xmlns:p14="http://schemas.microsoft.com/office/powerpoint/2010/main" val="16953223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27000" algn="l" rtl="0">
              <a:lnSpc>
                <a:spcPct val="100000"/>
              </a:lnSpc>
              <a:spcBef>
                <a:spcPts val="100"/>
              </a:spcBef>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Pontos de discussão</a:t>
            </a:r>
          </a:p>
          <a:p>
            <a:pPr marL="299085" marR="558800" indent="-172720" algn="l" rtl="0">
              <a:lnSpc>
                <a:spcPct val="100000"/>
              </a:lnSpc>
              <a:buFont typeface="Arial MT"/>
              <a:buChar char="•"/>
              <a:tabLst>
                <a:tab pos="299085" algn="l"/>
                <a:tab pos="299720" algn="l"/>
              </a:tabLst>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A fase 3 do estudo VIVIANE demonstrou que, entre mulheres acima de 25 anos de idade, uma infecção persistente de 6 meses por HPV oncogênico pode progredir para NIC2+ ou NIC3+ dentro de 48 meses.</a:t>
            </a:r>
            <a:r>
              <a:rPr lang="pt-BR" sz="900" b="1" i="0" u="none" kern="0" baseline="27777" dirty="0">
                <a:solidFill>
                  <a:schemeClr val="tx1">
                    <a:lumMod val="100000"/>
                  </a:schemeClr>
                </a:solidFill>
                <a:latin typeface="Arial" panose="020B0604020202020204" pitchFamily="34" charset="0"/>
                <a:sym typeface="Arial" panose="020B0604020202020204" pitchFamily="34" charset="0"/>
              </a:rPr>
              <a:t>1</a:t>
            </a:r>
          </a:p>
          <a:p>
            <a:pPr marL="299085" indent="-172720" algn="l" rtl="0">
              <a:lnSpc>
                <a:spcPct val="100000"/>
              </a:lnSpc>
              <a:buFont typeface="Arial MT"/>
              <a:buChar char="•"/>
              <a:tabLst>
                <a:tab pos="299085" algn="l"/>
                <a:tab pos="299720" algn="l"/>
              </a:tabLst>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Risco maior para NIC2+ após infecção persistente de 6 meses em ordem decrescente</a:t>
            </a:r>
            <a:endParaRPr lang="pt-BR" sz="900" b="1" kern="0" dirty="0">
              <a:solidFill>
                <a:schemeClr val="tx1">
                  <a:lumMod val="100000"/>
                </a:schemeClr>
              </a:solidFill>
              <a:latin typeface="Arial" panose="020B0604020202020204" pitchFamily="34" charset="0"/>
              <a:sym typeface="Arial" panose="020B0604020202020204" pitchFamily="34" charset="0"/>
            </a:endParaRPr>
          </a:p>
          <a:p>
            <a:pPr marL="299085" algn="l" rtl="0">
              <a:lnSpc>
                <a:spcPct val="100000"/>
              </a:lnSpc>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a:t>
            </a:r>
            <a:r>
              <a:rPr lang="pt-BR" sz="900" b="1" i="1" u="none" kern="0" baseline="0" dirty="0" err="1">
                <a:solidFill>
                  <a:schemeClr val="tx1">
                    <a:lumMod val="100000"/>
                  </a:schemeClr>
                </a:solidFill>
                <a:latin typeface="Arial" panose="020B0604020202020204" pitchFamily="34" charset="0"/>
                <a:sym typeface="Arial" panose="020B0604020202020204" pitchFamily="34" charset="0"/>
              </a:rPr>
              <a:t>hazard</a:t>
            </a:r>
            <a:r>
              <a:rPr lang="pt-BR" sz="900" b="1" i="1" u="none" kern="0" baseline="0" dirty="0">
                <a:solidFill>
                  <a:schemeClr val="tx1">
                    <a:lumMod val="100000"/>
                  </a:schemeClr>
                </a:solidFill>
                <a:latin typeface="Arial" panose="020B0604020202020204" pitchFamily="34" charset="0"/>
                <a:sym typeface="Arial" panose="020B0604020202020204" pitchFamily="34" charset="0"/>
              </a:rPr>
              <a:t> </a:t>
            </a:r>
            <a:r>
              <a:rPr lang="pt-BR" sz="900" b="1" i="1" u="none" kern="0" baseline="0" dirty="0" err="1">
                <a:solidFill>
                  <a:schemeClr val="tx1">
                    <a:lumMod val="100000"/>
                  </a:schemeClr>
                </a:solidFill>
                <a:latin typeface="Arial" panose="020B0604020202020204" pitchFamily="34" charset="0"/>
                <a:sym typeface="Arial" panose="020B0604020202020204" pitchFamily="34" charset="0"/>
              </a:rPr>
              <a:t>ratio</a:t>
            </a:r>
            <a:r>
              <a:rPr lang="pt-BR" sz="900" b="1" i="1" u="none" kern="0" baseline="0" dirty="0">
                <a:solidFill>
                  <a:schemeClr val="tx1">
                    <a:lumMod val="100000"/>
                  </a:schemeClr>
                </a:solidFill>
                <a:latin typeface="Arial" panose="020B0604020202020204" pitchFamily="34" charset="0"/>
                <a:sym typeface="Arial" panose="020B060402020202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[intervalo de confiança de 95%] para progressão para NIC2+ </a:t>
            </a:r>
            <a:r>
              <a:rPr lang="pt-BR" sz="900" b="1" i="1" u="none" kern="0" baseline="0" dirty="0">
                <a:solidFill>
                  <a:schemeClr val="tx1">
                    <a:lumMod val="100000"/>
                  </a:schemeClr>
                </a:solidFill>
                <a:latin typeface="Arial" panose="020B0604020202020204" pitchFamily="34" charset="0"/>
                <a:sym typeface="Arial" panose="020B0604020202020204" pitchFamily="34" charset="0"/>
              </a:rPr>
              <a:t>versus</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 infecção não oncogênica)</a:t>
            </a:r>
            <a:r>
              <a:rPr lang="pt-BR" sz="900" b="0" i="0" u="none" kern="0" baseline="27777" dirty="0">
                <a:solidFill>
                  <a:schemeClr val="tx1">
                    <a:lumMod val="100000"/>
                  </a:schemeClr>
                </a:solidFill>
                <a:latin typeface="Arial MT"/>
                <a:sym typeface="Arial MT"/>
              </a:rPr>
              <a:t>1</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HPV-33 (31,9 [8,3–122,2])</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HPV-16 (21,1 [6,3–70,0])</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HPV-31 (13,6 [3,7–49,6])</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HPV-18 (8,3 [1,6–43,3])</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HPV-45 (7,1 [1,5–33,5])</a:t>
            </a:r>
          </a:p>
          <a:p>
            <a:pPr marL="302260" indent="-175260" algn="l" rtl="0">
              <a:lnSpc>
                <a:spcPct val="100000"/>
              </a:lnSpc>
              <a:buChar char="•"/>
              <a:tabLst>
                <a:tab pos="301625" algn="l"/>
                <a:tab pos="302260" algn="l"/>
              </a:tabLst>
            </a:pPr>
            <a:r>
              <a:rPr lang="pt-BR" sz="900" b="0" i="0" u="none" kern="0" baseline="0" dirty="0">
                <a:solidFill>
                  <a:schemeClr val="tx1">
                    <a:lumMod val="100000"/>
                  </a:schemeClr>
                </a:solidFill>
                <a:latin typeface="Arial MT"/>
                <a:sym typeface="Arial MT"/>
              </a:rPr>
              <a:t>Estudo VIVIANE:</a:t>
            </a:r>
            <a:r>
              <a:rPr lang="pt-BR" sz="900" b="0" i="0" u="none" kern="0" baseline="27777" dirty="0">
                <a:solidFill>
                  <a:schemeClr val="tx1">
                    <a:lumMod val="100000"/>
                  </a:schemeClr>
                </a:solidFill>
                <a:latin typeface="Arial MT"/>
                <a:sym typeface="Arial MT"/>
              </a:rPr>
              <a:t>1</a:t>
            </a:r>
          </a:p>
          <a:p>
            <a:pPr marL="533400" lvl="1" indent="-172720" algn="just" rtl="0">
              <a:lnSpc>
                <a:spcPct val="100000"/>
              </a:lnSpc>
              <a:buChar char="–"/>
              <a:tabLst>
                <a:tab pos="534035" algn="l"/>
              </a:tabLst>
            </a:pPr>
            <a:r>
              <a:rPr lang="pt-BR" sz="900" b="0" i="0" u="none" baseline="0" dirty="0">
                <a:latin typeface="Arial MT"/>
                <a:sym typeface="Arial MT"/>
              </a:rPr>
              <a:t>2.838 mulheres sem lesão de alto grau ou sem dados de citologia no período basal.</a:t>
            </a:r>
          </a:p>
          <a:p>
            <a:pPr marL="533400" lvl="1" indent="-172720" algn="just" rtl="0">
              <a:lnSpc>
                <a:spcPct val="100000"/>
              </a:lnSpc>
              <a:buChar char="–"/>
              <a:tabLst>
                <a:tab pos="534035" algn="l"/>
              </a:tabLst>
            </a:pPr>
            <a:r>
              <a:rPr lang="pt-BR" sz="900" b="0" i="0" u="none" baseline="0" dirty="0">
                <a:latin typeface="Arial MT"/>
                <a:sym typeface="Arial MT"/>
              </a:rPr>
              <a:t>A mediana de acompanhamento foi de 47,9 meses.</a:t>
            </a:r>
          </a:p>
          <a:p>
            <a:pPr marL="533400" marR="628650" lvl="1" indent="-172720" algn="just" rtl="0">
              <a:lnSpc>
                <a:spcPct val="100000"/>
              </a:lnSpc>
              <a:buChar char="–"/>
              <a:tabLst>
                <a:tab pos="534035" algn="l"/>
              </a:tabLst>
            </a:pPr>
            <a:r>
              <a:rPr lang="pt-BR" sz="900" b="0" i="0" u="none" baseline="0" dirty="0">
                <a:latin typeface="Arial MT"/>
                <a:sym typeface="Arial MT"/>
              </a:rPr>
              <a:t>A análise multivariada do risco de detectar uma lesão de NIC associada ao mesmo tipo de HPV para infecções por HPV persistentes por 6 meses incluiu 1.128 infecções em 706 mulheres que desenvolveram 64 lesões de NIC2+.  </a:t>
            </a:r>
          </a:p>
          <a:p>
            <a:pPr lvl="1" algn="l" rtl="0">
              <a:lnSpc>
                <a:spcPct val="100000"/>
              </a:lnSpc>
              <a:spcBef>
                <a:spcPts val="45"/>
              </a:spcBef>
              <a:buFont typeface="Arial MT"/>
              <a:buChar char="–"/>
            </a:pPr>
            <a:endParaRPr lang="pt-BR" sz="900" dirty="0">
              <a:latin typeface="Arial MT"/>
              <a:sym typeface="Arial MT"/>
            </a:endParaRPr>
          </a:p>
          <a:p>
            <a:pPr marL="127000" algn="l" rtl="0">
              <a:lnSpc>
                <a:spcPct val="100000"/>
              </a:lnSpc>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Informações de apoio</a:t>
            </a:r>
            <a:endParaRPr lang="pt-BR" sz="900" b="1" kern="0" dirty="0">
              <a:solidFill>
                <a:schemeClr val="tx1">
                  <a:lumMod val="100000"/>
                </a:schemeClr>
              </a:solidFill>
              <a:latin typeface="Arial" panose="020B0604020202020204" pitchFamily="34" charset="0"/>
              <a:sym typeface="Arial" panose="020B0604020202020204" pitchFamily="34" charset="0"/>
            </a:endParaRPr>
          </a:p>
          <a:p>
            <a:pPr marL="299085" marR="132080"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Este estudo descreveu a história natural da infecção por HPV, incluindo dados sobre a progressão para NIC coletados durante um período de acompanhamento de 4 anos no braço placebo do estudo VIVIANE (</a:t>
            </a:r>
            <a:r>
              <a:rPr lang="pt-BR" sz="900" b="0" i="1" u="none" kern="0" baseline="0" dirty="0">
                <a:solidFill>
                  <a:schemeClr val="tx1">
                    <a:lumMod val="100000"/>
                  </a:schemeClr>
                </a:solidFill>
                <a:latin typeface="Arial MT"/>
                <a:sym typeface="Arial MT"/>
              </a:rPr>
              <a:t>Human </a:t>
            </a:r>
            <a:r>
              <a:rPr lang="pt-BR" sz="900" b="0" i="1" u="none" kern="0" baseline="0" dirty="0" err="1">
                <a:solidFill>
                  <a:schemeClr val="tx1">
                    <a:lumMod val="100000"/>
                  </a:schemeClr>
                </a:solidFill>
                <a:latin typeface="Arial MT"/>
                <a:sym typeface="Arial MT"/>
              </a:rPr>
              <a:t>PapillomaVIrus</a:t>
            </a:r>
            <a:r>
              <a:rPr lang="pt-BR" sz="900" b="0" i="1" u="none" kern="0" baseline="0" dirty="0">
                <a:solidFill>
                  <a:schemeClr val="tx1">
                    <a:lumMod val="100000"/>
                  </a:schemeClr>
                </a:solidFill>
                <a:latin typeface="Arial MT"/>
                <a:sym typeface="Arial MT"/>
              </a:rPr>
              <a:t>: Vaccine  </a:t>
            </a:r>
            <a:r>
              <a:rPr lang="pt-BR" sz="900" b="0" i="1" u="none" kern="0" baseline="0" dirty="0" err="1">
                <a:solidFill>
                  <a:schemeClr val="tx1">
                    <a:lumMod val="100000"/>
                  </a:schemeClr>
                </a:solidFill>
                <a:latin typeface="Arial MT"/>
                <a:sym typeface="Arial MT"/>
              </a:rPr>
              <a:t>Immunogenicity</a:t>
            </a:r>
            <a:r>
              <a:rPr lang="pt-BR" sz="900" b="0" i="1" u="none" kern="0" baseline="0" dirty="0">
                <a:solidFill>
                  <a:schemeClr val="tx1">
                    <a:lumMod val="100000"/>
                  </a:schemeClr>
                </a:solidFill>
                <a:latin typeface="Arial MT"/>
                <a:sym typeface="Arial MT"/>
              </a:rPr>
              <a:t> </a:t>
            </a:r>
            <a:r>
              <a:rPr lang="pt-BR" sz="900" b="0" i="1" u="none" kern="0" baseline="0" dirty="0" err="1">
                <a:solidFill>
                  <a:schemeClr val="tx1">
                    <a:lumMod val="100000"/>
                  </a:schemeClr>
                </a:solidFill>
                <a:latin typeface="Arial MT"/>
                <a:sym typeface="Arial MT"/>
              </a:rPr>
              <a:t>ANd</a:t>
            </a:r>
            <a:r>
              <a:rPr lang="pt-BR" sz="900" b="0" i="1" u="none" kern="0" baseline="0" dirty="0">
                <a:solidFill>
                  <a:schemeClr val="tx1">
                    <a:lumMod val="100000"/>
                  </a:schemeClr>
                </a:solidFill>
                <a:latin typeface="Arial MT"/>
                <a:sym typeface="Arial MT"/>
              </a:rPr>
              <a:t> </a:t>
            </a:r>
            <a:r>
              <a:rPr lang="pt-BR" sz="900" b="0" i="1" u="none" kern="0" baseline="0" dirty="0" err="1">
                <a:solidFill>
                  <a:schemeClr val="tx1">
                    <a:lumMod val="100000"/>
                  </a:schemeClr>
                </a:solidFill>
                <a:latin typeface="Arial MT"/>
                <a:sym typeface="Arial MT"/>
              </a:rPr>
              <a:t>Efficacy</a:t>
            </a:r>
            <a:r>
              <a:rPr lang="pt-BR" sz="900" b="0" i="0" u="none" kern="0" baseline="0" dirty="0">
                <a:solidFill>
                  <a:schemeClr val="tx1">
                    <a:lumMod val="100000"/>
                  </a:schemeClr>
                </a:solidFill>
                <a:latin typeface="Arial MT"/>
                <a:sym typeface="Arial MT"/>
              </a:rPr>
              <a:t>), um estudo de Fase 3 com a vacina HPV 16 e 18 administrada em mulheres &gt; 25 anos de idade.</a:t>
            </a:r>
            <a:r>
              <a:rPr lang="pt-BR" sz="900" b="0" i="0" u="none" kern="0" baseline="27777" dirty="0">
                <a:solidFill>
                  <a:schemeClr val="tx1">
                    <a:lumMod val="100000"/>
                  </a:schemeClr>
                </a:solidFill>
                <a:latin typeface="Arial MT"/>
                <a:sym typeface="Arial MT"/>
              </a:rPr>
              <a:t>1  </a:t>
            </a:r>
          </a:p>
          <a:p>
            <a:pPr marL="299085" marR="283210"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O estudo incluiu mulheres saudáveis ​​com mais de 25 anos da Ásia-Pacífico, Europa, América do Norte e América Latina, incluindo um subgrupo de até 15% de mulheres com histórico de infecção/doença associada ao HPV (definida como ≥ 2 </a:t>
            </a:r>
            <a:r>
              <a:rPr lang="pt-BR" sz="900" b="0" i="1" u="none" kern="0" baseline="0" dirty="0" err="1">
                <a:solidFill>
                  <a:schemeClr val="tx1">
                    <a:lumMod val="100000"/>
                  </a:schemeClr>
                </a:solidFill>
                <a:latin typeface="Arial MT"/>
                <a:sym typeface="Arial MT"/>
              </a:rPr>
              <a:t>swabs</a:t>
            </a:r>
            <a:r>
              <a:rPr lang="pt-BR" sz="900" b="0" i="0" u="none" kern="0" baseline="0" dirty="0">
                <a:solidFill>
                  <a:schemeClr val="tx1">
                    <a:lumMod val="100000"/>
                  </a:schemeClr>
                </a:solidFill>
                <a:latin typeface="Arial MT"/>
                <a:sym typeface="Arial MT"/>
              </a:rPr>
              <a:t> anormais em sequência; colposcopia anormal; ou biópsia/tratamento do colo do útero).</a:t>
            </a:r>
            <a:r>
              <a:rPr lang="pt-BR" sz="900" b="0" i="0" u="none" kern="0" baseline="27777" dirty="0">
                <a:solidFill>
                  <a:schemeClr val="tx1">
                    <a:lumMod val="100000"/>
                  </a:schemeClr>
                </a:solidFill>
                <a:latin typeface="Arial MT"/>
                <a:sym typeface="Arial MT"/>
              </a:rPr>
              <a:t>1</a:t>
            </a:r>
          </a:p>
          <a:p>
            <a:pPr marL="299085" marR="171450" indent="-172720" algn="l" rtl="0">
              <a:lnSpc>
                <a:spcPct val="100000"/>
              </a:lnSpc>
              <a:spcBef>
                <a:spcPts val="5"/>
              </a:spcBef>
              <a:buChar char="•"/>
              <a:tabLst>
                <a:tab pos="299085" algn="l"/>
                <a:tab pos="299720" algn="l"/>
              </a:tabLst>
            </a:pPr>
            <a:r>
              <a:rPr lang="pt-BR" sz="900" b="0" i="0" u="none" kern="0" baseline="0" dirty="0">
                <a:solidFill>
                  <a:schemeClr val="tx1">
                    <a:lumMod val="100000"/>
                  </a:schemeClr>
                </a:solidFill>
                <a:latin typeface="Arial MT"/>
                <a:sym typeface="Arial MT"/>
              </a:rPr>
              <a:t>A tipagem do DNA do HPV foi realizada a cada 6 meses, e o exame citológico a cada 12 meses usando amostras de citologia cervical em meio líquido. As mulheres deveriam passar por uma colposcopia se tivessem um único achado anormal de citologia de células escamosas atípicas de significado indeterminado, lesão intraepitelial escamosa de baixo grau associada a um tipo de HPV oncogênico, células escamosas atípicas – sem excluir lesão intraepitelial escamosa de alto grau, célula glandular atípica, e lesão intraepitelial de alto grau ou pior. </a:t>
            </a:r>
            <a:r>
              <a:rPr lang="pt-BR" sz="900" b="0" i="0" u="none" kern="0" baseline="27777" dirty="0">
                <a:solidFill>
                  <a:schemeClr val="tx1">
                    <a:lumMod val="100000"/>
                  </a:schemeClr>
                </a:solidFill>
                <a:latin typeface="Arial MT"/>
                <a:sym typeface="Arial MT"/>
              </a:rPr>
              <a:t>1</a:t>
            </a:r>
          </a:p>
          <a:p>
            <a:pPr marL="299085" marR="249554"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A classificação histológica foi realizada em todas as biópsias realizadas, e um ensaio de reação em cadeia da polimerase (PCR) de amplo espectro SPF10-DEIA/LiPA25 (versão 1) foi usado para testar o DNA de 14 tipos oncogênicos de HPV, e testou amostras positivas de HPV oncogênico por PCR multiplex específico e ensaio de hibridização reversa para detectar HPV de tipos 16, 18, 31, 33, 35, 45, 52, 58 e 59 </a:t>
            </a:r>
            <a:r>
              <a:rPr lang="pt-BR" sz="900" b="0" i="0" u="none" kern="0" baseline="27777" dirty="0">
                <a:solidFill>
                  <a:schemeClr val="tx1">
                    <a:lumMod val="100000"/>
                  </a:schemeClr>
                </a:solidFill>
                <a:latin typeface="Arial MT"/>
                <a:sym typeface="Arial MT"/>
              </a:rPr>
              <a:t>1</a:t>
            </a:r>
          </a:p>
          <a:p>
            <a:pPr marL="299085" marR="248285"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Entre 708 mulheres com infecção persistente por 6 meses (6MPI), 90 (12,7%), 49 (6,9%) e 18 (2,5%), respectivamente, apresentavam lesão NIC1+, NIC2+ ou NIC3+, associada ao mesmo tipo de HPV dentro de 48 meses. Das 319 com 6MPI detectada pela primeira vez no período basal, 49 (15,3%) tiveram NIC1+ detectada, 32 (10,0%) tiveram NIC2+ e 14 (4,4%) tiveram NIC3+.   Das 528 nas quais a 6MPI foi detectada pela primeira vez durante o acompanhamento, 48 (9,1%) tiveram NIC1+ detectada, 22 (4,2%) tiveram NIC2+ e 6 (1,1%) tiveram NIC3+.</a:t>
            </a:r>
            <a:r>
              <a:rPr lang="pt-BR" sz="900" b="0" i="0" u="none" kern="0" baseline="27777" dirty="0">
                <a:solidFill>
                  <a:schemeClr val="tx1">
                    <a:lumMod val="100000"/>
                  </a:schemeClr>
                </a:solidFill>
                <a:latin typeface="Arial MT"/>
                <a:sym typeface="Arial MT"/>
              </a:rPr>
              <a:t>1</a:t>
            </a:r>
          </a:p>
          <a:p>
            <a:pPr marL="299085" marR="251460"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Das 507 mulheres com uma infecção por HPV no período basal e no acompanhamento, a infecção desapareceu naturalmente em 402 (79,3%) Das 319 mulheres com uma 6MPI no período basal, a infecção desapareceu naturalmente em 223 (69,9%). Em geral, houve uma probabilidade de 73% de desaparecimento natural da infecção por HPV aos 24 meses e de 89% aos 48 meses.</a:t>
            </a:r>
          </a:p>
          <a:p>
            <a:pPr algn="l" rtl="0">
              <a:lnSpc>
                <a:spcPct val="100000"/>
              </a:lnSpc>
              <a:spcBef>
                <a:spcPts val="45"/>
              </a:spcBef>
              <a:buFont typeface="Arial MT"/>
              <a:buChar char="•"/>
            </a:pPr>
            <a:endParaRPr lang="pt-BR" sz="900" dirty="0">
              <a:latin typeface="Arial MT"/>
              <a:sym typeface="Arial MT"/>
            </a:endParaRPr>
          </a:p>
          <a:p>
            <a:pPr marL="299085" indent="-172720" algn="l" rtl="0">
              <a:lnSpc>
                <a:spcPct val="100000"/>
              </a:lnSpc>
              <a:buFont typeface="Arial MT"/>
              <a:buChar char="•"/>
              <a:tabLst>
                <a:tab pos="299085" algn="l"/>
                <a:tab pos="299720" algn="l"/>
              </a:tabLst>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Referência</a:t>
            </a:r>
            <a:endParaRPr lang="pt-BR" sz="900" b="1" kern="0" dirty="0">
              <a:solidFill>
                <a:schemeClr val="tx1">
                  <a:lumMod val="100000"/>
                </a:schemeClr>
              </a:solidFill>
              <a:latin typeface="Arial" panose="020B0604020202020204" pitchFamily="34" charset="0"/>
              <a:sym typeface="Arial" panose="020B0604020202020204" pitchFamily="34" charset="0"/>
            </a:endParaRPr>
          </a:p>
          <a:p>
            <a:pPr marL="299085" algn="just" rtl="0">
              <a:lnSpc>
                <a:spcPct val="100000"/>
              </a:lnSpc>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1.</a:t>
            </a:r>
            <a:r>
              <a:rPr lang="pt-BR" sz="900" b="0" i="0" u="none" kern="0" baseline="0" dirty="0">
                <a:solidFill>
                  <a:schemeClr val="tx1">
                    <a:lumMod val="100000"/>
                  </a:schemeClr>
                </a:solidFill>
                <a:latin typeface="Arial" panose="020B0604020202020204" pitchFamily="34" charset="0"/>
                <a:sym typeface="Arial" panose="020B0604020202020204" pitchFamily="34" charset="0"/>
              </a:rPr>
              <a:t> </a:t>
            </a:r>
            <a:r>
              <a:rPr lang="pt-BR" sz="900" b="0" i="0" u="none" kern="0" baseline="0" dirty="0">
                <a:solidFill>
                  <a:schemeClr val="tx1">
                    <a:lumMod val="100000"/>
                  </a:schemeClr>
                </a:solidFill>
                <a:latin typeface="Arial MT"/>
                <a:sym typeface="Arial MT"/>
              </a:rPr>
              <a:t>Skinner SR et al. </a:t>
            </a:r>
            <a:r>
              <a:rPr lang="pt-BR" sz="900" b="0" i="1" u="none" kern="0" baseline="0" dirty="0" err="1">
                <a:solidFill>
                  <a:schemeClr val="tx1">
                    <a:lumMod val="100000"/>
                  </a:schemeClr>
                </a:solidFill>
                <a:latin typeface="Arial" panose="020B0604020202020204" pitchFamily="34" charset="0"/>
                <a:sym typeface="Arial" panose="020B0604020202020204" pitchFamily="34" charset="0"/>
              </a:rPr>
              <a:t>Int</a:t>
            </a:r>
            <a:r>
              <a:rPr lang="pt-BR" sz="900" b="0" i="1" u="none" kern="0" baseline="0" dirty="0">
                <a:solidFill>
                  <a:schemeClr val="tx1">
                    <a:lumMod val="100000"/>
                  </a:schemeClr>
                </a:solidFill>
                <a:latin typeface="Arial" panose="020B0604020202020204" pitchFamily="34" charset="0"/>
                <a:sym typeface="Arial" panose="020B0604020202020204" pitchFamily="34" charset="0"/>
              </a:rPr>
              <a:t> J Cancer</a:t>
            </a:r>
            <a:r>
              <a:rPr lang="pt-BR" sz="900" b="0" i="0" u="none" kern="0" baseline="0" dirty="0">
                <a:solidFill>
                  <a:schemeClr val="tx1">
                    <a:lumMod val="100000"/>
                  </a:schemeClr>
                </a:solidFill>
                <a:latin typeface="Arial MT"/>
                <a:sym typeface="Arial MT"/>
              </a:rPr>
              <a:t>. 2016;138:2428–2438.</a:t>
            </a:r>
          </a:p>
          <a:p>
            <a:endParaRPr lang="pt-BR" dirty="0"/>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21CFBE-F3EF-4085-AEAB-A54B47453631}" type="slidenum">
              <a:rPr kumimoji="0" lang="pt-B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pt-BR"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83790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58750" indent="0">
              <a:buNone/>
            </a:pPr>
            <a:endParaRPr lang="pt-BR" dirty="0"/>
          </a:p>
        </p:txBody>
      </p:sp>
    </p:spTree>
    <p:extLst>
      <p:ext uri="{BB962C8B-B14F-4D97-AF65-F5344CB8AC3E}">
        <p14:creationId xmlns:p14="http://schemas.microsoft.com/office/powerpoint/2010/main" val="165680486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58750" indent="0">
              <a:buNone/>
            </a:pPr>
            <a:endParaRPr lang="pt-BR" dirty="0"/>
          </a:p>
        </p:txBody>
      </p:sp>
    </p:spTree>
    <p:extLst>
      <p:ext uri="{BB962C8B-B14F-4D97-AF65-F5344CB8AC3E}">
        <p14:creationId xmlns:p14="http://schemas.microsoft.com/office/powerpoint/2010/main" val="113754504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100" b="0" i="0" u="none" strike="noStrike" baseline="0" dirty="0">
                <a:latin typeface="Arial" panose="020B0604020202020204" pitchFamily="34" charset="0"/>
              </a:rPr>
              <a:t>HCP recommendations are associated with HPV vaccination uptake and completion.</a:t>
            </a:r>
            <a:r>
              <a:rPr lang="en-US" sz="1100" b="0" i="0" u="none" strike="noStrike" baseline="30000" dirty="0">
                <a:latin typeface="Arial" panose="020B0604020202020204" pitchFamily="34" charset="0"/>
              </a:rPr>
              <a:t>1</a:t>
            </a:r>
            <a:r>
              <a:rPr lang="en-US" sz="1100" b="0" i="0" u="none" strike="noStrike" baseline="30000" dirty="0">
                <a:latin typeface="ArialMT"/>
              </a:rPr>
              <a:t>–</a:t>
            </a:r>
            <a:r>
              <a:rPr lang="en-US" sz="1100" b="0" i="0" u="none" strike="noStrike" baseline="30000" dirty="0">
                <a:latin typeface="Arial" panose="020B0604020202020204" pitchFamily="34" charset="0"/>
              </a:rPr>
              <a:t>3</a:t>
            </a:r>
          </a:p>
          <a:p>
            <a:pPr algn="l"/>
            <a:r>
              <a:rPr lang="en-US" sz="1100" b="0" i="0" u="none" strike="noStrike" baseline="0" dirty="0">
                <a:latin typeface="Arial" panose="020B0604020202020204" pitchFamily="34" charset="0"/>
              </a:rPr>
              <a:t>A systematic review of US studies that collected data between 2007 to 2015 demonstrate that </a:t>
            </a:r>
            <a:r>
              <a:rPr lang="en-US" sz="1100" b="0" i="0" u="none" strike="noStrike" baseline="0" dirty="0">
                <a:latin typeface="ArialMT"/>
              </a:rPr>
              <a:t>provider’s recommendation was associated with</a:t>
            </a:r>
            <a:r>
              <a:rPr lang="en-US" sz="1100" b="0" i="0" u="none" strike="noStrike" baseline="30000" dirty="0">
                <a:latin typeface="Arial" panose="020B0604020202020204" pitchFamily="34" charset="0"/>
              </a:rPr>
              <a:t>1</a:t>
            </a:r>
            <a:r>
              <a:rPr lang="en-US" sz="1100" b="0" i="0" u="none" strike="noStrike" baseline="0" dirty="0">
                <a:latin typeface="Arial" panose="020B0604020202020204" pitchFamily="34" charset="0"/>
              </a:rPr>
              <a:t>:</a:t>
            </a:r>
          </a:p>
          <a:p>
            <a:pPr algn="l"/>
            <a:r>
              <a:rPr lang="en-US" sz="1100" b="0" i="0" u="none" strike="noStrike" baseline="0" dirty="0">
                <a:latin typeface="Calibri" panose="020F0502020204030204" pitchFamily="34" charset="0"/>
              </a:rPr>
              <a:t>− </a:t>
            </a:r>
            <a:r>
              <a:rPr lang="en-US" sz="1100" b="0" i="0" u="none" strike="noStrike" baseline="0" dirty="0">
                <a:latin typeface="Arial" panose="020B0604020202020204" pitchFamily="34" charset="0"/>
              </a:rPr>
              <a:t>Approximately 10 times higher odds of initiating HPV vaccination.</a:t>
            </a:r>
          </a:p>
          <a:p>
            <a:pPr algn="l"/>
            <a:r>
              <a:rPr lang="en-US" sz="1100" b="0" i="0" u="none" strike="noStrike" baseline="0" dirty="0">
                <a:latin typeface="Calibri" panose="020F0502020204030204" pitchFamily="34" charset="0"/>
              </a:rPr>
              <a:t>− </a:t>
            </a:r>
            <a:r>
              <a:rPr lang="en-US" sz="1100" b="0" i="0" u="none" strike="noStrike" baseline="0" dirty="0">
                <a:latin typeface="Arial" panose="020B0604020202020204" pitchFamily="34" charset="0"/>
              </a:rPr>
              <a:t>Approximately 5 times higher odds of completing the series.</a:t>
            </a:r>
          </a:p>
          <a:p>
            <a:pPr algn="l"/>
            <a:r>
              <a:rPr lang="en-US" sz="1100" b="0" i="0" u="none" strike="noStrike" baseline="0" dirty="0">
                <a:latin typeface="Arial" panose="020B0604020202020204" pitchFamily="34" charset="0"/>
              </a:rPr>
              <a:t>From an online survey of parents of adolescents from 2014-2015, only about one-third of parents reported receiving a high-quality HCP vaccination recommendation.</a:t>
            </a:r>
            <a:r>
              <a:rPr lang="en-US" sz="1100" b="0" i="0" u="none" strike="noStrike" baseline="30000" dirty="0">
                <a:latin typeface="Arial" panose="020B0604020202020204" pitchFamily="34" charset="0"/>
              </a:rPr>
              <a:t>3</a:t>
            </a:r>
            <a:endParaRPr lang="pt-BR" baseline="30000" dirty="0"/>
          </a:p>
          <a:p>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316789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r>
              <a:rPr lang="pt-BR" sz="1100" dirty="0">
                <a:latin typeface="Arial" panose="020B0604020202020204" pitchFamily="34" charset="0"/>
                <a:cs typeface="Arial" panose="020B0604020202020204" pitchFamily="34" charset="0"/>
              </a:rPr>
              <a:t>Deixar claro que essa é uma recomendação da Sociedade Brasileira de Imunizações, que tomou a decisão dessa nota técnica com base nos dados científicos disponíveis de estudos clínicos.</a:t>
            </a:r>
          </a:p>
          <a:p>
            <a:r>
              <a:rPr lang="pt-BR" sz="1100" dirty="0">
                <a:latin typeface="Arial" panose="020B0604020202020204" pitchFamily="34" charset="0"/>
                <a:cs typeface="Arial" panose="020B0604020202020204" pitchFamily="34" charset="0"/>
              </a:rPr>
              <a:t>O uso off-</a:t>
            </a:r>
            <a:r>
              <a:rPr lang="pt-BR" sz="1100" dirty="0" err="1">
                <a:latin typeface="Arial" panose="020B0604020202020204" pitchFamily="34" charset="0"/>
                <a:cs typeface="Arial" panose="020B0604020202020204" pitchFamily="34" charset="0"/>
              </a:rPr>
              <a:t>label</a:t>
            </a:r>
            <a:r>
              <a:rPr lang="pt-BR" sz="1100" dirty="0">
                <a:latin typeface="Arial" panose="020B0604020202020204" pitchFamily="34" charset="0"/>
                <a:cs typeface="Arial" panose="020B0604020202020204" pitchFamily="34" charset="0"/>
              </a:rPr>
              <a:t> não é recomendado pela MSD, que recomenda a utilização dos seus produtos conforme indicação em bula.</a:t>
            </a:r>
          </a:p>
          <a:p>
            <a:r>
              <a:rPr lang="pt-BR" sz="1100" dirty="0">
                <a:latin typeface="Arial" panose="020B0604020202020204" pitchFamily="34" charset="0"/>
                <a:cs typeface="Arial" panose="020B0604020202020204" pitchFamily="34" charset="0"/>
              </a:rPr>
              <a:t>Essa nota DEVE SER dita caso apresentar as informações contidas nesse slide.</a:t>
            </a:r>
          </a:p>
          <a:p>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868625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8600792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54113" y="342900"/>
            <a:ext cx="5018087" cy="2822575"/>
          </a:xfrm>
          <a:noFill/>
          <a:ln w="12700">
            <a:solidFill>
              <a:prstClr val="black"/>
            </a:solidFill>
          </a:ln>
        </p:spPr>
      </p:sp>
      <p:sp>
        <p:nvSpPr>
          <p:cNvPr id="3" name="Notes Placeholder 2">
            <a:extLst>
              <a:ext uri="{FF2B5EF4-FFF2-40B4-BE49-F238E27FC236}">
                <a16:creationId xmlns:a16="http://schemas.microsoft.com/office/drawing/2014/main" id="{7BD6D249-300B-4CEF-853A-3CEBDD9BA689}"/>
              </a:ext>
            </a:extLst>
          </p:cNvPr>
          <p:cNvSpPr>
            <a:spLocks noGrp="1"/>
          </p:cNvSpPr>
          <p:nvPr>
            <p:ph type="body" idx="1"/>
          </p:nvPr>
        </p:nvSpPr>
        <p:spPr>
          <a:xfrm>
            <a:off x="995383" y="3189190"/>
            <a:ext cx="5814836" cy="5699395"/>
          </a:xfrm>
        </p:spPr>
        <p:txBody>
          <a:bodyPr/>
          <a:lstStyle/>
          <a:p>
            <a:r>
              <a:rPr lang="es-ES" sz="1800" dirty="0">
                <a:solidFill>
                  <a:srgbClr val="000000"/>
                </a:solidFill>
                <a:latin typeface="Calibri" panose="020F0502020204030204" pitchFamily="34" charset="0"/>
              </a:rPr>
              <a:t>Tipos de HPV: 72% + 17% = 89%</a:t>
            </a:r>
          </a:p>
          <a:p>
            <a:endParaRPr lang="pt-BR" sz="1800" dirty="0">
              <a:solidFill>
                <a:srgbClr val="000000"/>
              </a:solidFill>
              <a:latin typeface="Calibri" panose="020F0502020204030204" pitchFamily="34" charset="0"/>
            </a:endParaRPr>
          </a:p>
          <a:p>
            <a:r>
              <a:rPr lang="es-ES" sz="1800" dirty="0">
                <a:solidFill>
                  <a:srgbClr val="000000"/>
                </a:solidFill>
                <a:latin typeface="Calibri" panose="020F0502020204030204" pitchFamily="34" charset="0"/>
              </a:rPr>
              <a:t>Todos os tipos de HPV – </a:t>
            </a:r>
            <a:r>
              <a:rPr lang="es-ES" sz="1800" dirty="0" err="1">
                <a:solidFill>
                  <a:srgbClr val="000000"/>
                </a:solidFill>
                <a:latin typeface="Calibri" panose="020F0502020204030204" pitchFamily="34" charset="0"/>
              </a:rPr>
              <a:t>vacina</a:t>
            </a:r>
            <a:r>
              <a:rPr lang="es-ES" sz="1800" dirty="0">
                <a:solidFill>
                  <a:srgbClr val="000000"/>
                </a:solidFill>
                <a:latin typeface="Calibri" panose="020F0502020204030204" pitchFamily="34" charset="0"/>
              </a:rPr>
              <a:t> para 9 tipos de HPV </a:t>
            </a:r>
          </a:p>
          <a:p>
            <a:r>
              <a:rPr lang="pt-BR" sz="1800" dirty="0">
                <a:solidFill>
                  <a:srgbClr val="000000"/>
                </a:solidFill>
                <a:latin typeface="Calibri" panose="020F0502020204030204" pitchFamily="34" charset="0"/>
              </a:rPr>
              <a:t>Cerv. 570.000 x 89% = ~507.300</a:t>
            </a:r>
          </a:p>
          <a:p>
            <a:r>
              <a:rPr lang="pt-BR" sz="1800" dirty="0" err="1">
                <a:solidFill>
                  <a:srgbClr val="000000"/>
                </a:solidFill>
                <a:latin typeface="Calibri" panose="020F0502020204030204" pitchFamily="34" charset="0"/>
              </a:rPr>
              <a:t>Vag</a:t>
            </a:r>
            <a:r>
              <a:rPr lang="pt-BR" sz="1800" dirty="0">
                <a:solidFill>
                  <a:srgbClr val="000000"/>
                </a:solidFill>
                <a:latin typeface="Calibri" panose="020F0502020204030204" pitchFamily="34" charset="0"/>
              </a:rPr>
              <a:t>. 14.000 x 89% = ~12.460</a:t>
            </a:r>
          </a:p>
          <a:p>
            <a:r>
              <a:rPr lang="fi-FI" sz="1800" dirty="0">
                <a:solidFill>
                  <a:srgbClr val="000000"/>
                </a:solidFill>
                <a:latin typeface="Calibri" panose="020F0502020204030204" pitchFamily="34" charset="0"/>
              </a:rPr>
              <a:t>Vulv. 11.000 x 89% = 9.790</a:t>
            </a:r>
          </a:p>
          <a:p>
            <a:r>
              <a:rPr lang="sv-SE" sz="1800" dirty="0">
                <a:solidFill>
                  <a:srgbClr val="000000"/>
                </a:solidFill>
                <a:latin typeface="Calibri" panose="020F0502020204030204" pitchFamily="34" charset="0"/>
              </a:rPr>
              <a:t>Ana. (F) 19.000 x 89% = ~16.910</a:t>
            </a:r>
          </a:p>
          <a:p>
            <a:r>
              <a:rPr lang="pt-BR" sz="1800" dirty="0">
                <a:solidFill>
                  <a:srgbClr val="000000"/>
                </a:solidFill>
                <a:latin typeface="Calibri" panose="020F0502020204030204" pitchFamily="34" charset="0"/>
              </a:rPr>
              <a:t>Ana. (M) 9.900 x  100% = ~9.900</a:t>
            </a:r>
          </a:p>
          <a:p>
            <a:r>
              <a:rPr lang="pt-BR" sz="1800" dirty="0">
                <a:solidFill>
                  <a:srgbClr val="000000"/>
                </a:solidFill>
                <a:latin typeface="Calibri" panose="020F0502020204030204" pitchFamily="34" charset="0"/>
              </a:rPr>
              <a:t>TOTAL = 556.360</a:t>
            </a:r>
          </a:p>
          <a:p>
            <a:endParaRPr lang="pt-BR" sz="1800" dirty="0">
              <a:solidFill>
                <a:srgbClr val="000000"/>
              </a:solidFill>
              <a:latin typeface="Calibri" panose="020F0502020204030204" pitchFamily="34" charset="0"/>
            </a:endParaRPr>
          </a:p>
          <a:p>
            <a:r>
              <a:rPr lang="pt-BR" sz="1800" dirty="0">
                <a:solidFill>
                  <a:srgbClr val="000000"/>
                </a:solidFill>
                <a:latin typeface="Calibri" panose="020F0502020204030204" pitchFamily="34" charset="0"/>
              </a:rPr>
              <a:t>556360 casos atribuíveis ao HPV / 181000000 casos totais = 0,031 ou ~1:30</a:t>
            </a:r>
          </a:p>
          <a:p>
            <a:pPr marL="0" indent="0" defTabSz="948507">
              <a:buNone/>
              <a:defRPr/>
            </a:pPr>
            <a:endParaRPr lang="en-US" sz="1000" b="0" dirty="0">
              <a:latin typeface="Arial"/>
              <a:cs typeface="Arial"/>
            </a:endParaRPr>
          </a:p>
          <a:p>
            <a:pPr marL="0" indent="0" defTabSz="948507">
              <a:buNone/>
              <a:defRPr/>
            </a:pPr>
            <a:r>
              <a:rPr lang="en-US" sz="1000" b="0" dirty="0">
                <a:latin typeface="Arial"/>
                <a:cs typeface="Arial"/>
              </a:rPr>
              <a:t>-----------------------------</a:t>
            </a:r>
          </a:p>
          <a:p>
            <a:pPr marL="0" indent="0" defTabSz="948507">
              <a:buNone/>
              <a:defRPr/>
            </a:pPr>
            <a:endParaRPr lang="en-US" sz="1000" b="1" dirty="0">
              <a:latin typeface="Arial"/>
              <a:cs typeface="Arial"/>
            </a:endParaRPr>
          </a:p>
          <a:p>
            <a:pPr marL="0" indent="0" defTabSz="948507">
              <a:buNone/>
              <a:defRPr/>
            </a:pPr>
            <a:r>
              <a:rPr lang="en-US" sz="1000" b="1" dirty="0">
                <a:latin typeface="Arial"/>
                <a:cs typeface="Arial"/>
              </a:rPr>
              <a:t>Mandatory Talking Points </a:t>
            </a:r>
            <a:endParaRPr lang="en-US" sz="1000" b="1" dirty="0">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latin typeface="Arial"/>
                <a:cs typeface="Arial"/>
              </a:rPr>
              <a:t>The global burden of HPV disease is substantial in males as well as females.</a:t>
            </a:r>
            <a:r>
              <a:rPr lang="en-US" sz="1000" baseline="30000" dirty="0">
                <a:latin typeface="Arial"/>
                <a:cs typeface="Arial"/>
              </a:rPr>
              <a:t>1–3</a:t>
            </a:r>
          </a:p>
          <a:p>
            <a:pPr marL="171450" indent="-171450" defTabSz="948507">
              <a:buFont typeface="Arial" panose="020B0604020202020204" pitchFamily="34" charset="0"/>
              <a:buChar char="•"/>
              <a:defRPr/>
            </a:pPr>
            <a:r>
              <a:rPr lang="en-US" sz="1000" b="0" i="0" kern="1200" dirty="0">
                <a:effectLst/>
                <a:latin typeface="Arial"/>
                <a:cs typeface="Arial"/>
              </a:rPr>
              <a:t>The Global Cancer Observatory (GCO 2018)</a:t>
            </a:r>
            <a:r>
              <a:rPr lang="en-US" sz="1000" dirty="0">
                <a:latin typeface="Arial"/>
                <a:cs typeface="Arial"/>
              </a:rPr>
              <a:t> reported that an estimated 556,360 males and females are diagnosed with HPV-related cervical, vulvar, vaginal and anal cancers each year caused by HPV types 16, 18, 31, 33, 45, 52, and 58.</a:t>
            </a:r>
            <a:r>
              <a:rPr lang="en-US" sz="1000" baseline="30000" dirty="0">
                <a:latin typeface="Arial"/>
                <a:cs typeface="Arial"/>
              </a:rPr>
              <a:t>1</a:t>
            </a:r>
          </a:p>
          <a:p>
            <a:pPr marL="171450" indent="-171450" defTabSz="948507">
              <a:buFont typeface="Arial" panose="020B0604020202020204" pitchFamily="34" charset="0"/>
              <a:buChar char="•"/>
              <a:defRPr/>
            </a:pPr>
            <a:r>
              <a:rPr lang="en-US" sz="1000" dirty="0">
                <a:latin typeface="Arial"/>
                <a:cs typeface="Arial"/>
              </a:rPr>
              <a:t>Most HPV infections clear on their own, but persistent infection can lead to certain cancers and other diseases.</a:t>
            </a:r>
            <a:r>
              <a:rPr lang="en-US" sz="1000" baseline="30000" dirty="0">
                <a:latin typeface="Arial"/>
                <a:cs typeface="Arial"/>
              </a:rPr>
              <a:t>1,4–6</a:t>
            </a:r>
          </a:p>
          <a:p>
            <a:pPr marL="171450" indent="-171450" defTabSz="948507">
              <a:defRPr/>
            </a:pPr>
            <a:r>
              <a:rPr lang="en-US" sz="1000" dirty="0">
                <a:latin typeface="Arial"/>
                <a:cs typeface="Arial"/>
              </a:rPr>
              <a:t>In males, about 9,900 cases of anal cancer are diagnosed each year.</a:t>
            </a:r>
            <a:r>
              <a:rPr lang="en-US" sz="1000" baseline="30000" dirty="0">
                <a:latin typeface="Arial"/>
                <a:cs typeface="Arial"/>
              </a:rPr>
              <a:t>1</a:t>
            </a:r>
            <a:r>
              <a:rPr lang="en-US" sz="1000" dirty="0">
                <a:latin typeface="Arial"/>
                <a:cs typeface="Arial"/>
              </a:rPr>
              <a:t> </a:t>
            </a:r>
            <a:endParaRPr lang="en-US" sz="1000" dirty="0">
              <a:latin typeface="Arial" panose="020B0604020202020204" pitchFamily="34" charset="0"/>
              <a:cs typeface="Arial" panose="020B0604020202020204" pitchFamily="34" charset="0"/>
            </a:endParaRPr>
          </a:p>
          <a:p>
            <a:pPr marL="171450" marR="0" lvl="0" indent="-171450" algn="l" defTabSz="94850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dirty="0">
                <a:latin typeface="Arial"/>
                <a:cs typeface="Arial"/>
              </a:rPr>
              <a:t>In females, about 510,000 cases of cervical cancer and millions of cases of cervical dysplasia are diagnosed each year.</a:t>
            </a:r>
            <a:r>
              <a:rPr lang="en-US" sz="1000" baseline="30000" dirty="0">
                <a:latin typeface="Arial"/>
                <a:cs typeface="Arial"/>
              </a:rPr>
              <a:t>1,2,7,8</a:t>
            </a:r>
          </a:p>
          <a:p>
            <a:pPr lvl="1" indent="-171450" defTabSz="948507">
              <a:buFont typeface="Arial" panose="020B0604020202020204" pitchFamily="34" charset="0"/>
              <a:buChar char="̶"/>
              <a:defRPr/>
            </a:pPr>
            <a:r>
              <a:rPr lang="en-US" dirty="0">
                <a:latin typeface="Arial"/>
                <a:cs typeface="Arial"/>
              </a:rPr>
              <a:t>If left untreated, about 12–40% of high grade cervical precancerous lesions (NIC 3) progress to invasive cervical cancer.</a:t>
            </a:r>
            <a:r>
              <a:rPr lang="en-US" baseline="30000" dirty="0">
                <a:latin typeface="Arial"/>
                <a:cs typeface="Arial"/>
              </a:rPr>
              <a:t>9</a:t>
            </a:r>
            <a:endParaRPr lang="en-US" dirty="0">
              <a:latin typeface="Arial"/>
              <a:cs typeface="Arial"/>
            </a:endParaRPr>
          </a:p>
          <a:p>
            <a:pPr lvl="1" indent="-171450" defTabSz="948507">
              <a:buFont typeface="Arial" panose="020B0604020202020204" pitchFamily="34" charset="0"/>
              <a:buChar char="̶"/>
              <a:defRPr/>
            </a:pPr>
            <a:r>
              <a:rPr lang="en-US" baseline="0" dirty="0">
                <a:latin typeface="Arial"/>
                <a:cs typeface="Arial"/>
              </a:rPr>
              <a:t>Additionally, about 22,000 vulvar and vaginal cancer cases, about 17,000 anal cancer cases contribute to disease burden.</a:t>
            </a:r>
            <a:r>
              <a:rPr lang="en-US" baseline="30000" dirty="0">
                <a:latin typeface="Arial"/>
                <a:cs typeface="Arial"/>
              </a:rPr>
              <a:t>1</a:t>
            </a:r>
          </a:p>
          <a:p>
            <a:pPr marL="171450" indent="-171450" defTabSz="948507">
              <a:defRPr/>
            </a:pPr>
            <a:r>
              <a:rPr lang="en-US" sz="1000" dirty="0">
                <a:latin typeface="Arial"/>
                <a:cs typeface="Arial"/>
              </a:rPr>
              <a:t>Additionally, millions of cases of cases of genital warts are diagnosed each year in both females and males.</a:t>
            </a:r>
            <a:r>
              <a:rPr lang="en-US" sz="1000" baseline="30000" dirty="0">
                <a:latin typeface="Arial"/>
                <a:cs typeface="Arial"/>
              </a:rPr>
              <a:t>3,7</a:t>
            </a:r>
            <a:r>
              <a:rPr lang="en-US" sz="1000" dirty="0">
                <a:latin typeface="Arial"/>
                <a:cs typeface="Arial"/>
              </a:rPr>
              <a:t> </a:t>
            </a:r>
            <a:endParaRPr lang="en-US" sz="1000" dirty="0">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latin typeface="Arial"/>
                <a:cs typeface="Arial"/>
              </a:rPr>
              <a:t>Based on data from 2018, it is estimated that 1 in 30 new cancer cases can be attributed to HPV types 16, 18, 31, 33, 45, 52, and 58 each year.</a:t>
            </a:r>
            <a:r>
              <a:rPr lang="en-US" sz="1000" baseline="30000" dirty="0">
                <a:latin typeface="Arial"/>
                <a:cs typeface="Arial"/>
              </a:rPr>
              <a:t>1,10</a:t>
            </a:r>
          </a:p>
          <a:p>
            <a:pPr marL="171450" lvl="0" indent="-171450" defTabSz="948507">
              <a:defRPr/>
            </a:pPr>
            <a:r>
              <a:rPr lang="en-US" sz="1000" dirty="0">
                <a:latin typeface="Arial" panose="020B0604020202020204" pitchFamily="34" charset="0"/>
                <a:cs typeface="Arial" panose="020B0604020202020204" pitchFamily="34" charset="0"/>
              </a:rPr>
              <a:t>Every minute, an individual is diagnosed with an HPV-related cancer across the globe.</a:t>
            </a:r>
            <a:r>
              <a:rPr lang="en-US" sz="1000" baseline="30000" dirty="0">
                <a:latin typeface="Arial" panose="020B0604020202020204" pitchFamily="34" charset="0"/>
                <a:cs typeface="Arial" panose="020B0604020202020204" pitchFamily="34" charset="0"/>
              </a:rPr>
              <a:t>1</a:t>
            </a:r>
            <a:endParaRPr lang="en-US" sz="1000" b="1" dirty="0">
              <a:latin typeface="Arial" panose="020B0604020202020204" pitchFamily="34" charset="0"/>
              <a:cs typeface="Arial" panose="020B0604020202020204" pitchFamily="34" charset="0"/>
            </a:endParaRPr>
          </a:p>
          <a:p>
            <a:pPr marL="0" indent="0">
              <a:buNone/>
              <a:defRPr/>
            </a:pPr>
            <a:endParaRPr lang="en-US" sz="1000" b="1" dirty="0">
              <a:latin typeface="Arial"/>
              <a:cs typeface="Arial"/>
            </a:endParaRPr>
          </a:p>
          <a:p>
            <a:pPr marL="0" indent="0">
              <a:buNone/>
              <a:defRPr/>
            </a:pPr>
            <a:r>
              <a:rPr lang="en-US" sz="1000" b="1" dirty="0">
                <a:latin typeface="Arial"/>
                <a:cs typeface="Arial"/>
              </a:rPr>
              <a:t>Background Information</a:t>
            </a:r>
          </a:p>
          <a:p>
            <a:pPr marL="171450" indent="-171450">
              <a:defRPr/>
            </a:pPr>
            <a:r>
              <a:rPr lang="en-US" sz="1000" dirty="0">
                <a:latin typeface="Arial"/>
                <a:cs typeface="Arial"/>
              </a:rPr>
              <a:t>Estimates of the number of new cancer cases attributable to HPV that occurred worldwide in 2018 were directly obtained from a </a:t>
            </a:r>
            <a:r>
              <a:rPr lang="en-US" sz="1000" i="1" dirty="0">
                <a:latin typeface="Arial"/>
                <a:cs typeface="Arial"/>
              </a:rPr>
              <a:t>Lancet Global Health </a:t>
            </a:r>
            <a:r>
              <a:rPr lang="en-US" sz="1000" dirty="0">
                <a:latin typeface="Arial"/>
                <a:cs typeface="Arial"/>
              </a:rPr>
              <a:t>analysis of the GCO 2018 data for cervical, vulvar, vaginal, oropharyngeal, and anal cancer cases.</a:t>
            </a:r>
            <a:r>
              <a:rPr lang="en-US" sz="1000" baseline="30000" dirty="0">
                <a:latin typeface="Arial"/>
                <a:cs typeface="Arial"/>
              </a:rPr>
              <a:t>1</a:t>
            </a:r>
            <a:r>
              <a:rPr lang="en-US" sz="1000" dirty="0">
                <a:latin typeface="Arial"/>
                <a:cs typeface="Arial"/>
              </a:rPr>
              <a:t> </a:t>
            </a:r>
            <a:endParaRPr lang="en-US" sz="1000" b="1" dirty="0">
              <a:latin typeface="Arial" panose="020B0604020202020204" pitchFamily="34" charset="0"/>
              <a:cs typeface="Arial" panose="020B0604020202020204" pitchFamily="34" charset="0"/>
            </a:endParaRPr>
          </a:p>
          <a:p>
            <a:pPr marL="0" indent="0">
              <a:buNone/>
              <a:defRPr/>
            </a:pPr>
            <a:endParaRPr lang="en-US" sz="1100" b="1" dirty="0">
              <a:latin typeface="Arial"/>
              <a:cs typeface="Arial"/>
            </a:endParaRPr>
          </a:p>
          <a:p>
            <a:pPr marL="0" indent="0">
              <a:buNone/>
              <a:defRPr/>
            </a:pPr>
            <a:r>
              <a:rPr lang="en-US" sz="1050" b="1" dirty="0">
                <a:latin typeface="Arial"/>
                <a:cs typeface="Arial"/>
              </a:rPr>
              <a:t>References</a:t>
            </a:r>
          </a:p>
          <a:p>
            <a:pPr marL="0" indent="0">
              <a:buNone/>
              <a:defRPr/>
            </a:pPr>
            <a:r>
              <a:rPr lang="fr-FR" sz="800" b="1" dirty="0">
                <a:latin typeface="Arial"/>
                <a:cs typeface="Arial"/>
              </a:rPr>
              <a:t>1. </a:t>
            </a:r>
            <a:r>
              <a:rPr lang="fr-FR" sz="800" dirty="0">
                <a:latin typeface="Arial"/>
                <a:cs typeface="Arial"/>
              </a:rPr>
              <a:t>de Martel C et al. </a:t>
            </a:r>
            <a:r>
              <a:rPr lang="fr-FR" sz="800" i="1" dirty="0">
                <a:latin typeface="Arial"/>
                <a:cs typeface="Arial"/>
              </a:rPr>
              <a:t>Lancet </a:t>
            </a:r>
            <a:r>
              <a:rPr lang="fr-FR" sz="800" i="1" dirty="0" err="1">
                <a:latin typeface="Arial"/>
                <a:cs typeface="Arial"/>
              </a:rPr>
              <a:t>Glob</a:t>
            </a:r>
            <a:r>
              <a:rPr lang="fr-FR" sz="800" i="1" dirty="0">
                <a:latin typeface="Arial"/>
                <a:cs typeface="Arial"/>
              </a:rPr>
              <a:t> </a:t>
            </a:r>
            <a:r>
              <a:rPr lang="fr-FR" sz="800" i="1" dirty="0" err="1">
                <a:latin typeface="Arial"/>
                <a:cs typeface="Arial"/>
              </a:rPr>
              <a:t>Health</a:t>
            </a:r>
            <a:r>
              <a:rPr lang="fr-FR" sz="800" dirty="0">
                <a:latin typeface="Arial"/>
                <a:cs typeface="Arial"/>
              </a:rPr>
              <a:t>. 2020;8:e180–e190. </a:t>
            </a:r>
            <a:endParaRPr lang="fr-FR" sz="800" dirty="0">
              <a:latin typeface="Arial" panose="020B0604020202020204" pitchFamily="34" charset="0"/>
              <a:cs typeface="Arial" panose="020B0604020202020204" pitchFamily="34" charset="0"/>
            </a:endParaRPr>
          </a:p>
          <a:p>
            <a:pPr marL="0" indent="0">
              <a:buNone/>
            </a:pPr>
            <a:r>
              <a:rPr lang="en-US" sz="800" b="1" dirty="0">
                <a:latin typeface="Arial"/>
                <a:cs typeface="Arial"/>
              </a:rPr>
              <a:t>2.</a:t>
            </a:r>
            <a:r>
              <a:rPr lang="en-US" sz="800" dirty="0">
                <a:latin typeface="Arial"/>
                <a:cs typeface="Arial"/>
              </a:rPr>
              <a:t> Hartwig S et al. </a:t>
            </a:r>
            <a:r>
              <a:rPr lang="en-US" sz="800" i="1" dirty="0">
                <a:latin typeface="Arial"/>
                <a:cs typeface="Arial"/>
              </a:rPr>
              <a:t>Infect Agent Cancer.</a:t>
            </a:r>
            <a:r>
              <a:rPr lang="en-US" sz="800" dirty="0">
                <a:latin typeface="Arial"/>
                <a:cs typeface="Arial"/>
              </a:rPr>
              <a:t> 2017;12:19.</a:t>
            </a:r>
          </a:p>
          <a:p>
            <a:pPr marL="0" indent="0">
              <a:buNone/>
            </a:pPr>
            <a:r>
              <a:rPr lang="fr-FR" sz="800" b="1" kern="1200" dirty="0">
                <a:effectLst/>
                <a:latin typeface="Arial"/>
                <a:cs typeface="Arial"/>
              </a:rPr>
              <a:t>3. </a:t>
            </a:r>
            <a:r>
              <a:rPr lang="fr-FR" sz="800" kern="1200" dirty="0">
                <a:effectLst/>
                <a:latin typeface="Arial"/>
                <a:cs typeface="Arial"/>
              </a:rPr>
              <a:t>Patel H et al. </a:t>
            </a:r>
            <a:r>
              <a:rPr lang="fr-FR" sz="800" i="1" kern="1200" dirty="0">
                <a:effectLst/>
                <a:latin typeface="Arial"/>
                <a:cs typeface="Arial"/>
              </a:rPr>
              <a:t>BMC Infect Dis</a:t>
            </a:r>
            <a:r>
              <a:rPr lang="fr-FR" sz="800" kern="1200" dirty="0">
                <a:effectLst/>
                <a:latin typeface="Arial"/>
                <a:cs typeface="Arial"/>
              </a:rPr>
              <a:t>. 2013;13:39.</a:t>
            </a:r>
          </a:p>
          <a:p>
            <a:pPr marL="0" indent="0">
              <a:buNone/>
            </a:pPr>
            <a:r>
              <a:rPr lang="en-US" sz="800" b="1" kern="1200" dirty="0">
                <a:latin typeface="Arial"/>
                <a:cs typeface="Arial"/>
              </a:rPr>
              <a:t>4. </a:t>
            </a:r>
            <a:r>
              <a:rPr lang="en-US" sz="800" dirty="0">
                <a:latin typeface="Arial"/>
                <a:ea typeface="Times New Roman" panose="02020603050405020304" pitchFamily="18" charset="0"/>
                <a:cs typeface="Arial"/>
              </a:rPr>
              <a:t>Centers for Disease Control and Prevention. </a:t>
            </a:r>
            <a:r>
              <a:rPr lang="en-US" sz="800" i="1" dirty="0">
                <a:latin typeface="Arial"/>
                <a:ea typeface="Times New Roman" panose="02020603050405020304" pitchFamily="18" charset="0"/>
                <a:cs typeface="Arial"/>
              </a:rPr>
              <a:t>Epidemiology and Prevention of Vaccine-Preventable Diseases.</a:t>
            </a:r>
            <a:r>
              <a:rPr lang="en-US" sz="800" dirty="0">
                <a:latin typeface="Arial"/>
                <a:ea typeface="Times New Roman" panose="02020603050405020304" pitchFamily="18" charset="0"/>
                <a:cs typeface="Arial"/>
              </a:rPr>
              <a:t> 14th ed. Public Health Foundation; 2021.</a:t>
            </a:r>
            <a:r>
              <a:rPr lang="en-US" sz="800" dirty="0">
                <a:latin typeface="Arial"/>
                <a:cs typeface="Arial"/>
              </a:rPr>
              <a:t> Accessed June 22, 2023. https://www.cdc.gov/vaccines/pubs/pinkbook/downloads/hpv.pdf</a:t>
            </a:r>
            <a:endParaRPr lang="en-US" sz="800" dirty="0">
              <a:latin typeface="Arial" panose="020B0604020202020204" pitchFamily="34" charset="0"/>
              <a:cs typeface="Arial" panose="020B0604020202020204" pitchFamily="34" charset="0"/>
            </a:endParaRPr>
          </a:p>
          <a:p>
            <a:pPr marL="0" indent="0">
              <a:buNone/>
            </a:pPr>
            <a:r>
              <a:rPr lang="en-US" sz="800" b="1" dirty="0">
                <a:latin typeface="Arial"/>
                <a:cs typeface="Arial"/>
              </a:rPr>
              <a:t>5. </a:t>
            </a:r>
            <a:r>
              <a:rPr lang="en-US" sz="800" dirty="0">
                <a:latin typeface="Arial"/>
                <a:cs typeface="Arial"/>
              </a:rPr>
              <a:t>Centers for Disease Control and Prevention. HPV and oropharyngeal cancer. Accessed April 10, 2023. https://www.cdc.gov/cancer/hpv/basic_info/hpv_oropharyngeal.htm </a:t>
            </a:r>
            <a:endParaRPr lang="en-US" sz="800" dirty="0">
              <a:latin typeface="Arial" panose="020B0604020202020204" pitchFamily="34" charset="0"/>
              <a:cs typeface="Arial" panose="020B0604020202020204" pitchFamily="34" charset="0"/>
            </a:endParaRPr>
          </a:p>
          <a:p>
            <a:pPr marL="0" indent="0">
              <a:buNone/>
            </a:pPr>
            <a:r>
              <a:rPr lang="en-US" sz="800" b="1" dirty="0">
                <a:latin typeface="Arial"/>
                <a:cs typeface="Arial"/>
              </a:rPr>
              <a:t>6. </a:t>
            </a:r>
            <a:r>
              <a:rPr lang="en-US" sz="800" dirty="0">
                <a:latin typeface="Arial"/>
                <a:cs typeface="Arial"/>
              </a:rPr>
              <a:t>Centers for Disease Control and Prevention. Human papillomavirus (HPV) infection. Accessed April 10, 2023. https://www.cdc.gov/std/treatment-guidelines/hpv.htm </a:t>
            </a:r>
            <a:endParaRPr lang="en-US" sz="800" dirty="0">
              <a:latin typeface="Arial" panose="020B0604020202020204" pitchFamily="34" charset="0"/>
              <a:cs typeface="Arial" panose="020B0604020202020204" pitchFamily="34" charset="0"/>
            </a:endParaRPr>
          </a:p>
          <a:p>
            <a:pPr marL="0" indent="0">
              <a:buNone/>
            </a:pPr>
            <a:r>
              <a:rPr lang="en-US" sz="800" b="1" kern="1200" dirty="0">
                <a:effectLst/>
                <a:latin typeface="Arial"/>
                <a:cs typeface="Arial"/>
              </a:rPr>
              <a:t>7. </a:t>
            </a:r>
            <a:r>
              <a:rPr lang="en-US" sz="800" dirty="0">
                <a:latin typeface="Arial"/>
                <a:cs typeface="Arial"/>
              </a:rPr>
              <a:t>United Nations Department of Economic and Social Affairs. Growing at a slower pace, world population is expected to reach 9.7 billion in 2050 and could peak at nearly 11 billion around 2100. Accessed April 10, 2023. www.un.org/development/desa/en/news/population/world-population-prospects-2019.html</a:t>
            </a:r>
            <a:endParaRPr lang="en-US" sz="800" b="1" kern="1200" dirty="0">
              <a:effectLst/>
              <a:latin typeface="Arial"/>
              <a:cs typeface="Arial"/>
            </a:endParaRPr>
          </a:p>
          <a:p>
            <a:pPr marL="0" indent="0">
              <a:buNone/>
            </a:pPr>
            <a:r>
              <a:rPr lang="en-US" sz="800" b="1" dirty="0">
                <a:latin typeface="Arial"/>
                <a:cs typeface="Arial"/>
              </a:rPr>
              <a:t>8. </a:t>
            </a:r>
            <a:r>
              <a:rPr lang="en-US" sz="800" dirty="0">
                <a:latin typeface="Arial"/>
                <a:cs typeface="Arial"/>
              </a:rPr>
              <a:t>Eurostat. Population on 1 January. Accessed April 10, 2023. ec.europa.eu/</a:t>
            </a:r>
            <a:r>
              <a:rPr lang="en-US" sz="800" dirty="0" err="1">
                <a:latin typeface="Arial"/>
                <a:cs typeface="Arial"/>
              </a:rPr>
              <a:t>eurostat</a:t>
            </a:r>
            <a:r>
              <a:rPr lang="en-US" sz="800" dirty="0">
                <a:latin typeface="Arial"/>
                <a:cs typeface="Arial"/>
              </a:rPr>
              <a:t>/</a:t>
            </a:r>
            <a:r>
              <a:rPr lang="en-US" sz="800" dirty="0" err="1">
                <a:latin typeface="Arial"/>
                <a:cs typeface="Arial"/>
              </a:rPr>
              <a:t>databrowser</a:t>
            </a:r>
            <a:r>
              <a:rPr lang="en-US" sz="800" dirty="0">
                <a:latin typeface="Arial"/>
                <a:cs typeface="Arial"/>
              </a:rPr>
              <a:t>/view/tps00001/default/</a:t>
            </a:r>
            <a:r>
              <a:rPr lang="en-US" sz="800" dirty="0" err="1">
                <a:latin typeface="Arial"/>
                <a:cs typeface="Arial"/>
              </a:rPr>
              <a:t>table?lang</a:t>
            </a:r>
            <a:r>
              <a:rPr lang="en-US" sz="800" dirty="0">
                <a:latin typeface="Arial"/>
                <a:cs typeface="Arial"/>
              </a:rPr>
              <a:t>=</a:t>
            </a:r>
            <a:r>
              <a:rPr lang="en-US" sz="800" dirty="0" err="1">
                <a:latin typeface="Arial"/>
                <a:cs typeface="Arial"/>
              </a:rPr>
              <a:t>en</a:t>
            </a:r>
            <a:endParaRPr lang="en-US" sz="800" dirty="0">
              <a:latin typeface="Arial"/>
              <a:cs typeface="Arial"/>
            </a:endParaRPr>
          </a:p>
          <a:p>
            <a:pPr marL="0" indent="0">
              <a:buNone/>
              <a:defRPr/>
            </a:pPr>
            <a:r>
              <a:rPr kumimoji="0" lang="en-US" sz="800" b="1" i="0" u="none" strike="noStrike" kern="1200" cap="none" spc="0" normalizeH="0" baseline="0" noProof="0" dirty="0">
                <a:ln>
                  <a:noFill/>
                </a:ln>
                <a:solidFill>
                  <a:prstClr val="black"/>
                </a:solidFill>
                <a:effectLst/>
                <a:uLnTx/>
                <a:uFillTx/>
                <a:latin typeface="Arial"/>
                <a:cs typeface="Arial"/>
              </a:rPr>
              <a:t>9. </a:t>
            </a:r>
            <a:r>
              <a:rPr kumimoji="0" lang="en-US" sz="800" b="0" i="0" u="none" strike="noStrike" kern="1200" cap="none" spc="0" normalizeH="0" baseline="0" noProof="0" dirty="0">
                <a:ln>
                  <a:noFill/>
                </a:ln>
                <a:solidFill>
                  <a:prstClr val="black"/>
                </a:solidFill>
                <a:effectLst/>
                <a:uLnTx/>
                <a:uFillTx/>
                <a:latin typeface="Arial"/>
                <a:cs typeface="Arial"/>
              </a:rPr>
              <a:t>Wright JD. Cervical intraepithelial neoplasia: management. Accessed </a:t>
            </a:r>
            <a:r>
              <a:rPr lang="en-US" sz="800" dirty="0">
                <a:solidFill>
                  <a:prstClr val="black"/>
                </a:solidFill>
                <a:latin typeface="Arial"/>
                <a:cs typeface="Arial"/>
              </a:rPr>
              <a:t>May</a:t>
            </a:r>
            <a:r>
              <a:rPr kumimoji="0" lang="en-US" sz="800" b="0" i="0" u="none" strike="noStrike" kern="1200" cap="none" spc="0" normalizeH="0" baseline="0" noProof="0" dirty="0">
                <a:ln>
                  <a:noFill/>
                </a:ln>
                <a:solidFill>
                  <a:prstClr val="black"/>
                </a:solidFill>
                <a:effectLst/>
                <a:uLnTx/>
                <a:uFillTx/>
                <a:latin typeface="Arial"/>
                <a:cs typeface="Arial"/>
              </a:rPr>
              <a:t> 25, 2023. https://www.uptodate.com/contents/cervical-intraepithelial-neoplasia-management</a:t>
            </a:r>
            <a:r>
              <a:rPr lang="en-US" sz="800" dirty="0">
                <a:solidFill>
                  <a:prstClr val="black"/>
                </a:solidFill>
                <a:latin typeface="Arial"/>
                <a:cs typeface="Arial"/>
              </a:rPr>
              <a:t> </a:t>
            </a: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indent="0">
              <a:buNone/>
            </a:pPr>
            <a:r>
              <a:rPr lang="en-US" sz="800" b="1" dirty="0">
                <a:latin typeface="Arial"/>
                <a:cs typeface="Arial"/>
              </a:rPr>
              <a:t>10.</a:t>
            </a:r>
            <a:r>
              <a:rPr lang="en-US" sz="800" dirty="0">
                <a:latin typeface="Arial"/>
                <a:cs typeface="Arial"/>
              </a:rPr>
              <a:t> Bray F et al. </a:t>
            </a:r>
            <a:r>
              <a:rPr lang="en-US" sz="800" i="1" dirty="0">
                <a:latin typeface="Arial"/>
                <a:cs typeface="Arial"/>
              </a:rPr>
              <a:t>CA Cancer J Clin</a:t>
            </a:r>
            <a:r>
              <a:rPr lang="en-US" sz="800" dirty="0">
                <a:latin typeface="Arial"/>
                <a:cs typeface="Arial"/>
              </a:rPr>
              <a:t>. 2018;68:394</a:t>
            </a:r>
            <a:r>
              <a:rPr lang="fr-FR" sz="800" dirty="0">
                <a:latin typeface="Arial"/>
                <a:cs typeface="Arial"/>
              </a:rPr>
              <a:t>–</a:t>
            </a:r>
            <a:r>
              <a:rPr lang="en-US" sz="800" dirty="0">
                <a:latin typeface="Arial"/>
                <a:cs typeface="Arial"/>
              </a:rPr>
              <a:t>424</a:t>
            </a:r>
            <a:r>
              <a:rPr lang="en-US" sz="900" dirty="0">
                <a:latin typeface="Arial"/>
                <a:cs typeface="Arial"/>
              </a:rPr>
              <a:t>.</a:t>
            </a:r>
          </a:p>
          <a:p>
            <a:pPr marL="0" indent="0">
              <a:buNone/>
            </a:pPr>
            <a:endParaRPr lang="en-US" sz="900" dirty="0">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D9FCB3AA-CC61-D401-A3C2-1A55CE9F7E1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90862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49275" y="890588"/>
            <a:ext cx="5759450" cy="3240087"/>
          </a:xfrm>
        </p:spPr>
      </p:sp>
      <p:sp>
        <p:nvSpPr>
          <p:cNvPr id="6" name="Notes Placeholder 5">
            <a:extLst>
              <a:ext uri="{FF2B5EF4-FFF2-40B4-BE49-F238E27FC236}">
                <a16:creationId xmlns:a16="http://schemas.microsoft.com/office/drawing/2014/main" id="{FAEA0B2C-1AAF-4A93-A1F7-EB9154EBE3BC}"/>
              </a:ext>
            </a:extLst>
          </p:cNvPr>
          <p:cNvSpPr>
            <a:spLocks noGrp="1"/>
          </p:cNvSpPr>
          <p:nvPr>
            <p:ph type="body" idx="1"/>
          </p:nvPr>
        </p:nvSpPr>
        <p:spPr>
          <a:xfrm>
            <a:off x="714306" y="4400550"/>
            <a:ext cx="5486400" cy="4543034"/>
          </a:xfrm>
        </p:spPr>
        <p:txBody>
          <a:bodyPr/>
          <a:lstStyle/>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Mandatory Talking Points</a:t>
            </a:r>
          </a:p>
          <a:p>
            <a:pPr marL="171450" indent="-171450">
              <a:lnSpc>
                <a:spcPct val="107000"/>
              </a:lnSpc>
            </a:pPr>
            <a:r>
              <a:rPr lang="en-US" sz="1100" dirty="0">
                <a:latin typeface="Arial" panose="020B0604020202020204" pitchFamily="34" charset="0"/>
                <a:ea typeface="Calibri" panose="020F0502020204030204" pitchFamily="34" charset="0"/>
                <a:cs typeface="Arial" panose="020B0604020202020204" pitchFamily="34" charset="0"/>
              </a:rPr>
              <a:t>HPV types 16 and 18 account for most anogenital cancers and ~52% of high-grade cervical lesions.</a:t>
            </a:r>
            <a:r>
              <a:rPr lang="en-US" sz="1100" baseline="30000" dirty="0">
                <a:latin typeface="Arial" panose="020B0604020202020204" pitchFamily="34" charset="0"/>
                <a:ea typeface="Calibri" panose="020F0502020204030204" pitchFamily="34" charset="0"/>
                <a:cs typeface="Arial" panose="020B0604020202020204" pitchFamily="34" charset="0"/>
              </a:rPr>
              <a:t>1–2</a:t>
            </a:r>
            <a:endParaRPr lang="en-US" sz="1100" dirty="0">
              <a:latin typeface="Arial" panose="020B0604020202020204" pitchFamily="34" charset="0"/>
              <a:ea typeface="Calibri" panose="020F0502020204030204" pitchFamily="34" charset="0"/>
              <a:cs typeface="Arial" panose="020B0604020202020204" pitchFamily="34" charset="0"/>
            </a:endParaRPr>
          </a:p>
          <a:p>
            <a:pPr marL="171450" marR="0" lvl="0" indent="-171450">
              <a:lnSpc>
                <a:spcPct val="107000"/>
              </a:lnSpc>
              <a:spcBef>
                <a:spcPts val="0"/>
              </a:spcBef>
              <a:spcAft>
                <a:spcPts val="0"/>
              </a:spcAft>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5 additional high-risk HPV types (31/33/45/52/58) are associated with an additional:</a:t>
            </a:r>
          </a:p>
          <a:p>
            <a:pPr marL="628650" lvl="1" indent="-171450">
              <a:lnSpc>
                <a:spcPct val="107000"/>
              </a:lnSpc>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~18% of HPV-related cancers.</a:t>
            </a:r>
            <a:r>
              <a:rPr lang="en-US" sz="1100" baseline="30000" dirty="0">
                <a:latin typeface="Arial" panose="020B0604020202020204" pitchFamily="34" charset="0"/>
                <a:ea typeface="Calibri" panose="020F0502020204030204" pitchFamily="34" charset="0"/>
                <a:cs typeface="Arial" panose="020B0604020202020204" pitchFamily="34" charset="0"/>
              </a:rPr>
              <a:t>1,2</a:t>
            </a:r>
          </a:p>
          <a:p>
            <a:pPr marL="628650" lvl="1" indent="-171450">
              <a:lnSpc>
                <a:spcPct val="107000"/>
              </a:lnSpc>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~40% of high-grade cervical dysplasia cases (NIC2 and NIC3).</a:t>
            </a:r>
            <a:r>
              <a:rPr lang="en-US" sz="1100" baseline="30000" dirty="0">
                <a:latin typeface="Arial" panose="020B0604020202020204" pitchFamily="34" charset="0"/>
                <a:ea typeface="Calibri" panose="020F0502020204030204" pitchFamily="34" charset="0"/>
                <a:cs typeface="Arial" panose="020B0604020202020204" pitchFamily="34" charset="0"/>
              </a:rPr>
              <a:t>2</a:t>
            </a:r>
            <a:endParaRPr lang="en-US" sz="1100" dirty="0">
              <a:latin typeface="Arial" panose="020B0604020202020204" pitchFamily="34" charset="0"/>
              <a:ea typeface="Calibri" panose="020F0502020204030204" pitchFamily="34" charset="0"/>
              <a:cs typeface="Arial" panose="020B0604020202020204" pitchFamily="34" charset="0"/>
            </a:endParaRPr>
          </a:p>
          <a:p>
            <a:pPr marL="171450" marR="0" lvl="0" indent="-171450">
              <a:lnSpc>
                <a:spcPct val="107000"/>
              </a:lnSpc>
              <a:spcBef>
                <a:spcPts val="0"/>
              </a:spcBef>
              <a:spcAft>
                <a:spcPts val="0"/>
              </a:spcAft>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HPV types 6 and 11 cause 90% of genital warts.</a:t>
            </a:r>
            <a:r>
              <a:rPr lang="en-US" sz="1100" baseline="30000" dirty="0">
                <a:latin typeface="Arial" panose="020B0604020202020204" pitchFamily="34" charset="0"/>
                <a:ea typeface="Calibri" panose="020F0502020204030204" pitchFamily="34" charset="0"/>
                <a:cs typeface="Arial" panose="020B0604020202020204" pitchFamily="34" charset="0"/>
              </a:rPr>
              <a:t>3</a:t>
            </a: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References</a:t>
            </a:r>
          </a:p>
          <a:p>
            <a:pPr marL="0" indent="0" defTabSz="1002667">
              <a:buNone/>
              <a:defRPr/>
            </a:pPr>
            <a:r>
              <a:rPr lang="it-IT" altLang="en-US" sz="900" b="1" dirty="0">
                <a:latin typeface="Arial" panose="020B0604020202020204" pitchFamily="34" charset="0"/>
                <a:cs typeface="Arial" panose="020B0604020202020204" pitchFamily="34" charset="0"/>
              </a:rPr>
              <a:t>1. </a:t>
            </a:r>
            <a:r>
              <a:rPr lang="it-IT" altLang="en-US" sz="900" dirty="0">
                <a:latin typeface="Arial" panose="020B0604020202020204" pitchFamily="34" charset="0"/>
                <a:cs typeface="Arial" panose="020B0604020202020204" pitchFamily="34" charset="0"/>
              </a:rPr>
              <a:t>de </a:t>
            </a:r>
            <a:r>
              <a:rPr lang="it-IT" altLang="en-US" sz="900" dirty="0" err="1">
                <a:latin typeface="Arial" panose="020B0604020202020204" pitchFamily="34" charset="0"/>
                <a:cs typeface="Arial" panose="020B0604020202020204" pitchFamily="34" charset="0"/>
              </a:rPr>
              <a:t>Sanjosé</a:t>
            </a:r>
            <a:r>
              <a:rPr lang="it-IT" altLang="en-US" sz="900" dirty="0">
                <a:latin typeface="Arial" panose="020B0604020202020204" pitchFamily="34" charset="0"/>
                <a:cs typeface="Arial" panose="020B0604020202020204" pitchFamily="34" charset="0"/>
              </a:rPr>
              <a:t> S et al. </a:t>
            </a:r>
            <a:r>
              <a:rPr lang="it-IT" altLang="en-US" sz="900" i="1" dirty="0">
                <a:latin typeface="Arial" panose="020B0604020202020204" pitchFamily="34" charset="0"/>
                <a:cs typeface="Arial" panose="020B0604020202020204" pitchFamily="34" charset="0"/>
              </a:rPr>
              <a:t>JNCI Cancer Spectrum</a:t>
            </a:r>
            <a:r>
              <a:rPr lang="it-IT" altLang="en-US" sz="900" dirty="0">
                <a:latin typeface="Arial" panose="020B0604020202020204" pitchFamily="34" charset="0"/>
                <a:cs typeface="Arial" panose="020B0604020202020204" pitchFamily="34" charset="0"/>
              </a:rPr>
              <a:t>. 2019;2:1–11.</a:t>
            </a:r>
            <a:r>
              <a:rPr lang="en-US" sz="900" b="1" dirty="0">
                <a:latin typeface="Arial" panose="020B0604020202020204" pitchFamily="34" charset="0"/>
                <a:cs typeface="Arial" panose="020B0604020202020204" pitchFamily="34" charset="0"/>
              </a:rPr>
              <a:t> </a:t>
            </a:r>
            <a:endParaRPr lang="en-US" sz="900" dirty="0">
              <a:latin typeface="Arial" panose="020B0604020202020204" pitchFamily="34" charset="0"/>
              <a:cs typeface="Arial" panose="020B0604020202020204" pitchFamily="34" charset="0"/>
            </a:endParaRPr>
          </a:p>
          <a:p>
            <a:pPr marL="0" indent="0" defTabSz="1002667">
              <a:buNone/>
              <a:defRPr/>
            </a:pPr>
            <a:r>
              <a:rPr lang="it-IT" altLang="en-US" sz="900" b="1" dirty="0">
                <a:latin typeface="Arial" panose="020B0604020202020204" pitchFamily="34" charset="0"/>
                <a:cs typeface="Arial" panose="020B0604020202020204" pitchFamily="34" charset="0"/>
              </a:rPr>
              <a:t>2. </a:t>
            </a:r>
            <a:r>
              <a:rPr kumimoji="0" lang="en-US" sz="900" b="0" i="0" u="none" strike="noStrike" kern="1200" cap="none" spc="0" normalizeH="0" baseline="0" noProof="0" dirty="0">
                <a:ln>
                  <a:noFill/>
                </a:ln>
                <a:effectLst/>
                <a:uLnTx/>
                <a:uFillTx/>
                <a:latin typeface="Arial" panose="020B0604020202020204"/>
                <a:ea typeface="+mn-ea"/>
                <a:cs typeface="+mn-cs"/>
              </a:rPr>
              <a:t>Bruni L et al. Human papillomavirus and related diseases report. ICO/IARC HPV Information Centre; 2021. Accessed February 6, 2023. https://hpvcentre.net/datastatistics.php </a:t>
            </a:r>
            <a:endParaRPr lang="it-IT" altLang="en-US" sz="900" dirty="0">
              <a:latin typeface="Arial" panose="020B0604020202020204" pitchFamily="34" charset="0"/>
              <a:cs typeface="Arial" panose="020B0604020202020204" pitchFamily="34" charset="0"/>
            </a:endParaRPr>
          </a:p>
          <a:p>
            <a:pPr marL="0" indent="0" defTabSz="1002667">
              <a:buNone/>
              <a:defRPr/>
            </a:pPr>
            <a:r>
              <a:rPr lang="en-US" sz="900" b="1" dirty="0">
                <a:latin typeface="Arial" panose="020B0604020202020204" pitchFamily="34" charset="0"/>
                <a:cs typeface="Arial" panose="020B0604020202020204" pitchFamily="34" charset="0"/>
              </a:rPr>
              <a:t>3. </a:t>
            </a:r>
            <a:r>
              <a:rPr lang="en-US" sz="900" dirty="0"/>
              <a:t>Centers for Disease Control and Prevention. Anogenital </a:t>
            </a:r>
            <a:r>
              <a:rPr kumimoji="0" lang="en-US" sz="900" b="0" i="0" u="none" strike="noStrike" kern="1200" cap="none" spc="0" normalizeH="0" baseline="0" noProof="0" dirty="0">
                <a:ln>
                  <a:noFill/>
                </a:ln>
                <a:effectLst/>
                <a:uLnTx/>
                <a:uFillTx/>
                <a:latin typeface="Arial" panose="020B0604020202020204"/>
                <a:ea typeface="+mn-ea"/>
                <a:cs typeface="+mn-cs"/>
              </a:rPr>
              <a:t>warts. Accessed February 7, 2023. www.cdc.gov/std/treatment-guidelines/anogenital-warts.htm#print</a:t>
            </a:r>
            <a:endParaRPr lang="en-US" sz="900" dirty="0">
              <a:latin typeface="Arial" panose="020B0604020202020204" pitchFamily="34" charset="0"/>
              <a:cs typeface="Arial" panose="020B0604020202020204" pitchFamily="34" charset="0"/>
            </a:endParaRPr>
          </a:p>
          <a:p>
            <a:pPr marL="0" indent="0" defTabSz="1002667">
              <a:buNone/>
              <a:defRPr/>
            </a:pPr>
            <a:endParaRPr lang="en-US" dirty="0"/>
          </a:p>
        </p:txBody>
      </p:sp>
      <p:sp>
        <p:nvSpPr>
          <p:cNvPr id="23" name="Slide Number Placeholder 22">
            <a:extLst>
              <a:ext uri="{FF2B5EF4-FFF2-40B4-BE49-F238E27FC236}">
                <a16:creationId xmlns:a16="http://schemas.microsoft.com/office/drawing/2014/main" id="{8ECCDB9F-DD8E-0FB5-D72E-21F3E0B59A0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725559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342900"/>
            <a:ext cx="5029200" cy="2828925"/>
          </a:xfrm>
        </p:spPr>
      </p:sp>
      <p:sp>
        <p:nvSpPr>
          <p:cNvPr id="3" name="Notes Placeholder 2"/>
          <p:cNvSpPr>
            <a:spLocks noGrp="1"/>
          </p:cNvSpPr>
          <p:nvPr>
            <p:ph type="body" idx="1"/>
          </p:nvPr>
        </p:nvSpPr>
        <p:spPr>
          <a:xfrm>
            <a:off x="914400" y="3390900"/>
            <a:ext cx="5257800" cy="5422899"/>
          </a:xfrm>
        </p:spPr>
        <p:txBody>
          <a:bodyPr/>
          <a:lstStyle/>
          <a:p>
            <a:pPr marL="0" indent="0">
              <a:buNone/>
              <a:defRPr/>
            </a:pPr>
            <a:r>
              <a:rPr lang="en-US" sz="1100" b="1" dirty="0">
                <a:latin typeface="+mn-lt"/>
                <a:cs typeface="+mn-cs"/>
              </a:rPr>
              <a:t>Mandatory Talking Points</a:t>
            </a:r>
          </a:p>
          <a:p>
            <a:pPr>
              <a:defRPr/>
            </a:pPr>
            <a:r>
              <a:rPr lang="en-US" sz="1100" dirty="0">
                <a:latin typeface="+mn-lt"/>
                <a:cs typeface="+mn-cs"/>
              </a:rPr>
              <a:t>GARDASIL</a:t>
            </a:r>
            <a:r>
              <a:rPr lang="en-US" sz="1100" baseline="30000" dirty="0">
                <a:latin typeface="+mn-lt"/>
                <a:cs typeface="+mn-cs"/>
              </a:rPr>
              <a:t>®</a:t>
            </a:r>
            <a:r>
              <a:rPr kumimoji="0" lang="fr-FR" sz="1100" b="0" i="0" u="none" strike="noStrike" kern="1200" cap="none" spc="0" normalizeH="0" baseline="0" noProof="0" dirty="0">
                <a:ln>
                  <a:noFill/>
                </a:ln>
                <a:effectLst/>
                <a:uLnTx/>
                <a:uFillTx/>
                <a:latin typeface="+mn-lt"/>
                <a:cs typeface="+mn-cs"/>
              </a:rPr>
              <a:t> helps </a:t>
            </a:r>
            <a:r>
              <a:rPr lang="en-US" sz="1100" dirty="0">
                <a:latin typeface="+mn-lt"/>
                <a:cs typeface="+mn-cs"/>
              </a:rPr>
              <a:t>provide protection against 4 </a:t>
            </a:r>
            <a:r>
              <a:rPr lang="en-US" sz="1100" b="0" i="0" kern="1200" dirty="0">
                <a:effectLst/>
                <a:latin typeface="+mn-lt"/>
                <a:cs typeface="+mn-cs"/>
              </a:rPr>
              <a:t>HPV </a:t>
            </a:r>
            <a:r>
              <a:rPr lang="en-US" sz="1100" dirty="0">
                <a:latin typeface="+mn-lt"/>
                <a:cs typeface="+mn-cs"/>
              </a:rPr>
              <a:t>types (6/11/16/18).</a:t>
            </a:r>
            <a:r>
              <a:rPr lang="en-US" sz="1100" baseline="30000" dirty="0">
                <a:latin typeface="+mn-lt"/>
                <a:cs typeface="+mn-cs"/>
              </a:rPr>
              <a:t>1</a:t>
            </a:r>
          </a:p>
          <a:p>
            <a:pPr>
              <a:defRPr/>
            </a:pPr>
            <a:r>
              <a:rPr lang="en-US" sz="1100" dirty="0">
                <a:latin typeface="+mn-lt"/>
                <a:cs typeface="+mn-cs"/>
              </a:rPr>
              <a:t>GARDASIL</a:t>
            </a:r>
            <a:r>
              <a:rPr lang="en-US" sz="1100" baseline="30000" dirty="0">
                <a:latin typeface="+mn-lt"/>
                <a:cs typeface="+mn-cs"/>
              </a:rPr>
              <a:t>®</a:t>
            </a:r>
            <a:r>
              <a:rPr lang="en-US" sz="1100" dirty="0">
                <a:latin typeface="+mn-lt"/>
                <a:cs typeface="+mn-cs"/>
              </a:rPr>
              <a:t>9 </a:t>
            </a:r>
            <a:r>
              <a:rPr kumimoji="0" lang="fr-FR" sz="1100" b="0" i="0" u="none" strike="noStrike" kern="1200" cap="none" spc="0" normalizeH="0" baseline="0" noProof="0" dirty="0">
                <a:ln>
                  <a:noFill/>
                </a:ln>
                <a:effectLst/>
                <a:uLnTx/>
                <a:uFillTx/>
                <a:latin typeface="+mn-lt"/>
                <a:cs typeface="+mn-cs"/>
              </a:rPr>
              <a:t>helps </a:t>
            </a:r>
            <a:r>
              <a:rPr lang="en-US" sz="1100" dirty="0">
                <a:latin typeface="+mn-lt"/>
                <a:cs typeface="+mn-cs"/>
              </a:rPr>
              <a:t>provide protection against the 4 </a:t>
            </a:r>
            <a:r>
              <a:rPr lang="en-US" sz="1100" b="0" i="0" kern="1200" dirty="0">
                <a:effectLst/>
                <a:latin typeface="+mn-lt"/>
                <a:cs typeface="+mn-cs"/>
              </a:rPr>
              <a:t>HPV</a:t>
            </a:r>
            <a:r>
              <a:rPr lang="en-US" sz="1100" dirty="0">
                <a:latin typeface="+mn-lt"/>
                <a:cs typeface="+mn-cs"/>
              </a:rPr>
              <a:t> types covered by GARDASIL</a:t>
            </a:r>
            <a:r>
              <a:rPr lang="en-US" sz="1100" baseline="30000" dirty="0">
                <a:latin typeface="+mn-lt"/>
                <a:cs typeface="+mn-cs"/>
              </a:rPr>
              <a:t> </a:t>
            </a:r>
            <a:r>
              <a:rPr lang="en-US" sz="1100" dirty="0">
                <a:latin typeface="+mn-lt"/>
                <a:cs typeface="+mn-cs"/>
              </a:rPr>
              <a:t>plus the additional types 31/33/45/52/58.</a:t>
            </a:r>
            <a:r>
              <a:rPr lang="en-US" sz="1100" baseline="30000" dirty="0">
                <a:latin typeface="+mn-lt"/>
                <a:cs typeface="+mn-cs"/>
              </a:rPr>
              <a:t>1,2</a:t>
            </a:r>
            <a:endParaRPr lang="en-US" sz="1100" dirty="0">
              <a:latin typeface="+mn-lt"/>
              <a:cs typeface="+mn-cs"/>
            </a:endParaRPr>
          </a:p>
          <a:p>
            <a:pPr marL="241653" lvl="1" indent="0">
              <a:buNone/>
              <a:defRPr/>
            </a:pPr>
            <a:endParaRPr lang="en-US" sz="500" dirty="0">
              <a:latin typeface="+mn-lt"/>
              <a:cs typeface="+mn-cs"/>
            </a:endParaRPr>
          </a:p>
          <a:p>
            <a:pPr marL="0" indent="0">
              <a:buNone/>
              <a:defRPr/>
            </a:pPr>
            <a:r>
              <a:rPr lang="en-US" sz="1100" b="1" dirty="0">
                <a:latin typeface="+mn-lt"/>
                <a:cs typeface="+mn-cs"/>
              </a:rPr>
              <a:t>References </a:t>
            </a:r>
          </a:p>
          <a:p>
            <a:pPr marL="0" indent="0">
              <a:buNone/>
            </a:pPr>
            <a:r>
              <a:rPr lang="en-US" sz="800" b="1" i="0" kern="1200" dirty="0">
                <a:solidFill>
                  <a:schemeClr val="tx1"/>
                </a:solidFill>
                <a:effectLst/>
                <a:latin typeface="+mn-lt"/>
                <a:cs typeface="+mn-cs"/>
              </a:rPr>
              <a:t>1. </a:t>
            </a:r>
            <a:r>
              <a:rPr lang="en-US" sz="800" dirty="0"/>
              <a:t>European Medicines Agency. Gardasil</a:t>
            </a:r>
            <a:r>
              <a:rPr lang="en-US" sz="800" b="0" i="0" kern="1200" dirty="0">
                <a:solidFill>
                  <a:schemeClr val="tx1"/>
                </a:solidFill>
                <a:effectLst/>
                <a:latin typeface="+mn-lt"/>
                <a:cs typeface="+mn-cs"/>
              </a:rPr>
              <a:t>. Accessed June 12, 2023. www.ema.europa.eu/en/medicines/human/EPAR/gardasil</a:t>
            </a:r>
            <a:r>
              <a:rPr lang="en-US" sz="800" dirty="0">
                <a:latin typeface="+mn-lt"/>
                <a:cs typeface="+mn-cs"/>
              </a:rPr>
              <a:t> </a:t>
            </a:r>
          </a:p>
          <a:p>
            <a:pPr marL="0" indent="0">
              <a:buNone/>
            </a:pPr>
            <a:r>
              <a:rPr lang="en-US" sz="800" b="1" dirty="0">
                <a:latin typeface="+mn-lt"/>
                <a:cs typeface="+mn-cs"/>
              </a:rPr>
              <a:t>2. </a:t>
            </a:r>
            <a:r>
              <a:rPr lang="en-US" sz="800" dirty="0"/>
              <a:t>Data on file, MSD.</a:t>
            </a:r>
            <a:endParaRPr lang="en-US" sz="1100" dirty="0">
              <a:latin typeface="+mn-lt"/>
              <a:cs typeface="+mn-cs"/>
            </a:endParaRPr>
          </a:p>
          <a:p>
            <a:pPr marL="0" indent="0">
              <a:buNone/>
            </a:pPr>
            <a:endParaRPr lang="en-US" sz="1100" dirty="0">
              <a:latin typeface="+mn-lt"/>
              <a:cs typeface="+mn-cs"/>
            </a:endParaRPr>
          </a:p>
        </p:txBody>
      </p:sp>
      <p:sp>
        <p:nvSpPr>
          <p:cNvPr id="4" name="Slide Number Placeholder 3">
            <a:extLst>
              <a:ext uri="{FF2B5EF4-FFF2-40B4-BE49-F238E27FC236}">
                <a16:creationId xmlns:a16="http://schemas.microsoft.com/office/drawing/2014/main" id="{9719E68F-A950-821D-C33E-32B73379327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9864329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577850"/>
            <a:ext cx="5486400" cy="3086100"/>
          </a:xfrm>
        </p:spPr>
      </p:sp>
      <p:sp>
        <p:nvSpPr>
          <p:cNvPr id="3" name="Notes Placeholder 2"/>
          <p:cNvSpPr>
            <a:spLocks noGrp="1"/>
          </p:cNvSpPr>
          <p:nvPr>
            <p:ph type="body" idx="1"/>
          </p:nvPr>
        </p:nvSpPr>
        <p:spPr>
          <a:xfrm>
            <a:off x="376518" y="3779323"/>
            <a:ext cx="6478494" cy="5609152"/>
          </a:xfrm>
        </p:spPr>
        <p:txBody>
          <a:bodyPr/>
          <a:lstStyle/>
          <a:p>
            <a:pPr marL="0" indent="0" defTabSz="948507">
              <a:buNone/>
              <a:defRPr/>
            </a:pPr>
            <a:r>
              <a:rPr lang="en-US" sz="1000" b="1" dirty="0">
                <a:cs typeface="+mn-cs"/>
              </a:rPr>
              <a:t>Mandatory Talking Points</a:t>
            </a:r>
          </a:p>
          <a:p>
            <a:pPr defTabSz="948507">
              <a:defRPr/>
            </a:pPr>
            <a:r>
              <a:rPr lang="en-US" sz="1000" dirty="0">
                <a:cs typeface="+mn-cs"/>
              </a:rPr>
              <a:t>Long-term follow-up studies have demonstrated effectiveness and immunogenicity of GARDASIL</a:t>
            </a:r>
            <a:r>
              <a:rPr lang="en-US" sz="1000" baseline="30000" dirty="0">
                <a:cs typeface="+mn-cs"/>
              </a:rPr>
              <a:t>®</a:t>
            </a:r>
            <a:r>
              <a:rPr lang="en-US" sz="1000" dirty="0">
                <a:cs typeface="+mn-cs"/>
              </a:rPr>
              <a:t> </a:t>
            </a:r>
            <a:r>
              <a:rPr lang="en-US" sz="1000" dirty="0"/>
              <a:t>and GARDASIL</a:t>
            </a:r>
            <a:r>
              <a:rPr lang="en-US" sz="1000" baseline="30000" dirty="0">
                <a:cs typeface="+mn-cs"/>
              </a:rPr>
              <a:t>®</a:t>
            </a:r>
            <a:r>
              <a:rPr lang="en-US" sz="1000" dirty="0"/>
              <a:t>9 in older adolescents and adults.</a:t>
            </a:r>
            <a:r>
              <a:rPr lang="en-US" sz="1000" baseline="30000" dirty="0"/>
              <a:t>1–3</a:t>
            </a:r>
          </a:p>
          <a:p>
            <a:pPr lvl="1" defTabSz="948507">
              <a:defRPr/>
            </a:pPr>
            <a:r>
              <a:rPr lang="en-US" b="0" i="0" u="none" strike="noStrike" dirty="0">
                <a:solidFill>
                  <a:srgbClr val="000000"/>
                </a:solidFill>
                <a:effectLst/>
                <a:latin typeface="Arial" panose="020B0604020202020204" pitchFamily="34" charset="0"/>
              </a:rPr>
              <a:t>In the long-term follow-up study of females aged 16–23 years, GARDASIL has demonstrated 100% effectiveness, with no new cases of high-grade cervical lesions; AIS; or cervical, vulvar, or vaginal cancers.</a:t>
            </a:r>
            <a:r>
              <a:rPr lang="en-US" b="0" i="0" u="none" strike="noStrike" baseline="30000" dirty="0">
                <a:solidFill>
                  <a:srgbClr val="000000"/>
                </a:solidFill>
                <a:effectLst/>
                <a:latin typeface="Arial" panose="020B0604020202020204" pitchFamily="34" charset="0"/>
              </a:rPr>
              <a:t> </a:t>
            </a:r>
            <a:r>
              <a:rPr lang="en-US" b="0" i="0" dirty="0">
                <a:solidFill>
                  <a:srgbClr val="303030"/>
                </a:solidFill>
                <a:effectLst/>
                <a:latin typeface="Arial" panose="020B0604020202020204" pitchFamily="34" charset="0"/>
              </a:rPr>
              <a:t>Vaccine effectiveness of 100% was demonstrated for ≥12 years, with a trend toward continued protection through 14 years post-vaccination.</a:t>
            </a:r>
            <a:r>
              <a:rPr lang="en-US" b="0" i="0" u="none" strike="noStrike" baseline="30000" dirty="0">
                <a:solidFill>
                  <a:srgbClr val="000000"/>
                </a:solidFill>
                <a:effectLst/>
                <a:latin typeface="Arial" panose="020B0604020202020204" pitchFamily="34" charset="0"/>
              </a:rPr>
              <a:t>1</a:t>
            </a:r>
          </a:p>
          <a:p>
            <a:pPr lvl="1" defTabSz="948507">
              <a:defRPr/>
            </a:pPr>
            <a:r>
              <a:rPr lang="en-US" dirty="0">
                <a:solidFill>
                  <a:srgbClr val="000000"/>
                </a:solidFill>
                <a:latin typeface="Arial" panose="020B0604020202020204" pitchFamily="34" charset="0"/>
              </a:rPr>
              <a:t>In mid-adult women aged 27 to 45 years, GARDASIL has demonstrated 100% effectiveness with no cases of genital warts or CIN during the long-term follow-up portion of the study for about 10 years.</a:t>
            </a:r>
            <a:r>
              <a:rPr lang="en-US" baseline="30000" dirty="0">
                <a:solidFill>
                  <a:srgbClr val="000000"/>
                </a:solidFill>
                <a:latin typeface="Arial" panose="020B0604020202020204" pitchFamily="34" charset="0"/>
              </a:rPr>
              <a:t>2</a:t>
            </a:r>
            <a:r>
              <a:rPr lang="en-US" dirty="0">
                <a:solidFill>
                  <a:srgbClr val="000000"/>
                </a:solidFill>
                <a:latin typeface="Arial" panose="020B0604020202020204" pitchFamily="34" charset="0"/>
              </a:rPr>
              <a:t> </a:t>
            </a:r>
            <a:endParaRPr lang="en-US" dirty="0"/>
          </a:p>
          <a:p>
            <a:pPr lvl="1" defTabSz="948507">
              <a:defRPr/>
            </a:pPr>
            <a:r>
              <a:rPr lang="en-US" dirty="0"/>
              <a:t>Through the 8 years of follow-up data of GARDASIL 9, there have been no reported cases of </a:t>
            </a:r>
            <a:r>
              <a:rPr lang="en-US" dirty="0">
                <a:cs typeface="+mn-cs"/>
              </a:rPr>
              <a:t>NIC 3, AIS, cervical cancer, vulvar cancer, or vaginal cancer in females aged 16 to 26 years.</a:t>
            </a:r>
            <a:r>
              <a:rPr lang="en-US" baseline="30000" dirty="0">
                <a:cs typeface="+mn-cs"/>
              </a:rPr>
              <a:t>3</a:t>
            </a:r>
          </a:p>
          <a:p>
            <a:pPr marL="0" indent="0" defTabSz="948507">
              <a:buNone/>
              <a:defRPr/>
            </a:pPr>
            <a:endParaRPr lang="en-US" sz="1000" b="1" dirty="0">
              <a:cs typeface="+mn-cs"/>
            </a:endParaRPr>
          </a:p>
          <a:p>
            <a:pPr marL="0" indent="0" defTabSz="948507">
              <a:buNone/>
              <a:defRPr/>
            </a:pPr>
            <a:r>
              <a:rPr lang="en-US" sz="1000" b="1" dirty="0">
                <a:cs typeface="+mn-cs"/>
              </a:rPr>
              <a:t>Background Information</a:t>
            </a:r>
          </a:p>
          <a:p>
            <a:pPr marL="171450" indent="-171450" defTabSz="948507">
              <a:buFont typeface="Arial" panose="020B0604020202020204" pitchFamily="34" charset="0"/>
              <a:buChar char="•"/>
              <a:defRPr/>
            </a:pPr>
            <a:r>
              <a:rPr lang="en-US" sz="1000" dirty="0">
                <a:cs typeface="+mn-cs"/>
              </a:rPr>
              <a:t>Females aged 16 to 23 years: Participants in the FUTURE II base study from Denmark, Iceland, Norway, and Sweden were followed for up to 14 years.</a:t>
            </a:r>
            <a:r>
              <a:rPr lang="en-US" sz="1000" baseline="30000" dirty="0">
                <a:cs typeface="+mn-cs"/>
              </a:rPr>
              <a:t>1</a:t>
            </a:r>
          </a:p>
          <a:p>
            <a:pPr marL="628650" lvl="1" indent="-171450" defTabSz="948507">
              <a:buFont typeface="Arial" panose="020B0604020202020204" pitchFamily="34" charset="0"/>
              <a:buChar char="•"/>
              <a:defRPr/>
            </a:pPr>
            <a:r>
              <a:rPr lang="en-US" dirty="0">
                <a:cs typeface="+mn-cs"/>
              </a:rPr>
              <a:t>Vaccine effectiveness of 100% (95% </a:t>
            </a:r>
            <a:r>
              <a:rPr lang="en-US" b="0" i="0" kern="1200" dirty="0">
                <a:effectLst/>
                <a:cs typeface="+mn-cs"/>
              </a:rPr>
              <a:t>CI,</a:t>
            </a:r>
            <a:r>
              <a:rPr lang="en-US" dirty="0">
                <a:cs typeface="+mn-cs"/>
              </a:rPr>
              <a:t> 94.7</a:t>
            </a:r>
            <a:r>
              <a:rPr lang="en-US" b="0" i="0" kern="1200" dirty="0">
                <a:effectLst/>
                <a:cs typeface="+mn-cs"/>
              </a:rPr>
              <a:t>–</a:t>
            </a:r>
            <a:r>
              <a:rPr lang="en-US" dirty="0">
                <a:cs typeface="+mn-cs"/>
              </a:rPr>
              <a:t>100) was demonstrated through at least 12 years, with a trend for continued protection through 14 years of follow-up.</a:t>
            </a:r>
            <a:r>
              <a:rPr lang="en-US" baseline="30000" dirty="0">
                <a:cs typeface="+mn-cs"/>
              </a:rPr>
              <a:t>1</a:t>
            </a:r>
          </a:p>
          <a:p>
            <a:pPr marL="628650" lvl="1" indent="-171450" defTabSz="948507">
              <a:buFont typeface="Arial" panose="020B0604020202020204" pitchFamily="34" charset="0"/>
              <a:buChar char="•"/>
              <a:defRPr/>
            </a:pPr>
            <a:r>
              <a:rPr lang="en-US" dirty="0"/>
              <a:t>N</a:t>
            </a:r>
            <a:r>
              <a:rPr lang="en-US" dirty="0">
                <a:cs typeface="+mn-cs"/>
              </a:rPr>
              <a:t>o new cases of HPV 6/11/16/18</a:t>
            </a:r>
            <a:r>
              <a:rPr lang="en-US" sz="1000" b="0" i="0" u="none" strike="noStrike" dirty="0">
                <a:solidFill>
                  <a:srgbClr val="000000"/>
                </a:solidFill>
                <a:effectLst/>
                <a:latin typeface="Arial" panose="020B0604020202020204" pitchFamily="34" charset="0"/>
              </a:rPr>
              <a:t>–r</a:t>
            </a:r>
            <a:r>
              <a:rPr lang="en-US" dirty="0">
                <a:cs typeface="+mn-cs"/>
              </a:rPr>
              <a:t>elated high-grade cervical lesions; AIS; or cervical, vulvar, or vaginal cancers were observed.</a:t>
            </a:r>
            <a:r>
              <a:rPr lang="en-US" baseline="30000" dirty="0">
                <a:cs typeface="+mn-cs"/>
              </a:rPr>
              <a:t>1</a:t>
            </a:r>
          </a:p>
          <a:p>
            <a:pPr marL="628650" lvl="1" indent="-171450" defTabSz="948507">
              <a:buFont typeface="Arial" panose="020B0604020202020204" pitchFamily="34" charset="0"/>
              <a:buChar char="•"/>
              <a:defRPr/>
            </a:pPr>
            <a:r>
              <a:rPr lang="en-US" b="0" i="0" dirty="0">
                <a:solidFill>
                  <a:srgbClr val="000000"/>
                </a:solidFill>
                <a:effectLst/>
                <a:latin typeface="Arial" panose="020B0604020202020204" pitchFamily="34" charset="0"/>
              </a:rPr>
              <a:t>At month 168, immunoglobulin G Luminex </a:t>
            </a:r>
            <a:r>
              <a:rPr lang="en-US" dirty="0">
                <a:solidFill>
                  <a:srgbClr val="000000"/>
                </a:solidFill>
                <a:latin typeface="Arial" panose="020B0604020202020204" pitchFamily="34" charset="0"/>
              </a:rPr>
              <a:t>immunoassay </a:t>
            </a:r>
            <a:r>
              <a:rPr lang="en-US" b="0" i="0" dirty="0">
                <a:solidFill>
                  <a:srgbClr val="000000"/>
                </a:solidFill>
                <a:effectLst/>
                <a:latin typeface="Arial" panose="020B0604020202020204" pitchFamily="34" charset="0"/>
              </a:rPr>
              <a:t>results demonstrated over 93% seroconversion for HPV Types 6, 11, 16, and 18.</a:t>
            </a:r>
            <a:r>
              <a:rPr lang="en-US" b="0" i="0" baseline="30000" dirty="0">
                <a:solidFill>
                  <a:srgbClr val="000000"/>
                </a:solidFill>
                <a:effectLst/>
                <a:latin typeface="Arial" panose="020B0604020202020204" pitchFamily="34" charset="0"/>
              </a:rPr>
              <a:t>1</a:t>
            </a:r>
            <a:endParaRPr lang="en-US" baseline="30000" dirty="0">
              <a:cs typeface="+mn-cs"/>
            </a:endParaRPr>
          </a:p>
          <a:p>
            <a:pPr defTabSz="948507">
              <a:defRPr/>
            </a:pPr>
            <a:r>
              <a:rPr lang="en-US" sz="1000" dirty="0">
                <a:cs typeface="+mn-cs"/>
              </a:rPr>
              <a:t>In Colombian participants aged 27–45 years in the FUTURE III study, with GARDASIL there were no cases of HPV 6/11/16/18</a:t>
            </a:r>
            <a:r>
              <a:rPr lang="en-US" sz="1000" b="0" i="0" u="none" strike="noStrike" dirty="0">
                <a:solidFill>
                  <a:srgbClr val="000000"/>
                </a:solidFill>
                <a:effectLst/>
                <a:latin typeface="Arial" panose="020B0604020202020204" pitchFamily="34" charset="0"/>
              </a:rPr>
              <a:t>–</a:t>
            </a:r>
            <a:r>
              <a:rPr lang="en-US" sz="1000" dirty="0">
                <a:cs typeface="+mn-cs"/>
              </a:rPr>
              <a:t>related genital warts or CIN </a:t>
            </a:r>
            <a:r>
              <a:rPr lang="en-US" sz="1000" dirty="0"/>
              <a:t>during the long-term follow-up portion of the study</a:t>
            </a:r>
            <a:r>
              <a:rPr lang="en-US" sz="1000" dirty="0">
                <a:cs typeface="+mn-cs"/>
              </a:rPr>
              <a:t>, demonstrating a 100% effectiveness of the vaccine.</a:t>
            </a:r>
            <a:r>
              <a:rPr lang="en-US" sz="1000" baseline="30000" dirty="0">
                <a:cs typeface="+mn-cs"/>
              </a:rPr>
              <a:t>2</a:t>
            </a:r>
            <a:endParaRPr lang="en-US" sz="1000" dirty="0">
              <a:cs typeface="+mn-cs"/>
            </a:endParaRPr>
          </a:p>
          <a:p>
            <a:pPr lvl="2" defTabSz="948507">
              <a:defRPr/>
            </a:pPr>
            <a:r>
              <a:rPr lang="en-US" dirty="0">
                <a:cs typeface="+mn-cs"/>
              </a:rPr>
              <a:t>Seropositivity against HPV Types 6/11/16/18 remained at or above </a:t>
            </a:r>
            <a:r>
              <a:rPr lang="en-US" dirty="0"/>
              <a:t>79</a:t>
            </a:r>
            <a:r>
              <a:rPr lang="en-US" dirty="0">
                <a:cs typeface="+mn-cs"/>
              </a:rPr>
              <a:t>% at month 120.</a:t>
            </a:r>
            <a:endParaRPr lang="en-US" b="0" i="0" kern="1200" baseline="0" dirty="0">
              <a:effectLst/>
              <a:cs typeface="+mn-cs"/>
            </a:endParaRPr>
          </a:p>
          <a:p>
            <a:pPr marL="171450" indent="-171450">
              <a:buFont typeface="Arial" panose="020B0604020202020204" pitchFamily="34" charset="0"/>
              <a:buChar char="•"/>
            </a:pPr>
            <a:r>
              <a:rPr lang="en-US" sz="1000" dirty="0">
                <a:cs typeface="+mn-cs"/>
              </a:rPr>
              <a:t>In f</a:t>
            </a:r>
            <a:r>
              <a:rPr lang="en-US" sz="1000" b="0" i="0" kern="1200" dirty="0">
                <a:effectLst/>
                <a:cs typeface="+mn-cs"/>
              </a:rPr>
              <a:t>emales aged 16–26 years, </a:t>
            </a:r>
            <a:r>
              <a:rPr lang="en-US" sz="1000" dirty="0"/>
              <a:t>from Denmark, Norway, and Sweden, </a:t>
            </a:r>
            <a:r>
              <a:rPr lang="en-US" sz="1000" dirty="0">
                <a:cs typeface="+mn-cs"/>
              </a:rPr>
              <a:t>no new cases of HPV 6/11/16/18/31/33/45/52/58–related </a:t>
            </a:r>
            <a:r>
              <a:rPr lang="en-US" sz="1000" dirty="0"/>
              <a:t>NIC 3</a:t>
            </a:r>
            <a:r>
              <a:rPr lang="en-US" sz="1000" dirty="0">
                <a:cs typeface="+mn-cs"/>
              </a:rPr>
              <a:t>, AIS, cervical cancer, vulvar cancer, or vaginal cancer were observed</a:t>
            </a:r>
            <a:r>
              <a:rPr lang="en-US" sz="1000" dirty="0"/>
              <a:t> demonstrating a </a:t>
            </a:r>
            <a:r>
              <a:rPr kumimoji="0" lang="en-US" b="0" i="0" u="none" strike="noStrike" kern="1200" cap="none" spc="0" normalizeH="0" baseline="0" noProof="0" dirty="0">
                <a:ln>
                  <a:noFill/>
                </a:ln>
                <a:effectLst/>
                <a:uLnTx/>
                <a:uFillTx/>
                <a:ea typeface="+mn-ea"/>
                <a:cs typeface="+mn-cs"/>
              </a:rPr>
              <a:t>100% effectiveness</a:t>
            </a:r>
            <a:r>
              <a:rPr kumimoji="0" lang="en-US" b="0" i="0" u="none" kern="1200" cap="none" spc="0" normalizeH="0" baseline="30000" noProof="0" dirty="0">
                <a:ln>
                  <a:noFill/>
                </a:ln>
                <a:effectLst/>
                <a:uLnTx/>
                <a:uFillTx/>
                <a:ea typeface="+mn-ea"/>
                <a:cs typeface="+mn-cs"/>
              </a:rPr>
              <a:t>3</a:t>
            </a:r>
          </a:p>
          <a:p>
            <a:pPr marL="171450" indent="-171450">
              <a:buFont typeface="Arial" panose="020B0604020202020204" pitchFamily="34" charset="0"/>
              <a:buChar char="•"/>
              <a:defRPr/>
            </a:pPr>
            <a:r>
              <a:rPr lang="en-US" sz="1000" dirty="0">
                <a:cs typeface="+mn-cs"/>
              </a:rPr>
              <a:t>Study populations for the </a:t>
            </a:r>
            <a:r>
              <a:rPr lang="en-US" sz="1000" dirty="0">
                <a:ea typeface="Calibri" panose="020F0502020204030204" pitchFamily="34" charset="0"/>
                <a:cs typeface="+mn-cs"/>
              </a:rPr>
              <a:t>GARDASIL</a:t>
            </a:r>
            <a:r>
              <a:rPr lang="en-US" sz="1000" baseline="30000" dirty="0">
                <a:cs typeface="+mn-cs"/>
              </a:rPr>
              <a:t>®</a:t>
            </a:r>
            <a:r>
              <a:rPr lang="en-US" sz="1000" dirty="0">
                <a:ea typeface="Calibri" panose="020F0502020204030204" pitchFamily="34" charset="0"/>
                <a:cs typeface="+mn-cs"/>
              </a:rPr>
              <a:t> </a:t>
            </a:r>
            <a:r>
              <a:rPr lang="en-US" sz="1000" dirty="0">
                <a:cs typeface="+mn-cs"/>
              </a:rPr>
              <a:t>studies:</a:t>
            </a:r>
          </a:p>
          <a:p>
            <a:pPr marL="628650" lvl="1" indent="-171450">
              <a:buFont typeface="Arial" panose="020B0604020202020204" pitchFamily="34" charset="0"/>
              <a:buChar char="•"/>
              <a:defRPr/>
            </a:pPr>
            <a:r>
              <a:rPr lang="en-US" b="0" dirty="0">
                <a:ea typeface="+mn-ea"/>
                <a:cs typeface="+mn-cs"/>
              </a:rPr>
              <a:t>Females </a:t>
            </a:r>
            <a:r>
              <a:rPr kumimoji="0" lang="en-US" b="0" i="0" u="none" strike="noStrike" kern="1200" cap="none" spc="0" normalizeH="0" baseline="0" noProof="0" dirty="0">
                <a:ln>
                  <a:noFill/>
                </a:ln>
                <a:effectLst/>
                <a:uLnTx/>
                <a:uFillTx/>
                <a:cs typeface="+mn-cs"/>
              </a:rPr>
              <a:t>16–23 years: N=</a:t>
            </a:r>
            <a:r>
              <a:rPr lang="en-US" b="0" dirty="0">
                <a:cs typeface="+mn-cs"/>
              </a:rPr>
              <a:t>2,121.</a:t>
            </a:r>
            <a:r>
              <a:rPr kumimoji="0" lang="en-US" b="0" i="0" u="none" strike="noStrike" kern="1200" cap="none" spc="0" normalizeH="0" baseline="30000" noProof="0" dirty="0">
                <a:ln>
                  <a:noFill/>
                </a:ln>
                <a:effectLst/>
                <a:uLnTx/>
                <a:uFillTx/>
                <a:cs typeface="+mn-cs"/>
              </a:rPr>
              <a:t>1</a:t>
            </a:r>
            <a:endParaRPr lang="en-US" b="0" dirty="0">
              <a:cs typeface="+mn-cs"/>
            </a:endParaRPr>
          </a:p>
          <a:p>
            <a:pPr marL="628650" lvl="1" indent="-171450">
              <a:buFont typeface="Arial" panose="020B0604020202020204" pitchFamily="34" charset="0"/>
              <a:buChar char="•"/>
              <a:defRPr/>
            </a:pPr>
            <a:r>
              <a:rPr lang="en-US" b="0" kern="1200" noProof="0" dirty="0">
                <a:ea typeface="+mn-ea"/>
                <a:cs typeface="+mn-cs"/>
              </a:rPr>
              <a:t>Females 27–45 years: N=1,189.</a:t>
            </a:r>
            <a:r>
              <a:rPr lang="en-US" baseline="30000" dirty="0">
                <a:ea typeface="+mn-ea"/>
                <a:cs typeface="+mn-cs"/>
              </a:rPr>
              <a:t>2</a:t>
            </a:r>
            <a:endParaRPr lang="en-US" dirty="0">
              <a:cs typeface="+mn-cs"/>
            </a:endParaRPr>
          </a:p>
          <a:p>
            <a:pPr marL="171450" indent="-171450">
              <a:buFont typeface="Arial" panose="020B0604020202020204" pitchFamily="34" charset="0"/>
              <a:buChar char="•"/>
              <a:defRPr/>
            </a:pPr>
            <a:r>
              <a:rPr lang="en-US" sz="1000" dirty="0">
                <a:cs typeface="+mn-cs"/>
              </a:rPr>
              <a:t>Study population for the GARDASIL</a:t>
            </a:r>
            <a:r>
              <a:rPr lang="en-US" sz="1000" baseline="30000" dirty="0">
                <a:cs typeface="+mn-cs"/>
              </a:rPr>
              <a:t>® </a:t>
            </a:r>
            <a:r>
              <a:rPr lang="en-US" sz="1000" dirty="0">
                <a:cs typeface="+mn-cs"/>
              </a:rPr>
              <a:t>9 study: </a:t>
            </a:r>
          </a:p>
          <a:p>
            <a:pPr lvl="2" indent="-171450">
              <a:defRPr/>
            </a:pPr>
            <a:r>
              <a:rPr lang="en-US" dirty="0">
                <a:cs typeface="+mn-cs"/>
              </a:rPr>
              <a:t>Females 16</a:t>
            </a:r>
            <a:r>
              <a:rPr lang="en-US" b="0" kern="1200" noProof="0" dirty="0">
                <a:ea typeface="+mn-ea"/>
                <a:cs typeface="+mn-cs"/>
              </a:rPr>
              <a:t>–</a:t>
            </a:r>
            <a:r>
              <a:rPr lang="en-US" dirty="0">
                <a:cs typeface="+mn-cs"/>
              </a:rPr>
              <a:t>26 years: N=2,029.</a:t>
            </a:r>
            <a:r>
              <a:rPr lang="en-US" baseline="30000" dirty="0">
                <a:cs typeface="+mn-cs"/>
              </a:rPr>
              <a:t>3</a:t>
            </a:r>
          </a:p>
          <a:p>
            <a:pPr marL="0" indent="0" defTabSz="948507">
              <a:buNone/>
              <a:defRPr/>
            </a:pPr>
            <a:r>
              <a:rPr lang="en-US" sz="1000" b="1" dirty="0">
                <a:cs typeface="+mn-cs"/>
              </a:rPr>
              <a:t> </a:t>
            </a:r>
            <a:endParaRPr lang="en-US" sz="1000" baseline="30000" dirty="0">
              <a:cs typeface="+mn-cs"/>
            </a:endParaRPr>
          </a:p>
          <a:p>
            <a:pPr marL="0" indent="0" defTabSz="948507">
              <a:buNone/>
              <a:defRPr/>
            </a:pPr>
            <a:r>
              <a:rPr lang="en-US" sz="600" b="1" dirty="0">
                <a:cs typeface="+mn-cs"/>
              </a:rPr>
              <a:t>References</a:t>
            </a:r>
          </a:p>
          <a:p>
            <a:pPr marL="228600" indent="-228600" defTabSz="948507">
              <a:buAutoNum type="arabicPeriod"/>
              <a:defRPr/>
            </a:pPr>
            <a:r>
              <a:rPr lang="en-US" sz="600" dirty="0" err="1">
                <a:cs typeface="+mn-cs"/>
              </a:rPr>
              <a:t>Kjaer</a:t>
            </a:r>
            <a:r>
              <a:rPr lang="en-US" altLang="en-US" sz="600" dirty="0">
                <a:cs typeface="+mn-cs"/>
              </a:rPr>
              <a:t> SK et al. </a:t>
            </a:r>
            <a:r>
              <a:rPr lang="en-US" altLang="en-US" sz="600" i="1" dirty="0" err="1">
                <a:cs typeface="+mn-cs"/>
              </a:rPr>
              <a:t>EClinicalMedicine</a:t>
            </a:r>
            <a:r>
              <a:rPr lang="en-US" altLang="en-US" sz="600" dirty="0">
                <a:cs typeface="+mn-cs"/>
              </a:rPr>
              <a:t>. 2020;23:100401</a:t>
            </a:r>
            <a:r>
              <a:rPr lang="en-US" sz="600" dirty="0">
                <a:cs typeface="+mn-cs"/>
              </a:rPr>
              <a:t>. </a:t>
            </a:r>
          </a:p>
          <a:p>
            <a:pPr marL="228600" indent="-228600" defTabSz="948507">
              <a:buAutoNum type="arabicPeriod"/>
              <a:defRPr/>
            </a:pPr>
            <a:r>
              <a:rPr lang="en-US" sz="600" dirty="0">
                <a:ea typeface="+mn-ea"/>
                <a:cs typeface="+mn-cs"/>
              </a:rPr>
              <a:t>Maldonado I et al. </a:t>
            </a:r>
            <a:r>
              <a:rPr lang="en-US" sz="600" i="1" dirty="0">
                <a:ea typeface="+mn-ea"/>
                <a:cs typeface="+mn-cs"/>
              </a:rPr>
              <a:t>Hum </a:t>
            </a:r>
            <a:r>
              <a:rPr lang="en-US" sz="600" i="1" dirty="0" err="1">
                <a:ea typeface="+mn-ea"/>
                <a:cs typeface="+mn-cs"/>
              </a:rPr>
              <a:t>Vaccin</a:t>
            </a:r>
            <a:r>
              <a:rPr lang="en-US" sz="600" i="1" dirty="0">
                <a:ea typeface="+mn-ea"/>
                <a:cs typeface="+mn-cs"/>
              </a:rPr>
              <a:t> </a:t>
            </a:r>
            <a:r>
              <a:rPr lang="en-US" sz="600" i="1" dirty="0" err="1">
                <a:ea typeface="+mn-ea"/>
                <a:cs typeface="+mn-cs"/>
              </a:rPr>
              <a:t>Immunother</a:t>
            </a:r>
            <a:r>
              <a:rPr lang="en-US" sz="600" dirty="0">
                <a:ea typeface="+mn-ea"/>
                <a:cs typeface="+mn-cs"/>
              </a:rPr>
              <a:t>. 2022;18:2078626.</a:t>
            </a:r>
          </a:p>
          <a:p>
            <a:pPr marL="228600" indent="-228600" defTabSz="948507">
              <a:buAutoNum type="arabicPeriod"/>
              <a:defRPr/>
            </a:pPr>
            <a:r>
              <a:rPr kumimoji="0" lang="en-US" sz="600" b="0" i="0" u="none" strike="noStrike" kern="1200" cap="none" spc="0" normalizeH="0" baseline="0" noProof="0" dirty="0" err="1">
                <a:ln>
                  <a:noFill/>
                </a:ln>
                <a:effectLst/>
                <a:uLnTx/>
                <a:uFillTx/>
                <a:ea typeface="+mn-ea"/>
                <a:cs typeface="+mn-cs"/>
              </a:rPr>
              <a:t>Kjaer</a:t>
            </a:r>
            <a:r>
              <a:rPr kumimoji="0" lang="en-US" sz="600" b="0" i="0" u="none" strike="noStrike" kern="1200" cap="none" spc="0" normalizeH="0" baseline="0" noProof="0" dirty="0">
                <a:ln>
                  <a:noFill/>
                </a:ln>
                <a:effectLst/>
                <a:uLnTx/>
                <a:uFillTx/>
                <a:ea typeface="+mn-ea"/>
                <a:cs typeface="+mn-cs"/>
              </a:rPr>
              <a:t> SK et al. </a:t>
            </a:r>
            <a:r>
              <a:rPr kumimoji="0" lang="en-US" sz="600" b="0" i="1" u="none" strike="noStrike" kern="1200" cap="none" spc="0" normalizeH="0" baseline="0" noProof="0" dirty="0">
                <a:ln>
                  <a:noFill/>
                </a:ln>
                <a:effectLst/>
                <a:uLnTx/>
                <a:uFillTx/>
                <a:ea typeface="+mn-ea"/>
                <a:cs typeface="+mn-cs"/>
              </a:rPr>
              <a:t>Hum </a:t>
            </a:r>
            <a:r>
              <a:rPr kumimoji="0" lang="en-US" sz="600" b="0" i="1" u="none" strike="noStrike" kern="1200" cap="none" spc="0" normalizeH="0" baseline="0" noProof="0" dirty="0" err="1">
                <a:ln>
                  <a:noFill/>
                </a:ln>
                <a:effectLst/>
                <a:uLnTx/>
                <a:uFillTx/>
                <a:ea typeface="+mn-ea"/>
                <a:cs typeface="+mn-cs"/>
              </a:rPr>
              <a:t>Vaccin</a:t>
            </a:r>
            <a:r>
              <a:rPr kumimoji="0" lang="en-US" sz="600" b="0" i="1" u="none" strike="noStrike" kern="1200" cap="none" spc="0" normalizeH="0" baseline="0" noProof="0" dirty="0">
                <a:ln>
                  <a:noFill/>
                </a:ln>
                <a:effectLst/>
                <a:uLnTx/>
                <a:uFillTx/>
                <a:ea typeface="+mn-ea"/>
                <a:cs typeface="+mn-cs"/>
              </a:rPr>
              <a:t> </a:t>
            </a:r>
            <a:r>
              <a:rPr kumimoji="0" lang="en-US" sz="600" b="0" i="1" u="none" strike="noStrike" kern="1200" cap="none" spc="0" normalizeH="0" baseline="0" noProof="0" dirty="0" err="1">
                <a:ln>
                  <a:noFill/>
                </a:ln>
                <a:effectLst/>
                <a:uLnTx/>
                <a:uFillTx/>
                <a:ea typeface="+mn-ea"/>
                <a:cs typeface="+mn-cs"/>
              </a:rPr>
              <a:t>Immunother</a:t>
            </a:r>
            <a:r>
              <a:rPr kumimoji="0" lang="en-US" sz="600" b="0" i="0" u="none" strike="noStrike" kern="1200" cap="none" spc="0" normalizeH="0" baseline="0" noProof="0" dirty="0">
                <a:ln>
                  <a:noFill/>
                </a:ln>
                <a:effectLst/>
                <a:uLnTx/>
                <a:uFillTx/>
                <a:ea typeface="+mn-ea"/>
                <a:cs typeface="+mn-cs"/>
              </a:rPr>
              <a:t>. 2021;17:943–949.</a:t>
            </a:r>
            <a:endParaRPr lang="en-US" sz="600" dirty="0">
              <a:ea typeface="+mn-ea"/>
              <a:cs typeface="+mn-cs"/>
            </a:endParaRPr>
          </a:p>
        </p:txBody>
      </p:sp>
      <p:sp>
        <p:nvSpPr>
          <p:cNvPr id="4" name="Slide Number Placeholder 3">
            <a:extLst>
              <a:ext uri="{FF2B5EF4-FFF2-40B4-BE49-F238E27FC236}">
                <a16:creationId xmlns:a16="http://schemas.microsoft.com/office/drawing/2014/main" id="{4FC9654C-4135-F52E-E110-851DF4B77E33}"/>
              </a:ext>
            </a:extLst>
          </p:cNvPr>
          <p:cNvSpPr>
            <a:spLocks noGrp="1"/>
          </p:cNvSpPr>
          <p:nvPr>
            <p:ph type="sldNum" sz="quarter" idx="5"/>
          </p:nvPr>
        </p:nvSpPr>
        <p:spPr>
          <a:xfrm>
            <a:off x="4024736" y="9132425"/>
            <a:ext cx="3077739" cy="2560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386262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Rot="1" noChangeAspect="1" noChangeArrowheads="1" noTextEdit="1"/>
          </p:cNvSpPr>
          <p:nvPr>
            <p:ph type="sldImg"/>
          </p:nvPr>
        </p:nvSpPr>
        <p:spPr>
          <a:xfrm>
            <a:off x="684213" y="585788"/>
            <a:ext cx="5486400" cy="3086100"/>
          </a:xfrm>
          <a:ln/>
        </p:spPr>
      </p:sp>
      <p:sp>
        <p:nvSpPr>
          <p:cNvPr id="5" name="Notes Placeholder 4">
            <a:extLst>
              <a:ext uri="{FF2B5EF4-FFF2-40B4-BE49-F238E27FC236}">
                <a16:creationId xmlns:a16="http://schemas.microsoft.com/office/drawing/2014/main" id="{202DB512-547B-44F9-B0BB-A81B40661CF2}"/>
              </a:ext>
            </a:extLst>
          </p:cNvPr>
          <p:cNvSpPr>
            <a:spLocks noGrp="1"/>
          </p:cNvSpPr>
          <p:nvPr>
            <p:ph type="body" sz="quarter" idx="3"/>
          </p:nvPr>
        </p:nvSpPr>
        <p:spPr>
          <a:xfrm>
            <a:off x="478480" y="3949634"/>
            <a:ext cx="5901039" cy="4976652"/>
          </a:xfrm>
        </p:spPr>
        <p:txBody>
          <a:bodyPr/>
          <a:lstStyle/>
          <a:p>
            <a:pPr marL="0" lvl="0" indent="0">
              <a:spcBef>
                <a:spcPct val="25000"/>
              </a:spcBef>
              <a:buNone/>
              <a:defRPr/>
            </a:pPr>
            <a:r>
              <a:rPr lang="en-US" sz="1100" b="1" dirty="0">
                <a:latin typeface="Arial" panose="020B0604020202020204" pitchFamily="34" charset="0"/>
                <a:cs typeface="Arial" panose="020B0604020202020204" pitchFamily="34" charset="0"/>
              </a:rPr>
              <a:t>Mandatory Talking Points</a:t>
            </a:r>
            <a:endParaRPr lang="en-US" sz="1100" dirty="0">
              <a:latin typeface="Arial" panose="020B0604020202020204" pitchFamily="34" charset="0"/>
              <a:cs typeface="Arial" panose="020B0604020202020204" pitchFamily="34" charset="0"/>
            </a:endParaRPr>
          </a:p>
          <a:p>
            <a:pPr marL="171450" indent="-171450">
              <a:buFont typeface="Arial" panose="020B0604020202020204" pitchFamily="34" charset="0"/>
              <a:buChar char="•"/>
            </a:pPr>
            <a:r>
              <a:rPr lang="en-US" sz="1100" dirty="0">
                <a:latin typeface="Arial" panose="020B0604020202020204" pitchFamily="34" charset="0"/>
                <a:ea typeface="Arial Unicode MS" pitchFamily="34" charset="-128"/>
                <a:cs typeface="Arial" panose="020B0604020202020204" pitchFamily="34" charset="0"/>
              </a:rPr>
              <a:t>Safety and efficacy of the </a:t>
            </a:r>
            <a:r>
              <a:rPr kumimoji="0" lang="fr-FR"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HPV vaccines </a:t>
            </a:r>
            <a:r>
              <a:rPr lang="en-US" sz="1100" dirty="0">
                <a:latin typeface="Arial" panose="020B0604020202020204" pitchFamily="34" charset="0"/>
                <a:ea typeface="Arial Unicode MS" pitchFamily="34" charset="-128"/>
                <a:cs typeface="Arial" panose="020B0604020202020204" pitchFamily="34" charset="0"/>
              </a:rPr>
              <a:t>have been tested in numerous clinical trials.</a:t>
            </a:r>
            <a:r>
              <a:rPr lang="en-US" sz="1100" baseline="30000" dirty="0">
                <a:latin typeface="Arial" panose="020B0604020202020204" pitchFamily="34" charset="0"/>
                <a:ea typeface="Arial Unicode MS" pitchFamily="34" charset="-128"/>
                <a:cs typeface="Arial" panose="020B0604020202020204" pitchFamily="34" charset="0"/>
              </a:rPr>
              <a:t>1–13</a:t>
            </a:r>
            <a:endParaRPr lang="en-US" sz="1100" dirty="0">
              <a:latin typeface="Arial" panose="020B0604020202020204" pitchFamily="34" charset="0"/>
              <a:ea typeface="Arial Unicode MS" pitchFamily="34" charset="-128"/>
              <a:cs typeface="Arial" panose="020B0604020202020204" pitchFamily="34" charset="0"/>
            </a:endParaRPr>
          </a:p>
          <a:p>
            <a:pPr marL="171450" indent="-171450">
              <a:buFont typeface="Arial" panose="020B0604020202020204" pitchFamily="34" charset="0"/>
              <a:buChar char="•"/>
            </a:pPr>
            <a:r>
              <a:rPr lang="en-US" sz="1100" dirty="0">
                <a:latin typeface="Arial" panose="020B0604020202020204" pitchFamily="34" charset="0"/>
                <a:ea typeface="Arial Unicode MS" pitchFamily="34" charset="-128"/>
                <a:cs typeface="Arial" panose="020B0604020202020204" pitchFamily="34" charset="0"/>
              </a:rPr>
              <a:t>Long-term follow-up (LTFU) studies were initiated after completion of base studies.</a:t>
            </a:r>
            <a:r>
              <a:rPr lang="en-US" sz="1100" baseline="30000" dirty="0">
                <a:latin typeface="Arial" panose="020B0604020202020204" pitchFamily="34" charset="0"/>
                <a:ea typeface="Arial Unicode MS" pitchFamily="34" charset="-128"/>
                <a:cs typeface="Arial" panose="020B0604020202020204" pitchFamily="34" charset="0"/>
              </a:rPr>
              <a:t>7–12</a:t>
            </a:r>
          </a:p>
          <a:p>
            <a:pPr marL="171450" indent="-171450">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 </a:t>
            </a:r>
            <a:r>
              <a:rPr lang="en-US" sz="1100" dirty="0">
                <a:latin typeface="Arial" panose="020B0604020202020204" pitchFamily="34" charset="0"/>
                <a:ea typeface="Arial Unicode MS" pitchFamily="34" charset="-128"/>
                <a:cs typeface="Arial" panose="020B0604020202020204" pitchFamily="34" charset="0"/>
              </a:rPr>
              <a:t>has 14 years of LTFU data </a:t>
            </a:r>
            <a:r>
              <a:rPr lang="en-US" sz="1100" b="0" i="0" kern="1200" dirty="0">
                <a:effectLst/>
                <a:latin typeface="Arial" panose="020B0604020202020204" pitchFamily="34" charset="0"/>
                <a:cs typeface="Arial" panose="020B0604020202020204" pitchFamily="34" charset="0"/>
              </a:rPr>
              <a:t>for females aged 16–23 </a:t>
            </a:r>
            <a:r>
              <a:rPr lang="en-US" sz="1100" dirty="0">
                <a:latin typeface="Arial" panose="020B0604020202020204" pitchFamily="34" charset="0"/>
                <a:ea typeface="Arial Unicode MS" pitchFamily="34" charset="-128"/>
                <a:cs typeface="Arial" panose="020B0604020202020204" pitchFamily="34" charset="0"/>
              </a:rPr>
              <a:t>and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ea typeface="Arial Unicode MS" pitchFamily="34" charset="-128"/>
                <a:cs typeface="Arial" panose="020B0604020202020204" pitchFamily="34" charset="0"/>
              </a:rPr>
              <a:t>has 10 years of LTFU data for females and males aged 9</a:t>
            </a:r>
            <a:r>
              <a:rPr lang="en-US" sz="1100" b="0" i="0" kern="1200" dirty="0">
                <a:effectLst/>
                <a:latin typeface="Arial" panose="020B0604020202020204" pitchFamily="34" charset="0"/>
                <a:cs typeface="Arial" panose="020B0604020202020204" pitchFamily="34" charset="0"/>
              </a:rPr>
              <a:t>–</a:t>
            </a:r>
            <a:r>
              <a:rPr lang="en-US" sz="1100" dirty="0">
                <a:latin typeface="Arial" panose="020B0604020202020204" pitchFamily="34" charset="0"/>
                <a:ea typeface="Arial Unicode MS" pitchFamily="34" charset="-128"/>
                <a:cs typeface="Arial" panose="020B0604020202020204" pitchFamily="34" charset="0"/>
              </a:rPr>
              <a:t>15 years.</a:t>
            </a:r>
            <a:r>
              <a:rPr lang="en-US" sz="1100" baseline="30000" dirty="0">
                <a:latin typeface="Arial" panose="020B0604020202020204" pitchFamily="34" charset="0"/>
                <a:ea typeface="Arial Unicode MS" pitchFamily="34" charset="-128"/>
                <a:cs typeface="Arial" panose="020B0604020202020204" pitchFamily="34" charset="0"/>
              </a:rPr>
              <a:t>7,11,12 </a:t>
            </a:r>
          </a:p>
          <a:p>
            <a:pPr marL="0" indent="0">
              <a:buNone/>
              <a:defRPr/>
            </a:pPr>
            <a:endParaRPr lang="en-US" sz="1100" b="1" dirty="0">
              <a:latin typeface="Arial" panose="020B0604020202020204" pitchFamily="34" charset="0"/>
              <a:cs typeface="Arial" panose="020B0604020202020204" pitchFamily="34" charset="0"/>
            </a:endParaRPr>
          </a:p>
          <a:p>
            <a:pPr marL="0" indent="0">
              <a:buNone/>
              <a:defRPr/>
            </a:pPr>
            <a:r>
              <a:rPr lang="en-US" sz="1100" b="1" dirty="0">
                <a:latin typeface="Arial" panose="020B0604020202020204" pitchFamily="34" charset="0"/>
                <a:cs typeface="Arial" panose="020B0604020202020204" pitchFamily="34" charset="0"/>
              </a:rPr>
              <a:t>Background Information</a:t>
            </a:r>
          </a:p>
          <a:p>
            <a:pPr marL="17145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Study populations for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 </a:t>
            </a:r>
            <a:r>
              <a:rPr lang="en-US" sz="1100" dirty="0">
                <a:latin typeface="Arial" panose="020B0604020202020204" pitchFamily="34" charset="0"/>
                <a:cs typeface="Arial" panose="020B0604020202020204" pitchFamily="34" charset="0"/>
              </a:rPr>
              <a:t>studies:</a:t>
            </a:r>
          </a:p>
          <a:p>
            <a:pPr marL="628650" lvl="1" indent="-171450">
              <a:buFont typeface="Arial" panose="020B0604020202020204" pitchFamily="34" charset="0"/>
              <a:buChar char="•"/>
              <a:defRPr/>
            </a:pPr>
            <a:r>
              <a:rPr lang="en-US" sz="1100" b="0" dirty="0">
                <a:latin typeface="Arial" panose="020B0604020202020204" pitchFamily="34" charset="0"/>
                <a:ea typeface="Arial Unicode MS" pitchFamily="34" charset="-128"/>
                <a:cs typeface="Arial" panose="020B0604020202020204" pitchFamily="34" charset="0"/>
              </a:rPr>
              <a:t>Females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15–26 years: base study N=12,167</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1</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LTFU N=</a:t>
            </a:r>
            <a:r>
              <a:rPr lang="en-US" sz="1100" b="0" dirty="0">
                <a:latin typeface="Arial" panose="020B0604020202020204" pitchFamily="34" charset="0"/>
                <a:cs typeface="Arial" panose="020B0604020202020204" pitchFamily="34" charset="0"/>
              </a:rPr>
              <a:t>2,121</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7</a:t>
            </a:r>
            <a:endParaRPr lang="en-US" sz="1100" b="0" dirty="0">
              <a:latin typeface="Arial" panose="020B0604020202020204" pitchFamily="34" charset="0"/>
              <a:cs typeface="Arial" panose="020B0604020202020204" pitchFamily="34" charset="0"/>
            </a:endParaRPr>
          </a:p>
          <a:p>
            <a:pPr marL="628650" lvl="1" indent="-171450">
              <a:buFont typeface="Arial" panose="020B0604020202020204" pitchFamily="34" charset="0"/>
              <a:buChar char="•"/>
              <a:defRPr/>
            </a:pPr>
            <a:r>
              <a:rPr lang="en-US" sz="1100" b="0" kern="1200" noProof="0" dirty="0">
                <a:latin typeface="Arial" panose="020B0604020202020204" pitchFamily="34" charset="0"/>
                <a:ea typeface="Arial Unicode MS" pitchFamily="34" charset="-128"/>
                <a:cs typeface="Arial" panose="020B0604020202020204" pitchFamily="34" charset="0"/>
              </a:rPr>
              <a:t>Males (heterosexual and men who have sex with men (MSM)) 16–26 years: base study N=4,065</a:t>
            </a:r>
            <a:r>
              <a:rPr lang="en-US" sz="1100" b="0" kern="1200" baseline="30000" noProof="0" dirty="0">
                <a:latin typeface="Arial" panose="020B0604020202020204" pitchFamily="34" charset="0"/>
                <a:ea typeface="Arial Unicode MS" pitchFamily="34" charset="-128"/>
                <a:cs typeface="Arial" panose="020B0604020202020204" pitchFamily="34" charset="0"/>
              </a:rPr>
              <a:t>2</a:t>
            </a:r>
            <a:r>
              <a:rPr lang="en-US" sz="1100" b="0" kern="1200" noProof="0" dirty="0">
                <a:latin typeface="Arial" panose="020B0604020202020204" pitchFamily="34" charset="0"/>
                <a:ea typeface="Arial Unicode MS" pitchFamily="34" charset="-128"/>
                <a:cs typeface="Arial" panose="020B0604020202020204" pitchFamily="34" charset="0"/>
              </a:rPr>
              <a:t>; LTFU N=1803</a:t>
            </a:r>
            <a:r>
              <a:rPr lang="en-US" sz="1100" b="0" kern="1200" baseline="30000" noProof="0" dirty="0">
                <a:latin typeface="Arial" panose="020B0604020202020204" pitchFamily="34" charset="0"/>
                <a:ea typeface="Arial Unicode MS" pitchFamily="34" charset="-128"/>
                <a:cs typeface="Arial" panose="020B0604020202020204" pitchFamily="34" charset="0"/>
              </a:rPr>
              <a:t>8</a:t>
            </a:r>
          </a:p>
          <a:p>
            <a:pPr marL="628650" lvl="1" indent="-171450">
              <a:buFont typeface="Arial" panose="020B0604020202020204" pitchFamily="34" charset="0"/>
              <a:buChar char="•"/>
              <a:defRPr/>
            </a:pPr>
            <a:r>
              <a:rPr lang="en-US" sz="1100" b="0" kern="1200" noProof="0" dirty="0">
                <a:latin typeface="Arial" panose="020B0604020202020204" pitchFamily="34" charset="0"/>
                <a:ea typeface="Arial Unicode MS" pitchFamily="34" charset="-128"/>
                <a:cs typeface="Arial" panose="020B0604020202020204" pitchFamily="34" charset="0"/>
              </a:rPr>
              <a:t>Females, males 9–15 years: base study N=1,781</a:t>
            </a:r>
            <a:r>
              <a:rPr lang="en-US" sz="1100" b="0" kern="1200" baseline="30000" noProof="0" dirty="0">
                <a:latin typeface="Arial" panose="020B0604020202020204" pitchFamily="34" charset="0"/>
                <a:ea typeface="Arial Unicode MS" pitchFamily="34" charset="-128"/>
                <a:cs typeface="Arial" panose="020B0604020202020204" pitchFamily="34" charset="0"/>
              </a:rPr>
              <a:t>3</a:t>
            </a:r>
            <a:r>
              <a:rPr lang="en-US" sz="1100" b="0" kern="1200" noProof="0" dirty="0">
                <a:latin typeface="Arial" panose="020B0604020202020204" pitchFamily="34" charset="0"/>
                <a:ea typeface="Arial Unicode MS" pitchFamily="34" charset="-128"/>
                <a:cs typeface="Arial" panose="020B0604020202020204" pitchFamily="34" charset="0"/>
              </a:rPr>
              <a:t>; LTFU N=1,245</a:t>
            </a:r>
            <a:r>
              <a:rPr lang="en-US" sz="1100" b="0" kern="1200" baseline="30000" noProof="0" dirty="0">
                <a:latin typeface="Arial" panose="020B0604020202020204" pitchFamily="34" charset="0"/>
                <a:ea typeface="Arial Unicode MS" pitchFamily="34" charset="-128"/>
                <a:cs typeface="Arial" panose="020B0604020202020204" pitchFamily="34" charset="0"/>
              </a:rPr>
              <a:t>9</a:t>
            </a:r>
          </a:p>
          <a:p>
            <a:pPr marL="628650" lvl="1" indent="-171450">
              <a:buFont typeface="Arial" panose="020B0604020202020204" pitchFamily="34" charset="0"/>
              <a:buChar char="•"/>
              <a:defRPr/>
            </a:pPr>
            <a:r>
              <a:rPr lang="en-US" sz="1100" b="0" kern="1200" noProof="0" dirty="0">
                <a:latin typeface="Arial" panose="020B0604020202020204" pitchFamily="34" charset="0"/>
                <a:ea typeface="Arial Unicode MS" pitchFamily="34" charset="-128"/>
                <a:cs typeface="Arial" panose="020B0604020202020204" pitchFamily="34" charset="0"/>
              </a:rPr>
              <a:t>Females 24–45 years: base study N=3,819</a:t>
            </a:r>
            <a:r>
              <a:rPr lang="en-US" sz="1100" b="0" kern="1200" baseline="30000" noProof="0" dirty="0">
                <a:latin typeface="Arial" panose="020B0604020202020204" pitchFamily="34" charset="0"/>
                <a:ea typeface="Arial Unicode MS" pitchFamily="34" charset="-128"/>
                <a:cs typeface="Arial" panose="020B0604020202020204" pitchFamily="34" charset="0"/>
              </a:rPr>
              <a:t>4</a:t>
            </a:r>
            <a:r>
              <a:rPr lang="en-US" sz="1100" b="0" kern="1200" noProof="0" dirty="0">
                <a:latin typeface="Arial" panose="020B0604020202020204" pitchFamily="34" charset="0"/>
                <a:ea typeface="Arial Unicode MS" pitchFamily="34" charset="-128"/>
                <a:cs typeface="Arial" panose="020B0604020202020204" pitchFamily="34" charset="0"/>
              </a:rPr>
              <a:t>; LTFU N=1,189</a:t>
            </a:r>
            <a:r>
              <a:rPr lang="en-US" sz="1100" b="0" kern="1200" baseline="30000" noProof="0" dirty="0">
                <a:latin typeface="Arial" panose="020B0604020202020204" pitchFamily="34" charset="0"/>
                <a:ea typeface="Arial Unicode MS" pitchFamily="34" charset="-128"/>
                <a:cs typeface="Arial" panose="020B0604020202020204" pitchFamily="34" charset="0"/>
              </a:rPr>
              <a:t>10</a:t>
            </a:r>
            <a:endParaRPr lang="en-US" sz="1100" b="0" kern="1200" noProof="0" dirty="0">
              <a:latin typeface="Arial" panose="020B0604020202020204" pitchFamily="34" charset="0"/>
              <a:ea typeface="Arial Unicode MS" pitchFamily="34" charset="-128"/>
              <a:cs typeface="Arial" panose="020B0604020202020204" pitchFamily="34" charset="0"/>
            </a:endParaRPr>
          </a:p>
          <a:p>
            <a:pPr marL="17145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Study populations for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studies:</a:t>
            </a:r>
          </a:p>
          <a:p>
            <a:pPr marL="628650" lvl="1"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Females, males 9–15 years: base study N=3,074</a:t>
            </a:r>
            <a:r>
              <a:rPr lang="en-US" sz="1100" baseline="30000" dirty="0">
                <a:latin typeface="Arial" panose="020B0604020202020204" pitchFamily="34" charset="0"/>
                <a:cs typeface="Arial" panose="020B0604020202020204" pitchFamily="34" charset="0"/>
              </a:rPr>
              <a:t>5</a:t>
            </a:r>
            <a:r>
              <a:rPr lang="en-US" sz="1100" dirty="0">
                <a:latin typeface="Arial" panose="020B0604020202020204" pitchFamily="34" charset="0"/>
                <a:cs typeface="Arial" panose="020B0604020202020204" pitchFamily="34" charset="0"/>
              </a:rPr>
              <a:t>; LTFU N=1,272</a:t>
            </a:r>
            <a:r>
              <a:rPr lang="en-US" sz="1100" baseline="30000" dirty="0">
                <a:latin typeface="Arial" panose="020B0604020202020204" pitchFamily="34" charset="0"/>
                <a:cs typeface="Arial" panose="020B0604020202020204" pitchFamily="34" charset="0"/>
              </a:rPr>
              <a:t>11</a:t>
            </a:r>
            <a:endParaRPr lang="en-US" sz="1100" b="1" dirty="0">
              <a:latin typeface="Arial" panose="020B0604020202020204" pitchFamily="34" charset="0"/>
              <a:ea typeface="Arial Unicode MS" pitchFamily="34" charset="-128"/>
              <a:cs typeface="Arial" panose="020B0604020202020204" pitchFamily="34" charset="0"/>
            </a:endParaRPr>
          </a:p>
          <a:p>
            <a:pPr marL="628650" lvl="1" indent="-171450">
              <a:buFont typeface="Arial" panose="020B0604020202020204" pitchFamily="34" charset="0"/>
              <a:buChar char="•"/>
              <a:defRPr/>
            </a:pPr>
            <a:r>
              <a:rPr lang="en-US" sz="1100" b="0" dirty="0">
                <a:latin typeface="Arial" panose="020B0604020202020204" pitchFamily="34" charset="0"/>
                <a:ea typeface="Arial Unicode MS" pitchFamily="34" charset="-128"/>
                <a:cs typeface="Arial" panose="020B0604020202020204" pitchFamily="34" charset="0"/>
              </a:rPr>
              <a:t>Females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16–26 years: base study N=14,215</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6</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LTFU N=</a:t>
            </a:r>
            <a:r>
              <a:rPr lang="en-US" sz="1100" b="0" dirty="0">
                <a:latin typeface="Arial" panose="020B0604020202020204" pitchFamily="34" charset="0"/>
                <a:cs typeface="Arial" panose="020B0604020202020204" pitchFamily="34" charset="0"/>
              </a:rPr>
              <a:t>2,029</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12</a:t>
            </a:r>
          </a:p>
          <a:p>
            <a:pPr marL="0" indent="0">
              <a:spcBef>
                <a:spcPct val="25000"/>
              </a:spcBef>
              <a:buNone/>
            </a:pPr>
            <a:endParaRPr lang="en-US" sz="1100" b="1" dirty="0">
              <a:latin typeface="Arial" panose="020B0604020202020204" pitchFamily="34" charset="0"/>
              <a:ea typeface="Arial Unicode MS" pitchFamily="34" charset="-128"/>
              <a:cs typeface="Arial" panose="020B0604020202020204" pitchFamily="34" charset="0"/>
            </a:endParaRPr>
          </a:p>
          <a:p>
            <a:pPr marL="0" indent="0">
              <a:spcBef>
                <a:spcPct val="25000"/>
              </a:spcBef>
              <a:buNone/>
            </a:pPr>
            <a:r>
              <a:rPr lang="en-US" sz="1100" b="1" dirty="0">
                <a:latin typeface="Arial" panose="020B0604020202020204" pitchFamily="34" charset="0"/>
                <a:ea typeface="Arial Unicode MS" pitchFamily="34" charset="-128"/>
                <a:cs typeface="Arial" panose="020B0604020202020204" pitchFamily="34" charset="0"/>
              </a:rPr>
              <a:t>References</a:t>
            </a:r>
          </a:p>
          <a:p>
            <a:pPr marL="0" indent="0">
              <a:buNone/>
            </a:pPr>
            <a:r>
              <a:rPr lang="en-US" sz="900" b="1" dirty="0">
                <a:latin typeface="Arial" panose="020B0604020202020204" pitchFamily="34" charset="0"/>
                <a:cs typeface="Arial" panose="020B0604020202020204" pitchFamily="34" charset="0"/>
              </a:rPr>
              <a:t>1. </a:t>
            </a:r>
            <a:r>
              <a:rPr lang="en-US" sz="900" dirty="0">
                <a:latin typeface="Arial" panose="020B0604020202020204" pitchFamily="34" charset="0"/>
                <a:cs typeface="Arial" panose="020B0604020202020204" pitchFamily="34" charset="0"/>
              </a:rPr>
              <a:t>FUTURE II Study Group. </a:t>
            </a:r>
            <a:r>
              <a:rPr lang="en-US" sz="900" i="1" dirty="0">
                <a:latin typeface="Arial" panose="020B0604020202020204" pitchFamily="34" charset="0"/>
                <a:cs typeface="Arial" panose="020B0604020202020204" pitchFamily="34" charset="0"/>
              </a:rPr>
              <a:t>N </a:t>
            </a:r>
            <a:r>
              <a:rPr lang="en-US" sz="900" i="1" dirty="0" err="1">
                <a:latin typeface="Arial" panose="020B0604020202020204" pitchFamily="34" charset="0"/>
                <a:cs typeface="Arial" panose="020B0604020202020204" pitchFamily="34" charset="0"/>
              </a:rPr>
              <a:t>Engl</a:t>
            </a:r>
            <a:r>
              <a:rPr lang="en-US" sz="900" i="1" dirty="0">
                <a:latin typeface="Arial" panose="020B0604020202020204" pitchFamily="34" charset="0"/>
                <a:cs typeface="Arial" panose="020B0604020202020204" pitchFamily="34" charset="0"/>
              </a:rPr>
              <a:t> J Med.</a:t>
            </a:r>
            <a:r>
              <a:rPr lang="en-US" sz="900" dirty="0">
                <a:latin typeface="Arial" panose="020B0604020202020204" pitchFamily="34" charset="0"/>
                <a:cs typeface="Arial" panose="020B0604020202020204" pitchFamily="34" charset="0"/>
              </a:rPr>
              <a:t> 2007;356:1915</a:t>
            </a:r>
            <a:r>
              <a:rPr lang="en-US" sz="900" b="0" i="0" kern="1200" dirty="0">
                <a:effectLst/>
                <a:latin typeface="Arial" panose="020B0604020202020204" pitchFamily="34" charset="0"/>
                <a:cs typeface="Arial" panose="020B0604020202020204" pitchFamily="34" charset="0"/>
              </a:rPr>
              <a:t>–</a:t>
            </a:r>
            <a:r>
              <a:rPr lang="en-US" sz="900" dirty="0">
                <a:latin typeface="Arial" panose="020B0604020202020204" pitchFamily="34" charset="0"/>
                <a:cs typeface="Arial" panose="020B0604020202020204" pitchFamily="34" charset="0"/>
              </a:rPr>
              <a:t>1927.</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b="1" dirty="0">
                <a:latin typeface="Arial" panose="020B0604020202020204" pitchFamily="34" charset="0"/>
                <a:cs typeface="Arial" panose="020B0604020202020204" pitchFamily="34" charset="0"/>
              </a:rPr>
              <a:t>2. </a:t>
            </a:r>
            <a:r>
              <a:rPr lang="en-US" sz="900" dirty="0">
                <a:latin typeface="Arial" panose="020B0604020202020204" pitchFamily="34" charset="0"/>
                <a:cs typeface="Arial" panose="020B0604020202020204" pitchFamily="34" charset="0"/>
              </a:rPr>
              <a:t>Giuliano AR et al. </a:t>
            </a:r>
            <a:r>
              <a:rPr lang="en-US" sz="900" i="1" dirty="0">
                <a:latin typeface="Arial" panose="020B0604020202020204" pitchFamily="34" charset="0"/>
                <a:cs typeface="Arial" panose="020B0604020202020204" pitchFamily="34" charset="0"/>
              </a:rPr>
              <a:t>N </a:t>
            </a:r>
            <a:r>
              <a:rPr lang="en-US" sz="900" i="1" dirty="0" err="1">
                <a:latin typeface="Arial" panose="020B0604020202020204" pitchFamily="34" charset="0"/>
                <a:cs typeface="Arial" panose="020B0604020202020204" pitchFamily="34" charset="0"/>
              </a:rPr>
              <a:t>Engl</a:t>
            </a:r>
            <a:r>
              <a:rPr lang="en-US" sz="900" i="1" dirty="0">
                <a:latin typeface="Arial" panose="020B0604020202020204" pitchFamily="34" charset="0"/>
                <a:cs typeface="Arial" panose="020B0604020202020204" pitchFamily="34" charset="0"/>
              </a:rPr>
              <a:t> J Med. </a:t>
            </a:r>
            <a:r>
              <a:rPr lang="en-US" sz="900" dirty="0">
                <a:latin typeface="Arial" panose="020B0604020202020204" pitchFamily="34" charset="0"/>
                <a:cs typeface="Arial" panose="020B0604020202020204" pitchFamily="34" charset="0"/>
              </a:rPr>
              <a:t>2011;364:401</a:t>
            </a:r>
            <a:r>
              <a:rPr lang="en-US" sz="900" b="0" i="0" kern="1200" dirty="0">
                <a:effectLst/>
                <a:latin typeface="Arial" panose="020B0604020202020204" pitchFamily="34" charset="0"/>
                <a:cs typeface="Arial" panose="020B0604020202020204" pitchFamily="34" charset="0"/>
              </a:rPr>
              <a:t>–4</a:t>
            </a:r>
            <a:r>
              <a:rPr lang="en-US" sz="900" dirty="0">
                <a:latin typeface="Arial" panose="020B0604020202020204" pitchFamily="34" charset="0"/>
                <a:cs typeface="Arial" panose="020B0604020202020204" pitchFamily="34" charset="0"/>
              </a:rPr>
              <a:t>11.</a:t>
            </a:r>
          </a:p>
          <a:p>
            <a:pPr marL="0" indent="0">
              <a:buNone/>
            </a:pPr>
            <a:r>
              <a:rPr lang="en-US" sz="900" b="1" dirty="0">
                <a:latin typeface="Arial" panose="020B0604020202020204" pitchFamily="34" charset="0"/>
                <a:ea typeface="Arial Unicode MS" pitchFamily="34" charset="-128"/>
                <a:cs typeface="Arial" panose="020B0604020202020204" pitchFamily="34" charset="0"/>
              </a:rPr>
              <a:t>3. </a:t>
            </a:r>
            <a:r>
              <a:rPr lang="en-US" sz="900" dirty="0">
                <a:latin typeface="Arial" panose="020B0604020202020204" pitchFamily="34" charset="0"/>
                <a:ea typeface="Arial Unicode MS" pitchFamily="34" charset="-128"/>
                <a:cs typeface="Arial" panose="020B0604020202020204" pitchFamily="34" charset="0"/>
              </a:rPr>
              <a:t>Reisinger KS et al.</a:t>
            </a:r>
            <a:r>
              <a:rPr lang="en-US" sz="900" i="1" dirty="0">
                <a:latin typeface="Arial" panose="020B0604020202020204" pitchFamily="34" charset="0"/>
                <a:ea typeface="Arial Unicode MS" pitchFamily="34" charset="-128"/>
                <a:cs typeface="Arial" panose="020B0604020202020204" pitchFamily="34" charset="0"/>
              </a:rPr>
              <a:t> </a:t>
            </a:r>
            <a:r>
              <a:rPr lang="pt-BR" sz="900" i="1" dirty="0" err="1">
                <a:latin typeface="Arial" panose="020B0604020202020204" pitchFamily="34" charset="0"/>
                <a:cs typeface="Arial" panose="020B0604020202020204" pitchFamily="34" charset="0"/>
              </a:rPr>
              <a:t>Pediatr</a:t>
            </a:r>
            <a:r>
              <a:rPr lang="pt-BR" sz="900" i="1" dirty="0">
                <a:latin typeface="Arial" panose="020B0604020202020204" pitchFamily="34" charset="0"/>
                <a:cs typeface="Arial" panose="020B0604020202020204" pitchFamily="34" charset="0"/>
              </a:rPr>
              <a:t> </a:t>
            </a:r>
            <a:r>
              <a:rPr lang="pt-BR" sz="900" i="1" dirty="0" err="1">
                <a:latin typeface="Arial" panose="020B0604020202020204" pitchFamily="34" charset="0"/>
                <a:cs typeface="Arial" panose="020B0604020202020204" pitchFamily="34" charset="0"/>
              </a:rPr>
              <a:t>Infect</a:t>
            </a:r>
            <a:r>
              <a:rPr lang="pt-BR" sz="900" i="1" dirty="0">
                <a:latin typeface="Arial" panose="020B0604020202020204" pitchFamily="34" charset="0"/>
                <a:cs typeface="Arial" panose="020B0604020202020204" pitchFamily="34" charset="0"/>
              </a:rPr>
              <a:t> </a:t>
            </a:r>
            <a:r>
              <a:rPr lang="pt-BR" sz="900" i="1" dirty="0" err="1">
                <a:latin typeface="Arial" panose="020B0604020202020204" pitchFamily="34" charset="0"/>
                <a:cs typeface="Arial" panose="020B0604020202020204" pitchFamily="34" charset="0"/>
              </a:rPr>
              <a:t>Dis</a:t>
            </a:r>
            <a:r>
              <a:rPr lang="pt-BR" sz="900" i="1" dirty="0">
                <a:latin typeface="Arial" panose="020B0604020202020204" pitchFamily="34" charset="0"/>
                <a:cs typeface="Arial" panose="020B0604020202020204" pitchFamily="34" charset="0"/>
              </a:rPr>
              <a:t> J</a:t>
            </a:r>
            <a:r>
              <a:rPr lang="pt-BR" sz="900" i="1" cap="small" dirty="0">
                <a:latin typeface="Arial" panose="020B0604020202020204" pitchFamily="34" charset="0"/>
                <a:cs typeface="Arial" panose="020B0604020202020204" pitchFamily="34" charset="0"/>
              </a:rPr>
              <a:t>. </a:t>
            </a:r>
            <a:r>
              <a:rPr lang="pt-BR" sz="900" dirty="0">
                <a:latin typeface="Arial" panose="020B0604020202020204" pitchFamily="34" charset="0"/>
                <a:cs typeface="Arial" panose="020B0604020202020204" pitchFamily="34" charset="0"/>
              </a:rPr>
              <a:t>2007;26:201</a:t>
            </a:r>
            <a:r>
              <a:rPr lang="en-US" sz="900" b="0" i="0" kern="1200" dirty="0">
                <a:effectLst/>
                <a:latin typeface="Arial" panose="020B0604020202020204" pitchFamily="34" charset="0"/>
                <a:cs typeface="Arial" panose="020B0604020202020204" pitchFamily="34" charset="0"/>
              </a:rPr>
              <a:t>–20</a:t>
            </a:r>
            <a:r>
              <a:rPr lang="pt-BR" sz="900" dirty="0">
                <a:latin typeface="Arial" panose="020B0604020202020204" pitchFamily="34" charset="0"/>
                <a:cs typeface="Arial" panose="020B0604020202020204" pitchFamily="34" charset="0"/>
              </a:rPr>
              <a:t>9.</a:t>
            </a:r>
            <a:endParaRPr lang="en-US" sz="900" dirty="0">
              <a:latin typeface="Arial" panose="020B0604020202020204" pitchFamily="34" charset="0"/>
              <a:ea typeface="Arial Unicode MS" pitchFamily="34" charset="-128"/>
              <a:cs typeface="Arial" panose="020B0604020202020204" pitchFamily="34" charset="0"/>
            </a:endParaRPr>
          </a:p>
          <a:p>
            <a:pPr marL="0" indent="0">
              <a:buFont typeface="+mj-lt"/>
              <a:buNone/>
              <a:defRPr/>
            </a:pPr>
            <a:r>
              <a:rPr lang="en-US" sz="900" b="1" dirty="0">
                <a:latin typeface="Arial" panose="020B0604020202020204" pitchFamily="34" charset="0"/>
                <a:cs typeface="Arial" panose="020B0604020202020204" pitchFamily="34" charset="0"/>
              </a:rPr>
              <a:t>4. </a:t>
            </a:r>
            <a:r>
              <a:rPr lang="en-US" sz="900" dirty="0">
                <a:latin typeface="Arial" panose="020B0604020202020204" pitchFamily="34" charset="0"/>
                <a:cs typeface="Arial" panose="020B0604020202020204" pitchFamily="34" charset="0"/>
              </a:rPr>
              <a:t>Muñoz N et al. </a:t>
            </a:r>
            <a:r>
              <a:rPr lang="fr-FR" sz="900" i="1" dirty="0">
                <a:latin typeface="Arial" panose="020B0604020202020204" pitchFamily="34" charset="0"/>
                <a:cs typeface="Arial" panose="020B0604020202020204" pitchFamily="34" charset="0"/>
              </a:rPr>
              <a:t>Lancet</a:t>
            </a:r>
            <a:r>
              <a:rPr lang="fr-FR" sz="900" dirty="0">
                <a:latin typeface="Arial" panose="020B0604020202020204" pitchFamily="34" charset="0"/>
                <a:cs typeface="Arial" panose="020B0604020202020204" pitchFamily="34" charset="0"/>
              </a:rPr>
              <a:t>. 2009;373:1949</a:t>
            </a:r>
            <a:r>
              <a:rPr lang="en-US" sz="900" b="0" i="0" kern="1200" dirty="0">
                <a:effectLst/>
                <a:latin typeface="Arial" panose="020B0604020202020204" pitchFamily="34" charset="0"/>
                <a:cs typeface="Arial" panose="020B0604020202020204" pitchFamily="34" charset="0"/>
              </a:rPr>
              <a:t>–19</a:t>
            </a:r>
            <a:r>
              <a:rPr lang="fr-FR" sz="900" dirty="0">
                <a:latin typeface="Arial" panose="020B0604020202020204" pitchFamily="34" charset="0"/>
                <a:cs typeface="Arial" panose="020B0604020202020204" pitchFamily="34" charset="0"/>
              </a:rPr>
              <a:t>57.</a:t>
            </a:r>
          </a:p>
          <a:p>
            <a:pPr marL="0" indent="0">
              <a:buNone/>
              <a:defRPr/>
            </a:pPr>
            <a:r>
              <a:rPr lang="en-US" sz="900" b="1" dirty="0">
                <a:latin typeface="Arial" panose="020B0604020202020204" pitchFamily="34" charset="0"/>
                <a:ea typeface="Arial Unicode MS" pitchFamily="34" charset="-128"/>
                <a:cs typeface="Arial" panose="020B0604020202020204" pitchFamily="34" charset="0"/>
              </a:rPr>
              <a:t>5. </a:t>
            </a:r>
            <a:r>
              <a:rPr lang="en-US" sz="900" dirty="0">
                <a:latin typeface="Arial" panose="020B0604020202020204" pitchFamily="34" charset="0"/>
                <a:ea typeface="Arial Unicode MS" pitchFamily="34" charset="-128"/>
                <a:cs typeface="Arial" panose="020B0604020202020204" pitchFamily="34" charset="0"/>
              </a:rPr>
              <a:t>Van Damme P et al. </a:t>
            </a:r>
            <a:r>
              <a:rPr lang="pt-BR" sz="900" i="1" dirty="0" err="1">
                <a:latin typeface="Arial" panose="020B0604020202020204" pitchFamily="34" charset="0"/>
                <a:cs typeface="Arial" panose="020B0604020202020204" pitchFamily="34" charset="0"/>
              </a:rPr>
              <a:t>Pediatrics</a:t>
            </a:r>
            <a:r>
              <a:rPr lang="pt-BR" sz="900" dirty="0">
                <a:latin typeface="Arial" panose="020B0604020202020204" pitchFamily="34" charset="0"/>
                <a:cs typeface="Arial" panose="020B0604020202020204" pitchFamily="34" charset="0"/>
              </a:rPr>
              <a:t>. 2015;136:e28</a:t>
            </a:r>
            <a:r>
              <a:rPr lang="en-US" sz="900" dirty="0">
                <a:latin typeface="Arial" panose="020B0604020202020204" pitchFamily="34" charset="0"/>
                <a:cs typeface="Arial" panose="020B0604020202020204" pitchFamily="34" charset="0"/>
              </a:rPr>
              <a:t>–e</a:t>
            </a:r>
            <a:r>
              <a:rPr lang="pt-BR" sz="900" dirty="0">
                <a:latin typeface="Arial" panose="020B0604020202020204" pitchFamily="34" charset="0"/>
                <a:cs typeface="Arial" panose="020B0604020202020204" pitchFamily="34" charset="0"/>
              </a:rPr>
              <a:t>39.</a:t>
            </a:r>
            <a:endParaRPr lang="en-US" sz="900" b="1" dirty="0">
              <a:latin typeface="Arial" panose="020B0604020202020204" pitchFamily="34" charset="0"/>
              <a:ea typeface="Arial Unicode MS" pitchFamily="34"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pt-BR" sz="900" b="1" i="0" dirty="0">
                <a:latin typeface="Arial" panose="020B0604020202020204" pitchFamily="34" charset="0"/>
                <a:ea typeface="Arial Unicode MS" pitchFamily="34" charset="-128"/>
                <a:cs typeface="Arial" panose="020B0604020202020204" pitchFamily="34" charset="0"/>
              </a:rPr>
              <a:t>6. </a:t>
            </a:r>
            <a:r>
              <a:rPr lang="en-US" sz="900" dirty="0">
                <a:latin typeface="Arial" panose="020B0604020202020204" pitchFamily="34" charset="0"/>
                <a:cs typeface="Arial" panose="020B0604020202020204" pitchFamily="34" charset="0"/>
              </a:rPr>
              <a:t>Huh WK et al. </a:t>
            </a:r>
            <a:r>
              <a:rPr lang="en-US" sz="900" i="1" dirty="0">
                <a:latin typeface="Arial" panose="020B0604020202020204" pitchFamily="34" charset="0"/>
                <a:cs typeface="Arial" panose="020B0604020202020204" pitchFamily="34" charset="0"/>
              </a:rPr>
              <a:t>Lancet</a:t>
            </a:r>
            <a:r>
              <a:rPr lang="en-US" sz="900" dirty="0">
                <a:latin typeface="Arial" panose="020B0604020202020204" pitchFamily="34" charset="0"/>
                <a:cs typeface="Arial" panose="020B0604020202020204" pitchFamily="34" charset="0"/>
              </a:rPr>
              <a:t>. 2017;390:2143–2159. </a:t>
            </a:r>
          </a:p>
          <a:p>
            <a:pPr marL="0" indent="0">
              <a:buFont typeface="+mj-lt"/>
              <a:buNone/>
            </a:pPr>
            <a:r>
              <a:rPr lang="en-US" sz="900" b="1" dirty="0">
                <a:latin typeface="Arial" panose="020B0604020202020204" pitchFamily="34" charset="0"/>
                <a:cs typeface="Arial" panose="020B0604020202020204" pitchFamily="34" charset="0"/>
              </a:rPr>
              <a:t>7. </a:t>
            </a:r>
            <a:r>
              <a:rPr lang="en-US" sz="900" dirty="0" err="1">
                <a:latin typeface="Arial" panose="020B0604020202020204" pitchFamily="34" charset="0"/>
                <a:cs typeface="Arial" panose="020B0604020202020204" pitchFamily="34" charset="0"/>
              </a:rPr>
              <a:t>Kjaer</a:t>
            </a:r>
            <a:r>
              <a:rPr lang="it-IT" altLang="en-US" sz="900" dirty="0">
                <a:latin typeface="Arial" panose="020B0604020202020204" pitchFamily="34" charset="0"/>
                <a:cs typeface="Arial" panose="020B0604020202020204" pitchFamily="34" charset="0"/>
              </a:rPr>
              <a:t> SK et al. </a:t>
            </a:r>
            <a:r>
              <a:rPr lang="it-IT" altLang="en-US" sz="900" i="1" dirty="0" err="1">
                <a:latin typeface="Arial" panose="020B0604020202020204" pitchFamily="34" charset="0"/>
                <a:cs typeface="Arial" panose="020B0604020202020204" pitchFamily="34" charset="0"/>
              </a:rPr>
              <a:t>EClinicalMedicine</a:t>
            </a:r>
            <a:r>
              <a:rPr lang="it-IT" altLang="en-US" sz="900" dirty="0">
                <a:latin typeface="Arial" panose="020B0604020202020204" pitchFamily="34" charset="0"/>
                <a:cs typeface="Arial" panose="020B0604020202020204" pitchFamily="34" charset="0"/>
              </a:rPr>
              <a:t>. 2020;23:100401</a:t>
            </a:r>
            <a:r>
              <a:rPr lang="en-US" sz="900" dirty="0">
                <a:latin typeface="Arial" panose="020B0604020202020204" pitchFamily="34" charset="0"/>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US" sz="900" b="1" dirty="0">
                <a:latin typeface="Arial" panose="020B0604020202020204" pitchFamily="34" charset="0"/>
                <a:ea typeface="Arial Unicode MS" pitchFamily="34" charset="-128"/>
                <a:cs typeface="Arial" panose="020B0604020202020204" pitchFamily="34" charset="0"/>
              </a:rPr>
              <a:t>8. </a:t>
            </a:r>
            <a:r>
              <a:rPr lang="en-US" sz="900" b="0" i="0" kern="1200" dirty="0">
                <a:effectLst/>
                <a:latin typeface="Arial" panose="020B0604020202020204" pitchFamily="34" charset="0"/>
                <a:cs typeface="Arial" panose="020B0604020202020204" pitchFamily="34" charset="0"/>
              </a:rPr>
              <a:t>Goldstone S et al. </a:t>
            </a:r>
            <a:r>
              <a:rPr lang="en-US" sz="900" b="0" i="1" kern="1200" dirty="0">
                <a:effectLst/>
                <a:latin typeface="Arial" panose="020B0604020202020204" pitchFamily="34" charset="0"/>
                <a:cs typeface="Arial" panose="020B0604020202020204" pitchFamily="34" charset="0"/>
              </a:rPr>
              <a:t>Lancet Infect Dis</a:t>
            </a:r>
            <a:r>
              <a:rPr lang="en-US" sz="900" b="0" i="0" kern="1200" dirty="0">
                <a:effectLst/>
                <a:latin typeface="Arial" panose="020B0604020202020204" pitchFamily="34" charset="0"/>
                <a:cs typeface="Arial" panose="020B0604020202020204" pitchFamily="34" charset="0"/>
              </a:rPr>
              <a:t>. 2022;22:413-425.</a:t>
            </a:r>
          </a:p>
          <a:p>
            <a:pPr marL="0" indent="0">
              <a:buFont typeface="+mj-lt"/>
              <a:buNone/>
            </a:pPr>
            <a:r>
              <a:rPr lang="en-US" sz="900" b="1" dirty="0">
                <a:latin typeface="Arial" panose="020B0604020202020204" pitchFamily="34" charset="0"/>
                <a:ea typeface="Arial Unicode MS" pitchFamily="34" charset="-128"/>
                <a:cs typeface="Arial" panose="020B0604020202020204" pitchFamily="34" charset="0"/>
              </a:rPr>
              <a:t>9. </a:t>
            </a:r>
            <a:r>
              <a:rPr lang="en-US" sz="900" dirty="0">
                <a:latin typeface="Arial" panose="020B0604020202020204" pitchFamily="34" charset="0"/>
                <a:ea typeface="Arial Unicode MS" pitchFamily="34" charset="-128"/>
                <a:cs typeface="Arial" panose="020B0604020202020204" pitchFamily="34" charset="0"/>
              </a:rPr>
              <a:t>Ferris DG et al. </a:t>
            </a:r>
            <a:r>
              <a:rPr lang="en-US" sz="900" i="1" dirty="0">
                <a:latin typeface="Arial" panose="020B0604020202020204" pitchFamily="34" charset="0"/>
                <a:ea typeface="Arial Unicode MS" pitchFamily="34" charset="-128"/>
                <a:cs typeface="Arial" panose="020B0604020202020204" pitchFamily="34" charset="0"/>
              </a:rPr>
              <a:t>Pediatrics</a:t>
            </a:r>
            <a:r>
              <a:rPr lang="en-US" sz="900" dirty="0">
                <a:latin typeface="Arial" panose="020B0604020202020204" pitchFamily="34" charset="0"/>
                <a:ea typeface="Arial Unicode MS" pitchFamily="34" charset="-128"/>
                <a:cs typeface="Arial" panose="020B0604020202020204" pitchFamily="34" charset="0"/>
              </a:rPr>
              <a:t>. 2017;140:e20163947.</a:t>
            </a:r>
          </a:p>
          <a:p>
            <a:pPr marL="0" indent="0">
              <a:buFont typeface="+mj-lt"/>
              <a:buNone/>
            </a:pPr>
            <a:r>
              <a:rPr lang="en-US" sz="900" b="1" dirty="0">
                <a:latin typeface="Arial" panose="020B0604020202020204" pitchFamily="34" charset="0"/>
                <a:ea typeface="Arial Unicode MS" pitchFamily="34" charset="-128"/>
                <a:cs typeface="Arial" panose="020B0604020202020204" pitchFamily="34" charset="0"/>
              </a:rPr>
              <a:t>10</a:t>
            </a:r>
            <a:r>
              <a:rPr lang="en-US" sz="900" dirty="0">
                <a:latin typeface="Arial" panose="020B0604020202020204" pitchFamily="34" charset="0"/>
                <a:ea typeface="Arial Unicode MS" pitchFamily="34" charset="-128"/>
                <a:cs typeface="Arial" panose="020B0604020202020204" pitchFamily="34" charset="0"/>
              </a:rPr>
              <a:t>. Maldonado I et al. </a:t>
            </a:r>
            <a:r>
              <a:rPr lang="en-US" sz="900" i="1" dirty="0">
                <a:latin typeface="Arial" panose="020B0604020202020204" pitchFamily="34" charset="0"/>
                <a:ea typeface="Arial Unicode MS" pitchFamily="34" charset="-128"/>
                <a:cs typeface="Arial" panose="020B0604020202020204" pitchFamily="34" charset="0"/>
              </a:rPr>
              <a:t>Hum </a:t>
            </a:r>
            <a:r>
              <a:rPr lang="en-US" sz="900" i="1" dirty="0" err="1">
                <a:latin typeface="Arial" panose="020B0604020202020204" pitchFamily="34" charset="0"/>
                <a:ea typeface="Arial Unicode MS" pitchFamily="34" charset="-128"/>
                <a:cs typeface="Arial" panose="020B0604020202020204" pitchFamily="34" charset="0"/>
              </a:rPr>
              <a:t>Vaccin</a:t>
            </a:r>
            <a:r>
              <a:rPr lang="en-US" sz="900" i="1" dirty="0">
                <a:latin typeface="Arial" panose="020B0604020202020204" pitchFamily="34" charset="0"/>
                <a:ea typeface="Arial Unicode MS" pitchFamily="34" charset="-128"/>
                <a:cs typeface="Arial" panose="020B0604020202020204" pitchFamily="34" charset="0"/>
              </a:rPr>
              <a:t> </a:t>
            </a:r>
            <a:r>
              <a:rPr lang="en-US" sz="900" i="1" dirty="0" err="1">
                <a:latin typeface="Arial" panose="020B0604020202020204" pitchFamily="34" charset="0"/>
                <a:ea typeface="Arial Unicode MS" pitchFamily="34" charset="-128"/>
                <a:cs typeface="Arial" panose="020B0604020202020204" pitchFamily="34" charset="0"/>
              </a:rPr>
              <a:t>Immunother</a:t>
            </a:r>
            <a:r>
              <a:rPr lang="en-US" sz="900" dirty="0">
                <a:latin typeface="Arial" panose="020B0604020202020204" pitchFamily="34" charset="0"/>
                <a:ea typeface="Arial Unicode MS" pitchFamily="34" charset="-128"/>
                <a:cs typeface="Arial" panose="020B0604020202020204" pitchFamily="34" charset="0"/>
              </a:rPr>
              <a:t>. 2022;18:2078626. </a:t>
            </a:r>
          </a:p>
          <a:p>
            <a:pPr marL="0" indent="0">
              <a:buNone/>
            </a:pPr>
            <a:r>
              <a:rPr lang="en-US" sz="900" b="1" dirty="0">
                <a:latin typeface="Arial" panose="020B0604020202020204" pitchFamily="34" charset="0"/>
                <a:ea typeface="Arial Unicode MS" pitchFamily="34" charset="-128"/>
                <a:cs typeface="Arial" panose="020B0604020202020204" pitchFamily="34" charset="0"/>
              </a:rPr>
              <a:t>11. </a:t>
            </a:r>
            <a:r>
              <a:rPr kumimoji="0" lang="en-US" sz="900" b="0" i="0" u="none" strike="noStrike" kern="1200" cap="none" spc="0" normalizeH="0" baseline="0" noProof="0" dirty="0">
                <a:ln>
                  <a:noFill/>
                </a:ln>
                <a:effectLst/>
                <a:uLnTx/>
                <a:uFillTx/>
                <a:latin typeface="Arial (Body)"/>
                <a:ea typeface="Arial Unicode MS" pitchFamily="34" charset="-128"/>
                <a:cs typeface="Arial Unicode MS" pitchFamily="34" charset="-128"/>
              </a:rPr>
              <a:t>Olsson SE et al. EUROGIN 2022; April 10-12, 2022; Düsseldorf, Germany. Abstract 3633. </a:t>
            </a:r>
          </a:p>
          <a:p>
            <a:pPr marL="0" indent="0">
              <a:buNone/>
            </a:pPr>
            <a:r>
              <a:rPr lang="en-US" sz="900" b="1" dirty="0">
                <a:latin typeface="Arial" panose="020B0604020202020204" pitchFamily="34" charset="0"/>
                <a:cs typeface="Arial" panose="020B0604020202020204" pitchFamily="34" charset="0"/>
              </a:rPr>
              <a:t>12.</a:t>
            </a:r>
            <a:r>
              <a:rPr lang="en-US" sz="900" b="1" dirty="0">
                <a:latin typeface="Arial" panose="020B0604020202020204" pitchFamily="34" charset="0"/>
                <a:ea typeface="Arial Unicode MS" pitchFamily="34" charset="-128"/>
                <a:cs typeface="Arial" panose="020B0604020202020204" pitchFamily="34" charset="0"/>
              </a:rPr>
              <a:t> </a:t>
            </a:r>
            <a:r>
              <a:rPr lang="en-US" sz="900" dirty="0" err="1">
                <a:latin typeface="Arial" panose="020B0604020202020204" pitchFamily="34" charset="0"/>
                <a:ea typeface="Arial Unicode MS" pitchFamily="34" charset="-128"/>
                <a:cs typeface="Arial" panose="020B0604020202020204" pitchFamily="34" charset="0"/>
              </a:rPr>
              <a:t>Kjaer</a:t>
            </a:r>
            <a:r>
              <a:rPr lang="en-US" sz="900" dirty="0">
                <a:latin typeface="Arial" panose="020B0604020202020204" pitchFamily="34" charset="0"/>
                <a:ea typeface="Arial Unicode MS" pitchFamily="34" charset="-128"/>
                <a:cs typeface="Arial" panose="020B0604020202020204" pitchFamily="34" charset="0"/>
              </a:rPr>
              <a:t> SK et al. </a:t>
            </a:r>
            <a:r>
              <a:rPr lang="en-US" sz="900" i="1" dirty="0">
                <a:latin typeface="Arial" panose="020B0604020202020204" pitchFamily="34" charset="0"/>
                <a:ea typeface="Arial Unicode MS" pitchFamily="34" charset="-128"/>
                <a:cs typeface="Arial" panose="020B0604020202020204" pitchFamily="34" charset="0"/>
              </a:rPr>
              <a:t>Hum </a:t>
            </a:r>
            <a:r>
              <a:rPr lang="en-US" sz="900" i="1" dirty="0" err="1">
                <a:latin typeface="Arial" panose="020B0604020202020204" pitchFamily="34" charset="0"/>
                <a:ea typeface="Arial Unicode MS" pitchFamily="34" charset="-128"/>
                <a:cs typeface="Arial" panose="020B0604020202020204" pitchFamily="34" charset="0"/>
              </a:rPr>
              <a:t>Vaccin</a:t>
            </a:r>
            <a:r>
              <a:rPr lang="en-US" sz="900" i="1" dirty="0">
                <a:latin typeface="Arial" panose="020B0604020202020204" pitchFamily="34" charset="0"/>
                <a:ea typeface="Arial Unicode MS" pitchFamily="34" charset="-128"/>
                <a:cs typeface="Arial" panose="020B0604020202020204" pitchFamily="34" charset="0"/>
              </a:rPr>
              <a:t> </a:t>
            </a:r>
            <a:r>
              <a:rPr lang="en-US" sz="900" i="1" dirty="0" err="1">
                <a:latin typeface="Arial" panose="020B0604020202020204" pitchFamily="34" charset="0"/>
                <a:ea typeface="Arial Unicode MS" pitchFamily="34" charset="-128"/>
                <a:cs typeface="Arial" panose="020B0604020202020204" pitchFamily="34" charset="0"/>
              </a:rPr>
              <a:t>Immunother</a:t>
            </a:r>
            <a:r>
              <a:rPr lang="en-US" sz="900" i="1" dirty="0">
                <a:latin typeface="Arial" panose="020B0604020202020204" pitchFamily="34" charset="0"/>
                <a:ea typeface="Arial Unicode MS" pitchFamily="34" charset="-128"/>
                <a:cs typeface="Arial" panose="020B0604020202020204" pitchFamily="34" charset="0"/>
              </a:rPr>
              <a:t>. </a:t>
            </a:r>
            <a:r>
              <a:rPr lang="en-US" sz="900" b="0" i="0" kern="1200" dirty="0">
                <a:effectLst/>
                <a:latin typeface="Arial" panose="020B0604020202020204" pitchFamily="34" charset="0"/>
                <a:cs typeface="Arial" panose="020B0604020202020204" pitchFamily="34" charset="0"/>
              </a:rPr>
              <a:t>2021;17:943–949.</a:t>
            </a:r>
          </a:p>
          <a:p>
            <a:pPr marL="0" indent="0">
              <a:buNone/>
            </a:pPr>
            <a:r>
              <a:rPr lang="en-US" sz="900" b="1" i="0" kern="1200" dirty="0">
                <a:effectLst/>
                <a:latin typeface="Arial" panose="020B0604020202020204" pitchFamily="34" charset="0"/>
                <a:ea typeface="Arial Unicode MS" pitchFamily="34" charset="-128"/>
                <a:cs typeface="Arial" panose="020B0604020202020204" pitchFamily="34" charset="0"/>
              </a:rPr>
              <a:t>13. </a:t>
            </a:r>
            <a:r>
              <a:rPr lang="en-US" sz="900" b="0" i="0" kern="1200" dirty="0">
                <a:effectLst/>
                <a:latin typeface="Arial" panose="020B0604020202020204" pitchFamily="34" charset="0"/>
                <a:ea typeface="Arial Unicode MS" pitchFamily="34" charset="-128"/>
                <a:cs typeface="Arial" panose="020B0604020202020204" pitchFamily="34" charset="0"/>
              </a:rPr>
              <a:t>Moreira ED et al. </a:t>
            </a:r>
            <a:r>
              <a:rPr lang="pt-BR" sz="900" b="0" i="1" kern="1200" dirty="0" err="1">
                <a:effectLst/>
                <a:latin typeface="Arial" panose="020B0604020202020204" pitchFamily="34" charset="0"/>
                <a:cs typeface="Arial" panose="020B0604020202020204" pitchFamily="34" charset="0"/>
              </a:rPr>
              <a:t>Pediatrics</a:t>
            </a:r>
            <a:r>
              <a:rPr lang="pt-BR" sz="900" b="0" i="0" kern="1200" dirty="0">
                <a:effectLst/>
                <a:latin typeface="Arial" panose="020B0604020202020204" pitchFamily="34" charset="0"/>
                <a:cs typeface="Arial" panose="020B0604020202020204" pitchFamily="34" charset="0"/>
              </a:rPr>
              <a:t>. 2016;138:e20154387.</a:t>
            </a:r>
            <a:endParaRPr lang="en-US" sz="900" b="1" i="0" kern="1200" dirty="0">
              <a:effectLst/>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en-US" sz="1200" b="0" i="0" kern="1200" dirty="0">
              <a:effectLst/>
              <a:latin typeface="Arial (Body)"/>
              <a:ea typeface="+mn-ea"/>
              <a:cs typeface="+mn-cs"/>
            </a:endParaRPr>
          </a:p>
        </p:txBody>
      </p:sp>
      <p:sp>
        <p:nvSpPr>
          <p:cNvPr id="11" name="Slide Number Placeholder 10">
            <a:extLst>
              <a:ext uri="{FF2B5EF4-FFF2-40B4-BE49-F238E27FC236}">
                <a16:creationId xmlns:a16="http://schemas.microsoft.com/office/drawing/2014/main" id="{13AF2553-6494-3B15-75E7-8F70DFD7BDB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929910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577850"/>
            <a:ext cx="5486400" cy="3086100"/>
          </a:xfrm>
        </p:spPr>
      </p:sp>
      <p:sp>
        <p:nvSpPr>
          <p:cNvPr id="3" name="Notes Placeholder 2"/>
          <p:cNvSpPr>
            <a:spLocks noGrp="1"/>
          </p:cNvSpPr>
          <p:nvPr>
            <p:ph type="body" idx="1"/>
          </p:nvPr>
        </p:nvSpPr>
        <p:spPr>
          <a:xfrm>
            <a:off x="685800" y="3779323"/>
            <a:ext cx="5486400" cy="5179575"/>
          </a:xfrm>
        </p:spPr>
        <p:txBody>
          <a:bodyPr/>
          <a:lstStyle/>
          <a:p>
            <a:pPr marL="0" indent="0" defTabSz="948507">
              <a:buNone/>
              <a:defRPr/>
            </a:pPr>
            <a:endParaRPr lang="en-US" sz="1050" b="0" dirty="0">
              <a:solidFill>
                <a:schemeClr val="tx1"/>
              </a:solidFill>
              <a:latin typeface="Arial" panose="020B0604020202020204" pitchFamily="34" charset="0"/>
              <a:cs typeface="Arial" panose="020B0604020202020204" pitchFamily="34" charset="0"/>
            </a:endParaRPr>
          </a:p>
          <a:p>
            <a:pPr marL="0" indent="0" defTabSz="948507">
              <a:buNone/>
              <a:defRPr/>
            </a:pPr>
            <a:endParaRPr lang="en-US" sz="1050" b="0" dirty="0">
              <a:solidFill>
                <a:schemeClr val="tx1"/>
              </a:solidFill>
              <a:latin typeface="Arial" panose="020B0604020202020204" pitchFamily="34" charset="0"/>
              <a:cs typeface="Arial" panose="020B0604020202020204" pitchFamily="34" charset="0"/>
            </a:endParaRPr>
          </a:p>
          <a:p>
            <a:pPr marL="0" indent="0" defTabSz="948507">
              <a:buNone/>
              <a:defRPr/>
            </a:pPr>
            <a:r>
              <a:rPr lang="en-US" sz="1050" b="1" dirty="0">
                <a:solidFill>
                  <a:schemeClr val="tx1"/>
                </a:solidFill>
                <a:latin typeface="Arial" panose="020B0604020202020204" pitchFamily="34" charset="0"/>
                <a:cs typeface="Arial" panose="020B0604020202020204" pitchFamily="34" charset="0"/>
              </a:rPr>
              <a:t>Mandatory Talking Points </a:t>
            </a:r>
            <a:endParaRPr lang="en-US" sz="1050" baseline="30000" dirty="0">
              <a:solidFill>
                <a:schemeClr val="tx1"/>
              </a:solidFill>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In the 14-year </a:t>
            </a:r>
            <a:r>
              <a:rPr lang="en-US" sz="1000" dirty="0">
                <a:latin typeface="Arial" panose="020B0604020202020204" pitchFamily="34" charset="0"/>
                <a:cs typeface="Arial" panose="020B0604020202020204" pitchFamily="34" charset="0"/>
              </a:rPr>
              <a:t>long-term follow-up </a:t>
            </a:r>
            <a:r>
              <a:rPr lang="en-US" sz="1000" dirty="0">
                <a:solidFill>
                  <a:schemeClr val="tx1"/>
                </a:solidFill>
                <a:latin typeface="Arial" panose="020B0604020202020204" pitchFamily="34" charset="0"/>
                <a:cs typeface="Arial" panose="020B0604020202020204" pitchFamily="34" charset="0"/>
              </a:rPr>
              <a:t>study of females aged 16–23 years, GARDASIL</a:t>
            </a:r>
            <a:r>
              <a:rPr lang="en-US" sz="1000" baseline="30000" dirty="0">
                <a:solidFill>
                  <a:schemeClr val="tx1"/>
                </a:solidFill>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cs typeface="Arial" panose="020B0604020202020204" pitchFamily="34" charset="0"/>
              </a:rPr>
              <a:t> has </a:t>
            </a:r>
            <a:r>
              <a:rPr lang="en-US" sz="1000" dirty="0">
                <a:latin typeface="Arial" panose="020B0604020202020204" pitchFamily="34" charset="0"/>
                <a:cs typeface="Arial" panose="020B0604020202020204" pitchFamily="34" charset="0"/>
              </a:rPr>
              <a:t>demonstrated 100% </a:t>
            </a:r>
            <a:r>
              <a:rPr lang="en-US" sz="1000" dirty="0">
                <a:solidFill>
                  <a:schemeClr val="tx1"/>
                </a:solidFill>
                <a:latin typeface="Arial" panose="020B0604020202020204" pitchFamily="34" charset="0"/>
                <a:cs typeface="Arial" panose="020B0604020202020204" pitchFamily="34" charset="0"/>
              </a:rPr>
              <a:t>effectiveness, with n</a:t>
            </a:r>
            <a:r>
              <a:rPr lang="en-US" sz="1000" dirty="0">
                <a:solidFill>
                  <a:schemeClr val="tx1"/>
                </a:solidFill>
                <a:latin typeface="Arial" panose="020B0604020202020204" pitchFamily="34" charset="0"/>
                <a:ea typeface="Arial Unicode MS" pitchFamily="34" charset="-128"/>
                <a:cs typeface="Arial" panose="020B0604020202020204" pitchFamily="34" charset="0"/>
              </a:rPr>
              <a:t>o new cases of high-grade cervical lesions; AIS; or cervical, vulvar, or vaginal cancers.</a:t>
            </a:r>
            <a:r>
              <a:rPr lang="en-US" sz="1000" baseline="30000" dirty="0">
                <a:solidFill>
                  <a:schemeClr val="tx1"/>
                </a:solidFill>
                <a:latin typeface="Arial" panose="020B0604020202020204" pitchFamily="34" charset="0"/>
                <a:ea typeface="Arial Unicode MS" pitchFamily="34" charset="-128"/>
                <a:cs typeface="Arial" panose="020B0604020202020204" pitchFamily="34" charset="0"/>
              </a:rPr>
              <a:t>1</a:t>
            </a:r>
          </a:p>
          <a:p>
            <a:pPr marL="171450"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Additional studies of </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GARDASIL</a:t>
            </a:r>
            <a:r>
              <a:rPr lang="en-US" sz="1000" baseline="30000" dirty="0">
                <a:solidFill>
                  <a:schemeClr val="tx1"/>
                </a:solidFill>
                <a:latin typeface="Arial" panose="020B0604020202020204" pitchFamily="34" charset="0"/>
                <a:ea typeface="Calibri" panose="020F0502020204030204" pitchFamily="34" charset="0"/>
                <a:cs typeface="Arial" panose="020B0604020202020204" pitchFamily="34" charset="0"/>
              </a:rPr>
              <a:t>®</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 </a:t>
            </a:r>
            <a:r>
              <a:rPr lang="en-US" sz="1000" dirty="0">
                <a:solidFill>
                  <a:schemeClr val="tx1"/>
                </a:solidFill>
                <a:latin typeface="Arial" panose="020B0604020202020204" pitchFamily="34" charset="0"/>
                <a:cs typeface="Arial" panose="020B0604020202020204" pitchFamily="34" charset="0"/>
              </a:rPr>
              <a:t>over 10 years yielded similar results.</a:t>
            </a:r>
            <a:r>
              <a:rPr lang="en-US" sz="1000" baseline="30000" dirty="0">
                <a:solidFill>
                  <a:schemeClr val="tx1"/>
                </a:solidFill>
                <a:latin typeface="Arial" panose="020B0604020202020204" pitchFamily="34" charset="0"/>
                <a:ea typeface="Arial Unicode MS" pitchFamily="34" charset="-128"/>
                <a:cs typeface="Arial" panose="020B0604020202020204" pitchFamily="34" charset="0"/>
              </a:rPr>
              <a:t>2–4</a:t>
            </a:r>
          </a:p>
          <a:p>
            <a:pPr marL="0" indent="0" defTabSz="948507">
              <a:buNone/>
              <a:defRPr/>
            </a:pPr>
            <a:endParaRPr lang="en-US" sz="1000" dirty="0">
              <a:solidFill>
                <a:schemeClr val="tx1"/>
              </a:solidFill>
              <a:latin typeface="Arial" panose="020B0604020202020204" pitchFamily="34" charset="0"/>
              <a:cs typeface="Arial" panose="020B0604020202020204" pitchFamily="34" charset="0"/>
            </a:endParaRPr>
          </a:p>
          <a:p>
            <a:pPr marL="0" indent="0" defTabSz="948507">
              <a:buNone/>
              <a:defRPr/>
            </a:pPr>
            <a:r>
              <a:rPr lang="pt-BR" sz="1050" b="1" dirty="0">
                <a:solidFill>
                  <a:schemeClr val="tx1"/>
                </a:solidFill>
                <a:latin typeface="Arial" panose="020B0604020202020204" pitchFamily="34" charset="0"/>
                <a:cs typeface="Arial" panose="020B0604020202020204" pitchFamily="34" charset="0"/>
              </a:rPr>
              <a:t>Background </a:t>
            </a:r>
            <a:r>
              <a:rPr lang="pt-BR" sz="1050" b="1" dirty="0" err="1">
                <a:solidFill>
                  <a:schemeClr val="tx1"/>
                </a:solidFill>
                <a:latin typeface="Arial" panose="020B0604020202020204" pitchFamily="34" charset="0"/>
                <a:cs typeface="Arial" panose="020B0604020202020204" pitchFamily="34" charset="0"/>
              </a:rPr>
              <a:t>Information</a:t>
            </a:r>
            <a:endParaRPr lang="pt-BR" sz="1050" b="1" dirty="0">
              <a:solidFill>
                <a:schemeClr val="tx1"/>
              </a:solidFill>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Females aged 16–23 years: Participants in the phase 3 FUTURE II base study from Denmark, Iceland, Norway, and Sweden were followed for an additional 10 years.</a:t>
            </a:r>
            <a:r>
              <a:rPr lang="en-US" sz="1000" baseline="30000" dirty="0">
                <a:solidFill>
                  <a:schemeClr val="tx1"/>
                </a:solidFill>
                <a:latin typeface="Arial" panose="020B0604020202020204" pitchFamily="34" charset="0"/>
                <a:cs typeface="Arial" panose="020B0604020202020204" pitchFamily="34" charset="0"/>
              </a:rPr>
              <a:t>1</a:t>
            </a:r>
          </a:p>
          <a:p>
            <a:pPr marL="628650" lvl="1"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Vaccine effectiveness of 100% (95% </a:t>
            </a:r>
            <a:r>
              <a:rPr lang="en-US" sz="1000" b="0" i="0" kern="1200" dirty="0">
                <a:solidFill>
                  <a:schemeClr val="tx1"/>
                </a:solidFill>
                <a:effectLst/>
                <a:latin typeface="Arial" panose="020B0604020202020204" pitchFamily="34" charset="0"/>
                <a:cs typeface="Arial" panose="020B0604020202020204" pitchFamily="34" charset="0"/>
              </a:rPr>
              <a:t>confidence interval</a:t>
            </a:r>
            <a:r>
              <a:rPr lang="en-US" sz="1000" dirty="0">
                <a:solidFill>
                  <a:schemeClr val="tx1"/>
                </a:solidFill>
                <a:latin typeface="Arial" panose="020B0604020202020204" pitchFamily="34" charset="0"/>
                <a:cs typeface="Arial" panose="020B0604020202020204" pitchFamily="34" charset="0"/>
              </a:rPr>
              <a:t>: 94.7</a:t>
            </a:r>
            <a:r>
              <a:rPr lang="en-US" sz="1000" b="0" i="0" kern="1200" dirty="0">
                <a:solidFill>
                  <a:schemeClr val="tx1"/>
                </a:solidFill>
                <a:effectLst/>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cs typeface="Arial" panose="020B0604020202020204" pitchFamily="34" charset="0"/>
              </a:rPr>
              <a:t>100) was demonstrated through at least 12 years, with a trend for continued protection through 14 years of follow-up.</a:t>
            </a:r>
            <a:r>
              <a:rPr lang="en-US" sz="1000" baseline="30000" dirty="0">
                <a:solidFill>
                  <a:schemeClr val="tx1"/>
                </a:solidFill>
                <a:latin typeface="Arial" panose="020B0604020202020204" pitchFamily="34" charset="0"/>
                <a:cs typeface="Arial" panose="020B0604020202020204" pitchFamily="34" charset="0"/>
              </a:rPr>
              <a:t>1</a:t>
            </a:r>
          </a:p>
          <a:p>
            <a:pPr marL="628650" lvl="1"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No new cases of </a:t>
            </a:r>
            <a:r>
              <a:rPr lang="en-US" sz="1000" b="0" i="0" kern="1200" dirty="0">
                <a:solidFill>
                  <a:schemeClr val="tx1"/>
                </a:solidFill>
                <a:effectLst/>
                <a:latin typeface="Arial" panose="020B0604020202020204" pitchFamily="34" charset="0"/>
                <a:cs typeface="Arial" panose="020B0604020202020204" pitchFamily="34" charset="0"/>
              </a:rPr>
              <a:t>HPV</a:t>
            </a:r>
            <a:r>
              <a:rPr lang="en-US" sz="1000" dirty="0">
                <a:solidFill>
                  <a:schemeClr val="tx1"/>
                </a:solidFill>
                <a:latin typeface="Arial" panose="020B0604020202020204" pitchFamily="34" charset="0"/>
                <a:cs typeface="Arial" panose="020B0604020202020204" pitchFamily="34" charset="0"/>
              </a:rPr>
              <a:t>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cs typeface="Arial" panose="020B0604020202020204" pitchFamily="34" charset="0"/>
              </a:rPr>
              <a:t>related </a:t>
            </a:r>
            <a:r>
              <a:rPr lang="en-US" sz="1000" b="0" i="0" kern="1200" dirty="0">
                <a:solidFill>
                  <a:schemeClr val="tx1"/>
                </a:solidFill>
                <a:effectLst/>
                <a:latin typeface="Arial" panose="020B0604020202020204" pitchFamily="34" charset="0"/>
                <a:cs typeface="Arial" panose="020B0604020202020204" pitchFamily="34" charset="0"/>
              </a:rPr>
              <a:t>high-grade cervical lesions</a:t>
            </a:r>
            <a:r>
              <a:rPr lang="en-US" sz="1000" dirty="0">
                <a:solidFill>
                  <a:schemeClr val="tx1"/>
                </a:solidFill>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ea typeface="Arial Unicode MS" pitchFamily="34" charset="-128"/>
                <a:cs typeface="Arial" panose="020B0604020202020204" pitchFamily="34" charset="0"/>
              </a:rPr>
              <a:t> AIS; or cervical, vulvar, or vaginal cancers were reported</a:t>
            </a:r>
            <a:r>
              <a:rPr lang="en-US" sz="1000" dirty="0">
                <a:solidFill>
                  <a:schemeClr val="tx1"/>
                </a:solidFill>
                <a:latin typeface="Arial" panose="020B0604020202020204" pitchFamily="34" charset="0"/>
                <a:cs typeface="Arial" panose="020B0604020202020204" pitchFamily="34" charset="0"/>
              </a:rPr>
              <a:t>.</a:t>
            </a:r>
            <a:r>
              <a:rPr lang="en-US" sz="1000" baseline="30000" dirty="0">
                <a:solidFill>
                  <a:schemeClr val="tx1"/>
                </a:solidFill>
                <a:latin typeface="Arial" panose="020B0604020202020204" pitchFamily="34" charset="0"/>
                <a:cs typeface="Arial" panose="020B0604020202020204" pitchFamily="34" charset="0"/>
              </a:rPr>
              <a:t>1</a:t>
            </a:r>
          </a:p>
          <a:p>
            <a:pPr marL="628650" lvl="1"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At month 168, IgG-LIA results demonstrated over 93% seroconversion for HPV types 6, 11, 16, and 18.</a:t>
            </a:r>
            <a:r>
              <a:rPr lang="en-US" sz="1000" baseline="30000" dirty="0">
                <a:solidFill>
                  <a:schemeClr val="tx1"/>
                </a:solidFill>
                <a:latin typeface="Arial" panose="020B0604020202020204" pitchFamily="34" charset="0"/>
                <a:cs typeface="Arial" panose="020B0604020202020204" pitchFamily="34" charset="0"/>
              </a:rPr>
              <a:t>1</a:t>
            </a:r>
          </a:p>
          <a:p>
            <a:pPr marL="171450" indent="-171450" defTabSz="948507">
              <a:buFont typeface="Arial" panose="020B0604020202020204" pitchFamily="34" charset="0"/>
              <a:buChar char="•"/>
              <a:defRPr/>
            </a:pPr>
            <a:r>
              <a:rPr lang="en-US" sz="1000" b="0" i="0" kern="1200" dirty="0">
                <a:solidFill>
                  <a:schemeClr val="tx1"/>
                </a:solidFill>
                <a:effectLst/>
                <a:latin typeface="Arial" panose="020B0604020202020204" pitchFamily="34" charset="0"/>
                <a:cs typeface="Arial" panose="020B0604020202020204" pitchFamily="34" charset="0"/>
              </a:rPr>
              <a:t>Males aged 16–26 years: No cases of </a:t>
            </a:r>
            <a:r>
              <a:rPr lang="en-US" sz="1000" b="0" i="0" kern="1200" baseline="0" dirty="0">
                <a:solidFill>
                  <a:schemeClr val="tx1"/>
                </a:solidFill>
                <a:effectLst/>
                <a:latin typeface="Arial" panose="020B0604020202020204" pitchFamily="34" charset="0"/>
                <a:cs typeface="Arial" panose="020B0604020202020204" pitchFamily="34" charset="0"/>
              </a:rPr>
              <a:t>HPV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related </a:t>
            </a:r>
            <a:r>
              <a:rPr lang="en-US" sz="1000" b="0" i="0" kern="1200" dirty="0">
                <a:solidFill>
                  <a:schemeClr val="tx1"/>
                </a:solidFill>
                <a:effectLst/>
                <a:latin typeface="Arial" panose="020B0604020202020204" pitchFamily="34" charset="0"/>
                <a:cs typeface="Arial" panose="020B0604020202020204" pitchFamily="34" charset="0"/>
              </a:rPr>
              <a:t>genital lesions or high-grade anal precancers, and </a:t>
            </a:r>
            <a:r>
              <a:rPr lang="en-US" sz="1000" b="0" i="0" kern="1200" baseline="0" dirty="0">
                <a:solidFill>
                  <a:schemeClr val="tx1"/>
                </a:solidFill>
                <a:effectLst/>
                <a:latin typeface="Arial" panose="020B0604020202020204" pitchFamily="34" charset="0"/>
                <a:cs typeface="Arial" panose="020B0604020202020204" pitchFamily="34" charset="0"/>
              </a:rPr>
              <a:t>seropositivity remained above 91%</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30000" dirty="0">
                <a:solidFill>
                  <a:schemeClr val="tx1"/>
                </a:solidFill>
                <a:effectLst/>
                <a:latin typeface="Arial" panose="020B0604020202020204" pitchFamily="34" charset="0"/>
                <a:cs typeface="Arial" panose="020B0604020202020204" pitchFamily="34" charset="0"/>
              </a:rPr>
              <a:t>2</a:t>
            </a:r>
          </a:p>
          <a:p>
            <a:pPr marL="171450" indent="-171450" defTabSz="948507">
              <a:buFont typeface="Arial" panose="020B0604020202020204" pitchFamily="34" charset="0"/>
              <a:buChar char="•"/>
              <a:defRPr/>
            </a:pPr>
            <a:r>
              <a:rPr lang="en-US" sz="1000" b="0" i="0" kern="1200" baseline="0" dirty="0">
                <a:solidFill>
                  <a:schemeClr val="tx1"/>
                </a:solidFill>
                <a:effectLst/>
                <a:latin typeface="Arial" panose="020B0604020202020204" pitchFamily="34" charset="0"/>
                <a:cs typeface="Arial" panose="020B0604020202020204" pitchFamily="34" charset="0"/>
              </a:rPr>
              <a:t>Females and males aged 9</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15 years: No cases of HPV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related CIN or external genit</a:t>
            </a:r>
            <a:r>
              <a:rPr lang="en-US" sz="1000" dirty="0">
                <a:latin typeface="Arial" panose="020B0604020202020204" pitchFamily="34" charset="0"/>
                <a:cs typeface="Arial" panose="020B0604020202020204" pitchFamily="34" charset="0"/>
              </a:rPr>
              <a:t>al lesions</a:t>
            </a:r>
            <a:r>
              <a:rPr lang="en-US" sz="1000" b="0" i="0" kern="1200" baseline="0" dirty="0">
                <a:solidFill>
                  <a:schemeClr val="tx1"/>
                </a:solidFill>
                <a:effectLst/>
                <a:latin typeface="Arial" panose="020B0604020202020204" pitchFamily="34" charset="0"/>
                <a:cs typeface="Arial" panose="020B0604020202020204" pitchFamily="34" charset="0"/>
              </a:rPr>
              <a:t> were reported, and seropositivity remained above 89% for HPV types 6, 11, and 16.</a:t>
            </a:r>
            <a:r>
              <a:rPr lang="en-US" sz="1000" b="0" i="0" kern="1200" baseline="30000" dirty="0">
                <a:solidFill>
                  <a:schemeClr val="tx1"/>
                </a:solidFill>
                <a:effectLst/>
                <a:latin typeface="Arial" panose="020B0604020202020204" pitchFamily="34" charset="0"/>
                <a:cs typeface="Arial" panose="020B0604020202020204" pitchFamily="34" charset="0"/>
              </a:rPr>
              <a:t>3</a:t>
            </a:r>
          </a:p>
          <a:p>
            <a:pPr marL="171450" indent="-171450">
              <a:buFont typeface="Arial" panose="020B0604020202020204" pitchFamily="34" charset="0"/>
              <a:buChar char="•"/>
            </a:pPr>
            <a:r>
              <a:rPr lang="en-US" sz="1000" b="0" i="0" kern="1200" baseline="0" dirty="0">
                <a:solidFill>
                  <a:schemeClr val="tx1"/>
                </a:solidFill>
                <a:effectLst/>
                <a:latin typeface="Arial" panose="020B0604020202020204" pitchFamily="34" charset="0"/>
                <a:cs typeface="Arial" panose="020B0604020202020204" pitchFamily="34" charset="0"/>
              </a:rPr>
              <a:t>Females aged 27</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45 years (Colombia): No cases </a:t>
            </a:r>
            <a:r>
              <a:rPr lang="en-US" sz="1000" b="0" i="0" u="none" strike="noStrike" kern="1200" baseline="0" dirty="0">
                <a:solidFill>
                  <a:schemeClr val="tx1"/>
                </a:solidFill>
                <a:latin typeface="Arial" panose="020B0604020202020204" pitchFamily="34" charset="0"/>
                <a:cs typeface="Arial" panose="020B0604020202020204" pitchFamily="34" charset="0"/>
              </a:rPr>
              <a:t>of HPV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u="none" strike="noStrike" kern="1200" baseline="0" dirty="0">
                <a:solidFill>
                  <a:schemeClr val="tx1"/>
                </a:solidFill>
                <a:latin typeface="Arial" panose="020B0604020202020204" pitchFamily="34" charset="0"/>
                <a:cs typeface="Arial" panose="020B0604020202020204" pitchFamily="34" charset="0"/>
              </a:rPr>
              <a:t>related CIN or </a:t>
            </a:r>
            <a:r>
              <a:rPr lang="en-US" sz="1000" b="0" i="0" kern="1200" dirty="0">
                <a:solidFill>
                  <a:schemeClr val="tx1"/>
                </a:solidFill>
                <a:effectLst/>
                <a:latin typeface="Arial" panose="020B0604020202020204" pitchFamily="34" charset="0"/>
                <a:cs typeface="Arial" panose="020B0604020202020204" pitchFamily="34" charset="0"/>
              </a:rPr>
              <a:t>genital warts </a:t>
            </a:r>
            <a:r>
              <a:rPr lang="en-US" sz="1000" b="0" i="0" u="none" strike="noStrike" kern="1200" baseline="0" dirty="0">
                <a:solidFill>
                  <a:schemeClr val="tx1"/>
                </a:solidFill>
                <a:latin typeface="Arial" panose="020B0604020202020204" pitchFamily="34" charset="0"/>
                <a:cs typeface="Arial" panose="020B0604020202020204" pitchFamily="34" charset="0"/>
              </a:rPr>
              <a:t>in the per-protocol population during the long-term follow-up portion of the study, and seropositivity levels remained at or above 79%.</a:t>
            </a:r>
            <a:r>
              <a:rPr lang="en-US" sz="1000" b="0" i="0" u="none" strike="noStrike" kern="1200" baseline="30000" dirty="0">
                <a:solidFill>
                  <a:schemeClr val="tx1"/>
                </a:solidFill>
                <a:latin typeface="Arial" panose="020B0604020202020204" pitchFamily="34" charset="0"/>
                <a:cs typeface="Arial" panose="020B0604020202020204" pitchFamily="34" charset="0"/>
              </a:rPr>
              <a:t>4</a:t>
            </a:r>
          </a:p>
          <a:p>
            <a:pPr marL="171450" indent="-171450">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Study populations for the </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GARDASIL</a:t>
            </a:r>
            <a:r>
              <a:rPr lang="en-US" sz="1000" baseline="30000" dirty="0">
                <a:latin typeface="Arial" panose="020B0604020202020204" pitchFamily="34" charset="0"/>
                <a:ea typeface="Calibri" panose="020F0502020204030204" pitchFamily="34" charset="0"/>
                <a:cs typeface="Arial" panose="020B0604020202020204" pitchFamily="34" charset="0"/>
              </a:rPr>
              <a:t>®</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 </a:t>
            </a:r>
            <a:r>
              <a:rPr lang="en-US" sz="1000" dirty="0">
                <a:solidFill>
                  <a:schemeClr val="tx1"/>
                </a:solidFill>
                <a:latin typeface="Arial" panose="020B0604020202020204" pitchFamily="34" charset="0"/>
                <a:cs typeface="Arial" panose="020B0604020202020204" pitchFamily="34" charset="0"/>
              </a:rPr>
              <a:t>studies:</a:t>
            </a:r>
          </a:p>
          <a:p>
            <a:pPr marL="628650" lvl="1" indent="-171450">
              <a:buFont typeface="Arial" panose="020B0604020202020204" pitchFamily="34" charset="0"/>
              <a:buChar char="•"/>
              <a:defRPr/>
            </a:pPr>
            <a:r>
              <a:rPr lang="en-US" sz="1000" b="0" dirty="0">
                <a:solidFill>
                  <a:schemeClr val="tx1"/>
                </a:solidFill>
                <a:latin typeface="Arial" panose="020B0604020202020204" pitchFamily="34" charset="0"/>
                <a:ea typeface="Arial Unicode MS" pitchFamily="34" charset="-128"/>
                <a:cs typeface="Arial" panose="020B0604020202020204" pitchFamily="34" charset="0"/>
              </a:rPr>
              <a:t>Females aged </a:t>
            </a:r>
            <a:r>
              <a:rPr kumimoji="0" lang="en-US" sz="1000" b="0" i="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16–23 years: N=</a:t>
            </a:r>
            <a:r>
              <a:rPr lang="en-US" sz="1000" b="0" dirty="0">
                <a:solidFill>
                  <a:schemeClr val="tx1"/>
                </a:solidFill>
                <a:latin typeface="Arial" panose="020B0604020202020204" pitchFamily="34" charset="0"/>
                <a:cs typeface="Arial" panose="020B0604020202020204" pitchFamily="34" charset="0"/>
              </a:rPr>
              <a:t>2,121</a:t>
            </a:r>
            <a:r>
              <a:rPr kumimoji="0" lang="en-US" sz="1000" b="0" i="0" u="none" strike="noStrike" kern="1200" cap="none" spc="0" normalizeH="0" baseline="30000" noProof="0" dirty="0">
                <a:ln>
                  <a:noFill/>
                </a:ln>
                <a:solidFill>
                  <a:schemeClr val="tx1"/>
                </a:solidFill>
                <a:effectLst/>
                <a:uLnTx/>
                <a:uFillTx/>
                <a:latin typeface="Arial" panose="020B0604020202020204" pitchFamily="34" charset="0"/>
                <a:cs typeface="Arial" panose="020B0604020202020204" pitchFamily="34" charset="0"/>
              </a:rPr>
              <a:t>1</a:t>
            </a:r>
            <a:endParaRPr lang="en-US" sz="1000" b="0" dirty="0">
              <a:solidFill>
                <a:schemeClr val="tx1"/>
              </a:solidFill>
              <a:latin typeface="Arial" panose="020B0604020202020204" pitchFamily="34" charset="0"/>
              <a:cs typeface="Arial" panose="020B0604020202020204" pitchFamily="34" charset="0"/>
            </a:endParaRPr>
          </a:p>
          <a:p>
            <a:pPr marL="628650" lvl="1" indent="-171450">
              <a:buFont typeface="Arial" panose="020B0604020202020204" pitchFamily="34" charset="0"/>
              <a:buChar char="•"/>
              <a:defRPr/>
            </a:pP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Males aged 16–26 years (heterosexual males aged 16–23 years or </a:t>
            </a:r>
            <a:r>
              <a:rPr lang="en-US" sz="1000" b="0" kern="1200" noProof="0" dirty="0">
                <a:latin typeface="Arial" panose="020B0604020202020204" pitchFamily="34" charset="0"/>
                <a:ea typeface="Arial Unicode MS" pitchFamily="34" charset="-128"/>
                <a:cs typeface="Arial" panose="020B0604020202020204" pitchFamily="34" charset="0"/>
              </a:rPr>
              <a:t>men who have sex with men (MSM) a</a:t>
            </a: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ged 16–26 years): N=1,803</a:t>
            </a:r>
            <a:r>
              <a:rPr lang="en-US" sz="1000" b="0" kern="1200" baseline="30000" noProof="0" dirty="0">
                <a:solidFill>
                  <a:schemeClr val="tx1"/>
                </a:solidFill>
                <a:latin typeface="Arial" panose="020B0604020202020204" pitchFamily="34" charset="0"/>
                <a:ea typeface="Arial Unicode MS" pitchFamily="34" charset="-128"/>
                <a:cs typeface="Arial" panose="020B0604020202020204" pitchFamily="34" charset="0"/>
              </a:rPr>
              <a:t>2</a:t>
            </a:r>
          </a:p>
          <a:p>
            <a:pPr marL="628650" lvl="1" indent="-171450">
              <a:buFont typeface="Arial" panose="020B0604020202020204" pitchFamily="34" charset="0"/>
              <a:buChar char="•"/>
              <a:defRPr/>
            </a:pP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Females and males aged 9–15 years: N=1,245</a:t>
            </a:r>
            <a:r>
              <a:rPr lang="en-US" sz="1000" b="0" kern="1200" baseline="30000" noProof="0" dirty="0">
                <a:solidFill>
                  <a:schemeClr val="tx1"/>
                </a:solidFill>
                <a:latin typeface="Arial" panose="020B0604020202020204" pitchFamily="34" charset="0"/>
                <a:ea typeface="Arial Unicode MS" pitchFamily="34" charset="-128"/>
                <a:cs typeface="Arial" panose="020B0604020202020204" pitchFamily="34" charset="0"/>
              </a:rPr>
              <a:t>3</a:t>
            </a:r>
          </a:p>
          <a:p>
            <a:pPr marL="628650" lvl="1" indent="-171450">
              <a:buFont typeface="Arial" panose="020B0604020202020204" pitchFamily="34" charset="0"/>
              <a:buChar char="•"/>
              <a:defRPr/>
            </a:pP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Females aged 27–45 years: N=1,189</a:t>
            </a:r>
            <a:r>
              <a:rPr lang="en-US" sz="1000" b="0" kern="1200" baseline="30000" noProof="0" dirty="0">
                <a:solidFill>
                  <a:schemeClr val="tx1"/>
                </a:solidFill>
                <a:latin typeface="Arial" panose="020B0604020202020204" pitchFamily="34" charset="0"/>
                <a:ea typeface="Arial Unicode MS" pitchFamily="34" charset="-128"/>
                <a:cs typeface="Arial" panose="020B0604020202020204" pitchFamily="34" charset="0"/>
              </a:rPr>
              <a:t>4</a:t>
            </a:r>
            <a:endPar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endParaRPr>
          </a:p>
          <a:p>
            <a:pPr marL="228600" lvl="1" indent="0" defTabSz="948507">
              <a:buNone/>
              <a:defRPr/>
            </a:pPr>
            <a:endParaRPr lang="pt-BR" sz="500" dirty="0">
              <a:solidFill>
                <a:schemeClr val="tx1"/>
              </a:solidFill>
              <a:latin typeface="Arial" panose="020B0604020202020204" pitchFamily="34" charset="0"/>
              <a:cs typeface="Arial" panose="020B0604020202020204" pitchFamily="34" charset="0"/>
            </a:endParaRPr>
          </a:p>
          <a:p>
            <a:pPr marL="0" indent="0" defTabSz="948507">
              <a:buNone/>
              <a:defRPr/>
            </a:pPr>
            <a:r>
              <a:rPr lang="pt-BR" sz="1100" b="1" dirty="0" err="1">
                <a:solidFill>
                  <a:schemeClr val="tx1"/>
                </a:solidFill>
                <a:latin typeface="Arial" panose="020B0604020202020204" pitchFamily="34" charset="0"/>
                <a:cs typeface="Arial" panose="020B0604020202020204" pitchFamily="34" charset="0"/>
              </a:rPr>
              <a:t>References</a:t>
            </a:r>
            <a:endParaRPr lang="pt-BR" sz="1100" b="1" dirty="0">
              <a:solidFill>
                <a:schemeClr val="tx1"/>
              </a:solidFill>
              <a:latin typeface="Arial" panose="020B0604020202020204" pitchFamily="34" charset="0"/>
              <a:cs typeface="Arial" panose="020B0604020202020204" pitchFamily="34" charset="0"/>
            </a:endParaRPr>
          </a:p>
          <a:p>
            <a:pPr marL="0" indent="0" defTabSz="948507">
              <a:buNone/>
              <a:defRPr/>
            </a:pPr>
            <a:r>
              <a:rPr lang="en-US" sz="900" b="1" dirty="0">
                <a:solidFill>
                  <a:schemeClr val="tx1"/>
                </a:solidFill>
                <a:latin typeface="Arial" panose="020B0604020202020204" pitchFamily="34" charset="0"/>
                <a:cs typeface="Arial" panose="020B0604020202020204" pitchFamily="34" charset="0"/>
              </a:rPr>
              <a:t>1.</a:t>
            </a:r>
            <a:r>
              <a:rPr lang="en-US" sz="900" dirty="0">
                <a:solidFill>
                  <a:schemeClr val="tx1"/>
                </a:solidFill>
                <a:latin typeface="Arial" panose="020B0604020202020204" pitchFamily="34" charset="0"/>
                <a:cs typeface="Arial" panose="020B0604020202020204" pitchFamily="34" charset="0"/>
              </a:rPr>
              <a:t> </a:t>
            </a:r>
            <a:r>
              <a:rPr lang="en-US" sz="900" dirty="0" err="1">
                <a:solidFill>
                  <a:schemeClr val="tx1"/>
                </a:solidFill>
                <a:latin typeface="Arial" panose="020B0604020202020204" pitchFamily="34" charset="0"/>
                <a:cs typeface="Arial" panose="020B0604020202020204" pitchFamily="34" charset="0"/>
              </a:rPr>
              <a:t>Kjaer</a:t>
            </a:r>
            <a:r>
              <a:rPr lang="it-IT" altLang="en-US" sz="900" dirty="0">
                <a:solidFill>
                  <a:schemeClr val="tx1"/>
                </a:solidFill>
                <a:latin typeface="Arial" panose="020B0604020202020204" pitchFamily="34" charset="0"/>
                <a:cs typeface="Arial" panose="020B0604020202020204" pitchFamily="34" charset="0"/>
              </a:rPr>
              <a:t> SK et al. </a:t>
            </a:r>
            <a:r>
              <a:rPr lang="it-IT" altLang="en-US" sz="900" i="1" dirty="0" err="1">
                <a:solidFill>
                  <a:schemeClr val="tx1"/>
                </a:solidFill>
                <a:latin typeface="Arial" panose="020B0604020202020204" pitchFamily="34" charset="0"/>
                <a:cs typeface="Arial" panose="020B0604020202020204" pitchFamily="34" charset="0"/>
              </a:rPr>
              <a:t>EClinicalMedicine</a:t>
            </a:r>
            <a:r>
              <a:rPr lang="it-IT" altLang="en-US" sz="900" dirty="0">
                <a:solidFill>
                  <a:schemeClr val="tx1"/>
                </a:solidFill>
                <a:latin typeface="Arial" panose="020B0604020202020204" pitchFamily="34" charset="0"/>
                <a:cs typeface="Arial" panose="020B0604020202020204" pitchFamily="34" charset="0"/>
              </a:rPr>
              <a:t>. 2020;23:100401</a:t>
            </a:r>
            <a:r>
              <a:rPr lang="en-US" sz="900" dirty="0">
                <a:solidFill>
                  <a:schemeClr val="tx1"/>
                </a:solidFill>
                <a:latin typeface="Arial" panose="020B0604020202020204" pitchFamily="34" charset="0"/>
                <a:cs typeface="Arial" panose="020B0604020202020204" pitchFamily="34" charset="0"/>
              </a:rPr>
              <a:t>. </a:t>
            </a:r>
          </a:p>
          <a:p>
            <a:pPr marL="0" indent="0" defTabSz="948507">
              <a:buNone/>
              <a:defRPr/>
            </a:pPr>
            <a:r>
              <a:rPr lang="en-US" sz="900" b="1" dirty="0">
                <a:solidFill>
                  <a:schemeClr val="tx1"/>
                </a:solidFill>
                <a:latin typeface="Arial" panose="020B0604020202020204" pitchFamily="34" charset="0"/>
                <a:ea typeface="Arial Unicode MS" pitchFamily="34" charset="-128"/>
                <a:cs typeface="Arial" panose="020B0604020202020204" pitchFamily="34" charset="0"/>
              </a:rPr>
              <a:t>2.</a:t>
            </a:r>
            <a:r>
              <a:rPr lang="en-US" sz="900" dirty="0">
                <a:solidFill>
                  <a:schemeClr val="tx1"/>
                </a:solidFill>
                <a:latin typeface="Arial" panose="020B0604020202020204" pitchFamily="34" charset="0"/>
                <a:ea typeface="Arial Unicode MS" pitchFamily="34" charset="-128"/>
                <a:cs typeface="Arial" panose="020B0604020202020204" pitchFamily="34" charset="0"/>
              </a:rPr>
              <a:t> </a:t>
            </a:r>
            <a:r>
              <a:rPr lang="en-US" sz="900" b="0" i="0" kern="1200" dirty="0">
                <a:solidFill>
                  <a:schemeClr val="tx1"/>
                </a:solidFill>
                <a:effectLst/>
                <a:latin typeface="Arial" panose="020B0604020202020204" pitchFamily="34" charset="0"/>
                <a:cs typeface="Arial" panose="020B0604020202020204" pitchFamily="34" charset="0"/>
              </a:rPr>
              <a:t>Goldstone S et al. </a:t>
            </a:r>
            <a:r>
              <a:rPr lang="en-US" sz="900" b="0" i="1" kern="1200" dirty="0">
                <a:solidFill>
                  <a:schemeClr val="tx1"/>
                </a:solidFill>
                <a:effectLst/>
                <a:latin typeface="Arial" panose="020B0604020202020204" pitchFamily="34" charset="0"/>
                <a:cs typeface="Arial" panose="020B0604020202020204" pitchFamily="34" charset="0"/>
              </a:rPr>
              <a:t>Lancet Infect Dis</a:t>
            </a:r>
            <a:r>
              <a:rPr lang="en-US" sz="900" b="0" i="0" kern="1200" dirty="0">
                <a:solidFill>
                  <a:schemeClr val="tx1"/>
                </a:solidFill>
                <a:effectLst/>
                <a:latin typeface="Arial" panose="020B0604020202020204" pitchFamily="34" charset="0"/>
                <a:cs typeface="Arial" panose="020B0604020202020204" pitchFamily="34" charset="0"/>
              </a:rPr>
              <a:t>. 2022;22:413–425.</a:t>
            </a:r>
          </a:p>
          <a:p>
            <a:pPr marL="0" indent="0" defTabSz="948507">
              <a:buNone/>
              <a:defRPr/>
            </a:pPr>
            <a:r>
              <a:rPr lang="en-US" sz="900" b="1" dirty="0">
                <a:solidFill>
                  <a:schemeClr val="tx1"/>
                </a:solidFill>
                <a:latin typeface="Arial" panose="020B0604020202020204" pitchFamily="34" charset="0"/>
                <a:ea typeface="Arial Unicode MS" pitchFamily="34" charset="-128"/>
                <a:cs typeface="Arial" panose="020B0604020202020204" pitchFamily="34" charset="0"/>
              </a:rPr>
              <a:t>3.</a:t>
            </a:r>
            <a:r>
              <a:rPr lang="en-US" sz="900" dirty="0">
                <a:solidFill>
                  <a:schemeClr val="tx1"/>
                </a:solidFill>
                <a:latin typeface="Arial" panose="020B0604020202020204" pitchFamily="34" charset="0"/>
                <a:ea typeface="Arial Unicode MS" pitchFamily="34" charset="-128"/>
                <a:cs typeface="Arial" panose="020B0604020202020204" pitchFamily="34" charset="0"/>
              </a:rPr>
              <a:t> Ferris DG et al. </a:t>
            </a:r>
            <a:r>
              <a:rPr lang="en-US" sz="900" i="1" dirty="0">
                <a:solidFill>
                  <a:schemeClr val="tx1"/>
                </a:solidFill>
                <a:latin typeface="Arial" panose="020B0604020202020204" pitchFamily="34" charset="0"/>
                <a:ea typeface="Arial Unicode MS" pitchFamily="34" charset="-128"/>
                <a:cs typeface="Arial" panose="020B0604020202020204" pitchFamily="34" charset="0"/>
              </a:rPr>
              <a:t>Pediatrics</a:t>
            </a:r>
            <a:r>
              <a:rPr lang="en-US" sz="900" dirty="0">
                <a:solidFill>
                  <a:schemeClr val="tx1"/>
                </a:solidFill>
                <a:latin typeface="Arial" panose="020B0604020202020204" pitchFamily="34" charset="0"/>
                <a:ea typeface="Arial Unicode MS" pitchFamily="34" charset="-128"/>
                <a:cs typeface="Arial" panose="020B0604020202020204" pitchFamily="34" charset="0"/>
              </a:rPr>
              <a:t>. 2017;140:e20163947.</a:t>
            </a:r>
            <a:endParaRPr lang="en-US" sz="900" dirty="0">
              <a:solidFill>
                <a:schemeClr val="tx1"/>
              </a:solidFill>
              <a:latin typeface="Arial" panose="020B0604020202020204" pitchFamily="34" charset="0"/>
              <a:cs typeface="Arial" panose="020B0604020202020204" pitchFamily="34" charset="0"/>
            </a:endParaRPr>
          </a:p>
          <a:p>
            <a:pPr marL="0" indent="0">
              <a:buFont typeface="+mj-lt"/>
              <a:buNone/>
            </a:pPr>
            <a:r>
              <a:rPr lang="en-US" sz="900" b="1" dirty="0">
                <a:solidFill>
                  <a:schemeClr val="tx1"/>
                </a:solidFill>
                <a:latin typeface="Arial" panose="020B0604020202020204" pitchFamily="34" charset="0"/>
                <a:ea typeface="Arial Unicode MS" pitchFamily="34" charset="-128"/>
                <a:cs typeface="Arial" panose="020B0604020202020204" pitchFamily="34" charset="0"/>
              </a:rPr>
              <a:t>4. </a:t>
            </a:r>
            <a:r>
              <a:rPr lang="en-US" sz="900" dirty="0">
                <a:solidFill>
                  <a:schemeClr val="tx1"/>
                </a:solidFill>
                <a:latin typeface="Arial" panose="020B0604020202020204" pitchFamily="34" charset="0"/>
                <a:ea typeface="Arial Unicode MS" pitchFamily="34" charset="-128"/>
                <a:cs typeface="Arial" panose="020B0604020202020204" pitchFamily="34" charset="0"/>
              </a:rPr>
              <a:t>Maldonado I, et al. </a:t>
            </a:r>
            <a:r>
              <a:rPr lang="en-US" sz="900" i="1" dirty="0">
                <a:solidFill>
                  <a:schemeClr val="tx1"/>
                </a:solidFill>
                <a:latin typeface="Arial" panose="020B0604020202020204" pitchFamily="34" charset="0"/>
                <a:ea typeface="Arial Unicode MS" pitchFamily="34" charset="-128"/>
                <a:cs typeface="Arial" panose="020B0604020202020204" pitchFamily="34" charset="0"/>
              </a:rPr>
              <a:t>Hum </a:t>
            </a:r>
            <a:r>
              <a:rPr lang="en-US" sz="900" i="1" dirty="0" err="1">
                <a:solidFill>
                  <a:schemeClr val="tx1"/>
                </a:solidFill>
                <a:latin typeface="Arial" panose="020B0604020202020204" pitchFamily="34" charset="0"/>
                <a:ea typeface="Arial Unicode MS" pitchFamily="34" charset="-128"/>
                <a:cs typeface="Arial" panose="020B0604020202020204" pitchFamily="34" charset="0"/>
              </a:rPr>
              <a:t>Vaccin</a:t>
            </a:r>
            <a:r>
              <a:rPr lang="en-US" sz="900" i="1" dirty="0">
                <a:solidFill>
                  <a:schemeClr val="tx1"/>
                </a:solidFill>
                <a:latin typeface="Arial" panose="020B0604020202020204" pitchFamily="34" charset="0"/>
                <a:ea typeface="Arial Unicode MS" pitchFamily="34" charset="-128"/>
                <a:cs typeface="Arial" panose="020B0604020202020204" pitchFamily="34" charset="0"/>
              </a:rPr>
              <a:t> </a:t>
            </a:r>
            <a:r>
              <a:rPr lang="en-US" sz="900" i="1" dirty="0" err="1">
                <a:solidFill>
                  <a:schemeClr val="tx1"/>
                </a:solidFill>
                <a:latin typeface="Arial" panose="020B0604020202020204" pitchFamily="34" charset="0"/>
                <a:ea typeface="Arial Unicode MS" pitchFamily="34" charset="-128"/>
                <a:cs typeface="Arial" panose="020B0604020202020204" pitchFamily="34" charset="0"/>
              </a:rPr>
              <a:t>Immunother</a:t>
            </a:r>
            <a:r>
              <a:rPr lang="en-US" sz="900" dirty="0">
                <a:solidFill>
                  <a:schemeClr val="tx1"/>
                </a:solidFill>
                <a:latin typeface="Arial" panose="020B0604020202020204" pitchFamily="34" charset="0"/>
                <a:ea typeface="Arial Unicode MS" pitchFamily="34" charset="-128"/>
                <a:cs typeface="Arial" panose="020B0604020202020204" pitchFamily="34" charset="0"/>
              </a:rPr>
              <a:t>. 2022;18:2078626. </a:t>
            </a:r>
          </a:p>
        </p:txBody>
      </p:sp>
      <p:sp>
        <p:nvSpPr>
          <p:cNvPr id="29" name="Slide Number Placeholder 28">
            <a:extLst>
              <a:ext uri="{FF2B5EF4-FFF2-40B4-BE49-F238E27FC236}">
                <a16:creationId xmlns:a16="http://schemas.microsoft.com/office/drawing/2014/main" id="{D2E804A4-5A98-093C-9BA7-48B107CE09B4}"/>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9526710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582613"/>
            <a:ext cx="5486400" cy="3086100"/>
          </a:xfrm>
        </p:spPr>
      </p:sp>
      <p:sp>
        <p:nvSpPr>
          <p:cNvPr id="3" name="Notes Placeholder 2"/>
          <p:cNvSpPr>
            <a:spLocks noGrp="1"/>
          </p:cNvSpPr>
          <p:nvPr>
            <p:ph type="body" idx="1"/>
          </p:nvPr>
        </p:nvSpPr>
        <p:spPr>
          <a:xfrm>
            <a:off x="685800" y="3835470"/>
            <a:ext cx="5486400" cy="5010987"/>
          </a:xfrm>
        </p:spPr>
        <p:txBody>
          <a:bodyPr/>
          <a:lstStyle/>
          <a:p>
            <a:pPr marL="0" indent="0">
              <a:buNone/>
              <a:defRPr/>
            </a:pPr>
            <a:r>
              <a:rPr lang="en-US" sz="1100" b="1" dirty="0">
                <a:latin typeface="Arial" panose="020B0604020202020204" pitchFamily="34" charset="0"/>
                <a:cs typeface="Arial" panose="020B0604020202020204" pitchFamily="34" charset="0"/>
              </a:rPr>
              <a:t>Mandatory Talking Points</a:t>
            </a:r>
          </a:p>
          <a:p>
            <a:pPr marL="171450" indent="-171450" defTabSz="948507">
              <a:buFont typeface="Arial" panose="020B0604020202020204" pitchFamily="34" charset="0"/>
              <a:buChar char="•"/>
              <a:defRPr/>
            </a:pPr>
            <a:r>
              <a:rPr lang="en-US" sz="1100" dirty="0">
                <a:latin typeface="Arial" panose="020B0604020202020204" pitchFamily="34" charset="0"/>
                <a:ea typeface="Arial Unicode MS" pitchFamily="34" charset="-128"/>
                <a:cs typeface="Arial" panose="020B0604020202020204" pitchFamily="34" charset="0"/>
              </a:rPr>
              <a:t>Long-term follow-up studies evaluated the effectiveness and immunogenicity of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with up to 10 years of follow-up.</a:t>
            </a:r>
            <a:r>
              <a:rPr lang="en-US" sz="1100" baseline="30000" dirty="0">
                <a:latin typeface="Arial" panose="020B0604020202020204" pitchFamily="34" charset="0"/>
                <a:ea typeface="Arial Unicode MS" pitchFamily="34" charset="-128"/>
                <a:cs typeface="Arial" panose="020B0604020202020204" pitchFamily="34" charset="0"/>
              </a:rPr>
              <a:t>1,2</a:t>
            </a:r>
          </a:p>
          <a:p>
            <a:pPr marL="171450" indent="-171450" defTabSz="948507">
              <a:buFont typeface="Arial" panose="020B0604020202020204" pitchFamily="34" charset="0"/>
              <a:buChar char="•"/>
              <a:defRPr/>
            </a:pPr>
            <a:r>
              <a:rPr lang="en-US" sz="1100" baseline="0" dirty="0">
                <a:latin typeface="Arial" panose="020B0604020202020204" pitchFamily="34" charset="0"/>
                <a:ea typeface="Arial Unicode MS" pitchFamily="34" charset="-128"/>
                <a:cs typeface="Arial" panose="020B0604020202020204" pitchFamily="34" charset="0"/>
              </a:rPr>
              <a:t>Through the 10 years of follow-up of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baseline="0" dirty="0">
                <a:latin typeface="Arial" panose="020B0604020202020204" pitchFamily="34" charset="0"/>
                <a:ea typeface="Arial Unicode MS" pitchFamily="34" charset="-128"/>
                <a:cs typeface="Arial" panose="020B0604020202020204" pitchFamily="34" charset="0"/>
              </a:rPr>
              <a:t>data, there have been no reported cases of genital warts or high-grade intraepithelial </a:t>
            </a:r>
            <a:r>
              <a:rPr lang="en-US" sz="1100" baseline="0" dirty="0" err="1">
                <a:latin typeface="Arial" panose="020B0604020202020204" pitchFamily="34" charset="0"/>
                <a:ea typeface="Arial Unicode MS" pitchFamily="34" charset="-128"/>
                <a:cs typeface="Arial" panose="020B0604020202020204" pitchFamily="34" charset="0"/>
              </a:rPr>
              <a:t>neoplasias</a:t>
            </a:r>
            <a:r>
              <a:rPr lang="en-US" sz="1100" baseline="0" dirty="0">
                <a:latin typeface="Arial" panose="020B0604020202020204" pitchFamily="34" charset="0"/>
                <a:ea typeface="Arial Unicode MS" pitchFamily="34" charset="-128"/>
                <a:cs typeface="Arial" panose="020B0604020202020204" pitchFamily="34" charset="0"/>
              </a:rPr>
              <a:t> in females and males.</a:t>
            </a:r>
            <a:r>
              <a:rPr lang="en-US" sz="1100" baseline="30000" dirty="0">
                <a:latin typeface="Arial" panose="020B0604020202020204" pitchFamily="34" charset="0"/>
                <a:ea typeface="Arial Unicode MS" pitchFamily="34" charset="-128"/>
                <a:cs typeface="Arial" panose="020B0604020202020204" pitchFamily="34" charset="0"/>
              </a:rPr>
              <a:t>1</a:t>
            </a:r>
          </a:p>
          <a:p>
            <a:pPr marL="0" indent="0">
              <a:buNone/>
            </a:pPr>
            <a:endParaRPr lang="en-US" sz="1100" b="1" dirty="0">
              <a:latin typeface="Arial" panose="020B0604020202020204" pitchFamily="34" charset="0"/>
              <a:cs typeface="Arial" panose="020B0604020202020204" pitchFamily="34" charset="0"/>
            </a:endParaRPr>
          </a:p>
          <a:p>
            <a:pPr marL="0" indent="0" defTabSz="1002667">
              <a:buNone/>
              <a:defRPr/>
            </a:pPr>
            <a:r>
              <a:rPr lang="en-US" sz="1100" b="1" dirty="0">
                <a:latin typeface="Arial" panose="020B0604020202020204" pitchFamily="34" charset="0"/>
                <a:cs typeface="Arial" panose="020B0604020202020204" pitchFamily="34" charset="0"/>
              </a:rPr>
              <a:t>Background Information</a:t>
            </a:r>
          </a:p>
          <a:p>
            <a:pPr marL="171450"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Females and males </a:t>
            </a:r>
            <a:r>
              <a:rPr lang="en-US" sz="1100" b="0" i="0" kern="1200" dirty="0">
                <a:effectLst/>
                <a:latin typeface="Arial" panose="020B0604020202020204" pitchFamily="34" charset="0"/>
                <a:cs typeface="Arial" panose="020B0604020202020204" pitchFamily="34" charset="0"/>
              </a:rPr>
              <a:t>aged 9–15 years: No</a:t>
            </a:r>
            <a:r>
              <a:rPr lang="en-US" sz="1100" dirty="0">
                <a:latin typeface="Arial" panose="020B0604020202020204" pitchFamily="34" charset="0"/>
                <a:cs typeface="Arial" panose="020B0604020202020204" pitchFamily="34" charset="0"/>
              </a:rPr>
              <a:t> cases of HPV 6/11/16/18/31/33/45/52/58</a:t>
            </a:r>
            <a:r>
              <a:rPr lang="en-US" sz="1100" b="0" i="0" kern="1200" dirty="0">
                <a:effectLst/>
                <a:latin typeface="Arial" panose="020B0604020202020204" pitchFamily="34" charset="0"/>
                <a:cs typeface="Arial" panose="020B0604020202020204" pitchFamily="34" charset="0"/>
              </a:rPr>
              <a:t>–</a:t>
            </a:r>
            <a:r>
              <a:rPr lang="en-US" sz="1100" dirty="0">
                <a:latin typeface="Arial" panose="020B0604020202020204" pitchFamily="34" charset="0"/>
                <a:cs typeface="Arial" panose="020B0604020202020204" pitchFamily="34" charset="0"/>
              </a:rPr>
              <a:t>related </a:t>
            </a:r>
            <a:r>
              <a:rPr kumimoji="0" lang="en-US" sz="1100" b="0" i="0" u="none" strike="noStrike" kern="1200" cap="none" spc="0" normalizeH="0" baseline="0" noProof="0" dirty="0">
                <a:ln>
                  <a:noFill/>
                </a:ln>
                <a:effectLst/>
                <a:uLnTx/>
                <a:uFillTx/>
                <a:latin typeface="Arial (Body)"/>
                <a:ea typeface="+mn-ea"/>
                <a:cs typeface="+mn-cs"/>
              </a:rPr>
              <a:t>genital warts or high-grade intraepithelial </a:t>
            </a:r>
            <a:r>
              <a:rPr kumimoji="0" lang="en-US" sz="1100" b="0" i="0" u="none" strike="noStrike" kern="1200" cap="none" spc="0" normalizeH="0" baseline="0" noProof="0" dirty="0" err="1">
                <a:ln>
                  <a:noFill/>
                </a:ln>
                <a:effectLst/>
                <a:uLnTx/>
                <a:uFillTx/>
                <a:latin typeface="Arial (Body)"/>
                <a:ea typeface="+mn-ea"/>
                <a:cs typeface="+mn-cs"/>
              </a:rPr>
              <a:t>neoplasias</a:t>
            </a:r>
            <a:r>
              <a:rPr lang="en-US" sz="1100" dirty="0">
                <a:latin typeface="Arial" panose="020B0604020202020204" pitchFamily="34" charset="0"/>
                <a:cs typeface="Arial" panose="020B0604020202020204" pitchFamily="34" charset="0"/>
              </a:rPr>
              <a:t>, based on a maximum follow-up of 11 years </a:t>
            </a:r>
            <a:r>
              <a:rPr lang="en-US" sz="1100" b="0" i="0" kern="1200" dirty="0">
                <a:effectLst/>
                <a:latin typeface="Arial" panose="020B0604020202020204" pitchFamily="34" charset="0"/>
                <a:cs typeface="Arial" panose="020B0604020202020204" pitchFamily="34" charset="0"/>
              </a:rPr>
              <a:t>post–dose 3</a:t>
            </a:r>
            <a:r>
              <a:rPr lang="en-US" sz="1100" dirty="0">
                <a:latin typeface="Arial" panose="020B0604020202020204" pitchFamily="34" charset="0"/>
                <a:cs typeface="Arial" panose="020B0604020202020204" pitchFamily="34" charset="0"/>
              </a:rPr>
              <a:t>.</a:t>
            </a:r>
            <a:r>
              <a:rPr lang="en-US" sz="1100" baseline="30000" dirty="0">
                <a:latin typeface="Arial" panose="020B0604020202020204" pitchFamily="34" charset="0"/>
                <a:cs typeface="Arial" panose="020B0604020202020204" pitchFamily="34" charset="0"/>
              </a:rPr>
              <a:t>1</a:t>
            </a:r>
          </a:p>
          <a:p>
            <a:pPr marL="628650" lvl="1"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Seropositivity rates were 95% or higher by IgG-GLIA through month 126 for each of the 9 HPV types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helps provide protection for</a:t>
            </a:r>
            <a:r>
              <a:rPr lang="en-US" sz="1100" dirty="0">
                <a:latin typeface="Arial" panose="020B0604020202020204" pitchFamily="34" charset="0"/>
                <a:cs typeface="Arial" panose="020B0604020202020204" pitchFamily="34" charset="0"/>
              </a:rPr>
              <a:t>.</a:t>
            </a:r>
            <a:r>
              <a:rPr lang="en-US" sz="1100" baseline="30000" dirty="0">
                <a:latin typeface="Arial" panose="020B0604020202020204" pitchFamily="34" charset="0"/>
                <a:cs typeface="Arial" panose="020B0604020202020204" pitchFamily="34" charset="0"/>
              </a:rPr>
              <a:t>1</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Vaccine effectiveness of 100% is estimated.</a:t>
            </a:r>
            <a:r>
              <a:rPr lang="en-US" sz="1100" baseline="30000" dirty="0">
                <a:latin typeface="Arial" panose="020B0604020202020204" pitchFamily="34" charset="0"/>
                <a:cs typeface="Arial" panose="020B0604020202020204" pitchFamily="34" charset="0"/>
              </a:rPr>
              <a:t>1</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kern="1200" dirty="0">
                <a:effectLst/>
                <a:latin typeface="Arial" panose="020B0604020202020204" pitchFamily="34" charset="0"/>
                <a:cs typeface="Arial" panose="020B0604020202020204" pitchFamily="34" charset="0"/>
              </a:rPr>
              <a:t>Females aged 16–26 years: N</a:t>
            </a:r>
            <a:r>
              <a:rPr lang="en-US" sz="1100" dirty="0">
                <a:latin typeface="Arial" panose="020B0604020202020204" pitchFamily="34" charset="0"/>
                <a:cs typeface="Arial" panose="020B0604020202020204" pitchFamily="34" charset="0"/>
              </a:rPr>
              <a:t>o new cases of HPV 16/18/31/33/45/52/58–related grade 3 cervical dysplasia; AIS; or cervical, vulvar, or vaginal cancers were observed.</a:t>
            </a:r>
            <a:r>
              <a:rPr lang="en-US" sz="1100" baseline="30000" dirty="0">
                <a:latin typeface="Arial" panose="020B0604020202020204" pitchFamily="34" charset="0"/>
                <a:cs typeface="Arial" panose="020B0604020202020204" pitchFamily="34" charset="0"/>
              </a:rPr>
              <a:t>2</a:t>
            </a:r>
          </a:p>
          <a:p>
            <a:pPr marL="400050" marR="0" lvl="1" indent="-171450" algn="l" defTabSz="94850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100% effectiveness (95% confidence interval: 79.4–100).</a:t>
            </a:r>
            <a:r>
              <a:rPr kumimoji="0" lang="en-US" sz="1100" b="0" i="0" u="none" strike="noStrike" kern="1200" cap="none" spc="0" normalizeH="0" baseline="30000" noProof="0" dirty="0">
                <a:ln>
                  <a:noFill/>
                </a:ln>
                <a:effectLst/>
                <a:uLnTx/>
                <a:uFillTx/>
                <a:latin typeface="Arial" panose="020B0604020202020204" pitchFamily="34" charset="0"/>
                <a:ea typeface="+mn-ea"/>
                <a:cs typeface="Arial" panose="020B0604020202020204" pitchFamily="34" charset="0"/>
              </a:rPr>
              <a:t>2</a:t>
            </a:r>
            <a:endParaRPr lang="en-US" sz="1100" baseline="30000" dirty="0">
              <a:latin typeface="Arial" panose="020B0604020202020204" pitchFamily="34" charset="0"/>
              <a:cs typeface="Arial" panose="020B0604020202020204" pitchFamily="34" charset="0"/>
            </a:endParaRPr>
          </a:p>
          <a:p>
            <a:pPr marL="17145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Study populations for the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studies are as follows:</a:t>
            </a:r>
          </a:p>
          <a:p>
            <a:pPr marL="628650" lvl="1"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Females and males aged 9–15 years: N=1,272.</a:t>
            </a:r>
            <a:r>
              <a:rPr lang="en-US" sz="1100" baseline="30000" dirty="0">
                <a:latin typeface="Arial" panose="020B0604020202020204" pitchFamily="34" charset="0"/>
                <a:cs typeface="Arial" panose="020B0604020202020204" pitchFamily="34" charset="0"/>
              </a:rPr>
              <a:t>1</a:t>
            </a:r>
            <a:endParaRPr lang="en-US" sz="1100" b="1" dirty="0">
              <a:latin typeface="Arial" panose="020B0604020202020204" pitchFamily="34" charset="0"/>
              <a:ea typeface="Arial Unicode MS" pitchFamily="34" charset="-128"/>
              <a:cs typeface="Arial" panose="020B0604020202020204" pitchFamily="34" charset="0"/>
            </a:endParaRPr>
          </a:p>
          <a:p>
            <a:pPr marL="628650" lvl="1" indent="-171450">
              <a:buFont typeface="Arial" panose="020B0604020202020204" pitchFamily="34" charset="0"/>
              <a:buChar char="•"/>
              <a:defRPr/>
            </a:pPr>
            <a:r>
              <a:rPr lang="en-US" sz="1100" b="0" dirty="0">
                <a:latin typeface="Arial" panose="020B0604020202020204" pitchFamily="34" charset="0"/>
                <a:ea typeface="Arial Unicode MS" pitchFamily="34" charset="-128"/>
                <a:cs typeface="Arial" panose="020B0604020202020204" pitchFamily="34" charset="0"/>
              </a:rPr>
              <a:t>Females aged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16–26 years: N=</a:t>
            </a:r>
            <a:r>
              <a:rPr lang="en-US" sz="1100" b="0" dirty="0">
                <a:latin typeface="Arial" panose="020B0604020202020204" pitchFamily="34" charset="0"/>
                <a:cs typeface="Arial" panose="020B0604020202020204" pitchFamily="34" charset="0"/>
              </a:rPr>
              <a:t>2,029.</a:t>
            </a:r>
            <a:r>
              <a:rPr lang="en-US" sz="1100" baseline="30000" dirty="0">
                <a:latin typeface="Arial" panose="020B0604020202020204" pitchFamily="34" charset="0"/>
                <a:cs typeface="Arial" panose="020B0604020202020204" pitchFamily="34" charset="0"/>
              </a:rPr>
              <a:t>2</a:t>
            </a:r>
            <a:endPar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endParaRPr>
          </a:p>
          <a:p>
            <a:pPr marL="0" indent="0" defTabSz="1002667">
              <a:buNone/>
              <a:defRPr/>
            </a:pPr>
            <a:endParaRPr lang="en-US" sz="1100" b="1" dirty="0">
              <a:latin typeface="Arial" panose="020B0604020202020204" pitchFamily="34" charset="0"/>
              <a:cs typeface="Arial" panose="020B0604020202020204" pitchFamily="34" charset="0"/>
            </a:endParaRPr>
          </a:p>
          <a:p>
            <a:pPr marL="0" indent="0" defTabSz="1002667">
              <a:buNone/>
              <a:defRPr/>
            </a:pPr>
            <a:r>
              <a:rPr lang="en-US" sz="1100" b="1" dirty="0">
                <a:latin typeface="Arial" panose="020B0604020202020204" pitchFamily="34" charset="0"/>
                <a:cs typeface="Arial" panose="020B0604020202020204" pitchFamily="34" charset="0"/>
              </a:rPr>
              <a:t>References</a:t>
            </a:r>
          </a:p>
          <a:p>
            <a:pPr marL="0" lvl="0" indent="0" defTabSz="1002667">
              <a:buNone/>
              <a:defRPr/>
            </a:pPr>
            <a:r>
              <a:rPr lang="en-US" sz="900" b="1" dirty="0">
                <a:latin typeface="Arial" panose="020B0604020202020204" pitchFamily="34" charset="0"/>
                <a:cs typeface="Arial" panose="020B0604020202020204" pitchFamily="34" charset="0"/>
              </a:rPr>
              <a:t>1. </a:t>
            </a:r>
            <a:r>
              <a:rPr lang="en-US" sz="900" dirty="0">
                <a:latin typeface="Arial" panose="020B0604020202020204" pitchFamily="34" charset="0"/>
                <a:cs typeface="Arial" panose="020B0604020202020204" pitchFamily="34" charset="0"/>
              </a:rPr>
              <a:t>Olsson SE et al. EUROGIN 2022; April 10-12, 2022; Düsseldorf, Germany; Abstract 3633. </a:t>
            </a:r>
            <a:endParaRPr lang="en-US" sz="900" b="0" i="0" kern="1200" dirty="0">
              <a:effectLst/>
              <a:latin typeface="Arial" panose="020B0604020202020204" pitchFamily="34" charset="0"/>
              <a:cs typeface="Arial" panose="020B0604020202020204" pitchFamily="34" charset="0"/>
            </a:endParaRPr>
          </a:p>
          <a:p>
            <a:pPr marL="0" lvl="0" indent="0" defTabSz="1002667">
              <a:buNone/>
              <a:defRPr/>
            </a:pPr>
            <a:r>
              <a:rPr lang="en-US" sz="900" b="1" dirty="0">
                <a:latin typeface="Arial" panose="020B0604020202020204" pitchFamily="34" charset="0"/>
                <a:cs typeface="Arial" panose="020B0604020202020204" pitchFamily="34" charset="0"/>
              </a:rPr>
              <a:t>2. </a:t>
            </a:r>
            <a:r>
              <a:rPr lang="en-US" sz="900" dirty="0" err="1">
                <a:latin typeface="Arial" panose="020B0604020202020204" pitchFamily="34" charset="0"/>
                <a:cs typeface="Arial" panose="020B0604020202020204" pitchFamily="34" charset="0"/>
              </a:rPr>
              <a:t>Kjaer</a:t>
            </a:r>
            <a:r>
              <a:rPr lang="en-US" sz="900" dirty="0">
                <a:latin typeface="Arial" panose="020B0604020202020204" pitchFamily="34" charset="0"/>
                <a:cs typeface="Arial" panose="020B0604020202020204" pitchFamily="34" charset="0"/>
              </a:rPr>
              <a:t> SK et al. </a:t>
            </a:r>
            <a:r>
              <a:rPr lang="en-US" sz="900" i="1" dirty="0">
                <a:latin typeface="Arial" panose="020B0604020202020204" pitchFamily="34" charset="0"/>
                <a:cs typeface="Arial" panose="020B0604020202020204" pitchFamily="34" charset="0"/>
              </a:rPr>
              <a:t>Hum </a:t>
            </a:r>
            <a:r>
              <a:rPr lang="en-US" sz="900" i="1" dirty="0" err="1">
                <a:latin typeface="Arial" panose="020B0604020202020204" pitchFamily="34" charset="0"/>
                <a:cs typeface="Arial" panose="020B0604020202020204" pitchFamily="34" charset="0"/>
              </a:rPr>
              <a:t>Vaccin</a:t>
            </a:r>
            <a:r>
              <a:rPr lang="en-US" sz="900" i="1" dirty="0">
                <a:latin typeface="Arial" panose="020B0604020202020204" pitchFamily="34" charset="0"/>
                <a:cs typeface="Arial" panose="020B0604020202020204" pitchFamily="34" charset="0"/>
              </a:rPr>
              <a:t> </a:t>
            </a:r>
            <a:r>
              <a:rPr lang="en-US" sz="900" i="1" dirty="0" err="1">
                <a:latin typeface="Arial" panose="020B0604020202020204" pitchFamily="34" charset="0"/>
                <a:cs typeface="Arial" panose="020B0604020202020204" pitchFamily="34" charset="0"/>
              </a:rPr>
              <a:t>Immunother</a:t>
            </a:r>
            <a:r>
              <a:rPr lang="en-US" sz="900" i="1" dirty="0">
                <a:latin typeface="Arial" panose="020B0604020202020204" pitchFamily="34" charset="0"/>
                <a:cs typeface="Arial" panose="020B0604020202020204" pitchFamily="34" charset="0"/>
              </a:rPr>
              <a:t>.</a:t>
            </a:r>
            <a:r>
              <a:rPr lang="en-US" sz="900" dirty="0">
                <a:latin typeface="Arial" panose="020B0604020202020204" pitchFamily="34" charset="0"/>
                <a:cs typeface="Arial" panose="020B0604020202020204" pitchFamily="34" charset="0"/>
              </a:rPr>
              <a:t> 2021;17:943–949. </a:t>
            </a: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100" b="0" dirty="0">
              <a:latin typeface="Arial" panose="020B0604020202020204" pitchFamily="34" charset="0"/>
              <a:cs typeface="Arial" panose="020B0604020202020204" pitchFamily="34" charset="0"/>
            </a:endParaRPr>
          </a:p>
        </p:txBody>
      </p:sp>
      <p:sp>
        <p:nvSpPr>
          <p:cNvPr id="9" name="Slide Number Placeholder 8">
            <a:extLst>
              <a:ext uri="{FF2B5EF4-FFF2-40B4-BE49-F238E27FC236}">
                <a16:creationId xmlns:a16="http://schemas.microsoft.com/office/drawing/2014/main" id="{CF0AC924-90BB-BD2A-710D-130646281F7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497727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333375"/>
            <a:ext cx="5486400" cy="3087688"/>
          </a:xfrm>
        </p:spPr>
      </p:sp>
      <p:sp>
        <p:nvSpPr>
          <p:cNvPr id="67" name="Notes Placeholder 66">
            <a:extLst>
              <a:ext uri="{FF2B5EF4-FFF2-40B4-BE49-F238E27FC236}">
                <a16:creationId xmlns:a16="http://schemas.microsoft.com/office/drawing/2014/main" id="{EB736402-465E-4824-BE13-A9E7DD4DE702}"/>
              </a:ext>
            </a:extLst>
          </p:cNvPr>
          <p:cNvSpPr>
            <a:spLocks noGrp="1"/>
          </p:cNvSpPr>
          <p:nvPr>
            <p:ph type="body" sz="quarter" idx="3"/>
          </p:nvPr>
        </p:nvSpPr>
        <p:spPr>
          <a:xfrm>
            <a:off x="393658" y="3446364"/>
            <a:ext cx="6232174" cy="4554636"/>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Mandatory Talking Points </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safety of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and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is demonstrated by more than 20 years of HPV vaccine clinical development and real-world evidence.</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1–5</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Safety and AEs were assessed in males aged 9 to 26 years and females aged 9 to 45 years</a:t>
            </a:r>
            <a:r>
              <a:rPr kumimoji="0" lang="en-US" sz="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 clinical trials across 27 countries, with </a:t>
            </a:r>
            <a:r>
              <a:rPr lang="en-US" sz="800" dirty="0">
                <a:solidFill>
                  <a:prstClr val="black"/>
                </a:solidFill>
                <a:latin typeface="Arial" panose="020B0604020202020204" pitchFamily="34" charset="0"/>
                <a:cs typeface="Arial" panose="020B0604020202020204" pitchFamily="34" charset="0"/>
              </a:rPr>
              <a:t>over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29 thousand participants for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trials and over 15 thousand participants for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trials.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3,4</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most common AEs (≥1%) in clinical trials of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and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were injection site reactions and headache.</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6,7</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Most AEs were mild or moderate in intensity</a:t>
            </a:r>
            <a:r>
              <a:rPr kumimoji="0" lang="en-US" sz="800" b="0" i="0" u="none" strike="noStrike" kern="120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These data are inclusive of both 2- and 3-dose regimens.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6–9</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Reported AEs since licensure are consistent with those identified during clinical trials.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3,10–12 </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Background Information</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Olsson et al studied the long-term immunogenicity and effectiveness in 1,272 males and females 9 to 15 years of age through ~8 years of vaccination with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 </a:t>
            </a:r>
          </a:p>
          <a:p>
            <a:pPr marL="430212" lvl="1" indent="-171450" defTabSz="1002667">
              <a:buFont typeface="Arial" panose="020B0604020202020204" pitchFamily="34" charset="0"/>
              <a:buChar char="•"/>
              <a:defRPr/>
            </a:pPr>
            <a:r>
              <a:rPr kumimoji="0" lang="en-US"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prespecified safety objective was to describe the incidence of deaths and vaccine- or procedure-related serious AEs among long-term follow-up (LTFU) study participants.</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dirty="0">
                <a:solidFill>
                  <a:prstClr val="black"/>
                </a:solidFill>
                <a:latin typeface="Arial" panose="020B0604020202020204" pitchFamily="34" charset="0"/>
                <a:cs typeface="Arial" panose="020B0604020202020204" pitchFamily="34" charset="0"/>
              </a:rPr>
              <a:t>Ferris et al reports 10 years of LTFU safety and immunogenicity data among boys and girls 9 to 15 years of age who received 3 doses of </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800" dirty="0">
                <a:solidFill>
                  <a:prstClr val="black"/>
                </a:solidFill>
                <a:latin typeface="Arial" panose="020B0604020202020204" pitchFamily="34" charset="0"/>
                <a:cs typeface="Arial" panose="020B0604020202020204" pitchFamily="34" charset="0"/>
              </a:rPr>
              <a:t>.</a:t>
            </a:r>
            <a:r>
              <a:rPr lang="en-US" sz="800" baseline="30000" dirty="0">
                <a:solidFill>
                  <a:prstClr val="black"/>
                </a:solidFill>
                <a:latin typeface="Arial" panose="020B0604020202020204" pitchFamily="34" charset="0"/>
                <a:cs typeface="Arial" panose="020B0604020202020204" pitchFamily="34" charset="0"/>
              </a:rPr>
              <a:t>2</a:t>
            </a:r>
          </a:p>
          <a:p>
            <a:pPr marL="430212" lvl="1" indent="-171450" defTabSz="1002667">
              <a:buFont typeface="Arial" panose="020B0604020202020204" pitchFamily="34" charset="0"/>
              <a:buChar char="•"/>
              <a:defRPr/>
            </a:pPr>
            <a:r>
              <a:rPr kumimoji="0" lang="en-US" sz="700" b="0" i="0" u="none" strike="noStrike" kern="1200" cap="none" spc="0" normalizeH="0" noProof="0" dirty="0">
                <a:ln>
                  <a:noFill/>
                </a:ln>
                <a:solidFill>
                  <a:prstClr val="black"/>
                </a:solidFill>
                <a:effectLst/>
                <a:uLnTx/>
                <a:uFillTx/>
                <a:latin typeface="Arial" panose="020B0604020202020204" pitchFamily="34" charset="0"/>
                <a:ea typeface="+mn-ea"/>
                <a:cs typeface="Arial" panose="020B0604020202020204" pitchFamily="34" charset="0"/>
              </a:rPr>
              <a:t>Deaths and serious AEs deemed by the study investigators to be related to the vaccine or procedure were captured for all subjects in the LTFU study.</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Iverson et al studied H</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PV type–specific antibody responses among girls and boys aged 9 to 14 years after receiving 2 doses of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9 </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compared with adolescent girls and young women aged 16 to 26 years receiving 3 doses.</a:t>
            </a:r>
            <a:r>
              <a:rPr kumimoji="0" lang="en-US" sz="800" b="0" i="0" u="none" strike="noStrike" kern="1200" cap="none" spc="0" normalizeH="0" baseline="30000" noProof="0" dirty="0">
                <a:ln>
                  <a:noFill/>
                </a:ln>
                <a:solidFill>
                  <a:srgbClr val="212121"/>
                </a:solidFill>
                <a:effectLst/>
                <a:uLnTx/>
                <a:uFillTx/>
                <a:latin typeface="Arial" panose="020B0604020202020204" pitchFamily="34" charset="0"/>
                <a:ea typeface="+mn-ea"/>
                <a:cs typeface="Arial" panose="020B0604020202020204" pitchFamily="34" charset="0"/>
              </a:rPr>
              <a:t>8</a:t>
            </a:r>
          </a:p>
          <a:p>
            <a:pPr marL="430212" lvl="1" indent="-171450" defTabSz="1002667">
              <a:buFont typeface="Arial" panose="020B0604020202020204" pitchFamily="34" charset="0"/>
              <a:buChar char="•"/>
              <a:defRPr/>
            </a:pPr>
            <a:r>
              <a:rPr kumimoji="0" lang="en-US" sz="700" b="0" i="0" u="none" strike="noStrike" kern="1200" cap="none" spc="0" normalizeH="0" noProof="0" dirty="0">
                <a:ln>
                  <a:noFill/>
                </a:ln>
                <a:solidFill>
                  <a:srgbClr val="212121"/>
                </a:solidFill>
                <a:effectLst/>
                <a:uLnTx/>
                <a:uFillTx/>
                <a:latin typeface="Arial" panose="020B0604020202020204" pitchFamily="34" charset="0"/>
                <a:ea typeface="+mn-ea"/>
                <a:cs typeface="Arial" panose="020B0604020202020204" pitchFamily="34" charset="0"/>
              </a:rPr>
              <a:t>Every participant who received at least 1 study vaccination and had follow-up data was included in the safety analysis</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Dobson et al studied whether mean antibody levels to HPV-16 and HPV-18 among girls aged 9 to 13 years receiving 2 doses of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were</a:t>
            </a:r>
            <a:r>
              <a:rPr kumimoji="0" lang="en-US" sz="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noninferior to women aged 16 to 26 years receiving 3 doses.</a:t>
            </a:r>
            <a:r>
              <a:rPr kumimoji="0" lang="en-US" sz="800" b="0" i="0" u="none" strike="noStrike" kern="1200" cap="none" spc="0" normalizeH="0" baseline="30000" noProof="0" dirty="0">
                <a:ln>
                  <a:noFill/>
                </a:ln>
                <a:solidFill>
                  <a:srgbClr val="212121"/>
                </a:solidFill>
                <a:effectLst/>
                <a:uLnTx/>
                <a:uFillTx/>
                <a:latin typeface="Arial" panose="020B0604020202020204" pitchFamily="34" charset="0"/>
                <a:ea typeface="+mn-ea"/>
                <a:cs typeface="Arial" panose="020B0604020202020204" pitchFamily="34" charset="0"/>
              </a:rPr>
              <a:t>9</a:t>
            </a:r>
          </a:p>
          <a:p>
            <a:pPr marL="430212" lvl="1" indent="-171450" defTabSz="1002667">
              <a:buFont typeface="Arial" panose="020B0604020202020204" pitchFamily="34" charset="0"/>
              <a:buChar char="•"/>
              <a:defRPr/>
            </a:pPr>
            <a:r>
              <a:rPr kumimoji="0" lang="en-US" sz="700" b="0" i="0" u="none" strike="noStrike" kern="1200" cap="none" spc="0" normalizeH="0" noProof="0" dirty="0">
                <a:ln>
                  <a:noFill/>
                </a:ln>
                <a:solidFill>
                  <a:srgbClr val="212121"/>
                </a:solidFill>
                <a:effectLst/>
                <a:uLnTx/>
                <a:uFillTx/>
                <a:latin typeface="Arial" panose="020B0604020202020204" pitchFamily="34" charset="0"/>
                <a:ea typeface="+mn-ea"/>
                <a:cs typeface="Arial" panose="020B0604020202020204" pitchFamily="34" charset="0"/>
              </a:rPr>
              <a:t>Safety data were collected for serious AEs occurring within 30 days of each vaccination. </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Shimabukuro et al analyzed US reports of adverse events after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vaccination in 7,244 males and females.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11</a:t>
            </a:r>
            <a:endParaRPr lang="en-US" sz="800" baseline="30000" dirty="0">
              <a:solidFill>
                <a:srgbClr val="212121"/>
              </a:solidFill>
              <a:latin typeface="Arial" panose="020B0604020202020204" pitchFamily="34" charset="0"/>
              <a:cs typeface="Arial" panose="020B0604020202020204" pitchFamily="34" charset="0"/>
            </a:endParaRP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mj-lt"/>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References</a:t>
            </a: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Olsson SE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Papillomavirus Res.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2020;10:100203.</a:t>
            </a:r>
          </a:p>
          <a:p>
            <a:pPr marL="0" indent="0">
              <a:buNone/>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lang="en-US" sz="600" dirty="0">
                <a:latin typeface="Arial" panose="020B0604020202020204" pitchFamily="34" charset="0"/>
                <a:ea typeface="Arial Unicode MS" pitchFamily="34" charset="-128"/>
                <a:cs typeface="Arial" panose="020B0604020202020204" pitchFamily="34" charset="0"/>
              </a:rPr>
              <a:t>Ferris DG et al. </a:t>
            </a:r>
            <a:r>
              <a:rPr lang="en-US" sz="600" i="1" dirty="0">
                <a:latin typeface="Arial" panose="020B0604020202020204" pitchFamily="34" charset="0"/>
                <a:ea typeface="Arial Unicode MS" pitchFamily="34" charset="-128"/>
                <a:cs typeface="Arial" panose="020B0604020202020204" pitchFamily="34" charset="0"/>
              </a:rPr>
              <a:t>Pediatrics</a:t>
            </a:r>
            <a:r>
              <a:rPr lang="en-US" sz="600" dirty="0">
                <a:latin typeface="Arial" panose="020B0604020202020204" pitchFamily="34" charset="0"/>
                <a:ea typeface="Arial Unicode MS" pitchFamily="34" charset="-128"/>
                <a:cs typeface="Arial" panose="020B0604020202020204" pitchFamily="34" charset="0"/>
              </a:rPr>
              <a:t>. 2017;140:e20163947.</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Centers for Disease Control and Prevention. HPV vaccine safety and effectiveness data.</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Accessed November 3, 2022</a:t>
            </a: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www.cdc.gov/hpv/hcp/vaccine-safety-data.html</a:t>
            </a:r>
            <a:b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Luxembourg A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Expert Rev Vaccines.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2017;16:1119–1139.</a:t>
            </a: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Teppler</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 et al. </a:t>
            </a:r>
            <a:r>
              <a:rPr kumimoji="0" lang="en-US" sz="6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Contemp</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Clin Trials</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2021;105:106403. </a:t>
            </a:r>
          </a:p>
          <a:p>
            <a:pPr marL="0" marR="0" lvl="0" indent="0" algn="l" defTabSz="914400" rtl="0" eaLnBrk="1" fontAlgn="auto" latinLnBrk="0" hangingPunct="1">
              <a:lnSpc>
                <a:spcPct val="107000"/>
              </a:lnSpc>
              <a:spcBef>
                <a:spcPts val="0"/>
              </a:spcBef>
              <a:spcAft>
                <a:spcPts val="0"/>
              </a:spcAft>
              <a:buClrTx/>
              <a:buSzTx/>
              <a:buFont typeface="+mj-lt"/>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lang="en-US" sz="600" dirty="0">
                <a:solidFill>
                  <a:prstClr val="black"/>
                </a:solidFill>
                <a:latin typeface="Arial (Body)"/>
              </a:rPr>
              <a:t>Data on file, MSD.</a:t>
            </a:r>
            <a:endPar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DengXian" panose="02010600030101010101" pitchFamily="2" charset="-122"/>
              <a:cs typeface="Arial" panose="020B0604020202020204" pitchFamily="34" charset="0"/>
            </a:endParaRPr>
          </a:p>
          <a:p>
            <a:pPr marL="0" marR="0" lvl="0" indent="0" algn="l" defTabSz="914400" rtl="0" eaLnBrk="1" fontAlgn="auto" latinLnBrk="0" hangingPunct="1">
              <a:lnSpc>
                <a:spcPct val="107000"/>
              </a:lnSpc>
              <a:spcBef>
                <a:spcPts val="0"/>
              </a:spcBef>
              <a:spcAft>
                <a:spcPts val="0"/>
              </a:spcAft>
              <a:buClrTx/>
              <a:buSzTx/>
              <a:buFont typeface="+mj-lt"/>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600" b="0" i="0" u="none" strike="noStrike" kern="1200" cap="none" spc="0" normalizeH="0" baseline="0" noProof="0" dirty="0">
                <a:ln>
                  <a:noFill/>
                </a:ln>
                <a:solidFill>
                  <a:prstClr val="black"/>
                </a:solidFill>
                <a:effectLst/>
                <a:uLnTx/>
                <a:uFillTx/>
                <a:latin typeface="Arial (Body)"/>
                <a:ea typeface="+mn-ea"/>
                <a:cs typeface="+mn-cs"/>
              </a:rPr>
              <a:t>European Medicines Agency. GARDASIL [summary of product characteristics]. Accessed February 27, 2023. https://www.ema.europa.eu/en/documents/product-information/gardasil-epar-product-information_en.pdf </a:t>
            </a:r>
            <a:br>
              <a:rPr kumimoji="0" lang="en-US" sz="600" b="0" i="0" u="none" strike="noStrike" kern="1200" cap="none" spc="0" normalizeH="0" baseline="0" noProof="0" dirty="0">
                <a:ln>
                  <a:noFill/>
                </a:ln>
                <a:solidFill>
                  <a:prstClr val="black"/>
                </a:solidFill>
                <a:effectLst/>
                <a:uLnTx/>
                <a:uFillTx/>
                <a:latin typeface="Arial (Body)"/>
                <a:ea typeface="+mn-ea"/>
                <a:cs typeface="+mn-cs"/>
              </a:rPr>
            </a:b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Iverson OE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JAMA</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2016;316:2411–2421.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Dobson SRM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JAMA</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2013;309:1793–1802.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Centers for Disease Control and Prevention. Human papillomavirus. In: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Epidemiology and Prevention of Vaccine-Preventable Diseases</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Hall E et al, eds. Public Health Foundation; 2021.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Shimabukuro TT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Pediatrics</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2019;144:e20191791.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World Health Organization. Safety of HPV vaccines. Accessed February 6, 2023. https://www.who.int/groups/global-advisory-committee-on-vaccine-safety/topics/human-papillomavirus-vaccines/safety#cms </a:t>
            </a:r>
          </a:p>
          <a:p>
            <a:endParaRPr lang="en-US" dirty="0"/>
          </a:p>
        </p:txBody>
      </p:sp>
      <p:sp>
        <p:nvSpPr>
          <p:cNvPr id="3" name="Slide Number Placeholder 2">
            <a:extLst>
              <a:ext uri="{FF2B5EF4-FFF2-40B4-BE49-F238E27FC236}">
                <a16:creationId xmlns:a16="http://schemas.microsoft.com/office/drawing/2014/main" id="{D0FA6B99-694D-0E96-E953-19DC92DADB6E}"/>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77184207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0" indent="0">
              <a:buNone/>
            </a:pPr>
            <a:br>
              <a:rPr lang="pt-BR" b="0" i="0" dirty="0">
                <a:solidFill>
                  <a:srgbClr val="1F1F1F"/>
                </a:solidFill>
                <a:effectLst/>
                <a:highlight>
                  <a:srgbClr val="FFFFFF"/>
                </a:highlight>
                <a:latin typeface="arial" panose="020B0604020202020204" pitchFamily="34" charset="0"/>
              </a:rPr>
            </a:b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80511379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96838"/>
            <a:ext cx="5486400" cy="3086100"/>
          </a:xfrm>
        </p:spPr>
      </p:sp>
      <p:sp>
        <p:nvSpPr>
          <p:cNvPr id="3" name="Notes Placeholder 2"/>
          <p:cNvSpPr>
            <a:spLocks noGrp="1"/>
          </p:cNvSpPr>
          <p:nvPr>
            <p:ph type="body" idx="1"/>
          </p:nvPr>
        </p:nvSpPr>
        <p:spPr>
          <a:xfrm>
            <a:off x="222759" y="3267075"/>
            <a:ext cx="6412482" cy="5801382"/>
          </a:xfrm>
        </p:spPr>
        <p:txBody>
          <a:bodyPr/>
          <a:lstStyle/>
          <a:p>
            <a:pPr marL="0" indent="0">
              <a:buNone/>
            </a:pPr>
            <a:r>
              <a:rPr lang="pt-BR" sz="1100" b="1" dirty="0" err="1">
                <a:latin typeface="Arial" panose="020B0604020202020204" pitchFamily="34" charset="0"/>
                <a:cs typeface="Arial" panose="020B0604020202020204" pitchFamily="34" charset="0"/>
              </a:rPr>
              <a:t>Mandatory</a:t>
            </a:r>
            <a:r>
              <a:rPr lang="pt-BR" sz="1100" b="1" dirty="0">
                <a:latin typeface="Arial" panose="020B0604020202020204" pitchFamily="34" charset="0"/>
                <a:cs typeface="Arial" panose="020B0604020202020204" pitchFamily="34" charset="0"/>
              </a:rPr>
              <a:t> </a:t>
            </a:r>
            <a:r>
              <a:rPr lang="pt-BR" sz="1100" b="1" dirty="0" err="1">
                <a:latin typeface="Arial" panose="020B0604020202020204" pitchFamily="34" charset="0"/>
                <a:cs typeface="Arial" panose="020B0604020202020204" pitchFamily="34" charset="0"/>
              </a:rPr>
              <a:t>Talking</a:t>
            </a:r>
            <a:r>
              <a:rPr lang="pt-BR" sz="1100" b="1" dirty="0">
                <a:latin typeface="Arial" panose="020B0604020202020204" pitchFamily="34" charset="0"/>
                <a:cs typeface="Arial" panose="020B0604020202020204" pitchFamily="34" charset="0"/>
              </a:rPr>
              <a:t> Points </a:t>
            </a:r>
            <a:endParaRPr lang="en-US" sz="1100" dirty="0">
              <a:solidFill>
                <a:srgbClr val="FF0000"/>
              </a:solidFill>
              <a:latin typeface="Arial" panose="020B0604020202020204" pitchFamily="34" charset="0"/>
              <a:cs typeface="Arial" panose="020B0604020202020204" pitchFamily="34" charset="0"/>
            </a:endParaRPr>
          </a:p>
          <a:p>
            <a:pPr marL="171450" lvl="0"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Numerous countries have documented the real-world impact of </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vaccination.</a:t>
            </a:r>
            <a:r>
              <a:rPr lang="en-US" sz="1100" baseline="30000" dirty="0">
                <a:latin typeface="Arial" panose="020B0604020202020204" pitchFamily="34" charset="0"/>
                <a:cs typeface="Arial" panose="020B0604020202020204" pitchFamily="34" charset="0"/>
              </a:rPr>
              <a:t>1–31</a:t>
            </a:r>
            <a:endParaRPr lang="en-US" sz="1100" dirty="0">
              <a:latin typeface="Arial" panose="020B0604020202020204" pitchFamily="34" charset="0"/>
              <a:cs typeface="Arial" panose="020B0604020202020204" pitchFamily="34" charset="0"/>
            </a:endParaRP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After introduction of HPV vaccination with </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many countries reported a marked decrease of the overall prevalent infection burden.</a:t>
            </a:r>
            <a:r>
              <a:rPr lang="en-US" sz="1100" baseline="30000" dirty="0">
                <a:latin typeface="Arial" panose="020B0604020202020204" pitchFamily="34" charset="0"/>
                <a:cs typeface="Arial" panose="020B0604020202020204" pitchFamily="34" charset="0"/>
              </a:rPr>
              <a:t>1–11</a:t>
            </a:r>
          </a:p>
          <a:p>
            <a:pPr marL="171450" lvl="0"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Following reductions in infection burden, over time, real-world impact started to be documented, including reductions in:</a:t>
            </a:r>
          </a:p>
          <a:p>
            <a:pPr marL="628650"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Anogenital warts</a:t>
            </a:r>
            <a:r>
              <a:rPr lang="en-US" sz="1100" baseline="30000" dirty="0">
                <a:latin typeface="Arial" panose="020B0604020202020204" pitchFamily="34" charset="0"/>
                <a:cs typeface="Arial" panose="020B0604020202020204" pitchFamily="34" charset="0"/>
              </a:rPr>
              <a:t>12–19</a:t>
            </a:r>
            <a:endParaRPr lang="en-US" sz="1100" dirty="0">
              <a:latin typeface="Arial" panose="020B0604020202020204" pitchFamily="34" charset="0"/>
              <a:cs typeface="Arial" panose="020B0604020202020204" pitchFamily="34" charset="0"/>
            </a:endParaRPr>
          </a:p>
          <a:p>
            <a:pPr marL="628650"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Cervical, vulvar, and/or vaginal precancers</a:t>
            </a:r>
            <a:r>
              <a:rPr lang="en-US" sz="1100" baseline="30000" dirty="0">
                <a:latin typeface="Arial" panose="020B0604020202020204" pitchFamily="34" charset="0"/>
                <a:cs typeface="Arial" panose="020B0604020202020204" pitchFamily="34" charset="0"/>
              </a:rPr>
              <a:t>12,13,20–27</a:t>
            </a:r>
            <a:endParaRPr lang="en-US" sz="1100" dirty="0">
              <a:latin typeface="Arial" panose="020B0604020202020204" pitchFamily="34" charset="0"/>
              <a:cs typeface="Arial" panose="020B0604020202020204" pitchFamily="34" charset="0"/>
            </a:endParaRPr>
          </a:p>
          <a:p>
            <a:pPr marL="628650"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Cervical cancer</a:t>
            </a:r>
            <a:r>
              <a:rPr lang="pt-BR" sz="1100" baseline="30000" dirty="0">
                <a:latin typeface="Arial" panose="020B0604020202020204" pitchFamily="34" charset="0"/>
                <a:cs typeface="Arial" panose="020B0604020202020204" pitchFamily="34" charset="0"/>
              </a:rPr>
              <a:t>28,29</a:t>
            </a:r>
            <a:endParaRPr lang="en-US" sz="1100" dirty="0">
              <a:latin typeface="Arial" panose="020B0604020202020204" pitchFamily="34" charset="0"/>
              <a:cs typeface="Arial" panose="020B0604020202020204" pitchFamily="34" charset="0"/>
            </a:endParaRPr>
          </a:p>
          <a:p>
            <a:pPr marL="0" marR="0" lvl="0" indent="0" algn="l" defTabSz="948507"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48507"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References</a:t>
            </a:r>
            <a:endParaRPr lang="pt-BR" sz="700" b="1"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 </a:t>
            </a:r>
            <a:r>
              <a:rPr lang="en-US" sz="700" b="0" i="0" kern="1200" dirty="0">
                <a:solidFill>
                  <a:schemeClr val="tx1"/>
                </a:solidFill>
                <a:effectLst/>
                <a:latin typeface="Arial" panose="020B0604020202020204" pitchFamily="34" charset="0"/>
                <a:cs typeface="Arial" panose="020B0604020202020204" pitchFamily="34" charset="0"/>
              </a:rPr>
              <a:t>Brotherton JML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2019;37:412–416.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a:t>
            </a:r>
            <a:r>
              <a:rPr lang="en-US" sz="700" b="0"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Ährlund</a:t>
            </a:r>
            <a:r>
              <a:rPr lang="en-US" sz="700" b="0" i="0" kern="1200" dirty="0">
                <a:solidFill>
                  <a:schemeClr val="tx1"/>
                </a:solidFill>
                <a:effectLst/>
                <a:latin typeface="Arial" panose="020B0604020202020204" pitchFamily="34" charset="0"/>
                <a:cs typeface="Arial" panose="020B0604020202020204" pitchFamily="34" charset="0"/>
              </a:rPr>
              <a:t>-Richter A et al. </a:t>
            </a:r>
            <a:r>
              <a:rPr lang="en-US" sz="700" b="0" i="1" kern="1200" dirty="0">
                <a:solidFill>
                  <a:schemeClr val="tx1"/>
                </a:solidFill>
                <a:effectLst/>
                <a:latin typeface="Arial" panose="020B0604020202020204" pitchFamily="34" charset="0"/>
                <a:cs typeface="Arial" panose="020B0604020202020204" pitchFamily="34" charset="0"/>
              </a:rPr>
              <a:t>Front Cell Infect </a:t>
            </a:r>
            <a:r>
              <a:rPr lang="en-US" sz="700" b="0" i="1" kern="1200" dirty="0" err="1">
                <a:solidFill>
                  <a:schemeClr val="tx1"/>
                </a:solidFill>
                <a:effectLst/>
                <a:latin typeface="Arial" panose="020B0604020202020204" pitchFamily="34" charset="0"/>
                <a:cs typeface="Arial" panose="020B0604020202020204" pitchFamily="34" charset="0"/>
              </a:rPr>
              <a:t>Microbiol</a:t>
            </a:r>
            <a:r>
              <a:rPr lang="en-US" sz="700" b="0" i="0" kern="1200" dirty="0">
                <a:solidFill>
                  <a:schemeClr val="tx1"/>
                </a:solidFill>
                <a:effectLst/>
                <a:latin typeface="Arial" panose="020B0604020202020204" pitchFamily="34" charset="0"/>
                <a:cs typeface="Arial" panose="020B0604020202020204" pitchFamily="34" charset="0"/>
              </a:rPr>
              <a:t>. 2019;9:59.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3. </a:t>
            </a:r>
            <a:r>
              <a:rPr lang="en-US" sz="700" b="0" i="0" kern="1200" dirty="0" err="1">
                <a:solidFill>
                  <a:schemeClr val="tx1"/>
                </a:solidFill>
                <a:effectLst/>
                <a:latin typeface="Arial" panose="020B0604020202020204" pitchFamily="34" charset="0"/>
                <a:cs typeface="Arial" panose="020B0604020202020204" pitchFamily="34" charset="0"/>
              </a:rPr>
              <a:t>Lynge</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a:solidFill>
                  <a:schemeClr val="tx1"/>
                </a:solidFill>
                <a:effectLst/>
                <a:latin typeface="Arial" panose="020B0604020202020204" pitchFamily="34" charset="0"/>
                <a:cs typeface="Arial" panose="020B0604020202020204" pitchFamily="34" charset="0"/>
              </a:rPr>
              <a:t>Int J Cancer</a:t>
            </a:r>
            <a:r>
              <a:rPr lang="en-US" sz="700" b="0" i="0" kern="1200" dirty="0">
                <a:solidFill>
                  <a:schemeClr val="tx1"/>
                </a:solidFill>
                <a:effectLst/>
                <a:latin typeface="Arial" panose="020B0604020202020204" pitchFamily="34" charset="0"/>
                <a:cs typeface="Arial" panose="020B0604020202020204" pitchFamily="34" charset="0"/>
              </a:rPr>
              <a:t>. 2020;147:3446–3452.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4. </a:t>
            </a:r>
            <a:r>
              <a:rPr lang="en-US" sz="700" b="0" i="0" kern="1200" dirty="0">
                <a:solidFill>
                  <a:schemeClr val="tx1"/>
                </a:solidFill>
                <a:effectLst/>
                <a:latin typeface="Arial" panose="020B0604020202020204" pitchFamily="34" charset="0"/>
                <a:cs typeface="Arial" panose="020B0604020202020204" pitchFamily="34" charset="0"/>
              </a:rPr>
              <a:t>Markowitz LE et al. </a:t>
            </a:r>
            <a:r>
              <a:rPr lang="en-US" sz="700" b="0" i="1" kern="1200" dirty="0">
                <a:solidFill>
                  <a:schemeClr val="tx1"/>
                </a:solidFill>
                <a:effectLst/>
                <a:latin typeface="Arial" panose="020B0604020202020204" pitchFamily="34" charset="0"/>
                <a:cs typeface="Arial" panose="020B0604020202020204" pitchFamily="34" charset="0"/>
              </a:rPr>
              <a:t>J Infect Dis</a:t>
            </a:r>
            <a:r>
              <a:rPr lang="en-US" sz="700" b="0" i="0" kern="1200" dirty="0">
                <a:solidFill>
                  <a:schemeClr val="tx1"/>
                </a:solidFill>
                <a:effectLst/>
                <a:latin typeface="Arial" panose="020B0604020202020204" pitchFamily="34" charset="0"/>
                <a:cs typeface="Arial" panose="020B0604020202020204" pitchFamily="34" charset="0"/>
              </a:rPr>
              <a:t>. 2020;221:910–918.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5. </a:t>
            </a:r>
            <a:r>
              <a:rPr lang="en-US" sz="700" b="0" i="0" kern="1200" dirty="0" err="1">
                <a:solidFill>
                  <a:schemeClr val="tx1"/>
                </a:solidFill>
                <a:effectLst/>
                <a:latin typeface="Arial" panose="020B0604020202020204" pitchFamily="34" charset="0"/>
                <a:cs typeface="Arial" panose="020B0604020202020204" pitchFamily="34" charset="0"/>
              </a:rPr>
              <a:t>Baussano</a:t>
            </a:r>
            <a:r>
              <a:rPr lang="en-US" sz="700" b="0" i="0" kern="1200" dirty="0">
                <a:solidFill>
                  <a:schemeClr val="tx1"/>
                </a:solidFill>
                <a:effectLst/>
                <a:latin typeface="Arial" panose="020B0604020202020204" pitchFamily="34" charset="0"/>
                <a:cs typeface="Arial" panose="020B0604020202020204" pitchFamily="34" charset="0"/>
              </a:rPr>
              <a:t> I et al. </a:t>
            </a:r>
            <a:r>
              <a:rPr lang="en-US" sz="700" b="0" i="1" kern="1200" dirty="0" err="1">
                <a:solidFill>
                  <a:schemeClr val="tx1"/>
                </a:solidFill>
                <a:effectLst/>
                <a:latin typeface="Arial" panose="020B0604020202020204" pitchFamily="34" charset="0"/>
                <a:cs typeface="Arial" panose="020B0604020202020204" pitchFamily="34" charset="0"/>
              </a:rPr>
              <a:t>Emerg</a:t>
            </a:r>
            <a:r>
              <a:rPr lang="en-US" sz="700" b="0" i="1" kern="1200" dirty="0">
                <a:solidFill>
                  <a:schemeClr val="tx1"/>
                </a:solidFill>
                <a:effectLst/>
                <a:latin typeface="Arial" panose="020B0604020202020204" pitchFamily="34" charset="0"/>
                <a:cs typeface="Arial" panose="020B0604020202020204" pitchFamily="34" charset="0"/>
              </a:rPr>
              <a:t> Infect Dis</a:t>
            </a:r>
            <a:r>
              <a:rPr lang="en-US" sz="700" b="0" i="0" kern="1200" dirty="0">
                <a:solidFill>
                  <a:schemeClr val="tx1"/>
                </a:solidFill>
                <a:effectLst/>
                <a:latin typeface="Arial" panose="020B0604020202020204" pitchFamily="34" charset="0"/>
                <a:cs typeface="Arial" panose="020B0604020202020204" pitchFamily="34" charset="0"/>
              </a:rPr>
              <a:t>. 2021;27:1–9.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6. </a:t>
            </a:r>
            <a:r>
              <a:rPr lang="en-US" sz="700" b="0" i="0" kern="1200" dirty="0" err="1">
                <a:solidFill>
                  <a:schemeClr val="tx1"/>
                </a:solidFill>
                <a:effectLst/>
                <a:latin typeface="Arial" panose="020B0604020202020204" pitchFamily="34" charset="0"/>
                <a:cs typeface="Arial" panose="020B0604020202020204" pitchFamily="34" charset="0"/>
              </a:rPr>
              <a:t>Enerly</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err="1">
                <a:solidFill>
                  <a:schemeClr val="tx1"/>
                </a:solidFill>
                <a:effectLst/>
                <a:latin typeface="Arial" panose="020B0604020202020204" pitchFamily="34" charset="0"/>
                <a:cs typeface="Arial" panose="020B0604020202020204" pitchFamily="34" charset="0"/>
              </a:rPr>
              <a:t>PLoS</a:t>
            </a:r>
            <a:r>
              <a:rPr lang="en-US" sz="700" b="0" i="1" kern="1200" dirty="0">
                <a:solidFill>
                  <a:schemeClr val="tx1"/>
                </a:solidFill>
                <a:effectLst/>
                <a:latin typeface="Arial" panose="020B0604020202020204" pitchFamily="34" charset="0"/>
                <a:cs typeface="Arial" panose="020B0604020202020204" pitchFamily="34" charset="0"/>
              </a:rPr>
              <a:t> One</a:t>
            </a:r>
            <a:r>
              <a:rPr lang="en-US" sz="700" b="0" i="0" kern="1200" dirty="0">
                <a:solidFill>
                  <a:schemeClr val="tx1"/>
                </a:solidFill>
                <a:effectLst/>
                <a:latin typeface="Arial" panose="020B0604020202020204" pitchFamily="34" charset="0"/>
                <a:cs typeface="Arial" panose="020B0604020202020204" pitchFamily="34" charset="0"/>
              </a:rPr>
              <a:t>. 2019;14:e0223612. </a:t>
            </a:r>
            <a:endParaRPr lang="en-US" sz="700" b="1" i="0" kern="1200" dirty="0">
              <a:solidFill>
                <a:schemeClr val="tx1"/>
              </a:solidFill>
              <a:effectLst/>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7. </a:t>
            </a:r>
            <a:r>
              <a:rPr lang="en-US" sz="700" b="0" i="0" kern="1200" dirty="0">
                <a:solidFill>
                  <a:schemeClr val="tx1"/>
                </a:solidFill>
                <a:effectLst/>
                <a:latin typeface="Arial" panose="020B0604020202020204" pitchFamily="34" charset="0"/>
                <a:cs typeface="Arial" panose="020B0604020202020204" pitchFamily="34" charset="0"/>
              </a:rPr>
              <a:t>Goggin P et al. </a:t>
            </a:r>
            <a:r>
              <a:rPr lang="en-US" sz="700" b="0" i="1" kern="1200" dirty="0">
                <a:solidFill>
                  <a:schemeClr val="tx1"/>
                </a:solidFill>
                <a:effectLst/>
                <a:latin typeface="Arial" panose="020B0604020202020204" pitchFamily="34" charset="0"/>
                <a:cs typeface="Arial" panose="020B0604020202020204" pitchFamily="34" charset="0"/>
              </a:rPr>
              <a:t>Hum </a:t>
            </a:r>
            <a:r>
              <a:rPr lang="en-US" sz="700" b="0" i="1" kern="1200" dirty="0" err="1">
                <a:solidFill>
                  <a:schemeClr val="tx1"/>
                </a:solidFill>
                <a:effectLst/>
                <a:latin typeface="Arial" panose="020B0604020202020204" pitchFamily="34" charset="0"/>
                <a:cs typeface="Arial" panose="020B0604020202020204" pitchFamily="34" charset="0"/>
              </a:rPr>
              <a:t>Vaccin</a:t>
            </a:r>
            <a:r>
              <a:rPr lang="en-US" sz="700" b="0" i="1" kern="1200" dirty="0">
                <a:solidFill>
                  <a:schemeClr val="tx1"/>
                </a:solidFill>
                <a:effectLst/>
                <a:latin typeface="Arial" panose="020B0604020202020204" pitchFamily="34" charset="0"/>
                <a:cs typeface="Arial" panose="020B0604020202020204" pitchFamily="34" charset="0"/>
              </a:rPr>
              <a:t> </a:t>
            </a:r>
            <a:r>
              <a:rPr lang="en-US" sz="700" b="0" i="1" kern="1200" dirty="0" err="1">
                <a:solidFill>
                  <a:schemeClr val="tx1"/>
                </a:solidFill>
                <a:effectLst/>
                <a:latin typeface="Arial" panose="020B0604020202020204" pitchFamily="34" charset="0"/>
                <a:cs typeface="Arial" panose="020B0604020202020204" pitchFamily="34" charset="0"/>
              </a:rPr>
              <a:t>Immunother</a:t>
            </a:r>
            <a:r>
              <a:rPr lang="en-US" sz="700" b="0" i="0" kern="1200" dirty="0">
                <a:solidFill>
                  <a:schemeClr val="tx1"/>
                </a:solidFill>
                <a:effectLst/>
                <a:latin typeface="Arial" panose="020B0604020202020204" pitchFamily="34" charset="0"/>
                <a:cs typeface="Arial" panose="020B0604020202020204" pitchFamily="34" charset="0"/>
              </a:rPr>
              <a:t>. 2018;14:118–123.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8.</a:t>
            </a:r>
            <a:r>
              <a:rPr lang="en-US" sz="700" b="0"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Basu</a:t>
            </a:r>
            <a:r>
              <a:rPr lang="en-US" sz="700" b="0" i="0" kern="1200" dirty="0">
                <a:solidFill>
                  <a:schemeClr val="tx1"/>
                </a:solidFill>
                <a:effectLst/>
                <a:latin typeface="Arial" panose="020B0604020202020204" pitchFamily="34" charset="0"/>
                <a:cs typeface="Arial" panose="020B0604020202020204" pitchFamily="34" charset="0"/>
              </a:rPr>
              <a:t> P et al. </a:t>
            </a:r>
            <a:r>
              <a:rPr lang="en-US" sz="700" b="0" i="1" kern="1200" dirty="0">
                <a:solidFill>
                  <a:schemeClr val="tx1"/>
                </a:solidFill>
                <a:effectLst/>
                <a:latin typeface="Arial" panose="020B0604020202020204" pitchFamily="34" charset="0"/>
                <a:cs typeface="Arial" panose="020B0604020202020204" pitchFamily="34" charset="0"/>
              </a:rPr>
              <a:t>Papillomavirus Res</a:t>
            </a:r>
            <a:r>
              <a:rPr lang="en-US" sz="700" b="0" i="0" kern="1200" dirty="0">
                <a:solidFill>
                  <a:schemeClr val="tx1"/>
                </a:solidFill>
                <a:effectLst/>
                <a:latin typeface="Arial" panose="020B0604020202020204" pitchFamily="34" charset="0"/>
                <a:cs typeface="Arial" panose="020B0604020202020204" pitchFamily="34" charset="0"/>
              </a:rPr>
              <a:t>. 2019;7:75–81.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9. </a:t>
            </a:r>
            <a:r>
              <a:rPr lang="en-US" sz="700" b="0" i="0" kern="1200" dirty="0" err="1">
                <a:solidFill>
                  <a:schemeClr val="tx1"/>
                </a:solidFill>
                <a:effectLst/>
                <a:latin typeface="Arial" panose="020B0604020202020204" pitchFamily="34" charset="0"/>
                <a:cs typeface="Arial" panose="020B0604020202020204" pitchFamily="34" charset="0"/>
              </a:rPr>
              <a:t>Carozzi</a:t>
            </a:r>
            <a:r>
              <a:rPr lang="en-US" sz="700" b="0" i="0" kern="1200" dirty="0">
                <a:solidFill>
                  <a:schemeClr val="tx1"/>
                </a:solidFill>
                <a:effectLst/>
                <a:latin typeface="Arial" panose="020B0604020202020204" pitchFamily="34" charset="0"/>
                <a:cs typeface="Arial" panose="020B0604020202020204" pitchFamily="34" charset="0"/>
              </a:rPr>
              <a:t> F et al. </a:t>
            </a:r>
            <a:r>
              <a:rPr lang="en-US" sz="700" b="0" i="1" kern="1200" dirty="0">
                <a:solidFill>
                  <a:schemeClr val="tx1"/>
                </a:solidFill>
                <a:effectLst/>
                <a:latin typeface="Arial" panose="020B0604020202020204" pitchFamily="34" charset="0"/>
                <a:cs typeface="Arial" panose="020B0604020202020204" pitchFamily="34" charset="0"/>
              </a:rPr>
              <a:t>BMC Infect Dis</a:t>
            </a:r>
            <a:r>
              <a:rPr lang="en-US" sz="700" b="0" i="0" kern="1200" dirty="0">
                <a:solidFill>
                  <a:schemeClr val="tx1"/>
                </a:solidFill>
                <a:effectLst/>
                <a:latin typeface="Arial" panose="020B0604020202020204" pitchFamily="34" charset="0"/>
                <a:cs typeface="Arial" panose="020B0604020202020204" pitchFamily="34" charset="0"/>
              </a:rPr>
              <a:t>. 2018;18:38. </a:t>
            </a:r>
            <a:br>
              <a:rPr lang="en-US" sz="700" b="0" i="0" kern="1200" dirty="0">
                <a:solidFill>
                  <a:schemeClr val="tx1"/>
                </a:solidFill>
                <a:effectLst/>
                <a:latin typeface="Arial" panose="020B0604020202020204" pitchFamily="34" charset="0"/>
                <a:cs typeface="Arial" panose="020B0604020202020204" pitchFamily="34" charset="0"/>
              </a:rPr>
            </a:br>
            <a:r>
              <a:rPr lang="en-US" sz="700" b="1" i="0" kern="1200" dirty="0">
                <a:solidFill>
                  <a:schemeClr val="tx1"/>
                </a:solidFill>
                <a:effectLst/>
                <a:latin typeface="Arial" panose="020B0604020202020204" pitchFamily="34" charset="0"/>
                <a:cs typeface="Arial" panose="020B0604020202020204" pitchFamily="34" charset="0"/>
              </a:rPr>
              <a:t>10. </a:t>
            </a:r>
            <a:r>
              <a:rPr lang="en-US" sz="700" b="0" i="0" kern="1200" dirty="0" err="1">
                <a:solidFill>
                  <a:schemeClr val="tx1"/>
                </a:solidFill>
                <a:effectLst/>
                <a:latin typeface="Arial" panose="020B0604020202020204" pitchFamily="34" charset="0"/>
                <a:cs typeface="Arial" panose="020B0604020202020204" pitchFamily="34" charset="0"/>
              </a:rPr>
              <a:t>Tsetsegsaikhan</a:t>
            </a:r>
            <a:r>
              <a:rPr lang="en-US" sz="700" b="0" i="0" kern="1200" dirty="0">
                <a:solidFill>
                  <a:schemeClr val="tx1"/>
                </a:solidFill>
                <a:effectLst/>
                <a:latin typeface="Arial" panose="020B0604020202020204" pitchFamily="34" charset="0"/>
                <a:cs typeface="Arial" panose="020B0604020202020204" pitchFamily="34" charset="0"/>
              </a:rPr>
              <a:t> B et al. </a:t>
            </a:r>
            <a:r>
              <a:rPr lang="en-US" sz="700" b="0" i="1" kern="1200" dirty="0">
                <a:solidFill>
                  <a:schemeClr val="tx1"/>
                </a:solidFill>
                <a:effectLst/>
                <a:latin typeface="Arial" panose="020B0604020202020204" pitchFamily="34" charset="0"/>
                <a:cs typeface="Arial" panose="020B0604020202020204" pitchFamily="34" charset="0"/>
              </a:rPr>
              <a:t>Papillomavirus Res</a:t>
            </a:r>
            <a:r>
              <a:rPr lang="en-US" sz="700" b="0" i="0" kern="1200" dirty="0">
                <a:solidFill>
                  <a:schemeClr val="tx1"/>
                </a:solidFill>
                <a:effectLst/>
                <a:latin typeface="Arial" panose="020B0604020202020204" pitchFamily="34" charset="0"/>
                <a:cs typeface="Arial" panose="020B0604020202020204" pitchFamily="34" charset="0"/>
              </a:rPr>
              <a:t>. 2019;8:100175.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11. </a:t>
            </a:r>
            <a:r>
              <a:rPr lang="en-US" sz="700" b="0" i="0" kern="1200" dirty="0" err="1">
                <a:solidFill>
                  <a:schemeClr val="tx1"/>
                </a:solidFill>
                <a:effectLst/>
                <a:latin typeface="Arial" panose="020B0604020202020204" pitchFamily="34" charset="0"/>
                <a:cs typeface="Arial" panose="020B0604020202020204" pitchFamily="34" charset="0"/>
              </a:rPr>
              <a:t>Jeannot</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a:solidFill>
                  <a:schemeClr val="tx1"/>
                </a:solidFill>
                <a:effectLst/>
                <a:latin typeface="Arial" panose="020B0604020202020204" pitchFamily="34" charset="0"/>
                <a:cs typeface="Arial" panose="020B0604020202020204" pitchFamily="34" charset="0"/>
              </a:rPr>
              <a:t>Int J Environ Res Public Health</a:t>
            </a:r>
            <a:r>
              <a:rPr lang="en-US" sz="700" b="0" i="0" kern="1200" dirty="0">
                <a:solidFill>
                  <a:schemeClr val="tx1"/>
                </a:solidFill>
                <a:effectLst/>
                <a:latin typeface="Arial" panose="020B0604020202020204" pitchFamily="34" charset="0"/>
                <a:cs typeface="Arial" panose="020B0604020202020204" pitchFamily="34" charset="0"/>
              </a:rPr>
              <a:t>. 2018;15:1447. </a:t>
            </a:r>
          </a:p>
          <a:p>
            <a:pPr marL="0" lvl="0" indent="0">
              <a:lnSpc>
                <a:spcPct val="75000"/>
              </a:lnSpc>
              <a:buNone/>
              <a:defRPr/>
            </a:pPr>
            <a:r>
              <a:rPr lang="en-US" sz="700" b="1" i="0" kern="1200" dirty="0">
                <a:solidFill>
                  <a:schemeClr val="tx1"/>
                </a:solidFill>
                <a:effectLst/>
                <a:latin typeface="Arial" panose="020B0604020202020204" pitchFamily="34" charset="0"/>
                <a:cs typeface="Arial" panose="020B0604020202020204" pitchFamily="34" charset="0"/>
              </a:rPr>
              <a:t>12. </a:t>
            </a:r>
            <a:r>
              <a:rPr lang="en-US" sz="700" dirty="0">
                <a:latin typeface="Arial" panose="020B0604020202020204" pitchFamily="34" charset="0"/>
                <a:cs typeface="Arial" panose="020B0604020202020204" pitchFamily="34" charset="0"/>
              </a:rPr>
              <a:t>Kirby Institute. HIV</a:t>
            </a:r>
            <a:r>
              <a:rPr lang="en-US" sz="700" b="0" i="0" kern="1200" dirty="0">
                <a:solidFill>
                  <a:schemeClr val="tx1"/>
                </a:solidFill>
                <a:effectLst/>
                <a:latin typeface="Arial" panose="020B0604020202020204" pitchFamily="34" charset="0"/>
                <a:cs typeface="Arial" panose="020B0604020202020204" pitchFamily="34" charset="0"/>
              </a:rPr>
              <a:t>, viral hepatitis and sexually transmissible infections in Australia: annual surveillance report 2018</a:t>
            </a:r>
            <a:r>
              <a:rPr lang="en-US" sz="700" dirty="0">
                <a:latin typeface="Arial" panose="020B0604020202020204" pitchFamily="34" charset="0"/>
                <a:cs typeface="Arial" panose="020B0604020202020204" pitchFamily="34" charset="0"/>
              </a:rPr>
              <a:t>. </a:t>
            </a:r>
            <a:br>
              <a:rPr lang="en-US" sz="700" dirty="0">
                <a:latin typeface="Arial" panose="020B0604020202020204" pitchFamily="34" charset="0"/>
                <a:cs typeface="Arial" panose="020B0604020202020204" pitchFamily="34" charset="0"/>
              </a:rPr>
            </a:br>
            <a:r>
              <a:rPr lang="en-US" sz="700" dirty="0">
                <a:latin typeface="Arial" panose="020B0604020202020204" pitchFamily="34" charset="0"/>
                <a:cs typeface="Arial" panose="020B0604020202020204" pitchFamily="34" charset="0"/>
              </a:rPr>
              <a:t>Accessed April 1, 2023. </a:t>
            </a:r>
            <a:r>
              <a:rPr lang="en-US" sz="700" b="0" i="0" kern="1200" dirty="0">
                <a:solidFill>
                  <a:schemeClr val="tx1"/>
                </a:solidFill>
                <a:effectLst/>
                <a:latin typeface="Arial" panose="020B0604020202020204" pitchFamily="34" charset="0"/>
                <a:cs typeface="Arial" panose="020B0604020202020204" pitchFamily="34" charset="0"/>
              </a:rPr>
              <a:t>kirby.unsw.edu.au/sites/default/files/</a:t>
            </a:r>
            <a:r>
              <a:rPr lang="en-US" sz="700" b="0" i="0" kern="1200" dirty="0" err="1">
                <a:solidFill>
                  <a:schemeClr val="tx1"/>
                </a:solidFill>
                <a:effectLst/>
                <a:latin typeface="Arial" panose="020B0604020202020204" pitchFamily="34" charset="0"/>
                <a:cs typeface="Arial" panose="020B0604020202020204" pitchFamily="34" charset="0"/>
              </a:rPr>
              <a:t>kirby</a:t>
            </a:r>
            <a:r>
              <a:rPr lang="en-US" sz="700" b="0" i="0" kern="1200" dirty="0">
                <a:solidFill>
                  <a:schemeClr val="tx1"/>
                </a:solidFill>
                <a:effectLst/>
                <a:latin typeface="Arial" panose="020B0604020202020204" pitchFamily="34" charset="0"/>
                <a:cs typeface="Arial" panose="020B0604020202020204" pitchFamily="34" charset="0"/>
              </a:rPr>
              <a:t>/report/KI_Annual-Surveillance-Report-2018.pdf </a:t>
            </a:r>
          </a:p>
          <a:p>
            <a:pPr marL="0" lvl="0" indent="0">
              <a:lnSpc>
                <a:spcPct val="75000"/>
              </a:lnSpc>
              <a:buNone/>
              <a:defRPr/>
            </a:pPr>
            <a:r>
              <a:rPr lang="en-US" sz="700" b="1" i="0" kern="1200" dirty="0">
                <a:solidFill>
                  <a:schemeClr val="tx1"/>
                </a:solidFill>
                <a:effectLst/>
                <a:latin typeface="Arial" panose="020B0604020202020204" pitchFamily="34" charset="0"/>
                <a:cs typeface="Arial" panose="020B0604020202020204" pitchFamily="34" charset="0"/>
              </a:rPr>
              <a:t>13.</a:t>
            </a:r>
            <a:r>
              <a:rPr lang="en-US" sz="700" b="0"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Khawar</a:t>
            </a:r>
            <a:r>
              <a:rPr lang="en-US" sz="700" b="0" i="0" kern="1200" dirty="0">
                <a:solidFill>
                  <a:schemeClr val="tx1"/>
                </a:solidFill>
                <a:effectLst/>
                <a:latin typeface="Arial" panose="020B0604020202020204" pitchFamily="34" charset="0"/>
                <a:cs typeface="Arial" panose="020B0604020202020204" pitchFamily="34" charset="0"/>
              </a:rPr>
              <a:t> L et al. </a:t>
            </a:r>
            <a:r>
              <a:rPr lang="en-US" sz="700" b="0" i="1" kern="1200" dirty="0">
                <a:solidFill>
                  <a:schemeClr val="tx1"/>
                </a:solidFill>
                <a:effectLst/>
                <a:latin typeface="Arial" panose="020B0604020202020204" pitchFamily="34" charset="0"/>
                <a:cs typeface="Arial" panose="020B0604020202020204" pitchFamily="34" charset="0"/>
              </a:rPr>
              <a:t>Lancet Reg Health West Pac</a:t>
            </a:r>
            <a:r>
              <a:rPr lang="en-US" sz="700" b="0" i="0" kern="1200" dirty="0">
                <a:solidFill>
                  <a:schemeClr val="tx1"/>
                </a:solidFill>
                <a:effectLst/>
                <a:latin typeface="Arial" panose="020B0604020202020204" pitchFamily="34" charset="0"/>
                <a:cs typeface="Arial" panose="020B0604020202020204" pitchFamily="34" charset="0"/>
              </a:rPr>
              <a:t>. 2021;16:100251.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14. </a:t>
            </a:r>
            <a:r>
              <a:rPr lang="en-US" sz="700" b="0" i="0" kern="1200" dirty="0">
                <a:solidFill>
                  <a:schemeClr val="tx1"/>
                </a:solidFill>
                <a:effectLst/>
                <a:latin typeface="Arial" panose="020B0604020202020204" pitchFamily="34" charset="0"/>
                <a:cs typeface="Arial" panose="020B0604020202020204" pitchFamily="34" charset="0"/>
              </a:rPr>
              <a:t>Willows K et al. </a:t>
            </a:r>
            <a:r>
              <a:rPr lang="en-US" sz="700" b="0" i="1" kern="1200" dirty="0">
                <a:solidFill>
                  <a:schemeClr val="tx1"/>
                </a:solidFill>
                <a:effectLst/>
                <a:latin typeface="Arial" panose="020B0604020202020204" pitchFamily="34" charset="0"/>
                <a:cs typeface="Arial" panose="020B0604020202020204" pitchFamily="34" charset="0"/>
              </a:rPr>
              <a:t>Sex </a:t>
            </a:r>
            <a:r>
              <a:rPr lang="en-US" sz="700" b="0" i="1" kern="1200" dirty="0" err="1">
                <a:solidFill>
                  <a:schemeClr val="tx1"/>
                </a:solidFill>
                <a:effectLst/>
                <a:latin typeface="Arial" panose="020B0604020202020204" pitchFamily="34" charset="0"/>
                <a:cs typeface="Arial" panose="020B0604020202020204" pitchFamily="34" charset="0"/>
              </a:rPr>
              <a:t>Transm</a:t>
            </a:r>
            <a:r>
              <a:rPr lang="en-US" sz="700" b="0" i="1" kern="1200" dirty="0">
                <a:solidFill>
                  <a:schemeClr val="tx1"/>
                </a:solidFill>
                <a:effectLst/>
                <a:latin typeface="Arial" panose="020B0604020202020204" pitchFamily="34" charset="0"/>
                <a:cs typeface="Arial" panose="020B0604020202020204" pitchFamily="34" charset="0"/>
              </a:rPr>
              <a:t> Dis</a:t>
            </a:r>
            <a:r>
              <a:rPr lang="en-US" sz="700" b="0" i="0" kern="1200" dirty="0">
                <a:solidFill>
                  <a:schemeClr val="tx1"/>
                </a:solidFill>
                <a:effectLst/>
                <a:latin typeface="Arial" panose="020B0604020202020204" pitchFamily="34" charset="0"/>
                <a:cs typeface="Arial" panose="020B0604020202020204" pitchFamily="34" charset="0"/>
              </a:rPr>
              <a:t>. 2018;45:254–259.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15. </a:t>
            </a:r>
            <a:r>
              <a:rPr lang="en-US" sz="700" b="0" i="0" kern="1200" dirty="0">
                <a:solidFill>
                  <a:schemeClr val="tx1"/>
                </a:solidFill>
                <a:effectLst/>
                <a:latin typeface="Arial" panose="020B0604020202020204" pitchFamily="34" charset="0"/>
                <a:cs typeface="Arial" panose="020B0604020202020204" pitchFamily="34" charset="0"/>
              </a:rPr>
              <a:t>Checchi M et al. </a:t>
            </a:r>
            <a:r>
              <a:rPr lang="en-US" sz="700" b="0" i="1" kern="1200" dirty="0">
                <a:solidFill>
                  <a:schemeClr val="tx1"/>
                </a:solidFill>
                <a:effectLst/>
                <a:latin typeface="Arial" panose="020B0604020202020204" pitchFamily="34" charset="0"/>
                <a:cs typeface="Arial" panose="020B0604020202020204" pitchFamily="34" charset="0"/>
              </a:rPr>
              <a:t>Sex </a:t>
            </a:r>
            <a:r>
              <a:rPr lang="en-US" sz="700" b="0" i="1" kern="1200" dirty="0" err="1">
                <a:solidFill>
                  <a:schemeClr val="tx1"/>
                </a:solidFill>
                <a:effectLst/>
                <a:latin typeface="Arial" panose="020B0604020202020204" pitchFamily="34" charset="0"/>
                <a:cs typeface="Arial" panose="020B0604020202020204" pitchFamily="34" charset="0"/>
              </a:rPr>
              <a:t>Transm</a:t>
            </a:r>
            <a:r>
              <a:rPr lang="en-US" sz="700" b="0" i="1" kern="1200" dirty="0">
                <a:solidFill>
                  <a:schemeClr val="tx1"/>
                </a:solidFill>
                <a:effectLst/>
                <a:latin typeface="Arial" panose="020B0604020202020204" pitchFamily="34" charset="0"/>
                <a:cs typeface="Arial" panose="020B0604020202020204" pitchFamily="34" charset="0"/>
              </a:rPr>
              <a:t> Infect</a:t>
            </a:r>
            <a:r>
              <a:rPr lang="en-US" sz="700" b="0" i="0" kern="1200" dirty="0">
                <a:solidFill>
                  <a:schemeClr val="tx1"/>
                </a:solidFill>
                <a:effectLst/>
                <a:latin typeface="Arial" panose="020B0604020202020204" pitchFamily="34" charset="0"/>
                <a:cs typeface="Arial" panose="020B0604020202020204" pitchFamily="34" charset="0"/>
              </a:rPr>
              <a:t>. 2019;95:368–373.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16. </a:t>
            </a:r>
            <a:r>
              <a:rPr lang="en-US" sz="700" b="0" i="0" kern="1200" dirty="0" err="1">
                <a:solidFill>
                  <a:schemeClr val="tx1"/>
                </a:solidFill>
                <a:effectLst/>
                <a:latin typeface="Arial" panose="020B0604020202020204" pitchFamily="34" charset="0"/>
                <a:cs typeface="Arial" panose="020B0604020202020204" pitchFamily="34" charset="0"/>
              </a:rPr>
              <a:t>Herweijer</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2018;36:1917–1920.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17. </a:t>
            </a:r>
            <a:r>
              <a:rPr lang="en-US" sz="700" b="0" i="0" kern="1200" dirty="0" err="1">
                <a:solidFill>
                  <a:schemeClr val="tx1"/>
                </a:solidFill>
                <a:effectLst/>
                <a:latin typeface="Arial" panose="020B0604020202020204" pitchFamily="34" charset="0"/>
                <a:cs typeface="Arial" panose="020B0604020202020204" pitchFamily="34" charset="0"/>
              </a:rPr>
              <a:t>Naleway</a:t>
            </a:r>
            <a:r>
              <a:rPr lang="en-US" sz="700" b="0" i="0" kern="1200" dirty="0">
                <a:solidFill>
                  <a:schemeClr val="tx1"/>
                </a:solidFill>
                <a:effectLst/>
                <a:latin typeface="Arial" panose="020B0604020202020204" pitchFamily="34" charset="0"/>
                <a:cs typeface="Arial" panose="020B0604020202020204" pitchFamily="34" charset="0"/>
              </a:rPr>
              <a:t> A et al. </a:t>
            </a:r>
            <a:r>
              <a:rPr lang="en-US" sz="700" b="0" i="1" kern="1200" dirty="0">
                <a:solidFill>
                  <a:schemeClr val="tx1"/>
                </a:solidFill>
                <a:effectLst/>
                <a:latin typeface="Arial" panose="020B0604020202020204" pitchFamily="34" charset="0"/>
                <a:cs typeface="Arial" panose="020B0604020202020204" pitchFamily="34" charset="0"/>
              </a:rPr>
              <a:t>Sex </a:t>
            </a:r>
            <a:r>
              <a:rPr lang="en-US" sz="700" b="0" i="1" kern="1200" dirty="0" err="1">
                <a:solidFill>
                  <a:schemeClr val="tx1"/>
                </a:solidFill>
                <a:effectLst/>
                <a:latin typeface="Arial" panose="020B0604020202020204" pitchFamily="34" charset="0"/>
                <a:cs typeface="Arial" panose="020B0604020202020204" pitchFamily="34" charset="0"/>
              </a:rPr>
              <a:t>Transm</a:t>
            </a:r>
            <a:r>
              <a:rPr lang="en-US" sz="700" b="0" i="1" kern="1200" dirty="0">
                <a:solidFill>
                  <a:schemeClr val="tx1"/>
                </a:solidFill>
                <a:effectLst/>
                <a:latin typeface="Arial" panose="020B0604020202020204" pitchFamily="34" charset="0"/>
                <a:cs typeface="Arial" panose="020B0604020202020204" pitchFamily="34" charset="0"/>
              </a:rPr>
              <a:t> Dis</a:t>
            </a:r>
            <a:r>
              <a:rPr lang="en-US" sz="700" b="0" i="0" kern="1200" dirty="0">
                <a:solidFill>
                  <a:schemeClr val="tx1"/>
                </a:solidFill>
                <a:effectLst/>
                <a:latin typeface="Arial" panose="020B0604020202020204" pitchFamily="34" charset="0"/>
                <a:cs typeface="Arial" panose="020B0604020202020204" pitchFamily="34" charset="0"/>
              </a:rPr>
              <a:t>. 2020;47:179–186.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18. </a:t>
            </a:r>
            <a:r>
              <a:rPr lang="en-US" sz="700" b="0" i="0" kern="1200" dirty="0" err="1">
                <a:solidFill>
                  <a:schemeClr val="tx1"/>
                </a:solidFill>
                <a:effectLst/>
                <a:latin typeface="Arial" panose="020B0604020202020204" pitchFamily="34" charset="0"/>
                <a:cs typeface="Arial" panose="020B0604020202020204" pitchFamily="34" charset="0"/>
              </a:rPr>
              <a:t>Orumaa</a:t>
            </a:r>
            <a:r>
              <a:rPr lang="en-US" sz="700" b="0" i="0" kern="1200" dirty="0">
                <a:solidFill>
                  <a:schemeClr val="tx1"/>
                </a:solidFill>
                <a:effectLst/>
                <a:latin typeface="Arial" panose="020B0604020202020204" pitchFamily="34" charset="0"/>
                <a:cs typeface="Arial" panose="020B0604020202020204" pitchFamily="34" charset="0"/>
              </a:rPr>
              <a:t> M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2020;38:1345–1351.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19. </a:t>
            </a:r>
            <a:r>
              <a:rPr lang="en-US" sz="700" b="0" i="0" kern="1200" dirty="0" err="1">
                <a:solidFill>
                  <a:schemeClr val="tx1"/>
                </a:solidFill>
                <a:effectLst/>
                <a:latin typeface="Arial" panose="020B0604020202020204" pitchFamily="34" charset="0"/>
                <a:cs typeface="Arial" panose="020B0604020202020204" pitchFamily="34" charset="0"/>
              </a:rPr>
              <a:t>Cocchio</a:t>
            </a:r>
            <a:r>
              <a:rPr lang="en-US" sz="700" b="0" i="0" kern="1200" dirty="0">
                <a:solidFill>
                  <a:schemeClr val="tx1"/>
                </a:solidFill>
                <a:effectLst/>
                <a:latin typeface="Arial" panose="020B0604020202020204" pitchFamily="34" charset="0"/>
                <a:cs typeface="Arial" panose="020B0604020202020204" pitchFamily="34" charset="0"/>
              </a:rPr>
              <a:t> S et al. </a:t>
            </a:r>
            <a:r>
              <a:rPr lang="en-US" sz="700" b="0" i="1" kern="1200" dirty="0">
                <a:solidFill>
                  <a:schemeClr val="tx1"/>
                </a:solidFill>
                <a:effectLst/>
                <a:latin typeface="Arial" panose="020B0604020202020204" pitchFamily="34" charset="0"/>
                <a:cs typeface="Arial" panose="020B0604020202020204" pitchFamily="34" charset="0"/>
              </a:rPr>
              <a:t>BMC Infect Dis</a:t>
            </a:r>
            <a:r>
              <a:rPr lang="en-US" sz="700" b="0" i="0" kern="1200" dirty="0">
                <a:solidFill>
                  <a:schemeClr val="tx1"/>
                </a:solidFill>
                <a:effectLst/>
                <a:latin typeface="Arial" panose="020B0604020202020204" pitchFamily="34" charset="0"/>
                <a:cs typeface="Arial" panose="020B0604020202020204" pitchFamily="34" charset="0"/>
              </a:rPr>
              <a:t>. 2020;20:857. </a:t>
            </a:r>
          </a:p>
          <a:p>
            <a:pPr marL="0" lvl="0" indent="0">
              <a:lnSpc>
                <a:spcPct val="75000"/>
              </a:lnSpc>
              <a:buFont typeface="Arial" panose="020B0604020202020204" pitchFamily="34" charset="0"/>
              <a:buNone/>
              <a:defRPr/>
            </a:pPr>
            <a:r>
              <a:rPr lang="en-US" sz="700" b="1" dirty="0">
                <a:latin typeface="Arial" panose="020B0604020202020204" pitchFamily="34" charset="0"/>
                <a:cs typeface="Arial" panose="020B0604020202020204" pitchFamily="34" charset="0"/>
              </a:rPr>
              <a:t>20</a:t>
            </a:r>
            <a:r>
              <a:rPr lang="en-US" sz="700" b="1"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Racey</a:t>
            </a:r>
            <a:r>
              <a:rPr lang="en-US" sz="700" b="0" i="0" kern="1200" dirty="0">
                <a:solidFill>
                  <a:schemeClr val="tx1"/>
                </a:solidFill>
                <a:effectLst/>
                <a:latin typeface="Arial" panose="020B0604020202020204" pitchFamily="34" charset="0"/>
                <a:cs typeface="Arial" panose="020B0604020202020204" pitchFamily="34" charset="0"/>
              </a:rPr>
              <a:t> CS et al. </a:t>
            </a:r>
            <a:r>
              <a:rPr lang="en-US" sz="700" b="0" i="1" kern="1200" dirty="0">
                <a:solidFill>
                  <a:schemeClr val="tx1"/>
                </a:solidFill>
                <a:effectLst/>
                <a:latin typeface="Arial" panose="020B0604020202020204" pitchFamily="34" charset="0"/>
                <a:cs typeface="Arial" panose="020B0604020202020204" pitchFamily="34" charset="0"/>
              </a:rPr>
              <a:t>J Infect Dis</a:t>
            </a:r>
            <a:r>
              <a:rPr lang="en-US" sz="700" b="0" i="0" kern="1200" dirty="0">
                <a:solidFill>
                  <a:schemeClr val="tx1"/>
                </a:solidFill>
                <a:effectLst/>
                <a:latin typeface="Arial" panose="020B0604020202020204" pitchFamily="34" charset="0"/>
                <a:cs typeface="Arial" panose="020B0604020202020204" pitchFamily="34" charset="0"/>
              </a:rPr>
              <a:t>. 2020;221:81–90.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21. </a:t>
            </a:r>
            <a:r>
              <a:rPr lang="en-US" sz="700" b="0" i="0" kern="1200" dirty="0" err="1">
                <a:solidFill>
                  <a:schemeClr val="tx1"/>
                </a:solidFill>
                <a:effectLst/>
                <a:latin typeface="Arial" panose="020B0604020202020204" pitchFamily="34" charset="0"/>
                <a:cs typeface="Arial" panose="020B0604020202020204" pitchFamily="34" charset="0"/>
              </a:rPr>
              <a:t>Verdoodt</a:t>
            </a:r>
            <a:r>
              <a:rPr lang="en-US" sz="700" b="0" i="0" kern="1200" dirty="0">
                <a:solidFill>
                  <a:schemeClr val="tx1"/>
                </a:solidFill>
                <a:effectLst/>
                <a:latin typeface="Arial" panose="020B0604020202020204" pitchFamily="34" charset="0"/>
                <a:cs typeface="Arial" panose="020B0604020202020204" pitchFamily="34" charset="0"/>
              </a:rPr>
              <a:t> F et al. </a:t>
            </a:r>
            <a:r>
              <a:rPr lang="en-US" sz="700" b="0" i="1" kern="1200" dirty="0">
                <a:solidFill>
                  <a:schemeClr val="tx1"/>
                </a:solidFill>
                <a:effectLst/>
                <a:latin typeface="Arial" panose="020B0604020202020204" pitchFamily="34" charset="0"/>
                <a:cs typeface="Arial" panose="020B0604020202020204" pitchFamily="34" charset="0"/>
              </a:rPr>
              <a:t>Clin Infect Dis.</a:t>
            </a:r>
            <a:r>
              <a:rPr lang="en-US" sz="700" b="0" i="0" kern="1200" dirty="0">
                <a:solidFill>
                  <a:schemeClr val="tx1"/>
                </a:solidFill>
                <a:effectLst/>
                <a:latin typeface="Arial" panose="020B0604020202020204" pitchFamily="34" charset="0"/>
                <a:cs typeface="Arial" panose="020B0604020202020204" pitchFamily="34" charset="0"/>
              </a:rPr>
              <a:t> 2020;70:608–614.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22. </a:t>
            </a:r>
            <a:r>
              <a:rPr lang="en-US" sz="700" b="0" i="0" kern="1200" dirty="0" err="1">
                <a:solidFill>
                  <a:schemeClr val="tx1"/>
                </a:solidFill>
                <a:effectLst/>
                <a:latin typeface="Arial" panose="020B0604020202020204" pitchFamily="34" charset="0"/>
                <a:cs typeface="Arial" panose="020B0604020202020204" pitchFamily="34" charset="0"/>
              </a:rPr>
              <a:t>Dehlendorff</a:t>
            </a:r>
            <a:r>
              <a:rPr lang="en-US" sz="700" b="0" i="0" kern="1200" dirty="0">
                <a:solidFill>
                  <a:schemeClr val="tx1"/>
                </a:solidFill>
                <a:effectLst/>
                <a:latin typeface="Arial" panose="020B0604020202020204" pitchFamily="34" charset="0"/>
                <a:cs typeface="Arial" panose="020B0604020202020204" pitchFamily="34" charset="0"/>
              </a:rPr>
              <a:t> C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2018;36:6373–6378.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23. </a:t>
            </a:r>
            <a:r>
              <a:rPr lang="en-US" sz="700" b="0" i="0" kern="1200" dirty="0">
                <a:solidFill>
                  <a:schemeClr val="tx1"/>
                </a:solidFill>
                <a:effectLst/>
                <a:latin typeface="Arial" panose="020B0604020202020204" pitchFamily="34" charset="0"/>
                <a:cs typeface="Arial" panose="020B0604020202020204" pitchFamily="34" charset="0"/>
              </a:rPr>
              <a:t>Johnson Jones ML et al. </a:t>
            </a:r>
            <a:r>
              <a:rPr lang="en-US" sz="700" b="0" i="1" kern="1200" dirty="0">
                <a:solidFill>
                  <a:schemeClr val="tx1"/>
                </a:solidFill>
                <a:effectLst/>
                <a:latin typeface="Arial" panose="020B0604020202020204" pitchFamily="34" charset="0"/>
                <a:cs typeface="Arial" panose="020B0604020202020204" pitchFamily="34" charset="0"/>
              </a:rPr>
              <a:t>Am J Epidemiol</a:t>
            </a:r>
            <a:r>
              <a:rPr lang="en-US" sz="700" b="0" i="0" kern="1200" dirty="0">
                <a:solidFill>
                  <a:schemeClr val="tx1"/>
                </a:solidFill>
                <a:effectLst/>
                <a:latin typeface="Arial" panose="020B0604020202020204" pitchFamily="34" charset="0"/>
                <a:cs typeface="Arial" panose="020B0604020202020204" pitchFamily="34" charset="0"/>
              </a:rPr>
              <a:t>. 2020;189:265–276.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24. </a:t>
            </a:r>
            <a:r>
              <a:rPr lang="en-US" sz="700" b="0" i="0" kern="1200" dirty="0" err="1">
                <a:solidFill>
                  <a:schemeClr val="tx1"/>
                </a:solidFill>
                <a:effectLst/>
                <a:latin typeface="Arial" panose="020B0604020202020204" pitchFamily="34" charset="0"/>
                <a:cs typeface="Arial" panose="020B0604020202020204" pitchFamily="34" charset="0"/>
              </a:rPr>
              <a:t>Thamsborg</a:t>
            </a:r>
            <a:r>
              <a:rPr lang="en-US" sz="700" b="0" i="0" kern="1200" dirty="0">
                <a:solidFill>
                  <a:schemeClr val="tx1"/>
                </a:solidFill>
                <a:effectLst/>
                <a:latin typeface="Arial" panose="020B0604020202020204" pitchFamily="34" charset="0"/>
                <a:cs typeface="Arial" panose="020B0604020202020204" pitchFamily="34" charset="0"/>
              </a:rPr>
              <a:t> LH et al. </a:t>
            </a:r>
            <a:r>
              <a:rPr lang="en-US" sz="700" b="0" i="1" kern="1200" dirty="0">
                <a:solidFill>
                  <a:schemeClr val="tx1"/>
                </a:solidFill>
                <a:effectLst/>
                <a:latin typeface="Arial" panose="020B0604020202020204" pitchFamily="34" charset="0"/>
                <a:cs typeface="Arial" panose="020B0604020202020204" pitchFamily="34" charset="0"/>
              </a:rPr>
              <a:t>Acta </a:t>
            </a:r>
            <a:r>
              <a:rPr lang="en-US" sz="700" b="0" i="1" kern="1200" dirty="0" err="1">
                <a:solidFill>
                  <a:schemeClr val="tx1"/>
                </a:solidFill>
                <a:effectLst/>
                <a:latin typeface="Arial" panose="020B0604020202020204" pitchFamily="34" charset="0"/>
                <a:cs typeface="Arial" panose="020B0604020202020204" pitchFamily="34" charset="0"/>
              </a:rPr>
              <a:t>Obstet</a:t>
            </a:r>
            <a:r>
              <a:rPr lang="en-US" sz="700" b="0" i="1" kern="1200" dirty="0">
                <a:solidFill>
                  <a:schemeClr val="tx1"/>
                </a:solidFill>
                <a:effectLst/>
                <a:latin typeface="Arial" panose="020B0604020202020204" pitchFamily="34" charset="0"/>
                <a:cs typeface="Arial" panose="020B0604020202020204" pitchFamily="34" charset="0"/>
              </a:rPr>
              <a:t> </a:t>
            </a:r>
            <a:r>
              <a:rPr lang="en-US" sz="700" b="0" i="1" kern="1200" dirty="0" err="1">
                <a:solidFill>
                  <a:schemeClr val="tx1"/>
                </a:solidFill>
                <a:effectLst/>
                <a:latin typeface="Arial" panose="020B0604020202020204" pitchFamily="34" charset="0"/>
                <a:cs typeface="Arial" panose="020B0604020202020204" pitchFamily="34" charset="0"/>
              </a:rPr>
              <a:t>Gynecol</a:t>
            </a:r>
            <a:r>
              <a:rPr lang="en-US" sz="700" b="0" i="1" kern="1200" dirty="0">
                <a:solidFill>
                  <a:schemeClr val="tx1"/>
                </a:solidFill>
                <a:effectLst/>
                <a:latin typeface="Arial" panose="020B0604020202020204" pitchFamily="34" charset="0"/>
                <a:cs typeface="Arial" panose="020B0604020202020204" pitchFamily="34" charset="0"/>
              </a:rPr>
              <a:t> Scand</a:t>
            </a:r>
            <a:r>
              <a:rPr lang="en-US" sz="700" b="0" i="0" kern="1200" dirty="0">
                <a:solidFill>
                  <a:schemeClr val="tx1"/>
                </a:solidFill>
                <a:effectLst/>
                <a:latin typeface="Arial" panose="020B0604020202020204" pitchFamily="34" charset="0"/>
                <a:cs typeface="Arial" panose="020B0604020202020204" pitchFamily="34" charset="0"/>
              </a:rPr>
              <a:t>. 2020;99:1290–1296.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25. </a:t>
            </a:r>
            <a:r>
              <a:rPr lang="en-US" sz="700" b="0" i="0" kern="1200" dirty="0">
                <a:solidFill>
                  <a:schemeClr val="tx1"/>
                </a:solidFill>
                <a:effectLst/>
                <a:latin typeface="Arial" panose="020B0604020202020204" pitchFamily="34" charset="0"/>
                <a:cs typeface="Arial" panose="020B0604020202020204" pitchFamily="34" charset="0"/>
              </a:rPr>
              <a:t>Rasmussen CL et al. </a:t>
            </a:r>
            <a:r>
              <a:rPr lang="en-US" sz="700" b="0" i="1" kern="1200" dirty="0" err="1">
                <a:solidFill>
                  <a:schemeClr val="tx1"/>
                </a:solidFill>
                <a:effectLst/>
                <a:latin typeface="Arial" panose="020B0604020202020204" pitchFamily="34" charset="0"/>
                <a:cs typeface="Arial" panose="020B0604020202020204" pitchFamily="34" charset="0"/>
              </a:rPr>
              <a:t>Gynecol</a:t>
            </a:r>
            <a:r>
              <a:rPr lang="en-US" sz="700" b="0" i="1" kern="1200" dirty="0">
                <a:solidFill>
                  <a:schemeClr val="tx1"/>
                </a:solidFill>
                <a:effectLst/>
                <a:latin typeface="Arial" panose="020B0604020202020204" pitchFamily="34" charset="0"/>
                <a:cs typeface="Arial" panose="020B0604020202020204" pitchFamily="34" charset="0"/>
              </a:rPr>
              <a:t> Oncol</a:t>
            </a:r>
            <a:r>
              <a:rPr lang="en-US" sz="700" b="0" i="0" kern="1200" dirty="0">
                <a:solidFill>
                  <a:schemeClr val="tx1"/>
                </a:solidFill>
                <a:effectLst/>
                <a:latin typeface="Arial" panose="020B0604020202020204" pitchFamily="34" charset="0"/>
                <a:cs typeface="Arial" panose="020B0604020202020204" pitchFamily="34" charset="0"/>
              </a:rPr>
              <a:t>. 2020;157:664–670.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26. </a:t>
            </a:r>
            <a:r>
              <a:rPr lang="en-US" sz="700" b="0" i="0" kern="1200" dirty="0">
                <a:solidFill>
                  <a:schemeClr val="tx1"/>
                </a:solidFill>
                <a:effectLst/>
                <a:latin typeface="Arial" panose="020B0604020202020204" pitchFamily="34" charset="0"/>
                <a:cs typeface="Arial" panose="020B0604020202020204" pitchFamily="34" charset="0"/>
              </a:rPr>
              <a:t>Innes CR et al. </a:t>
            </a:r>
            <a:r>
              <a:rPr lang="en-US" sz="700" b="0" i="1" kern="1200" dirty="0">
                <a:solidFill>
                  <a:schemeClr val="tx1"/>
                </a:solidFill>
                <a:effectLst/>
                <a:latin typeface="Arial" panose="020B0604020202020204" pitchFamily="34" charset="0"/>
                <a:cs typeface="Arial" panose="020B0604020202020204" pitchFamily="34" charset="0"/>
              </a:rPr>
              <a:t>N Z Med J</a:t>
            </a:r>
            <a:r>
              <a:rPr lang="en-US" sz="700" b="0" i="0" kern="1200" dirty="0">
                <a:solidFill>
                  <a:schemeClr val="tx1"/>
                </a:solidFill>
                <a:effectLst/>
                <a:latin typeface="Arial" panose="020B0604020202020204" pitchFamily="34" charset="0"/>
                <a:cs typeface="Arial" panose="020B0604020202020204" pitchFamily="34" charset="0"/>
              </a:rPr>
              <a:t>. 2020;133:72–84.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27. </a:t>
            </a:r>
            <a:r>
              <a:rPr lang="en-US" sz="700" b="0" i="0" kern="1200" dirty="0" err="1">
                <a:solidFill>
                  <a:schemeClr val="tx1"/>
                </a:solidFill>
                <a:effectLst/>
                <a:latin typeface="Arial" panose="020B0604020202020204" pitchFamily="34" charset="0"/>
                <a:cs typeface="Arial" panose="020B0604020202020204" pitchFamily="34" charset="0"/>
              </a:rPr>
              <a:t>Dehlendorff</a:t>
            </a:r>
            <a:r>
              <a:rPr lang="en-US" sz="700" b="0" i="0" kern="1200" dirty="0">
                <a:solidFill>
                  <a:schemeClr val="tx1"/>
                </a:solidFill>
                <a:effectLst/>
                <a:latin typeface="Arial" panose="020B0604020202020204" pitchFamily="34" charset="0"/>
                <a:cs typeface="Arial" panose="020B0604020202020204" pitchFamily="34" charset="0"/>
              </a:rPr>
              <a:t> C et al. </a:t>
            </a:r>
            <a:r>
              <a:rPr lang="en-US" sz="700" b="0" i="1" kern="1200" dirty="0">
                <a:solidFill>
                  <a:schemeClr val="tx1"/>
                </a:solidFill>
                <a:effectLst/>
                <a:latin typeface="Arial" panose="020B0604020202020204" pitchFamily="34" charset="0"/>
                <a:cs typeface="Arial" panose="020B0604020202020204" pitchFamily="34" charset="0"/>
              </a:rPr>
              <a:t>J Natl Cancer Inst</a:t>
            </a:r>
            <a:r>
              <a:rPr lang="en-US" sz="700" b="0" i="0" kern="1200" dirty="0">
                <a:solidFill>
                  <a:schemeClr val="tx1"/>
                </a:solidFill>
                <a:effectLst/>
                <a:latin typeface="Arial" panose="020B0604020202020204" pitchFamily="34" charset="0"/>
                <a:cs typeface="Arial" panose="020B0604020202020204" pitchFamily="34" charset="0"/>
              </a:rPr>
              <a:t>. 2021;113:869–874.</a:t>
            </a:r>
          </a:p>
          <a:p>
            <a:pPr marL="0" indent="0">
              <a:lnSpc>
                <a:spcPct val="75000"/>
              </a:lnSpc>
              <a:buNone/>
              <a:defRPr/>
            </a:pPr>
            <a:r>
              <a:rPr lang="en-US" sz="700" b="1" i="0" kern="1200" dirty="0">
                <a:solidFill>
                  <a:schemeClr val="tx1"/>
                </a:solidFill>
                <a:effectLst/>
                <a:latin typeface="Arial" panose="020B0604020202020204" pitchFamily="34" charset="0"/>
                <a:cs typeface="Arial" panose="020B0604020202020204" pitchFamily="34" charset="0"/>
              </a:rPr>
              <a:t>28. </a:t>
            </a:r>
            <a:r>
              <a:rPr lang="en-US" sz="700" i="0" kern="1200" dirty="0">
                <a:solidFill>
                  <a:schemeClr val="tx1"/>
                </a:solidFill>
                <a:effectLst/>
                <a:latin typeface="Arial" panose="020B0604020202020204" pitchFamily="34" charset="0"/>
                <a:cs typeface="Arial" panose="020B0604020202020204" pitchFamily="34" charset="0"/>
              </a:rPr>
              <a:t>Siegel RL et al. </a:t>
            </a:r>
            <a:r>
              <a:rPr lang="en-US" sz="700" i="1" kern="1200" dirty="0">
                <a:solidFill>
                  <a:schemeClr val="tx1"/>
                </a:solidFill>
                <a:effectLst/>
                <a:latin typeface="Arial" panose="020B0604020202020204" pitchFamily="34" charset="0"/>
                <a:cs typeface="Arial" panose="020B0604020202020204" pitchFamily="34" charset="0"/>
              </a:rPr>
              <a:t>CA Cancer J Clin</a:t>
            </a:r>
            <a:r>
              <a:rPr lang="en-US" sz="700" i="0" kern="1200" dirty="0">
                <a:solidFill>
                  <a:schemeClr val="tx1"/>
                </a:solidFill>
                <a:effectLst/>
                <a:latin typeface="Arial" panose="020B0604020202020204" pitchFamily="34" charset="0"/>
                <a:cs typeface="Arial" panose="020B0604020202020204" pitchFamily="34" charset="0"/>
              </a:rPr>
              <a:t>. 2023;73:17-48. </a:t>
            </a:r>
            <a:endParaRPr lang="en-US" sz="700" b="0" i="0" kern="1200" dirty="0">
              <a:solidFill>
                <a:schemeClr val="tx1"/>
              </a:solidFill>
              <a:effectLst/>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29. </a:t>
            </a:r>
            <a:r>
              <a:rPr lang="en-US" sz="700" b="0" i="0" kern="1200" dirty="0">
                <a:solidFill>
                  <a:schemeClr val="tx1"/>
                </a:solidFill>
                <a:effectLst/>
                <a:latin typeface="Arial" panose="020B0604020202020204" pitchFamily="34" charset="0"/>
                <a:cs typeface="Arial" panose="020B0604020202020204" pitchFamily="34" charset="0"/>
              </a:rPr>
              <a:t>Lei J et al. </a:t>
            </a:r>
            <a:r>
              <a:rPr lang="en-US" sz="700" b="0" i="1" kern="1200" dirty="0">
                <a:solidFill>
                  <a:schemeClr val="tx1"/>
                </a:solidFill>
                <a:effectLst/>
                <a:latin typeface="Arial" panose="020B0604020202020204" pitchFamily="34" charset="0"/>
                <a:cs typeface="Arial" panose="020B0604020202020204" pitchFamily="34" charset="0"/>
              </a:rPr>
              <a:t>N </a:t>
            </a:r>
            <a:r>
              <a:rPr lang="en-US" sz="700" b="0" i="1" kern="1200" dirty="0" err="1">
                <a:solidFill>
                  <a:schemeClr val="tx1"/>
                </a:solidFill>
                <a:effectLst/>
                <a:latin typeface="Arial" panose="020B0604020202020204" pitchFamily="34" charset="0"/>
                <a:cs typeface="Arial" panose="020B0604020202020204" pitchFamily="34" charset="0"/>
              </a:rPr>
              <a:t>Engl</a:t>
            </a:r>
            <a:r>
              <a:rPr lang="en-US" sz="700" b="0" i="1" kern="1200" dirty="0">
                <a:solidFill>
                  <a:schemeClr val="tx1"/>
                </a:solidFill>
                <a:effectLst/>
                <a:latin typeface="Arial" panose="020B0604020202020204" pitchFamily="34" charset="0"/>
                <a:cs typeface="Arial" panose="020B0604020202020204" pitchFamily="34" charset="0"/>
              </a:rPr>
              <a:t> J Med</a:t>
            </a:r>
            <a:r>
              <a:rPr lang="en-US" sz="700" b="0" i="0" kern="1200" dirty="0">
                <a:solidFill>
                  <a:schemeClr val="tx1"/>
                </a:solidFill>
                <a:effectLst/>
                <a:latin typeface="Arial" panose="020B0604020202020204" pitchFamily="34" charset="0"/>
                <a:cs typeface="Arial" panose="020B0604020202020204" pitchFamily="34" charset="0"/>
              </a:rPr>
              <a:t>. 2020;383:1340–1348. </a:t>
            </a:r>
          </a:p>
          <a:p>
            <a:pPr marL="0" lvl="0" indent="0">
              <a:lnSpc>
                <a:spcPct val="75000"/>
              </a:lnSpc>
              <a:buFont typeface="Arial" panose="020B0604020202020204" pitchFamily="34" charset="0"/>
              <a:buNone/>
              <a:defRPr/>
            </a:pPr>
            <a:endParaRPr lang="en-US" sz="700"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b="0" i="0" kern="1200" dirty="0">
              <a:solidFill>
                <a:schemeClr val="tx1"/>
              </a:solidFill>
              <a:effectLst/>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b="0" i="0" kern="1200" dirty="0">
              <a:solidFill>
                <a:schemeClr val="tx1"/>
              </a:solidFill>
              <a:effectLst/>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516BFA1B-7287-52B7-C40D-B7EB9A80929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8935685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47650"/>
            <a:ext cx="5486400" cy="3086100"/>
          </a:xfrm>
        </p:spPr>
      </p:sp>
      <p:sp>
        <p:nvSpPr>
          <p:cNvPr id="3" name="Notes Placeholder 2"/>
          <p:cNvSpPr>
            <a:spLocks noGrp="1"/>
          </p:cNvSpPr>
          <p:nvPr>
            <p:ph type="body" idx="1"/>
          </p:nvPr>
        </p:nvSpPr>
        <p:spPr>
          <a:xfrm>
            <a:off x="394262" y="3333094"/>
            <a:ext cx="6045449" cy="5110515"/>
          </a:xfrm>
        </p:spPr>
        <p:txBody>
          <a:bodyPr/>
          <a:lstStyle/>
          <a:p>
            <a:pPr marL="0" indent="0">
              <a:buNone/>
            </a:pPr>
            <a:r>
              <a:rPr lang="pt-BR" sz="1100" b="1" dirty="0" err="1">
                <a:latin typeface="Arial" panose="020B0604020202020204" pitchFamily="34" charset="0"/>
                <a:cs typeface="Arial" panose="020B0604020202020204" pitchFamily="34" charset="0"/>
              </a:rPr>
              <a:t>Mandatory</a:t>
            </a:r>
            <a:r>
              <a:rPr lang="pt-BR" sz="1100" b="1" dirty="0">
                <a:latin typeface="Arial" panose="020B0604020202020204" pitchFamily="34" charset="0"/>
                <a:cs typeface="Arial" panose="020B0604020202020204" pitchFamily="34" charset="0"/>
              </a:rPr>
              <a:t> </a:t>
            </a:r>
            <a:r>
              <a:rPr lang="pt-BR" sz="1100" b="1" dirty="0" err="1">
                <a:latin typeface="Arial" panose="020B0604020202020204" pitchFamily="34" charset="0"/>
                <a:cs typeface="Arial" panose="020B0604020202020204" pitchFamily="34" charset="0"/>
              </a:rPr>
              <a:t>Talking</a:t>
            </a:r>
            <a:r>
              <a:rPr lang="pt-BR" sz="1100" b="1" dirty="0">
                <a:latin typeface="Arial" panose="020B0604020202020204" pitchFamily="34" charset="0"/>
                <a:cs typeface="Arial" panose="020B0604020202020204" pitchFamily="34" charset="0"/>
              </a:rPr>
              <a:t> Points </a:t>
            </a:r>
            <a:endParaRPr lang="en-US" sz="1100" dirty="0">
              <a:solidFill>
                <a:srgbClr val="FF0000"/>
              </a:solidFill>
              <a:latin typeface="Arial" panose="020B0604020202020204" pitchFamily="34" charset="0"/>
              <a:cs typeface="Arial" panose="020B0604020202020204" pitchFamily="34" charset="0"/>
            </a:endParaRP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Reductions in anogenital warts have been demonstrated in both males and females in England and the United States.</a:t>
            </a:r>
            <a:r>
              <a:rPr lang="en-US" sz="1100" baseline="30000" dirty="0">
                <a:latin typeface="Arial" panose="020B0604020202020204" pitchFamily="34" charset="0"/>
                <a:cs typeface="Arial" panose="020B0604020202020204" pitchFamily="34" charset="0"/>
              </a:rPr>
              <a:t>1,2</a:t>
            </a:r>
          </a:p>
          <a:p>
            <a:pPr marL="171450" lvl="0"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In England, after 4vHPV vaccination introduction, the incidence of anogenital warts between 2014 and 2017 decreased by</a:t>
            </a:r>
            <a:r>
              <a:rPr lang="en-US" sz="1100" baseline="30000" dirty="0">
                <a:latin typeface="Arial" panose="020B0604020202020204" pitchFamily="34" charset="0"/>
                <a:cs typeface="Arial" panose="020B0604020202020204" pitchFamily="34" charset="0"/>
              </a:rPr>
              <a:t>1</a:t>
            </a:r>
            <a:r>
              <a:rPr lang="en-US" sz="1100" dirty="0">
                <a:latin typeface="Arial" panose="020B0604020202020204" pitchFamily="34" charset="0"/>
                <a:cs typeface="Arial" panose="020B0604020202020204" pitchFamily="34" charset="0"/>
              </a:rPr>
              <a:t>:</a:t>
            </a: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~82% among females </a:t>
            </a:r>
            <a:r>
              <a:rPr lang="en-US" sz="1100" b="0" i="0" kern="1200" dirty="0">
                <a:effectLst/>
                <a:latin typeface="Arial" panose="020B0604020202020204" pitchFamily="34" charset="0"/>
                <a:cs typeface="Arial" panose="020B0604020202020204" pitchFamily="34" charset="0"/>
              </a:rPr>
              <a:t>aged 15 to 17 years.</a:t>
            </a: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~68% among heterosexual males </a:t>
            </a:r>
            <a:r>
              <a:rPr lang="en-US" sz="1100" b="0" i="0" kern="1200" dirty="0">
                <a:effectLst/>
                <a:latin typeface="Arial" panose="020B0604020202020204" pitchFamily="34" charset="0"/>
                <a:cs typeface="Arial" panose="020B0604020202020204" pitchFamily="34" charset="0"/>
              </a:rPr>
              <a:t>aged 15 </a:t>
            </a:r>
            <a:r>
              <a:rPr lang="en-US" sz="1100" dirty="0">
                <a:latin typeface="Arial" panose="020B0604020202020204" pitchFamily="34" charset="0"/>
                <a:cs typeface="Arial" panose="020B0604020202020204" pitchFamily="34" charset="0"/>
              </a:rPr>
              <a:t>to</a:t>
            </a:r>
            <a:r>
              <a:rPr lang="en-US" sz="1100" b="0" i="0" kern="1200" dirty="0">
                <a:effectLst/>
                <a:latin typeface="Arial" panose="020B0604020202020204" pitchFamily="34" charset="0"/>
                <a:cs typeface="Arial" panose="020B0604020202020204" pitchFamily="34" charset="0"/>
              </a:rPr>
              <a:t> 17 years.</a:t>
            </a:r>
          </a:p>
          <a:p>
            <a:pPr marL="179387" lvl="0"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In the United States, following 4vHPV and 9vHPV vaccine introduction at Kaiser Permanente Northwest, incidence of anogenital warts between 2000 and 2016 decreased by</a:t>
            </a:r>
            <a:r>
              <a:rPr lang="en-US" sz="1100" baseline="30000" dirty="0">
                <a:latin typeface="Arial" panose="020B0604020202020204" pitchFamily="34" charset="0"/>
                <a:cs typeface="Arial" panose="020B0604020202020204" pitchFamily="34" charset="0"/>
              </a:rPr>
              <a:t>2</a:t>
            </a:r>
            <a:r>
              <a:rPr lang="en-US" sz="1100" dirty="0">
                <a:latin typeface="Arial" panose="020B0604020202020204" pitchFamily="34" charset="0"/>
                <a:cs typeface="Arial" panose="020B0604020202020204" pitchFamily="34" charset="0"/>
              </a:rPr>
              <a:t>:</a:t>
            </a:r>
            <a:endParaRPr lang="en-US" sz="1100" baseline="30000" dirty="0">
              <a:latin typeface="Arial" panose="020B0604020202020204" pitchFamily="34" charset="0"/>
              <a:cs typeface="Arial" panose="020B0604020202020204" pitchFamily="34" charset="0"/>
            </a:endParaRP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67% among females aged 15 to 19 years.</a:t>
            </a: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45% among males aged 15 to 19 years.</a:t>
            </a:r>
          </a:p>
          <a:p>
            <a:pPr marL="0" lvl="0" indent="0" defTabSz="948507">
              <a:buNone/>
              <a:defRPr/>
            </a:pPr>
            <a:endParaRPr lang="en-US" sz="1100" b="1" dirty="0">
              <a:latin typeface="Arial" panose="020B0604020202020204" pitchFamily="34" charset="0"/>
              <a:cs typeface="Arial" panose="020B0604020202020204" pitchFamily="34" charset="0"/>
            </a:endParaRPr>
          </a:p>
          <a:p>
            <a:pPr marL="0" lvl="0" indent="0" defTabSz="948507">
              <a:buNone/>
              <a:defRPr/>
            </a:pPr>
            <a:r>
              <a:rPr lang="en-US" sz="1100" b="1" dirty="0">
                <a:latin typeface="Arial" panose="020B0604020202020204" pitchFamily="34" charset="0"/>
                <a:cs typeface="Arial" panose="020B0604020202020204" pitchFamily="34" charset="0"/>
              </a:rPr>
              <a:t>Background Information</a:t>
            </a:r>
          </a:p>
          <a:p>
            <a:pPr defTabSz="948507">
              <a:defRPr/>
            </a:pPr>
            <a:r>
              <a:rPr lang="en-US" sz="1100" b="1" dirty="0">
                <a:latin typeface="Arial" panose="020B0604020202020204" pitchFamily="34" charset="0"/>
                <a:cs typeface="Arial" panose="020B0604020202020204" pitchFamily="34" charset="0"/>
              </a:rPr>
              <a:t>In England</a:t>
            </a:r>
            <a:r>
              <a:rPr lang="en-US" sz="1100" b="1" baseline="30000" dirty="0">
                <a:latin typeface="Arial" panose="020B0604020202020204" pitchFamily="34" charset="0"/>
                <a:cs typeface="Arial" panose="020B0604020202020204" pitchFamily="34" charset="0"/>
              </a:rPr>
              <a:t>1</a:t>
            </a:r>
          </a:p>
          <a:p>
            <a:pPr marL="398463" lvl="2"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Data on the number of first-time diagnoses of anogenital warts among subjects 15–24 years of age were obtained from the GUMCAD STI surveillance system database. Diagnoses attendances between January 2009 and December 2017 were extracted for females, heterosexual males, and males who have sex with males.</a:t>
            </a:r>
          </a:p>
          <a:p>
            <a:pPr marL="398463" lvl="2"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A national HPV vaccination program was introduced in 2008 using the bivalent vaccine, but in 2012 the program changed to offer the quadrivalent vaccine.</a:t>
            </a:r>
            <a:endParaRPr lang="fr-FR" sz="1100" dirty="0">
              <a:latin typeface="Arial" panose="020B0604020202020204" pitchFamily="34" charset="0"/>
              <a:cs typeface="Arial" panose="020B0604020202020204" pitchFamily="34" charset="0"/>
            </a:endParaRPr>
          </a:p>
          <a:p>
            <a:pPr lvl="0" defTabSz="948507">
              <a:defRPr/>
            </a:pPr>
            <a:r>
              <a:rPr lang="en-US" sz="1100" b="1" dirty="0">
                <a:latin typeface="Arial" panose="020B0604020202020204" pitchFamily="34" charset="0"/>
                <a:cs typeface="Arial" panose="020B0604020202020204" pitchFamily="34" charset="0"/>
              </a:rPr>
              <a:t>In the United States</a:t>
            </a:r>
            <a:r>
              <a:rPr lang="en-US" sz="1100" b="1" baseline="30000" dirty="0">
                <a:latin typeface="Arial" panose="020B0604020202020204" pitchFamily="34" charset="0"/>
                <a:cs typeface="Arial" panose="020B0604020202020204" pitchFamily="34" charset="0"/>
              </a:rPr>
              <a:t>2</a:t>
            </a:r>
          </a:p>
          <a:p>
            <a:pPr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Data were derived from Kaiser Permanente Northwest, an integrated healthcare delivery system serving individuals in Southwest Washington and Northwest Oregon between January 2000 and December 2016. For female individuals, the postvaccine period was January 2007 to December 2016, and for male individuals, it was January 2011 to December 2016. The impact of HPV vaccination was assessed by comparing genital warts incidence in the years before and after vaccine introduction.</a:t>
            </a:r>
          </a:p>
          <a:p>
            <a:endParaRPr lang="en-US" sz="1100" b="1" dirty="0">
              <a:latin typeface="Arial" panose="020B0604020202020204" pitchFamily="34" charset="0"/>
              <a:cs typeface="Arial" panose="020B0604020202020204" pitchFamily="34" charset="0"/>
            </a:endParaRPr>
          </a:p>
          <a:p>
            <a:pPr marL="0" lvl="0" indent="0" defTabSz="948507">
              <a:buNone/>
              <a:defRPr/>
            </a:pPr>
            <a:r>
              <a:rPr lang="en-US" sz="1100" b="1" dirty="0">
                <a:latin typeface="Arial" panose="020B0604020202020204" pitchFamily="34" charset="0"/>
                <a:cs typeface="Arial" panose="020B0604020202020204" pitchFamily="34" charset="0"/>
              </a:rPr>
              <a:t>References</a:t>
            </a:r>
          </a:p>
          <a:p>
            <a:pPr marL="0" marR="0" lvl="0" indent="0" algn="l" defTabSz="914400" rtl="0" eaLnBrk="1" fontAlgn="auto" latinLnBrk="0" hangingPunct="1">
              <a:lnSpc>
                <a:spcPct val="75000"/>
              </a:lnSpc>
              <a:spcBef>
                <a:spcPts val="0"/>
              </a:spcBef>
              <a:spcAft>
                <a:spcPts val="0"/>
              </a:spcAft>
              <a:buClrTx/>
              <a:buSzTx/>
              <a:buFont typeface="Arial" panose="020B0604020202020204" pitchFamily="34" charset="0"/>
              <a:buNone/>
              <a:tabLst/>
              <a:defRPr/>
            </a:pPr>
            <a:r>
              <a:rPr lang="en-US" sz="900" b="1" dirty="0">
                <a:latin typeface="Arial" panose="020B0604020202020204" pitchFamily="34" charset="0"/>
                <a:cs typeface="Arial" panose="020B0604020202020204" pitchFamily="34" charset="0"/>
              </a:rPr>
              <a:t>1. </a:t>
            </a:r>
            <a:r>
              <a:rPr lang="en-US" sz="900" dirty="0">
                <a:latin typeface="Arial" panose="020B0604020202020204" pitchFamily="34" charset="0"/>
                <a:cs typeface="Arial" panose="020B0604020202020204" pitchFamily="34" charset="0"/>
              </a:rPr>
              <a:t>Checchi M et al. </a:t>
            </a:r>
            <a:r>
              <a:rPr lang="en-US" sz="900" i="1" dirty="0">
                <a:latin typeface="Arial" panose="020B0604020202020204" pitchFamily="34" charset="0"/>
                <a:cs typeface="Arial" panose="020B0604020202020204" pitchFamily="34" charset="0"/>
              </a:rPr>
              <a:t>Sex </a:t>
            </a:r>
            <a:r>
              <a:rPr lang="en-US" sz="900" i="1" dirty="0" err="1">
                <a:latin typeface="Arial" panose="020B0604020202020204" pitchFamily="34" charset="0"/>
                <a:cs typeface="Arial" panose="020B0604020202020204" pitchFamily="34" charset="0"/>
              </a:rPr>
              <a:t>Transm</a:t>
            </a:r>
            <a:r>
              <a:rPr lang="en-US" sz="900" i="1" dirty="0">
                <a:latin typeface="Arial" panose="020B0604020202020204" pitchFamily="34" charset="0"/>
                <a:cs typeface="Arial" panose="020B0604020202020204" pitchFamily="34" charset="0"/>
              </a:rPr>
              <a:t> Infect</a:t>
            </a:r>
            <a:r>
              <a:rPr lang="en-US" sz="900" dirty="0">
                <a:latin typeface="Arial" panose="020B0604020202020204" pitchFamily="34" charset="0"/>
                <a:cs typeface="Arial" panose="020B0604020202020204" pitchFamily="34" charset="0"/>
              </a:rPr>
              <a:t>. 2019;95:368–373. </a:t>
            </a:r>
            <a:endParaRPr lang="en-US" sz="900" b="1"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900" b="1" dirty="0">
                <a:latin typeface="Arial" panose="020B0604020202020204" pitchFamily="34" charset="0"/>
                <a:cs typeface="Arial" panose="020B0604020202020204" pitchFamily="34" charset="0"/>
              </a:rPr>
              <a:t>2. </a:t>
            </a:r>
            <a:r>
              <a:rPr kumimoji="0" lang="en-US" sz="9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Naleway</a:t>
            </a:r>
            <a:r>
              <a:rPr kumimoji="0" lang="en-US" sz="9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 et al</a:t>
            </a:r>
            <a:r>
              <a:rPr kumimoji="0" lang="en-US" sz="900" b="0" i="1" u="none" strike="noStrike" kern="1200" cap="none" spc="0" normalizeH="0" baseline="0" noProof="0" dirty="0">
                <a:ln>
                  <a:noFill/>
                </a:ln>
                <a:effectLst/>
                <a:uLnTx/>
                <a:uFillTx/>
                <a:latin typeface="Arial" panose="020B0604020202020204" pitchFamily="34" charset="0"/>
                <a:cs typeface="Arial" panose="020B0604020202020204" pitchFamily="34" charset="0"/>
              </a:rPr>
              <a:t>. Sex </a:t>
            </a:r>
            <a:r>
              <a:rPr kumimoji="0" lang="en-US" sz="900" b="0" i="1" u="none" strike="noStrike" kern="1200" cap="none" spc="0" normalizeH="0" baseline="0" noProof="0" dirty="0" err="1">
                <a:ln>
                  <a:noFill/>
                </a:ln>
                <a:effectLst/>
                <a:uLnTx/>
                <a:uFillTx/>
                <a:latin typeface="Arial" panose="020B0604020202020204" pitchFamily="34" charset="0"/>
                <a:cs typeface="Arial" panose="020B0604020202020204" pitchFamily="34" charset="0"/>
              </a:rPr>
              <a:t>Transm</a:t>
            </a:r>
            <a:r>
              <a:rPr kumimoji="0" lang="en-US" sz="900" b="0" i="1" u="none" strike="noStrike" kern="1200" cap="none" spc="0" normalizeH="0" baseline="0" noProof="0" dirty="0">
                <a:ln>
                  <a:noFill/>
                </a:ln>
                <a:effectLst/>
                <a:uLnTx/>
                <a:uFillTx/>
                <a:latin typeface="Arial" panose="020B0604020202020204" pitchFamily="34" charset="0"/>
                <a:cs typeface="Arial" panose="020B0604020202020204" pitchFamily="34" charset="0"/>
              </a:rPr>
              <a:t> Dis. </a:t>
            </a:r>
            <a:r>
              <a:rPr kumimoji="0" lang="en-US" sz="9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2020;47:179–186. </a:t>
            </a:r>
            <a:endParaRPr lang="en-US" sz="900" dirty="0">
              <a:latin typeface="Arial" panose="020B0604020202020204" pitchFamily="34" charset="0"/>
              <a:cs typeface="Arial" panose="020B0604020202020204" pitchFamily="34" charset="0"/>
            </a:endParaRPr>
          </a:p>
          <a:p>
            <a:pPr marL="0" indent="0">
              <a:buNone/>
            </a:pPr>
            <a:endParaRPr lang="en-US" sz="1100" kern="1200" dirty="0">
              <a:effectLst/>
              <a:latin typeface="Arial" panose="020B0604020202020204" pitchFamily="34" charset="0"/>
              <a:cs typeface="Arial" panose="020B0604020202020204" pitchFamily="34" charset="0"/>
            </a:endParaRPr>
          </a:p>
        </p:txBody>
      </p:sp>
      <p:sp>
        <p:nvSpPr>
          <p:cNvPr id="10" name="Slide Number Placeholder 9">
            <a:extLst>
              <a:ext uri="{FF2B5EF4-FFF2-40B4-BE49-F238E27FC236}">
                <a16:creationId xmlns:a16="http://schemas.microsoft.com/office/drawing/2014/main" id="{CB051984-A8E5-5A05-7F30-BFCD7DE332C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612044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90477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358775"/>
            <a:ext cx="5486400" cy="3086100"/>
          </a:xfrm>
        </p:spPr>
      </p:sp>
      <p:sp>
        <p:nvSpPr>
          <p:cNvPr id="3" name="Notes Placeholder 2"/>
          <p:cNvSpPr>
            <a:spLocks noGrp="1"/>
          </p:cNvSpPr>
          <p:nvPr>
            <p:ph type="body" idx="1"/>
          </p:nvPr>
        </p:nvSpPr>
        <p:spPr>
          <a:xfrm>
            <a:off x="502920" y="3795016"/>
            <a:ext cx="5852160" cy="4648593"/>
          </a:xfrm>
        </p:spPr>
        <p:txBody>
          <a:bodyPr/>
          <a:lstStyle/>
          <a:p>
            <a:pPr marL="0" indent="0">
              <a:buNone/>
              <a:defRPr/>
            </a:pPr>
            <a:r>
              <a:rPr lang="en-US" sz="1100" b="1" dirty="0">
                <a:latin typeface="Arial" panose="020B0604020202020204" pitchFamily="34" charset="0"/>
                <a:cs typeface="Arial" panose="020B0604020202020204" pitchFamily="34" charset="0"/>
              </a:rPr>
              <a:t>Mandatory Talking Points</a:t>
            </a:r>
          </a:p>
          <a:p>
            <a:pPr marL="171450" indent="-171450" defTabSz="948507">
              <a:buFont typeface="Arial" panose="020B0604020202020204" pitchFamily="34" charset="0"/>
              <a:buChar char="•"/>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 helps </a:t>
            </a:r>
            <a:r>
              <a:rPr lang="en-US" sz="1100" dirty="0">
                <a:latin typeface="Arial" panose="020B0604020202020204" pitchFamily="34" charset="0"/>
                <a:cs typeface="Arial" panose="020B0604020202020204" pitchFamily="34" charset="0"/>
              </a:rPr>
              <a:t>provide protection against certain HPV-related cancers and diseases.</a:t>
            </a:r>
            <a:r>
              <a:rPr lang="en-US" sz="1100" baseline="30000" dirty="0">
                <a:latin typeface="Arial" panose="020B0604020202020204" pitchFamily="34" charset="0"/>
                <a:cs typeface="Arial" panose="020B0604020202020204" pitchFamily="34" charset="0"/>
              </a:rPr>
              <a:t>1</a:t>
            </a:r>
            <a:endParaRPr lang="en-US" sz="1100" dirty="0">
              <a:latin typeface="Arial" panose="020B0604020202020204" pitchFamily="34" charset="0"/>
              <a:cs typeface="Arial" panose="020B0604020202020204" pitchFamily="34" charset="0"/>
            </a:endParaRPr>
          </a:p>
          <a:p>
            <a:pPr marL="171450" indent="-171450" defTabSz="948507">
              <a:defRPr/>
            </a:pPr>
            <a:r>
              <a:rPr lang="en-US" sz="1100" dirty="0">
                <a:latin typeface="Arial" panose="020B0604020202020204" pitchFamily="34" charset="0"/>
                <a:cs typeface="Arial" panose="020B0604020202020204" pitchFamily="34" charset="0"/>
              </a:rPr>
              <a:t>In a phase 3 clinical trial,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 exhibited high efficacy for prevention of disease endpoints related to HPV 31/33/45/52/58 up to 6 years.</a:t>
            </a:r>
            <a:r>
              <a:rPr lang="en-US" sz="1100" baseline="30000" dirty="0">
                <a:latin typeface="Arial" panose="020B0604020202020204" pitchFamily="34" charset="0"/>
                <a:cs typeface="Arial" panose="020B0604020202020204" pitchFamily="34" charset="0"/>
              </a:rPr>
              <a:t>1</a:t>
            </a:r>
            <a:endPar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a:p>
            <a:pPr marL="0" indent="0" defTabSz="948507">
              <a:buNone/>
              <a:defRPr/>
            </a:pPr>
            <a:endParaRPr lang="en-US" sz="1100" b="1" dirty="0">
              <a:latin typeface="Arial" panose="020B0604020202020204" pitchFamily="34" charset="0"/>
              <a:cs typeface="Arial" panose="020B0604020202020204" pitchFamily="34" charset="0"/>
            </a:endParaRPr>
          </a:p>
          <a:p>
            <a:pPr marL="0" indent="0" defTabSz="1002667">
              <a:buNone/>
              <a:defRPr/>
            </a:pPr>
            <a:r>
              <a:rPr lang="en-US" sz="1100" b="1" dirty="0">
                <a:latin typeface="Arial" panose="020B0604020202020204" pitchFamily="34" charset="0"/>
                <a:cs typeface="Arial" panose="020B0604020202020204" pitchFamily="34" charset="0"/>
              </a:rPr>
              <a:t>Background Information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Huh et al evaluated the efficacy, immunogenicity, and safety of </a:t>
            </a: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in a phase 3, randomized, double-blind, controlled study undertaken in women aged 16–26 years.</a:t>
            </a:r>
            <a:r>
              <a:rPr lang="en-US" sz="1100" baseline="30000" dirty="0">
                <a:latin typeface="Arial" panose="020B0604020202020204" pitchFamily="34" charset="0"/>
                <a:cs typeface="Arial" panose="020B0604020202020204" pitchFamily="34" charset="0"/>
              </a:rPr>
              <a:t>1</a:t>
            </a:r>
            <a:endParaRPr lang="en-US" sz="1100" dirty="0">
              <a:latin typeface="Arial" panose="020B0604020202020204" pitchFamily="34" charset="0"/>
              <a:cs typeface="Arial" panose="020B0604020202020204" pitchFamily="34" charset="0"/>
            </a:endParaRP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Any-grade cervical, vulvar, and vaginal disease related to HPV 31/33/45/52/58 had the following incidence</a:t>
            </a:r>
            <a:r>
              <a:rPr lang="en-US" sz="1100" baseline="30000" dirty="0">
                <a:latin typeface="Arial" panose="020B0604020202020204" pitchFamily="34" charset="0"/>
                <a:cs typeface="Arial" panose="020B0604020202020204" pitchFamily="34" charset="0"/>
              </a:rPr>
              <a:t>1</a:t>
            </a:r>
            <a:r>
              <a:rPr lang="en-US" sz="1100" dirty="0">
                <a:latin typeface="Arial" panose="020B0604020202020204" pitchFamily="34" charset="0"/>
                <a:cs typeface="Arial" panose="020B0604020202020204" pitchFamily="34" charset="0"/>
              </a:rPr>
              <a:t>:</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3/6016; 1.5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dirty="0">
                <a:latin typeface="Arial" panose="020B0604020202020204" pitchFamily="34" charset="0"/>
                <a:cs typeface="Arial" panose="020B0604020202020204" pitchFamily="34" charset="0"/>
              </a:rPr>
              <a:t>: 127/6017; 63.8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RR: 97.7% (95% CI, 93.3–99.4)</a:t>
            </a: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High-grade cervical, vulvar, and vaginal disease related to HPV 31/33/45/52/58 had the following incidence</a:t>
            </a:r>
            <a:r>
              <a:rPr lang="en-US" sz="1100" baseline="30000" dirty="0">
                <a:latin typeface="Arial" panose="020B0604020202020204" pitchFamily="34" charset="0"/>
                <a:cs typeface="Arial" panose="020B0604020202020204" pitchFamily="34" charset="0"/>
              </a:rPr>
              <a:t>1</a:t>
            </a:r>
            <a:r>
              <a:rPr lang="en-US" sz="1100" dirty="0">
                <a:latin typeface="Arial" panose="020B0604020202020204" pitchFamily="34" charset="0"/>
                <a:cs typeface="Arial" panose="020B0604020202020204" pitchFamily="34" charset="0"/>
              </a:rPr>
              <a:t>:</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1/6016; 0.5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dirty="0">
                <a:latin typeface="Arial" panose="020B0604020202020204" pitchFamily="34" charset="0"/>
                <a:cs typeface="Arial" panose="020B0604020202020204" pitchFamily="34" charset="0"/>
              </a:rPr>
              <a:t>: 38/6017; 19.0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RR: 97.4% (95% CI, 85.0–99.9)</a:t>
            </a:r>
          </a:p>
          <a:p>
            <a:pPr marL="228600" marR="0" lvl="1" indent="0" algn="l" defTabSz="914400" rtl="0" eaLnBrk="1" fontAlgn="auto" latinLnBrk="0" hangingPunct="1">
              <a:lnSpc>
                <a:spcPct val="100000"/>
              </a:lnSpc>
              <a:spcBef>
                <a:spcPts val="0"/>
              </a:spcBef>
              <a:spcAft>
                <a:spcPts val="0"/>
              </a:spcAft>
              <a:buClrTx/>
              <a:buSzTx/>
              <a:buNone/>
              <a:tabLst/>
              <a:defRPr/>
            </a:pPr>
            <a:endParaRPr lang="en-US" sz="1800" dirty="0">
              <a:latin typeface="Arial" panose="020B0604020202020204" pitchFamily="34" charset="0"/>
              <a:cs typeface="Arial" panose="020B0604020202020204" pitchFamily="34" charset="0"/>
            </a:endParaRPr>
          </a:p>
          <a:p>
            <a:pPr marL="0" indent="0">
              <a:buNone/>
              <a:defRPr/>
            </a:pPr>
            <a:r>
              <a:rPr lang="en-US" sz="1100" b="1" dirty="0">
                <a:latin typeface="Arial" panose="020B0604020202020204" pitchFamily="34" charset="0"/>
                <a:cs typeface="Arial" panose="020B0604020202020204" pitchFamily="34" charset="0"/>
              </a:rPr>
              <a:t>Reference</a:t>
            </a:r>
            <a:endParaRPr lang="en-US" sz="11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b="1" dirty="0">
                <a:latin typeface="Arial" panose="020B0604020202020204" pitchFamily="34" charset="0"/>
                <a:cs typeface="Arial" panose="020B0604020202020204" pitchFamily="34" charset="0"/>
              </a:rPr>
              <a:t>1. </a:t>
            </a:r>
            <a:r>
              <a:rPr lang="da-DK" sz="900" dirty="0">
                <a:latin typeface="Arial" panose="020B0604020202020204" pitchFamily="34" charset="0"/>
                <a:cs typeface="Arial" panose="020B0604020202020204" pitchFamily="34" charset="0"/>
              </a:rPr>
              <a:t>Huh WK et al. </a:t>
            </a:r>
            <a:r>
              <a:rPr lang="da-DK" sz="900" i="1" dirty="0">
                <a:latin typeface="Arial" panose="020B0604020202020204" pitchFamily="34" charset="0"/>
                <a:cs typeface="Arial" panose="020B0604020202020204" pitchFamily="34" charset="0"/>
              </a:rPr>
              <a:t>Lancet</a:t>
            </a:r>
            <a:r>
              <a:rPr lang="da-DK" sz="900" dirty="0">
                <a:latin typeface="Arial" panose="020B0604020202020204" pitchFamily="34" charset="0"/>
                <a:cs typeface="Arial" panose="020B0604020202020204" pitchFamily="34" charset="0"/>
              </a:rPr>
              <a:t>. 2017;390:2143–2159.</a:t>
            </a:r>
            <a:endParaRPr lang="en-PH" sz="9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200" b="1" dirty="0">
              <a:latin typeface="Arial" panose="020B0604020202020204" pitchFamily="34" charset="0"/>
              <a:cs typeface="Arial" panose="020B0604020202020204" pitchFamily="34" charset="0"/>
            </a:endParaRPr>
          </a:p>
          <a:p>
            <a:pPr marL="0" indent="0">
              <a:buNone/>
            </a:pPr>
            <a:endParaRPr lang="en-US" dirty="0"/>
          </a:p>
        </p:txBody>
      </p:sp>
      <p:sp>
        <p:nvSpPr>
          <p:cNvPr id="9" name="Slide Number Placeholder 8">
            <a:extLst>
              <a:ext uri="{FF2B5EF4-FFF2-40B4-BE49-F238E27FC236}">
                <a16:creationId xmlns:a16="http://schemas.microsoft.com/office/drawing/2014/main" id="{4677267D-5CB7-9D70-9CE1-E1A6F89800C9}"/>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3484723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47650"/>
            <a:ext cx="5486400" cy="3086100"/>
          </a:xfrm>
        </p:spPr>
      </p:sp>
      <p:sp>
        <p:nvSpPr>
          <p:cNvPr id="3" name="Notes Placeholder 2"/>
          <p:cNvSpPr>
            <a:spLocks noGrp="1"/>
          </p:cNvSpPr>
          <p:nvPr>
            <p:ph type="body" idx="1"/>
          </p:nvPr>
        </p:nvSpPr>
        <p:spPr>
          <a:xfrm>
            <a:off x="394262" y="3333094"/>
            <a:ext cx="6045449" cy="5110515"/>
          </a:xfrm>
        </p:spPr>
        <p:txBody>
          <a:bodyPr/>
          <a:lstStyle/>
          <a:p>
            <a:pPr marL="0" indent="0">
              <a:buNone/>
            </a:pPr>
            <a:r>
              <a:rPr lang="pt-BR" sz="800" b="1"/>
              <a:t>Mandatory Talking Points </a:t>
            </a:r>
            <a:endParaRPr lang="en-US" sz="800">
              <a:solidFill>
                <a:srgbClr val="FF0000"/>
              </a:solidFill>
            </a:endParaRPr>
          </a:p>
          <a:p>
            <a:pPr lvl="0">
              <a:defRPr/>
            </a:pPr>
            <a:r>
              <a:rPr lang="en-US" sz="800">
                <a:latin typeface="Arial" panose="020B0604020202020204" pitchFamily="34" charset="0"/>
                <a:cs typeface="Arial" panose="020B0604020202020204" pitchFamily="34" charset="0"/>
              </a:rPr>
              <a:t>Data from Sweden and the United States have shown a significant reduction in the incidence of invasive cervical cancer.</a:t>
            </a:r>
            <a:r>
              <a:rPr lang="en-US" sz="800" baseline="30000">
                <a:latin typeface="Arial" panose="020B0604020202020204" pitchFamily="34" charset="0"/>
                <a:cs typeface="Arial" panose="020B0604020202020204" pitchFamily="34" charset="0"/>
              </a:rPr>
              <a:t>1,2</a:t>
            </a:r>
            <a:endParaRPr lang="en-US" sz="800">
              <a:latin typeface="Arial" panose="020B0604020202020204" pitchFamily="34" charset="0"/>
              <a:cs typeface="Arial" panose="020B0604020202020204" pitchFamily="34" charset="0"/>
            </a:endParaRPr>
          </a:p>
          <a:p>
            <a:pPr lvl="0">
              <a:defRPr/>
            </a:pPr>
            <a:r>
              <a:rPr lang="en-US" sz="800">
                <a:latin typeface="Arial" panose="020B0604020202020204" pitchFamily="34" charset="0"/>
                <a:cs typeface="Arial" panose="020B0604020202020204" pitchFamily="34" charset="0"/>
              </a:rPr>
              <a:t>In Swedish girls and women aged 10–30 years from 2006–2017, </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GARDASIL</a:t>
            </a:r>
            <a:r>
              <a:rPr lang="en-US" sz="800" baseline="30000"/>
              <a:t>®</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 </a:t>
            </a:r>
            <a:r>
              <a:rPr lang="en-US" sz="800">
                <a:latin typeface="Arial" panose="020B0604020202020204" pitchFamily="34" charset="0"/>
                <a:cs typeface="Arial" panose="020B0604020202020204" pitchFamily="34" charset="0"/>
              </a:rPr>
              <a:t>was associated with a substantially reduced risk of invasive cervical cancer.</a:t>
            </a:r>
            <a:r>
              <a:rPr lang="en-US" sz="800" baseline="30000">
                <a:latin typeface="Arial" panose="020B0604020202020204" pitchFamily="34" charset="0"/>
                <a:cs typeface="Arial" panose="020B0604020202020204" pitchFamily="34" charset="0"/>
              </a:rPr>
              <a:t>1</a:t>
            </a:r>
            <a:r>
              <a:rPr lang="en-US" sz="800">
                <a:latin typeface="Arial" panose="020B0604020202020204" pitchFamily="34" charset="0"/>
                <a:cs typeface="Arial" panose="020B0604020202020204" pitchFamily="34" charset="0"/>
              </a:rPr>
              <a:t> </a:t>
            </a:r>
          </a:p>
          <a:p>
            <a:pPr lvl="1"/>
            <a:r>
              <a:rPr lang="en-US" sz="800">
                <a:latin typeface="Arial" panose="020B0604020202020204" pitchFamily="34" charset="0"/>
                <a:cs typeface="Arial" panose="020B0604020202020204" pitchFamily="34" charset="0"/>
              </a:rPr>
              <a:t>Risk of cervical cancer among participants who initiated vaccination before 17 years of age was 88% lower than among those who had not been vaccinated.</a:t>
            </a:r>
          </a:p>
          <a:p>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a:t>
            </a:r>
            <a:r>
              <a:rPr lang="en-US" sz="800">
                <a:solidFill>
                  <a:prstClr val="black"/>
                </a:solidFill>
                <a:latin typeface="Arial" panose="020B0604020202020204" pitchFamily="34" charset="0"/>
                <a:cs typeface="Arial" panose="020B0604020202020204" pitchFamily="34" charset="0"/>
              </a:rPr>
              <a:t>the United States,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first cohort of vaccinated adolescents, women aged 20</a:t>
            </a:r>
            <a:r>
              <a:rPr lang="en-US" sz="800">
                <a:latin typeface="Arial" panose="020B0604020202020204" pitchFamily="34" charset="0"/>
                <a:cs typeface="Arial" panose="020B0604020202020204" pitchFamily="34" charset="0"/>
              </a:rPr>
              <a:t>–</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 years, demonstrated a 65% reduction in cervical cancer incidence rates between 2012 and 2019.</a:t>
            </a:r>
            <a:r>
              <a:rPr lang="en-US" sz="800" baseline="30000">
                <a:latin typeface="Arial" panose="020B0604020202020204" pitchFamily="34" charset="0"/>
                <a:cs typeface="Arial" panose="020B0604020202020204" pitchFamily="34" charset="0"/>
              </a:rPr>
              <a:t>2</a:t>
            </a:r>
          </a:p>
          <a:p>
            <a:pPr marL="0" lvl="0" indent="0" defTabSz="948507">
              <a:buNone/>
              <a:defRPr/>
            </a:pPr>
            <a:endParaRPr lang="en-US" sz="800" b="1">
              <a:latin typeface="Arial" panose="020B0604020202020204" pitchFamily="34" charset="0"/>
              <a:cs typeface="Arial" panose="020B0604020202020204" pitchFamily="34" charset="0"/>
            </a:endParaRPr>
          </a:p>
          <a:p>
            <a:pPr marL="0" lvl="0" indent="0" defTabSz="948507">
              <a:buNone/>
              <a:defRPr/>
            </a:pPr>
            <a:r>
              <a:rPr lang="en-US" sz="800" b="1">
                <a:latin typeface="Arial" panose="020B0604020202020204" pitchFamily="34" charset="0"/>
                <a:cs typeface="Arial" panose="020B0604020202020204" pitchFamily="34" charset="0"/>
              </a:rPr>
              <a:t>Background Information</a:t>
            </a:r>
          </a:p>
          <a:p>
            <a:r>
              <a:rPr lang="fr-FR" sz="800" b="0">
                <a:latin typeface="Arial" panose="020B0604020202020204" pitchFamily="34" charset="0"/>
                <a:cs typeface="Arial" panose="020B0604020202020204" pitchFamily="34" charset="0"/>
              </a:rPr>
              <a:t>Lei et al</a:t>
            </a:r>
            <a:r>
              <a:rPr lang="en-US" sz="800" baseline="30000">
                <a:latin typeface="Arial" panose="020B0604020202020204" pitchFamily="34" charset="0"/>
                <a:cs typeface="Arial" panose="020B0604020202020204" pitchFamily="34" charset="0"/>
              </a:rPr>
              <a:t>1</a:t>
            </a:r>
            <a:r>
              <a:rPr lang="fr-FR" sz="800">
                <a:latin typeface="Arial" panose="020B0604020202020204" pitchFamily="34" charset="0"/>
                <a:cs typeface="Arial" panose="020B0604020202020204" pitchFamily="34" charset="0"/>
              </a:rPr>
              <a:t>: </a:t>
            </a:r>
            <a:endParaRPr lang="fr-FR" sz="800" b="0">
              <a:latin typeface="Arial" panose="020B0604020202020204" pitchFamily="34" charset="0"/>
              <a:cs typeface="Arial" panose="020B0604020202020204" pitchFamily="34" charset="0"/>
            </a:endParaRPr>
          </a:p>
          <a:p>
            <a:pPr lvl="1"/>
            <a:r>
              <a:rPr lang="en-US" sz="800">
                <a:latin typeface="Arial" panose="020B0604020202020204" pitchFamily="34" charset="0"/>
                <a:cs typeface="Arial" panose="020B0604020202020204" pitchFamily="34" charset="0"/>
              </a:rPr>
              <a:t>Over 1.6 million Swedish girls and women aged 10–30 years</a:t>
            </a:r>
            <a:r>
              <a:rPr lang="en-US" sz="800">
                <a:solidFill>
                  <a:srgbClr val="FF0000"/>
                </a:solidFill>
                <a:latin typeface="Arial" panose="020B0604020202020204" pitchFamily="34" charset="0"/>
                <a:cs typeface="Arial" panose="020B0604020202020204" pitchFamily="34" charset="0"/>
              </a:rPr>
              <a:t> </a:t>
            </a:r>
            <a:r>
              <a:rPr lang="en-US" sz="800">
                <a:latin typeface="Arial" panose="020B0604020202020204" pitchFamily="34" charset="0"/>
                <a:cs typeface="Arial" panose="020B0604020202020204" pitchFamily="34" charset="0"/>
              </a:rPr>
              <a:t>in 2006–2017 were followed through the Swedish Total Population Register.</a:t>
            </a:r>
          </a:p>
          <a:p>
            <a:pPr lvl="1"/>
            <a:r>
              <a:rPr lang="en-US" sz="800">
                <a:latin typeface="Arial" panose="020B0604020202020204" pitchFamily="34" charset="0"/>
                <a:cs typeface="Arial" panose="020B0604020202020204" pitchFamily="34" charset="0"/>
              </a:rPr>
              <a:t>The analysis was adjusted, controlling for factors such as age at follow-up, calendar year, county of residence, and parental characteristics. </a:t>
            </a:r>
          </a:p>
          <a:p>
            <a:r>
              <a:rPr lang="en-US" sz="800">
                <a:latin typeface="Arial" panose="020B0604020202020204" pitchFamily="34" charset="0"/>
                <a:cs typeface="Arial" panose="020B0604020202020204" pitchFamily="34" charset="0"/>
              </a:rPr>
              <a:t>Siegel et al</a:t>
            </a:r>
            <a:r>
              <a:rPr lang="en-US" sz="800" baseline="30000">
                <a:latin typeface="Arial" panose="020B0604020202020204" pitchFamily="34" charset="0"/>
                <a:cs typeface="Arial" panose="020B0604020202020204" pitchFamily="34" charset="0"/>
              </a:rPr>
              <a:t>2</a:t>
            </a:r>
            <a:r>
              <a:rPr lang="en-US" sz="800">
                <a:latin typeface="Arial" panose="020B0604020202020204" pitchFamily="34" charset="0"/>
                <a:cs typeface="Arial" panose="020B0604020202020204" pitchFamily="34" charset="0"/>
              </a:rPr>
              <a:t>:</a:t>
            </a:r>
            <a:endParaRPr lang="en-US" sz="800" baseline="30000">
              <a:latin typeface="Arial" panose="020B0604020202020204" pitchFamily="34" charset="0"/>
              <a:cs typeface="Arial" panose="020B0604020202020204" pitchFamily="34" charset="0"/>
            </a:endParaRPr>
          </a:p>
          <a:p>
            <a:pPr lvl="1"/>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Population‐based cancer incidence data in the United States have been collected by the National Cancer Institute’s (NCI) Surveillance, Epidemiology, and End Results (SEER) program since 1973 and by the Centers for Disease Control and Prevention’s National Program of Cancer Registries (NPCR) since 1995. </a:t>
            </a:r>
          </a:p>
          <a:p>
            <a:pPr lvl="1"/>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United States, </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GARDASIL</a:t>
            </a:r>
            <a:r>
              <a:rPr lang="en-US" sz="800" baseline="30000"/>
              <a:t>®</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was approved in 2006 for use in females aged 9 to 26 years. The data for women aged 20</a:t>
            </a:r>
            <a:r>
              <a:rPr lang="en-US" sz="800">
                <a:latin typeface="Arial" panose="020B0604020202020204" pitchFamily="34" charset="0"/>
                <a:cs typeface="Arial" panose="020B0604020202020204" pitchFamily="34" charset="0"/>
              </a:rPr>
              <a:t>–</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 years between 2012 to 2019 are the first cohort of vaccinated adolescents. </a:t>
            </a:r>
          </a:p>
          <a:p>
            <a:pPr marL="225425" lvl="1" indent="0">
              <a:buNone/>
            </a:pPr>
            <a:r>
              <a:rPr lang="en-US" sz="800">
                <a:latin typeface="Arial" panose="020B0604020202020204" pitchFamily="34" charset="0"/>
                <a:cs typeface="Arial" panose="020B0604020202020204" pitchFamily="34" charset="0"/>
              </a:rPr>
              <a:t> </a:t>
            </a:r>
            <a:endParaRPr lang="en-US" sz="800">
              <a:highlight>
                <a:srgbClr val="FFFF00"/>
              </a:highlight>
            </a:endParaRPr>
          </a:p>
          <a:p>
            <a:pPr marL="0" indent="0">
              <a:buNone/>
            </a:pPr>
            <a:endParaRPr lang="en-US" sz="800">
              <a:highlight>
                <a:srgbClr val="FFFF00"/>
              </a:highlight>
            </a:endParaRPr>
          </a:p>
          <a:p>
            <a:pPr marL="0" lvl="0" indent="0" defTabSz="948507">
              <a:buNone/>
              <a:defRPr/>
            </a:pPr>
            <a:r>
              <a:rPr lang="en-US" sz="800" b="1"/>
              <a:t>References</a:t>
            </a:r>
          </a:p>
          <a:p>
            <a:pPr marL="0" indent="0">
              <a:spcAft>
                <a:spcPts val="300"/>
              </a:spcAft>
              <a:buNone/>
            </a:pPr>
            <a:r>
              <a:rPr lang="fr-FR" sz="800" b="1">
                <a:latin typeface="Arial" panose="020B0604020202020204" pitchFamily="34" charset="0"/>
                <a:cs typeface="Arial" panose="020B0604020202020204" pitchFamily="34" charset="0"/>
              </a:rPr>
              <a:t>1. </a:t>
            </a:r>
            <a:r>
              <a:rPr lang="fr-FR" sz="800">
                <a:latin typeface="Arial" panose="020B0604020202020204" pitchFamily="34" charset="0"/>
                <a:cs typeface="Arial" panose="020B0604020202020204" pitchFamily="34" charset="0"/>
              </a:rPr>
              <a:t>Lei J et al. </a:t>
            </a:r>
            <a:r>
              <a:rPr lang="fr-FR" sz="800" i="1">
                <a:latin typeface="Arial" panose="020B0604020202020204" pitchFamily="34" charset="0"/>
                <a:cs typeface="Arial" panose="020B0604020202020204" pitchFamily="34" charset="0"/>
              </a:rPr>
              <a:t>N Engl J Med</a:t>
            </a:r>
            <a:r>
              <a:rPr lang="fr-FR" sz="800">
                <a:latin typeface="Arial" panose="020B0604020202020204" pitchFamily="34" charset="0"/>
                <a:cs typeface="Arial" panose="020B0604020202020204" pitchFamily="34" charset="0"/>
              </a:rPr>
              <a:t>. 2020;383:1340–1348.</a:t>
            </a:r>
          </a:p>
          <a:p>
            <a:pPr marL="0" indent="0">
              <a:spcAft>
                <a:spcPts val="300"/>
              </a:spcAft>
              <a:buNone/>
            </a:pPr>
            <a:r>
              <a:rPr lang="fr-FR" sz="800" b="1">
                <a:latin typeface="Arial" panose="020B0604020202020204" pitchFamily="34" charset="0"/>
                <a:cs typeface="Arial" panose="020B0604020202020204" pitchFamily="34" charset="0"/>
              </a:rPr>
              <a:t>2. </a:t>
            </a:r>
            <a:r>
              <a:rPr lang="en-US" sz="800" i="0" kern="1200">
                <a:solidFill>
                  <a:schemeClr val="tx1"/>
                </a:solidFill>
                <a:effectLst/>
                <a:latin typeface="Arial" panose="020B0604020202020204" pitchFamily="34" charset="0"/>
                <a:cs typeface="Arial" panose="020B0604020202020204" pitchFamily="34" charset="0"/>
              </a:rPr>
              <a:t>Siegel RL et al. </a:t>
            </a:r>
            <a:r>
              <a:rPr lang="en-US" sz="800" i="1" kern="1200">
                <a:solidFill>
                  <a:schemeClr val="tx1"/>
                </a:solidFill>
                <a:effectLst/>
                <a:latin typeface="Arial" panose="020B0604020202020204" pitchFamily="34" charset="0"/>
                <a:cs typeface="Arial" panose="020B0604020202020204" pitchFamily="34" charset="0"/>
              </a:rPr>
              <a:t>CA Cancer J Clin</a:t>
            </a:r>
            <a:r>
              <a:rPr lang="en-US" sz="800" i="0" kern="1200">
                <a:solidFill>
                  <a:schemeClr val="tx1"/>
                </a:solidFill>
                <a:effectLst/>
                <a:latin typeface="Arial" panose="020B0604020202020204" pitchFamily="34" charset="0"/>
                <a:cs typeface="Arial" panose="020B0604020202020204" pitchFamily="34" charset="0"/>
              </a:rPr>
              <a:t>. 2023;73:17</a:t>
            </a:r>
            <a:r>
              <a:rPr kumimoji="0" lang="fr-FR" sz="800" b="0" i="0" u="none" strike="noStrike" kern="1200" cap="none" spc="0" normalizeH="0" baseline="0" noProof="0">
                <a:ln>
                  <a:noFill/>
                </a:ln>
                <a:effectLst/>
                <a:uLnTx/>
                <a:uFillTx/>
                <a:latin typeface="Arial (Body)"/>
                <a:ea typeface="+mn-ea"/>
                <a:cs typeface="+mn-cs"/>
              </a:rPr>
              <a:t>–</a:t>
            </a:r>
            <a:r>
              <a:rPr lang="en-US" sz="800" i="0" kern="1200">
                <a:solidFill>
                  <a:schemeClr val="tx1"/>
                </a:solidFill>
                <a:effectLst/>
                <a:latin typeface="Arial" panose="020B0604020202020204" pitchFamily="34" charset="0"/>
                <a:cs typeface="Arial" panose="020B0604020202020204" pitchFamily="34" charset="0"/>
              </a:rPr>
              <a:t>48. </a:t>
            </a:r>
            <a:endParaRPr lang="en-US" sz="800">
              <a:latin typeface="Arial" panose="020B0604020202020204" pitchFamily="34" charset="0"/>
              <a:cs typeface="Arial" panose="020B0604020202020204" pitchFamily="34" charset="0"/>
            </a:endParaRPr>
          </a:p>
          <a:p>
            <a:pPr marL="0" indent="0">
              <a:buNone/>
            </a:pPr>
            <a:endParaRPr lang="en-US" sz="1100" kern="1200">
              <a:effectLst/>
              <a:latin typeface="Arial" panose="020B0604020202020204" pitchFamily="34" charset="0"/>
              <a:cs typeface="Arial" panose="020B0604020202020204" pitchFamily="34" charset="0"/>
            </a:endParaRPr>
          </a:p>
        </p:txBody>
      </p:sp>
      <p:sp>
        <p:nvSpPr>
          <p:cNvPr id="10" name="Slide Number Placeholder 9">
            <a:extLst>
              <a:ext uri="{FF2B5EF4-FFF2-40B4-BE49-F238E27FC236}">
                <a16:creationId xmlns:a16="http://schemas.microsoft.com/office/drawing/2014/main" id="{CB051984-A8E5-5A05-7F30-BFCD7DE332C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8529286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pt-BR" b="0" i="0" dirty="0">
                <a:solidFill>
                  <a:srgbClr val="1F1F1F"/>
                </a:solidFill>
                <a:effectLst/>
                <a:highlight>
                  <a:srgbClr val="F8F9FA"/>
                </a:highlight>
                <a:latin typeface="arial" panose="020B0604020202020204" pitchFamily="34" charset="0"/>
              </a:rPr>
              <a:t>Apesar da carga do câncer relacionado ao HPV nos homens, há uma falta de triagem de rotina para esses tipos de câncer.</a:t>
            </a:r>
            <a:r>
              <a:rPr lang="pt-BR" b="0" i="0" baseline="30000" dirty="0">
                <a:solidFill>
                  <a:srgbClr val="1F1F1F"/>
                </a:solidFill>
                <a:effectLst/>
                <a:highlight>
                  <a:srgbClr val="F8F9FA"/>
                </a:highlight>
                <a:latin typeface="arial" panose="020B0604020202020204" pitchFamily="34" charset="0"/>
              </a:rPr>
              <a:t>1–4 </a:t>
            </a:r>
          </a:p>
          <a:p>
            <a:pPr algn="l"/>
            <a:r>
              <a:rPr lang="pt-BR" b="0" i="0" dirty="0">
                <a:solidFill>
                  <a:srgbClr val="1F1F1F"/>
                </a:solidFill>
                <a:effectLst/>
                <a:highlight>
                  <a:srgbClr val="F8F9FA"/>
                </a:highlight>
                <a:latin typeface="arial" panose="020B0604020202020204" pitchFamily="34" charset="0"/>
              </a:rPr>
              <a:t>Como resultado, a verdadeira carga do câncer relacionado ao HPV é provavelmente subestimado, e pode haver um atraso na detecção da doença.</a:t>
            </a:r>
            <a:r>
              <a:rPr lang="pt-BR" b="0" i="0" baseline="30000" dirty="0">
                <a:solidFill>
                  <a:srgbClr val="1F1F1F"/>
                </a:solidFill>
                <a:effectLst/>
                <a:highlight>
                  <a:srgbClr val="F8F9FA"/>
                </a:highlight>
                <a:latin typeface="arial" panose="020B0604020202020204" pitchFamily="34" charset="0"/>
              </a:rPr>
              <a:t>1,2,4,5</a:t>
            </a:r>
          </a:p>
          <a:p>
            <a:pPr marL="0" indent="0">
              <a:buNone/>
            </a:pPr>
            <a:br>
              <a:rPr lang="pt-BR" b="0" i="0" dirty="0">
                <a:solidFill>
                  <a:srgbClr val="1F1F1F"/>
                </a:solidFill>
                <a:effectLst/>
                <a:highlight>
                  <a:srgbClr val="FFFFFF"/>
                </a:highlight>
                <a:latin typeface="arial" panose="020B0604020202020204" pitchFamily="34" charset="0"/>
              </a:rPr>
            </a:b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8603130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F3FE27-EFDF-4BB8-A60E-2E32CE574EF3}" type="slidenum">
              <a:rPr kumimoji="0" lang="pt-B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792281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r>
              <a:rPr lang="pt-BR" b="0" i="0" dirty="0">
                <a:solidFill>
                  <a:srgbClr val="212121"/>
                </a:solidFill>
                <a:effectLst/>
                <a:latin typeface="BlinkMacSystemFont"/>
              </a:rPr>
              <a:t>FUTURE I/II </a:t>
            </a:r>
            <a:r>
              <a:rPr lang="pt-BR" b="0" i="0" dirty="0" err="1">
                <a:solidFill>
                  <a:srgbClr val="212121"/>
                </a:solidFill>
                <a:effectLst/>
                <a:latin typeface="BlinkMacSystemFont"/>
              </a:rPr>
              <a:t>Study</a:t>
            </a:r>
            <a:r>
              <a:rPr lang="pt-BR" b="0" i="0" dirty="0">
                <a:solidFill>
                  <a:srgbClr val="212121"/>
                </a:solidFill>
                <a:effectLst/>
                <a:latin typeface="BlinkMacSystemFont"/>
              </a:rPr>
              <a:t> </a:t>
            </a:r>
            <a:r>
              <a:rPr lang="pt-BR" b="0" i="0" dirty="0" err="1">
                <a:solidFill>
                  <a:srgbClr val="212121"/>
                </a:solidFill>
                <a:effectLst/>
                <a:latin typeface="BlinkMacSystemFont"/>
              </a:rPr>
              <a:t>Group</a:t>
            </a:r>
            <a:r>
              <a:rPr lang="pt-BR" b="0" i="0" dirty="0">
                <a:solidFill>
                  <a:srgbClr val="212121"/>
                </a:solidFill>
                <a:effectLst/>
                <a:latin typeface="BlinkMacSystemFont"/>
              </a:rPr>
              <a:t>; </a:t>
            </a:r>
            <a:r>
              <a:rPr lang="pt-BR" b="0" i="0" dirty="0" err="1">
                <a:solidFill>
                  <a:srgbClr val="212121"/>
                </a:solidFill>
                <a:effectLst/>
                <a:latin typeface="BlinkMacSystemFont"/>
              </a:rPr>
              <a:t>Dillner</a:t>
            </a:r>
            <a:r>
              <a:rPr lang="pt-BR" b="0" i="0" dirty="0">
                <a:solidFill>
                  <a:srgbClr val="212121"/>
                </a:solidFill>
                <a:effectLst/>
                <a:latin typeface="BlinkMacSystemFont"/>
              </a:rPr>
              <a:t> J et al. BMJ. 2010 Jul 20;341:c3493. </a:t>
            </a:r>
            <a:r>
              <a:rPr lang="pt-BR" b="0" i="0" dirty="0" err="1">
                <a:solidFill>
                  <a:srgbClr val="212121"/>
                </a:solidFill>
                <a:effectLst/>
                <a:latin typeface="BlinkMacSystemFont"/>
              </a:rPr>
              <a:t>doi</a:t>
            </a:r>
            <a:r>
              <a:rPr lang="pt-BR" b="0" i="0" dirty="0">
                <a:solidFill>
                  <a:srgbClr val="212121"/>
                </a:solidFill>
                <a:effectLst/>
                <a:latin typeface="BlinkMacSystemFont"/>
              </a:rPr>
              <a:t>: 10.1136/bmj.c3493.</a:t>
            </a:r>
          </a:p>
          <a:p>
            <a:r>
              <a:rPr lang="pt-BR" b="0" i="0" dirty="0">
                <a:solidFill>
                  <a:srgbClr val="212121"/>
                </a:solidFill>
                <a:effectLst/>
                <a:latin typeface="BlinkMacSystemFont"/>
              </a:rPr>
              <a:t>Maldonado I et al. </a:t>
            </a:r>
            <a:r>
              <a:rPr lang="pt-BR" b="0" i="0" dirty="0" err="1">
                <a:solidFill>
                  <a:srgbClr val="212121"/>
                </a:solidFill>
                <a:effectLst/>
                <a:latin typeface="BlinkMacSystemFont"/>
              </a:rPr>
              <a:t>Epub</a:t>
            </a:r>
            <a:r>
              <a:rPr lang="pt-BR" b="0" i="0" dirty="0">
                <a:solidFill>
                  <a:srgbClr val="212121"/>
                </a:solidFill>
                <a:effectLst/>
                <a:latin typeface="BlinkMacSystemFont"/>
              </a:rPr>
              <a:t> 2022 Jul 19. PMID: 35853188</a:t>
            </a: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0537219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41288" marR="0" lvl="0" indent="-1412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dirty="0"/>
              <a:t>A Sociedade destaca como preferenciais as vacinas mais abrangentes e adota esquemas considerados ideais para atingir a melhor proteção possível com cada imunobiológico. </a:t>
            </a:r>
          </a:p>
          <a:p>
            <a:pPr marL="0" indent="0">
              <a:buNone/>
            </a:pP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115411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304575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5AC55B-204B-0B10-6780-69B65EA5CE82}"/>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269B52D-C41E-1F41-108C-48C2BCB49A4F}"/>
              </a:ext>
            </a:extLst>
          </p:cNvPr>
          <p:cNvSpPr>
            <a:spLocks noGrp="1"/>
          </p:cNvSpPr>
          <p:nvPr>
            <p:ph type="sldNum" sz="quarter" idx="5"/>
          </p:nvPr>
        </p:nvSpPr>
        <p:spPr/>
        <p:txBody>
          <a:bodyPr/>
          <a:lstStyle/>
          <a:p>
            <a:fld id="{1A0EF302-6093-493F-855B-CD05A20C46CA}" type="slidenum">
              <a:rPr lang="en-US" smtClean="0"/>
              <a:pPr/>
              <a:t>68</a:t>
            </a:fld>
            <a:endParaRPr lang="en-US"/>
          </a:p>
        </p:txBody>
      </p:sp>
      <p:sp>
        <p:nvSpPr>
          <p:cNvPr id="6" name="Slide Image Placeholder 5">
            <a:extLst>
              <a:ext uri="{FF2B5EF4-FFF2-40B4-BE49-F238E27FC236}">
                <a16:creationId xmlns:a16="http://schemas.microsoft.com/office/drawing/2014/main" id="{397974C9-97CB-D806-CAF0-5A7505893A37}"/>
              </a:ext>
            </a:extLst>
          </p:cNvPr>
          <p:cNvSpPr>
            <a:spLocks noGrp="1" noRot="1" noChangeAspect="1"/>
          </p:cNvSpPr>
          <p:nvPr>
            <p:ph type="sldImg"/>
          </p:nvPr>
        </p:nvSpPr>
        <p:spPr>
          <a:xfrm>
            <a:off x="1031875" y="365125"/>
            <a:ext cx="5038725" cy="2835275"/>
          </a:xfrm>
        </p:spPr>
      </p:sp>
      <p:sp>
        <p:nvSpPr>
          <p:cNvPr id="7" name="Notes Placeholder 6">
            <a:extLst>
              <a:ext uri="{FF2B5EF4-FFF2-40B4-BE49-F238E27FC236}">
                <a16:creationId xmlns:a16="http://schemas.microsoft.com/office/drawing/2014/main" id="{95C58B3C-C109-0CA3-DAA7-330ACDE17E03}"/>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1153800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23938" y="431800"/>
            <a:ext cx="5103812" cy="2870200"/>
          </a:xfrm>
        </p:spPr>
      </p:sp>
      <p:sp>
        <p:nvSpPr>
          <p:cNvPr id="3" name="Notes Placeholder 2">
            <a:extLst>
              <a:ext uri="{FF2B5EF4-FFF2-40B4-BE49-F238E27FC236}">
                <a16:creationId xmlns:a16="http://schemas.microsoft.com/office/drawing/2014/main" id="{7BD6D249-300B-4CEF-853A-3CEBDD9BA689}"/>
              </a:ext>
            </a:extLst>
          </p:cNvPr>
          <p:cNvSpPr>
            <a:spLocks noGrp="1"/>
          </p:cNvSpPr>
          <p:nvPr>
            <p:ph type="body" idx="1"/>
          </p:nvPr>
        </p:nvSpPr>
        <p:spPr>
          <a:xfrm>
            <a:off x="730250" y="3542955"/>
            <a:ext cx="5486400" cy="4760123"/>
          </a:xfrm>
        </p:spPr>
        <p:txBody>
          <a:bodyPr/>
          <a:lstStyle/>
          <a:p>
            <a:pPr marL="0" indent="0" defTabSz="948507">
              <a:buNone/>
              <a:defRPr/>
            </a:pPr>
            <a:r>
              <a:rPr lang="en-US" sz="1000" b="1">
                <a:cs typeface="+mn-cs"/>
              </a:rPr>
              <a:t>Mandatory Talking Points </a:t>
            </a:r>
          </a:p>
          <a:p>
            <a:pPr defTabSz="948507">
              <a:defRPr/>
            </a:pPr>
            <a:r>
              <a:rPr lang="en-US" sz="1000">
                <a:cs typeface="+mn-cs"/>
              </a:rPr>
              <a:t>The number of deaths from cervical cancer is predicted to continue to grow.</a:t>
            </a:r>
            <a:r>
              <a:rPr lang="en-US" sz="1000" baseline="30000">
                <a:cs typeface="+mn-cs"/>
              </a:rPr>
              <a:t>1</a:t>
            </a:r>
            <a:endParaRPr lang="en-US" sz="1000">
              <a:cs typeface="+mn-cs"/>
            </a:endParaRPr>
          </a:p>
          <a:p>
            <a:pPr defTabSz="948507">
              <a:defRPr/>
            </a:pPr>
            <a:r>
              <a:rPr lang="en-US" sz="1000">
                <a:solidFill>
                  <a:srgbClr val="192F3A"/>
                </a:solidFill>
                <a:cs typeface="+mn-cs"/>
              </a:rPr>
              <a:t>In World Health Organization </a:t>
            </a:r>
            <a:r>
              <a:rPr lang="en-US" sz="1000">
                <a:cs typeface="+mn-cs"/>
              </a:rPr>
              <a:t>regions, GCO predicts that by 2030, the number of cervical cancer deaths will increase from ~342,000 in 2020 to ~432,000.</a:t>
            </a:r>
            <a:r>
              <a:rPr lang="en-US" sz="1000" baseline="30000">
                <a:cs typeface="+mn-cs"/>
              </a:rPr>
              <a:t>1</a:t>
            </a:r>
          </a:p>
          <a:p>
            <a:pPr lvl="1" defTabSz="948507">
              <a:defRPr/>
            </a:pPr>
            <a:r>
              <a:rPr lang="en-US" b="0" i="0">
                <a:solidFill>
                  <a:srgbClr val="303030"/>
                </a:solidFill>
                <a:effectLst/>
              </a:rPr>
              <a:t>Of the estimated 342,000 deaths from cervical cancer in 2020, about 90% of these occurred in LMICs</a:t>
            </a:r>
            <a:r>
              <a:rPr lang="en-US">
                <a:cs typeface="+mn-cs"/>
              </a:rPr>
              <a:t>.</a:t>
            </a:r>
            <a:r>
              <a:rPr lang="en-US" baseline="30000">
                <a:cs typeface="+mn-cs"/>
              </a:rPr>
              <a:t>2</a:t>
            </a:r>
            <a:endParaRPr lang="en-US">
              <a:cs typeface="+mn-cs"/>
            </a:endParaRPr>
          </a:p>
          <a:p>
            <a:pPr marL="0" indent="0" defTabSz="948507">
              <a:buNone/>
              <a:defRPr/>
            </a:pPr>
            <a:endParaRPr lang="en-US">
              <a:cs typeface="+mn-cs"/>
            </a:endParaRPr>
          </a:p>
          <a:p>
            <a:pPr marL="0" indent="0">
              <a:buNone/>
              <a:defRPr/>
            </a:pPr>
            <a:r>
              <a:rPr lang="en-US" sz="800" b="1">
                <a:cs typeface="+mn-cs"/>
              </a:rPr>
              <a:t>References</a:t>
            </a:r>
          </a:p>
          <a:p>
            <a:pPr marL="0" indent="0">
              <a:spcAft>
                <a:spcPts val="300"/>
              </a:spcAft>
              <a:buNone/>
              <a:defRPr/>
            </a:pPr>
            <a:r>
              <a:rPr lang="fr-FR" sz="800" b="1">
                <a:cs typeface="+mn-cs"/>
              </a:rPr>
              <a:t>1. </a:t>
            </a:r>
            <a:r>
              <a:rPr lang="en-US" sz="800">
                <a:cs typeface="+mn-cs"/>
              </a:rPr>
              <a:t>International Agency for Research on Cancer. Global Cancer Observatory: Cancer Tomorrow.</a:t>
            </a:r>
            <a:r>
              <a:rPr lang="en-US" sz="800"/>
              <a:t> Accessed March 10, 2023.</a:t>
            </a:r>
            <a:r>
              <a:rPr lang="en-US" sz="800">
                <a:cs typeface="+mn-cs"/>
              </a:rPr>
              <a:t> https://gco.iarc.fr/tomorrow</a:t>
            </a:r>
          </a:p>
          <a:p>
            <a:pPr marL="0" indent="0">
              <a:spcAft>
                <a:spcPts val="300"/>
              </a:spcAft>
              <a:buNone/>
              <a:defRPr/>
            </a:pPr>
            <a:r>
              <a:rPr lang="fr-FR" sz="800" b="1">
                <a:cs typeface="+mn-cs"/>
              </a:rPr>
              <a:t>2. </a:t>
            </a:r>
            <a:r>
              <a:rPr lang="en-US" sz="800">
                <a:cs typeface="+mn-cs"/>
              </a:rPr>
              <a:t>World Health Organization. </a:t>
            </a:r>
            <a:r>
              <a:rPr lang="fr-FR" sz="800">
                <a:cs typeface="+mn-cs"/>
              </a:rPr>
              <a:t>Cervical cancer. </a:t>
            </a:r>
            <a:r>
              <a:rPr lang="en-US" sz="800"/>
              <a:t>Accessed March 10, 2023.</a:t>
            </a:r>
            <a:r>
              <a:rPr lang="en-US" sz="800">
                <a:cs typeface="+mn-cs"/>
              </a:rPr>
              <a:t> https</a:t>
            </a:r>
            <a:r>
              <a:rPr lang="en-US" sz="800" b="0" kern="1200" noProof="0">
                <a:solidFill>
                  <a:schemeClr val="tx1"/>
                </a:solidFill>
                <a:ea typeface="+mn-ea"/>
                <a:cs typeface="+mn-cs"/>
              </a:rPr>
              <a:t>://www.who.int/news-room/fact-sheets/detail/cervical-cancer</a:t>
            </a:r>
          </a:p>
          <a:p>
            <a:pPr marL="0" indent="0">
              <a:buFontTx/>
              <a:buNone/>
              <a:defRPr/>
            </a:pPr>
            <a:endParaRPr lang="en-US" b="1"/>
          </a:p>
        </p:txBody>
      </p:sp>
      <p:sp>
        <p:nvSpPr>
          <p:cNvPr id="5" name="Slide Number Placeholder 4">
            <a:extLst>
              <a:ext uri="{FF2B5EF4-FFF2-40B4-BE49-F238E27FC236}">
                <a16:creationId xmlns:a16="http://schemas.microsoft.com/office/drawing/2014/main" id="{C9B6BF8E-0AD4-7BE5-7A1B-B85170B59B3F}"/>
              </a:ext>
            </a:extLst>
          </p:cNvPr>
          <p:cNvSpPr>
            <a:spLocks noGrp="1"/>
          </p:cNvSpPr>
          <p:nvPr>
            <p:ph type="sldNum" sz="quarter" idx="5"/>
          </p:nvPr>
        </p:nvSpPr>
        <p:spPr/>
        <p:txBody>
          <a:bodyPr/>
          <a:lstStyle/>
          <a:p>
            <a:fld id="{1A0EF302-6093-493F-855B-CD05A20C46CA}" type="slidenum">
              <a:rPr lang="en-US" smtClean="0"/>
              <a:pPr/>
              <a:t>5</a:t>
            </a:fld>
            <a:endParaRPr lang="en-US"/>
          </a:p>
        </p:txBody>
      </p:sp>
    </p:spTree>
    <p:extLst>
      <p:ext uri="{BB962C8B-B14F-4D97-AF65-F5344CB8AC3E}">
        <p14:creationId xmlns:p14="http://schemas.microsoft.com/office/powerpoint/2010/main" val="38439831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23938" y="431800"/>
            <a:ext cx="5103812" cy="2870200"/>
          </a:xfrm>
        </p:spPr>
      </p:sp>
      <p:sp>
        <p:nvSpPr>
          <p:cNvPr id="3" name="Notes Placeholder 2">
            <a:extLst>
              <a:ext uri="{FF2B5EF4-FFF2-40B4-BE49-F238E27FC236}">
                <a16:creationId xmlns:a16="http://schemas.microsoft.com/office/drawing/2014/main" id="{7BD6D249-300B-4CEF-853A-3CEBDD9BA689}"/>
              </a:ext>
            </a:extLst>
          </p:cNvPr>
          <p:cNvSpPr>
            <a:spLocks noGrp="1"/>
          </p:cNvSpPr>
          <p:nvPr>
            <p:ph type="body" idx="1"/>
          </p:nvPr>
        </p:nvSpPr>
        <p:spPr>
          <a:xfrm>
            <a:off x="730250" y="3542955"/>
            <a:ext cx="5486400" cy="4760123"/>
          </a:xfrm>
        </p:spPr>
        <p:txBody>
          <a:bodyPr/>
          <a:lstStyle/>
          <a:p>
            <a:pPr marL="0" indent="0" defTabSz="948507">
              <a:buNone/>
              <a:defRPr/>
            </a:pPr>
            <a:r>
              <a:rPr lang="en-US" sz="1100" b="1" noProof="0" dirty="0">
                <a:latin typeface="+mn-lt"/>
                <a:cs typeface="+mn-cs"/>
              </a:rPr>
              <a:t>Mandatory Talking Points </a:t>
            </a:r>
          </a:p>
          <a:p>
            <a:pPr defTabSz="948507">
              <a:defRPr/>
            </a:pPr>
            <a:r>
              <a:rPr lang="en-US" sz="1100" noProof="0" dirty="0">
                <a:latin typeface="+mn-lt"/>
                <a:cs typeface="+mn-cs"/>
              </a:rPr>
              <a:t>HPV can lead to a substantial cervical cancer disease burden in women.</a:t>
            </a:r>
            <a:r>
              <a:rPr lang="en-US" sz="1100" baseline="30000" noProof="0" dirty="0">
                <a:latin typeface="+mn-lt"/>
                <a:cs typeface="+mn-cs"/>
              </a:rPr>
              <a:t>1</a:t>
            </a:r>
            <a:endParaRPr lang="en-US" sz="1100" noProof="0" dirty="0">
              <a:latin typeface="+mn-lt"/>
              <a:cs typeface="+mn-cs"/>
            </a:endParaRPr>
          </a:p>
          <a:p>
            <a:pPr lvl="1" defTabSz="948507">
              <a:defRPr/>
            </a:pPr>
            <a:r>
              <a:rPr lang="en-US" sz="1100" noProof="0" dirty="0">
                <a:latin typeface="+mn-lt"/>
                <a:cs typeface="+mn-cs"/>
              </a:rPr>
              <a:t>Cervical cancer is the second most common cancer among women ages 15 to 44 years globally.</a:t>
            </a:r>
            <a:r>
              <a:rPr lang="en-US" sz="1100" baseline="30000" noProof="0" dirty="0">
                <a:latin typeface="+mn-lt"/>
                <a:cs typeface="+mn-cs"/>
              </a:rPr>
              <a:t>2</a:t>
            </a:r>
            <a:endParaRPr lang="en-US" sz="1100" noProof="0" dirty="0">
              <a:latin typeface="+mn-lt"/>
              <a:cs typeface="+mn-cs"/>
            </a:endParaRPr>
          </a:p>
          <a:p>
            <a:pPr lvl="1" defTabSz="948507">
              <a:defRPr/>
            </a:pPr>
            <a:r>
              <a:rPr lang="en-US" sz="1100" noProof="0" dirty="0">
                <a:latin typeface="+mn-lt"/>
                <a:cs typeface="+mn-cs"/>
              </a:rPr>
              <a:t>Approximately 99% of cervical cancer is linked with high-risk HPV infection.</a:t>
            </a:r>
            <a:r>
              <a:rPr lang="en-US" sz="1100" baseline="30000" noProof="0" dirty="0">
                <a:latin typeface="+mn-lt"/>
                <a:cs typeface="+mn-cs"/>
              </a:rPr>
              <a:t>3</a:t>
            </a:r>
            <a:endParaRPr lang="en-US" sz="1100" noProof="0" dirty="0">
              <a:latin typeface="+mn-lt"/>
              <a:cs typeface="+mn-cs"/>
            </a:endParaRPr>
          </a:p>
          <a:p>
            <a:pPr marL="225425" lvl="1" indent="0" defTabSz="948507">
              <a:buNone/>
              <a:defRPr/>
            </a:pPr>
            <a:endParaRPr lang="en-US" sz="1100" noProof="0" dirty="0">
              <a:latin typeface="+mn-lt"/>
              <a:cs typeface="+mn-cs"/>
            </a:endParaRPr>
          </a:p>
          <a:p>
            <a:pPr marL="0" indent="0" defTabSz="948507">
              <a:buNone/>
              <a:defRPr/>
            </a:pPr>
            <a:r>
              <a:rPr lang="en-US" sz="1100" b="1" noProof="0" dirty="0">
                <a:latin typeface="+mn-lt"/>
                <a:cs typeface="+mn-cs"/>
              </a:rPr>
              <a:t>Background Information</a:t>
            </a:r>
          </a:p>
          <a:p>
            <a:pPr defTabSz="948507">
              <a:defRPr/>
            </a:pPr>
            <a:r>
              <a:rPr lang="en-US" sz="1100" noProof="0" dirty="0">
                <a:latin typeface="+mn-lt"/>
                <a:cs typeface="+mn-cs"/>
              </a:rPr>
              <a:t>Cervical cancer ranking was determined based on data compiled from the HPV Information Centre.</a:t>
            </a:r>
            <a:r>
              <a:rPr lang="en-US" sz="1100" baseline="30000" noProof="0" dirty="0">
                <a:latin typeface="+mn-lt"/>
                <a:cs typeface="+mn-cs"/>
              </a:rPr>
              <a:t>2</a:t>
            </a:r>
          </a:p>
          <a:p>
            <a:pPr marL="0" indent="0" defTabSz="948507">
              <a:buNone/>
              <a:defRPr/>
            </a:pPr>
            <a:endParaRPr lang="en-US" sz="1100" noProof="0" dirty="0">
              <a:latin typeface="+mn-lt"/>
              <a:cs typeface="+mn-cs"/>
            </a:endParaRPr>
          </a:p>
          <a:p>
            <a:pPr marL="0" indent="0">
              <a:buNone/>
              <a:defRPr/>
            </a:pPr>
            <a:r>
              <a:rPr lang="en-US" sz="800" b="1" noProof="0" dirty="0">
                <a:latin typeface="+mn-lt"/>
                <a:cs typeface="+mn-cs"/>
              </a:rPr>
              <a:t>References</a:t>
            </a:r>
          </a:p>
          <a:p>
            <a:pPr marL="0" marR="0" lvl="0" indent="0" algn="l" defTabSz="914400" rtl="0" eaLnBrk="1" fontAlgn="auto" latinLnBrk="0" hangingPunct="1">
              <a:spcBef>
                <a:spcPts val="0"/>
              </a:spcBef>
              <a:spcAft>
                <a:spcPts val="300"/>
              </a:spcAft>
              <a:buClrTx/>
              <a:buSzTx/>
              <a:buFontTx/>
              <a:buNone/>
              <a:tabLst/>
              <a:defRPr/>
            </a:pPr>
            <a:r>
              <a:rPr lang="en-US" sz="800" b="1" noProof="0" dirty="0">
                <a:cs typeface="+mn-cs"/>
              </a:rPr>
              <a:t>1. </a:t>
            </a:r>
            <a:r>
              <a:rPr lang="en-US" sz="800" noProof="0" dirty="0">
                <a:cs typeface="+mn-cs"/>
              </a:rPr>
              <a:t>de Martel C et al. </a:t>
            </a:r>
            <a:r>
              <a:rPr lang="en-US" sz="800" i="1" noProof="0" dirty="0">
                <a:cs typeface="+mn-cs"/>
              </a:rPr>
              <a:t>Lancet Glob Health</a:t>
            </a:r>
            <a:r>
              <a:rPr lang="en-US" sz="800" noProof="0" dirty="0">
                <a:cs typeface="+mn-cs"/>
              </a:rPr>
              <a:t>. 2020;8:e180–e190. </a:t>
            </a:r>
            <a:endParaRPr lang="en-US" sz="800" b="1" noProof="0" dirty="0">
              <a:cs typeface="+mn-cs"/>
            </a:endParaRPr>
          </a:p>
          <a:p>
            <a:pPr marL="0" indent="0">
              <a:spcAft>
                <a:spcPts val="300"/>
              </a:spcAft>
              <a:buNone/>
              <a:defRPr/>
            </a:pPr>
            <a:r>
              <a:rPr lang="en-US" sz="800" b="1" noProof="0" dirty="0">
                <a:cs typeface="+mn-cs"/>
              </a:rPr>
              <a:t>2. </a:t>
            </a:r>
            <a:r>
              <a:rPr lang="en-US" sz="800" dirty="0">
                <a:latin typeface="+mn-lt"/>
                <a:cs typeface="+mn-cs"/>
              </a:rPr>
              <a:t>Bruni L et al. ICO/IARC HPV Information Centre on HPV and Cancer. Human papillomavirus and related diseases in the World. Summary Report; March 10, 2023. Accessed June 2, 2023. https://hpvcentre.net/statistics/reports/XWX.pdf</a:t>
            </a:r>
            <a:endParaRPr lang="en-US" sz="800" noProof="0" dirty="0">
              <a:cs typeface="+mn-cs"/>
            </a:endParaRPr>
          </a:p>
          <a:p>
            <a:pPr marL="0" marR="0" lvl="0" indent="0" algn="l" defTabSz="914400" rtl="0" eaLnBrk="1" fontAlgn="auto" latinLnBrk="0" hangingPunct="1">
              <a:spcBef>
                <a:spcPts val="0"/>
              </a:spcBef>
              <a:spcAft>
                <a:spcPts val="300"/>
              </a:spcAft>
              <a:buClrTx/>
              <a:buSzTx/>
              <a:buFontTx/>
              <a:buNone/>
              <a:tabLst/>
              <a:defRPr/>
            </a:pPr>
            <a:r>
              <a:rPr lang="en-US" sz="800" b="1" noProof="0" dirty="0">
                <a:latin typeface="+mn-lt"/>
                <a:cs typeface="+mn-cs"/>
              </a:rPr>
              <a:t>3. </a:t>
            </a:r>
            <a:r>
              <a:rPr lang="en-US" sz="800" noProof="0" dirty="0">
                <a:latin typeface="+mn-lt"/>
                <a:cs typeface="+mn-cs"/>
              </a:rPr>
              <a:t>World </a:t>
            </a:r>
            <a:r>
              <a:rPr lang="en-US" sz="800" dirty="0"/>
              <a:t>Health Organization. Cervical cancer. Accessed March 10, 2023.</a:t>
            </a:r>
          </a:p>
          <a:p>
            <a:pPr marL="0" indent="0">
              <a:spcAft>
                <a:spcPts val="300"/>
              </a:spcAft>
              <a:buNone/>
              <a:defRPr/>
            </a:pPr>
            <a:r>
              <a:rPr lang="en-US" sz="800" dirty="0"/>
              <a:t>https://www.who.int/health-topics/cervical-cancer#tab=tab_1</a:t>
            </a:r>
          </a:p>
        </p:txBody>
      </p:sp>
      <p:sp>
        <p:nvSpPr>
          <p:cNvPr id="4" name="Slide Number Placeholder 3">
            <a:extLst>
              <a:ext uri="{FF2B5EF4-FFF2-40B4-BE49-F238E27FC236}">
                <a16:creationId xmlns:a16="http://schemas.microsoft.com/office/drawing/2014/main" id="{999B966B-4BAD-FCB5-30FC-C2F3A4B5C59D}"/>
              </a:ext>
            </a:extLst>
          </p:cNvPr>
          <p:cNvSpPr>
            <a:spLocks noGrp="1"/>
          </p:cNvSpPr>
          <p:nvPr>
            <p:ph type="sldNum" sz="quarter" idx="5"/>
          </p:nvPr>
        </p:nvSpPr>
        <p:spPr/>
        <p:txBody>
          <a:bodyPr/>
          <a:lstStyle/>
          <a:p>
            <a:fld id="{1A0EF302-6093-493F-855B-CD05A20C46CA}" type="slidenum">
              <a:rPr lang="en-US" smtClean="0"/>
              <a:pPr/>
              <a:t>6</a:t>
            </a:fld>
            <a:endParaRPr lang="en-US"/>
          </a:p>
        </p:txBody>
      </p:sp>
    </p:spTree>
    <p:extLst>
      <p:ext uri="{BB962C8B-B14F-4D97-AF65-F5344CB8AC3E}">
        <p14:creationId xmlns:p14="http://schemas.microsoft.com/office/powerpoint/2010/main" val="33488539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47788" y="841375"/>
            <a:ext cx="4489450" cy="2525713"/>
          </a:xfrm>
        </p:spPr>
      </p:sp>
      <p:sp>
        <p:nvSpPr>
          <p:cNvPr id="3" name="Notes Placeholder 2"/>
          <p:cNvSpPr>
            <a:spLocks noGrp="1"/>
          </p:cNvSpPr>
          <p:nvPr>
            <p:ph type="body" idx="1"/>
          </p:nvPr>
        </p:nvSpPr>
        <p:spPr>
          <a:xfrm>
            <a:off x="723900" y="3638550"/>
            <a:ext cx="5676900" cy="5639966"/>
          </a:xfrm>
        </p:spPr>
        <p:txBody>
          <a:bodyPr/>
          <a:lstStyle/>
          <a:p>
            <a:pPr marL="0" indent="0">
              <a:buNone/>
            </a:pPr>
            <a:r>
              <a:rPr lang="en-US" sz="1000" b="1" dirty="0">
                <a:latin typeface="+mn-lt"/>
                <a:cs typeface="+mn-cs"/>
              </a:rPr>
              <a:t>Mandatory Talking Points </a:t>
            </a:r>
            <a:endParaRPr lang="en-US" sz="1000" b="0" i="0" dirty="0">
              <a:effectLst/>
              <a:latin typeface="+mn-lt"/>
              <a:cs typeface="+mn-cs"/>
            </a:endParaRPr>
          </a:p>
          <a:p>
            <a:pPr marL="171450" lvl="0" indent="-174625"/>
            <a:r>
              <a:rPr lang="en-US" sz="1000" dirty="0">
                <a:latin typeface="+mn-lt"/>
                <a:cs typeface="+mn-cs"/>
              </a:rPr>
              <a:t>In women </a:t>
            </a:r>
            <a:r>
              <a:rPr lang="en-US" sz="1000" dirty="0"/>
              <a:t>with normal immune systems, most HPV infections clear on their own. </a:t>
            </a:r>
            <a:r>
              <a:rPr lang="en-US" sz="1000" dirty="0">
                <a:latin typeface="+mn-lt"/>
                <a:cs typeface="+mn-cs"/>
              </a:rPr>
              <a:t>However, persistent infection with a high-risk HPV type may be associated with a risk of developing cervical cancer. It usually takes 15 to 20 years for cervical cancer to develop in women.</a:t>
            </a:r>
            <a:r>
              <a:rPr lang="en-US" sz="1000" b="0" i="0" baseline="30000" dirty="0">
                <a:effectLst/>
                <a:latin typeface="+mn-lt"/>
                <a:cs typeface="+mn-cs"/>
              </a:rPr>
              <a:t>1-4</a:t>
            </a:r>
            <a:endParaRPr lang="en-US" sz="1000" b="0" i="0" strike="sngStrike" baseline="30000" dirty="0">
              <a:effectLst/>
              <a:latin typeface="+mn-lt"/>
              <a:cs typeface="+mn-cs"/>
            </a:endParaRPr>
          </a:p>
          <a:p>
            <a:pPr marL="171450" lvl="0" indent="-174625"/>
            <a:r>
              <a:rPr lang="en-US" sz="1000" dirty="0">
                <a:latin typeface="+mn-lt"/>
                <a:cs typeface="+mn-cs"/>
              </a:rPr>
              <a:t>The World Health Organization recommends vaccination of adolescent girls, prior to HPV exposure, as a primary prevention method for cervical cancer.</a:t>
            </a:r>
            <a:r>
              <a:rPr lang="en-US" sz="1000" b="0" i="0" baseline="30000" dirty="0">
                <a:effectLst/>
                <a:latin typeface="+mn-lt"/>
                <a:cs typeface="+mn-cs"/>
              </a:rPr>
              <a:t>1</a:t>
            </a:r>
            <a:endParaRPr lang="en-US" sz="1000" b="0" i="0" strike="sngStrike" baseline="0" dirty="0">
              <a:effectLst/>
              <a:latin typeface="+mn-lt"/>
              <a:cs typeface="+mn-cs"/>
            </a:endParaRPr>
          </a:p>
          <a:p>
            <a:pPr marL="0" lvl="0" indent="0">
              <a:buNone/>
            </a:pPr>
            <a:endParaRPr lang="en-US" sz="1200" b="1" dirty="0">
              <a:latin typeface="+mn-lt"/>
              <a:cs typeface="+mn-cs"/>
            </a:endParaRPr>
          </a:p>
          <a:p>
            <a:pPr marL="0" indent="0">
              <a:buNone/>
            </a:pPr>
            <a:r>
              <a:rPr lang="en-US" sz="800" b="1" dirty="0">
                <a:latin typeface="+mn-lt"/>
                <a:cs typeface="+mn-cs"/>
              </a:rPr>
              <a:t>References</a:t>
            </a:r>
            <a:endParaRPr lang="en-US" sz="800" b="1" strike="sngStrike" dirty="0">
              <a:solidFill>
                <a:srgbClr val="FF0000"/>
              </a:solidFill>
              <a:latin typeface="+mn-lt"/>
              <a:cs typeface="+mn-cs"/>
            </a:endParaRPr>
          </a:p>
          <a:p>
            <a:pPr marL="228600" marR="0" lvl="0" indent="-228600" algn="l" defTabSz="914400" rtl="0" eaLnBrk="1" fontAlgn="auto" latinLnBrk="0" hangingPunct="1">
              <a:lnSpc>
                <a:spcPct val="100000"/>
              </a:lnSpc>
              <a:spcBef>
                <a:spcPts val="0"/>
              </a:spcBef>
              <a:spcAft>
                <a:spcPts val="300"/>
              </a:spcAft>
              <a:buClrTx/>
              <a:buSzTx/>
              <a:buAutoNum type="arabicPeriod"/>
              <a:tabLst/>
              <a:defRPr/>
            </a:pPr>
            <a:r>
              <a:rPr lang="en-US" sz="800" dirty="0">
                <a:latin typeface="+mn-lt"/>
                <a:cs typeface="+mn-cs"/>
              </a:rPr>
              <a:t>World Health Organization. Cervical cancer. Accessed March 10, 2023. </a:t>
            </a:r>
            <a:r>
              <a:rPr lang="en-US" sz="800" dirty="0"/>
              <a:t>https://www.who.int/news-room/fact-sheets/detail/cervical-cancer</a:t>
            </a:r>
          </a:p>
          <a:p>
            <a:pPr marL="228600" marR="0" lvl="0" indent="-228600" algn="l" defTabSz="914400" rtl="0" eaLnBrk="1" fontAlgn="auto" latinLnBrk="0" hangingPunct="1">
              <a:lnSpc>
                <a:spcPct val="100000"/>
              </a:lnSpc>
              <a:spcBef>
                <a:spcPts val="0"/>
              </a:spcBef>
              <a:spcAft>
                <a:spcPts val="300"/>
              </a:spcAft>
              <a:buClrTx/>
              <a:buSzTx/>
              <a:buAutoNum type="arabicPeriod"/>
              <a:tabLst/>
              <a:defRPr/>
            </a:pPr>
            <a:r>
              <a:rPr lang="en-US" sz="800" dirty="0">
                <a:latin typeface="Arial"/>
                <a:ea typeface="Times New Roman" panose="02020603050405020304" pitchFamily="18" charset="0"/>
                <a:cs typeface="Arial"/>
              </a:rPr>
              <a:t>Centers for Disease Control and Prevention. </a:t>
            </a:r>
            <a:r>
              <a:rPr lang="en-US" sz="800" i="1" dirty="0">
                <a:latin typeface="Arial"/>
                <a:ea typeface="Times New Roman" panose="02020603050405020304" pitchFamily="18" charset="0"/>
                <a:cs typeface="Arial"/>
              </a:rPr>
              <a:t>Epidemiology and Prevention of Vaccine-Preventable Diseases.</a:t>
            </a:r>
            <a:r>
              <a:rPr lang="en-US" sz="800" dirty="0">
                <a:latin typeface="Arial"/>
                <a:ea typeface="Times New Roman" panose="02020603050405020304" pitchFamily="18" charset="0"/>
                <a:cs typeface="Arial"/>
              </a:rPr>
              <a:t> 14th ed. Public Health Foundation; 2021.</a:t>
            </a:r>
            <a:r>
              <a:rPr lang="en-US" sz="800" dirty="0">
                <a:latin typeface="Arial"/>
                <a:cs typeface="Arial"/>
              </a:rPr>
              <a:t> Accessed April 10, 2023.  </a:t>
            </a:r>
            <a:r>
              <a:rPr lang="en-US" sz="800" b="0" i="0" u="none" strike="noStrike" baseline="0" dirty="0">
                <a:solidFill>
                  <a:srgbClr val="333333"/>
                </a:solidFill>
                <a:latin typeface="Arial" panose="020B0604020202020204" pitchFamily="34" charset="0"/>
              </a:rPr>
              <a:t>https://www.cdc.gov/vaccines/pubs/pinkbook/downloads/hpv.pdf</a:t>
            </a:r>
            <a:r>
              <a:rPr lang="en-US" sz="800" dirty="0">
                <a:latin typeface="Arial"/>
                <a:cs typeface="Arial"/>
              </a:rPr>
              <a:t> </a:t>
            </a:r>
            <a:endParaRPr lang="en-US" sz="800" dirty="0">
              <a:latin typeface="Arial" panose="020B0604020202020204" pitchFamily="34" charset="0"/>
              <a:cs typeface="Arial" panose="020B0604020202020204" pitchFamily="34" charset="0"/>
            </a:endParaRPr>
          </a:p>
          <a:p>
            <a:pPr marL="228600" indent="-228600">
              <a:spcAft>
                <a:spcPts val="300"/>
              </a:spcAft>
              <a:buFont typeface="Arial" panose="020B0604020202020204" pitchFamily="34" charset="0"/>
              <a:buAutoNum type="arabicPeriod"/>
              <a:defRPr/>
            </a:pPr>
            <a:r>
              <a:rPr lang="en-US" sz="800" dirty="0">
                <a:latin typeface="Arial"/>
                <a:cs typeface="Arial"/>
              </a:rPr>
              <a:t>Centers for Disease Control and Prevention. Human papillomavirus (HPV) infection. Accessed April 10, 2023. </a:t>
            </a:r>
            <a:r>
              <a:rPr lang="en-US" sz="800" dirty="0">
                <a:latin typeface="Arial"/>
                <a:cs typeface="Arial"/>
                <a:hlinkClick r:id="rId3"/>
              </a:rPr>
              <a:t>https://www.cdc.gov/std/treatment-guidelines/hpv.htm</a:t>
            </a:r>
            <a:endParaRPr lang="en-US" sz="800" dirty="0">
              <a:latin typeface="Arial"/>
              <a:cs typeface="Arial"/>
            </a:endParaRPr>
          </a:p>
          <a:p>
            <a:pPr marL="228600" indent="-228600">
              <a:spcAft>
                <a:spcPts val="300"/>
              </a:spcAft>
              <a:buFont typeface="Arial" panose="020B0604020202020204" pitchFamily="34" charset="0"/>
              <a:buAutoNum type="arabicPeriod"/>
              <a:defRPr/>
            </a:pPr>
            <a:r>
              <a:rPr lang="en-US" sz="800" dirty="0">
                <a:latin typeface="Arial"/>
                <a:cs typeface="Arial"/>
              </a:rPr>
              <a:t>Centers for Disease Control and Prevention. HPV and oropharyngeal cancer. Accessed April 10, 2023. https://www.cdc.gov/cancer/hpv/basic_info/hpv_oropharyngeal.htm </a:t>
            </a:r>
            <a:endParaRPr lang="en-US" sz="8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300"/>
              </a:spcAft>
              <a:buClrTx/>
              <a:buSzTx/>
              <a:buNone/>
              <a:tabLst/>
              <a:defRPr/>
            </a:pPr>
            <a:endParaRPr lang="fr-FR" sz="900" dirty="0">
              <a:latin typeface="+mn-lt"/>
              <a:cs typeface="+mn-cs"/>
            </a:endParaRPr>
          </a:p>
          <a:p>
            <a:pPr marL="0" indent="0">
              <a:buNone/>
            </a:pPr>
            <a:endParaRPr lang="en-US" sz="800" dirty="0">
              <a:latin typeface="+mn-lt"/>
              <a:cs typeface="+mn-cs"/>
            </a:endParaRPr>
          </a:p>
          <a:p>
            <a:endParaRPr lang="en-US" dirty="0"/>
          </a:p>
          <a:p>
            <a:pPr marL="0" indent="0">
              <a:buNone/>
            </a:pPr>
            <a:endParaRPr lang="en-US" dirty="0"/>
          </a:p>
        </p:txBody>
      </p:sp>
      <p:sp>
        <p:nvSpPr>
          <p:cNvPr id="4" name="Slide Number Placeholder 3">
            <a:extLst>
              <a:ext uri="{FF2B5EF4-FFF2-40B4-BE49-F238E27FC236}">
                <a16:creationId xmlns:a16="http://schemas.microsoft.com/office/drawing/2014/main" id="{576C0D52-2DB8-2433-002B-4D0618905775}"/>
              </a:ext>
            </a:extLst>
          </p:cNvPr>
          <p:cNvSpPr>
            <a:spLocks noGrp="1"/>
          </p:cNvSpPr>
          <p:nvPr>
            <p:ph type="sldNum" sz="quarter" idx="5"/>
          </p:nvPr>
        </p:nvSpPr>
        <p:spPr/>
        <p:txBody>
          <a:bodyPr/>
          <a:lstStyle/>
          <a:p>
            <a:fld id="{1A0EF302-6093-493F-855B-CD05A20C46CA}" type="slidenum">
              <a:rPr lang="en-US" smtClean="0"/>
              <a:pPr/>
              <a:t>7</a:t>
            </a:fld>
            <a:endParaRPr lang="en-US"/>
          </a:p>
        </p:txBody>
      </p:sp>
    </p:spTree>
    <p:extLst>
      <p:ext uri="{BB962C8B-B14F-4D97-AF65-F5344CB8AC3E}">
        <p14:creationId xmlns:p14="http://schemas.microsoft.com/office/powerpoint/2010/main" val="36656182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pPr marL="0" indent="0">
              <a:buNone/>
            </a:pPr>
            <a:r>
              <a:rPr lang="en-US" b="1"/>
              <a:t>Talking Points</a:t>
            </a:r>
          </a:p>
          <a:p>
            <a:r>
              <a:rPr lang="en-US"/>
              <a:t>HPV-related disease or cancer at 1 site of the body may increase the risk for HPV disease or cancer in another region of the body.</a:t>
            </a:r>
            <a:r>
              <a:rPr lang="en-US" baseline="30000"/>
              <a:t>1</a:t>
            </a:r>
            <a:endParaRPr lang="en-US"/>
          </a:p>
          <a:p>
            <a:pPr lvl="1"/>
            <a:r>
              <a:rPr lang="en-US"/>
              <a:t>In a systematic review and meta-analysis of studies from Europe and North America, patients with an HPV-related index cancer were at risk of developing a secondary HPV-related cancer at a different body site.</a:t>
            </a:r>
            <a:r>
              <a:rPr lang="en-US" baseline="30000"/>
              <a:t>1</a:t>
            </a:r>
            <a:endParaRPr lang="en-US"/>
          </a:p>
          <a:p>
            <a:pPr lvl="1"/>
            <a:r>
              <a:rPr lang="en-US"/>
              <a:t>The risk of </a:t>
            </a:r>
            <a:r>
              <a:rPr lang="en-US" err="1"/>
              <a:t>vulvo</a:t>
            </a:r>
            <a:r>
              <a:rPr lang="en-US"/>
              <a:t>-vaginal cancer was ~8x higher in patients with cervical cancer. Similarly, the risk of anal cancer after vulvo-vaginal primary cancer was high at ~14 times more likely.</a:t>
            </a:r>
            <a:r>
              <a:rPr lang="en-US" baseline="30000"/>
              <a:t>1</a:t>
            </a:r>
            <a:endParaRPr lang="en-US"/>
          </a:p>
          <a:p>
            <a:pPr marL="0" indent="0">
              <a:buNone/>
            </a:pPr>
            <a:endParaRPr lang="en-US" b="1"/>
          </a:p>
          <a:p>
            <a:pPr marL="0" indent="0">
              <a:buNone/>
            </a:pPr>
            <a:r>
              <a:rPr lang="en-US" b="1"/>
              <a:t>Background Information</a:t>
            </a:r>
          </a:p>
          <a:p>
            <a:r>
              <a:rPr lang="en-US"/>
              <a:t>A total of 32 studies were identified in the systematic review, comprising 3,759,726 patients. </a:t>
            </a:r>
            <a:r>
              <a:rPr lang="en-US" sz="1100"/>
              <a:t>Data were obtained from a systematic review and meta-analysis of primary and secondary HPV-related cancer sites. SIRs for each site of index primaries were tabulated from each study and organized according to the site of index primaries.  Where SIRs for individual sites were reported separately, data were pooled using a random-effect meta-analysis to obtain a single SIR for the combined site. A formal meta-analysis based on the index cancer site was performed to obtain an estimate of the risk of independent second primary cancer.</a:t>
            </a:r>
            <a:r>
              <a:rPr lang="en-US" baseline="30000"/>
              <a:t>1</a:t>
            </a:r>
            <a:endParaRPr lang="en-US"/>
          </a:p>
          <a:p>
            <a:endParaRPr lang="en-US" b="1"/>
          </a:p>
          <a:p>
            <a:pPr marL="0" indent="0">
              <a:buNone/>
            </a:pPr>
            <a:r>
              <a:rPr lang="en-US" b="1"/>
              <a:t>Reference</a:t>
            </a:r>
          </a:p>
          <a:p>
            <a:pPr marL="228600" indent="-228600">
              <a:buAutoNum type="arabicPeriod"/>
            </a:pPr>
            <a:r>
              <a:rPr lang="en-US">
                <a:solidFill>
                  <a:srgbClr val="000000"/>
                </a:solidFill>
              </a:rPr>
              <a:t>Gilbert DC et al.</a:t>
            </a:r>
            <a:r>
              <a:rPr lang="en-US" i="1">
                <a:solidFill>
                  <a:srgbClr val="000000"/>
                </a:solidFill>
              </a:rPr>
              <a:t> Br J Cancer. </a:t>
            </a:r>
            <a:r>
              <a:rPr lang="en-US">
                <a:solidFill>
                  <a:srgbClr val="000000"/>
                </a:solidFill>
              </a:rPr>
              <a:t>2019;120:256</a:t>
            </a:r>
            <a:r>
              <a:rPr lang="da-DK"/>
              <a:t>–</a:t>
            </a:r>
            <a:r>
              <a:rPr lang="en-US">
                <a:solidFill>
                  <a:srgbClr val="000000"/>
                </a:solidFill>
              </a:rPr>
              <a:t>268. </a:t>
            </a:r>
            <a:endParaRPr lang="en-US" b="1">
              <a:solidFill>
                <a:srgbClr val="000000"/>
              </a:solidFill>
            </a:endParaRPr>
          </a:p>
          <a:p>
            <a:pPr marL="0" indent="0">
              <a:buNone/>
            </a:pPr>
            <a:endParaRPr lang="en-US"/>
          </a:p>
          <a:p>
            <a:pPr marL="0" indent="0">
              <a:buNone/>
            </a:pPr>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585683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Notes Placeholder 21">
            <a:extLst>
              <a:ext uri="{FF2B5EF4-FFF2-40B4-BE49-F238E27FC236}">
                <a16:creationId xmlns:a16="http://schemas.microsoft.com/office/drawing/2014/main" id="{C9BB9AE1-E3D5-423F-8F8F-87F66A3CF20E}"/>
              </a:ext>
            </a:extLst>
          </p:cNvPr>
          <p:cNvSpPr>
            <a:spLocks noGrp="1"/>
          </p:cNvSpPr>
          <p:nvPr>
            <p:ph type="body" sz="quarter" idx="3"/>
          </p:nvPr>
        </p:nvSpPr>
        <p:spPr>
          <a:xfrm>
            <a:off x="549275" y="3652510"/>
            <a:ext cx="5677812" cy="4898246"/>
          </a:xfrm>
        </p:spPr>
        <p:txBody>
          <a:bodyPr/>
          <a:lstStyle/>
          <a:p>
            <a:pPr marL="0" indent="0">
              <a:buNone/>
              <a:defRPr/>
            </a:pPr>
            <a:r>
              <a:rPr lang="en-US" sz="1100" b="1" noProof="0" dirty="0">
                <a:latin typeface="Arial" panose="020B0604020202020204" pitchFamily="34" charset="0"/>
                <a:cs typeface="Arial" panose="020B0604020202020204" pitchFamily="34" charset="0"/>
              </a:rPr>
              <a:t>Mandatory Talking Points</a:t>
            </a:r>
            <a:endParaRPr lang="en-US" sz="1100" noProof="0" dirty="0">
              <a:latin typeface="Arial" panose="020B0604020202020204"/>
            </a:endParaRPr>
          </a:p>
          <a:p>
            <a:pPr marL="171450" lvl="0" indent="-171450">
              <a:buFont typeface="Arial" panose="020B0604020202020204" pitchFamily="34" charset="0"/>
              <a:buChar char="•"/>
              <a:defRPr/>
            </a:pPr>
            <a:r>
              <a:rPr lang="en-US" sz="1100" noProof="0" dirty="0">
                <a:latin typeface="Arial" panose="020B0604020202020204"/>
              </a:rPr>
              <a:t>Men and women who develop certain HPV-related cancers and diseases report experiencing numerous impairments in their physical, emotional, and social health.</a:t>
            </a:r>
            <a:r>
              <a:rPr lang="en-US" sz="1100" baseline="30000" noProof="0" dirty="0">
                <a:latin typeface="Arial" panose="020B0604020202020204"/>
              </a:rPr>
              <a:t>1–4</a:t>
            </a:r>
          </a:p>
          <a:p>
            <a:pPr marL="171450" lvl="0" indent="-171450">
              <a:buFont typeface="Arial" panose="020B0604020202020204" pitchFamily="34" charset="0"/>
              <a:buChar char="•"/>
              <a:defRPr/>
            </a:pPr>
            <a:r>
              <a:rPr lang="en-US" sz="1100" noProof="0" dirty="0">
                <a:latin typeface="Arial" panose="020B0604020202020204"/>
              </a:rPr>
              <a:t>In order to enable optimum palliative care for women with cervical cancer, a literature review was conducted in which common types of suffering and their severity, prevalence, and duration </a:t>
            </a:r>
            <a:r>
              <a:rPr lang="en-US" dirty="0">
                <a:latin typeface="Arial" panose="020B0604020202020204"/>
              </a:rPr>
              <a:t>were evaluated. The study found that in</a:t>
            </a:r>
            <a:r>
              <a:rPr lang="en-US" sz="1100" noProof="0" dirty="0">
                <a:latin typeface="Arial" panose="020B0604020202020204"/>
              </a:rPr>
              <a:t> patients with cervical cancer, about 40% report feeling socially isolated, and over 40% of patients report being abandoned by their intimate partner.</a:t>
            </a:r>
            <a:r>
              <a:rPr lang="en-US" sz="1100" baseline="30000" noProof="0" dirty="0">
                <a:latin typeface="Arial" panose="020B0604020202020204"/>
              </a:rPr>
              <a:t>1</a:t>
            </a:r>
          </a:p>
          <a:p>
            <a:pPr marL="171450" indent="-171450">
              <a:defRPr/>
            </a:pPr>
            <a:r>
              <a:rPr lang="en-US" noProof="0" dirty="0">
                <a:latin typeface="Arial" panose="020B0604020202020204"/>
              </a:rPr>
              <a:t>Another cross-sectional study done in 5 major cities in South Korea measured the psychological burden of HPV-related genital warts and found o</a:t>
            </a:r>
            <a:r>
              <a:rPr lang="en-US" sz="1100" noProof="0" dirty="0">
                <a:latin typeface="Arial" panose="020B0604020202020204"/>
              </a:rPr>
              <a:t>ver 80% of men and women diagnosed with genital warts report the disease causing a moderate to high psychological impact on their life and describe feelings of anxiety, depression, pain, and discomfort regarding their diagnosis.</a:t>
            </a:r>
            <a:r>
              <a:rPr lang="en-US" baseline="30000" noProof="0" dirty="0">
                <a:latin typeface="Arial" panose="020B0604020202020204"/>
              </a:rPr>
              <a:t>2</a:t>
            </a:r>
            <a:r>
              <a:rPr lang="en-US" sz="1100" baseline="30000" noProof="0" dirty="0">
                <a:latin typeface="Arial" panose="020B0604020202020204"/>
              </a:rPr>
              <a:t>–4</a:t>
            </a:r>
            <a:endParaRPr lang="en-US" sz="1100" noProof="0" dirty="0">
              <a:latin typeface="Arial" panose="020B0604020202020204"/>
            </a:endParaRPr>
          </a:p>
          <a:p>
            <a:pPr marL="0" indent="0" defTabSz="948507">
              <a:buNone/>
              <a:defRPr/>
            </a:pPr>
            <a:endParaRPr lang="en-US" sz="1100" b="1" noProof="0" dirty="0">
              <a:solidFill>
                <a:schemeClr val="tx1"/>
              </a:solidFill>
              <a:latin typeface="Arial" panose="020B0604020202020204" pitchFamily="34" charset="0"/>
              <a:cs typeface="Arial" panose="020B0604020202020204" pitchFamily="34" charset="0"/>
            </a:endParaRPr>
          </a:p>
          <a:p>
            <a:pPr marL="0" indent="0" defTabSz="948507">
              <a:buNone/>
              <a:defRPr/>
            </a:pPr>
            <a:r>
              <a:rPr lang="en-US" sz="1100" b="1" noProof="0" dirty="0">
                <a:solidFill>
                  <a:schemeClr val="tx1"/>
                </a:solidFill>
                <a:latin typeface="Arial" panose="020B0604020202020204" pitchFamily="34" charset="0"/>
                <a:cs typeface="Arial" panose="020B0604020202020204" pitchFamily="34" charset="0"/>
              </a:rPr>
              <a:t>Background Information</a:t>
            </a:r>
          </a:p>
          <a:p>
            <a:pPr marL="171450" indent="-171450" defTabSz="948507">
              <a:buFont typeface="Arial" panose="020B0604020202020204" pitchFamily="34" charset="0"/>
              <a:buChar char="•"/>
              <a:defRPr/>
            </a:pPr>
            <a:r>
              <a:rPr lang="en-US" sz="1100" noProof="0" dirty="0">
                <a:latin typeface="Arial" panose="020B0604020202020204" pitchFamily="34" charset="0"/>
                <a:cs typeface="Arial" panose="020B0604020202020204" pitchFamily="34" charset="0"/>
              </a:rPr>
              <a:t>Krakauer et al conducted a literature review to study the major types, prevalence, and duration of suffering caused by cervical cancer and to estimate the number of decedents, non-decedents, and family caregivers who experienced each type of suffering.</a:t>
            </a:r>
            <a:r>
              <a:rPr lang="en-US" sz="1100" baseline="30000" noProof="0" dirty="0">
                <a:latin typeface="Arial" panose="020B0604020202020204"/>
              </a:rPr>
              <a:t>1</a:t>
            </a:r>
            <a:r>
              <a:rPr lang="en-US" sz="1100" noProof="0" dirty="0">
                <a:latin typeface="Arial" panose="020B0604020202020204" pitchFamily="34" charset="0"/>
                <a:cs typeface="Arial" panose="020B0604020202020204" pitchFamily="34" charset="0"/>
              </a:rPr>
              <a:t> </a:t>
            </a:r>
          </a:p>
          <a:p>
            <a:pPr marL="171450" indent="-171450" defTabSz="948507">
              <a:buFont typeface="Arial" panose="020B0604020202020204" pitchFamily="34" charset="0"/>
              <a:buChar char="•"/>
              <a:defRPr/>
            </a:pPr>
            <a:r>
              <a:rPr lang="en-US" sz="1100" noProof="0" dirty="0">
                <a:latin typeface="Arial" panose="020B0604020202020204" pitchFamily="34" charset="0"/>
                <a:cs typeface="Arial" panose="020B0604020202020204" pitchFamily="34" charset="0"/>
              </a:rPr>
              <a:t>Lee et al conducted a cross-sectional study in 5 major cities in South Korea to measure the psychosocial burden of HPV-related diseases such as genital warts.</a:t>
            </a:r>
            <a:r>
              <a:rPr lang="en-US" sz="1100" baseline="30000" noProof="0" dirty="0">
                <a:latin typeface="Arial" panose="020B0604020202020204"/>
                <a:cs typeface="Arial" panose="020B0604020202020204" pitchFamily="34" charset="0"/>
              </a:rPr>
              <a:t>2</a:t>
            </a:r>
            <a:endParaRPr lang="en-US" sz="1100" baseline="30000" noProof="0" dirty="0">
              <a:latin typeface="Arial" panose="020B0604020202020204"/>
            </a:endParaRPr>
          </a:p>
          <a:p>
            <a:pPr marL="0" lvl="0" indent="0">
              <a:buNone/>
              <a:defRPr/>
            </a:pPr>
            <a:endParaRPr lang="en-US" b="1" noProof="0" dirty="0">
              <a:latin typeface="Arial" panose="020B0604020202020204"/>
            </a:endParaRPr>
          </a:p>
          <a:p>
            <a:pPr marL="0" lvl="0" indent="0">
              <a:buNone/>
              <a:defRPr/>
            </a:pPr>
            <a:r>
              <a:rPr lang="en-US" sz="1100" b="1" noProof="0" dirty="0">
                <a:latin typeface="Arial" panose="020B0604020202020204"/>
              </a:rPr>
              <a:t>References </a:t>
            </a:r>
          </a:p>
          <a:p>
            <a:pPr marL="0" lvl="0" indent="0">
              <a:buNone/>
              <a:defRPr/>
            </a:pPr>
            <a:r>
              <a:rPr lang="en-US" sz="900" b="1" noProof="0" dirty="0">
                <a:solidFill>
                  <a:prstClr val="black"/>
                </a:solidFill>
                <a:latin typeface="Arial" panose="020B0604020202020204" pitchFamily="34" charset="0"/>
                <a:cs typeface="Arial" panose="020B0604020202020204" pitchFamily="34" charset="0"/>
              </a:rPr>
              <a:t>1. </a:t>
            </a:r>
            <a:r>
              <a:rPr lang="en-US" sz="900" noProof="0" dirty="0">
                <a:solidFill>
                  <a:prstClr val="black"/>
                </a:solidFill>
                <a:latin typeface="Arial" panose="020B0604020202020204" pitchFamily="34" charset="0"/>
                <a:cs typeface="Arial" panose="020B0604020202020204" pitchFamily="34" charset="0"/>
              </a:rPr>
              <a:t>Krakauer EL et al. </a:t>
            </a:r>
            <a:r>
              <a:rPr lang="en-US" sz="900" i="1" noProof="0" dirty="0">
                <a:solidFill>
                  <a:prstClr val="black"/>
                </a:solidFill>
                <a:latin typeface="Arial" panose="020B0604020202020204" pitchFamily="34" charset="0"/>
                <a:cs typeface="Arial" panose="020B0604020202020204" pitchFamily="34" charset="0"/>
              </a:rPr>
              <a:t>JCO Glob Oncol. </a:t>
            </a:r>
            <a:r>
              <a:rPr lang="en-US" sz="900" noProof="0" dirty="0">
                <a:solidFill>
                  <a:prstClr val="black"/>
                </a:solidFill>
                <a:latin typeface="Arial" panose="020B0604020202020204" pitchFamily="34" charset="0"/>
                <a:cs typeface="Arial" panose="020B0604020202020204" pitchFamily="34" charset="0"/>
              </a:rPr>
              <a:t>2021;7:862–872. </a:t>
            </a:r>
          </a:p>
          <a:p>
            <a:pPr marL="0" lvl="0" indent="0">
              <a:buNone/>
              <a:defRPr/>
            </a:pPr>
            <a:r>
              <a:rPr lang="en-US" sz="900" b="1" noProof="0" dirty="0">
                <a:solidFill>
                  <a:prstClr val="black"/>
                </a:solidFill>
                <a:latin typeface="Arial" panose="020B0604020202020204" pitchFamily="34" charset="0"/>
                <a:cs typeface="Arial" panose="020B0604020202020204" pitchFamily="34" charset="0"/>
              </a:rPr>
              <a:t>2.</a:t>
            </a:r>
            <a:r>
              <a:rPr lang="en-US" sz="900" noProof="0" dirty="0">
                <a:solidFill>
                  <a:prstClr val="black"/>
                </a:solidFill>
                <a:latin typeface="Arial" panose="020B0604020202020204" pitchFamily="34" charset="0"/>
                <a:cs typeface="Arial" panose="020B0604020202020204" pitchFamily="34" charset="0"/>
              </a:rPr>
              <a:t> Lee TS et al. </a:t>
            </a:r>
            <a:r>
              <a:rPr lang="en-US" sz="900" i="1" noProof="0" dirty="0">
                <a:solidFill>
                  <a:prstClr val="black"/>
                </a:solidFill>
                <a:latin typeface="Arial" panose="020B0604020202020204" pitchFamily="34" charset="0"/>
                <a:cs typeface="Arial" panose="020B0604020202020204" pitchFamily="34" charset="0"/>
              </a:rPr>
              <a:t>BMJ Open</a:t>
            </a:r>
            <a:r>
              <a:rPr lang="en-US" sz="900" noProof="0" dirty="0">
                <a:solidFill>
                  <a:prstClr val="black"/>
                </a:solidFill>
                <a:latin typeface="Arial" panose="020B0604020202020204" pitchFamily="34" charset="0"/>
                <a:cs typeface="Arial" panose="020B0604020202020204" pitchFamily="34" charset="0"/>
              </a:rPr>
              <a:t>. 2019;9:e025035.</a:t>
            </a:r>
          </a:p>
          <a:p>
            <a:pPr marL="0" indent="0">
              <a:buNone/>
              <a:defRPr/>
            </a:pPr>
            <a:r>
              <a:rPr lang="en-US" sz="900" b="1" noProof="0" dirty="0">
                <a:solidFill>
                  <a:prstClr val="black"/>
                </a:solidFill>
                <a:latin typeface="Arial" panose="020B0604020202020204" pitchFamily="34" charset="0"/>
                <a:cs typeface="Arial" panose="020B0604020202020204" pitchFamily="34" charset="0"/>
              </a:rPr>
              <a:t>3. </a:t>
            </a:r>
            <a:r>
              <a:rPr lang="en-US" sz="900" noProof="0" dirty="0">
                <a:cs typeface="Arial" panose="020B0604020202020204" pitchFamily="34" charset="0"/>
              </a:rPr>
              <a:t>Domenech-</a:t>
            </a:r>
            <a:r>
              <a:rPr lang="en-US" sz="900" noProof="0" dirty="0" err="1">
                <a:cs typeface="Arial" panose="020B0604020202020204" pitchFamily="34" charset="0"/>
              </a:rPr>
              <a:t>Viñolas</a:t>
            </a:r>
            <a:r>
              <a:rPr lang="en-US" sz="900" noProof="0" dirty="0">
                <a:cs typeface="Arial" panose="020B0604020202020204" pitchFamily="34" charset="0"/>
              </a:rPr>
              <a:t> M et al. </a:t>
            </a:r>
            <a:r>
              <a:rPr lang="en-US" sz="900" i="1" noProof="0" dirty="0" err="1">
                <a:cs typeface="Arial" panose="020B0604020202020204" pitchFamily="34" charset="0"/>
              </a:rPr>
              <a:t>Salud</a:t>
            </a:r>
            <a:r>
              <a:rPr lang="en-US" sz="900" i="1" noProof="0" dirty="0">
                <a:cs typeface="Arial" panose="020B0604020202020204" pitchFamily="34" charset="0"/>
              </a:rPr>
              <a:t> Publica Mex</a:t>
            </a:r>
            <a:r>
              <a:rPr lang="en-US" sz="900" noProof="0" dirty="0">
                <a:cs typeface="Arial" panose="020B0604020202020204" pitchFamily="34" charset="0"/>
              </a:rPr>
              <a:t>. 2018;60:624–632. </a:t>
            </a:r>
            <a:endParaRPr lang="en-US" sz="900" noProof="0" dirty="0">
              <a:latin typeface="Arial" panose="020B0604020202020204" pitchFamily="34" charset="0"/>
              <a:cs typeface="Arial" panose="020B0604020202020204" pitchFamily="34" charset="0"/>
            </a:endParaRPr>
          </a:p>
          <a:p>
            <a:pPr marL="0" lvl="0" indent="0">
              <a:buNone/>
              <a:defRPr/>
            </a:pPr>
            <a:r>
              <a:rPr lang="en-US" sz="900" b="1" noProof="0" dirty="0">
                <a:cs typeface="Arial" panose="020B0604020202020204" pitchFamily="34" charset="0"/>
              </a:rPr>
              <a:t>4.</a:t>
            </a:r>
            <a:r>
              <a:rPr lang="en-US" sz="900" noProof="0" dirty="0">
                <a:cs typeface="Arial" panose="020B0604020202020204" pitchFamily="34" charset="0"/>
              </a:rPr>
              <a:t> </a:t>
            </a:r>
            <a:r>
              <a:rPr lang="en-US" sz="900" noProof="0" dirty="0" err="1">
                <a:cs typeface="Arial" panose="020B0604020202020204" pitchFamily="34" charset="0"/>
              </a:rPr>
              <a:t>Nahidi</a:t>
            </a:r>
            <a:r>
              <a:rPr lang="en-US" sz="900" noProof="0" dirty="0">
                <a:cs typeface="Arial" panose="020B0604020202020204" pitchFamily="34" charset="0"/>
              </a:rPr>
              <a:t> M et al. </a:t>
            </a:r>
            <a:r>
              <a:rPr lang="en-US" sz="900" i="1" noProof="0" dirty="0">
                <a:cs typeface="Arial" panose="020B0604020202020204" pitchFamily="34" charset="0"/>
              </a:rPr>
              <a:t>Iran J Med Sci. </a:t>
            </a:r>
            <a:r>
              <a:rPr lang="en-US" sz="900" noProof="0" dirty="0">
                <a:cs typeface="Arial" panose="020B0604020202020204" pitchFamily="34" charset="0"/>
              </a:rPr>
              <a:t>2018;43:65–69.</a:t>
            </a:r>
            <a:endParaRPr lang="en-US" sz="900" noProof="0" dirty="0"/>
          </a:p>
          <a:p>
            <a:pPr lvl="0">
              <a:defRPr/>
            </a:pPr>
            <a:endParaRPr lang="en-US" noProof="0" dirty="0"/>
          </a:p>
        </p:txBody>
      </p:sp>
      <p:sp>
        <p:nvSpPr>
          <p:cNvPr id="2" name="Slide Image Placeholder 1"/>
          <p:cNvSpPr>
            <a:spLocks noGrp="1" noRot="1" noChangeAspect="1"/>
          </p:cNvSpPr>
          <p:nvPr>
            <p:ph type="sldImg"/>
          </p:nvPr>
        </p:nvSpPr>
        <p:spPr>
          <a:xfrm>
            <a:off x="549275" y="152400"/>
            <a:ext cx="5759450" cy="3240088"/>
          </a:xfrm>
        </p:spPr>
      </p:sp>
      <p:sp>
        <p:nvSpPr>
          <p:cNvPr id="3" name="Slide Number Placeholder 2">
            <a:extLst>
              <a:ext uri="{FF2B5EF4-FFF2-40B4-BE49-F238E27FC236}">
                <a16:creationId xmlns:a16="http://schemas.microsoft.com/office/drawing/2014/main" id="{C8FCC26F-92B9-9431-3BF0-A957F9769594}"/>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62275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Image Placeholder 4">
            <a:extLst>
              <a:ext uri="{FF2B5EF4-FFF2-40B4-BE49-F238E27FC236}">
                <a16:creationId xmlns:a16="http://schemas.microsoft.com/office/drawing/2014/main" id="{23D69191-AE1D-8DEE-E603-E9ADF467163F}"/>
              </a:ext>
            </a:extLst>
          </p:cNvPr>
          <p:cNvSpPr>
            <a:spLocks noGrp="1" noRot="1" noChangeAspect="1"/>
          </p:cNvSpPr>
          <p:nvPr>
            <p:ph type="sldImg"/>
          </p:nvPr>
        </p:nvSpPr>
        <p:spPr>
          <a:xfrm>
            <a:off x="1031875" y="365125"/>
            <a:ext cx="5038725" cy="2835275"/>
          </a:xfrm>
        </p:spPr>
      </p:sp>
      <p:sp>
        <p:nvSpPr>
          <p:cNvPr id="6" name="Notes Placeholder 5">
            <a:extLst>
              <a:ext uri="{FF2B5EF4-FFF2-40B4-BE49-F238E27FC236}">
                <a16:creationId xmlns:a16="http://schemas.microsoft.com/office/drawing/2014/main" id="{8DA3E53F-F85F-3BE3-7F03-979186DC2160}"/>
              </a:ext>
            </a:extLst>
          </p:cNvPr>
          <p:cNvSpPr>
            <a:spLocks noGrp="1"/>
          </p:cNvSpPr>
          <p:nvPr>
            <p:ph type="body" idx="1"/>
          </p:nvPr>
        </p:nvSpPr>
        <p:spPr>
          <a:xfrm>
            <a:off x="723900" y="3352799"/>
            <a:ext cx="5676900" cy="6035675"/>
          </a:xfrm>
        </p:spPr>
        <p:txBody>
          <a:bodyPr/>
          <a:lstStyle/>
          <a:p>
            <a:pPr marL="0" indent="0">
              <a:buNone/>
            </a:pPr>
            <a:r>
              <a:rPr lang="en-US" sz="1000" b="1" dirty="0"/>
              <a:t>Mandatory Talking Points</a:t>
            </a:r>
          </a:p>
          <a:p>
            <a:r>
              <a:rPr lang="en-US" sz="1000" b="1" dirty="0"/>
              <a:t>HPV is common in the adult population.</a:t>
            </a:r>
            <a:r>
              <a:rPr lang="en-US" sz="1000" b="1" baseline="30000" dirty="0"/>
              <a:t>1</a:t>
            </a:r>
          </a:p>
          <a:p>
            <a:pPr lvl="1"/>
            <a:r>
              <a:rPr lang="en-US" sz="1000" b="1" dirty="0"/>
              <a:t>Females</a:t>
            </a:r>
            <a:r>
              <a:rPr lang="en-US" sz="1000" b="1" baseline="30000" dirty="0"/>
              <a:t>1</a:t>
            </a:r>
            <a:r>
              <a:rPr lang="en-US" sz="1000" b="1" dirty="0"/>
              <a:t>:</a:t>
            </a:r>
          </a:p>
          <a:p>
            <a:pPr lvl="2">
              <a:buFont typeface="Courier New" panose="02070309020205020404" pitchFamily="49" charset="0"/>
              <a:buChar char="o"/>
            </a:pPr>
            <a:r>
              <a:rPr lang="en-US" sz="1000" b="1" dirty="0"/>
              <a:t>2013–2014 National Health and Nutrition Examinations Survey (NHANES) data</a:t>
            </a:r>
          </a:p>
          <a:p>
            <a:pPr lvl="2">
              <a:buFont typeface="Courier New" panose="02070309020205020404" pitchFamily="49" charset="0"/>
              <a:buChar char="o"/>
            </a:pPr>
            <a:r>
              <a:rPr lang="en-US" sz="1000" dirty="0"/>
              <a:t>The data include 2,255 females aged 14–59 years from the United States.</a:t>
            </a:r>
          </a:p>
          <a:p>
            <a:pPr lvl="2">
              <a:buFont typeface="Courier New" panose="02070309020205020404" pitchFamily="49" charset="0"/>
              <a:buChar char="o"/>
            </a:pPr>
            <a:r>
              <a:rPr lang="en-US" sz="1000" dirty="0"/>
              <a:t>HPV point prevalence was assessed by polymerase chain reaction (PCR) testing for 37 types in cervicovaginal samples.</a:t>
            </a:r>
          </a:p>
          <a:p>
            <a:pPr lvl="2">
              <a:buFont typeface="Courier New" panose="02070309020205020404" pitchFamily="49" charset="0"/>
              <a:buChar char="o"/>
            </a:pPr>
            <a:r>
              <a:rPr lang="en-US" sz="1000" dirty="0"/>
              <a:t>The proportion of adult females with at least </a:t>
            </a:r>
            <a:r>
              <a:rPr lang="en-US" sz="1000" b="1" dirty="0"/>
              <a:t>one</a:t>
            </a:r>
            <a:r>
              <a:rPr lang="en-US" sz="1000" dirty="0"/>
              <a:t> of </a:t>
            </a:r>
            <a:r>
              <a:rPr lang="en-US" sz="1000" b="1" dirty="0"/>
              <a:t>37 HPV types</a:t>
            </a:r>
            <a:r>
              <a:rPr lang="en-US" sz="1000" dirty="0"/>
              <a:t> generally </a:t>
            </a:r>
            <a:r>
              <a:rPr lang="en-US" sz="1000" b="1" dirty="0"/>
              <a:t>declined with age.</a:t>
            </a:r>
          </a:p>
          <a:p>
            <a:pPr lvl="1"/>
            <a:r>
              <a:rPr lang="en-US" sz="1000" b="1" dirty="0"/>
              <a:t>Males</a:t>
            </a:r>
            <a:r>
              <a:rPr lang="en-US" sz="1000" b="1" baseline="30000" dirty="0"/>
              <a:t>1</a:t>
            </a:r>
            <a:r>
              <a:rPr lang="en-US" sz="1000" b="1" dirty="0"/>
              <a:t>:</a:t>
            </a:r>
          </a:p>
          <a:p>
            <a:pPr lvl="2">
              <a:buFont typeface="Courier New" panose="02070309020205020404" pitchFamily="49" charset="0"/>
              <a:buChar char="o"/>
            </a:pPr>
            <a:r>
              <a:rPr lang="en-US" sz="1000" b="1" dirty="0"/>
              <a:t>2013–2014 NHANES data</a:t>
            </a:r>
          </a:p>
          <a:p>
            <a:pPr lvl="2">
              <a:buFont typeface="Courier New" panose="02070309020205020404" pitchFamily="49" charset="0"/>
              <a:buChar char="o"/>
            </a:pPr>
            <a:r>
              <a:rPr lang="en-US" sz="1000" dirty="0"/>
              <a:t>The data include 2,046 males aged 14–59 years from the United States.</a:t>
            </a:r>
          </a:p>
          <a:p>
            <a:pPr lvl="2">
              <a:buFont typeface="Courier New" panose="02070309020205020404" pitchFamily="49" charset="0"/>
              <a:buChar char="o"/>
            </a:pPr>
            <a:r>
              <a:rPr lang="en-US" sz="1000" dirty="0"/>
              <a:t>HPV point prevalence was identified by PCR testing or genotyping for </a:t>
            </a:r>
            <a:r>
              <a:rPr lang="en-US" sz="1000" b="1" dirty="0"/>
              <a:t>37 types </a:t>
            </a:r>
            <a:r>
              <a:rPr lang="en-US" sz="1000" dirty="0"/>
              <a:t>in </a:t>
            </a:r>
            <a:br>
              <a:rPr lang="en-US" sz="1000" dirty="0"/>
            </a:br>
            <a:r>
              <a:rPr lang="en-US" sz="1000" dirty="0"/>
              <a:t>penile samples.</a:t>
            </a:r>
          </a:p>
          <a:p>
            <a:pPr lvl="2">
              <a:buFont typeface="Courier New" panose="02070309020205020404" pitchFamily="49" charset="0"/>
              <a:buChar char="o"/>
            </a:pPr>
            <a:r>
              <a:rPr lang="en-US" sz="1000" dirty="0"/>
              <a:t>HPV prevalence generally </a:t>
            </a:r>
            <a:r>
              <a:rPr lang="en-US" sz="1000" b="1" dirty="0"/>
              <a:t>increased with age.</a:t>
            </a:r>
            <a:endParaRPr lang="en-US" b="1" baseline="30000" dirty="0">
              <a:solidFill>
                <a:prstClr val="black"/>
              </a:solidFill>
            </a:endParaRPr>
          </a:p>
          <a:p>
            <a:pPr marL="141288" lvl="2" indent="-141288"/>
            <a:r>
              <a:rPr lang="en-US" dirty="0">
                <a:solidFill>
                  <a:prstClr val="black"/>
                </a:solidFill>
              </a:rPr>
              <a:t>Most HPV infections clear on their own, but persistent infection can lead to certain cancers or other diseases.</a:t>
            </a:r>
            <a:r>
              <a:rPr lang="en-US" baseline="30000" dirty="0">
                <a:solidFill>
                  <a:prstClr val="black"/>
                </a:solidFill>
              </a:rPr>
              <a:t>2</a:t>
            </a:r>
          </a:p>
          <a:p>
            <a:endParaRPr lang="en-US" sz="1000" b="1" dirty="0">
              <a:solidFill>
                <a:prstClr val="black"/>
              </a:solidFill>
            </a:endParaRPr>
          </a:p>
          <a:p>
            <a:pPr marL="0" indent="0">
              <a:buNone/>
            </a:pPr>
            <a:r>
              <a:rPr lang="en-US" sz="1000" b="1" dirty="0">
                <a:solidFill>
                  <a:prstClr val="black"/>
                </a:solidFill>
              </a:rPr>
              <a:t>Background Information</a:t>
            </a:r>
          </a:p>
          <a:p>
            <a:r>
              <a:rPr lang="en-US" sz="1000" dirty="0">
                <a:solidFill>
                  <a:prstClr val="black"/>
                </a:solidFill>
              </a:rPr>
              <a:t>In this analysis, estimates of HPV infection prevalence were derived from self-collected swabs obtained from sexually experienced males and females ages 14 to 59 years who participated in the 2013</a:t>
            </a:r>
            <a:r>
              <a:rPr lang="en-US" sz="1000" dirty="0"/>
              <a:t>–</a:t>
            </a:r>
            <a:r>
              <a:rPr lang="en-US" sz="1000" dirty="0">
                <a:solidFill>
                  <a:prstClr val="black"/>
                </a:solidFill>
              </a:rPr>
              <a:t>2014 NHANES and had adequate HPV DNA typing results in the United States, resulting in a final sample size of 1556 males and 1695 females.</a:t>
            </a:r>
            <a:r>
              <a:rPr lang="en-US" sz="1000" baseline="30000" dirty="0">
                <a:solidFill>
                  <a:prstClr val="black"/>
                </a:solidFill>
              </a:rPr>
              <a:t>1</a:t>
            </a:r>
            <a:r>
              <a:rPr lang="en-US" sz="1000" dirty="0">
                <a:solidFill>
                  <a:prstClr val="black"/>
                </a:solidFill>
              </a:rPr>
              <a:t> </a:t>
            </a:r>
          </a:p>
          <a:p>
            <a:r>
              <a:rPr lang="en-US" sz="1000" dirty="0">
                <a:solidFill>
                  <a:prstClr val="black"/>
                </a:solidFill>
              </a:rPr>
              <a:t>Self-collected swabs were analyzed at the CDC for qualitative detection of 37 HPV types, including 14 types that were considered high-risk (Types 16, 18, 31, 33, 35, 39, 45, 51, XR(52), 56, 58, 59, 66, and 68). Samples were reported positive if any of the 37 HPV types were detected (</a:t>
            </a:r>
            <a:r>
              <a:rPr lang="en-US" sz="1000" dirty="0"/>
              <a:t>6/11/16/18/26/31/33/35/39/40/42/45/51/XR(52)/53/54/55/56/58/59/61/62/64/66/67/68/69/70/71/72/73/81/82/83/84/IS39/89).</a:t>
            </a:r>
            <a:r>
              <a:rPr lang="en-US" sz="1000" baseline="30000" dirty="0"/>
              <a:t>1</a:t>
            </a:r>
            <a:endParaRPr lang="en-US" sz="1000" baseline="30000" dirty="0">
              <a:solidFill>
                <a:prstClr val="black"/>
              </a:solidFill>
            </a:endParaRPr>
          </a:p>
          <a:p>
            <a:r>
              <a:rPr lang="en-US" sz="1000" dirty="0">
                <a:solidFill>
                  <a:prstClr val="black"/>
                </a:solidFill>
              </a:rPr>
              <a:t>For female prevalence:</a:t>
            </a:r>
          </a:p>
          <a:p>
            <a:pPr marL="514325" lvl="1" indent="-285737">
              <a:buFont typeface="Courier New" panose="02070309020205020404" pitchFamily="49" charset="0"/>
              <a:buChar char="o"/>
            </a:pPr>
            <a:r>
              <a:rPr lang="en-US" sz="1000" dirty="0">
                <a:solidFill>
                  <a:prstClr val="black"/>
                </a:solidFill>
              </a:rPr>
              <a:t>Weighted prevalence rates were ~46%, ~63%, ~45%, ~39%, ~35%, and ~32% in the 14</a:t>
            </a:r>
            <a:r>
              <a:rPr lang="en-US" sz="1000" dirty="0"/>
              <a:t>–</a:t>
            </a:r>
            <a:r>
              <a:rPr lang="en-US" sz="1000" dirty="0">
                <a:solidFill>
                  <a:prstClr val="black"/>
                </a:solidFill>
              </a:rPr>
              <a:t>19, </a:t>
            </a:r>
            <a:br>
              <a:rPr lang="en-US" sz="1000" dirty="0">
                <a:solidFill>
                  <a:prstClr val="black"/>
                </a:solidFill>
              </a:rPr>
            </a:br>
            <a:r>
              <a:rPr lang="en-US" sz="1000" dirty="0">
                <a:solidFill>
                  <a:prstClr val="black"/>
                </a:solidFill>
              </a:rPr>
              <a:t>20</a:t>
            </a:r>
            <a:r>
              <a:rPr lang="en-US" sz="1000" dirty="0"/>
              <a:t>–</a:t>
            </a:r>
            <a:r>
              <a:rPr lang="en-US" sz="1000" dirty="0">
                <a:solidFill>
                  <a:prstClr val="black"/>
                </a:solidFill>
              </a:rPr>
              <a:t>24, 25</a:t>
            </a:r>
            <a:r>
              <a:rPr lang="en-US" sz="1000" dirty="0"/>
              <a:t>–</a:t>
            </a:r>
            <a:r>
              <a:rPr lang="en-US" sz="1000" dirty="0">
                <a:solidFill>
                  <a:prstClr val="black"/>
                </a:solidFill>
              </a:rPr>
              <a:t>29, 30</a:t>
            </a:r>
            <a:r>
              <a:rPr lang="en-US" sz="1000" dirty="0"/>
              <a:t>–</a:t>
            </a:r>
            <a:r>
              <a:rPr lang="en-US" sz="1000" dirty="0">
                <a:solidFill>
                  <a:prstClr val="black"/>
                </a:solidFill>
              </a:rPr>
              <a:t>39, 40</a:t>
            </a:r>
            <a:r>
              <a:rPr lang="en-US" sz="1000" dirty="0"/>
              <a:t>–</a:t>
            </a:r>
            <a:r>
              <a:rPr lang="en-US" sz="1000" dirty="0">
                <a:solidFill>
                  <a:prstClr val="black"/>
                </a:solidFill>
              </a:rPr>
              <a:t>49, and 50</a:t>
            </a:r>
            <a:r>
              <a:rPr lang="en-US" sz="1000" dirty="0"/>
              <a:t>–</a:t>
            </a:r>
            <a:r>
              <a:rPr lang="en-US" sz="1000" dirty="0">
                <a:solidFill>
                  <a:prstClr val="black"/>
                </a:solidFill>
              </a:rPr>
              <a:t>59 years age ranges, respectively.</a:t>
            </a:r>
            <a:r>
              <a:rPr lang="en-US" sz="1000" baseline="30000" dirty="0">
                <a:solidFill>
                  <a:prstClr val="black"/>
                </a:solidFill>
              </a:rPr>
              <a:t>1</a:t>
            </a:r>
          </a:p>
          <a:p>
            <a:r>
              <a:rPr lang="en-US" sz="1000" dirty="0">
                <a:solidFill>
                  <a:prstClr val="black"/>
                </a:solidFill>
              </a:rPr>
              <a:t>For male prevalence:</a:t>
            </a:r>
          </a:p>
          <a:p>
            <a:pPr marL="514325" lvl="1" indent="-285737">
              <a:buFont typeface="Courier New" panose="02070309020205020404" pitchFamily="49" charset="0"/>
              <a:buChar char="o"/>
            </a:pPr>
            <a:r>
              <a:rPr lang="en-US" sz="1000" dirty="0">
                <a:solidFill>
                  <a:prstClr val="black"/>
                </a:solidFill>
              </a:rPr>
              <a:t>Rates were ~23%, ~42%, ~52%, ~45%, ~47%, and ~50% in the 14</a:t>
            </a:r>
            <a:r>
              <a:rPr lang="en-US" sz="1000" dirty="0"/>
              <a:t>–</a:t>
            </a:r>
            <a:r>
              <a:rPr lang="en-US" sz="1000" dirty="0">
                <a:solidFill>
                  <a:prstClr val="black"/>
                </a:solidFill>
              </a:rPr>
              <a:t>19, 20</a:t>
            </a:r>
            <a:r>
              <a:rPr lang="en-US" sz="1000" dirty="0"/>
              <a:t>–</a:t>
            </a:r>
            <a:r>
              <a:rPr lang="en-US" sz="1000" dirty="0">
                <a:solidFill>
                  <a:prstClr val="black"/>
                </a:solidFill>
              </a:rPr>
              <a:t>24,</a:t>
            </a:r>
            <a:br>
              <a:rPr lang="en-US" sz="1000" dirty="0">
                <a:solidFill>
                  <a:prstClr val="black"/>
                </a:solidFill>
              </a:rPr>
            </a:br>
            <a:r>
              <a:rPr lang="en-US" sz="1000" dirty="0">
                <a:solidFill>
                  <a:prstClr val="black"/>
                </a:solidFill>
              </a:rPr>
              <a:t>25</a:t>
            </a:r>
            <a:r>
              <a:rPr lang="en-US" sz="1000" dirty="0"/>
              <a:t>–</a:t>
            </a:r>
            <a:r>
              <a:rPr lang="en-US" sz="1000" dirty="0">
                <a:solidFill>
                  <a:prstClr val="black"/>
                </a:solidFill>
              </a:rPr>
              <a:t>29, 30</a:t>
            </a:r>
            <a:r>
              <a:rPr lang="en-US" sz="1000" dirty="0"/>
              <a:t>–</a:t>
            </a:r>
            <a:r>
              <a:rPr lang="en-US" sz="1000" dirty="0">
                <a:solidFill>
                  <a:prstClr val="black"/>
                </a:solidFill>
              </a:rPr>
              <a:t>39, 40</a:t>
            </a:r>
            <a:r>
              <a:rPr lang="en-US" sz="1000" dirty="0"/>
              <a:t>–</a:t>
            </a:r>
            <a:r>
              <a:rPr lang="en-US" sz="1000" dirty="0">
                <a:solidFill>
                  <a:prstClr val="black"/>
                </a:solidFill>
              </a:rPr>
              <a:t>49, and 50</a:t>
            </a:r>
            <a:r>
              <a:rPr lang="en-US" sz="1000" dirty="0"/>
              <a:t>–</a:t>
            </a:r>
            <a:r>
              <a:rPr lang="en-US" sz="1000" dirty="0">
                <a:solidFill>
                  <a:prstClr val="black"/>
                </a:solidFill>
              </a:rPr>
              <a:t>59 years age ranges, respectively.</a:t>
            </a:r>
            <a:r>
              <a:rPr lang="en-US" sz="1000" baseline="30000" dirty="0">
                <a:solidFill>
                  <a:prstClr val="black"/>
                </a:solidFill>
              </a:rPr>
              <a:t>1</a:t>
            </a:r>
          </a:p>
          <a:p>
            <a:pPr marL="0" indent="0">
              <a:buNone/>
            </a:pPr>
            <a:r>
              <a:rPr lang="en-US" sz="1000" b="1" dirty="0"/>
              <a:t>References</a:t>
            </a:r>
          </a:p>
          <a:p>
            <a:pPr marL="228600" indent="-228600">
              <a:buAutoNum type="arabicPeriod"/>
              <a:defRPr/>
            </a:pPr>
            <a:r>
              <a:rPr lang="en-US" sz="800" dirty="0"/>
              <a:t>Lewis RM et al. </a:t>
            </a:r>
            <a:r>
              <a:rPr lang="en-US" sz="800" i="1" dirty="0"/>
              <a:t>J Infect Dis</a:t>
            </a:r>
            <a:r>
              <a:rPr lang="en-US" sz="800" dirty="0"/>
              <a:t>. 2018;217:869–877.</a:t>
            </a:r>
          </a:p>
          <a:p>
            <a:pPr marL="228600" indent="-228600">
              <a:buAutoNum type="arabicPeriod"/>
              <a:defRPr/>
            </a:pPr>
            <a:r>
              <a:rPr lang="en-US" sz="800" dirty="0">
                <a:latin typeface="+mn-lt"/>
                <a:cs typeface="+mn-cs"/>
              </a:rPr>
              <a:t>World Health Organization. Questions and answers about human papillomavirus (‎HPV)‎. Accessed March 13, 2023. https://apps.who.int/iris/handle/10665/360807</a:t>
            </a:r>
            <a:endParaRPr lang="en-US" sz="800" dirty="0"/>
          </a:p>
          <a:p>
            <a:endParaRPr lang="en-US" dirty="0"/>
          </a:p>
        </p:txBody>
      </p:sp>
      <p:sp>
        <p:nvSpPr>
          <p:cNvPr id="2" name="Slide Number Placeholder 1">
            <a:extLst>
              <a:ext uri="{FF2B5EF4-FFF2-40B4-BE49-F238E27FC236}">
                <a16:creationId xmlns:a16="http://schemas.microsoft.com/office/drawing/2014/main" id="{33E7B8E2-5646-BF2F-E6DA-C9DF747EB19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8443214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11.emf"/><Relationship Id="rId4" Type="http://schemas.openxmlformats.org/officeDocument/2006/relationships/oleObject" Target="../embeddings/oleObject1.bin"/></Relationships>
</file>

<file path=ppt/slideLayouts/_rels/slideLayout2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12.png"/><Relationship Id="rId5" Type="http://schemas.openxmlformats.org/officeDocument/2006/relationships/image" Target="../media/image11.emf"/><Relationship Id="rId4" Type="http://schemas.openxmlformats.org/officeDocument/2006/relationships/oleObject" Target="../embeddings/oleObject1.bin"/></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E2DFEC37-FA95-7C99-BDAC-E08CAD9028AC}"/>
              </a:ext>
            </a:extLst>
          </p:cNvPr>
          <p:cNvSpPr/>
          <p:nvPr userDrawn="1"/>
        </p:nvSpPr>
        <p:spPr>
          <a:xfrm flipH="1">
            <a:off x="0" y="4887089"/>
            <a:ext cx="12192000" cy="1970912"/>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57">
            <a:extLst>
              <a:ext uri="{FF2B5EF4-FFF2-40B4-BE49-F238E27FC236}">
                <a16:creationId xmlns:a16="http://schemas.microsoft.com/office/drawing/2014/main" id="{F9661CB7-4846-D9D8-A569-49C2ACB000B6}"/>
              </a:ext>
            </a:extLst>
          </p:cNvPr>
          <p:cNvSpPr/>
          <p:nvPr userDrawn="1"/>
        </p:nvSpPr>
        <p:spPr>
          <a:xfrm>
            <a:off x="8935274" y="1"/>
            <a:ext cx="1856974" cy="1535930"/>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0" name="Freeform: Shape 59">
            <a:extLst>
              <a:ext uri="{FF2B5EF4-FFF2-40B4-BE49-F238E27FC236}">
                <a16:creationId xmlns:a16="http://schemas.microsoft.com/office/drawing/2014/main" id="{D88699D1-4E8B-D2DC-3E4C-BBBC735B00D9}"/>
              </a:ext>
            </a:extLst>
          </p:cNvPr>
          <p:cNvSpPr/>
          <p:nvPr userDrawn="1"/>
        </p:nvSpPr>
        <p:spPr>
          <a:xfrm>
            <a:off x="9841337" y="2"/>
            <a:ext cx="2106593" cy="177742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43" name="Freeform: Shape 61">
            <a:extLst>
              <a:ext uri="{FF2B5EF4-FFF2-40B4-BE49-F238E27FC236}">
                <a16:creationId xmlns:a16="http://schemas.microsoft.com/office/drawing/2014/main" id="{7703598E-9117-1004-F0A0-60DBE0692DE8}"/>
              </a:ext>
            </a:extLst>
          </p:cNvPr>
          <p:cNvSpPr/>
          <p:nvPr userDrawn="1"/>
        </p:nvSpPr>
        <p:spPr>
          <a:xfrm>
            <a:off x="10701915" y="1"/>
            <a:ext cx="1197840" cy="898238"/>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grpSp>
        <p:nvGrpSpPr>
          <p:cNvPr id="4" name="Group 3">
            <a:extLst>
              <a:ext uri="{FF2B5EF4-FFF2-40B4-BE49-F238E27FC236}">
                <a16:creationId xmlns:a16="http://schemas.microsoft.com/office/drawing/2014/main" id="{2DF901B0-777A-3C9A-F2DC-D3E5F5717A36}"/>
              </a:ext>
            </a:extLst>
          </p:cNvPr>
          <p:cNvGrpSpPr/>
          <p:nvPr userDrawn="1"/>
        </p:nvGrpSpPr>
        <p:grpSpPr>
          <a:xfrm>
            <a:off x="647498" y="530662"/>
            <a:ext cx="5092902" cy="1705908"/>
            <a:chOff x="647498" y="530662"/>
            <a:chExt cx="5092902" cy="1705908"/>
          </a:xfrm>
        </p:grpSpPr>
        <p:grpSp>
          <p:nvGrpSpPr>
            <p:cNvPr id="11" name="Group 10">
              <a:extLst>
                <a:ext uri="{FF2B5EF4-FFF2-40B4-BE49-F238E27FC236}">
                  <a16:creationId xmlns:a16="http://schemas.microsoft.com/office/drawing/2014/main" id="{B515C3E2-C65F-17E7-7D61-E9965139237E}"/>
                </a:ext>
              </a:extLst>
            </p:cNvPr>
            <p:cNvGrpSpPr/>
            <p:nvPr/>
          </p:nvGrpSpPr>
          <p:grpSpPr>
            <a:xfrm>
              <a:off x="647498" y="530662"/>
              <a:ext cx="2543543" cy="1705908"/>
              <a:chOff x="6286298" y="4082429"/>
              <a:chExt cx="2801082" cy="1878634"/>
            </a:xfrm>
            <a:solidFill>
              <a:schemeClr val="accent1"/>
            </a:solidFill>
          </p:grpSpPr>
          <p:sp>
            <p:nvSpPr>
              <p:cNvPr id="36" name="Freeform: Shape 35">
                <a:extLst>
                  <a:ext uri="{FF2B5EF4-FFF2-40B4-BE49-F238E27FC236}">
                    <a16:creationId xmlns:a16="http://schemas.microsoft.com/office/drawing/2014/main" id="{3B7798D7-44B2-88AF-587D-1278C8C23881}"/>
                  </a:ext>
                </a:extLst>
              </p:cNvPr>
              <p:cNvSpPr/>
              <p:nvPr/>
            </p:nvSpPr>
            <p:spPr>
              <a:xfrm>
                <a:off x="6286298" y="4082429"/>
                <a:ext cx="2801082" cy="1878634"/>
              </a:xfrm>
              <a:custGeom>
                <a:avLst/>
                <a:gdLst>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351310 h 1878634"/>
                  <a:gd name="connsiteX10" fmla="*/ 1624522 w 2801082"/>
                  <a:gd name="connsiteY10" fmla="*/ 1132211 h 1878634"/>
                  <a:gd name="connsiteX11" fmla="*/ 1724259 w 2801082"/>
                  <a:gd name="connsiteY11" fmla="*/ 1132211 h 1878634"/>
                  <a:gd name="connsiteX12" fmla="*/ 1724259 w 2801082"/>
                  <a:gd name="connsiteY12" fmla="*/ 1351310 h 1878634"/>
                  <a:gd name="connsiteX13" fmla="*/ 2076090 w 2801082"/>
                  <a:gd name="connsiteY13" fmla="*/ 1351310 h 1878634"/>
                  <a:gd name="connsiteX14" fmla="*/ 2702408 w 2801082"/>
                  <a:gd name="connsiteY14" fmla="*/ 724992 h 1878634"/>
                  <a:gd name="connsiteX15" fmla="*/ 2702410 w 2801082"/>
                  <a:gd name="connsiteY15" fmla="*/ 724992 h 1878634"/>
                  <a:gd name="connsiteX16" fmla="*/ 2076091 w 2801082"/>
                  <a:gd name="connsiteY16" fmla="*/ 98674 h 1878634"/>
                  <a:gd name="connsiteX17" fmla="*/ 724993 w 2801082"/>
                  <a:gd name="connsiteY17" fmla="*/ 98674 h 1878634"/>
                  <a:gd name="connsiteX18" fmla="*/ 111400 w 2801082"/>
                  <a:gd name="connsiteY18" fmla="*/ 598767 h 1878634"/>
                  <a:gd name="connsiteX19" fmla="*/ 98675 w 2801082"/>
                  <a:gd name="connsiteY19" fmla="*/ 724992 h 1878634"/>
                  <a:gd name="connsiteX20" fmla="*/ 101858 w 2801082"/>
                  <a:gd name="connsiteY20" fmla="*/ 1332212 h 1878634"/>
                  <a:gd name="connsiteX21" fmla="*/ 100200 w 2801082"/>
                  <a:gd name="connsiteY21" fmla="*/ 1782014 h 1878634"/>
                  <a:gd name="connsiteX22" fmla="*/ 123097 w 2801082"/>
                  <a:gd name="connsiteY22" fmla="*/ 1786964 h 1878634"/>
                  <a:gd name="connsiteX23" fmla="*/ 300372 w 2801082"/>
                  <a:gd name="connsiteY23" fmla="*/ 1390129 h 1878634"/>
                  <a:gd name="connsiteX24" fmla="*/ 361208 w 2801082"/>
                  <a:gd name="connsiteY24" fmla="*/ 1351309 h 1878634"/>
                  <a:gd name="connsiteX25" fmla="*/ 1462716 w 2801082"/>
                  <a:gd name="connsiteY25" fmla="*/ 1351310 h 1878634"/>
                  <a:gd name="connsiteX26" fmla="*/ 1462716 w 2801082"/>
                  <a:gd name="connsiteY26" fmla="*/ 1451469 h 1878634"/>
                  <a:gd name="connsiteX27" fmla="*/ 383672 w 2801082"/>
                  <a:gd name="connsiteY27" fmla="*/ 1451469 h 1878634"/>
                  <a:gd name="connsiteX28" fmla="*/ 222129 w 2801082"/>
                  <a:gd name="connsiteY28" fmla="*/ 1816918 h 1878634"/>
                  <a:gd name="connsiteX29" fmla="*/ 220769 w 2801082"/>
                  <a:gd name="connsiteY29" fmla="*/ 1816317 h 1878634"/>
                  <a:gd name="connsiteX30" fmla="*/ 202136 w 2801082"/>
                  <a:gd name="connsiteY30" fmla="*/ 1843954 h 1878634"/>
                  <a:gd name="connsiteX31" fmla="*/ 118409 w 2801082"/>
                  <a:gd name="connsiteY31" fmla="*/ 1878634 h 1878634"/>
                  <a:gd name="connsiteX32" fmla="*/ 0 w 2801082"/>
                  <a:gd name="connsiteY32" fmla="*/ 1760226 h 1878634"/>
                  <a:gd name="connsiteX33" fmla="*/ 0 w 2801082"/>
                  <a:gd name="connsiteY33" fmla="*/ 725735 h 1878634"/>
                  <a:gd name="connsiteX34" fmla="*/ 725735 w 2801082"/>
                  <a:gd name="connsiteY34"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132211 h 1878634"/>
                  <a:gd name="connsiteX10" fmla="*/ 1724259 w 2801082"/>
                  <a:gd name="connsiteY10" fmla="*/ 1132211 h 1878634"/>
                  <a:gd name="connsiteX11" fmla="*/ 1724259 w 2801082"/>
                  <a:gd name="connsiteY11" fmla="*/ 1351310 h 1878634"/>
                  <a:gd name="connsiteX12" fmla="*/ 2076090 w 2801082"/>
                  <a:gd name="connsiteY12" fmla="*/ 1351310 h 1878634"/>
                  <a:gd name="connsiteX13" fmla="*/ 2702408 w 2801082"/>
                  <a:gd name="connsiteY13" fmla="*/ 724992 h 1878634"/>
                  <a:gd name="connsiteX14" fmla="*/ 2702410 w 2801082"/>
                  <a:gd name="connsiteY14" fmla="*/ 724992 h 1878634"/>
                  <a:gd name="connsiteX15" fmla="*/ 2076091 w 2801082"/>
                  <a:gd name="connsiteY15" fmla="*/ 98674 h 1878634"/>
                  <a:gd name="connsiteX16" fmla="*/ 724993 w 2801082"/>
                  <a:gd name="connsiteY16" fmla="*/ 98674 h 1878634"/>
                  <a:gd name="connsiteX17" fmla="*/ 111400 w 2801082"/>
                  <a:gd name="connsiteY17" fmla="*/ 598767 h 1878634"/>
                  <a:gd name="connsiteX18" fmla="*/ 98675 w 2801082"/>
                  <a:gd name="connsiteY18" fmla="*/ 724992 h 1878634"/>
                  <a:gd name="connsiteX19" fmla="*/ 101858 w 2801082"/>
                  <a:gd name="connsiteY19" fmla="*/ 1332212 h 1878634"/>
                  <a:gd name="connsiteX20" fmla="*/ 100200 w 2801082"/>
                  <a:gd name="connsiteY20" fmla="*/ 1782014 h 1878634"/>
                  <a:gd name="connsiteX21" fmla="*/ 123097 w 2801082"/>
                  <a:gd name="connsiteY21" fmla="*/ 1786964 h 1878634"/>
                  <a:gd name="connsiteX22" fmla="*/ 300372 w 2801082"/>
                  <a:gd name="connsiteY22" fmla="*/ 1390129 h 1878634"/>
                  <a:gd name="connsiteX23" fmla="*/ 361208 w 2801082"/>
                  <a:gd name="connsiteY23" fmla="*/ 1351309 h 1878634"/>
                  <a:gd name="connsiteX24" fmla="*/ 1462716 w 2801082"/>
                  <a:gd name="connsiteY24" fmla="*/ 1351310 h 1878634"/>
                  <a:gd name="connsiteX25" fmla="*/ 1462716 w 2801082"/>
                  <a:gd name="connsiteY25" fmla="*/ 1451469 h 1878634"/>
                  <a:gd name="connsiteX26" fmla="*/ 383672 w 2801082"/>
                  <a:gd name="connsiteY26" fmla="*/ 1451469 h 1878634"/>
                  <a:gd name="connsiteX27" fmla="*/ 222129 w 2801082"/>
                  <a:gd name="connsiteY27" fmla="*/ 1816918 h 1878634"/>
                  <a:gd name="connsiteX28" fmla="*/ 220769 w 2801082"/>
                  <a:gd name="connsiteY28" fmla="*/ 1816317 h 1878634"/>
                  <a:gd name="connsiteX29" fmla="*/ 202136 w 2801082"/>
                  <a:gd name="connsiteY29" fmla="*/ 1843954 h 1878634"/>
                  <a:gd name="connsiteX30" fmla="*/ 118409 w 2801082"/>
                  <a:gd name="connsiteY30" fmla="*/ 1878634 h 1878634"/>
                  <a:gd name="connsiteX31" fmla="*/ 0 w 2801082"/>
                  <a:gd name="connsiteY31" fmla="*/ 1760226 h 1878634"/>
                  <a:gd name="connsiteX32" fmla="*/ 0 w 2801082"/>
                  <a:gd name="connsiteY32" fmla="*/ 725735 h 1878634"/>
                  <a:gd name="connsiteX33" fmla="*/ 725735 w 2801082"/>
                  <a:gd name="connsiteY33"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522 w 2801082"/>
                  <a:gd name="connsiteY8" fmla="*/ 1132211 h 1878634"/>
                  <a:gd name="connsiteX9" fmla="*/ 1724259 w 2801082"/>
                  <a:gd name="connsiteY9" fmla="*/ 1132211 h 1878634"/>
                  <a:gd name="connsiteX10" fmla="*/ 1724259 w 2801082"/>
                  <a:gd name="connsiteY10" fmla="*/ 1351310 h 1878634"/>
                  <a:gd name="connsiteX11" fmla="*/ 2076090 w 2801082"/>
                  <a:gd name="connsiteY11" fmla="*/ 1351310 h 1878634"/>
                  <a:gd name="connsiteX12" fmla="*/ 2702408 w 2801082"/>
                  <a:gd name="connsiteY12" fmla="*/ 724992 h 1878634"/>
                  <a:gd name="connsiteX13" fmla="*/ 2702410 w 2801082"/>
                  <a:gd name="connsiteY13" fmla="*/ 724992 h 1878634"/>
                  <a:gd name="connsiteX14" fmla="*/ 2076091 w 2801082"/>
                  <a:gd name="connsiteY14" fmla="*/ 98674 h 1878634"/>
                  <a:gd name="connsiteX15" fmla="*/ 724993 w 2801082"/>
                  <a:gd name="connsiteY15" fmla="*/ 98674 h 1878634"/>
                  <a:gd name="connsiteX16" fmla="*/ 111400 w 2801082"/>
                  <a:gd name="connsiteY16" fmla="*/ 598767 h 1878634"/>
                  <a:gd name="connsiteX17" fmla="*/ 98675 w 2801082"/>
                  <a:gd name="connsiteY17" fmla="*/ 724992 h 1878634"/>
                  <a:gd name="connsiteX18" fmla="*/ 101858 w 2801082"/>
                  <a:gd name="connsiteY18" fmla="*/ 1332212 h 1878634"/>
                  <a:gd name="connsiteX19" fmla="*/ 100200 w 2801082"/>
                  <a:gd name="connsiteY19" fmla="*/ 1782014 h 1878634"/>
                  <a:gd name="connsiteX20" fmla="*/ 123097 w 2801082"/>
                  <a:gd name="connsiteY20" fmla="*/ 1786964 h 1878634"/>
                  <a:gd name="connsiteX21" fmla="*/ 300372 w 2801082"/>
                  <a:gd name="connsiteY21" fmla="*/ 1390129 h 1878634"/>
                  <a:gd name="connsiteX22" fmla="*/ 361208 w 2801082"/>
                  <a:gd name="connsiteY22" fmla="*/ 1351309 h 1878634"/>
                  <a:gd name="connsiteX23" fmla="*/ 1462716 w 2801082"/>
                  <a:gd name="connsiteY23" fmla="*/ 1351310 h 1878634"/>
                  <a:gd name="connsiteX24" fmla="*/ 1462716 w 2801082"/>
                  <a:gd name="connsiteY24" fmla="*/ 1451469 h 1878634"/>
                  <a:gd name="connsiteX25" fmla="*/ 383672 w 2801082"/>
                  <a:gd name="connsiteY25" fmla="*/ 1451469 h 1878634"/>
                  <a:gd name="connsiteX26" fmla="*/ 222129 w 2801082"/>
                  <a:gd name="connsiteY26" fmla="*/ 1816918 h 1878634"/>
                  <a:gd name="connsiteX27" fmla="*/ 220769 w 2801082"/>
                  <a:gd name="connsiteY27" fmla="*/ 1816317 h 1878634"/>
                  <a:gd name="connsiteX28" fmla="*/ 202136 w 2801082"/>
                  <a:gd name="connsiteY28" fmla="*/ 1843954 h 1878634"/>
                  <a:gd name="connsiteX29" fmla="*/ 118409 w 2801082"/>
                  <a:gd name="connsiteY29" fmla="*/ 1878634 h 1878634"/>
                  <a:gd name="connsiteX30" fmla="*/ 0 w 2801082"/>
                  <a:gd name="connsiteY30" fmla="*/ 1760226 h 1878634"/>
                  <a:gd name="connsiteX31" fmla="*/ 0 w 2801082"/>
                  <a:gd name="connsiteY31" fmla="*/ 725735 h 1878634"/>
                  <a:gd name="connsiteX32" fmla="*/ 725735 w 2801082"/>
                  <a:gd name="connsiteY32"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673301 w 2801082"/>
                  <a:gd name="connsiteY5" fmla="*/ 1451470 h 1878634"/>
                  <a:gd name="connsiteX6" fmla="*/ 1624214 w 2801082"/>
                  <a:gd name="connsiteY6" fmla="*/ 1402383 h 1878634"/>
                  <a:gd name="connsiteX7" fmla="*/ 1624522 w 2801082"/>
                  <a:gd name="connsiteY7" fmla="*/ 1132211 h 1878634"/>
                  <a:gd name="connsiteX8" fmla="*/ 1724259 w 2801082"/>
                  <a:gd name="connsiteY8" fmla="*/ 1132211 h 1878634"/>
                  <a:gd name="connsiteX9" fmla="*/ 1724259 w 2801082"/>
                  <a:gd name="connsiteY9" fmla="*/ 1351310 h 1878634"/>
                  <a:gd name="connsiteX10" fmla="*/ 2076090 w 2801082"/>
                  <a:gd name="connsiteY10" fmla="*/ 1351310 h 1878634"/>
                  <a:gd name="connsiteX11" fmla="*/ 2702408 w 2801082"/>
                  <a:gd name="connsiteY11" fmla="*/ 724992 h 1878634"/>
                  <a:gd name="connsiteX12" fmla="*/ 2702410 w 2801082"/>
                  <a:gd name="connsiteY12" fmla="*/ 724992 h 1878634"/>
                  <a:gd name="connsiteX13" fmla="*/ 2076091 w 2801082"/>
                  <a:gd name="connsiteY13" fmla="*/ 98674 h 1878634"/>
                  <a:gd name="connsiteX14" fmla="*/ 724993 w 2801082"/>
                  <a:gd name="connsiteY14" fmla="*/ 98674 h 1878634"/>
                  <a:gd name="connsiteX15" fmla="*/ 111400 w 2801082"/>
                  <a:gd name="connsiteY15" fmla="*/ 598767 h 1878634"/>
                  <a:gd name="connsiteX16" fmla="*/ 98675 w 2801082"/>
                  <a:gd name="connsiteY16" fmla="*/ 724992 h 1878634"/>
                  <a:gd name="connsiteX17" fmla="*/ 101858 w 2801082"/>
                  <a:gd name="connsiteY17" fmla="*/ 1332212 h 1878634"/>
                  <a:gd name="connsiteX18" fmla="*/ 100200 w 2801082"/>
                  <a:gd name="connsiteY18" fmla="*/ 1782014 h 1878634"/>
                  <a:gd name="connsiteX19" fmla="*/ 123097 w 2801082"/>
                  <a:gd name="connsiteY19" fmla="*/ 1786964 h 1878634"/>
                  <a:gd name="connsiteX20" fmla="*/ 300372 w 2801082"/>
                  <a:gd name="connsiteY20" fmla="*/ 1390129 h 1878634"/>
                  <a:gd name="connsiteX21" fmla="*/ 361208 w 2801082"/>
                  <a:gd name="connsiteY21" fmla="*/ 1351309 h 1878634"/>
                  <a:gd name="connsiteX22" fmla="*/ 1462716 w 2801082"/>
                  <a:gd name="connsiteY22" fmla="*/ 1351310 h 1878634"/>
                  <a:gd name="connsiteX23" fmla="*/ 1462716 w 2801082"/>
                  <a:gd name="connsiteY23" fmla="*/ 1451469 h 1878634"/>
                  <a:gd name="connsiteX24" fmla="*/ 383672 w 2801082"/>
                  <a:gd name="connsiteY24" fmla="*/ 1451469 h 1878634"/>
                  <a:gd name="connsiteX25" fmla="*/ 222129 w 2801082"/>
                  <a:gd name="connsiteY25" fmla="*/ 1816918 h 1878634"/>
                  <a:gd name="connsiteX26" fmla="*/ 220769 w 2801082"/>
                  <a:gd name="connsiteY26" fmla="*/ 1816317 h 1878634"/>
                  <a:gd name="connsiteX27" fmla="*/ 202136 w 2801082"/>
                  <a:gd name="connsiteY27" fmla="*/ 1843954 h 1878634"/>
                  <a:gd name="connsiteX28" fmla="*/ 118409 w 2801082"/>
                  <a:gd name="connsiteY28" fmla="*/ 1878634 h 1878634"/>
                  <a:gd name="connsiteX29" fmla="*/ 0 w 2801082"/>
                  <a:gd name="connsiteY29" fmla="*/ 1760226 h 1878634"/>
                  <a:gd name="connsiteX30" fmla="*/ 0 w 2801082"/>
                  <a:gd name="connsiteY30" fmla="*/ 725735 h 1878634"/>
                  <a:gd name="connsiteX31" fmla="*/ 725735 w 2801082"/>
                  <a:gd name="connsiteY31"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01082" h="1878634">
                    <a:moveTo>
                      <a:pt x="725735" y="0"/>
                    </a:moveTo>
                    <a:lnTo>
                      <a:pt x="2075347" y="0"/>
                    </a:lnTo>
                    <a:cubicBezTo>
                      <a:pt x="2476160" y="0"/>
                      <a:pt x="2801082" y="324923"/>
                      <a:pt x="2801082" y="725735"/>
                    </a:cubicBezTo>
                    <a:cubicBezTo>
                      <a:pt x="2801082" y="1126547"/>
                      <a:pt x="2476160" y="1451469"/>
                      <a:pt x="2075347" y="1451469"/>
                    </a:cubicBezTo>
                    <a:lnTo>
                      <a:pt x="1673301" y="1451470"/>
                    </a:lnTo>
                    <a:cubicBezTo>
                      <a:pt x="1649001" y="1450983"/>
                      <a:pt x="1624701" y="1420332"/>
                      <a:pt x="1624214" y="1402383"/>
                    </a:cubicBezTo>
                    <a:cubicBezTo>
                      <a:pt x="1624317" y="1312326"/>
                      <a:pt x="1624419" y="1222268"/>
                      <a:pt x="1624522" y="1132211"/>
                    </a:cubicBezTo>
                    <a:lnTo>
                      <a:pt x="1724259" y="1132211"/>
                    </a:lnTo>
                    <a:lnTo>
                      <a:pt x="1724259" y="1351310"/>
                    </a:lnTo>
                    <a:lnTo>
                      <a:pt x="2076090" y="1351310"/>
                    </a:lnTo>
                    <a:cubicBezTo>
                      <a:pt x="2421996" y="1351310"/>
                      <a:pt x="2702408" y="1070898"/>
                      <a:pt x="2702408" y="724992"/>
                    </a:cubicBezTo>
                    <a:lnTo>
                      <a:pt x="2702410" y="724992"/>
                    </a:lnTo>
                    <a:cubicBezTo>
                      <a:pt x="2702410" y="379086"/>
                      <a:pt x="2421998" y="98674"/>
                      <a:pt x="2076091" y="98674"/>
                    </a:cubicBezTo>
                    <a:lnTo>
                      <a:pt x="724993" y="98674"/>
                    </a:lnTo>
                    <a:cubicBezTo>
                      <a:pt x="422325" y="98674"/>
                      <a:pt x="169802" y="313364"/>
                      <a:pt x="111400" y="598767"/>
                    </a:cubicBezTo>
                    <a:lnTo>
                      <a:pt x="98675" y="724992"/>
                    </a:lnTo>
                    <a:cubicBezTo>
                      <a:pt x="99735" y="927399"/>
                      <a:pt x="100797" y="1129805"/>
                      <a:pt x="101858" y="1332212"/>
                    </a:cubicBezTo>
                    <a:cubicBezTo>
                      <a:pt x="101305" y="1482146"/>
                      <a:pt x="100752" y="1632080"/>
                      <a:pt x="100200" y="1782014"/>
                    </a:cubicBezTo>
                    <a:cubicBezTo>
                      <a:pt x="101505" y="1789991"/>
                      <a:pt x="116871" y="1797264"/>
                      <a:pt x="123097" y="1786964"/>
                    </a:cubicBezTo>
                    <a:lnTo>
                      <a:pt x="300372" y="1390129"/>
                    </a:lnTo>
                    <a:cubicBezTo>
                      <a:pt x="315889" y="1354964"/>
                      <a:pt x="334579" y="1353137"/>
                      <a:pt x="361208" y="1351309"/>
                    </a:cubicBezTo>
                    <a:lnTo>
                      <a:pt x="1462716" y="1351310"/>
                    </a:lnTo>
                    <a:lnTo>
                      <a:pt x="1462716" y="1451469"/>
                    </a:lnTo>
                    <a:lnTo>
                      <a:pt x="383672" y="1451469"/>
                    </a:lnTo>
                    <a:lnTo>
                      <a:pt x="222129" y="1816918"/>
                    </a:lnTo>
                    <a:lnTo>
                      <a:pt x="220769" y="1816317"/>
                    </a:lnTo>
                    <a:lnTo>
                      <a:pt x="202136" y="1843954"/>
                    </a:lnTo>
                    <a:cubicBezTo>
                      <a:pt x="180708" y="1865382"/>
                      <a:pt x="151106" y="1878634"/>
                      <a:pt x="118409" y="1878634"/>
                    </a:cubicBezTo>
                    <a:cubicBezTo>
                      <a:pt x="53013" y="1878634"/>
                      <a:pt x="0" y="1825621"/>
                      <a:pt x="0" y="1760226"/>
                    </a:cubicBezTo>
                    <a:lnTo>
                      <a:pt x="0" y="725735"/>
                    </a:lnTo>
                    <a:cubicBezTo>
                      <a:pt x="0" y="324923"/>
                      <a:pt x="324923" y="0"/>
                      <a:pt x="72573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a:t> </a:t>
                </a:r>
              </a:p>
            </p:txBody>
          </p:sp>
          <p:grpSp>
            <p:nvGrpSpPr>
              <p:cNvPr id="37" name="Group 36">
                <a:extLst>
                  <a:ext uri="{FF2B5EF4-FFF2-40B4-BE49-F238E27FC236}">
                    <a16:creationId xmlns:a16="http://schemas.microsoft.com/office/drawing/2014/main" id="{DF0D0C67-15E3-8F38-A55F-D669A76A824D}"/>
                  </a:ext>
                </a:extLst>
              </p:cNvPr>
              <p:cNvGrpSpPr/>
              <p:nvPr/>
            </p:nvGrpSpPr>
            <p:grpSpPr>
              <a:xfrm>
                <a:off x="6684961" y="4430995"/>
                <a:ext cx="2033261" cy="740516"/>
                <a:chOff x="15279688" y="7013575"/>
                <a:chExt cx="2811462" cy="1023938"/>
              </a:xfrm>
              <a:grpFill/>
            </p:grpSpPr>
            <p:sp>
              <p:nvSpPr>
                <p:cNvPr id="38" name="Freeform 41">
                  <a:extLst>
                    <a:ext uri="{FF2B5EF4-FFF2-40B4-BE49-F238E27FC236}">
                      <a16:creationId xmlns:a16="http://schemas.microsoft.com/office/drawing/2014/main" id="{E104877D-9B64-4E60-B317-7C4675EBA788}"/>
                    </a:ext>
                  </a:extLst>
                </p:cNvPr>
                <p:cNvSpPr>
                  <a:spLocks/>
                </p:cNvSpPr>
                <p:nvPr/>
              </p:nvSpPr>
              <p:spPr bwMode="auto">
                <a:xfrm>
                  <a:off x="15279688" y="7027863"/>
                  <a:ext cx="650875" cy="973138"/>
                </a:xfrm>
                <a:custGeom>
                  <a:avLst/>
                  <a:gdLst>
                    <a:gd name="T0" fmla="*/ 613 w 683"/>
                    <a:gd name="T1" fmla="*/ 577 h 1018"/>
                    <a:gd name="T2" fmla="*/ 613 w 683"/>
                    <a:gd name="T3" fmla="*/ 577 h 1018"/>
                    <a:gd name="T4" fmla="*/ 210 w 683"/>
                    <a:gd name="T5" fmla="*/ 577 h 1018"/>
                    <a:gd name="T6" fmla="*/ 210 w 683"/>
                    <a:gd name="T7" fmla="*/ 850 h 1018"/>
                    <a:gd name="T8" fmla="*/ 683 w 683"/>
                    <a:gd name="T9" fmla="*/ 850 h 1018"/>
                    <a:gd name="T10" fmla="*/ 683 w 683"/>
                    <a:gd name="T11" fmla="*/ 1018 h 1018"/>
                    <a:gd name="T12" fmla="*/ 0 w 683"/>
                    <a:gd name="T13" fmla="*/ 1018 h 1018"/>
                    <a:gd name="T14" fmla="*/ 0 w 683"/>
                    <a:gd name="T15" fmla="*/ 0 h 1018"/>
                    <a:gd name="T16" fmla="*/ 681 w 683"/>
                    <a:gd name="T17" fmla="*/ 0 h 1018"/>
                    <a:gd name="T18" fmla="*/ 681 w 683"/>
                    <a:gd name="T19" fmla="*/ 170 h 1018"/>
                    <a:gd name="T20" fmla="*/ 210 w 683"/>
                    <a:gd name="T21" fmla="*/ 170 h 1018"/>
                    <a:gd name="T22" fmla="*/ 210 w 683"/>
                    <a:gd name="T23" fmla="*/ 413 h 1018"/>
                    <a:gd name="T24" fmla="*/ 613 w 683"/>
                    <a:gd name="T25" fmla="*/ 413 h 1018"/>
                    <a:gd name="T26" fmla="*/ 613 w 683"/>
                    <a:gd name="T27" fmla="*/ 57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1018">
                      <a:moveTo>
                        <a:pt x="613" y="577"/>
                      </a:moveTo>
                      <a:lnTo>
                        <a:pt x="613" y="577"/>
                      </a:lnTo>
                      <a:lnTo>
                        <a:pt x="210" y="577"/>
                      </a:lnTo>
                      <a:lnTo>
                        <a:pt x="210" y="850"/>
                      </a:lnTo>
                      <a:lnTo>
                        <a:pt x="683" y="850"/>
                      </a:lnTo>
                      <a:lnTo>
                        <a:pt x="683" y="1018"/>
                      </a:lnTo>
                      <a:lnTo>
                        <a:pt x="0" y="1018"/>
                      </a:lnTo>
                      <a:lnTo>
                        <a:pt x="0" y="0"/>
                      </a:lnTo>
                      <a:lnTo>
                        <a:pt x="681" y="0"/>
                      </a:lnTo>
                      <a:lnTo>
                        <a:pt x="681" y="170"/>
                      </a:lnTo>
                      <a:lnTo>
                        <a:pt x="210" y="170"/>
                      </a:lnTo>
                      <a:lnTo>
                        <a:pt x="210" y="413"/>
                      </a:lnTo>
                      <a:lnTo>
                        <a:pt x="613" y="413"/>
                      </a:lnTo>
                      <a:lnTo>
                        <a:pt x="613" y="5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2">
                  <a:extLst>
                    <a:ext uri="{FF2B5EF4-FFF2-40B4-BE49-F238E27FC236}">
                      <a16:creationId xmlns:a16="http://schemas.microsoft.com/office/drawing/2014/main" id="{F0D502C9-8AB3-5181-615B-DA9C8A31A75F}"/>
                    </a:ext>
                  </a:extLst>
                </p:cNvPr>
                <p:cNvSpPr>
                  <a:spLocks noEditPoints="1"/>
                </p:cNvSpPr>
                <p:nvPr/>
              </p:nvSpPr>
              <p:spPr bwMode="auto">
                <a:xfrm>
                  <a:off x="16048038" y="7027863"/>
                  <a:ext cx="742950" cy="973138"/>
                </a:xfrm>
                <a:custGeom>
                  <a:avLst/>
                  <a:gdLst>
                    <a:gd name="T0" fmla="*/ 209 w 779"/>
                    <a:gd name="T1" fmla="*/ 490 h 1018"/>
                    <a:gd name="T2" fmla="*/ 209 w 779"/>
                    <a:gd name="T3" fmla="*/ 490 h 1018"/>
                    <a:gd name="T4" fmla="*/ 397 w 779"/>
                    <a:gd name="T5" fmla="*/ 490 h 1018"/>
                    <a:gd name="T6" fmla="*/ 523 w 779"/>
                    <a:gd name="T7" fmla="*/ 450 h 1018"/>
                    <a:gd name="T8" fmla="*/ 567 w 779"/>
                    <a:gd name="T9" fmla="*/ 339 h 1018"/>
                    <a:gd name="T10" fmla="*/ 523 w 779"/>
                    <a:gd name="T11" fmla="*/ 218 h 1018"/>
                    <a:gd name="T12" fmla="*/ 401 w 779"/>
                    <a:gd name="T13" fmla="*/ 170 h 1018"/>
                    <a:gd name="T14" fmla="*/ 209 w 779"/>
                    <a:gd name="T15" fmla="*/ 170 h 1018"/>
                    <a:gd name="T16" fmla="*/ 209 w 779"/>
                    <a:gd name="T17" fmla="*/ 490 h 1018"/>
                    <a:gd name="T18" fmla="*/ 209 w 779"/>
                    <a:gd name="T19" fmla="*/ 659 h 1018"/>
                    <a:gd name="T20" fmla="*/ 209 w 779"/>
                    <a:gd name="T21" fmla="*/ 659 h 1018"/>
                    <a:gd name="T22" fmla="*/ 209 w 779"/>
                    <a:gd name="T23" fmla="*/ 1018 h 1018"/>
                    <a:gd name="T24" fmla="*/ 0 w 779"/>
                    <a:gd name="T25" fmla="*/ 1018 h 1018"/>
                    <a:gd name="T26" fmla="*/ 0 w 779"/>
                    <a:gd name="T27" fmla="*/ 0 h 1018"/>
                    <a:gd name="T28" fmla="*/ 397 w 779"/>
                    <a:gd name="T29" fmla="*/ 0 h 1018"/>
                    <a:gd name="T30" fmla="*/ 598 w 779"/>
                    <a:gd name="T31" fmla="*/ 42 h 1018"/>
                    <a:gd name="T32" fmla="*/ 732 w 779"/>
                    <a:gd name="T33" fmla="*/ 161 h 1018"/>
                    <a:gd name="T34" fmla="*/ 779 w 779"/>
                    <a:gd name="T35" fmla="*/ 337 h 1018"/>
                    <a:gd name="T36" fmla="*/ 677 w 779"/>
                    <a:gd name="T37" fmla="*/ 573 h 1018"/>
                    <a:gd name="T38" fmla="*/ 393 w 779"/>
                    <a:gd name="T39" fmla="*/ 659 h 1018"/>
                    <a:gd name="T40" fmla="*/ 209 w 779"/>
                    <a:gd name="T41" fmla="*/ 659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9" h="1018">
                      <a:moveTo>
                        <a:pt x="209" y="490"/>
                      </a:moveTo>
                      <a:lnTo>
                        <a:pt x="209" y="490"/>
                      </a:lnTo>
                      <a:lnTo>
                        <a:pt x="397" y="490"/>
                      </a:lnTo>
                      <a:cubicBezTo>
                        <a:pt x="452" y="490"/>
                        <a:pt x="494" y="477"/>
                        <a:pt x="523" y="450"/>
                      </a:cubicBezTo>
                      <a:cubicBezTo>
                        <a:pt x="553" y="424"/>
                        <a:pt x="567" y="387"/>
                        <a:pt x="567" y="339"/>
                      </a:cubicBezTo>
                      <a:cubicBezTo>
                        <a:pt x="567" y="289"/>
                        <a:pt x="552" y="248"/>
                        <a:pt x="523" y="218"/>
                      </a:cubicBezTo>
                      <a:cubicBezTo>
                        <a:pt x="494" y="187"/>
                        <a:pt x="453" y="171"/>
                        <a:pt x="401" y="170"/>
                      </a:cubicBezTo>
                      <a:lnTo>
                        <a:pt x="209" y="170"/>
                      </a:lnTo>
                      <a:lnTo>
                        <a:pt x="209" y="490"/>
                      </a:lnTo>
                      <a:close/>
                      <a:moveTo>
                        <a:pt x="209" y="659"/>
                      </a:moveTo>
                      <a:lnTo>
                        <a:pt x="209" y="659"/>
                      </a:lnTo>
                      <a:lnTo>
                        <a:pt x="209" y="1018"/>
                      </a:lnTo>
                      <a:lnTo>
                        <a:pt x="0" y="1018"/>
                      </a:lnTo>
                      <a:lnTo>
                        <a:pt x="0" y="0"/>
                      </a:lnTo>
                      <a:lnTo>
                        <a:pt x="397" y="0"/>
                      </a:lnTo>
                      <a:cubicBezTo>
                        <a:pt x="473" y="0"/>
                        <a:pt x="540" y="14"/>
                        <a:pt x="598" y="42"/>
                      </a:cubicBezTo>
                      <a:cubicBezTo>
                        <a:pt x="656" y="70"/>
                        <a:pt x="701" y="110"/>
                        <a:pt x="732" y="161"/>
                      </a:cubicBezTo>
                      <a:cubicBezTo>
                        <a:pt x="763" y="213"/>
                        <a:pt x="779" y="272"/>
                        <a:pt x="779" y="337"/>
                      </a:cubicBezTo>
                      <a:cubicBezTo>
                        <a:pt x="779" y="437"/>
                        <a:pt x="745" y="516"/>
                        <a:pt x="677" y="573"/>
                      </a:cubicBezTo>
                      <a:cubicBezTo>
                        <a:pt x="608" y="631"/>
                        <a:pt x="514" y="659"/>
                        <a:pt x="393" y="659"/>
                      </a:cubicBezTo>
                      <a:lnTo>
                        <a:pt x="209" y="6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
                  <a:extLst>
                    <a:ext uri="{FF2B5EF4-FFF2-40B4-BE49-F238E27FC236}">
                      <a16:creationId xmlns:a16="http://schemas.microsoft.com/office/drawing/2014/main" id="{B363EB3B-1886-EE0A-AFAA-6B7986B7A157}"/>
                    </a:ext>
                  </a:extLst>
                </p:cNvPr>
                <p:cNvSpPr>
                  <a:spLocks/>
                </p:cNvSpPr>
                <p:nvPr/>
              </p:nvSpPr>
              <p:spPr bwMode="auto">
                <a:xfrm>
                  <a:off x="17297400" y="7013575"/>
                  <a:ext cx="793750" cy="1000125"/>
                </a:xfrm>
                <a:custGeom>
                  <a:avLst/>
                  <a:gdLst>
                    <a:gd name="T0" fmla="*/ 830 w 832"/>
                    <a:gd name="T1" fmla="*/ 693 h 1046"/>
                    <a:gd name="T2" fmla="*/ 830 w 832"/>
                    <a:gd name="T3" fmla="*/ 693 h 1046"/>
                    <a:gd name="T4" fmla="*/ 709 w 832"/>
                    <a:gd name="T5" fmla="*/ 952 h 1046"/>
                    <a:gd name="T6" fmla="*/ 421 w 832"/>
                    <a:gd name="T7" fmla="*/ 1046 h 1046"/>
                    <a:gd name="T8" fmla="*/ 113 w 832"/>
                    <a:gd name="T9" fmla="*/ 914 h 1046"/>
                    <a:gd name="T10" fmla="*/ 0 w 832"/>
                    <a:gd name="T11" fmla="*/ 553 h 1046"/>
                    <a:gd name="T12" fmla="*/ 0 w 832"/>
                    <a:gd name="T13" fmla="*/ 490 h 1046"/>
                    <a:gd name="T14" fmla="*/ 52 w 832"/>
                    <a:gd name="T15" fmla="*/ 232 h 1046"/>
                    <a:gd name="T16" fmla="*/ 200 w 832"/>
                    <a:gd name="T17" fmla="*/ 60 h 1046"/>
                    <a:gd name="T18" fmla="*/ 423 w 832"/>
                    <a:gd name="T19" fmla="*/ 0 h 1046"/>
                    <a:gd name="T20" fmla="*/ 707 w 832"/>
                    <a:gd name="T21" fmla="*/ 95 h 1046"/>
                    <a:gd name="T22" fmla="*/ 832 w 832"/>
                    <a:gd name="T23" fmla="*/ 360 h 1046"/>
                    <a:gd name="T24" fmla="*/ 622 w 832"/>
                    <a:gd name="T25" fmla="*/ 360 h 1046"/>
                    <a:gd name="T26" fmla="*/ 567 w 832"/>
                    <a:gd name="T27" fmla="*/ 217 h 1046"/>
                    <a:gd name="T28" fmla="*/ 423 w 832"/>
                    <a:gd name="T29" fmla="*/ 172 h 1046"/>
                    <a:gd name="T30" fmla="*/ 266 w 832"/>
                    <a:gd name="T31" fmla="*/ 247 h 1046"/>
                    <a:gd name="T32" fmla="*/ 213 w 832"/>
                    <a:gd name="T33" fmla="*/ 481 h 1046"/>
                    <a:gd name="T34" fmla="*/ 213 w 832"/>
                    <a:gd name="T35" fmla="*/ 557 h 1046"/>
                    <a:gd name="T36" fmla="*/ 263 w 832"/>
                    <a:gd name="T37" fmla="*/ 799 h 1046"/>
                    <a:gd name="T38" fmla="*/ 421 w 832"/>
                    <a:gd name="T39" fmla="*/ 875 h 1046"/>
                    <a:gd name="T40" fmla="*/ 566 w 832"/>
                    <a:gd name="T41" fmla="*/ 830 h 1046"/>
                    <a:gd name="T42" fmla="*/ 620 w 832"/>
                    <a:gd name="T43" fmla="*/ 693 h 1046"/>
                    <a:gd name="T44" fmla="*/ 830 w 832"/>
                    <a:gd name="T45" fmla="*/ 693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2" h="1046">
                      <a:moveTo>
                        <a:pt x="830" y="693"/>
                      </a:moveTo>
                      <a:lnTo>
                        <a:pt x="830" y="693"/>
                      </a:lnTo>
                      <a:cubicBezTo>
                        <a:pt x="822" y="803"/>
                        <a:pt x="782" y="889"/>
                        <a:pt x="709" y="952"/>
                      </a:cubicBezTo>
                      <a:cubicBezTo>
                        <a:pt x="636" y="1015"/>
                        <a:pt x="540" y="1046"/>
                        <a:pt x="421" y="1046"/>
                      </a:cubicBezTo>
                      <a:cubicBezTo>
                        <a:pt x="290" y="1046"/>
                        <a:pt x="187" y="1002"/>
                        <a:pt x="113" y="914"/>
                      </a:cubicBezTo>
                      <a:cubicBezTo>
                        <a:pt x="38" y="826"/>
                        <a:pt x="0" y="706"/>
                        <a:pt x="0" y="553"/>
                      </a:cubicBezTo>
                      <a:lnTo>
                        <a:pt x="0" y="490"/>
                      </a:lnTo>
                      <a:cubicBezTo>
                        <a:pt x="0" y="392"/>
                        <a:pt x="18" y="306"/>
                        <a:pt x="52" y="232"/>
                      </a:cubicBezTo>
                      <a:cubicBezTo>
                        <a:pt x="87" y="157"/>
                        <a:pt x="136" y="100"/>
                        <a:pt x="200" y="60"/>
                      </a:cubicBezTo>
                      <a:cubicBezTo>
                        <a:pt x="264" y="20"/>
                        <a:pt x="338" y="0"/>
                        <a:pt x="423" y="0"/>
                      </a:cubicBezTo>
                      <a:cubicBezTo>
                        <a:pt x="541" y="0"/>
                        <a:pt x="635" y="32"/>
                        <a:pt x="707" y="95"/>
                      </a:cubicBezTo>
                      <a:cubicBezTo>
                        <a:pt x="779" y="158"/>
                        <a:pt x="820" y="246"/>
                        <a:pt x="832" y="360"/>
                      </a:cubicBezTo>
                      <a:lnTo>
                        <a:pt x="622" y="360"/>
                      </a:lnTo>
                      <a:cubicBezTo>
                        <a:pt x="617" y="294"/>
                        <a:pt x="598" y="246"/>
                        <a:pt x="567" y="217"/>
                      </a:cubicBezTo>
                      <a:cubicBezTo>
                        <a:pt x="536" y="187"/>
                        <a:pt x="488" y="172"/>
                        <a:pt x="423" y="172"/>
                      </a:cubicBezTo>
                      <a:cubicBezTo>
                        <a:pt x="353" y="172"/>
                        <a:pt x="301" y="197"/>
                        <a:pt x="266" y="247"/>
                      </a:cubicBezTo>
                      <a:cubicBezTo>
                        <a:pt x="232" y="298"/>
                        <a:pt x="214" y="375"/>
                        <a:pt x="213" y="481"/>
                      </a:cubicBezTo>
                      <a:lnTo>
                        <a:pt x="213" y="557"/>
                      </a:lnTo>
                      <a:cubicBezTo>
                        <a:pt x="213" y="667"/>
                        <a:pt x="230" y="748"/>
                        <a:pt x="263" y="799"/>
                      </a:cubicBezTo>
                      <a:cubicBezTo>
                        <a:pt x="296" y="849"/>
                        <a:pt x="349" y="875"/>
                        <a:pt x="421" y="875"/>
                      </a:cubicBezTo>
                      <a:cubicBezTo>
                        <a:pt x="485" y="875"/>
                        <a:pt x="534" y="860"/>
                        <a:pt x="566" y="830"/>
                      </a:cubicBezTo>
                      <a:cubicBezTo>
                        <a:pt x="597" y="801"/>
                        <a:pt x="616" y="755"/>
                        <a:pt x="620" y="693"/>
                      </a:cubicBezTo>
                      <a:lnTo>
                        <a:pt x="830" y="6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a:extLst>
                    <a:ext uri="{FF2B5EF4-FFF2-40B4-BE49-F238E27FC236}">
                      <a16:creationId xmlns:a16="http://schemas.microsoft.com/office/drawing/2014/main" id="{E7DEF27A-DE3D-98E8-93F6-3D1C03E35DF8}"/>
                    </a:ext>
                  </a:extLst>
                </p:cNvPr>
                <p:cNvSpPr>
                  <a:spLocks/>
                </p:cNvSpPr>
                <p:nvPr/>
              </p:nvSpPr>
              <p:spPr bwMode="auto">
                <a:xfrm>
                  <a:off x="16946563" y="7361238"/>
                  <a:ext cx="195263" cy="676275"/>
                </a:xfrm>
                <a:custGeom>
                  <a:avLst/>
                  <a:gdLst>
                    <a:gd name="T0" fmla="*/ 179 w 206"/>
                    <a:gd name="T1" fmla="*/ 706 h 706"/>
                    <a:gd name="T2" fmla="*/ 179 w 206"/>
                    <a:gd name="T3" fmla="*/ 706 h 706"/>
                    <a:gd name="T4" fmla="*/ 26 w 206"/>
                    <a:gd name="T5" fmla="*/ 706 h 706"/>
                    <a:gd name="T6" fmla="*/ 0 w 206"/>
                    <a:gd name="T7" fmla="*/ 0 h 706"/>
                    <a:gd name="T8" fmla="*/ 206 w 206"/>
                    <a:gd name="T9" fmla="*/ 0 h 706"/>
                    <a:gd name="T10" fmla="*/ 179 w 206"/>
                    <a:gd name="T11" fmla="*/ 706 h 706"/>
                  </a:gdLst>
                  <a:ahLst/>
                  <a:cxnLst>
                    <a:cxn ang="0">
                      <a:pos x="T0" y="T1"/>
                    </a:cxn>
                    <a:cxn ang="0">
                      <a:pos x="T2" y="T3"/>
                    </a:cxn>
                    <a:cxn ang="0">
                      <a:pos x="T4" y="T5"/>
                    </a:cxn>
                    <a:cxn ang="0">
                      <a:pos x="T6" y="T7"/>
                    </a:cxn>
                    <a:cxn ang="0">
                      <a:pos x="T8" y="T9"/>
                    </a:cxn>
                    <a:cxn ang="0">
                      <a:pos x="T10" y="T11"/>
                    </a:cxn>
                  </a:cxnLst>
                  <a:rect l="0" t="0" r="r" b="b"/>
                  <a:pathLst>
                    <a:path w="206" h="706">
                      <a:moveTo>
                        <a:pt x="179" y="706"/>
                      </a:moveTo>
                      <a:lnTo>
                        <a:pt x="179" y="706"/>
                      </a:lnTo>
                      <a:lnTo>
                        <a:pt x="26" y="706"/>
                      </a:lnTo>
                      <a:lnTo>
                        <a:pt x="0" y="0"/>
                      </a:lnTo>
                      <a:lnTo>
                        <a:pt x="206" y="0"/>
                      </a:lnTo>
                      <a:lnTo>
                        <a:pt x="179" y="70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a:extLst>
                    <a:ext uri="{FF2B5EF4-FFF2-40B4-BE49-F238E27FC236}">
                      <a16:creationId xmlns:a16="http://schemas.microsoft.com/office/drawing/2014/main" id="{BBC7F20D-0FF5-1E6B-DC4F-CA29B15712F8}"/>
                    </a:ext>
                  </a:extLst>
                </p:cNvPr>
                <p:cNvSpPr>
                  <a:spLocks noEditPoints="1"/>
                </p:cNvSpPr>
                <p:nvPr/>
              </p:nvSpPr>
              <p:spPr bwMode="auto">
                <a:xfrm>
                  <a:off x="16857663" y="7026275"/>
                  <a:ext cx="366713" cy="366713"/>
                </a:xfrm>
                <a:custGeom>
                  <a:avLst/>
                  <a:gdLst>
                    <a:gd name="T0" fmla="*/ 72 w 384"/>
                    <a:gd name="T1" fmla="*/ 166 h 384"/>
                    <a:gd name="T2" fmla="*/ 72 w 384"/>
                    <a:gd name="T3" fmla="*/ 166 h 384"/>
                    <a:gd name="T4" fmla="*/ 192 w 384"/>
                    <a:gd name="T5" fmla="*/ 60 h 384"/>
                    <a:gd name="T6" fmla="*/ 311 w 384"/>
                    <a:gd name="T7" fmla="*/ 166 h 384"/>
                    <a:gd name="T8" fmla="*/ 72 w 384"/>
                    <a:gd name="T9" fmla="*/ 166 h 384"/>
                    <a:gd name="T10" fmla="*/ 192 w 384"/>
                    <a:gd name="T11" fmla="*/ 322 h 384"/>
                    <a:gd name="T12" fmla="*/ 192 w 384"/>
                    <a:gd name="T13" fmla="*/ 322 h 384"/>
                    <a:gd name="T14" fmla="*/ 72 w 384"/>
                    <a:gd name="T15" fmla="*/ 216 h 384"/>
                    <a:gd name="T16" fmla="*/ 311 w 384"/>
                    <a:gd name="T17" fmla="*/ 216 h 384"/>
                    <a:gd name="T18" fmla="*/ 192 w 384"/>
                    <a:gd name="T19" fmla="*/ 322 h 384"/>
                    <a:gd name="T20" fmla="*/ 192 w 384"/>
                    <a:gd name="T21" fmla="*/ 0 h 384"/>
                    <a:gd name="T22" fmla="*/ 192 w 384"/>
                    <a:gd name="T23" fmla="*/ 0 h 384"/>
                    <a:gd name="T24" fmla="*/ 0 w 384"/>
                    <a:gd name="T25" fmla="*/ 192 h 384"/>
                    <a:gd name="T26" fmla="*/ 192 w 384"/>
                    <a:gd name="T27" fmla="*/ 384 h 384"/>
                    <a:gd name="T28" fmla="*/ 384 w 384"/>
                    <a:gd name="T29" fmla="*/ 192 h 384"/>
                    <a:gd name="T30" fmla="*/ 192 w 384"/>
                    <a:gd name="T3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4" h="384">
                      <a:moveTo>
                        <a:pt x="72" y="166"/>
                      </a:moveTo>
                      <a:lnTo>
                        <a:pt x="72" y="166"/>
                      </a:lnTo>
                      <a:cubicBezTo>
                        <a:pt x="72" y="108"/>
                        <a:pt x="126" y="60"/>
                        <a:pt x="192" y="60"/>
                      </a:cubicBezTo>
                      <a:cubicBezTo>
                        <a:pt x="257" y="60"/>
                        <a:pt x="311" y="108"/>
                        <a:pt x="311" y="166"/>
                      </a:cubicBezTo>
                      <a:lnTo>
                        <a:pt x="72" y="166"/>
                      </a:lnTo>
                      <a:close/>
                      <a:moveTo>
                        <a:pt x="192" y="322"/>
                      </a:moveTo>
                      <a:lnTo>
                        <a:pt x="192" y="322"/>
                      </a:lnTo>
                      <a:cubicBezTo>
                        <a:pt x="126" y="322"/>
                        <a:pt x="72" y="274"/>
                        <a:pt x="72" y="216"/>
                      </a:cubicBezTo>
                      <a:lnTo>
                        <a:pt x="311" y="216"/>
                      </a:lnTo>
                      <a:cubicBezTo>
                        <a:pt x="311" y="274"/>
                        <a:pt x="257" y="322"/>
                        <a:pt x="192" y="322"/>
                      </a:cubicBezTo>
                      <a:close/>
                      <a:moveTo>
                        <a:pt x="192" y="0"/>
                      </a:moveTo>
                      <a:lnTo>
                        <a:pt x="192" y="0"/>
                      </a:lnTo>
                      <a:cubicBezTo>
                        <a:pt x="86" y="0"/>
                        <a:pt x="0" y="86"/>
                        <a:pt x="0" y="192"/>
                      </a:cubicBezTo>
                      <a:cubicBezTo>
                        <a:pt x="0" y="298"/>
                        <a:pt x="86" y="384"/>
                        <a:pt x="192" y="384"/>
                      </a:cubicBezTo>
                      <a:cubicBezTo>
                        <a:pt x="298" y="384"/>
                        <a:pt x="384" y="298"/>
                        <a:pt x="384" y="192"/>
                      </a:cubicBezTo>
                      <a:cubicBezTo>
                        <a:pt x="384" y="86"/>
                        <a:pt x="298" y="0"/>
                        <a:pt x="19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a:extLst>
                <a:ext uri="{FF2B5EF4-FFF2-40B4-BE49-F238E27FC236}">
                  <a16:creationId xmlns:a16="http://schemas.microsoft.com/office/drawing/2014/main" id="{4DFCF9AE-D1CD-60A2-090B-84B2B804399B}"/>
                </a:ext>
              </a:extLst>
            </p:cNvPr>
            <p:cNvGrpSpPr/>
            <p:nvPr/>
          </p:nvGrpSpPr>
          <p:grpSpPr>
            <a:xfrm>
              <a:off x="3090612" y="820474"/>
              <a:ext cx="2649788" cy="1021126"/>
              <a:chOff x="8976782" y="4399997"/>
              <a:chExt cx="2918084" cy="1124517"/>
            </a:xfrm>
            <a:solidFill>
              <a:schemeClr val="accent2"/>
            </a:solidFill>
          </p:grpSpPr>
          <p:grpSp>
            <p:nvGrpSpPr>
              <p:cNvPr id="13" name="Group 12">
                <a:extLst>
                  <a:ext uri="{FF2B5EF4-FFF2-40B4-BE49-F238E27FC236}">
                    <a16:creationId xmlns:a16="http://schemas.microsoft.com/office/drawing/2014/main" id="{C19C9573-B2BD-7267-4764-FBC12F73E45B}"/>
                  </a:ext>
                </a:extLst>
              </p:cNvPr>
              <p:cNvGrpSpPr/>
              <p:nvPr/>
            </p:nvGrpSpPr>
            <p:grpSpPr>
              <a:xfrm>
                <a:off x="9221084" y="4399997"/>
                <a:ext cx="2300766" cy="1003429"/>
                <a:chOff x="18786475" y="6970713"/>
                <a:chExt cx="3181351" cy="1387475"/>
              </a:xfrm>
              <a:grpFill/>
            </p:grpSpPr>
            <p:grpSp>
              <p:nvGrpSpPr>
                <p:cNvPr id="15" name="Group 14">
                  <a:extLst>
                    <a:ext uri="{FF2B5EF4-FFF2-40B4-BE49-F238E27FC236}">
                      <a16:creationId xmlns:a16="http://schemas.microsoft.com/office/drawing/2014/main" id="{1F393958-1AFD-A632-2866-53C8CCB941D8}"/>
                    </a:ext>
                  </a:extLst>
                </p:cNvPr>
                <p:cNvGrpSpPr/>
                <p:nvPr/>
              </p:nvGrpSpPr>
              <p:grpSpPr>
                <a:xfrm>
                  <a:off x="18786475" y="6970713"/>
                  <a:ext cx="3181351" cy="1041400"/>
                  <a:chOff x="18786475" y="6970713"/>
                  <a:chExt cx="3181351" cy="1041400"/>
                </a:xfrm>
                <a:grpFill/>
              </p:grpSpPr>
              <p:sp>
                <p:nvSpPr>
                  <p:cNvPr id="31" name="Freeform 46">
                    <a:extLst>
                      <a:ext uri="{FF2B5EF4-FFF2-40B4-BE49-F238E27FC236}">
                        <a16:creationId xmlns:a16="http://schemas.microsoft.com/office/drawing/2014/main" id="{E5626DF2-3E27-1872-8598-C4A22A5AF6F3}"/>
                      </a:ext>
                    </a:extLst>
                  </p:cNvPr>
                  <p:cNvSpPr>
                    <a:spLocks/>
                  </p:cNvSpPr>
                  <p:nvPr/>
                </p:nvSpPr>
                <p:spPr bwMode="auto">
                  <a:xfrm>
                    <a:off x="18786475" y="7024688"/>
                    <a:ext cx="790575" cy="973138"/>
                  </a:xfrm>
                  <a:custGeom>
                    <a:avLst/>
                    <a:gdLst>
                      <a:gd name="T0" fmla="*/ 829 w 829"/>
                      <a:gd name="T1" fmla="*/ 170 h 1018"/>
                      <a:gd name="T2" fmla="*/ 829 w 829"/>
                      <a:gd name="T3" fmla="*/ 170 h 1018"/>
                      <a:gd name="T4" fmla="*/ 518 w 829"/>
                      <a:gd name="T5" fmla="*/ 170 h 1018"/>
                      <a:gd name="T6" fmla="*/ 518 w 829"/>
                      <a:gd name="T7" fmla="*/ 1018 h 1018"/>
                      <a:gd name="T8" fmla="*/ 308 w 829"/>
                      <a:gd name="T9" fmla="*/ 1018 h 1018"/>
                      <a:gd name="T10" fmla="*/ 308 w 829"/>
                      <a:gd name="T11" fmla="*/ 170 h 1018"/>
                      <a:gd name="T12" fmla="*/ 0 w 829"/>
                      <a:gd name="T13" fmla="*/ 170 h 1018"/>
                      <a:gd name="T14" fmla="*/ 0 w 829"/>
                      <a:gd name="T15" fmla="*/ 0 h 1018"/>
                      <a:gd name="T16" fmla="*/ 829 w 829"/>
                      <a:gd name="T17" fmla="*/ 0 h 1018"/>
                      <a:gd name="T18" fmla="*/ 829 w 829"/>
                      <a:gd name="T19" fmla="*/ 170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9" h="1018">
                        <a:moveTo>
                          <a:pt x="829" y="170"/>
                        </a:moveTo>
                        <a:lnTo>
                          <a:pt x="829" y="170"/>
                        </a:lnTo>
                        <a:lnTo>
                          <a:pt x="518" y="170"/>
                        </a:lnTo>
                        <a:lnTo>
                          <a:pt x="518" y="1018"/>
                        </a:lnTo>
                        <a:lnTo>
                          <a:pt x="308" y="1018"/>
                        </a:lnTo>
                        <a:lnTo>
                          <a:pt x="308" y="170"/>
                        </a:lnTo>
                        <a:lnTo>
                          <a:pt x="0" y="170"/>
                        </a:lnTo>
                        <a:lnTo>
                          <a:pt x="0" y="0"/>
                        </a:lnTo>
                        <a:lnTo>
                          <a:pt x="829" y="0"/>
                        </a:lnTo>
                        <a:lnTo>
                          <a:pt x="829" y="1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8">
                    <a:extLst>
                      <a:ext uri="{FF2B5EF4-FFF2-40B4-BE49-F238E27FC236}">
                        <a16:creationId xmlns:a16="http://schemas.microsoft.com/office/drawing/2014/main" id="{0567779B-DB96-B920-1244-D88583D60A77}"/>
                      </a:ext>
                    </a:extLst>
                  </p:cNvPr>
                  <p:cNvSpPr>
                    <a:spLocks noEditPoints="1"/>
                  </p:cNvSpPr>
                  <p:nvPr/>
                </p:nvSpPr>
                <p:spPr bwMode="auto">
                  <a:xfrm>
                    <a:off x="19537363" y="7261225"/>
                    <a:ext cx="642938" cy="750888"/>
                  </a:xfrm>
                  <a:custGeom>
                    <a:avLst/>
                    <a:gdLst>
                      <a:gd name="T0" fmla="*/ 301 w 673"/>
                      <a:gd name="T1" fmla="*/ 629 h 784"/>
                      <a:gd name="T2" fmla="*/ 301 w 673"/>
                      <a:gd name="T3" fmla="*/ 629 h 784"/>
                      <a:gd name="T4" fmla="*/ 384 w 673"/>
                      <a:gd name="T5" fmla="*/ 609 h 784"/>
                      <a:gd name="T6" fmla="*/ 440 w 673"/>
                      <a:gd name="T7" fmla="*/ 556 h 784"/>
                      <a:gd name="T8" fmla="*/ 440 w 673"/>
                      <a:gd name="T9" fmla="*/ 426 h 784"/>
                      <a:gd name="T10" fmla="*/ 364 w 673"/>
                      <a:gd name="T11" fmla="*/ 426 h 784"/>
                      <a:gd name="T12" fmla="*/ 203 w 673"/>
                      <a:gd name="T13" fmla="*/ 531 h 784"/>
                      <a:gd name="T14" fmla="*/ 202 w 673"/>
                      <a:gd name="T15" fmla="*/ 543 h 784"/>
                      <a:gd name="T16" fmla="*/ 229 w 673"/>
                      <a:gd name="T17" fmla="*/ 605 h 784"/>
                      <a:gd name="T18" fmla="*/ 301 w 673"/>
                      <a:gd name="T19" fmla="*/ 629 h 784"/>
                      <a:gd name="T20" fmla="*/ 468 w 673"/>
                      <a:gd name="T21" fmla="*/ 770 h 784"/>
                      <a:gd name="T22" fmla="*/ 468 w 673"/>
                      <a:gd name="T23" fmla="*/ 770 h 784"/>
                      <a:gd name="T24" fmla="*/ 448 w 673"/>
                      <a:gd name="T25" fmla="*/ 702 h 784"/>
                      <a:gd name="T26" fmla="*/ 257 w 673"/>
                      <a:gd name="T27" fmla="*/ 784 h 784"/>
                      <a:gd name="T28" fmla="*/ 73 w 673"/>
                      <a:gd name="T29" fmla="*/ 719 h 784"/>
                      <a:gd name="T30" fmla="*/ 0 w 673"/>
                      <a:gd name="T31" fmla="*/ 557 h 784"/>
                      <a:gd name="T32" fmla="*/ 89 w 673"/>
                      <a:gd name="T33" fmla="*/ 373 h 784"/>
                      <a:gd name="T34" fmla="*/ 347 w 673"/>
                      <a:gd name="T35" fmla="*/ 308 h 784"/>
                      <a:gd name="T36" fmla="*/ 440 w 673"/>
                      <a:gd name="T37" fmla="*/ 308 h 784"/>
                      <a:gd name="T38" fmla="*/ 440 w 673"/>
                      <a:gd name="T39" fmla="*/ 264 h 784"/>
                      <a:gd name="T40" fmla="*/ 413 w 673"/>
                      <a:gd name="T41" fmla="*/ 181 h 784"/>
                      <a:gd name="T42" fmla="*/ 328 w 673"/>
                      <a:gd name="T43" fmla="*/ 149 h 784"/>
                      <a:gd name="T44" fmla="*/ 248 w 673"/>
                      <a:gd name="T45" fmla="*/ 174 h 784"/>
                      <a:gd name="T46" fmla="*/ 219 w 673"/>
                      <a:gd name="T47" fmla="*/ 241 h 784"/>
                      <a:gd name="T48" fmla="*/ 17 w 673"/>
                      <a:gd name="T49" fmla="*/ 241 h 784"/>
                      <a:gd name="T50" fmla="*/ 57 w 673"/>
                      <a:gd name="T51" fmla="*/ 119 h 784"/>
                      <a:gd name="T52" fmla="*/ 172 w 673"/>
                      <a:gd name="T53" fmla="*/ 31 h 784"/>
                      <a:gd name="T54" fmla="*/ 338 w 673"/>
                      <a:gd name="T55" fmla="*/ 0 h 784"/>
                      <a:gd name="T56" fmla="*/ 560 w 673"/>
                      <a:gd name="T57" fmla="*/ 70 h 784"/>
                      <a:gd name="T58" fmla="*/ 642 w 673"/>
                      <a:gd name="T59" fmla="*/ 267 h 784"/>
                      <a:gd name="T60" fmla="*/ 642 w 673"/>
                      <a:gd name="T61" fmla="*/ 595 h 784"/>
                      <a:gd name="T62" fmla="*/ 673 w 673"/>
                      <a:gd name="T63" fmla="*/ 758 h 784"/>
                      <a:gd name="T64" fmla="*/ 673 w 673"/>
                      <a:gd name="T65" fmla="*/ 770 h 784"/>
                      <a:gd name="T66" fmla="*/ 468 w 673"/>
                      <a:gd name="T67" fmla="*/ 77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3" h="784">
                        <a:moveTo>
                          <a:pt x="301" y="629"/>
                        </a:moveTo>
                        <a:lnTo>
                          <a:pt x="301" y="629"/>
                        </a:lnTo>
                        <a:cubicBezTo>
                          <a:pt x="331" y="629"/>
                          <a:pt x="359" y="623"/>
                          <a:pt x="384" y="609"/>
                        </a:cubicBezTo>
                        <a:cubicBezTo>
                          <a:pt x="409" y="596"/>
                          <a:pt x="428" y="578"/>
                          <a:pt x="440" y="556"/>
                        </a:cubicBezTo>
                        <a:lnTo>
                          <a:pt x="440" y="426"/>
                        </a:lnTo>
                        <a:lnTo>
                          <a:pt x="364" y="426"/>
                        </a:lnTo>
                        <a:cubicBezTo>
                          <a:pt x="263" y="426"/>
                          <a:pt x="209" y="461"/>
                          <a:pt x="203" y="531"/>
                        </a:cubicBezTo>
                        <a:lnTo>
                          <a:pt x="202" y="543"/>
                        </a:lnTo>
                        <a:cubicBezTo>
                          <a:pt x="202" y="568"/>
                          <a:pt x="211" y="589"/>
                          <a:pt x="229" y="605"/>
                        </a:cubicBezTo>
                        <a:cubicBezTo>
                          <a:pt x="246" y="621"/>
                          <a:pt x="271" y="629"/>
                          <a:pt x="301" y="629"/>
                        </a:cubicBezTo>
                        <a:close/>
                        <a:moveTo>
                          <a:pt x="468" y="770"/>
                        </a:moveTo>
                        <a:lnTo>
                          <a:pt x="468" y="770"/>
                        </a:lnTo>
                        <a:cubicBezTo>
                          <a:pt x="459" y="752"/>
                          <a:pt x="452" y="729"/>
                          <a:pt x="448" y="702"/>
                        </a:cubicBezTo>
                        <a:cubicBezTo>
                          <a:pt x="399" y="757"/>
                          <a:pt x="336" y="784"/>
                          <a:pt x="257" y="784"/>
                        </a:cubicBezTo>
                        <a:cubicBezTo>
                          <a:pt x="183" y="784"/>
                          <a:pt x="122" y="762"/>
                          <a:pt x="73" y="719"/>
                        </a:cubicBezTo>
                        <a:cubicBezTo>
                          <a:pt x="24" y="677"/>
                          <a:pt x="0" y="623"/>
                          <a:pt x="0" y="557"/>
                        </a:cubicBezTo>
                        <a:cubicBezTo>
                          <a:pt x="0" y="477"/>
                          <a:pt x="30" y="416"/>
                          <a:pt x="89" y="373"/>
                        </a:cubicBezTo>
                        <a:cubicBezTo>
                          <a:pt x="149" y="330"/>
                          <a:pt x="234" y="308"/>
                          <a:pt x="347" y="308"/>
                        </a:cubicBezTo>
                        <a:lnTo>
                          <a:pt x="440" y="308"/>
                        </a:lnTo>
                        <a:lnTo>
                          <a:pt x="440" y="264"/>
                        </a:lnTo>
                        <a:cubicBezTo>
                          <a:pt x="440" y="230"/>
                          <a:pt x="431" y="202"/>
                          <a:pt x="413" y="181"/>
                        </a:cubicBezTo>
                        <a:cubicBezTo>
                          <a:pt x="395" y="160"/>
                          <a:pt x="367" y="149"/>
                          <a:pt x="328" y="149"/>
                        </a:cubicBezTo>
                        <a:cubicBezTo>
                          <a:pt x="294" y="149"/>
                          <a:pt x="267" y="157"/>
                          <a:pt x="248" y="174"/>
                        </a:cubicBezTo>
                        <a:cubicBezTo>
                          <a:pt x="229" y="190"/>
                          <a:pt x="219" y="212"/>
                          <a:pt x="219" y="241"/>
                        </a:cubicBezTo>
                        <a:lnTo>
                          <a:pt x="17" y="241"/>
                        </a:lnTo>
                        <a:cubicBezTo>
                          <a:pt x="17" y="197"/>
                          <a:pt x="30" y="156"/>
                          <a:pt x="57" y="119"/>
                        </a:cubicBezTo>
                        <a:cubicBezTo>
                          <a:pt x="84" y="82"/>
                          <a:pt x="123" y="53"/>
                          <a:pt x="172" y="31"/>
                        </a:cubicBezTo>
                        <a:cubicBezTo>
                          <a:pt x="221" y="10"/>
                          <a:pt x="277" y="0"/>
                          <a:pt x="338" y="0"/>
                        </a:cubicBezTo>
                        <a:cubicBezTo>
                          <a:pt x="432" y="0"/>
                          <a:pt x="506" y="23"/>
                          <a:pt x="560" y="70"/>
                        </a:cubicBezTo>
                        <a:cubicBezTo>
                          <a:pt x="615" y="117"/>
                          <a:pt x="642" y="182"/>
                          <a:pt x="642" y="267"/>
                        </a:cubicBezTo>
                        <a:lnTo>
                          <a:pt x="642" y="595"/>
                        </a:lnTo>
                        <a:cubicBezTo>
                          <a:pt x="643" y="667"/>
                          <a:pt x="653" y="721"/>
                          <a:pt x="673" y="758"/>
                        </a:cubicBezTo>
                        <a:lnTo>
                          <a:pt x="673" y="770"/>
                        </a:lnTo>
                        <a:lnTo>
                          <a:pt x="468"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0">
                    <a:extLst>
                      <a:ext uri="{FF2B5EF4-FFF2-40B4-BE49-F238E27FC236}">
                        <a16:creationId xmlns:a16="http://schemas.microsoft.com/office/drawing/2014/main" id="{9D8D45B2-6F26-6AED-D417-E19A178F4E12}"/>
                      </a:ext>
                    </a:extLst>
                  </p:cNvPr>
                  <p:cNvSpPr>
                    <a:spLocks/>
                  </p:cNvSpPr>
                  <p:nvPr/>
                </p:nvSpPr>
                <p:spPr bwMode="auto">
                  <a:xfrm>
                    <a:off x="20308888" y="6970713"/>
                    <a:ext cx="193675" cy="1027113"/>
                  </a:xfrm>
                  <a:custGeom>
                    <a:avLst/>
                    <a:gdLst>
                      <a:gd name="T0" fmla="*/ 203 w 203"/>
                      <a:gd name="T1" fmla="*/ 1074 h 1074"/>
                      <a:gd name="T2" fmla="*/ 203 w 203"/>
                      <a:gd name="T3" fmla="*/ 1074 h 1074"/>
                      <a:gd name="T4" fmla="*/ 0 w 203"/>
                      <a:gd name="T5" fmla="*/ 1074 h 1074"/>
                      <a:gd name="T6" fmla="*/ 0 w 203"/>
                      <a:gd name="T7" fmla="*/ 0 h 1074"/>
                      <a:gd name="T8" fmla="*/ 203 w 203"/>
                      <a:gd name="T9" fmla="*/ 0 h 1074"/>
                      <a:gd name="T10" fmla="*/ 203 w 203"/>
                      <a:gd name="T11" fmla="*/ 1074 h 1074"/>
                    </a:gdLst>
                    <a:ahLst/>
                    <a:cxnLst>
                      <a:cxn ang="0">
                        <a:pos x="T0" y="T1"/>
                      </a:cxn>
                      <a:cxn ang="0">
                        <a:pos x="T2" y="T3"/>
                      </a:cxn>
                      <a:cxn ang="0">
                        <a:pos x="T4" y="T5"/>
                      </a:cxn>
                      <a:cxn ang="0">
                        <a:pos x="T6" y="T7"/>
                      </a:cxn>
                      <a:cxn ang="0">
                        <a:pos x="T8" y="T9"/>
                      </a:cxn>
                      <a:cxn ang="0">
                        <a:pos x="T10" y="T11"/>
                      </a:cxn>
                    </a:cxnLst>
                    <a:rect l="0" t="0" r="r" b="b"/>
                    <a:pathLst>
                      <a:path w="203" h="1074">
                        <a:moveTo>
                          <a:pt x="203" y="1074"/>
                        </a:moveTo>
                        <a:lnTo>
                          <a:pt x="203" y="1074"/>
                        </a:lnTo>
                        <a:lnTo>
                          <a:pt x="0" y="1074"/>
                        </a:lnTo>
                        <a:lnTo>
                          <a:pt x="0" y="0"/>
                        </a:lnTo>
                        <a:lnTo>
                          <a:pt x="203" y="0"/>
                        </a:lnTo>
                        <a:lnTo>
                          <a:pt x="203" y="107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a:extLst>
                      <a:ext uri="{FF2B5EF4-FFF2-40B4-BE49-F238E27FC236}">
                        <a16:creationId xmlns:a16="http://schemas.microsoft.com/office/drawing/2014/main" id="{467FBD6F-BC63-C66C-2A00-09AEED4EEEDF}"/>
                      </a:ext>
                    </a:extLst>
                  </p:cNvPr>
                  <p:cNvSpPr>
                    <a:spLocks/>
                  </p:cNvSpPr>
                  <p:nvPr/>
                </p:nvSpPr>
                <p:spPr bwMode="auto">
                  <a:xfrm>
                    <a:off x="20659725" y="6970713"/>
                    <a:ext cx="669925" cy="1027113"/>
                  </a:xfrm>
                  <a:custGeom>
                    <a:avLst/>
                    <a:gdLst>
                      <a:gd name="T0" fmla="*/ 275 w 701"/>
                      <a:gd name="T1" fmla="*/ 770 h 1074"/>
                      <a:gd name="T2" fmla="*/ 275 w 701"/>
                      <a:gd name="T3" fmla="*/ 770 h 1074"/>
                      <a:gd name="T4" fmla="*/ 202 w 701"/>
                      <a:gd name="T5" fmla="*/ 843 h 1074"/>
                      <a:gd name="T6" fmla="*/ 202 w 701"/>
                      <a:gd name="T7" fmla="*/ 1074 h 1074"/>
                      <a:gd name="T8" fmla="*/ 0 w 701"/>
                      <a:gd name="T9" fmla="*/ 1074 h 1074"/>
                      <a:gd name="T10" fmla="*/ 0 w 701"/>
                      <a:gd name="T11" fmla="*/ 0 h 1074"/>
                      <a:gd name="T12" fmla="*/ 202 w 701"/>
                      <a:gd name="T13" fmla="*/ 0 h 1074"/>
                      <a:gd name="T14" fmla="*/ 202 w 701"/>
                      <a:gd name="T15" fmla="*/ 595 h 1074"/>
                      <a:gd name="T16" fmla="*/ 241 w 701"/>
                      <a:gd name="T17" fmla="*/ 545 h 1074"/>
                      <a:gd name="T18" fmla="*/ 435 w 701"/>
                      <a:gd name="T19" fmla="*/ 318 h 1074"/>
                      <a:gd name="T20" fmla="*/ 677 w 701"/>
                      <a:gd name="T21" fmla="*/ 318 h 1074"/>
                      <a:gd name="T22" fmla="*/ 404 w 701"/>
                      <a:gd name="T23" fmla="*/ 633 h 1074"/>
                      <a:gd name="T24" fmla="*/ 701 w 701"/>
                      <a:gd name="T25" fmla="*/ 1074 h 1074"/>
                      <a:gd name="T26" fmla="*/ 469 w 701"/>
                      <a:gd name="T27" fmla="*/ 1074 h 1074"/>
                      <a:gd name="T28" fmla="*/ 275 w 701"/>
                      <a:gd name="T29" fmla="*/ 77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1" h="1074">
                        <a:moveTo>
                          <a:pt x="275" y="770"/>
                        </a:moveTo>
                        <a:lnTo>
                          <a:pt x="275" y="770"/>
                        </a:lnTo>
                        <a:lnTo>
                          <a:pt x="202" y="843"/>
                        </a:lnTo>
                        <a:lnTo>
                          <a:pt x="202" y="1074"/>
                        </a:lnTo>
                        <a:lnTo>
                          <a:pt x="0" y="1074"/>
                        </a:lnTo>
                        <a:lnTo>
                          <a:pt x="0" y="0"/>
                        </a:lnTo>
                        <a:lnTo>
                          <a:pt x="202" y="0"/>
                        </a:lnTo>
                        <a:lnTo>
                          <a:pt x="202" y="595"/>
                        </a:lnTo>
                        <a:lnTo>
                          <a:pt x="241" y="545"/>
                        </a:lnTo>
                        <a:lnTo>
                          <a:pt x="435" y="318"/>
                        </a:lnTo>
                        <a:lnTo>
                          <a:pt x="677" y="318"/>
                        </a:lnTo>
                        <a:lnTo>
                          <a:pt x="404" y="633"/>
                        </a:lnTo>
                        <a:lnTo>
                          <a:pt x="701" y="1074"/>
                        </a:lnTo>
                        <a:lnTo>
                          <a:pt x="469" y="1074"/>
                        </a:lnTo>
                        <a:lnTo>
                          <a:pt x="275"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4">
                    <a:extLst>
                      <a:ext uri="{FF2B5EF4-FFF2-40B4-BE49-F238E27FC236}">
                        <a16:creationId xmlns:a16="http://schemas.microsoft.com/office/drawing/2014/main" id="{58D82320-9FC4-210E-FEE1-A5D1EF2823EC}"/>
                      </a:ext>
                    </a:extLst>
                  </p:cNvPr>
                  <p:cNvSpPr>
                    <a:spLocks/>
                  </p:cNvSpPr>
                  <p:nvPr/>
                </p:nvSpPr>
                <p:spPr bwMode="auto">
                  <a:xfrm>
                    <a:off x="21353463" y="7261225"/>
                    <a:ext cx="614363" cy="750888"/>
                  </a:xfrm>
                  <a:custGeom>
                    <a:avLst/>
                    <a:gdLst>
                      <a:gd name="T0" fmla="*/ 448 w 645"/>
                      <a:gd name="T1" fmla="*/ 561 h 784"/>
                      <a:gd name="T2" fmla="*/ 448 w 645"/>
                      <a:gd name="T3" fmla="*/ 561 h 784"/>
                      <a:gd name="T4" fmla="*/ 412 w 645"/>
                      <a:gd name="T5" fmla="*/ 502 h 784"/>
                      <a:gd name="T6" fmla="*/ 294 w 645"/>
                      <a:gd name="T7" fmla="*/ 464 h 784"/>
                      <a:gd name="T8" fmla="*/ 24 w 645"/>
                      <a:gd name="T9" fmla="*/ 235 h 784"/>
                      <a:gd name="T10" fmla="*/ 108 w 645"/>
                      <a:gd name="T11" fmla="*/ 67 h 784"/>
                      <a:gd name="T12" fmla="*/ 326 w 645"/>
                      <a:gd name="T13" fmla="*/ 0 h 784"/>
                      <a:gd name="T14" fmla="*/ 556 w 645"/>
                      <a:gd name="T15" fmla="*/ 67 h 784"/>
                      <a:gd name="T16" fmla="*/ 643 w 645"/>
                      <a:gd name="T17" fmla="*/ 243 h 784"/>
                      <a:gd name="T18" fmla="*/ 441 w 645"/>
                      <a:gd name="T19" fmla="*/ 243 h 784"/>
                      <a:gd name="T20" fmla="*/ 413 w 645"/>
                      <a:gd name="T21" fmla="*/ 172 h 784"/>
                      <a:gd name="T22" fmla="*/ 325 w 645"/>
                      <a:gd name="T23" fmla="*/ 144 h 784"/>
                      <a:gd name="T24" fmla="*/ 246 w 645"/>
                      <a:gd name="T25" fmla="*/ 167 h 784"/>
                      <a:gd name="T26" fmla="*/ 218 w 645"/>
                      <a:gd name="T27" fmla="*/ 225 h 784"/>
                      <a:gd name="T28" fmla="*/ 250 w 645"/>
                      <a:gd name="T29" fmla="*/ 279 h 784"/>
                      <a:gd name="T30" fmla="*/ 358 w 645"/>
                      <a:gd name="T31" fmla="*/ 315 h 784"/>
                      <a:gd name="T32" fmla="*/ 485 w 645"/>
                      <a:gd name="T33" fmla="*/ 349 h 784"/>
                      <a:gd name="T34" fmla="*/ 645 w 645"/>
                      <a:gd name="T35" fmla="*/ 552 h 784"/>
                      <a:gd name="T36" fmla="*/ 556 w 645"/>
                      <a:gd name="T37" fmla="*/ 720 h 784"/>
                      <a:gd name="T38" fmla="*/ 327 w 645"/>
                      <a:gd name="T39" fmla="*/ 784 h 784"/>
                      <a:gd name="T40" fmla="*/ 158 w 645"/>
                      <a:gd name="T41" fmla="*/ 750 h 784"/>
                      <a:gd name="T42" fmla="*/ 42 w 645"/>
                      <a:gd name="T43" fmla="*/ 657 h 784"/>
                      <a:gd name="T44" fmla="*/ 0 w 645"/>
                      <a:gd name="T45" fmla="*/ 529 h 784"/>
                      <a:gd name="T46" fmla="*/ 192 w 645"/>
                      <a:gd name="T47" fmla="*/ 529 h 784"/>
                      <a:gd name="T48" fmla="*/ 232 w 645"/>
                      <a:gd name="T49" fmla="*/ 612 h 784"/>
                      <a:gd name="T50" fmla="*/ 331 w 645"/>
                      <a:gd name="T51" fmla="*/ 640 h 784"/>
                      <a:gd name="T52" fmla="*/ 419 w 645"/>
                      <a:gd name="T53" fmla="*/ 618 h 784"/>
                      <a:gd name="T54" fmla="*/ 448 w 645"/>
                      <a:gd name="T55" fmla="*/ 561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5" h="784">
                        <a:moveTo>
                          <a:pt x="448" y="561"/>
                        </a:moveTo>
                        <a:lnTo>
                          <a:pt x="448" y="561"/>
                        </a:lnTo>
                        <a:cubicBezTo>
                          <a:pt x="448" y="536"/>
                          <a:pt x="436" y="517"/>
                          <a:pt x="412" y="502"/>
                        </a:cubicBezTo>
                        <a:cubicBezTo>
                          <a:pt x="387" y="488"/>
                          <a:pt x="348" y="476"/>
                          <a:pt x="294" y="464"/>
                        </a:cubicBezTo>
                        <a:cubicBezTo>
                          <a:pt x="114" y="427"/>
                          <a:pt x="24" y="350"/>
                          <a:pt x="24" y="235"/>
                        </a:cubicBezTo>
                        <a:cubicBezTo>
                          <a:pt x="24" y="168"/>
                          <a:pt x="52" y="112"/>
                          <a:pt x="108" y="67"/>
                        </a:cubicBezTo>
                        <a:cubicBezTo>
                          <a:pt x="163" y="22"/>
                          <a:pt x="236" y="0"/>
                          <a:pt x="326" y="0"/>
                        </a:cubicBezTo>
                        <a:cubicBezTo>
                          <a:pt x="422" y="0"/>
                          <a:pt x="499" y="22"/>
                          <a:pt x="556" y="67"/>
                        </a:cubicBezTo>
                        <a:cubicBezTo>
                          <a:pt x="614" y="113"/>
                          <a:pt x="643" y="171"/>
                          <a:pt x="643" y="243"/>
                        </a:cubicBezTo>
                        <a:lnTo>
                          <a:pt x="441" y="243"/>
                        </a:lnTo>
                        <a:cubicBezTo>
                          <a:pt x="441" y="215"/>
                          <a:pt x="431" y="191"/>
                          <a:pt x="413" y="172"/>
                        </a:cubicBezTo>
                        <a:cubicBezTo>
                          <a:pt x="394" y="153"/>
                          <a:pt x="365" y="144"/>
                          <a:pt x="325" y="144"/>
                        </a:cubicBezTo>
                        <a:cubicBezTo>
                          <a:pt x="291" y="144"/>
                          <a:pt x="265" y="151"/>
                          <a:pt x="246" y="167"/>
                        </a:cubicBezTo>
                        <a:cubicBezTo>
                          <a:pt x="228" y="182"/>
                          <a:pt x="218" y="202"/>
                          <a:pt x="218" y="225"/>
                        </a:cubicBezTo>
                        <a:cubicBezTo>
                          <a:pt x="218" y="248"/>
                          <a:pt x="229" y="266"/>
                          <a:pt x="250" y="279"/>
                        </a:cubicBezTo>
                        <a:cubicBezTo>
                          <a:pt x="271" y="293"/>
                          <a:pt x="307" y="305"/>
                          <a:pt x="358" y="315"/>
                        </a:cubicBezTo>
                        <a:cubicBezTo>
                          <a:pt x="408" y="325"/>
                          <a:pt x="450" y="336"/>
                          <a:pt x="485" y="349"/>
                        </a:cubicBezTo>
                        <a:cubicBezTo>
                          <a:pt x="591" y="388"/>
                          <a:pt x="645" y="456"/>
                          <a:pt x="645" y="552"/>
                        </a:cubicBezTo>
                        <a:cubicBezTo>
                          <a:pt x="645" y="621"/>
                          <a:pt x="615" y="677"/>
                          <a:pt x="556" y="720"/>
                        </a:cubicBezTo>
                        <a:cubicBezTo>
                          <a:pt x="497" y="762"/>
                          <a:pt x="420" y="784"/>
                          <a:pt x="327" y="784"/>
                        </a:cubicBezTo>
                        <a:cubicBezTo>
                          <a:pt x="263" y="784"/>
                          <a:pt x="207" y="772"/>
                          <a:pt x="158" y="750"/>
                        </a:cubicBezTo>
                        <a:cubicBezTo>
                          <a:pt x="109" y="727"/>
                          <a:pt x="70" y="696"/>
                          <a:pt x="42" y="657"/>
                        </a:cubicBezTo>
                        <a:cubicBezTo>
                          <a:pt x="14" y="618"/>
                          <a:pt x="0" y="575"/>
                          <a:pt x="0" y="529"/>
                        </a:cubicBezTo>
                        <a:lnTo>
                          <a:pt x="192" y="529"/>
                        </a:lnTo>
                        <a:cubicBezTo>
                          <a:pt x="194" y="565"/>
                          <a:pt x="207" y="593"/>
                          <a:pt x="232" y="612"/>
                        </a:cubicBezTo>
                        <a:cubicBezTo>
                          <a:pt x="256" y="631"/>
                          <a:pt x="290" y="640"/>
                          <a:pt x="331" y="640"/>
                        </a:cubicBezTo>
                        <a:cubicBezTo>
                          <a:pt x="370" y="640"/>
                          <a:pt x="399" y="633"/>
                          <a:pt x="419" y="618"/>
                        </a:cubicBezTo>
                        <a:cubicBezTo>
                          <a:pt x="439" y="604"/>
                          <a:pt x="448" y="585"/>
                          <a:pt x="448" y="56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a:extLst>
                    <a:ext uri="{FF2B5EF4-FFF2-40B4-BE49-F238E27FC236}">
                      <a16:creationId xmlns:a16="http://schemas.microsoft.com/office/drawing/2014/main" id="{7C96C18F-09C5-16C5-1836-12648A14A5DC}"/>
                    </a:ext>
                  </a:extLst>
                </p:cNvPr>
                <p:cNvGrpSpPr/>
                <p:nvPr/>
              </p:nvGrpSpPr>
              <p:grpSpPr>
                <a:xfrm>
                  <a:off x="19073813" y="8099425"/>
                  <a:ext cx="2265362" cy="258763"/>
                  <a:chOff x="19073813" y="8099425"/>
                  <a:chExt cx="2265362" cy="258763"/>
                </a:xfrm>
                <a:grpFill/>
              </p:grpSpPr>
              <p:sp>
                <p:nvSpPr>
                  <p:cNvPr id="17" name="Freeform 56">
                    <a:extLst>
                      <a:ext uri="{FF2B5EF4-FFF2-40B4-BE49-F238E27FC236}">
                        <a16:creationId xmlns:a16="http://schemas.microsoft.com/office/drawing/2014/main" id="{93633F4C-8B56-6C3B-9823-0F0A3DAF64D8}"/>
                      </a:ext>
                    </a:extLst>
                  </p:cNvPr>
                  <p:cNvSpPr>
                    <a:spLocks/>
                  </p:cNvSpPr>
                  <p:nvPr/>
                </p:nvSpPr>
                <p:spPr bwMode="auto">
                  <a:xfrm>
                    <a:off x="19073813" y="8107363"/>
                    <a:ext cx="146050" cy="195263"/>
                  </a:xfrm>
                  <a:custGeom>
                    <a:avLst/>
                    <a:gdLst>
                      <a:gd name="T0" fmla="*/ 111 w 153"/>
                      <a:gd name="T1" fmla="*/ 149 h 204"/>
                      <a:gd name="T2" fmla="*/ 111 w 153"/>
                      <a:gd name="T3" fmla="*/ 149 h 204"/>
                      <a:gd name="T4" fmla="*/ 103 w 153"/>
                      <a:gd name="T5" fmla="*/ 131 h 204"/>
                      <a:gd name="T6" fmla="*/ 74 w 153"/>
                      <a:gd name="T7" fmla="*/ 118 h 204"/>
                      <a:gd name="T8" fmla="*/ 40 w 153"/>
                      <a:gd name="T9" fmla="*/ 105 h 204"/>
                      <a:gd name="T10" fmla="*/ 6 w 153"/>
                      <a:gd name="T11" fmla="*/ 55 h 204"/>
                      <a:gd name="T12" fmla="*/ 15 w 153"/>
                      <a:gd name="T13" fmla="*/ 26 h 204"/>
                      <a:gd name="T14" fmla="*/ 41 w 153"/>
                      <a:gd name="T15" fmla="*/ 7 h 204"/>
                      <a:gd name="T16" fmla="*/ 79 w 153"/>
                      <a:gd name="T17" fmla="*/ 0 h 204"/>
                      <a:gd name="T18" fmla="*/ 118 w 153"/>
                      <a:gd name="T19" fmla="*/ 7 h 204"/>
                      <a:gd name="T20" fmla="*/ 143 w 153"/>
                      <a:gd name="T21" fmla="*/ 29 h 204"/>
                      <a:gd name="T22" fmla="*/ 153 w 153"/>
                      <a:gd name="T23" fmla="*/ 61 h 204"/>
                      <a:gd name="T24" fmla="*/ 112 w 153"/>
                      <a:gd name="T25" fmla="*/ 61 h 204"/>
                      <a:gd name="T26" fmla="*/ 103 w 153"/>
                      <a:gd name="T27" fmla="*/ 40 h 204"/>
                      <a:gd name="T28" fmla="*/ 79 w 153"/>
                      <a:gd name="T29" fmla="*/ 32 h 204"/>
                      <a:gd name="T30" fmla="*/ 55 w 153"/>
                      <a:gd name="T31" fmla="*/ 39 h 204"/>
                      <a:gd name="T32" fmla="*/ 47 w 153"/>
                      <a:gd name="T33" fmla="*/ 55 h 204"/>
                      <a:gd name="T34" fmla="*/ 57 w 153"/>
                      <a:gd name="T35" fmla="*/ 72 h 204"/>
                      <a:gd name="T36" fmla="*/ 86 w 153"/>
                      <a:gd name="T37" fmla="*/ 84 h 204"/>
                      <a:gd name="T38" fmla="*/ 137 w 153"/>
                      <a:gd name="T39" fmla="*/ 110 h 204"/>
                      <a:gd name="T40" fmla="*/ 153 w 153"/>
                      <a:gd name="T41" fmla="*/ 149 h 204"/>
                      <a:gd name="T42" fmla="*/ 133 w 153"/>
                      <a:gd name="T43" fmla="*/ 190 h 204"/>
                      <a:gd name="T44" fmla="*/ 80 w 153"/>
                      <a:gd name="T45" fmla="*/ 204 h 204"/>
                      <a:gd name="T46" fmla="*/ 38 w 153"/>
                      <a:gd name="T47" fmla="*/ 196 h 204"/>
                      <a:gd name="T48" fmla="*/ 10 w 153"/>
                      <a:gd name="T49" fmla="*/ 173 h 204"/>
                      <a:gd name="T50" fmla="*/ 0 w 153"/>
                      <a:gd name="T51" fmla="*/ 139 h 204"/>
                      <a:gd name="T52" fmla="*/ 41 w 153"/>
                      <a:gd name="T53" fmla="*/ 139 h 204"/>
                      <a:gd name="T54" fmla="*/ 80 w 153"/>
                      <a:gd name="T55" fmla="*/ 172 h 204"/>
                      <a:gd name="T56" fmla="*/ 103 w 153"/>
                      <a:gd name="T57" fmla="*/ 166 h 204"/>
                      <a:gd name="T58" fmla="*/ 111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1" y="149"/>
                        </a:moveTo>
                        <a:lnTo>
                          <a:pt x="111" y="149"/>
                        </a:lnTo>
                        <a:cubicBezTo>
                          <a:pt x="111" y="142"/>
                          <a:pt x="109" y="136"/>
                          <a:pt x="103" y="131"/>
                        </a:cubicBezTo>
                        <a:cubicBezTo>
                          <a:pt x="98" y="127"/>
                          <a:pt x="88" y="123"/>
                          <a:pt x="74" y="118"/>
                        </a:cubicBezTo>
                        <a:cubicBezTo>
                          <a:pt x="59" y="114"/>
                          <a:pt x="48" y="109"/>
                          <a:pt x="40" y="105"/>
                        </a:cubicBezTo>
                        <a:cubicBezTo>
                          <a:pt x="17" y="92"/>
                          <a:pt x="6" y="76"/>
                          <a:pt x="6" y="55"/>
                        </a:cubicBezTo>
                        <a:cubicBezTo>
                          <a:pt x="6" y="45"/>
                          <a:pt x="9" y="35"/>
                          <a:pt x="15" y="26"/>
                        </a:cubicBezTo>
                        <a:cubicBezTo>
                          <a:pt x="21" y="18"/>
                          <a:pt x="30" y="11"/>
                          <a:pt x="41" y="7"/>
                        </a:cubicBezTo>
                        <a:cubicBezTo>
                          <a:pt x="53" y="2"/>
                          <a:pt x="65" y="0"/>
                          <a:pt x="79" y="0"/>
                        </a:cubicBezTo>
                        <a:cubicBezTo>
                          <a:pt x="94" y="0"/>
                          <a:pt x="106" y="2"/>
                          <a:pt x="118" y="7"/>
                        </a:cubicBezTo>
                        <a:cubicBezTo>
                          <a:pt x="129" y="12"/>
                          <a:pt x="137" y="20"/>
                          <a:pt x="143" y="29"/>
                        </a:cubicBezTo>
                        <a:cubicBezTo>
                          <a:pt x="150" y="39"/>
                          <a:pt x="153" y="49"/>
                          <a:pt x="153" y="61"/>
                        </a:cubicBezTo>
                        <a:lnTo>
                          <a:pt x="112" y="61"/>
                        </a:lnTo>
                        <a:cubicBezTo>
                          <a:pt x="112" y="52"/>
                          <a:pt x="109" y="45"/>
                          <a:pt x="103" y="40"/>
                        </a:cubicBezTo>
                        <a:cubicBezTo>
                          <a:pt x="97" y="35"/>
                          <a:pt x="89" y="32"/>
                          <a:pt x="79" y="32"/>
                        </a:cubicBezTo>
                        <a:cubicBezTo>
                          <a:pt x="69" y="32"/>
                          <a:pt x="61" y="34"/>
                          <a:pt x="55" y="39"/>
                        </a:cubicBezTo>
                        <a:cubicBezTo>
                          <a:pt x="50" y="43"/>
                          <a:pt x="47" y="48"/>
                          <a:pt x="47" y="55"/>
                        </a:cubicBezTo>
                        <a:cubicBezTo>
                          <a:pt x="47" y="62"/>
                          <a:pt x="50" y="67"/>
                          <a:pt x="57" y="72"/>
                        </a:cubicBezTo>
                        <a:cubicBezTo>
                          <a:pt x="63" y="76"/>
                          <a:pt x="73" y="80"/>
                          <a:pt x="86" y="84"/>
                        </a:cubicBezTo>
                        <a:cubicBezTo>
                          <a:pt x="109" y="91"/>
                          <a:pt x="126" y="100"/>
                          <a:pt x="137" y="110"/>
                        </a:cubicBezTo>
                        <a:cubicBezTo>
                          <a:pt x="147" y="121"/>
                          <a:pt x="153" y="134"/>
                          <a:pt x="153" y="149"/>
                        </a:cubicBezTo>
                        <a:cubicBezTo>
                          <a:pt x="153" y="166"/>
                          <a:pt x="146" y="180"/>
                          <a:pt x="133" y="190"/>
                        </a:cubicBezTo>
                        <a:cubicBezTo>
                          <a:pt x="120" y="200"/>
                          <a:pt x="102" y="204"/>
                          <a:pt x="80" y="204"/>
                        </a:cubicBezTo>
                        <a:cubicBezTo>
                          <a:pt x="65" y="204"/>
                          <a:pt x="51" y="202"/>
                          <a:pt x="38" y="196"/>
                        </a:cubicBezTo>
                        <a:cubicBezTo>
                          <a:pt x="26" y="190"/>
                          <a:pt x="16" y="183"/>
                          <a:pt x="10" y="173"/>
                        </a:cubicBezTo>
                        <a:cubicBezTo>
                          <a:pt x="3" y="163"/>
                          <a:pt x="0" y="152"/>
                          <a:pt x="0" y="139"/>
                        </a:cubicBezTo>
                        <a:lnTo>
                          <a:pt x="41" y="139"/>
                        </a:lnTo>
                        <a:cubicBezTo>
                          <a:pt x="41" y="161"/>
                          <a:pt x="54" y="172"/>
                          <a:pt x="80" y="172"/>
                        </a:cubicBezTo>
                        <a:cubicBezTo>
                          <a:pt x="90" y="172"/>
                          <a:pt x="98" y="170"/>
                          <a:pt x="103" y="166"/>
                        </a:cubicBezTo>
                        <a:cubicBezTo>
                          <a:pt x="109" y="162"/>
                          <a:pt x="111" y="156"/>
                          <a:pt x="111"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7">
                    <a:extLst>
                      <a:ext uri="{FF2B5EF4-FFF2-40B4-BE49-F238E27FC236}">
                        <a16:creationId xmlns:a16="http://schemas.microsoft.com/office/drawing/2014/main" id="{AB2EDE12-82E7-2F71-2E1A-AD7D1AB19E56}"/>
                      </a:ext>
                    </a:extLst>
                  </p:cNvPr>
                  <p:cNvSpPr>
                    <a:spLocks noEditPoints="1"/>
                  </p:cNvSpPr>
                  <p:nvPr/>
                </p:nvSpPr>
                <p:spPr bwMode="auto">
                  <a:xfrm>
                    <a:off x="19243675" y="8156575"/>
                    <a:ext cx="127000" cy="198438"/>
                  </a:xfrm>
                  <a:custGeom>
                    <a:avLst/>
                    <a:gdLst>
                      <a:gd name="T0" fmla="*/ 94 w 133"/>
                      <a:gd name="T1" fmla="*/ 75 h 208"/>
                      <a:gd name="T2" fmla="*/ 94 w 133"/>
                      <a:gd name="T3" fmla="*/ 75 h 208"/>
                      <a:gd name="T4" fmla="*/ 86 w 133"/>
                      <a:gd name="T5" fmla="*/ 43 h 208"/>
                      <a:gd name="T6" fmla="*/ 65 w 133"/>
                      <a:gd name="T7" fmla="*/ 32 h 208"/>
                      <a:gd name="T8" fmla="*/ 39 w 133"/>
                      <a:gd name="T9" fmla="*/ 46 h 208"/>
                      <a:gd name="T10" fmla="*/ 39 w 133"/>
                      <a:gd name="T11" fmla="*/ 107 h 208"/>
                      <a:gd name="T12" fmla="*/ 65 w 133"/>
                      <a:gd name="T13" fmla="*/ 122 h 208"/>
                      <a:gd name="T14" fmla="*/ 94 w 133"/>
                      <a:gd name="T15" fmla="*/ 75 h 208"/>
                      <a:gd name="T16" fmla="*/ 133 w 133"/>
                      <a:gd name="T17" fmla="*/ 78 h 208"/>
                      <a:gd name="T18" fmla="*/ 133 w 133"/>
                      <a:gd name="T19" fmla="*/ 78 h 208"/>
                      <a:gd name="T20" fmla="*/ 118 w 133"/>
                      <a:gd name="T21" fmla="*/ 133 h 208"/>
                      <a:gd name="T22" fmla="*/ 76 w 133"/>
                      <a:gd name="T23" fmla="*/ 153 h 208"/>
                      <a:gd name="T24" fmla="*/ 39 w 133"/>
                      <a:gd name="T25" fmla="*/ 138 h 208"/>
                      <a:gd name="T26" fmla="*/ 39 w 133"/>
                      <a:gd name="T27" fmla="*/ 208 h 208"/>
                      <a:gd name="T28" fmla="*/ 0 w 133"/>
                      <a:gd name="T29" fmla="*/ 208 h 208"/>
                      <a:gd name="T30" fmla="*/ 0 w 133"/>
                      <a:gd name="T31" fmla="*/ 2 h 208"/>
                      <a:gd name="T32" fmla="*/ 37 w 133"/>
                      <a:gd name="T33" fmla="*/ 2 h 208"/>
                      <a:gd name="T34" fmla="*/ 38 w 133"/>
                      <a:gd name="T35" fmla="*/ 17 h 208"/>
                      <a:gd name="T36" fmla="*/ 75 w 133"/>
                      <a:gd name="T37" fmla="*/ 0 h 208"/>
                      <a:gd name="T38" fmla="*/ 118 w 133"/>
                      <a:gd name="T39" fmla="*/ 20 h 208"/>
                      <a:gd name="T40" fmla="*/ 133 w 133"/>
                      <a:gd name="T41" fmla="*/ 76 h 208"/>
                      <a:gd name="T42" fmla="*/ 133 w 133"/>
                      <a:gd name="T43" fmla="*/ 7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208">
                        <a:moveTo>
                          <a:pt x="94" y="75"/>
                        </a:moveTo>
                        <a:lnTo>
                          <a:pt x="94" y="75"/>
                        </a:lnTo>
                        <a:cubicBezTo>
                          <a:pt x="94" y="61"/>
                          <a:pt x="91" y="51"/>
                          <a:pt x="86" y="43"/>
                        </a:cubicBezTo>
                        <a:cubicBezTo>
                          <a:pt x="81" y="36"/>
                          <a:pt x="74" y="32"/>
                          <a:pt x="65" y="32"/>
                        </a:cubicBezTo>
                        <a:cubicBezTo>
                          <a:pt x="53" y="32"/>
                          <a:pt x="44" y="37"/>
                          <a:pt x="39" y="46"/>
                        </a:cubicBezTo>
                        <a:lnTo>
                          <a:pt x="39" y="107"/>
                        </a:lnTo>
                        <a:cubicBezTo>
                          <a:pt x="44" y="117"/>
                          <a:pt x="53" y="122"/>
                          <a:pt x="65" y="122"/>
                        </a:cubicBezTo>
                        <a:cubicBezTo>
                          <a:pt x="84" y="122"/>
                          <a:pt x="94" y="106"/>
                          <a:pt x="94" y="75"/>
                        </a:cubicBezTo>
                        <a:close/>
                        <a:moveTo>
                          <a:pt x="133" y="78"/>
                        </a:moveTo>
                        <a:lnTo>
                          <a:pt x="133" y="78"/>
                        </a:lnTo>
                        <a:cubicBezTo>
                          <a:pt x="133" y="101"/>
                          <a:pt x="128" y="119"/>
                          <a:pt x="118" y="133"/>
                        </a:cubicBezTo>
                        <a:cubicBezTo>
                          <a:pt x="107" y="147"/>
                          <a:pt x="93" y="153"/>
                          <a:pt x="76" y="153"/>
                        </a:cubicBezTo>
                        <a:cubicBezTo>
                          <a:pt x="61" y="153"/>
                          <a:pt x="49" y="148"/>
                          <a:pt x="39" y="138"/>
                        </a:cubicBezTo>
                        <a:lnTo>
                          <a:pt x="39" y="208"/>
                        </a:lnTo>
                        <a:lnTo>
                          <a:pt x="0" y="208"/>
                        </a:lnTo>
                        <a:lnTo>
                          <a:pt x="0" y="2"/>
                        </a:lnTo>
                        <a:lnTo>
                          <a:pt x="37" y="2"/>
                        </a:lnTo>
                        <a:lnTo>
                          <a:pt x="38" y="17"/>
                        </a:lnTo>
                        <a:cubicBezTo>
                          <a:pt x="48" y="6"/>
                          <a:pt x="60" y="0"/>
                          <a:pt x="75" y="0"/>
                        </a:cubicBezTo>
                        <a:cubicBezTo>
                          <a:pt x="94" y="0"/>
                          <a:pt x="108" y="7"/>
                          <a:pt x="118" y="20"/>
                        </a:cubicBezTo>
                        <a:cubicBezTo>
                          <a:pt x="128" y="34"/>
                          <a:pt x="133" y="52"/>
                          <a:pt x="133" y="76"/>
                        </a:cubicBezTo>
                        <a:lnTo>
                          <a:pt x="133" y="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8">
                    <a:extLst>
                      <a:ext uri="{FF2B5EF4-FFF2-40B4-BE49-F238E27FC236}">
                        <a16:creationId xmlns:a16="http://schemas.microsoft.com/office/drawing/2014/main" id="{905334EA-40A6-55E6-C960-60A71AD91305}"/>
                      </a:ext>
                    </a:extLst>
                  </p:cNvPr>
                  <p:cNvSpPr>
                    <a:spLocks noEditPoints="1"/>
                  </p:cNvSpPr>
                  <p:nvPr/>
                </p:nvSpPr>
                <p:spPr bwMode="auto">
                  <a:xfrm>
                    <a:off x="19388138" y="8156575"/>
                    <a:ext cx="134938"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70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3 w 140"/>
                      <a:gd name="T27" fmla="*/ 9 h 153"/>
                      <a:gd name="T28" fmla="*/ 70 w 140"/>
                      <a:gd name="T29" fmla="*/ 0 h 153"/>
                      <a:gd name="T30" fmla="*/ 119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70"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3" y="9"/>
                        </a:cubicBezTo>
                        <a:cubicBezTo>
                          <a:pt x="43" y="3"/>
                          <a:pt x="56" y="0"/>
                          <a:pt x="70" y="0"/>
                        </a:cubicBezTo>
                        <a:cubicBezTo>
                          <a:pt x="90" y="0"/>
                          <a:pt x="106" y="6"/>
                          <a:pt x="119" y="18"/>
                        </a:cubicBezTo>
                        <a:cubicBezTo>
                          <a:pt x="131" y="30"/>
                          <a:pt x="138" y="47"/>
                          <a:pt x="140" y="68"/>
                        </a:cubicBezTo>
                        <a:lnTo>
                          <a:pt x="140" y="78"/>
                        </a:lnTo>
                        <a:cubicBezTo>
                          <a:pt x="140" y="101"/>
                          <a:pt x="134" y="119"/>
                          <a:pt x="121" y="133"/>
                        </a:cubicBezTo>
                        <a:cubicBezTo>
                          <a:pt x="108" y="147"/>
                          <a:pt x="91" y="153"/>
                          <a:pt x="70" y="153"/>
                        </a:cubicBezTo>
                        <a:cubicBezTo>
                          <a:pt x="49"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9">
                    <a:extLst>
                      <a:ext uri="{FF2B5EF4-FFF2-40B4-BE49-F238E27FC236}">
                        <a16:creationId xmlns:a16="http://schemas.microsoft.com/office/drawing/2014/main" id="{478F88EE-97E6-83D3-8847-77480C9EE3E2}"/>
                      </a:ext>
                    </a:extLst>
                  </p:cNvPr>
                  <p:cNvSpPr>
                    <a:spLocks/>
                  </p:cNvSpPr>
                  <p:nvPr/>
                </p:nvSpPr>
                <p:spPr bwMode="auto">
                  <a:xfrm>
                    <a:off x="19545300" y="8156575"/>
                    <a:ext cx="120650" cy="144463"/>
                  </a:xfrm>
                  <a:custGeom>
                    <a:avLst/>
                    <a:gdLst>
                      <a:gd name="T0" fmla="*/ 37 w 127"/>
                      <a:gd name="T1" fmla="*/ 2 h 151"/>
                      <a:gd name="T2" fmla="*/ 37 w 127"/>
                      <a:gd name="T3" fmla="*/ 2 h 151"/>
                      <a:gd name="T4" fmla="*/ 38 w 127"/>
                      <a:gd name="T5" fmla="*/ 20 h 151"/>
                      <a:gd name="T6" fmla="*/ 81 w 127"/>
                      <a:gd name="T7" fmla="*/ 0 h 151"/>
                      <a:gd name="T8" fmla="*/ 116 w 127"/>
                      <a:gd name="T9" fmla="*/ 14 h 151"/>
                      <a:gd name="T10" fmla="*/ 127 w 127"/>
                      <a:gd name="T11" fmla="*/ 55 h 151"/>
                      <a:gd name="T12" fmla="*/ 127 w 127"/>
                      <a:gd name="T13" fmla="*/ 151 h 151"/>
                      <a:gd name="T14" fmla="*/ 88 w 127"/>
                      <a:gd name="T15" fmla="*/ 151 h 151"/>
                      <a:gd name="T16" fmla="*/ 88 w 127"/>
                      <a:gd name="T17" fmla="*/ 56 h 151"/>
                      <a:gd name="T18" fmla="*/ 82 w 127"/>
                      <a:gd name="T19" fmla="*/ 38 h 151"/>
                      <a:gd name="T20" fmla="*/ 64 w 127"/>
                      <a:gd name="T21" fmla="*/ 32 h 151"/>
                      <a:gd name="T22" fmla="*/ 39 w 127"/>
                      <a:gd name="T23" fmla="*/ 46 h 151"/>
                      <a:gd name="T24" fmla="*/ 39 w 127"/>
                      <a:gd name="T25" fmla="*/ 151 h 151"/>
                      <a:gd name="T26" fmla="*/ 0 w 127"/>
                      <a:gd name="T27" fmla="*/ 151 h 151"/>
                      <a:gd name="T28" fmla="*/ 0 w 127"/>
                      <a:gd name="T29" fmla="*/ 2 h 151"/>
                      <a:gd name="T30" fmla="*/ 37 w 127"/>
                      <a:gd name="T31" fmla="*/ 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51">
                        <a:moveTo>
                          <a:pt x="37" y="2"/>
                        </a:moveTo>
                        <a:lnTo>
                          <a:pt x="37" y="2"/>
                        </a:lnTo>
                        <a:lnTo>
                          <a:pt x="38" y="20"/>
                        </a:lnTo>
                        <a:cubicBezTo>
                          <a:pt x="49" y="6"/>
                          <a:pt x="63" y="0"/>
                          <a:pt x="81" y="0"/>
                        </a:cubicBezTo>
                        <a:cubicBezTo>
                          <a:pt x="96" y="0"/>
                          <a:pt x="108" y="4"/>
                          <a:pt x="116" y="14"/>
                        </a:cubicBezTo>
                        <a:cubicBezTo>
                          <a:pt x="123" y="23"/>
                          <a:pt x="127" y="37"/>
                          <a:pt x="127" y="55"/>
                        </a:cubicBezTo>
                        <a:lnTo>
                          <a:pt x="127" y="151"/>
                        </a:lnTo>
                        <a:lnTo>
                          <a:pt x="88" y="151"/>
                        </a:lnTo>
                        <a:lnTo>
                          <a:pt x="88" y="56"/>
                        </a:lnTo>
                        <a:cubicBezTo>
                          <a:pt x="88" y="48"/>
                          <a:pt x="86" y="41"/>
                          <a:pt x="82" y="38"/>
                        </a:cubicBezTo>
                        <a:cubicBezTo>
                          <a:pt x="79" y="34"/>
                          <a:pt x="73" y="32"/>
                          <a:pt x="64" y="32"/>
                        </a:cubicBezTo>
                        <a:cubicBezTo>
                          <a:pt x="53" y="32"/>
                          <a:pt x="45" y="37"/>
                          <a:pt x="39" y="46"/>
                        </a:cubicBezTo>
                        <a:lnTo>
                          <a:pt x="39" y="151"/>
                        </a:lnTo>
                        <a:lnTo>
                          <a:pt x="0" y="151"/>
                        </a:lnTo>
                        <a:lnTo>
                          <a:pt x="0" y="2"/>
                        </a:lnTo>
                        <a:lnTo>
                          <a:pt x="37"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0">
                    <a:extLst>
                      <a:ext uri="{FF2B5EF4-FFF2-40B4-BE49-F238E27FC236}">
                        <a16:creationId xmlns:a16="http://schemas.microsoft.com/office/drawing/2014/main" id="{591FAFF5-C147-1B10-7A76-FB2788215513}"/>
                      </a:ext>
                    </a:extLst>
                  </p:cNvPr>
                  <p:cNvSpPr>
                    <a:spLocks/>
                  </p:cNvSpPr>
                  <p:nvPr/>
                </p:nvSpPr>
                <p:spPr bwMode="auto">
                  <a:xfrm>
                    <a:off x="19688175" y="8156575"/>
                    <a:ext cx="120650" cy="146050"/>
                  </a:xfrm>
                  <a:custGeom>
                    <a:avLst/>
                    <a:gdLst>
                      <a:gd name="T0" fmla="*/ 88 w 126"/>
                      <a:gd name="T1" fmla="*/ 110 h 153"/>
                      <a:gd name="T2" fmla="*/ 88 w 126"/>
                      <a:gd name="T3" fmla="*/ 110 h 153"/>
                      <a:gd name="T4" fmla="*/ 81 w 126"/>
                      <a:gd name="T5" fmla="*/ 98 h 153"/>
                      <a:gd name="T6" fmla="*/ 57 w 126"/>
                      <a:gd name="T7" fmla="*/ 91 h 153"/>
                      <a:gd name="T8" fmla="*/ 5 w 126"/>
                      <a:gd name="T9" fmla="*/ 46 h 153"/>
                      <a:gd name="T10" fmla="*/ 21 w 126"/>
                      <a:gd name="T11" fmla="*/ 13 h 153"/>
                      <a:gd name="T12" fmla="*/ 64 w 126"/>
                      <a:gd name="T13" fmla="*/ 0 h 153"/>
                      <a:gd name="T14" fmla="*/ 109 w 126"/>
                      <a:gd name="T15" fmla="*/ 13 h 153"/>
                      <a:gd name="T16" fmla="*/ 126 w 126"/>
                      <a:gd name="T17" fmla="*/ 48 h 153"/>
                      <a:gd name="T18" fmla="*/ 86 w 126"/>
                      <a:gd name="T19" fmla="*/ 48 h 153"/>
                      <a:gd name="T20" fmla="*/ 81 w 126"/>
                      <a:gd name="T21" fmla="*/ 34 h 153"/>
                      <a:gd name="T22" fmla="*/ 64 w 126"/>
                      <a:gd name="T23" fmla="*/ 28 h 153"/>
                      <a:gd name="T24" fmla="*/ 48 w 126"/>
                      <a:gd name="T25" fmla="*/ 32 h 153"/>
                      <a:gd name="T26" fmla="*/ 43 w 126"/>
                      <a:gd name="T27" fmla="*/ 44 h 153"/>
                      <a:gd name="T28" fmla="*/ 49 w 126"/>
                      <a:gd name="T29" fmla="*/ 55 h 153"/>
                      <a:gd name="T30" fmla="*/ 70 w 126"/>
                      <a:gd name="T31" fmla="*/ 62 h 153"/>
                      <a:gd name="T32" fmla="*/ 95 w 126"/>
                      <a:gd name="T33" fmla="*/ 68 h 153"/>
                      <a:gd name="T34" fmla="*/ 126 w 126"/>
                      <a:gd name="T35" fmla="*/ 108 h 153"/>
                      <a:gd name="T36" fmla="*/ 109 w 126"/>
                      <a:gd name="T37" fmla="*/ 141 h 153"/>
                      <a:gd name="T38" fmla="*/ 64 w 126"/>
                      <a:gd name="T39" fmla="*/ 153 h 153"/>
                      <a:gd name="T40" fmla="*/ 31 w 126"/>
                      <a:gd name="T41" fmla="*/ 147 h 153"/>
                      <a:gd name="T42" fmla="*/ 8 w 126"/>
                      <a:gd name="T43" fmla="*/ 129 h 153"/>
                      <a:gd name="T44" fmla="*/ 0 w 126"/>
                      <a:gd name="T45" fmla="*/ 104 h 153"/>
                      <a:gd name="T46" fmla="*/ 37 w 126"/>
                      <a:gd name="T47" fmla="*/ 104 h 153"/>
                      <a:gd name="T48" fmla="*/ 45 w 126"/>
                      <a:gd name="T49" fmla="*/ 120 h 153"/>
                      <a:gd name="T50" fmla="*/ 65 w 126"/>
                      <a:gd name="T51" fmla="*/ 125 h 153"/>
                      <a:gd name="T52" fmla="*/ 82 w 126"/>
                      <a:gd name="T53" fmla="*/ 121 h 153"/>
                      <a:gd name="T54" fmla="*/ 88 w 126"/>
                      <a:gd name="T55"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53">
                        <a:moveTo>
                          <a:pt x="88" y="110"/>
                        </a:moveTo>
                        <a:lnTo>
                          <a:pt x="88" y="110"/>
                        </a:lnTo>
                        <a:cubicBezTo>
                          <a:pt x="88" y="105"/>
                          <a:pt x="85" y="101"/>
                          <a:pt x="81" y="98"/>
                        </a:cubicBezTo>
                        <a:cubicBezTo>
                          <a:pt x="76" y="96"/>
                          <a:pt x="68" y="93"/>
                          <a:pt x="57" y="91"/>
                        </a:cubicBezTo>
                        <a:cubicBezTo>
                          <a:pt x="22" y="83"/>
                          <a:pt x="5" y="68"/>
                          <a:pt x="5" y="46"/>
                        </a:cubicBezTo>
                        <a:cubicBezTo>
                          <a:pt x="5" y="33"/>
                          <a:pt x="10" y="22"/>
                          <a:pt x="21" y="13"/>
                        </a:cubicBezTo>
                        <a:cubicBezTo>
                          <a:pt x="32" y="4"/>
                          <a:pt x="46" y="0"/>
                          <a:pt x="64" y="0"/>
                        </a:cubicBezTo>
                        <a:cubicBezTo>
                          <a:pt x="83" y="0"/>
                          <a:pt x="98" y="4"/>
                          <a:pt x="109" y="13"/>
                        </a:cubicBezTo>
                        <a:cubicBezTo>
                          <a:pt x="120" y="22"/>
                          <a:pt x="126" y="33"/>
                          <a:pt x="126" y="48"/>
                        </a:cubicBezTo>
                        <a:lnTo>
                          <a:pt x="86" y="48"/>
                        </a:lnTo>
                        <a:cubicBezTo>
                          <a:pt x="86" y="42"/>
                          <a:pt x="84" y="37"/>
                          <a:pt x="81" y="34"/>
                        </a:cubicBezTo>
                        <a:cubicBezTo>
                          <a:pt x="77" y="30"/>
                          <a:pt x="71" y="28"/>
                          <a:pt x="64" y="28"/>
                        </a:cubicBezTo>
                        <a:cubicBezTo>
                          <a:pt x="57" y="28"/>
                          <a:pt x="52" y="29"/>
                          <a:pt x="48" y="32"/>
                        </a:cubicBezTo>
                        <a:cubicBezTo>
                          <a:pt x="44" y="35"/>
                          <a:pt x="43" y="39"/>
                          <a:pt x="43" y="44"/>
                        </a:cubicBezTo>
                        <a:cubicBezTo>
                          <a:pt x="43" y="48"/>
                          <a:pt x="45" y="52"/>
                          <a:pt x="49" y="55"/>
                        </a:cubicBezTo>
                        <a:cubicBezTo>
                          <a:pt x="53" y="57"/>
                          <a:pt x="60" y="60"/>
                          <a:pt x="70" y="62"/>
                        </a:cubicBezTo>
                        <a:cubicBezTo>
                          <a:pt x="80" y="64"/>
                          <a:pt x="88" y="66"/>
                          <a:pt x="95" y="68"/>
                        </a:cubicBezTo>
                        <a:cubicBezTo>
                          <a:pt x="116" y="76"/>
                          <a:pt x="126" y="89"/>
                          <a:pt x="126" y="108"/>
                        </a:cubicBezTo>
                        <a:cubicBezTo>
                          <a:pt x="126" y="122"/>
                          <a:pt x="120" y="133"/>
                          <a:pt x="109" y="141"/>
                        </a:cubicBezTo>
                        <a:cubicBezTo>
                          <a:pt x="97" y="149"/>
                          <a:pt x="82" y="153"/>
                          <a:pt x="64" y="153"/>
                        </a:cubicBezTo>
                        <a:cubicBezTo>
                          <a:pt x="51" y="153"/>
                          <a:pt x="40" y="151"/>
                          <a:pt x="31" y="147"/>
                        </a:cubicBezTo>
                        <a:cubicBezTo>
                          <a:pt x="21" y="142"/>
                          <a:pt x="14" y="136"/>
                          <a:pt x="8" y="129"/>
                        </a:cubicBezTo>
                        <a:cubicBezTo>
                          <a:pt x="3" y="121"/>
                          <a:pt x="0" y="113"/>
                          <a:pt x="0" y="104"/>
                        </a:cubicBezTo>
                        <a:lnTo>
                          <a:pt x="37" y="104"/>
                        </a:lnTo>
                        <a:cubicBezTo>
                          <a:pt x="38" y="111"/>
                          <a:pt x="40" y="116"/>
                          <a:pt x="45" y="120"/>
                        </a:cubicBezTo>
                        <a:cubicBezTo>
                          <a:pt x="50" y="123"/>
                          <a:pt x="57" y="125"/>
                          <a:pt x="65" y="125"/>
                        </a:cubicBezTo>
                        <a:cubicBezTo>
                          <a:pt x="72" y="125"/>
                          <a:pt x="78" y="124"/>
                          <a:pt x="82" y="121"/>
                        </a:cubicBezTo>
                        <a:cubicBezTo>
                          <a:pt x="86" y="118"/>
                          <a:pt x="88" y="114"/>
                          <a:pt x="88" y="1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1">
                    <a:extLst>
                      <a:ext uri="{FF2B5EF4-FFF2-40B4-BE49-F238E27FC236}">
                        <a16:creationId xmlns:a16="http://schemas.microsoft.com/office/drawing/2014/main" id="{4C8782AF-D706-DC8E-B659-550095A362E5}"/>
                      </a:ext>
                    </a:extLst>
                  </p:cNvPr>
                  <p:cNvSpPr>
                    <a:spLocks noEditPoints="1"/>
                  </p:cNvSpPr>
                  <p:nvPr/>
                </p:nvSpPr>
                <p:spPr bwMode="auto">
                  <a:xfrm>
                    <a:off x="19827875" y="8156575"/>
                    <a:ext cx="133350"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69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2 w 140"/>
                      <a:gd name="T27" fmla="*/ 9 h 153"/>
                      <a:gd name="T28" fmla="*/ 69 w 140"/>
                      <a:gd name="T29" fmla="*/ 0 h 153"/>
                      <a:gd name="T30" fmla="*/ 118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69"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2" y="9"/>
                        </a:cubicBezTo>
                        <a:cubicBezTo>
                          <a:pt x="43" y="3"/>
                          <a:pt x="55" y="0"/>
                          <a:pt x="69" y="0"/>
                        </a:cubicBezTo>
                        <a:cubicBezTo>
                          <a:pt x="89" y="0"/>
                          <a:pt x="106" y="6"/>
                          <a:pt x="118" y="18"/>
                        </a:cubicBezTo>
                        <a:cubicBezTo>
                          <a:pt x="131" y="30"/>
                          <a:pt x="138" y="47"/>
                          <a:pt x="140" y="68"/>
                        </a:cubicBezTo>
                        <a:lnTo>
                          <a:pt x="140" y="78"/>
                        </a:lnTo>
                        <a:cubicBezTo>
                          <a:pt x="140" y="101"/>
                          <a:pt x="134" y="119"/>
                          <a:pt x="121" y="133"/>
                        </a:cubicBezTo>
                        <a:cubicBezTo>
                          <a:pt x="108" y="147"/>
                          <a:pt x="91" y="153"/>
                          <a:pt x="70" y="153"/>
                        </a:cubicBezTo>
                        <a:cubicBezTo>
                          <a:pt x="48"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62">
                    <a:extLst>
                      <a:ext uri="{FF2B5EF4-FFF2-40B4-BE49-F238E27FC236}">
                        <a16:creationId xmlns:a16="http://schemas.microsoft.com/office/drawing/2014/main" id="{1D1E0D91-404D-CD76-5B6C-2AC3105960D9}"/>
                      </a:ext>
                    </a:extLst>
                  </p:cNvPr>
                  <p:cNvSpPr>
                    <a:spLocks/>
                  </p:cNvSpPr>
                  <p:nvPr/>
                </p:nvSpPr>
                <p:spPr bwMode="auto">
                  <a:xfrm>
                    <a:off x="19983450" y="8156575"/>
                    <a:ext cx="80963" cy="144463"/>
                  </a:xfrm>
                  <a:custGeom>
                    <a:avLst/>
                    <a:gdLst>
                      <a:gd name="T0" fmla="*/ 84 w 84"/>
                      <a:gd name="T1" fmla="*/ 40 h 151"/>
                      <a:gd name="T2" fmla="*/ 84 w 84"/>
                      <a:gd name="T3" fmla="*/ 40 h 151"/>
                      <a:gd name="T4" fmla="*/ 69 w 84"/>
                      <a:gd name="T5" fmla="*/ 39 h 151"/>
                      <a:gd name="T6" fmla="*/ 40 w 84"/>
                      <a:gd name="T7" fmla="*/ 54 h 151"/>
                      <a:gd name="T8" fmla="*/ 40 w 84"/>
                      <a:gd name="T9" fmla="*/ 151 h 151"/>
                      <a:gd name="T10" fmla="*/ 0 w 84"/>
                      <a:gd name="T11" fmla="*/ 151 h 151"/>
                      <a:gd name="T12" fmla="*/ 0 w 84"/>
                      <a:gd name="T13" fmla="*/ 2 h 151"/>
                      <a:gd name="T14" fmla="*/ 38 w 84"/>
                      <a:gd name="T15" fmla="*/ 2 h 151"/>
                      <a:gd name="T16" fmla="*/ 39 w 84"/>
                      <a:gd name="T17" fmla="*/ 20 h 151"/>
                      <a:gd name="T18" fmla="*/ 72 w 84"/>
                      <a:gd name="T19" fmla="*/ 0 h 151"/>
                      <a:gd name="T20" fmla="*/ 84 w 84"/>
                      <a:gd name="T21" fmla="*/ 2 h 151"/>
                      <a:gd name="T22" fmla="*/ 84 w 84"/>
                      <a:gd name="T23" fmla="*/ 4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51">
                        <a:moveTo>
                          <a:pt x="84" y="40"/>
                        </a:moveTo>
                        <a:lnTo>
                          <a:pt x="84" y="40"/>
                        </a:lnTo>
                        <a:cubicBezTo>
                          <a:pt x="78" y="39"/>
                          <a:pt x="73" y="39"/>
                          <a:pt x="69" y="39"/>
                        </a:cubicBezTo>
                        <a:cubicBezTo>
                          <a:pt x="54" y="39"/>
                          <a:pt x="44" y="44"/>
                          <a:pt x="40" y="54"/>
                        </a:cubicBezTo>
                        <a:lnTo>
                          <a:pt x="40" y="151"/>
                        </a:lnTo>
                        <a:lnTo>
                          <a:pt x="0" y="151"/>
                        </a:lnTo>
                        <a:lnTo>
                          <a:pt x="0" y="2"/>
                        </a:lnTo>
                        <a:lnTo>
                          <a:pt x="38" y="2"/>
                        </a:lnTo>
                        <a:lnTo>
                          <a:pt x="39" y="20"/>
                        </a:lnTo>
                        <a:cubicBezTo>
                          <a:pt x="47" y="7"/>
                          <a:pt x="58" y="0"/>
                          <a:pt x="72" y="0"/>
                        </a:cubicBezTo>
                        <a:cubicBezTo>
                          <a:pt x="76" y="0"/>
                          <a:pt x="80" y="0"/>
                          <a:pt x="84" y="2"/>
                        </a:cubicBezTo>
                        <a:lnTo>
                          <a:pt x="84" y="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3">
                    <a:extLst>
                      <a:ext uri="{FF2B5EF4-FFF2-40B4-BE49-F238E27FC236}">
                        <a16:creationId xmlns:a16="http://schemas.microsoft.com/office/drawing/2014/main" id="{16DC2CD3-B995-93D1-1BE7-4C74E7F5C3D0}"/>
                      </a:ext>
                    </a:extLst>
                  </p:cNvPr>
                  <p:cNvSpPr>
                    <a:spLocks noEditPoints="1"/>
                  </p:cNvSpPr>
                  <p:nvPr/>
                </p:nvSpPr>
                <p:spPr bwMode="auto">
                  <a:xfrm>
                    <a:off x="20075525" y="8156575"/>
                    <a:ext cx="127000" cy="146050"/>
                  </a:xfrm>
                  <a:custGeom>
                    <a:avLst/>
                    <a:gdLst>
                      <a:gd name="T0" fmla="*/ 69 w 134"/>
                      <a:gd name="T1" fmla="*/ 32 h 153"/>
                      <a:gd name="T2" fmla="*/ 69 w 134"/>
                      <a:gd name="T3" fmla="*/ 32 h 153"/>
                      <a:gd name="T4" fmla="*/ 50 w 134"/>
                      <a:gd name="T5" fmla="*/ 40 h 153"/>
                      <a:gd name="T6" fmla="*/ 40 w 134"/>
                      <a:gd name="T7" fmla="*/ 62 h 153"/>
                      <a:gd name="T8" fmla="*/ 95 w 134"/>
                      <a:gd name="T9" fmla="*/ 62 h 153"/>
                      <a:gd name="T10" fmla="*/ 95 w 134"/>
                      <a:gd name="T11" fmla="*/ 59 h 153"/>
                      <a:gd name="T12" fmla="*/ 88 w 134"/>
                      <a:gd name="T13" fmla="*/ 39 h 153"/>
                      <a:gd name="T14" fmla="*/ 69 w 134"/>
                      <a:gd name="T15" fmla="*/ 32 h 153"/>
                      <a:gd name="T16" fmla="*/ 73 w 134"/>
                      <a:gd name="T17" fmla="*/ 153 h 153"/>
                      <a:gd name="T18" fmla="*/ 73 w 134"/>
                      <a:gd name="T19" fmla="*/ 153 h 153"/>
                      <a:gd name="T20" fmla="*/ 20 w 134"/>
                      <a:gd name="T21" fmla="*/ 133 h 153"/>
                      <a:gd name="T22" fmla="*/ 0 w 134"/>
                      <a:gd name="T23" fmla="*/ 80 h 153"/>
                      <a:gd name="T24" fmla="*/ 0 w 134"/>
                      <a:gd name="T25" fmla="*/ 76 h 153"/>
                      <a:gd name="T26" fmla="*/ 8 w 134"/>
                      <a:gd name="T27" fmla="*/ 36 h 153"/>
                      <a:gd name="T28" fmla="*/ 33 w 134"/>
                      <a:gd name="T29" fmla="*/ 9 h 153"/>
                      <a:gd name="T30" fmla="*/ 69 w 134"/>
                      <a:gd name="T31" fmla="*/ 0 h 153"/>
                      <a:gd name="T32" fmla="*/ 117 w 134"/>
                      <a:gd name="T33" fmla="*/ 19 h 153"/>
                      <a:gd name="T34" fmla="*/ 134 w 134"/>
                      <a:gd name="T35" fmla="*/ 73 h 153"/>
                      <a:gd name="T36" fmla="*/ 134 w 134"/>
                      <a:gd name="T37" fmla="*/ 89 h 153"/>
                      <a:gd name="T38" fmla="*/ 40 w 134"/>
                      <a:gd name="T39" fmla="*/ 89 h 153"/>
                      <a:gd name="T40" fmla="*/ 51 w 134"/>
                      <a:gd name="T41" fmla="*/ 113 h 153"/>
                      <a:gd name="T42" fmla="*/ 76 w 134"/>
                      <a:gd name="T43" fmla="*/ 121 h 153"/>
                      <a:gd name="T44" fmla="*/ 111 w 134"/>
                      <a:gd name="T45" fmla="*/ 105 h 153"/>
                      <a:gd name="T46" fmla="*/ 131 w 134"/>
                      <a:gd name="T47" fmla="*/ 127 h 153"/>
                      <a:gd name="T48" fmla="*/ 107 w 134"/>
                      <a:gd name="T49" fmla="*/ 146 h 153"/>
                      <a:gd name="T50" fmla="*/ 73 w 134"/>
                      <a:gd name="T5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4" h="153">
                        <a:moveTo>
                          <a:pt x="69" y="32"/>
                        </a:moveTo>
                        <a:lnTo>
                          <a:pt x="69" y="32"/>
                        </a:lnTo>
                        <a:cubicBezTo>
                          <a:pt x="61" y="32"/>
                          <a:pt x="54" y="34"/>
                          <a:pt x="50" y="40"/>
                        </a:cubicBezTo>
                        <a:cubicBezTo>
                          <a:pt x="45" y="45"/>
                          <a:pt x="42" y="53"/>
                          <a:pt x="40" y="62"/>
                        </a:cubicBezTo>
                        <a:lnTo>
                          <a:pt x="95" y="62"/>
                        </a:lnTo>
                        <a:lnTo>
                          <a:pt x="95" y="59"/>
                        </a:lnTo>
                        <a:cubicBezTo>
                          <a:pt x="95" y="51"/>
                          <a:pt x="93" y="44"/>
                          <a:pt x="88" y="39"/>
                        </a:cubicBezTo>
                        <a:cubicBezTo>
                          <a:pt x="84" y="34"/>
                          <a:pt x="77" y="32"/>
                          <a:pt x="69" y="32"/>
                        </a:cubicBezTo>
                        <a:close/>
                        <a:moveTo>
                          <a:pt x="73" y="153"/>
                        </a:moveTo>
                        <a:lnTo>
                          <a:pt x="73" y="153"/>
                        </a:lnTo>
                        <a:cubicBezTo>
                          <a:pt x="51" y="153"/>
                          <a:pt x="34" y="147"/>
                          <a:pt x="20" y="133"/>
                        </a:cubicBezTo>
                        <a:cubicBezTo>
                          <a:pt x="6" y="120"/>
                          <a:pt x="0" y="102"/>
                          <a:pt x="0" y="80"/>
                        </a:cubicBezTo>
                        <a:lnTo>
                          <a:pt x="0" y="76"/>
                        </a:lnTo>
                        <a:cubicBezTo>
                          <a:pt x="0" y="61"/>
                          <a:pt x="2" y="48"/>
                          <a:pt x="8" y="36"/>
                        </a:cubicBezTo>
                        <a:cubicBezTo>
                          <a:pt x="14" y="25"/>
                          <a:pt x="22" y="16"/>
                          <a:pt x="33" y="9"/>
                        </a:cubicBezTo>
                        <a:cubicBezTo>
                          <a:pt x="43" y="3"/>
                          <a:pt x="55" y="0"/>
                          <a:pt x="69" y="0"/>
                        </a:cubicBezTo>
                        <a:cubicBezTo>
                          <a:pt x="89" y="0"/>
                          <a:pt x="105" y="6"/>
                          <a:pt x="117" y="19"/>
                        </a:cubicBezTo>
                        <a:cubicBezTo>
                          <a:pt x="128" y="32"/>
                          <a:pt x="134" y="50"/>
                          <a:pt x="134" y="73"/>
                        </a:cubicBezTo>
                        <a:lnTo>
                          <a:pt x="134" y="89"/>
                        </a:lnTo>
                        <a:lnTo>
                          <a:pt x="40" y="89"/>
                        </a:lnTo>
                        <a:cubicBezTo>
                          <a:pt x="41" y="99"/>
                          <a:pt x="45" y="107"/>
                          <a:pt x="51" y="113"/>
                        </a:cubicBezTo>
                        <a:cubicBezTo>
                          <a:pt x="58" y="119"/>
                          <a:pt x="66" y="121"/>
                          <a:pt x="76" y="121"/>
                        </a:cubicBezTo>
                        <a:cubicBezTo>
                          <a:pt x="91" y="121"/>
                          <a:pt x="103" y="116"/>
                          <a:pt x="111" y="105"/>
                        </a:cubicBezTo>
                        <a:lnTo>
                          <a:pt x="131" y="127"/>
                        </a:lnTo>
                        <a:cubicBezTo>
                          <a:pt x="125" y="135"/>
                          <a:pt x="117" y="142"/>
                          <a:pt x="107" y="146"/>
                        </a:cubicBezTo>
                        <a:cubicBezTo>
                          <a:pt x="97" y="151"/>
                          <a:pt x="85" y="153"/>
                          <a:pt x="73" y="15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4">
                    <a:extLst>
                      <a:ext uri="{FF2B5EF4-FFF2-40B4-BE49-F238E27FC236}">
                        <a16:creationId xmlns:a16="http://schemas.microsoft.com/office/drawing/2014/main" id="{CA71E478-8057-5EA3-15E4-112692FAA097}"/>
                      </a:ext>
                    </a:extLst>
                  </p:cNvPr>
                  <p:cNvSpPr>
                    <a:spLocks noEditPoints="1"/>
                  </p:cNvSpPr>
                  <p:nvPr/>
                </p:nvSpPr>
                <p:spPr bwMode="auto">
                  <a:xfrm>
                    <a:off x="20218400" y="8099425"/>
                    <a:ext cx="127000" cy="203200"/>
                  </a:xfrm>
                  <a:custGeom>
                    <a:avLst/>
                    <a:gdLst>
                      <a:gd name="T0" fmla="*/ 40 w 134"/>
                      <a:gd name="T1" fmla="*/ 138 h 213"/>
                      <a:gd name="T2" fmla="*/ 40 w 134"/>
                      <a:gd name="T3" fmla="*/ 138 h 213"/>
                      <a:gd name="T4" fmla="*/ 47 w 134"/>
                      <a:gd name="T5" fmla="*/ 170 h 213"/>
                      <a:gd name="T6" fmla="*/ 68 w 134"/>
                      <a:gd name="T7" fmla="*/ 181 h 213"/>
                      <a:gd name="T8" fmla="*/ 94 w 134"/>
                      <a:gd name="T9" fmla="*/ 166 h 213"/>
                      <a:gd name="T10" fmla="*/ 94 w 134"/>
                      <a:gd name="T11" fmla="*/ 107 h 213"/>
                      <a:gd name="T12" fmla="*/ 69 w 134"/>
                      <a:gd name="T13" fmla="*/ 92 h 213"/>
                      <a:gd name="T14" fmla="*/ 40 w 134"/>
                      <a:gd name="T15" fmla="*/ 138 h 213"/>
                      <a:gd name="T16" fmla="*/ 0 w 134"/>
                      <a:gd name="T17" fmla="*/ 135 h 213"/>
                      <a:gd name="T18" fmla="*/ 0 w 134"/>
                      <a:gd name="T19" fmla="*/ 135 h 213"/>
                      <a:gd name="T20" fmla="*/ 16 w 134"/>
                      <a:gd name="T21" fmla="*/ 80 h 213"/>
                      <a:gd name="T22" fmla="*/ 58 w 134"/>
                      <a:gd name="T23" fmla="*/ 60 h 213"/>
                      <a:gd name="T24" fmla="*/ 94 w 134"/>
                      <a:gd name="T25" fmla="*/ 76 h 213"/>
                      <a:gd name="T26" fmla="*/ 94 w 134"/>
                      <a:gd name="T27" fmla="*/ 0 h 213"/>
                      <a:gd name="T28" fmla="*/ 134 w 134"/>
                      <a:gd name="T29" fmla="*/ 0 h 213"/>
                      <a:gd name="T30" fmla="*/ 134 w 134"/>
                      <a:gd name="T31" fmla="*/ 211 h 213"/>
                      <a:gd name="T32" fmla="*/ 98 w 134"/>
                      <a:gd name="T33" fmla="*/ 211 h 213"/>
                      <a:gd name="T34" fmla="*/ 96 w 134"/>
                      <a:gd name="T35" fmla="*/ 195 h 213"/>
                      <a:gd name="T36" fmla="*/ 58 w 134"/>
                      <a:gd name="T37" fmla="*/ 213 h 213"/>
                      <a:gd name="T38" fmla="*/ 16 w 134"/>
                      <a:gd name="T39" fmla="*/ 193 h 213"/>
                      <a:gd name="T40" fmla="*/ 0 w 134"/>
                      <a:gd name="T41" fmla="*/ 13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213">
                        <a:moveTo>
                          <a:pt x="40" y="138"/>
                        </a:moveTo>
                        <a:lnTo>
                          <a:pt x="40" y="138"/>
                        </a:lnTo>
                        <a:cubicBezTo>
                          <a:pt x="40" y="152"/>
                          <a:pt x="42" y="163"/>
                          <a:pt x="47" y="170"/>
                        </a:cubicBezTo>
                        <a:cubicBezTo>
                          <a:pt x="52" y="178"/>
                          <a:pt x="59" y="181"/>
                          <a:pt x="68" y="181"/>
                        </a:cubicBezTo>
                        <a:cubicBezTo>
                          <a:pt x="81" y="181"/>
                          <a:pt x="89" y="176"/>
                          <a:pt x="94" y="166"/>
                        </a:cubicBezTo>
                        <a:lnTo>
                          <a:pt x="94" y="107"/>
                        </a:lnTo>
                        <a:cubicBezTo>
                          <a:pt x="89" y="97"/>
                          <a:pt x="81" y="92"/>
                          <a:pt x="69" y="92"/>
                        </a:cubicBezTo>
                        <a:cubicBezTo>
                          <a:pt x="50" y="92"/>
                          <a:pt x="40" y="107"/>
                          <a:pt x="40" y="138"/>
                        </a:cubicBezTo>
                        <a:close/>
                        <a:moveTo>
                          <a:pt x="0" y="135"/>
                        </a:moveTo>
                        <a:lnTo>
                          <a:pt x="0" y="135"/>
                        </a:lnTo>
                        <a:cubicBezTo>
                          <a:pt x="0" y="112"/>
                          <a:pt x="6" y="94"/>
                          <a:pt x="16" y="80"/>
                        </a:cubicBezTo>
                        <a:cubicBezTo>
                          <a:pt x="26" y="67"/>
                          <a:pt x="40" y="60"/>
                          <a:pt x="58" y="60"/>
                        </a:cubicBezTo>
                        <a:cubicBezTo>
                          <a:pt x="73" y="60"/>
                          <a:pt x="85" y="65"/>
                          <a:pt x="94" y="76"/>
                        </a:cubicBezTo>
                        <a:lnTo>
                          <a:pt x="94" y="0"/>
                        </a:lnTo>
                        <a:lnTo>
                          <a:pt x="134" y="0"/>
                        </a:lnTo>
                        <a:lnTo>
                          <a:pt x="134" y="211"/>
                        </a:lnTo>
                        <a:lnTo>
                          <a:pt x="98" y="211"/>
                        </a:lnTo>
                        <a:lnTo>
                          <a:pt x="96" y="195"/>
                        </a:lnTo>
                        <a:cubicBezTo>
                          <a:pt x="86" y="207"/>
                          <a:pt x="74" y="213"/>
                          <a:pt x="58" y="213"/>
                        </a:cubicBezTo>
                        <a:cubicBezTo>
                          <a:pt x="41" y="213"/>
                          <a:pt x="27" y="207"/>
                          <a:pt x="16" y="193"/>
                        </a:cubicBezTo>
                        <a:cubicBezTo>
                          <a:pt x="6" y="179"/>
                          <a:pt x="0" y="160"/>
                          <a:pt x="0" y="13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5">
                    <a:extLst>
                      <a:ext uri="{FF2B5EF4-FFF2-40B4-BE49-F238E27FC236}">
                        <a16:creationId xmlns:a16="http://schemas.microsoft.com/office/drawing/2014/main" id="{4F7DF196-8628-9561-A682-A6693AC0E896}"/>
                      </a:ext>
                    </a:extLst>
                  </p:cNvPr>
                  <p:cNvSpPr>
                    <a:spLocks noEditPoints="1"/>
                  </p:cNvSpPr>
                  <p:nvPr/>
                </p:nvSpPr>
                <p:spPr bwMode="auto">
                  <a:xfrm>
                    <a:off x="20440650" y="8099425"/>
                    <a:ext cx="128588" cy="203200"/>
                  </a:xfrm>
                  <a:custGeom>
                    <a:avLst/>
                    <a:gdLst>
                      <a:gd name="T0" fmla="*/ 94 w 134"/>
                      <a:gd name="T1" fmla="*/ 135 h 213"/>
                      <a:gd name="T2" fmla="*/ 94 w 134"/>
                      <a:gd name="T3" fmla="*/ 135 h 213"/>
                      <a:gd name="T4" fmla="*/ 87 w 134"/>
                      <a:gd name="T5" fmla="*/ 102 h 213"/>
                      <a:gd name="T6" fmla="*/ 66 w 134"/>
                      <a:gd name="T7" fmla="*/ 92 h 213"/>
                      <a:gd name="T8" fmla="*/ 40 w 134"/>
                      <a:gd name="T9" fmla="*/ 107 h 213"/>
                      <a:gd name="T10" fmla="*/ 40 w 134"/>
                      <a:gd name="T11" fmla="*/ 166 h 213"/>
                      <a:gd name="T12" fmla="*/ 66 w 134"/>
                      <a:gd name="T13" fmla="*/ 182 h 213"/>
                      <a:gd name="T14" fmla="*/ 92 w 134"/>
                      <a:gd name="T15" fmla="*/ 163 h 213"/>
                      <a:gd name="T16" fmla="*/ 94 w 134"/>
                      <a:gd name="T17" fmla="*/ 135 h 213"/>
                      <a:gd name="T18" fmla="*/ 134 w 134"/>
                      <a:gd name="T19" fmla="*/ 138 h 213"/>
                      <a:gd name="T20" fmla="*/ 134 w 134"/>
                      <a:gd name="T21" fmla="*/ 138 h 213"/>
                      <a:gd name="T22" fmla="*/ 119 w 134"/>
                      <a:gd name="T23" fmla="*/ 193 h 213"/>
                      <a:gd name="T24" fmla="*/ 76 w 134"/>
                      <a:gd name="T25" fmla="*/ 213 h 213"/>
                      <a:gd name="T26" fmla="*/ 38 w 134"/>
                      <a:gd name="T27" fmla="*/ 195 h 213"/>
                      <a:gd name="T28" fmla="*/ 36 w 134"/>
                      <a:gd name="T29" fmla="*/ 211 h 213"/>
                      <a:gd name="T30" fmla="*/ 0 w 134"/>
                      <a:gd name="T31" fmla="*/ 211 h 213"/>
                      <a:gd name="T32" fmla="*/ 0 w 134"/>
                      <a:gd name="T33" fmla="*/ 0 h 213"/>
                      <a:gd name="T34" fmla="*/ 40 w 134"/>
                      <a:gd name="T35" fmla="*/ 0 h 213"/>
                      <a:gd name="T36" fmla="*/ 40 w 134"/>
                      <a:gd name="T37" fmla="*/ 76 h 213"/>
                      <a:gd name="T38" fmla="*/ 76 w 134"/>
                      <a:gd name="T39" fmla="*/ 60 h 213"/>
                      <a:gd name="T40" fmla="*/ 119 w 134"/>
                      <a:gd name="T41" fmla="*/ 80 h 213"/>
                      <a:gd name="T42" fmla="*/ 134 w 134"/>
                      <a:gd name="T43" fmla="*/ 136 h 213"/>
                      <a:gd name="T44" fmla="*/ 134 w 134"/>
                      <a:gd name="T45"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213">
                        <a:moveTo>
                          <a:pt x="94" y="135"/>
                        </a:moveTo>
                        <a:lnTo>
                          <a:pt x="94" y="135"/>
                        </a:lnTo>
                        <a:cubicBezTo>
                          <a:pt x="94" y="120"/>
                          <a:pt x="92" y="109"/>
                          <a:pt x="87" y="102"/>
                        </a:cubicBezTo>
                        <a:cubicBezTo>
                          <a:pt x="83" y="95"/>
                          <a:pt x="75" y="92"/>
                          <a:pt x="66" y="92"/>
                        </a:cubicBezTo>
                        <a:cubicBezTo>
                          <a:pt x="53" y="92"/>
                          <a:pt x="45" y="97"/>
                          <a:pt x="40" y="107"/>
                        </a:cubicBezTo>
                        <a:lnTo>
                          <a:pt x="40" y="166"/>
                        </a:lnTo>
                        <a:cubicBezTo>
                          <a:pt x="45" y="176"/>
                          <a:pt x="54" y="182"/>
                          <a:pt x="66" y="182"/>
                        </a:cubicBezTo>
                        <a:cubicBezTo>
                          <a:pt x="79" y="182"/>
                          <a:pt x="87" y="175"/>
                          <a:pt x="92" y="163"/>
                        </a:cubicBezTo>
                        <a:cubicBezTo>
                          <a:pt x="93" y="157"/>
                          <a:pt x="94" y="147"/>
                          <a:pt x="94" y="135"/>
                        </a:cubicBezTo>
                        <a:close/>
                        <a:moveTo>
                          <a:pt x="134" y="138"/>
                        </a:moveTo>
                        <a:lnTo>
                          <a:pt x="134" y="138"/>
                        </a:lnTo>
                        <a:cubicBezTo>
                          <a:pt x="134" y="162"/>
                          <a:pt x="129" y="180"/>
                          <a:pt x="119" y="193"/>
                        </a:cubicBezTo>
                        <a:cubicBezTo>
                          <a:pt x="109" y="207"/>
                          <a:pt x="94" y="213"/>
                          <a:pt x="76" y="213"/>
                        </a:cubicBezTo>
                        <a:cubicBezTo>
                          <a:pt x="60" y="213"/>
                          <a:pt x="47" y="207"/>
                          <a:pt x="38" y="195"/>
                        </a:cubicBezTo>
                        <a:lnTo>
                          <a:pt x="36" y="211"/>
                        </a:lnTo>
                        <a:lnTo>
                          <a:pt x="0" y="211"/>
                        </a:lnTo>
                        <a:lnTo>
                          <a:pt x="0" y="0"/>
                        </a:lnTo>
                        <a:lnTo>
                          <a:pt x="40" y="0"/>
                        </a:lnTo>
                        <a:lnTo>
                          <a:pt x="40" y="76"/>
                        </a:lnTo>
                        <a:cubicBezTo>
                          <a:pt x="49" y="65"/>
                          <a:pt x="61" y="60"/>
                          <a:pt x="76" y="60"/>
                        </a:cubicBezTo>
                        <a:cubicBezTo>
                          <a:pt x="94" y="60"/>
                          <a:pt x="108" y="66"/>
                          <a:pt x="119" y="80"/>
                        </a:cubicBezTo>
                        <a:cubicBezTo>
                          <a:pt x="129" y="93"/>
                          <a:pt x="134" y="112"/>
                          <a:pt x="134" y="136"/>
                        </a:cubicBezTo>
                        <a:lnTo>
                          <a:pt x="134" y="13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66">
                    <a:extLst>
                      <a:ext uri="{FF2B5EF4-FFF2-40B4-BE49-F238E27FC236}">
                        <a16:creationId xmlns:a16="http://schemas.microsoft.com/office/drawing/2014/main" id="{1FB1C675-41C7-9F45-4C3A-1ED6B29EEEA4}"/>
                      </a:ext>
                    </a:extLst>
                  </p:cNvPr>
                  <p:cNvSpPr>
                    <a:spLocks/>
                  </p:cNvSpPr>
                  <p:nvPr/>
                </p:nvSpPr>
                <p:spPr bwMode="auto">
                  <a:xfrm>
                    <a:off x="20577175" y="8158163"/>
                    <a:ext cx="133350" cy="200025"/>
                  </a:xfrm>
                  <a:custGeom>
                    <a:avLst/>
                    <a:gdLst>
                      <a:gd name="T0" fmla="*/ 70 w 140"/>
                      <a:gd name="T1" fmla="*/ 93 h 209"/>
                      <a:gd name="T2" fmla="*/ 70 w 140"/>
                      <a:gd name="T3" fmla="*/ 93 h 209"/>
                      <a:gd name="T4" fmla="*/ 98 w 140"/>
                      <a:gd name="T5" fmla="*/ 0 h 209"/>
                      <a:gd name="T6" fmla="*/ 140 w 140"/>
                      <a:gd name="T7" fmla="*/ 0 h 209"/>
                      <a:gd name="T8" fmla="*/ 80 w 140"/>
                      <a:gd name="T9" fmla="*/ 172 h 209"/>
                      <a:gd name="T10" fmla="*/ 77 w 140"/>
                      <a:gd name="T11" fmla="*/ 179 h 209"/>
                      <a:gd name="T12" fmla="*/ 33 w 140"/>
                      <a:gd name="T13" fmla="*/ 209 h 209"/>
                      <a:gd name="T14" fmla="*/ 16 w 140"/>
                      <a:gd name="T15" fmla="*/ 206 h 209"/>
                      <a:gd name="T16" fmla="*/ 16 w 140"/>
                      <a:gd name="T17" fmla="*/ 176 h 209"/>
                      <a:gd name="T18" fmla="*/ 22 w 140"/>
                      <a:gd name="T19" fmla="*/ 176 h 209"/>
                      <a:gd name="T20" fmla="*/ 39 w 140"/>
                      <a:gd name="T21" fmla="*/ 173 h 209"/>
                      <a:gd name="T22" fmla="*/ 47 w 140"/>
                      <a:gd name="T23" fmla="*/ 161 h 209"/>
                      <a:gd name="T24" fmla="*/ 52 w 140"/>
                      <a:gd name="T25" fmla="*/ 149 h 209"/>
                      <a:gd name="T26" fmla="*/ 0 w 140"/>
                      <a:gd name="T27" fmla="*/ 0 h 209"/>
                      <a:gd name="T28" fmla="*/ 43 w 140"/>
                      <a:gd name="T29" fmla="*/ 0 h 209"/>
                      <a:gd name="T30" fmla="*/ 70 w 140"/>
                      <a:gd name="T31" fmla="*/ 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209">
                        <a:moveTo>
                          <a:pt x="70" y="93"/>
                        </a:moveTo>
                        <a:lnTo>
                          <a:pt x="70" y="93"/>
                        </a:lnTo>
                        <a:lnTo>
                          <a:pt x="98" y="0"/>
                        </a:lnTo>
                        <a:lnTo>
                          <a:pt x="140" y="0"/>
                        </a:lnTo>
                        <a:lnTo>
                          <a:pt x="80" y="172"/>
                        </a:lnTo>
                        <a:lnTo>
                          <a:pt x="77" y="179"/>
                        </a:lnTo>
                        <a:cubicBezTo>
                          <a:pt x="68" y="199"/>
                          <a:pt x="54" y="209"/>
                          <a:pt x="33" y="209"/>
                        </a:cubicBezTo>
                        <a:cubicBezTo>
                          <a:pt x="28" y="209"/>
                          <a:pt x="22" y="208"/>
                          <a:pt x="16" y="206"/>
                        </a:cubicBezTo>
                        <a:lnTo>
                          <a:pt x="16" y="176"/>
                        </a:lnTo>
                        <a:lnTo>
                          <a:pt x="22" y="176"/>
                        </a:lnTo>
                        <a:cubicBezTo>
                          <a:pt x="29" y="176"/>
                          <a:pt x="35" y="175"/>
                          <a:pt x="39" y="173"/>
                        </a:cubicBezTo>
                        <a:cubicBezTo>
                          <a:pt x="42" y="170"/>
                          <a:pt x="45" y="167"/>
                          <a:pt x="47" y="161"/>
                        </a:cubicBezTo>
                        <a:lnTo>
                          <a:pt x="52" y="149"/>
                        </a:lnTo>
                        <a:lnTo>
                          <a:pt x="0" y="0"/>
                        </a:lnTo>
                        <a:lnTo>
                          <a:pt x="43" y="0"/>
                        </a:lnTo>
                        <a:lnTo>
                          <a:pt x="70" y="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7">
                    <a:extLst>
                      <a:ext uri="{FF2B5EF4-FFF2-40B4-BE49-F238E27FC236}">
                        <a16:creationId xmlns:a16="http://schemas.microsoft.com/office/drawing/2014/main" id="{622AD7C8-3FA3-D5FB-EBF4-1F6FC415323B}"/>
                      </a:ext>
                    </a:extLst>
                  </p:cNvPr>
                  <p:cNvSpPr>
                    <a:spLocks/>
                  </p:cNvSpPr>
                  <p:nvPr/>
                </p:nvSpPr>
                <p:spPr bwMode="auto">
                  <a:xfrm>
                    <a:off x="20794663" y="8110538"/>
                    <a:ext cx="200025" cy="190500"/>
                  </a:xfrm>
                  <a:custGeom>
                    <a:avLst/>
                    <a:gdLst>
                      <a:gd name="T0" fmla="*/ 54 w 210"/>
                      <a:gd name="T1" fmla="*/ 0 h 200"/>
                      <a:gd name="T2" fmla="*/ 54 w 210"/>
                      <a:gd name="T3" fmla="*/ 0 h 200"/>
                      <a:gd name="T4" fmla="*/ 105 w 210"/>
                      <a:gd name="T5" fmla="*/ 145 h 200"/>
                      <a:gd name="T6" fmla="*/ 156 w 210"/>
                      <a:gd name="T7" fmla="*/ 0 h 200"/>
                      <a:gd name="T8" fmla="*/ 210 w 210"/>
                      <a:gd name="T9" fmla="*/ 0 h 200"/>
                      <a:gd name="T10" fmla="*/ 210 w 210"/>
                      <a:gd name="T11" fmla="*/ 200 h 200"/>
                      <a:gd name="T12" fmla="*/ 169 w 210"/>
                      <a:gd name="T13" fmla="*/ 200 h 200"/>
                      <a:gd name="T14" fmla="*/ 169 w 210"/>
                      <a:gd name="T15" fmla="*/ 145 h 200"/>
                      <a:gd name="T16" fmla="*/ 173 w 210"/>
                      <a:gd name="T17" fmla="*/ 51 h 200"/>
                      <a:gd name="T18" fmla="*/ 119 w 210"/>
                      <a:gd name="T19" fmla="*/ 200 h 200"/>
                      <a:gd name="T20" fmla="*/ 91 w 210"/>
                      <a:gd name="T21" fmla="*/ 200 h 200"/>
                      <a:gd name="T22" fmla="*/ 37 w 210"/>
                      <a:gd name="T23" fmla="*/ 51 h 200"/>
                      <a:gd name="T24" fmla="*/ 41 w 210"/>
                      <a:gd name="T25" fmla="*/ 145 h 200"/>
                      <a:gd name="T26" fmla="*/ 41 w 210"/>
                      <a:gd name="T27" fmla="*/ 200 h 200"/>
                      <a:gd name="T28" fmla="*/ 0 w 210"/>
                      <a:gd name="T29" fmla="*/ 200 h 200"/>
                      <a:gd name="T30" fmla="*/ 0 w 210"/>
                      <a:gd name="T31" fmla="*/ 0 h 200"/>
                      <a:gd name="T32" fmla="*/ 54 w 210"/>
                      <a:gd name="T3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0" h="200">
                        <a:moveTo>
                          <a:pt x="54" y="0"/>
                        </a:moveTo>
                        <a:lnTo>
                          <a:pt x="54" y="0"/>
                        </a:lnTo>
                        <a:lnTo>
                          <a:pt x="105" y="145"/>
                        </a:lnTo>
                        <a:lnTo>
                          <a:pt x="156" y="0"/>
                        </a:lnTo>
                        <a:lnTo>
                          <a:pt x="210" y="0"/>
                        </a:lnTo>
                        <a:lnTo>
                          <a:pt x="210" y="200"/>
                        </a:lnTo>
                        <a:lnTo>
                          <a:pt x="169" y="200"/>
                        </a:lnTo>
                        <a:lnTo>
                          <a:pt x="169" y="145"/>
                        </a:lnTo>
                        <a:lnTo>
                          <a:pt x="173" y="51"/>
                        </a:lnTo>
                        <a:lnTo>
                          <a:pt x="119" y="200"/>
                        </a:lnTo>
                        <a:lnTo>
                          <a:pt x="91" y="200"/>
                        </a:lnTo>
                        <a:lnTo>
                          <a:pt x="37" y="51"/>
                        </a:lnTo>
                        <a:lnTo>
                          <a:pt x="41" y="145"/>
                        </a:lnTo>
                        <a:lnTo>
                          <a:pt x="41" y="200"/>
                        </a:lnTo>
                        <a:lnTo>
                          <a:pt x="0" y="200"/>
                        </a:lnTo>
                        <a:lnTo>
                          <a:pt x="0"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8">
                    <a:extLst>
                      <a:ext uri="{FF2B5EF4-FFF2-40B4-BE49-F238E27FC236}">
                        <a16:creationId xmlns:a16="http://schemas.microsoft.com/office/drawing/2014/main" id="{141270BC-5003-6DD9-42CC-20883D219A97}"/>
                      </a:ext>
                    </a:extLst>
                  </p:cNvPr>
                  <p:cNvSpPr>
                    <a:spLocks/>
                  </p:cNvSpPr>
                  <p:nvPr/>
                </p:nvSpPr>
                <p:spPr bwMode="auto">
                  <a:xfrm>
                    <a:off x="21020088" y="8107363"/>
                    <a:ext cx="146050" cy="195263"/>
                  </a:xfrm>
                  <a:custGeom>
                    <a:avLst/>
                    <a:gdLst>
                      <a:gd name="T0" fmla="*/ 112 w 153"/>
                      <a:gd name="T1" fmla="*/ 149 h 204"/>
                      <a:gd name="T2" fmla="*/ 112 w 153"/>
                      <a:gd name="T3" fmla="*/ 149 h 204"/>
                      <a:gd name="T4" fmla="*/ 104 w 153"/>
                      <a:gd name="T5" fmla="*/ 131 h 204"/>
                      <a:gd name="T6" fmla="*/ 74 w 153"/>
                      <a:gd name="T7" fmla="*/ 118 h 204"/>
                      <a:gd name="T8" fmla="*/ 41 w 153"/>
                      <a:gd name="T9" fmla="*/ 105 h 204"/>
                      <a:gd name="T10" fmla="*/ 7 w 153"/>
                      <a:gd name="T11" fmla="*/ 55 h 204"/>
                      <a:gd name="T12" fmla="*/ 16 w 153"/>
                      <a:gd name="T13" fmla="*/ 26 h 204"/>
                      <a:gd name="T14" fmla="*/ 42 w 153"/>
                      <a:gd name="T15" fmla="*/ 7 h 204"/>
                      <a:gd name="T16" fmla="*/ 80 w 153"/>
                      <a:gd name="T17" fmla="*/ 0 h 204"/>
                      <a:gd name="T18" fmla="*/ 118 w 153"/>
                      <a:gd name="T19" fmla="*/ 7 h 204"/>
                      <a:gd name="T20" fmla="*/ 144 w 153"/>
                      <a:gd name="T21" fmla="*/ 29 h 204"/>
                      <a:gd name="T22" fmla="*/ 153 w 153"/>
                      <a:gd name="T23" fmla="*/ 61 h 204"/>
                      <a:gd name="T24" fmla="*/ 112 w 153"/>
                      <a:gd name="T25" fmla="*/ 61 h 204"/>
                      <a:gd name="T26" fmla="*/ 104 w 153"/>
                      <a:gd name="T27" fmla="*/ 40 h 204"/>
                      <a:gd name="T28" fmla="*/ 79 w 153"/>
                      <a:gd name="T29" fmla="*/ 32 h 204"/>
                      <a:gd name="T30" fmla="*/ 56 w 153"/>
                      <a:gd name="T31" fmla="*/ 39 h 204"/>
                      <a:gd name="T32" fmla="*/ 48 w 153"/>
                      <a:gd name="T33" fmla="*/ 55 h 204"/>
                      <a:gd name="T34" fmla="*/ 57 w 153"/>
                      <a:gd name="T35" fmla="*/ 72 h 204"/>
                      <a:gd name="T36" fmla="*/ 86 w 153"/>
                      <a:gd name="T37" fmla="*/ 84 h 204"/>
                      <a:gd name="T38" fmla="*/ 137 w 153"/>
                      <a:gd name="T39" fmla="*/ 110 h 204"/>
                      <a:gd name="T40" fmla="*/ 153 w 153"/>
                      <a:gd name="T41" fmla="*/ 149 h 204"/>
                      <a:gd name="T42" fmla="*/ 134 w 153"/>
                      <a:gd name="T43" fmla="*/ 190 h 204"/>
                      <a:gd name="T44" fmla="*/ 81 w 153"/>
                      <a:gd name="T45" fmla="*/ 204 h 204"/>
                      <a:gd name="T46" fmla="*/ 39 w 153"/>
                      <a:gd name="T47" fmla="*/ 196 h 204"/>
                      <a:gd name="T48" fmla="*/ 10 w 153"/>
                      <a:gd name="T49" fmla="*/ 173 h 204"/>
                      <a:gd name="T50" fmla="*/ 0 w 153"/>
                      <a:gd name="T51" fmla="*/ 139 h 204"/>
                      <a:gd name="T52" fmla="*/ 42 w 153"/>
                      <a:gd name="T53" fmla="*/ 139 h 204"/>
                      <a:gd name="T54" fmla="*/ 81 w 153"/>
                      <a:gd name="T55" fmla="*/ 172 h 204"/>
                      <a:gd name="T56" fmla="*/ 104 w 153"/>
                      <a:gd name="T57" fmla="*/ 166 h 204"/>
                      <a:gd name="T58" fmla="*/ 112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2" y="149"/>
                        </a:moveTo>
                        <a:lnTo>
                          <a:pt x="112" y="149"/>
                        </a:lnTo>
                        <a:cubicBezTo>
                          <a:pt x="112" y="142"/>
                          <a:pt x="109" y="136"/>
                          <a:pt x="104" y="131"/>
                        </a:cubicBezTo>
                        <a:cubicBezTo>
                          <a:pt x="98" y="127"/>
                          <a:pt x="89" y="123"/>
                          <a:pt x="74" y="118"/>
                        </a:cubicBezTo>
                        <a:cubicBezTo>
                          <a:pt x="60" y="114"/>
                          <a:pt x="49" y="109"/>
                          <a:pt x="41" y="105"/>
                        </a:cubicBezTo>
                        <a:cubicBezTo>
                          <a:pt x="18" y="92"/>
                          <a:pt x="7" y="76"/>
                          <a:pt x="7" y="55"/>
                        </a:cubicBezTo>
                        <a:cubicBezTo>
                          <a:pt x="7" y="45"/>
                          <a:pt x="10" y="35"/>
                          <a:pt x="16" y="26"/>
                        </a:cubicBezTo>
                        <a:cubicBezTo>
                          <a:pt x="22" y="18"/>
                          <a:pt x="30" y="11"/>
                          <a:pt x="42" y="7"/>
                        </a:cubicBezTo>
                        <a:cubicBezTo>
                          <a:pt x="53" y="2"/>
                          <a:pt x="66" y="0"/>
                          <a:pt x="80" y="0"/>
                        </a:cubicBezTo>
                        <a:cubicBezTo>
                          <a:pt x="94" y="0"/>
                          <a:pt x="107" y="2"/>
                          <a:pt x="118" y="7"/>
                        </a:cubicBezTo>
                        <a:cubicBezTo>
                          <a:pt x="129" y="12"/>
                          <a:pt x="138" y="20"/>
                          <a:pt x="144" y="29"/>
                        </a:cubicBezTo>
                        <a:cubicBezTo>
                          <a:pt x="150" y="39"/>
                          <a:pt x="153" y="49"/>
                          <a:pt x="153" y="61"/>
                        </a:cubicBezTo>
                        <a:lnTo>
                          <a:pt x="112" y="61"/>
                        </a:lnTo>
                        <a:cubicBezTo>
                          <a:pt x="112" y="52"/>
                          <a:pt x="109" y="45"/>
                          <a:pt x="104" y="40"/>
                        </a:cubicBezTo>
                        <a:cubicBezTo>
                          <a:pt x="98" y="35"/>
                          <a:pt x="90" y="32"/>
                          <a:pt x="79" y="32"/>
                        </a:cubicBezTo>
                        <a:cubicBezTo>
                          <a:pt x="69" y="32"/>
                          <a:pt x="62" y="34"/>
                          <a:pt x="56" y="39"/>
                        </a:cubicBezTo>
                        <a:cubicBezTo>
                          <a:pt x="50" y="43"/>
                          <a:pt x="48" y="48"/>
                          <a:pt x="48" y="55"/>
                        </a:cubicBezTo>
                        <a:cubicBezTo>
                          <a:pt x="48" y="62"/>
                          <a:pt x="51" y="67"/>
                          <a:pt x="57" y="72"/>
                        </a:cubicBezTo>
                        <a:cubicBezTo>
                          <a:pt x="64" y="76"/>
                          <a:pt x="74" y="80"/>
                          <a:pt x="86" y="84"/>
                        </a:cubicBezTo>
                        <a:cubicBezTo>
                          <a:pt x="110" y="91"/>
                          <a:pt x="127" y="100"/>
                          <a:pt x="137" y="110"/>
                        </a:cubicBezTo>
                        <a:cubicBezTo>
                          <a:pt x="148" y="121"/>
                          <a:pt x="153" y="134"/>
                          <a:pt x="153" y="149"/>
                        </a:cubicBezTo>
                        <a:cubicBezTo>
                          <a:pt x="153" y="166"/>
                          <a:pt x="147" y="180"/>
                          <a:pt x="134" y="190"/>
                        </a:cubicBezTo>
                        <a:cubicBezTo>
                          <a:pt x="121" y="200"/>
                          <a:pt x="103" y="204"/>
                          <a:pt x="81" y="204"/>
                        </a:cubicBezTo>
                        <a:cubicBezTo>
                          <a:pt x="66" y="204"/>
                          <a:pt x="52" y="202"/>
                          <a:pt x="39" y="196"/>
                        </a:cubicBezTo>
                        <a:cubicBezTo>
                          <a:pt x="27" y="190"/>
                          <a:pt x="17" y="183"/>
                          <a:pt x="10" y="173"/>
                        </a:cubicBezTo>
                        <a:cubicBezTo>
                          <a:pt x="4" y="163"/>
                          <a:pt x="0" y="152"/>
                          <a:pt x="0" y="139"/>
                        </a:cubicBezTo>
                        <a:lnTo>
                          <a:pt x="42" y="139"/>
                        </a:lnTo>
                        <a:cubicBezTo>
                          <a:pt x="42" y="161"/>
                          <a:pt x="55" y="172"/>
                          <a:pt x="81" y="172"/>
                        </a:cubicBezTo>
                        <a:cubicBezTo>
                          <a:pt x="91" y="172"/>
                          <a:pt x="98" y="170"/>
                          <a:pt x="104" y="166"/>
                        </a:cubicBezTo>
                        <a:cubicBezTo>
                          <a:pt x="109" y="162"/>
                          <a:pt x="112" y="156"/>
                          <a:pt x="112"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9">
                    <a:extLst>
                      <a:ext uri="{FF2B5EF4-FFF2-40B4-BE49-F238E27FC236}">
                        <a16:creationId xmlns:a16="http://schemas.microsoft.com/office/drawing/2014/main" id="{E2088079-46A2-4B12-9267-09A71B2E377F}"/>
                      </a:ext>
                    </a:extLst>
                  </p:cNvPr>
                  <p:cNvSpPr>
                    <a:spLocks noEditPoints="1"/>
                  </p:cNvSpPr>
                  <p:nvPr/>
                </p:nvSpPr>
                <p:spPr bwMode="auto">
                  <a:xfrm>
                    <a:off x="21193125" y="8110538"/>
                    <a:ext cx="146050" cy="190500"/>
                  </a:xfrm>
                  <a:custGeom>
                    <a:avLst/>
                    <a:gdLst>
                      <a:gd name="T0" fmla="*/ 41 w 153"/>
                      <a:gd name="T1" fmla="*/ 34 h 200"/>
                      <a:gd name="T2" fmla="*/ 41 w 153"/>
                      <a:gd name="T3" fmla="*/ 34 h 200"/>
                      <a:gd name="T4" fmla="*/ 41 w 153"/>
                      <a:gd name="T5" fmla="*/ 167 h 200"/>
                      <a:gd name="T6" fmla="*/ 61 w 153"/>
                      <a:gd name="T7" fmla="*/ 167 h 200"/>
                      <a:gd name="T8" fmla="*/ 98 w 153"/>
                      <a:gd name="T9" fmla="*/ 151 h 200"/>
                      <a:gd name="T10" fmla="*/ 111 w 153"/>
                      <a:gd name="T11" fmla="*/ 106 h 200"/>
                      <a:gd name="T12" fmla="*/ 111 w 153"/>
                      <a:gd name="T13" fmla="*/ 95 h 200"/>
                      <a:gd name="T14" fmla="*/ 98 w 153"/>
                      <a:gd name="T15" fmla="*/ 49 h 200"/>
                      <a:gd name="T16" fmla="*/ 62 w 153"/>
                      <a:gd name="T17" fmla="*/ 34 h 200"/>
                      <a:gd name="T18" fmla="*/ 41 w 153"/>
                      <a:gd name="T19" fmla="*/ 34 h 200"/>
                      <a:gd name="T20" fmla="*/ 0 w 153"/>
                      <a:gd name="T21" fmla="*/ 200 h 200"/>
                      <a:gd name="T22" fmla="*/ 0 w 153"/>
                      <a:gd name="T23" fmla="*/ 200 h 200"/>
                      <a:gd name="T24" fmla="*/ 0 w 153"/>
                      <a:gd name="T25" fmla="*/ 0 h 200"/>
                      <a:gd name="T26" fmla="*/ 62 w 153"/>
                      <a:gd name="T27" fmla="*/ 0 h 200"/>
                      <a:gd name="T28" fmla="*/ 109 w 153"/>
                      <a:gd name="T29" fmla="*/ 12 h 200"/>
                      <a:gd name="T30" fmla="*/ 141 w 153"/>
                      <a:gd name="T31" fmla="*/ 46 h 200"/>
                      <a:gd name="T32" fmla="*/ 153 w 153"/>
                      <a:gd name="T33" fmla="*/ 95 h 200"/>
                      <a:gd name="T34" fmla="*/ 153 w 153"/>
                      <a:gd name="T35" fmla="*/ 105 h 200"/>
                      <a:gd name="T36" fmla="*/ 141 w 153"/>
                      <a:gd name="T37" fmla="*/ 154 h 200"/>
                      <a:gd name="T38" fmla="*/ 109 w 153"/>
                      <a:gd name="T39" fmla="*/ 188 h 200"/>
                      <a:gd name="T40" fmla="*/ 62 w 153"/>
                      <a:gd name="T41" fmla="*/ 200 h 200"/>
                      <a:gd name="T42" fmla="*/ 0 w 153"/>
                      <a:gd name="T4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200">
                        <a:moveTo>
                          <a:pt x="41" y="34"/>
                        </a:moveTo>
                        <a:lnTo>
                          <a:pt x="41" y="34"/>
                        </a:lnTo>
                        <a:lnTo>
                          <a:pt x="41" y="167"/>
                        </a:lnTo>
                        <a:lnTo>
                          <a:pt x="61" y="167"/>
                        </a:lnTo>
                        <a:cubicBezTo>
                          <a:pt x="77" y="167"/>
                          <a:pt x="89" y="161"/>
                          <a:pt x="98" y="151"/>
                        </a:cubicBezTo>
                        <a:cubicBezTo>
                          <a:pt x="106" y="140"/>
                          <a:pt x="111" y="125"/>
                          <a:pt x="111" y="106"/>
                        </a:cubicBezTo>
                        <a:lnTo>
                          <a:pt x="111" y="95"/>
                        </a:lnTo>
                        <a:cubicBezTo>
                          <a:pt x="111" y="75"/>
                          <a:pt x="107" y="60"/>
                          <a:pt x="98" y="49"/>
                        </a:cubicBezTo>
                        <a:cubicBezTo>
                          <a:pt x="90" y="39"/>
                          <a:pt x="78" y="34"/>
                          <a:pt x="62" y="34"/>
                        </a:cubicBezTo>
                        <a:lnTo>
                          <a:pt x="41" y="34"/>
                        </a:lnTo>
                        <a:close/>
                        <a:moveTo>
                          <a:pt x="0" y="200"/>
                        </a:moveTo>
                        <a:lnTo>
                          <a:pt x="0" y="200"/>
                        </a:lnTo>
                        <a:lnTo>
                          <a:pt x="0" y="0"/>
                        </a:lnTo>
                        <a:lnTo>
                          <a:pt x="62" y="0"/>
                        </a:lnTo>
                        <a:cubicBezTo>
                          <a:pt x="79" y="0"/>
                          <a:pt x="95" y="4"/>
                          <a:pt x="109" y="12"/>
                        </a:cubicBezTo>
                        <a:cubicBezTo>
                          <a:pt x="122" y="20"/>
                          <a:pt x="133" y="31"/>
                          <a:pt x="141" y="46"/>
                        </a:cubicBezTo>
                        <a:cubicBezTo>
                          <a:pt x="149" y="60"/>
                          <a:pt x="153" y="77"/>
                          <a:pt x="153" y="95"/>
                        </a:cubicBezTo>
                        <a:lnTo>
                          <a:pt x="153" y="105"/>
                        </a:lnTo>
                        <a:cubicBezTo>
                          <a:pt x="153" y="123"/>
                          <a:pt x="149" y="140"/>
                          <a:pt x="141" y="154"/>
                        </a:cubicBezTo>
                        <a:cubicBezTo>
                          <a:pt x="134" y="168"/>
                          <a:pt x="123" y="180"/>
                          <a:pt x="109" y="188"/>
                        </a:cubicBezTo>
                        <a:cubicBezTo>
                          <a:pt x="95" y="196"/>
                          <a:pt x="79" y="200"/>
                          <a:pt x="62" y="200"/>
                        </a:cubicBezTo>
                        <a:lnTo>
                          <a:pt x="0"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4" name="Freeform: Shape 13">
                <a:extLst>
                  <a:ext uri="{FF2B5EF4-FFF2-40B4-BE49-F238E27FC236}">
                    <a16:creationId xmlns:a16="http://schemas.microsoft.com/office/drawing/2014/main" id="{96BEEC0A-A105-95BF-A218-ABACA04F52F7}"/>
                  </a:ext>
                </a:extLst>
              </p:cNvPr>
              <p:cNvSpPr/>
              <p:nvPr/>
            </p:nvSpPr>
            <p:spPr>
              <a:xfrm flipV="1">
                <a:off x="8976782" y="4808537"/>
                <a:ext cx="2918084" cy="715977"/>
              </a:xfrm>
              <a:custGeom>
                <a:avLst/>
                <a:gdLst>
                  <a:gd name="connsiteX0" fmla="*/ 2819736 w 2918084"/>
                  <a:gd name="connsiteY0" fmla="*/ 715977 h 715977"/>
                  <a:gd name="connsiteX1" fmla="*/ 2918084 w 2918084"/>
                  <a:gd name="connsiteY1" fmla="*/ 715977 h 715977"/>
                  <a:gd name="connsiteX2" fmla="*/ 2904176 w 2918084"/>
                  <a:gd name="connsiteY2" fmla="*/ 578009 h 715977"/>
                  <a:gd name="connsiteX3" fmla="*/ 2194983 w 2918084"/>
                  <a:gd name="connsiteY3" fmla="*/ 0 h 715977"/>
                  <a:gd name="connsiteX4" fmla="*/ 971550 w 2918084"/>
                  <a:gd name="connsiteY4" fmla="*/ 0 h 715977"/>
                  <a:gd name="connsiteX5" fmla="*/ 848782 w 2918084"/>
                  <a:gd name="connsiteY5" fmla="*/ 0 h 715977"/>
                  <a:gd name="connsiteX6" fmla="*/ 2115 w 2918084"/>
                  <a:gd name="connsiteY6" fmla="*/ 0 h 715977"/>
                  <a:gd name="connsiteX7" fmla="*/ 0 w 2918084"/>
                  <a:gd name="connsiteY7" fmla="*/ 187 h 715977"/>
                  <a:gd name="connsiteX8" fmla="*/ 0 w 2918084"/>
                  <a:gd name="connsiteY8" fmla="*/ 98546 h 715977"/>
                  <a:gd name="connsiteX9" fmla="*/ 1375 w 2918084"/>
                  <a:gd name="connsiteY9" fmla="*/ 98424 h 715977"/>
                  <a:gd name="connsiteX10" fmla="*/ 846667 w 2918084"/>
                  <a:gd name="connsiteY10" fmla="*/ 98424 h 715977"/>
                  <a:gd name="connsiteX11" fmla="*/ 846667 w 2918084"/>
                  <a:gd name="connsiteY11" fmla="*/ 98546 h 715977"/>
                  <a:gd name="connsiteX12" fmla="*/ 848042 w 2918084"/>
                  <a:gd name="connsiteY12" fmla="*/ 98424 h 715977"/>
                  <a:gd name="connsiteX13" fmla="*/ 971550 w 2918084"/>
                  <a:gd name="connsiteY13" fmla="*/ 98424 h 715977"/>
                  <a:gd name="connsiteX14" fmla="*/ 2195725 w 2918084"/>
                  <a:gd name="connsiteY14" fmla="*/ 98424 h 715977"/>
                  <a:gd name="connsiteX15" fmla="*/ 2807768 w 2918084"/>
                  <a:gd name="connsiteY15" fmla="*/ 597253 h 7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8084" h="715977">
                    <a:moveTo>
                      <a:pt x="2819736" y="715977"/>
                    </a:moveTo>
                    <a:lnTo>
                      <a:pt x="2918084" y="715977"/>
                    </a:lnTo>
                    <a:lnTo>
                      <a:pt x="2904176" y="578009"/>
                    </a:lnTo>
                    <a:cubicBezTo>
                      <a:pt x="2836675" y="248140"/>
                      <a:pt x="2544807" y="0"/>
                      <a:pt x="2194983" y="0"/>
                    </a:cubicBezTo>
                    <a:lnTo>
                      <a:pt x="971550" y="0"/>
                    </a:lnTo>
                    <a:lnTo>
                      <a:pt x="848782" y="0"/>
                    </a:lnTo>
                    <a:lnTo>
                      <a:pt x="2115" y="0"/>
                    </a:lnTo>
                    <a:lnTo>
                      <a:pt x="0" y="187"/>
                    </a:lnTo>
                    <a:lnTo>
                      <a:pt x="0" y="98546"/>
                    </a:lnTo>
                    <a:lnTo>
                      <a:pt x="1375" y="98424"/>
                    </a:lnTo>
                    <a:lnTo>
                      <a:pt x="846667" y="98424"/>
                    </a:lnTo>
                    <a:lnTo>
                      <a:pt x="846667" y="98546"/>
                    </a:lnTo>
                    <a:lnTo>
                      <a:pt x="848042" y="98424"/>
                    </a:lnTo>
                    <a:lnTo>
                      <a:pt x="971550" y="98424"/>
                    </a:lnTo>
                    <a:lnTo>
                      <a:pt x="2195725" y="98424"/>
                    </a:lnTo>
                    <a:cubicBezTo>
                      <a:pt x="2497628" y="98424"/>
                      <a:pt x="2749513" y="312572"/>
                      <a:pt x="2807768" y="5972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endParaRPr lang="en-US"/>
              </a:p>
            </p:txBody>
          </p:sp>
        </p:grpSp>
      </p:grpSp>
      <p:sp>
        <p:nvSpPr>
          <p:cNvPr id="2" name="Title 1"/>
          <p:cNvSpPr>
            <a:spLocks noGrp="1"/>
          </p:cNvSpPr>
          <p:nvPr userDrawn="1">
            <p:ph type="ctrTitle"/>
          </p:nvPr>
        </p:nvSpPr>
        <p:spPr>
          <a:xfrm>
            <a:off x="647700" y="2454249"/>
            <a:ext cx="8987367" cy="2387600"/>
          </a:xfrm>
        </p:spPr>
        <p:txBody>
          <a:bodyPr anchor="ctr">
            <a:noAutofit/>
          </a:bodyPr>
          <a:lstStyle>
            <a:lvl1pPr algn="l">
              <a:defRPr sz="4000" b="1">
                <a:solidFill>
                  <a:schemeClr val="accent1"/>
                </a:solidFill>
              </a:defRPr>
            </a:lvl1pPr>
          </a:lstStyle>
          <a:p>
            <a:r>
              <a:rPr lang="en-US" dirty="0"/>
              <a:t>Click to edit Master title style</a:t>
            </a:r>
          </a:p>
        </p:txBody>
      </p:sp>
      <p:sp>
        <p:nvSpPr>
          <p:cNvPr id="3" name="Subtitle 2"/>
          <p:cNvSpPr>
            <a:spLocks noGrp="1"/>
          </p:cNvSpPr>
          <p:nvPr userDrawn="1">
            <p:ph type="subTitle" idx="1"/>
          </p:nvPr>
        </p:nvSpPr>
        <p:spPr>
          <a:xfrm>
            <a:off x="647700" y="5230368"/>
            <a:ext cx="10693400" cy="653965"/>
          </a:xfrm>
        </p:spPr>
        <p:txBody>
          <a:bodyPr>
            <a:noAutofit/>
          </a:bodyPr>
          <a:lstStyle>
            <a:lvl1pPr marL="0" indent="0" algn="l">
              <a:spcBef>
                <a:spcPts val="0"/>
              </a:spcBef>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p:cNvSpPr>
            <a:spLocks noGrp="1"/>
          </p:cNvSpPr>
          <p:nvPr userDrawn="1">
            <p:ph type="sldNum" sz="quarter" idx="12"/>
          </p:nvPr>
        </p:nvSpPr>
        <p:spPr/>
        <p:txBody>
          <a:bodyPr/>
          <a:lstStyle/>
          <a:p>
            <a:fld id="{6DD83045-6CB7-4C88-8A4E-57AB94F29488}" type="slidenum">
              <a:rPr lang="en-US" smtClean="0"/>
              <a:t>‹nº›</a:t>
            </a:fld>
            <a:endParaRPr lang="en-US"/>
          </a:p>
        </p:txBody>
      </p:sp>
      <p:sp>
        <p:nvSpPr>
          <p:cNvPr id="64" name="Text Placeholder 6">
            <a:extLst>
              <a:ext uri="{FF2B5EF4-FFF2-40B4-BE49-F238E27FC236}">
                <a16:creationId xmlns:a16="http://schemas.microsoft.com/office/drawing/2014/main" id="{372A0B85-BDF5-C26F-CF81-398C11D997DA}"/>
              </a:ext>
            </a:extLst>
          </p:cNvPr>
          <p:cNvSpPr>
            <a:spLocks noGrp="1"/>
          </p:cNvSpPr>
          <p:nvPr userDrawn="1">
            <p:ph type="body" sz="quarter" idx="13"/>
          </p:nvPr>
        </p:nvSpPr>
        <p:spPr>
          <a:xfrm>
            <a:off x="266700" y="6324601"/>
            <a:ext cx="115189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772289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blank">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5112CACD-C8A7-444E-808C-8450A8F56950}" type="datetime1">
              <a:rPr lang="pt-BR" smtClean="0"/>
              <a:pPr/>
              <a:t>11/03/2025</a:t>
            </a:fld>
            <a:endParaRPr lang="pt-BR" dirty="0"/>
          </a:p>
        </p:txBody>
      </p:sp>
      <p:sp>
        <p:nvSpPr>
          <p:cNvPr id="3" name="Espaço Reservado para Rodapé 2"/>
          <p:cNvSpPr>
            <a:spLocks noGrp="1"/>
          </p:cNvSpPr>
          <p:nvPr>
            <p:ph type="ftr" sz="quarter" idx="11"/>
          </p:nvPr>
        </p:nvSpPr>
        <p:spPr/>
        <p:txBody>
          <a:bodyPr/>
          <a:lstStyle/>
          <a:p>
            <a:endParaRPr lang="pt-BR"/>
          </a:p>
        </p:txBody>
      </p:sp>
      <p:sp>
        <p:nvSpPr>
          <p:cNvPr id="4" name="Espaço Reservado para Número de Slide 3"/>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2018027313"/>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REACTIVE_Title and Content_Both Arrow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4" y="685973"/>
            <a:ext cx="9931001" cy="795528"/>
          </a:xfrm>
        </p:spPr>
        <p:txBody>
          <a:bodyPr anchor="t" anchorCtr="0"/>
          <a:lstStyle>
            <a:lvl1pPr>
              <a:lnSpc>
                <a:spcPct val="90000"/>
              </a:lnSpc>
              <a:defRPr spc="0" baseline="0">
                <a:solidFill>
                  <a:schemeClr val="accent1"/>
                </a:solidFill>
              </a:defRPr>
            </a:lvl1pPr>
          </a:lstStyle>
          <a:p>
            <a:r>
              <a:rPr lang="en-US" dirty="0"/>
              <a:t>&lt;Title &amp; content layout&gt;</a:t>
            </a:r>
          </a:p>
        </p:txBody>
      </p:sp>
      <p:sp>
        <p:nvSpPr>
          <p:cNvPr id="5" name="Text Placeholder 4">
            <a:extLst>
              <a:ext uri="{FF2B5EF4-FFF2-40B4-BE49-F238E27FC236}">
                <a16:creationId xmlns:a16="http://schemas.microsoft.com/office/drawing/2014/main" id="{9623C0F8-223F-48FE-BEE2-4FF0A9502238}"/>
              </a:ext>
            </a:extLst>
          </p:cNvPr>
          <p:cNvSpPr>
            <a:spLocks noGrp="1"/>
          </p:cNvSpPr>
          <p:nvPr>
            <p:ph type="body" sz="quarter" idx="10" hasCustomPrompt="1"/>
          </p:nvPr>
        </p:nvSpPr>
        <p:spPr>
          <a:xfrm>
            <a:off x="631101" y="5943600"/>
            <a:ext cx="9930811" cy="455944"/>
          </a:xfrm>
        </p:spPr>
        <p:txBody>
          <a:bodyPr anchor="b" anchorCtr="0"/>
          <a:lstStyle>
            <a:lvl1pPr marL="0" indent="0">
              <a:spcAft>
                <a:spcPts val="200"/>
              </a:spcAft>
              <a:buNone/>
              <a:defRPr sz="900"/>
            </a:lvl1pPr>
          </a:lstStyle>
          <a:p>
            <a:pPr lvl="0"/>
            <a:r>
              <a:rPr lang="en-US" dirty="0"/>
              <a:t>References</a:t>
            </a:r>
          </a:p>
        </p:txBody>
      </p:sp>
      <p:sp>
        <p:nvSpPr>
          <p:cNvPr id="6" name="Text Placeholder 2">
            <a:extLst>
              <a:ext uri="{FF2B5EF4-FFF2-40B4-BE49-F238E27FC236}">
                <a16:creationId xmlns:a16="http://schemas.microsoft.com/office/drawing/2014/main" id="{D8766601-EB9B-4F0B-8C46-4E8A7F0E550F}"/>
              </a:ext>
            </a:extLst>
          </p:cNvPr>
          <p:cNvSpPr>
            <a:spLocks noGrp="1"/>
          </p:cNvSpPr>
          <p:nvPr>
            <p:ph idx="11"/>
          </p:nvPr>
        </p:nvSpPr>
        <p:spPr>
          <a:xfrm>
            <a:off x="619544" y="1609397"/>
            <a:ext cx="10976373" cy="420561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10" name="Group 9"/>
          <p:cNvGrpSpPr/>
          <p:nvPr userDrawn="1"/>
        </p:nvGrpSpPr>
        <p:grpSpPr>
          <a:xfrm>
            <a:off x="10658623" y="799072"/>
            <a:ext cx="1268320" cy="320124"/>
            <a:chOff x="10655847" y="799072"/>
            <a:chExt cx="1267990" cy="320124"/>
          </a:xfrm>
        </p:grpSpPr>
        <p:pic>
          <p:nvPicPr>
            <p:cNvPr id="11" name="Graphic 6">
              <a:hlinkClick r:id="" action="ppaction://hlinkshowjump?jump=nextslide"/>
              <a:extLst>
                <a:ext uri="{FF2B5EF4-FFF2-40B4-BE49-F238E27FC236}">
                  <a16:creationId xmlns:a16="http://schemas.microsoft.com/office/drawing/2014/main" id="{6AB41647-8720-4BFE-962C-CE010ABD348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95177" y="799072"/>
              <a:ext cx="228660" cy="320124"/>
            </a:xfrm>
            <a:prstGeom prst="rect">
              <a:avLst/>
            </a:prstGeom>
            <a:effectLst>
              <a:outerShdw blurRad="50800" dist="38100" dir="5400000" algn="t" rotWithShape="0">
                <a:prstClr val="black">
                  <a:alpha val="40000"/>
                </a:prstClr>
              </a:outerShdw>
            </a:effectLst>
          </p:spPr>
        </p:pic>
        <p:pic>
          <p:nvPicPr>
            <p:cNvPr id="12" name="Graphic 7">
              <a:hlinkClick r:id="" action="ppaction://hlinkshowjump?jump=previousslide"/>
              <a:extLst>
                <a:ext uri="{FF2B5EF4-FFF2-40B4-BE49-F238E27FC236}">
                  <a16:creationId xmlns:a16="http://schemas.microsoft.com/office/drawing/2014/main" id="{98CB2260-71A1-4C36-B8B9-14124B1E484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rot="10800000">
              <a:off x="10655847" y="799072"/>
              <a:ext cx="228660" cy="320124"/>
            </a:xfrm>
            <a:prstGeom prst="rect">
              <a:avLst/>
            </a:prstGeom>
            <a:effectLst>
              <a:outerShdw blurRad="50800" dist="38100" dir="5400000" algn="t" rotWithShape="0">
                <a:prstClr val="black">
                  <a:alpha val="40000"/>
                </a:prstClr>
              </a:outerShdw>
            </a:effectLst>
          </p:spPr>
        </p:pic>
      </p:grpSp>
    </p:spTree>
    <p:extLst>
      <p:ext uri="{BB962C8B-B14F-4D97-AF65-F5344CB8AC3E}">
        <p14:creationId xmlns:p14="http://schemas.microsoft.com/office/powerpoint/2010/main" val="661814826"/>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Reactive_Section Start Layou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CA56BDB-D443-483E-A500-FF02447F8E9A}"/>
              </a:ext>
            </a:extLst>
          </p:cNvPr>
          <p:cNvSpPr>
            <a:spLocks noGrp="1"/>
          </p:cNvSpPr>
          <p:nvPr>
            <p:ph type="body" sz="quarter" idx="11" hasCustomPrompt="1"/>
          </p:nvPr>
        </p:nvSpPr>
        <p:spPr>
          <a:xfrm>
            <a:off x="612808" y="2432304"/>
            <a:ext cx="9301870" cy="1645920"/>
          </a:xfrm>
        </p:spPr>
        <p:txBody>
          <a:bodyPr anchor="ctr" anchorCtr="0"/>
          <a:lstStyle>
            <a:lvl1pPr marL="0" indent="0">
              <a:lnSpc>
                <a:spcPct val="100000"/>
              </a:lnSpc>
              <a:spcAft>
                <a:spcPts val="0"/>
              </a:spcAft>
              <a:buNone/>
              <a:defRPr sz="4000" spc="0" baseline="0">
                <a:solidFill>
                  <a:schemeClr val="accent1"/>
                </a:solidFill>
              </a:defRPr>
            </a:lvl1pPr>
          </a:lstStyle>
          <a:p>
            <a:pPr lvl="0"/>
            <a:r>
              <a:rPr lang="en-US" dirty="0"/>
              <a:t>&lt;Insert section title&gt;</a:t>
            </a:r>
          </a:p>
        </p:txBody>
      </p:sp>
      <p:sp>
        <p:nvSpPr>
          <p:cNvPr id="7" name="Text Placeholder 6">
            <a:extLst>
              <a:ext uri="{FF2B5EF4-FFF2-40B4-BE49-F238E27FC236}">
                <a16:creationId xmlns:a16="http://schemas.microsoft.com/office/drawing/2014/main" id="{08860291-5A33-4107-A95D-428FA80631B1}"/>
              </a:ext>
            </a:extLst>
          </p:cNvPr>
          <p:cNvSpPr>
            <a:spLocks noGrp="1"/>
          </p:cNvSpPr>
          <p:nvPr>
            <p:ph type="body" sz="quarter" idx="12" hasCustomPrompt="1"/>
          </p:nvPr>
        </p:nvSpPr>
        <p:spPr>
          <a:xfrm>
            <a:off x="612935" y="4411663"/>
            <a:ext cx="8414671" cy="621792"/>
          </a:xfrm>
        </p:spPr>
        <p:txBody>
          <a:bodyPr anchor="ctr" anchorCtr="0"/>
          <a:lstStyle>
            <a:lvl1pPr marL="0" indent="0">
              <a:lnSpc>
                <a:spcPct val="100000"/>
              </a:lnSpc>
              <a:buNone/>
              <a:defRPr sz="2800" spc="10" baseline="0">
                <a:solidFill>
                  <a:srgbClr val="64645D"/>
                </a:solidFill>
              </a:defRPr>
            </a:lvl1pPr>
            <a:lvl2pPr marL="395288" indent="0">
              <a:buNone/>
              <a:defRPr/>
            </a:lvl2pPr>
          </a:lstStyle>
          <a:p>
            <a:pPr lvl="0"/>
            <a:r>
              <a:rPr lang="en-US" dirty="0"/>
              <a:t>&lt;Insert section subtitle – optional&gt;</a:t>
            </a:r>
          </a:p>
        </p:txBody>
      </p:sp>
      <p:pic>
        <p:nvPicPr>
          <p:cNvPr id="10" name="Graphic 6">
            <a:hlinkClick r:id="" action="ppaction://hlinkshowjump?jump=nextslide"/>
            <a:extLst>
              <a:ext uri="{FF2B5EF4-FFF2-40B4-BE49-F238E27FC236}">
                <a16:creationId xmlns:a16="http://schemas.microsoft.com/office/drawing/2014/main" id="{F8192C50-A115-4C7B-BDC5-11D40BD77D0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98223" y="799072"/>
            <a:ext cx="228720" cy="320124"/>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8824277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70E13032-DE19-5AC4-04B7-2150B986B2F9}"/>
              </a:ext>
            </a:extLst>
          </p:cNvPr>
          <p:cNvSpPr/>
          <p:nvPr userDrawn="1"/>
        </p:nvSpPr>
        <p:spPr>
          <a:xfrm flipH="1">
            <a:off x="0" y="5139891"/>
            <a:ext cx="12192000" cy="1718109"/>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DF901B0-777A-3C9A-F2DC-D3E5F5717A36}"/>
              </a:ext>
            </a:extLst>
          </p:cNvPr>
          <p:cNvGrpSpPr/>
          <p:nvPr userDrawn="1"/>
        </p:nvGrpSpPr>
        <p:grpSpPr>
          <a:xfrm>
            <a:off x="647498" y="530662"/>
            <a:ext cx="5092902" cy="1705908"/>
            <a:chOff x="647498" y="530662"/>
            <a:chExt cx="5092902" cy="1705908"/>
          </a:xfrm>
        </p:grpSpPr>
        <p:grpSp>
          <p:nvGrpSpPr>
            <p:cNvPr id="11" name="Group 10">
              <a:extLst>
                <a:ext uri="{FF2B5EF4-FFF2-40B4-BE49-F238E27FC236}">
                  <a16:creationId xmlns:a16="http://schemas.microsoft.com/office/drawing/2014/main" id="{B515C3E2-C65F-17E7-7D61-E9965139237E}"/>
                </a:ext>
              </a:extLst>
            </p:cNvPr>
            <p:cNvGrpSpPr/>
            <p:nvPr/>
          </p:nvGrpSpPr>
          <p:grpSpPr>
            <a:xfrm>
              <a:off x="647498" y="530662"/>
              <a:ext cx="2543543" cy="1705908"/>
              <a:chOff x="6286298" y="4082429"/>
              <a:chExt cx="2801082" cy="1878634"/>
            </a:xfrm>
            <a:solidFill>
              <a:schemeClr val="accent1"/>
            </a:solidFill>
          </p:grpSpPr>
          <p:sp>
            <p:nvSpPr>
              <p:cNvPr id="36" name="Freeform: Shape 35">
                <a:extLst>
                  <a:ext uri="{FF2B5EF4-FFF2-40B4-BE49-F238E27FC236}">
                    <a16:creationId xmlns:a16="http://schemas.microsoft.com/office/drawing/2014/main" id="{3B7798D7-44B2-88AF-587D-1278C8C23881}"/>
                  </a:ext>
                </a:extLst>
              </p:cNvPr>
              <p:cNvSpPr/>
              <p:nvPr/>
            </p:nvSpPr>
            <p:spPr>
              <a:xfrm>
                <a:off x="6286298" y="4082429"/>
                <a:ext cx="2801082" cy="1878634"/>
              </a:xfrm>
              <a:custGeom>
                <a:avLst/>
                <a:gdLst>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351310 h 1878634"/>
                  <a:gd name="connsiteX10" fmla="*/ 1624522 w 2801082"/>
                  <a:gd name="connsiteY10" fmla="*/ 1132211 h 1878634"/>
                  <a:gd name="connsiteX11" fmla="*/ 1724259 w 2801082"/>
                  <a:gd name="connsiteY11" fmla="*/ 1132211 h 1878634"/>
                  <a:gd name="connsiteX12" fmla="*/ 1724259 w 2801082"/>
                  <a:gd name="connsiteY12" fmla="*/ 1351310 h 1878634"/>
                  <a:gd name="connsiteX13" fmla="*/ 2076090 w 2801082"/>
                  <a:gd name="connsiteY13" fmla="*/ 1351310 h 1878634"/>
                  <a:gd name="connsiteX14" fmla="*/ 2702408 w 2801082"/>
                  <a:gd name="connsiteY14" fmla="*/ 724992 h 1878634"/>
                  <a:gd name="connsiteX15" fmla="*/ 2702410 w 2801082"/>
                  <a:gd name="connsiteY15" fmla="*/ 724992 h 1878634"/>
                  <a:gd name="connsiteX16" fmla="*/ 2076091 w 2801082"/>
                  <a:gd name="connsiteY16" fmla="*/ 98674 h 1878634"/>
                  <a:gd name="connsiteX17" fmla="*/ 724993 w 2801082"/>
                  <a:gd name="connsiteY17" fmla="*/ 98674 h 1878634"/>
                  <a:gd name="connsiteX18" fmla="*/ 111400 w 2801082"/>
                  <a:gd name="connsiteY18" fmla="*/ 598767 h 1878634"/>
                  <a:gd name="connsiteX19" fmla="*/ 98675 w 2801082"/>
                  <a:gd name="connsiteY19" fmla="*/ 724992 h 1878634"/>
                  <a:gd name="connsiteX20" fmla="*/ 101858 w 2801082"/>
                  <a:gd name="connsiteY20" fmla="*/ 1332212 h 1878634"/>
                  <a:gd name="connsiteX21" fmla="*/ 100200 w 2801082"/>
                  <a:gd name="connsiteY21" fmla="*/ 1782014 h 1878634"/>
                  <a:gd name="connsiteX22" fmla="*/ 123097 w 2801082"/>
                  <a:gd name="connsiteY22" fmla="*/ 1786964 h 1878634"/>
                  <a:gd name="connsiteX23" fmla="*/ 300372 w 2801082"/>
                  <a:gd name="connsiteY23" fmla="*/ 1390129 h 1878634"/>
                  <a:gd name="connsiteX24" fmla="*/ 361208 w 2801082"/>
                  <a:gd name="connsiteY24" fmla="*/ 1351309 h 1878634"/>
                  <a:gd name="connsiteX25" fmla="*/ 1462716 w 2801082"/>
                  <a:gd name="connsiteY25" fmla="*/ 1351310 h 1878634"/>
                  <a:gd name="connsiteX26" fmla="*/ 1462716 w 2801082"/>
                  <a:gd name="connsiteY26" fmla="*/ 1451469 h 1878634"/>
                  <a:gd name="connsiteX27" fmla="*/ 383672 w 2801082"/>
                  <a:gd name="connsiteY27" fmla="*/ 1451469 h 1878634"/>
                  <a:gd name="connsiteX28" fmla="*/ 222129 w 2801082"/>
                  <a:gd name="connsiteY28" fmla="*/ 1816918 h 1878634"/>
                  <a:gd name="connsiteX29" fmla="*/ 220769 w 2801082"/>
                  <a:gd name="connsiteY29" fmla="*/ 1816317 h 1878634"/>
                  <a:gd name="connsiteX30" fmla="*/ 202136 w 2801082"/>
                  <a:gd name="connsiteY30" fmla="*/ 1843954 h 1878634"/>
                  <a:gd name="connsiteX31" fmla="*/ 118409 w 2801082"/>
                  <a:gd name="connsiteY31" fmla="*/ 1878634 h 1878634"/>
                  <a:gd name="connsiteX32" fmla="*/ 0 w 2801082"/>
                  <a:gd name="connsiteY32" fmla="*/ 1760226 h 1878634"/>
                  <a:gd name="connsiteX33" fmla="*/ 0 w 2801082"/>
                  <a:gd name="connsiteY33" fmla="*/ 725735 h 1878634"/>
                  <a:gd name="connsiteX34" fmla="*/ 725735 w 2801082"/>
                  <a:gd name="connsiteY34"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132211 h 1878634"/>
                  <a:gd name="connsiteX10" fmla="*/ 1724259 w 2801082"/>
                  <a:gd name="connsiteY10" fmla="*/ 1132211 h 1878634"/>
                  <a:gd name="connsiteX11" fmla="*/ 1724259 w 2801082"/>
                  <a:gd name="connsiteY11" fmla="*/ 1351310 h 1878634"/>
                  <a:gd name="connsiteX12" fmla="*/ 2076090 w 2801082"/>
                  <a:gd name="connsiteY12" fmla="*/ 1351310 h 1878634"/>
                  <a:gd name="connsiteX13" fmla="*/ 2702408 w 2801082"/>
                  <a:gd name="connsiteY13" fmla="*/ 724992 h 1878634"/>
                  <a:gd name="connsiteX14" fmla="*/ 2702410 w 2801082"/>
                  <a:gd name="connsiteY14" fmla="*/ 724992 h 1878634"/>
                  <a:gd name="connsiteX15" fmla="*/ 2076091 w 2801082"/>
                  <a:gd name="connsiteY15" fmla="*/ 98674 h 1878634"/>
                  <a:gd name="connsiteX16" fmla="*/ 724993 w 2801082"/>
                  <a:gd name="connsiteY16" fmla="*/ 98674 h 1878634"/>
                  <a:gd name="connsiteX17" fmla="*/ 111400 w 2801082"/>
                  <a:gd name="connsiteY17" fmla="*/ 598767 h 1878634"/>
                  <a:gd name="connsiteX18" fmla="*/ 98675 w 2801082"/>
                  <a:gd name="connsiteY18" fmla="*/ 724992 h 1878634"/>
                  <a:gd name="connsiteX19" fmla="*/ 101858 w 2801082"/>
                  <a:gd name="connsiteY19" fmla="*/ 1332212 h 1878634"/>
                  <a:gd name="connsiteX20" fmla="*/ 100200 w 2801082"/>
                  <a:gd name="connsiteY20" fmla="*/ 1782014 h 1878634"/>
                  <a:gd name="connsiteX21" fmla="*/ 123097 w 2801082"/>
                  <a:gd name="connsiteY21" fmla="*/ 1786964 h 1878634"/>
                  <a:gd name="connsiteX22" fmla="*/ 300372 w 2801082"/>
                  <a:gd name="connsiteY22" fmla="*/ 1390129 h 1878634"/>
                  <a:gd name="connsiteX23" fmla="*/ 361208 w 2801082"/>
                  <a:gd name="connsiteY23" fmla="*/ 1351309 h 1878634"/>
                  <a:gd name="connsiteX24" fmla="*/ 1462716 w 2801082"/>
                  <a:gd name="connsiteY24" fmla="*/ 1351310 h 1878634"/>
                  <a:gd name="connsiteX25" fmla="*/ 1462716 w 2801082"/>
                  <a:gd name="connsiteY25" fmla="*/ 1451469 h 1878634"/>
                  <a:gd name="connsiteX26" fmla="*/ 383672 w 2801082"/>
                  <a:gd name="connsiteY26" fmla="*/ 1451469 h 1878634"/>
                  <a:gd name="connsiteX27" fmla="*/ 222129 w 2801082"/>
                  <a:gd name="connsiteY27" fmla="*/ 1816918 h 1878634"/>
                  <a:gd name="connsiteX28" fmla="*/ 220769 w 2801082"/>
                  <a:gd name="connsiteY28" fmla="*/ 1816317 h 1878634"/>
                  <a:gd name="connsiteX29" fmla="*/ 202136 w 2801082"/>
                  <a:gd name="connsiteY29" fmla="*/ 1843954 h 1878634"/>
                  <a:gd name="connsiteX30" fmla="*/ 118409 w 2801082"/>
                  <a:gd name="connsiteY30" fmla="*/ 1878634 h 1878634"/>
                  <a:gd name="connsiteX31" fmla="*/ 0 w 2801082"/>
                  <a:gd name="connsiteY31" fmla="*/ 1760226 h 1878634"/>
                  <a:gd name="connsiteX32" fmla="*/ 0 w 2801082"/>
                  <a:gd name="connsiteY32" fmla="*/ 725735 h 1878634"/>
                  <a:gd name="connsiteX33" fmla="*/ 725735 w 2801082"/>
                  <a:gd name="connsiteY33"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522 w 2801082"/>
                  <a:gd name="connsiteY8" fmla="*/ 1132211 h 1878634"/>
                  <a:gd name="connsiteX9" fmla="*/ 1724259 w 2801082"/>
                  <a:gd name="connsiteY9" fmla="*/ 1132211 h 1878634"/>
                  <a:gd name="connsiteX10" fmla="*/ 1724259 w 2801082"/>
                  <a:gd name="connsiteY10" fmla="*/ 1351310 h 1878634"/>
                  <a:gd name="connsiteX11" fmla="*/ 2076090 w 2801082"/>
                  <a:gd name="connsiteY11" fmla="*/ 1351310 h 1878634"/>
                  <a:gd name="connsiteX12" fmla="*/ 2702408 w 2801082"/>
                  <a:gd name="connsiteY12" fmla="*/ 724992 h 1878634"/>
                  <a:gd name="connsiteX13" fmla="*/ 2702410 w 2801082"/>
                  <a:gd name="connsiteY13" fmla="*/ 724992 h 1878634"/>
                  <a:gd name="connsiteX14" fmla="*/ 2076091 w 2801082"/>
                  <a:gd name="connsiteY14" fmla="*/ 98674 h 1878634"/>
                  <a:gd name="connsiteX15" fmla="*/ 724993 w 2801082"/>
                  <a:gd name="connsiteY15" fmla="*/ 98674 h 1878634"/>
                  <a:gd name="connsiteX16" fmla="*/ 111400 w 2801082"/>
                  <a:gd name="connsiteY16" fmla="*/ 598767 h 1878634"/>
                  <a:gd name="connsiteX17" fmla="*/ 98675 w 2801082"/>
                  <a:gd name="connsiteY17" fmla="*/ 724992 h 1878634"/>
                  <a:gd name="connsiteX18" fmla="*/ 101858 w 2801082"/>
                  <a:gd name="connsiteY18" fmla="*/ 1332212 h 1878634"/>
                  <a:gd name="connsiteX19" fmla="*/ 100200 w 2801082"/>
                  <a:gd name="connsiteY19" fmla="*/ 1782014 h 1878634"/>
                  <a:gd name="connsiteX20" fmla="*/ 123097 w 2801082"/>
                  <a:gd name="connsiteY20" fmla="*/ 1786964 h 1878634"/>
                  <a:gd name="connsiteX21" fmla="*/ 300372 w 2801082"/>
                  <a:gd name="connsiteY21" fmla="*/ 1390129 h 1878634"/>
                  <a:gd name="connsiteX22" fmla="*/ 361208 w 2801082"/>
                  <a:gd name="connsiteY22" fmla="*/ 1351309 h 1878634"/>
                  <a:gd name="connsiteX23" fmla="*/ 1462716 w 2801082"/>
                  <a:gd name="connsiteY23" fmla="*/ 1351310 h 1878634"/>
                  <a:gd name="connsiteX24" fmla="*/ 1462716 w 2801082"/>
                  <a:gd name="connsiteY24" fmla="*/ 1451469 h 1878634"/>
                  <a:gd name="connsiteX25" fmla="*/ 383672 w 2801082"/>
                  <a:gd name="connsiteY25" fmla="*/ 1451469 h 1878634"/>
                  <a:gd name="connsiteX26" fmla="*/ 222129 w 2801082"/>
                  <a:gd name="connsiteY26" fmla="*/ 1816918 h 1878634"/>
                  <a:gd name="connsiteX27" fmla="*/ 220769 w 2801082"/>
                  <a:gd name="connsiteY27" fmla="*/ 1816317 h 1878634"/>
                  <a:gd name="connsiteX28" fmla="*/ 202136 w 2801082"/>
                  <a:gd name="connsiteY28" fmla="*/ 1843954 h 1878634"/>
                  <a:gd name="connsiteX29" fmla="*/ 118409 w 2801082"/>
                  <a:gd name="connsiteY29" fmla="*/ 1878634 h 1878634"/>
                  <a:gd name="connsiteX30" fmla="*/ 0 w 2801082"/>
                  <a:gd name="connsiteY30" fmla="*/ 1760226 h 1878634"/>
                  <a:gd name="connsiteX31" fmla="*/ 0 w 2801082"/>
                  <a:gd name="connsiteY31" fmla="*/ 725735 h 1878634"/>
                  <a:gd name="connsiteX32" fmla="*/ 725735 w 2801082"/>
                  <a:gd name="connsiteY32"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673301 w 2801082"/>
                  <a:gd name="connsiteY5" fmla="*/ 1451470 h 1878634"/>
                  <a:gd name="connsiteX6" fmla="*/ 1624214 w 2801082"/>
                  <a:gd name="connsiteY6" fmla="*/ 1402383 h 1878634"/>
                  <a:gd name="connsiteX7" fmla="*/ 1624522 w 2801082"/>
                  <a:gd name="connsiteY7" fmla="*/ 1132211 h 1878634"/>
                  <a:gd name="connsiteX8" fmla="*/ 1724259 w 2801082"/>
                  <a:gd name="connsiteY8" fmla="*/ 1132211 h 1878634"/>
                  <a:gd name="connsiteX9" fmla="*/ 1724259 w 2801082"/>
                  <a:gd name="connsiteY9" fmla="*/ 1351310 h 1878634"/>
                  <a:gd name="connsiteX10" fmla="*/ 2076090 w 2801082"/>
                  <a:gd name="connsiteY10" fmla="*/ 1351310 h 1878634"/>
                  <a:gd name="connsiteX11" fmla="*/ 2702408 w 2801082"/>
                  <a:gd name="connsiteY11" fmla="*/ 724992 h 1878634"/>
                  <a:gd name="connsiteX12" fmla="*/ 2702410 w 2801082"/>
                  <a:gd name="connsiteY12" fmla="*/ 724992 h 1878634"/>
                  <a:gd name="connsiteX13" fmla="*/ 2076091 w 2801082"/>
                  <a:gd name="connsiteY13" fmla="*/ 98674 h 1878634"/>
                  <a:gd name="connsiteX14" fmla="*/ 724993 w 2801082"/>
                  <a:gd name="connsiteY14" fmla="*/ 98674 h 1878634"/>
                  <a:gd name="connsiteX15" fmla="*/ 111400 w 2801082"/>
                  <a:gd name="connsiteY15" fmla="*/ 598767 h 1878634"/>
                  <a:gd name="connsiteX16" fmla="*/ 98675 w 2801082"/>
                  <a:gd name="connsiteY16" fmla="*/ 724992 h 1878634"/>
                  <a:gd name="connsiteX17" fmla="*/ 101858 w 2801082"/>
                  <a:gd name="connsiteY17" fmla="*/ 1332212 h 1878634"/>
                  <a:gd name="connsiteX18" fmla="*/ 100200 w 2801082"/>
                  <a:gd name="connsiteY18" fmla="*/ 1782014 h 1878634"/>
                  <a:gd name="connsiteX19" fmla="*/ 123097 w 2801082"/>
                  <a:gd name="connsiteY19" fmla="*/ 1786964 h 1878634"/>
                  <a:gd name="connsiteX20" fmla="*/ 300372 w 2801082"/>
                  <a:gd name="connsiteY20" fmla="*/ 1390129 h 1878634"/>
                  <a:gd name="connsiteX21" fmla="*/ 361208 w 2801082"/>
                  <a:gd name="connsiteY21" fmla="*/ 1351309 h 1878634"/>
                  <a:gd name="connsiteX22" fmla="*/ 1462716 w 2801082"/>
                  <a:gd name="connsiteY22" fmla="*/ 1351310 h 1878634"/>
                  <a:gd name="connsiteX23" fmla="*/ 1462716 w 2801082"/>
                  <a:gd name="connsiteY23" fmla="*/ 1451469 h 1878634"/>
                  <a:gd name="connsiteX24" fmla="*/ 383672 w 2801082"/>
                  <a:gd name="connsiteY24" fmla="*/ 1451469 h 1878634"/>
                  <a:gd name="connsiteX25" fmla="*/ 222129 w 2801082"/>
                  <a:gd name="connsiteY25" fmla="*/ 1816918 h 1878634"/>
                  <a:gd name="connsiteX26" fmla="*/ 220769 w 2801082"/>
                  <a:gd name="connsiteY26" fmla="*/ 1816317 h 1878634"/>
                  <a:gd name="connsiteX27" fmla="*/ 202136 w 2801082"/>
                  <a:gd name="connsiteY27" fmla="*/ 1843954 h 1878634"/>
                  <a:gd name="connsiteX28" fmla="*/ 118409 w 2801082"/>
                  <a:gd name="connsiteY28" fmla="*/ 1878634 h 1878634"/>
                  <a:gd name="connsiteX29" fmla="*/ 0 w 2801082"/>
                  <a:gd name="connsiteY29" fmla="*/ 1760226 h 1878634"/>
                  <a:gd name="connsiteX30" fmla="*/ 0 w 2801082"/>
                  <a:gd name="connsiteY30" fmla="*/ 725735 h 1878634"/>
                  <a:gd name="connsiteX31" fmla="*/ 725735 w 2801082"/>
                  <a:gd name="connsiteY31"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01082" h="1878634">
                    <a:moveTo>
                      <a:pt x="725735" y="0"/>
                    </a:moveTo>
                    <a:lnTo>
                      <a:pt x="2075347" y="0"/>
                    </a:lnTo>
                    <a:cubicBezTo>
                      <a:pt x="2476160" y="0"/>
                      <a:pt x="2801082" y="324923"/>
                      <a:pt x="2801082" y="725735"/>
                    </a:cubicBezTo>
                    <a:cubicBezTo>
                      <a:pt x="2801082" y="1126547"/>
                      <a:pt x="2476160" y="1451469"/>
                      <a:pt x="2075347" y="1451469"/>
                    </a:cubicBezTo>
                    <a:lnTo>
                      <a:pt x="1673301" y="1451470"/>
                    </a:lnTo>
                    <a:cubicBezTo>
                      <a:pt x="1649001" y="1450983"/>
                      <a:pt x="1624701" y="1420332"/>
                      <a:pt x="1624214" y="1402383"/>
                    </a:cubicBezTo>
                    <a:cubicBezTo>
                      <a:pt x="1624317" y="1312326"/>
                      <a:pt x="1624419" y="1222268"/>
                      <a:pt x="1624522" y="1132211"/>
                    </a:cubicBezTo>
                    <a:lnTo>
                      <a:pt x="1724259" y="1132211"/>
                    </a:lnTo>
                    <a:lnTo>
                      <a:pt x="1724259" y="1351310"/>
                    </a:lnTo>
                    <a:lnTo>
                      <a:pt x="2076090" y="1351310"/>
                    </a:lnTo>
                    <a:cubicBezTo>
                      <a:pt x="2421996" y="1351310"/>
                      <a:pt x="2702408" y="1070898"/>
                      <a:pt x="2702408" y="724992"/>
                    </a:cubicBezTo>
                    <a:lnTo>
                      <a:pt x="2702410" y="724992"/>
                    </a:lnTo>
                    <a:cubicBezTo>
                      <a:pt x="2702410" y="379086"/>
                      <a:pt x="2421998" y="98674"/>
                      <a:pt x="2076091" y="98674"/>
                    </a:cubicBezTo>
                    <a:lnTo>
                      <a:pt x="724993" y="98674"/>
                    </a:lnTo>
                    <a:cubicBezTo>
                      <a:pt x="422325" y="98674"/>
                      <a:pt x="169802" y="313364"/>
                      <a:pt x="111400" y="598767"/>
                    </a:cubicBezTo>
                    <a:lnTo>
                      <a:pt x="98675" y="724992"/>
                    </a:lnTo>
                    <a:cubicBezTo>
                      <a:pt x="99735" y="927399"/>
                      <a:pt x="100797" y="1129805"/>
                      <a:pt x="101858" y="1332212"/>
                    </a:cubicBezTo>
                    <a:cubicBezTo>
                      <a:pt x="101305" y="1482146"/>
                      <a:pt x="100752" y="1632080"/>
                      <a:pt x="100200" y="1782014"/>
                    </a:cubicBezTo>
                    <a:cubicBezTo>
                      <a:pt x="101505" y="1789991"/>
                      <a:pt x="116871" y="1797264"/>
                      <a:pt x="123097" y="1786964"/>
                    </a:cubicBezTo>
                    <a:lnTo>
                      <a:pt x="300372" y="1390129"/>
                    </a:lnTo>
                    <a:cubicBezTo>
                      <a:pt x="315889" y="1354964"/>
                      <a:pt x="334579" y="1353137"/>
                      <a:pt x="361208" y="1351309"/>
                    </a:cubicBezTo>
                    <a:lnTo>
                      <a:pt x="1462716" y="1351310"/>
                    </a:lnTo>
                    <a:lnTo>
                      <a:pt x="1462716" y="1451469"/>
                    </a:lnTo>
                    <a:lnTo>
                      <a:pt x="383672" y="1451469"/>
                    </a:lnTo>
                    <a:lnTo>
                      <a:pt x="222129" y="1816918"/>
                    </a:lnTo>
                    <a:lnTo>
                      <a:pt x="220769" y="1816317"/>
                    </a:lnTo>
                    <a:lnTo>
                      <a:pt x="202136" y="1843954"/>
                    </a:lnTo>
                    <a:cubicBezTo>
                      <a:pt x="180708" y="1865382"/>
                      <a:pt x="151106" y="1878634"/>
                      <a:pt x="118409" y="1878634"/>
                    </a:cubicBezTo>
                    <a:cubicBezTo>
                      <a:pt x="53013" y="1878634"/>
                      <a:pt x="0" y="1825621"/>
                      <a:pt x="0" y="1760226"/>
                    </a:cubicBezTo>
                    <a:lnTo>
                      <a:pt x="0" y="725735"/>
                    </a:lnTo>
                    <a:cubicBezTo>
                      <a:pt x="0" y="324923"/>
                      <a:pt x="324923" y="0"/>
                      <a:pt x="72573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a:t> </a:t>
                </a:r>
              </a:p>
            </p:txBody>
          </p:sp>
          <p:grpSp>
            <p:nvGrpSpPr>
              <p:cNvPr id="37" name="Group 36">
                <a:extLst>
                  <a:ext uri="{FF2B5EF4-FFF2-40B4-BE49-F238E27FC236}">
                    <a16:creationId xmlns:a16="http://schemas.microsoft.com/office/drawing/2014/main" id="{DF0D0C67-15E3-8F38-A55F-D669A76A824D}"/>
                  </a:ext>
                </a:extLst>
              </p:cNvPr>
              <p:cNvGrpSpPr/>
              <p:nvPr/>
            </p:nvGrpSpPr>
            <p:grpSpPr>
              <a:xfrm>
                <a:off x="6684961" y="4430995"/>
                <a:ext cx="2033261" cy="740516"/>
                <a:chOff x="15279688" y="7013575"/>
                <a:chExt cx="2811462" cy="1023938"/>
              </a:xfrm>
              <a:grpFill/>
            </p:grpSpPr>
            <p:sp>
              <p:nvSpPr>
                <p:cNvPr id="38" name="Freeform 41">
                  <a:extLst>
                    <a:ext uri="{FF2B5EF4-FFF2-40B4-BE49-F238E27FC236}">
                      <a16:creationId xmlns:a16="http://schemas.microsoft.com/office/drawing/2014/main" id="{E104877D-9B64-4E60-B317-7C4675EBA788}"/>
                    </a:ext>
                  </a:extLst>
                </p:cNvPr>
                <p:cNvSpPr>
                  <a:spLocks/>
                </p:cNvSpPr>
                <p:nvPr/>
              </p:nvSpPr>
              <p:spPr bwMode="auto">
                <a:xfrm>
                  <a:off x="15279688" y="7027863"/>
                  <a:ext cx="650875" cy="973138"/>
                </a:xfrm>
                <a:custGeom>
                  <a:avLst/>
                  <a:gdLst>
                    <a:gd name="T0" fmla="*/ 613 w 683"/>
                    <a:gd name="T1" fmla="*/ 577 h 1018"/>
                    <a:gd name="T2" fmla="*/ 613 w 683"/>
                    <a:gd name="T3" fmla="*/ 577 h 1018"/>
                    <a:gd name="T4" fmla="*/ 210 w 683"/>
                    <a:gd name="T5" fmla="*/ 577 h 1018"/>
                    <a:gd name="T6" fmla="*/ 210 w 683"/>
                    <a:gd name="T7" fmla="*/ 850 h 1018"/>
                    <a:gd name="T8" fmla="*/ 683 w 683"/>
                    <a:gd name="T9" fmla="*/ 850 h 1018"/>
                    <a:gd name="T10" fmla="*/ 683 w 683"/>
                    <a:gd name="T11" fmla="*/ 1018 h 1018"/>
                    <a:gd name="T12" fmla="*/ 0 w 683"/>
                    <a:gd name="T13" fmla="*/ 1018 h 1018"/>
                    <a:gd name="T14" fmla="*/ 0 w 683"/>
                    <a:gd name="T15" fmla="*/ 0 h 1018"/>
                    <a:gd name="T16" fmla="*/ 681 w 683"/>
                    <a:gd name="T17" fmla="*/ 0 h 1018"/>
                    <a:gd name="T18" fmla="*/ 681 w 683"/>
                    <a:gd name="T19" fmla="*/ 170 h 1018"/>
                    <a:gd name="T20" fmla="*/ 210 w 683"/>
                    <a:gd name="T21" fmla="*/ 170 h 1018"/>
                    <a:gd name="T22" fmla="*/ 210 w 683"/>
                    <a:gd name="T23" fmla="*/ 413 h 1018"/>
                    <a:gd name="T24" fmla="*/ 613 w 683"/>
                    <a:gd name="T25" fmla="*/ 413 h 1018"/>
                    <a:gd name="T26" fmla="*/ 613 w 683"/>
                    <a:gd name="T27" fmla="*/ 57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1018">
                      <a:moveTo>
                        <a:pt x="613" y="577"/>
                      </a:moveTo>
                      <a:lnTo>
                        <a:pt x="613" y="577"/>
                      </a:lnTo>
                      <a:lnTo>
                        <a:pt x="210" y="577"/>
                      </a:lnTo>
                      <a:lnTo>
                        <a:pt x="210" y="850"/>
                      </a:lnTo>
                      <a:lnTo>
                        <a:pt x="683" y="850"/>
                      </a:lnTo>
                      <a:lnTo>
                        <a:pt x="683" y="1018"/>
                      </a:lnTo>
                      <a:lnTo>
                        <a:pt x="0" y="1018"/>
                      </a:lnTo>
                      <a:lnTo>
                        <a:pt x="0" y="0"/>
                      </a:lnTo>
                      <a:lnTo>
                        <a:pt x="681" y="0"/>
                      </a:lnTo>
                      <a:lnTo>
                        <a:pt x="681" y="170"/>
                      </a:lnTo>
                      <a:lnTo>
                        <a:pt x="210" y="170"/>
                      </a:lnTo>
                      <a:lnTo>
                        <a:pt x="210" y="413"/>
                      </a:lnTo>
                      <a:lnTo>
                        <a:pt x="613" y="413"/>
                      </a:lnTo>
                      <a:lnTo>
                        <a:pt x="613" y="5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2">
                  <a:extLst>
                    <a:ext uri="{FF2B5EF4-FFF2-40B4-BE49-F238E27FC236}">
                      <a16:creationId xmlns:a16="http://schemas.microsoft.com/office/drawing/2014/main" id="{F0D502C9-8AB3-5181-615B-DA9C8A31A75F}"/>
                    </a:ext>
                  </a:extLst>
                </p:cNvPr>
                <p:cNvSpPr>
                  <a:spLocks noEditPoints="1"/>
                </p:cNvSpPr>
                <p:nvPr/>
              </p:nvSpPr>
              <p:spPr bwMode="auto">
                <a:xfrm>
                  <a:off x="16048038" y="7027863"/>
                  <a:ext cx="742950" cy="973138"/>
                </a:xfrm>
                <a:custGeom>
                  <a:avLst/>
                  <a:gdLst>
                    <a:gd name="T0" fmla="*/ 209 w 779"/>
                    <a:gd name="T1" fmla="*/ 490 h 1018"/>
                    <a:gd name="T2" fmla="*/ 209 w 779"/>
                    <a:gd name="T3" fmla="*/ 490 h 1018"/>
                    <a:gd name="T4" fmla="*/ 397 w 779"/>
                    <a:gd name="T5" fmla="*/ 490 h 1018"/>
                    <a:gd name="T6" fmla="*/ 523 w 779"/>
                    <a:gd name="T7" fmla="*/ 450 h 1018"/>
                    <a:gd name="T8" fmla="*/ 567 w 779"/>
                    <a:gd name="T9" fmla="*/ 339 h 1018"/>
                    <a:gd name="T10" fmla="*/ 523 w 779"/>
                    <a:gd name="T11" fmla="*/ 218 h 1018"/>
                    <a:gd name="T12" fmla="*/ 401 w 779"/>
                    <a:gd name="T13" fmla="*/ 170 h 1018"/>
                    <a:gd name="T14" fmla="*/ 209 w 779"/>
                    <a:gd name="T15" fmla="*/ 170 h 1018"/>
                    <a:gd name="T16" fmla="*/ 209 w 779"/>
                    <a:gd name="T17" fmla="*/ 490 h 1018"/>
                    <a:gd name="T18" fmla="*/ 209 w 779"/>
                    <a:gd name="T19" fmla="*/ 659 h 1018"/>
                    <a:gd name="T20" fmla="*/ 209 w 779"/>
                    <a:gd name="T21" fmla="*/ 659 h 1018"/>
                    <a:gd name="T22" fmla="*/ 209 w 779"/>
                    <a:gd name="T23" fmla="*/ 1018 h 1018"/>
                    <a:gd name="T24" fmla="*/ 0 w 779"/>
                    <a:gd name="T25" fmla="*/ 1018 h 1018"/>
                    <a:gd name="T26" fmla="*/ 0 w 779"/>
                    <a:gd name="T27" fmla="*/ 0 h 1018"/>
                    <a:gd name="T28" fmla="*/ 397 w 779"/>
                    <a:gd name="T29" fmla="*/ 0 h 1018"/>
                    <a:gd name="T30" fmla="*/ 598 w 779"/>
                    <a:gd name="T31" fmla="*/ 42 h 1018"/>
                    <a:gd name="T32" fmla="*/ 732 w 779"/>
                    <a:gd name="T33" fmla="*/ 161 h 1018"/>
                    <a:gd name="T34" fmla="*/ 779 w 779"/>
                    <a:gd name="T35" fmla="*/ 337 h 1018"/>
                    <a:gd name="T36" fmla="*/ 677 w 779"/>
                    <a:gd name="T37" fmla="*/ 573 h 1018"/>
                    <a:gd name="T38" fmla="*/ 393 w 779"/>
                    <a:gd name="T39" fmla="*/ 659 h 1018"/>
                    <a:gd name="T40" fmla="*/ 209 w 779"/>
                    <a:gd name="T41" fmla="*/ 659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9" h="1018">
                      <a:moveTo>
                        <a:pt x="209" y="490"/>
                      </a:moveTo>
                      <a:lnTo>
                        <a:pt x="209" y="490"/>
                      </a:lnTo>
                      <a:lnTo>
                        <a:pt x="397" y="490"/>
                      </a:lnTo>
                      <a:cubicBezTo>
                        <a:pt x="452" y="490"/>
                        <a:pt x="494" y="477"/>
                        <a:pt x="523" y="450"/>
                      </a:cubicBezTo>
                      <a:cubicBezTo>
                        <a:pt x="553" y="424"/>
                        <a:pt x="567" y="387"/>
                        <a:pt x="567" y="339"/>
                      </a:cubicBezTo>
                      <a:cubicBezTo>
                        <a:pt x="567" y="289"/>
                        <a:pt x="552" y="248"/>
                        <a:pt x="523" y="218"/>
                      </a:cubicBezTo>
                      <a:cubicBezTo>
                        <a:pt x="494" y="187"/>
                        <a:pt x="453" y="171"/>
                        <a:pt x="401" y="170"/>
                      </a:cubicBezTo>
                      <a:lnTo>
                        <a:pt x="209" y="170"/>
                      </a:lnTo>
                      <a:lnTo>
                        <a:pt x="209" y="490"/>
                      </a:lnTo>
                      <a:close/>
                      <a:moveTo>
                        <a:pt x="209" y="659"/>
                      </a:moveTo>
                      <a:lnTo>
                        <a:pt x="209" y="659"/>
                      </a:lnTo>
                      <a:lnTo>
                        <a:pt x="209" y="1018"/>
                      </a:lnTo>
                      <a:lnTo>
                        <a:pt x="0" y="1018"/>
                      </a:lnTo>
                      <a:lnTo>
                        <a:pt x="0" y="0"/>
                      </a:lnTo>
                      <a:lnTo>
                        <a:pt x="397" y="0"/>
                      </a:lnTo>
                      <a:cubicBezTo>
                        <a:pt x="473" y="0"/>
                        <a:pt x="540" y="14"/>
                        <a:pt x="598" y="42"/>
                      </a:cubicBezTo>
                      <a:cubicBezTo>
                        <a:pt x="656" y="70"/>
                        <a:pt x="701" y="110"/>
                        <a:pt x="732" y="161"/>
                      </a:cubicBezTo>
                      <a:cubicBezTo>
                        <a:pt x="763" y="213"/>
                        <a:pt x="779" y="272"/>
                        <a:pt x="779" y="337"/>
                      </a:cubicBezTo>
                      <a:cubicBezTo>
                        <a:pt x="779" y="437"/>
                        <a:pt x="745" y="516"/>
                        <a:pt x="677" y="573"/>
                      </a:cubicBezTo>
                      <a:cubicBezTo>
                        <a:pt x="608" y="631"/>
                        <a:pt x="514" y="659"/>
                        <a:pt x="393" y="659"/>
                      </a:cubicBezTo>
                      <a:lnTo>
                        <a:pt x="209" y="6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
                  <a:extLst>
                    <a:ext uri="{FF2B5EF4-FFF2-40B4-BE49-F238E27FC236}">
                      <a16:creationId xmlns:a16="http://schemas.microsoft.com/office/drawing/2014/main" id="{B363EB3B-1886-EE0A-AFAA-6B7986B7A157}"/>
                    </a:ext>
                  </a:extLst>
                </p:cNvPr>
                <p:cNvSpPr>
                  <a:spLocks/>
                </p:cNvSpPr>
                <p:nvPr/>
              </p:nvSpPr>
              <p:spPr bwMode="auto">
                <a:xfrm>
                  <a:off x="17297400" y="7013575"/>
                  <a:ext cx="793750" cy="1000125"/>
                </a:xfrm>
                <a:custGeom>
                  <a:avLst/>
                  <a:gdLst>
                    <a:gd name="T0" fmla="*/ 830 w 832"/>
                    <a:gd name="T1" fmla="*/ 693 h 1046"/>
                    <a:gd name="T2" fmla="*/ 830 w 832"/>
                    <a:gd name="T3" fmla="*/ 693 h 1046"/>
                    <a:gd name="T4" fmla="*/ 709 w 832"/>
                    <a:gd name="T5" fmla="*/ 952 h 1046"/>
                    <a:gd name="T6" fmla="*/ 421 w 832"/>
                    <a:gd name="T7" fmla="*/ 1046 h 1046"/>
                    <a:gd name="T8" fmla="*/ 113 w 832"/>
                    <a:gd name="T9" fmla="*/ 914 h 1046"/>
                    <a:gd name="T10" fmla="*/ 0 w 832"/>
                    <a:gd name="T11" fmla="*/ 553 h 1046"/>
                    <a:gd name="T12" fmla="*/ 0 w 832"/>
                    <a:gd name="T13" fmla="*/ 490 h 1046"/>
                    <a:gd name="T14" fmla="*/ 52 w 832"/>
                    <a:gd name="T15" fmla="*/ 232 h 1046"/>
                    <a:gd name="T16" fmla="*/ 200 w 832"/>
                    <a:gd name="T17" fmla="*/ 60 h 1046"/>
                    <a:gd name="T18" fmla="*/ 423 w 832"/>
                    <a:gd name="T19" fmla="*/ 0 h 1046"/>
                    <a:gd name="T20" fmla="*/ 707 w 832"/>
                    <a:gd name="T21" fmla="*/ 95 h 1046"/>
                    <a:gd name="T22" fmla="*/ 832 w 832"/>
                    <a:gd name="T23" fmla="*/ 360 h 1046"/>
                    <a:gd name="T24" fmla="*/ 622 w 832"/>
                    <a:gd name="T25" fmla="*/ 360 h 1046"/>
                    <a:gd name="T26" fmla="*/ 567 w 832"/>
                    <a:gd name="T27" fmla="*/ 217 h 1046"/>
                    <a:gd name="T28" fmla="*/ 423 w 832"/>
                    <a:gd name="T29" fmla="*/ 172 h 1046"/>
                    <a:gd name="T30" fmla="*/ 266 w 832"/>
                    <a:gd name="T31" fmla="*/ 247 h 1046"/>
                    <a:gd name="T32" fmla="*/ 213 w 832"/>
                    <a:gd name="T33" fmla="*/ 481 h 1046"/>
                    <a:gd name="T34" fmla="*/ 213 w 832"/>
                    <a:gd name="T35" fmla="*/ 557 h 1046"/>
                    <a:gd name="T36" fmla="*/ 263 w 832"/>
                    <a:gd name="T37" fmla="*/ 799 h 1046"/>
                    <a:gd name="T38" fmla="*/ 421 w 832"/>
                    <a:gd name="T39" fmla="*/ 875 h 1046"/>
                    <a:gd name="T40" fmla="*/ 566 w 832"/>
                    <a:gd name="T41" fmla="*/ 830 h 1046"/>
                    <a:gd name="T42" fmla="*/ 620 w 832"/>
                    <a:gd name="T43" fmla="*/ 693 h 1046"/>
                    <a:gd name="T44" fmla="*/ 830 w 832"/>
                    <a:gd name="T45" fmla="*/ 693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2" h="1046">
                      <a:moveTo>
                        <a:pt x="830" y="693"/>
                      </a:moveTo>
                      <a:lnTo>
                        <a:pt x="830" y="693"/>
                      </a:lnTo>
                      <a:cubicBezTo>
                        <a:pt x="822" y="803"/>
                        <a:pt x="782" y="889"/>
                        <a:pt x="709" y="952"/>
                      </a:cubicBezTo>
                      <a:cubicBezTo>
                        <a:pt x="636" y="1015"/>
                        <a:pt x="540" y="1046"/>
                        <a:pt x="421" y="1046"/>
                      </a:cubicBezTo>
                      <a:cubicBezTo>
                        <a:pt x="290" y="1046"/>
                        <a:pt x="187" y="1002"/>
                        <a:pt x="113" y="914"/>
                      </a:cubicBezTo>
                      <a:cubicBezTo>
                        <a:pt x="38" y="826"/>
                        <a:pt x="0" y="706"/>
                        <a:pt x="0" y="553"/>
                      </a:cubicBezTo>
                      <a:lnTo>
                        <a:pt x="0" y="490"/>
                      </a:lnTo>
                      <a:cubicBezTo>
                        <a:pt x="0" y="392"/>
                        <a:pt x="18" y="306"/>
                        <a:pt x="52" y="232"/>
                      </a:cubicBezTo>
                      <a:cubicBezTo>
                        <a:pt x="87" y="157"/>
                        <a:pt x="136" y="100"/>
                        <a:pt x="200" y="60"/>
                      </a:cubicBezTo>
                      <a:cubicBezTo>
                        <a:pt x="264" y="20"/>
                        <a:pt x="338" y="0"/>
                        <a:pt x="423" y="0"/>
                      </a:cubicBezTo>
                      <a:cubicBezTo>
                        <a:pt x="541" y="0"/>
                        <a:pt x="635" y="32"/>
                        <a:pt x="707" y="95"/>
                      </a:cubicBezTo>
                      <a:cubicBezTo>
                        <a:pt x="779" y="158"/>
                        <a:pt x="820" y="246"/>
                        <a:pt x="832" y="360"/>
                      </a:cubicBezTo>
                      <a:lnTo>
                        <a:pt x="622" y="360"/>
                      </a:lnTo>
                      <a:cubicBezTo>
                        <a:pt x="617" y="294"/>
                        <a:pt x="598" y="246"/>
                        <a:pt x="567" y="217"/>
                      </a:cubicBezTo>
                      <a:cubicBezTo>
                        <a:pt x="536" y="187"/>
                        <a:pt x="488" y="172"/>
                        <a:pt x="423" y="172"/>
                      </a:cubicBezTo>
                      <a:cubicBezTo>
                        <a:pt x="353" y="172"/>
                        <a:pt x="301" y="197"/>
                        <a:pt x="266" y="247"/>
                      </a:cubicBezTo>
                      <a:cubicBezTo>
                        <a:pt x="232" y="298"/>
                        <a:pt x="214" y="375"/>
                        <a:pt x="213" y="481"/>
                      </a:cubicBezTo>
                      <a:lnTo>
                        <a:pt x="213" y="557"/>
                      </a:lnTo>
                      <a:cubicBezTo>
                        <a:pt x="213" y="667"/>
                        <a:pt x="230" y="748"/>
                        <a:pt x="263" y="799"/>
                      </a:cubicBezTo>
                      <a:cubicBezTo>
                        <a:pt x="296" y="849"/>
                        <a:pt x="349" y="875"/>
                        <a:pt x="421" y="875"/>
                      </a:cubicBezTo>
                      <a:cubicBezTo>
                        <a:pt x="485" y="875"/>
                        <a:pt x="534" y="860"/>
                        <a:pt x="566" y="830"/>
                      </a:cubicBezTo>
                      <a:cubicBezTo>
                        <a:pt x="597" y="801"/>
                        <a:pt x="616" y="755"/>
                        <a:pt x="620" y="693"/>
                      </a:cubicBezTo>
                      <a:lnTo>
                        <a:pt x="830" y="6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a:extLst>
                    <a:ext uri="{FF2B5EF4-FFF2-40B4-BE49-F238E27FC236}">
                      <a16:creationId xmlns:a16="http://schemas.microsoft.com/office/drawing/2014/main" id="{E7DEF27A-DE3D-98E8-93F6-3D1C03E35DF8}"/>
                    </a:ext>
                  </a:extLst>
                </p:cNvPr>
                <p:cNvSpPr>
                  <a:spLocks/>
                </p:cNvSpPr>
                <p:nvPr/>
              </p:nvSpPr>
              <p:spPr bwMode="auto">
                <a:xfrm>
                  <a:off x="16946563" y="7361238"/>
                  <a:ext cx="195263" cy="676275"/>
                </a:xfrm>
                <a:custGeom>
                  <a:avLst/>
                  <a:gdLst>
                    <a:gd name="T0" fmla="*/ 179 w 206"/>
                    <a:gd name="T1" fmla="*/ 706 h 706"/>
                    <a:gd name="T2" fmla="*/ 179 w 206"/>
                    <a:gd name="T3" fmla="*/ 706 h 706"/>
                    <a:gd name="T4" fmla="*/ 26 w 206"/>
                    <a:gd name="T5" fmla="*/ 706 h 706"/>
                    <a:gd name="T6" fmla="*/ 0 w 206"/>
                    <a:gd name="T7" fmla="*/ 0 h 706"/>
                    <a:gd name="T8" fmla="*/ 206 w 206"/>
                    <a:gd name="T9" fmla="*/ 0 h 706"/>
                    <a:gd name="T10" fmla="*/ 179 w 206"/>
                    <a:gd name="T11" fmla="*/ 706 h 706"/>
                  </a:gdLst>
                  <a:ahLst/>
                  <a:cxnLst>
                    <a:cxn ang="0">
                      <a:pos x="T0" y="T1"/>
                    </a:cxn>
                    <a:cxn ang="0">
                      <a:pos x="T2" y="T3"/>
                    </a:cxn>
                    <a:cxn ang="0">
                      <a:pos x="T4" y="T5"/>
                    </a:cxn>
                    <a:cxn ang="0">
                      <a:pos x="T6" y="T7"/>
                    </a:cxn>
                    <a:cxn ang="0">
                      <a:pos x="T8" y="T9"/>
                    </a:cxn>
                    <a:cxn ang="0">
                      <a:pos x="T10" y="T11"/>
                    </a:cxn>
                  </a:cxnLst>
                  <a:rect l="0" t="0" r="r" b="b"/>
                  <a:pathLst>
                    <a:path w="206" h="706">
                      <a:moveTo>
                        <a:pt x="179" y="706"/>
                      </a:moveTo>
                      <a:lnTo>
                        <a:pt x="179" y="706"/>
                      </a:lnTo>
                      <a:lnTo>
                        <a:pt x="26" y="706"/>
                      </a:lnTo>
                      <a:lnTo>
                        <a:pt x="0" y="0"/>
                      </a:lnTo>
                      <a:lnTo>
                        <a:pt x="206" y="0"/>
                      </a:lnTo>
                      <a:lnTo>
                        <a:pt x="179" y="70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a:extLst>
                    <a:ext uri="{FF2B5EF4-FFF2-40B4-BE49-F238E27FC236}">
                      <a16:creationId xmlns:a16="http://schemas.microsoft.com/office/drawing/2014/main" id="{BBC7F20D-0FF5-1E6B-DC4F-CA29B15712F8}"/>
                    </a:ext>
                  </a:extLst>
                </p:cNvPr>
                <p:cNvSpPr>
                  <a:spLocks noEditPoints="1"/>
                </p:cNvSpPr>
                <p:nvPr/>
              </p:nvSpPr>
              <p:spPr bwMode="auto">
                <a:xfrm>
                  <a:off x="16857663" y="7026275"/>
                  <a:ext cx="366713" cy="366713"/>
                </a:xfrm>
                <a:custGeom>
                  <a:avLst/>
                  <a:gdLst>
                    <a:gd name="T0" fmla="*/ 72 w 384"/>
                    <a:gd name="T1" fmla="*/ 166 h 384"/>
                    <a:gd name="T2" fmla="*/ 72 w 384"/>
                    <a:gd name="T3" fmla="*/ 166 h 384"/>
                    <a:gd name="T4" fmla="*/ 192 w 384"/>
                    <a:gd name="T5" fmla="*/ 60 h 384"/>
                    <a:gd name="T6" fmla="*/ 311 w 384"/>
                    <a:gd name="T7" fmla="*/ 166 h 384"/>
                    <a:gd name="T8" fmla="*/ 72 w 384"/>
                    <a:gd name="T9" fmla="*/ 166 h 384"/>
                    <a:gd name="T10" fmla="*/ 192 w 384"/>
                    <a:gd name="T11" fmla="*/ 322 h 384"/>
                    <a:gd name="T12" fmla="*/ 192 w 384"/>
                    <a:gd name="T13" fmla="*/ 322 h 384"/>
                    <a:gd name="T14" fmla="*/ 72 w 384"/>
                    <a:gd name="T15" fmla="*/ 216 h 384"/>
                    <a:gd name="T16" fmla="*/ 311 w 384"/>
                    <a:gd name="T17" fmla="*/ 216 h 384"/>
                    <a:gd name="T18" fmla="*/ 192 w 384"/>
                    <a:gd name="T19" fmla="*/ 322 h 384"/>
                    <a:gd name="T20" fmla="*/ 192 w 384"/>
                    <a:gd name="T21" fmla="*/ 0 h 384"/>
                    <a:gd name="T22" fmla="*/ 192 w 384"/>
                    <a:gd name="T23" fmla="*/ 0 h 384"/>
                    <a:gd name="T24" fmla="*/ 0 w 384"/>
                    <a:gd name="T25" fmla="*/ 192 h 384"/>
                    <a:gd name="T26" fmla="*/ 192 w 384"/>
                    <a:gd name="T27" fmla="*/ 384 h 384"/>
                    <a:gd name="T28" fmla="*/ 384 w 384"/>
                    <a:gd name="T29" fmla="*/ 192 h 384"/>
                    <a:gd name="T30" fmla="*/ 192 w 384"/>
                    <a:gd name="T3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4" h="384">
                      <a:moveTo>
                        <a:pt x="72" y="166"/>
                      </a:moveTo>
                      <a:lnTo>
                        <a:pt x="72" y="166"/>
                      </a:lnTo>
                      <a:cubicBezTo>
                        <a:pt x="72" y="108"/>
                        <a:pt x="126" y="60"/>
                        <a:pt x="192" y="60"/>
                      </a:cubicBezTo>
                      <a:cubicBezTo>
                        <a:pt x="257" y="60"/>
                        <a:pt x="311" y="108"/>
                        <a:pt x="311" y="166"/>
                      </a:cubicBezTo>
                      <a:lnTo>
                        <a:pt x="72" y="166"/>
                      </a:lnTo>
                      <a:close/>
                      <a:moveTo>
                        <a:pt x="192" y="322"/>
                      </a:moveTo>
                      <a:lnTo>
                        <a:pt x="192" y="322"/>
                      </a:lnTo>
                      <a:cubicBezTo>
                        <a:pt x="126" y="322"/>
                        <a:pt x="72" y="274"/>
                        <a:pt x="72" y="216"/>
                      </a:cubicBezTo>
                      <a:lnTo>
                        <a:pt x="311" y="216"/>
                      </a:lnTo>
                      <a:cubicBezTo>
                        <a:pt x="311" y="274"/>
                        <a:pt x="257" y="322"/>
                        <a:pt x="192" y="322"/>
                      </a:cubicBezTo>
                      <a:close/>
                      <a:moveTo>
                        <a:pt x="192" y="0"/>
                      </a:moveTo>
                      <a:lnTo>
                        <a:pt x="192" y="0"/>
                      </a:lnTo>
                      <a:cubicBezTo>
                        <a:pt x="86" y="0"/>
                        <a:pt x="0" y="86"/>
                        <a:pt x="0" y="192"/>
                      </a:cubicBezTo>
                      <a:cubicBezTo>
                        <a:pt x="0" y="298"/>
                        <a:pt x="86" y="384"/>
                        <a:pt x="192" y="384"/>
                      </a:cubicBezTo>
                      <a:cubicBezTo>
                        <a:pt x="298" y="384"/>
                        <a:pt x="384" y="298"/>
                        <a:pt x="384" y="192"/>
                      </a:cubicBezTo>
                      <a:cubicBezTo>
                        <a:pt x="384" y="86"/>
                        <a:pt x="298" y="0"/>
                        <a:pt x="19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a:extLst>
                <a:ext uri="{FF2B5EF4-FFF2-40B4-BE49-F238E27FC236}">
                  <a16:creationId xmlns:a16="http://schemas.microsoft.com/office/drawing/2014/main" id="{4DFCF9AE-D1CD-60A2-090B-84B2B804399B}"/>
                </a:ext>
              </a:extLst>
            </p:cNvPr>
            <p:cNvGrpSpPr/>
            <p:nvPr/>
          </p:nvGrpSpPr>
          <p:grpSpPr>
            <a:xfrm>
              <a:off x="3090612" y="820474"/>
              <a:ext cx="2649788" cy="1021126"/>
              <a:chOff x="8976782" y="4399997"/>
              <a:chExt cx="2918084" cy="1124517"/>
            </a:xfrm>
            <a:solidFill>
              <a:schemeClr val="accent2"/>
            </a:solidFill>
          </p:grpSpPr>
          <p:grpSp>
            <p:nvGrpSpPr>
              <p:cNvPr id="13" name="Group 12">
                <a:extLst>
                  <a:ext uri="{FF2B5EF4-FFF2-40B4-BE49-F238E27FC236}">
                    <a16:creationId xmlns:a16="http://schemas.microsoft.com/office/drawing/2014/main" id="{C19C9573-B2BD-7267-4764-FBC12F73E45B}"/>
                  </a:ext>
                </a:extLst>
              </p:cNvPr>
              <p:cNvGrpSpPr/>
              <p:nvPr/>
            </p:nvGrpSpPr>
            <p:grpSpPr>
              <a:xfrm>
                <a:off x="9221084" y="4399997"/>
                <a:ext cx="2300766" cy="1003429"/>
                <a:chOff x="18786475" y="6970713"/>
                <a:chExt cx="3181351" cy="1387475"/>
              </a:xfrm>
              <a:grpFill/>
            </p:grpSpPr>
            <p:grpSp>
              <p:nvGrpSpPr>
                <p:cNvPr id="15" name="Group 14">
                  <a:extLst>
                    <a:ext uri="{FF2B5EF4-FFF2-40B4-BE49-F238E27FC236}">
                      <a16:creationId xmlns:a16="http://schemas.microsoft.com/office/drawing/2014/main" id="{1F393958-1AFD-A632-2866-53C8CCB941D8}"/>
                    </a:ext>
                  </a:extLst>
                </p:cNvPr>
                <p:cNvGrpSpPr/>
                <p:nvPr/>
              </p:nvGrpSpPr>
              <p:grpSpPr>
                <a:xfrm>
                  <a:off x="18786475" y="6970713"/>
                  <a:ext cx="3181351" cy="1041400"/>
                  <a:chOff x="18786475" y="6970713"/>
                  <a:chExt cx="3181351" cy="1041400"/>
                </a:xfrm>
                <a:grpFill/>
              </p:grpSpPr>
              <p:sp>
                <p:nvSpPr>
                  <p:cNvPr id="31" name="Freeform 46">
                    <a:extLst>
                      <a:ext uri="{FF2B5EF4-FFF2-40B4-BE49-F238E27FC236}">
                        <a16:creationId xmlns:a16="http://schemas.microsoft.com/office/drawing/2014/main" id="{E5626DF2-3E27-1872-8598-C4A22A5AF6F3}"/>
                      </a:ext>
                    </a:extLst>
                  </p:cNvPr>
                  <p:cNvSpPr>
                    <a:spLocks/>
                  </p:cNvSpPr>
                  <p:nvPr/>
                </p:nvSpPr>
                <p:spPr bwMode="auto">
                  <a:xfrm>
                    <a:off x="18786475" y="7024688"/>
                    <a:ext cx="790575" cy="973138"/>
                  </a:xfrm>
                  <a:custGeom>
                    <a:avLst/>
                    <a:gdLst>
                      <a:gd name="T0" fmla="*/ 829 w 829"/>
                      <a:gd name="T1" fmla="*/ 170 h 1018"/>
                      <a:gd name="T2" fmla="*/ 829 w 829"/>
                      <a:gd name="T3" fmla="*/ 170 h 1018"/>
                      <a:gd name="T4" fmla="*/ 518 w 829"/>
                      <a:gd name="T5" fmla="*/ 170 h 1018"/>
                      <a:gd name="T6" fmla="*/ 518 w 829"/>
                      <a:gd name="T7" fmla="*/ 1018 h 1018"/>
                      <a:gd name="T8" fmla="*/ 308 w 829"/>
                      <a:gd name="T9" fmla="*/ 1018 h 1018"/>
                      <a:gd name="T10" fmla="*/ 308 w 829"/>
                      <a:gd name="T11" fmla="*/ 170 h 1018"/>
                      <a:gd name="T12" fmla="*/ 0 w 829"/>
                      <a:gd name="T13" fmla="*/ 170 h 1018"/>
                      <a:gd name="T14" fmla="*/ 0 w 829"/>
                      <a:gd name="T15" fmla="*/ 0 h 1018"/>
                      <a:gd name="T16" fmla="*/ 829 w 829"/>
                      <a:gd name="T17" fmla="*/ 0 h 1018"/>
                      <a:gd name="T18" fmla="*/ 829 w 829"/>
                      <a:gd name="T19" fmla="*/ 170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9" h="1018">
                        <a:moveTo>
                          <a:pt x="829" y="170"/>
                        </a:moveTo>
                        <a:lnTo>
                          <a:pt x="829" y="170"/>
                        </a:lnTo>
                        <a:lnTo>
                          <a:pt x="518" y="170"/>
                        </a:lnTo>
                        <a:lnTo>
                          <a:pt x="518" y="1018"/>
                        </a:lnTo>
                        <a:lnTo>
                          <a:pt x="308" y="1018"/>
                        </a:lnTo>
                        <a:lnTo>
                          <a:pt x="308" y="170"/>
                        </a:lnTo>
                        <a:lnTo>
                          <a:pt x="0" y="170"/>
                        </a:lnTo>
                        <a:lnTo>
                          <a:pt x="0" y="0"/>
                        </a:lnTo>
                        <a:lnTo>
                          <a:pt x="829" y="0"/>
                        </a:lnTo>
                        <a:lnTo>
                          <a:pt x="829" y="1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8">
                    <a:extLst>
                      <a:ext uri="{FF2B5EF4-FFF2-40B4-BE49-F238E27FC236}">
                        <a16:creationId xmlns:a16="http://schemas.microsoft.com/office/drawing/2014/main" id="{0567779B-DB96-B920-1244-D88583D60A77}"/>
                      </a:ext>
                    </a:extLst>
                  </p:cNvPr>
                  <p:cNvSpPr>
                    <a:spLocks noEditPoints="1"/>
                  </p:cNvSpPr>
                  <p:nvPr/>
                </p:nvSpPr>
                <p:spPr bwMode="auto">
                  <a:xfrm>
                    <a:off x="19537363" y="7261225"/>
                    <a:ext cx="642938" cy="750888"/>
                  </a:xfrm>
                  <a:custGeom>
                    <a:avLst/>
                    <a:gdLst>
                      <a:gd name="T0" fmla="*/ 301 w 673"/>
                      <a:gd name="T1" fmla="*/ 629 h 784"/>
                      <a:gd name="T2" fmla="*/ 301 w 673"/>
                      <a:gd name="T3" fmla="*/ 629 h 784"/>
                      <a:gd name="T4" fmla="*/ 384 w 673"/>
                      <a:gd name="T5" fmla="*/ 609 h 784"/>
                      <a:gd name="T6" fmla="*/ 440 w 673"/>
                      <a:gd name="T7" fmla="*/ 556 h 784"/>
                      <a:gd name="T8" fmla="*/ 440 w 673"/>
                      <a:gd name="T9" fmla="*/ 426 h 784"/>
                      <a:gd name="T10" fmla="*/ 364 w 673"/>
                      <a:gd name="T11" fmla="*/ 426 h 784"/>
                      <a:gd name="T12" fmla="*/ 203 w 673"/>
                      <a:gd name="T13" fmla="*/ 531 h 784"/>
                      <a:gd name="T14" fmla="*/ 202 w 673"/>
                      <a:gd name="T15" fmla="*/ 543 h 784"/>
                      <a:gd name="T16" fmla="*/ 229 w 673"/>
                      <a:gd name="T17" fmla="*/ 605 h 784"/>
                      <a:gd name="T18" fmla="*/ 301 w 673"/>
                      <a:gd name="T19" fmla="*/ 629 h 784"/>
                      <a:gd name="T20" fmla="*/ 468 w 673"/>
                      <a:gd name="T21" fmla="*/ 770 h 784"/>
                      <a:gd name="T22" fmla="*/ 468 w 673"/>
                      <a:gd name="T23" fmla="*/ 770 h 784"/>
                      <a:gd name="T24" fmla="*/ 448 w 673"/>
                      <a:gd name="T25" fmla="*/ 702 h 784"/>
                      <a:gd name="T26" fmla="*/ 257 w 673"/>
                      <a:gd name="T27" fmla="*/ 784 h 784"/>
                      <a:gd name="T28" fmla="*/ 73 w 673"/>
                      <a:gd name="T29" fmla="*/ 719 h 784"/>
                      <a:gd name="T30" fmla="*/ 0 w 673"/>
                      <a:gd name="T31" fmla="*/ 557 h 784"/>
                      <a:gd name="T32" fmla="*/ 89 w 673"/>
                      <a:gd name="T33" fmla="*/ 373 h 784"/>
                      <a:gd name="T34" fmla="*/ 347 w 673"/>
                      <a:gd name="T35" fmla="*/ 308 h 784"/>
                      <a:gd name="T36" fmla="*/ 440 w 673"/>
                      <a:gd name="T37" fmla="*/ 308 h 784"/>
                      <a:gd name="T38" fmla="*/ 440 w 673"/>
                      <a:gd name="T39" fmla="*/ 264 h 784"/>
                      <a:gd name="T40" fmla="*/ 413 w 673"/>
                      <a:gd name="T41" fmla="*/ 181 h 784"/>
                      <a:gd name="T42" fmla="*/ 328 w 673"/>
                      <a:gd name="T43" fmla="*/ 149 h 784"/>
                      <a:gd name="T44" fmla="*/ 248 w 673"/>
                      <a:gd name="T45" fmla="*/ 174 h 784"/>
                      <a:gd name="T46" fmla="*/ 219 w 673"/>
                      <a:gd name="T47" fmla="*/ 241 h 784"/>
                      <a:gd name="T48" fmla="*/ 17 w 673"/>
                      <a:gd name="T49" fmla="*/ 241 h 784"/>
                      <a:gd name="T50" fmla="*/ 57 w 673"/>
                      <a:gd name="T51" fmla="*/ 119 h 784"/>
                      <a:gd name="T52" fmla="*/ 172 w 673"/>
                      <a:gd name="T53" fmla="*/ 31 h 784"/>
                      <a:gd name="T54" fmla="*/ 338 w 673"/>
                      <a:gd name="T55" fmla="*/ 0 h 784"/>
                      <a:gd name="T56" fmla="*/ 560 w 673"/>
                      <a:gd name="T57" fmla="*/ 70 h 784"/>
                      <a:gd name="T58" fmla="*/ 642 w 673"/>
                      <a:gd name="T59" fmla="*/ 267 h 784"/>
                      <a:gd name="T60" fmla="*/ 642 w 673"/>
                      <a:gd name="T61" fmla="*/ 595 h 784"/>
                      <a:gd name="T62" fmla="*/ 673 w 673"/>
                      <a:gd name="T63" fmla="*/ 758 h 784"/>
                      <a:gd name="T64" fmla="*/ 673 w 673"/>
                      <a:gd name="T65" fmla="*/ 770 h 784"/>
                      <a:gd name="T66" fmla="*/ 468 w 673"/>
                      <a:gd name="T67" fmla="*/ 77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3" h="784">
                        <a:moveTo>
                          <a:pt x="301" y="629"/>
                        </a:moveTo>
                        <a:lnTo>
                          <a:pt x="301" y="629"/>
                        </a:lnTo>
                        <a:cubicBezTo>
                          <a:pt x="331" y="629"/>
                          <a:pt x="359" y="623"/>
                          <a:pt x="384" y="609"/>
                        </a:cubicBezTo>
                        <a:cubicBezTo>
                          <a:pt x="409" y="596"/>
                          <a:pt x="428" y="578"/>
                          <a:pt x="440" y="556"/>
                        </a:cubicBezTo>
                        <a:lnTo>
                          <a:pt x="440" y="426"/>
                        </a:lnTo>
                        <a:lnTo>
                          <a:pt x="364" y="426"/>
                        </a:lnTo>
                        <a:cubicBezTo>
                          <a:pt x="263" y="426"/>
                          <a:pt x="209" y="461"/>
                          <a:pt x="203" y="531"/>
                        </a:cubicBezTo>
                        <a:lnTo>
                          <a:pt x="202" y="543"/>
                        </a:lnTo>
                        <a:cubicBezTo>
                          <a:pt x="202" y="568"/>
                          <a:pt x="211" y="589"/>
                          <a:pt x="229" y="605"/>
                        </a:cubicBezTo>
                        <a:cubicBezTo>
                          <a:pt x="246" y="621"/>
                          <a:pt x="271" y="629"/>
                          <a:pt x="301" y="629"/>
                        </a:cubicBezTo>
                        <a:close/>
                        <a:moveTo>
                          <a:pt x="468" y="770"/>
                        </a:moveTo>
                        <a:lnTo>
                          <a:pt x="468" y="770"/>
                        </a:lnTo>
                        <a:cubicBezTo>
                          <a:pt x="459" y="752"/>
                          <a:pt x="452" y="729"/>
                          <a:pt x="448" y="702"/>
                        </a:cubicBezTo>
                        <a:cubicBezTo>
                          <a:pt x="399" y="757"/>
                          <a:pt x="336" y="784"/>
                          <a:pt x="257" y="784"/>
                        </a:cubicBezTo>
                        <a:cubicBezTo>
                          <a:pt x="183" y="784"/>
                          <a:pt x="122" y="762"/>
                          <a:pt x="73" y="719"/>
                        </a:cubicBezTo>
                        <a:cubicBezTo>
                          <a:pt x="24" y="677"/>
                          <a:pt x="0" y="623"/>
                          <a:pt x="0" y="557"/>
                        </a:cubicBezTo>
                        <a:cubicBezTo>
                          <a:pt x="0" y="477"/>
                          <a:pt x="30" y="416"/>
                          <a:pt x="89" y="373"/>
                        </a:cubicBezTo>
                        <a:cubicBezTo>
                          <a:pt x="149" y="330"/>
                          <a:pt x="234" y="308"/>
                          <a:pt x="347" y="308"/>
                        </a:cubicBezTo>
                        <a:lnTo>
                          <a:pt x="440" y="308"/>
                        </a:lnTo>
                        <a:lnTo>
                          <a:pt x="440" y="264"/>
                        </a:lnTo>
                        <a:cubicBezTo>
                          <a:pt x="440" y="230"/>
                          <a:pt x="431" y="202"/>
                          <a:pt x="413" y="181"/>
                        </a:cubicBezTo>
                        <a:cubicBezTo>
                          <a:pt x="395" y="160"/>
                          <a:pt x="367" y="149"/>
                          <a:pt x="328" y="149"/>
                        </a:cubicBezTo>
                        <a:cubicBezTo>
                          <a:pt x="294" y="149"/>
                          <a:pt x="267" y="157"/>
                          <a:pt x="248" y="174"/>
                        </a:cubicBezTo>
                        <a:cubicBezTo>
                          <a:pt x="229" y="190"/>
                          <a:pt x="219" y="212"/>
                          <a:pt x="219" y="241"/>
                        </a:cubicBezTo>
                        <a:lnTo>
                          <a:pt x="17" y="241"/>
                        </a:lnTo>
                        <a:cubicBezTo>
                          <a:pt x="17" y="197"/>
                          <a:pt x="30" y="156"/>
                          <a:pt x="57" y="119"/>
                        </a:cubicBezTo>
                        <a:cubicBezTo>
                          <a:pt x="84" y="82"/>
                          <a:pt x="123" y="53"/>
                          <a:pt x="172" y="31"/>
                        </a:cubicBezTo>
                        <a:cubicBezTo>
                          <a:pt x="221" y="10"/>
                          <a:pt x="277" y="0"/>
                          <a:pt x="338" y="0"/>
                        </a:cubicBezTo>
                        <a:cubicBezTo>
                          <a:pt x="432" y="0"/>
                          <a:pt x="506" y="23"/>
                          <a:pt x="560" y="70"/>
                        </a:cubicBezTo>
                        <a:cubicBezTo>
                          <a:pt x="615" y="117"/>
                          <a:pt x="642" y="182"/>
                          <a:pt x="642" y="267"/>
                        </a:cubicBezTo>
                        <a:lnTo>
                          <a:pt x="642" y="595"/>
                        </a:lnTo>
                        <a:cubicBezTo>
                          <a:pt x="643" y="667"/>
                          <a:pt x="653" y="721"/>
                          <a:pt x="673" y="758"/>
                        </a:cubicBezTo>
                        <a:lnTo>
                          <a:pt x="673" y="770"/>
                        </a:lnTo>
                        <a:lnTo>
                          <a:pt x="468"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0">
                    <a:extLst>
                      <a:ext uri="{FF2B5EF4-FFF2-40B4-BE49-F238E27FC236}">
                        <a16:creationId xmlns:a16="http://schemas.microsoft.com/office/drawing/2014/main" id="{9D8D45B2-6F26-6AED-D417-E19A178F4E12}"/>
                      </a:ext>
                    </a:extLst>
                  </p:cNvPr>
                  <p:cNvSpPr>
                    <a:spLocks/>
                  </p:cNvSpPr>
                  <p:nvPr/>
                </p:nvSpPr>
                <p:spPr bwMode="auto">
                  <a:xfrm>
                    <a:off x="20308888" y="6970713"/>
                    <a:ext cx="193675" cy="1027113"/>
                  </a:xfrm>
                  <a:custGeom>
                    <a:avLst/>
                    <a:gdLst>
                      <a:gd name="T0" fmla="*/ 203 w 203"/>
                      <a:gd name="T1" fmla="*/ 1074 h 1074"/>
                      <a:gd name="T2" fmla="*/ 203 w 203"/>
                      <a:gd name="T3" fmla="*/ 1074 h 1074"/>
                      <a:gd name="T4" fmla="*/ 0 w 203"/>
                      <a:gd name="T5" fmla="*/ 1074 h 1074"/>
                      <a:gd name="T6" fmla="*/ 0 w 203"/>
                      <a:gd name="T7" fmla="*/ 0 h 1074"/>
                      <a:gd name="T8" fmla="*/ 203 w 203"/>
                      <a:gd name="T9" fmla="*/ 0 h 1074"/>
                      <a:gd name="T10" fmla="*/ 203 w 203"/>
                      <a:gd name="T11" fmla="*/ 1074 h 1074"/>
                    </a:gdLst>
                    <a:ahLst/>
                    <a:cxnLst>
                      <a:cxn ang="0">
                        <a:pos x="T0" y="T1"/>
                      </a:cxn>
                      <a:cxn ang="0">
                        <a:pos x="T2" y="T3"/>
                      </a:cxn>
                      <a:cxn ang="0">
                        <a:pos x="T4" y="T5"/>
                      </a:cxn>
                      <a:cxn ang="0">
                        <a:pos x="T6" y="T7"/>
                      </a:cxn>
                      <a:cxn ang="0">
                        <a:pos x="T8" y="T9"/>
                      </a:cxn>
                      <a:cxn ang="0">
                        <a:pos x="T10" y="T11"/>
                      </a:cxn>
                    </a:cxnLst>
                    <a:rect l="0" t="0" r="r" b="b"/>
                    <a:pathLst>
                      <a:path w="203" h="1074">
                        <a:moveTo>
                          <a:pt x="203" y="1074"/>
                        </a:moveTo>
                        <a:lnTo>
                          <a:pt x="203" y="1074"/>
                        </a:lnTo>
                        <a:lnTo>
                          <a:pt x="0" y="1074"/>
                        </a:lnTo>
                        <a:lnTo>
                          <a:pt x="0" y="0"/>
                        </a:lnTo>
                        <a:lnTo>
                          <a:pt x="203" y="0"/>
                        </a:lnTo>
                        <a:lnTo>
                          <a:pt x="203" y="107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a:extLst>
                      <a:ext uri="{FF2B5EF4-FFF2-40B4-BE49-F238E27FC236}">
                        <a16:creationId xmlns:a16="http://schemas.microsoft.com/office/drawing/2014/main" id="{467FBD6F-BC63-C66C-2A00-09AEED4EEEDF}"/>
                      </a:ext>
                    </a:extLst>
                  </p:cNvPr>
                  <p:cNvSpPr>
                    <a:spLocks/>
                  </p:cNvSpPr>
                  <p:nvPr/>
                </p:nvSpPr>
                <p:spPr bwMode="auto">
                  <a:xfrm>
                    <a:off x="20659725" y="6970713"/>
                    <a:ext cx="669925" cy="1027113"/>
                  </a:xfrm>
                  <a:custGeom>
                    <a:avLst/>
                    <a:gdLst>
                      <a:gd name="T0" fmla="*/ 275 w 701"/>
                      <a:gd name="T1" fmla="*/ 770 h 1074"/>
                      <a:gd name="T2" fmla="*/ 275 w 701"/>
                      <a:gd name="T3" fmla="*/ 770 h 1074"/>
                      <a:gd name="T4" fmla="*/ 202 w 701"/>
                      <a:gd name="T5" fmla="*/ 843 h 1074"/>
                      <a:gd name="T6" fmla="*/ 202 w 701"/>
                      <a:gd name="T7" fmla="*/ 1074 h 1074"/>
                      <a:gd name="T8" fmla="*/ 0 w 701"/>
                      <a:gd name="T9" fmla="*/ 1074 h 1074"/>
                      <a:gd name="T10" fmla="*/ 0 w 701"/>
                      <a:gd name="T11" fmla="*/ 0 h 1074"/>
                      <a:gd name="T12" fmla="*/ 202 w 701"/>
                      <a:gd name="T13" fmla="*/ 0 h 1074"/>
                      <a:gd name="T14" fmla="*/ 202 w 701"/>
                      <a:gd name="T15" fmla="*/ 595 h 1074"/>
                      <a:gd name="T16" fmla="*/ 241 w 701"/>
                      <a:gd name="T17" fmla="*/ 545 h 1074"/>
                      <a:gd name="T18" fmla="*/ 435 w 701"/>
                      <a:gd name="T19" fmla="*/ 318 h 1074"/>
                      <a:gd name="T20" fmla="*/ 677 w 701"/>
                      <a:gd name="T21" fmla="*/ 318 h 1074"/>
                      <a:gd name="T22" fmla="*/ 404 w 701"/>
                      <a:gd name="T23" fmla="*/ 633 h 1074"/>
                      <a:gd name="T24" fmla="*/ 701 w 701"/>
                      <a:gd name="T25" fmla="*/ 1074 h 1074"/>
                      <a:gd name="T26" fmla="*/ 469 w 701"/>
                      <a:gd name="T27" fmla="*/ 1074 h 1074"/>
                      <a:gd name="T28" fmla="*/ 275 w 701"/>
                      <a:gd name="T29" fmla="*/ 77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1" h="1074">
                        <a:moveTo>
                          <a:pt x="275" y="770"/>
                        </a:moveTo>
                        <a:lnTo>
                          <a:pt x="275" y="770"/>
                        </a:lnTo>
                        <a:lnTo>
                          <a:pt x="202" y="843"/>
                        </a:lnTo>
                        <a:lnTo>
                          <a:pt x="202" y="1074"/>
                        </a:lnTo>
                        <a:lnTo>
                          <a:pt x="0" y="1074"/>
                        </a:lnTo>
                        <a:lnTo>
                          <a:pt x="0" y="0"/>
                        </a:lnTo>
                        <a:lnTo>
                          <a:pt x="202" y="0"/>
                        </a:lnTo>
                        <a:lnTo>
                          <a:pt x="202" y="595"/>
                        </a:lnTo>
                        <a:lnTo>
                          <a:pt x="241" y="545"/>
                        </a:lnTo>
                        <a:lnTo>
                          <a:pt x="435" y="318"/>
                        </a:lnTo>
                        <a:lnTo>
                          <a:pt x="677" y="318"/>
                        </a:lnTo>
                        <a:lnTo>
                          <a:pt x="404" y="633"/>
                        </a:lnTo>
                        <a:lnTo>
                          <a:pt x="701" y="1074"/>
                        </a:lnTo>
                        <a:lnTo>
                          <a:pt x="469" y="1074"/>
                        </a:lnTo>
                        <a:lnTo>
                          <a:pt x="275"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4">
                    <a:extLst>
                      <a:ext uri="{FF2B5EF4-FFF2-40B4-BE49-F238E27FC236}">
                        <a16:creationId xmlns:a16="http://schemas.microsoft.com/office/drawing/2014/main" id="{58D82320-9FC4-210E-FEE1-A5D1EF2823EC}"/>
                      </a:ext>
                    </a:extLst>
                  </p:cNvPr>
                  <p:cNvSpPr>
                    <a:spLocks/>
                  </p:cNvSpPr>
                  <p:nvPr/>
                </p:nvSpPr>
                <p:spPr bwMode="auto">
                  <a:xfrm>
                    <a:off x="21353463" y="7261225"/>
                    <a:ext cx="614363" cy="750888"/>
                  </a:xfrm>
                  <a:custGeom>
                    <a:avLst/>
                    <a:gdLst>
                      <a:gd name="T0" fmla="*/ 448 w 645"/>
                      <a:gd name="T1" fmla="*/ 561 h 784"/>
                      <a:gd name="T2" fmla="*/ 448 w 645"/>
                      <a:gd name="T3" fmla="*/ 561 h 784"/>
                      <a:gd name="T4" fmla="*/ 412 w 645"/>
                      <a:gd name="T5" fmla="*/ 502 h 784"/>
                      <a:gd name="T6" fmla="*/ 294 w 645"/>
                      <a:gd name="T7" fmla="*/ 464 h 784"/>
                      <a:gd name="T8" fmla="*/ 24 w 645"/>
                      <a:gd name="T9" fmla="*/ 235 h 784"/>
                      <a:gd name="T10" fmla="*/ 108 w 645"/>
                      <a:gd name="T11" fmla="*/ 67 h 784"/>
                      <a:gd name="T12" fmla="*/ 326 w 645"/>
                      <a:gd name="T13" fmla="*/ 0 h 784"/>
                      <a:gd name="T14" fmla="*/ 556 w 645"/>
                      <a:gd name="T15" fmla="*/ 67 h 784"/>
                      <a:gd name="T16" fmla="*/ 643 w 645"/>
                      <a:gd name="T17" fmla="*/ 243 h 784"/>
                      <a:gd name="T18" fmla="*/ 441 w 645"/>
                      <a:gd name="T19" fmla="*/ 243 h 784"/>
                      <a:gd name="T20" fmla="*/ 413 w 645"/>
                      <a:gd name="T21" fmla="*/ 172 h 784"/>
                      <a:gd name="T22" fmla="*/ 325 w 645"/>
                      <a:gd name="T23" fmla="*/ 144 h 784"/>
                      <a:gd name="T24" fmla="*/ 246 w 645"/>
                      <a:gd name="T25" fmla="*/ 167 h 784"/>
                      <a:gd name="T26" fmla="*/ 218 w 645"/>
                      <a:gd name="T27" fmla="*/ 225 h 784"/>
                      <a:gd name="T28" fmla="*/ 250 w 645"/>
                      <a:gd name="T29" fmla="*/ 279 h 784"/>
                      <a:gd name="T30" fmla="*/ 358 w 645"/>
                      <a:gd name="T31" fmla="*/ 315 h 784"/>
                      <a:gd name="T32" fmla="*/ 485 w 645"/>
                      <a:gd name="T33" fmla="*/ 349 h 784"/>
                      <a:gd name="T34" fmla="*/ 645 w 645"/>
                      <a:gd name="T35" fmla="*/ 552 h 784"/>
                      <a:gd name="T36" fmla="*/ 556 w 645"/>
                      <a:gd name="T37" fmla="*/ 720 h 784"/>
                      <a:gd name="T38" fmla="*/ 327 w 645"/>
                      <a:gd name="T39" fmla="*/ 784 h 784"/>
                      <a:gd name="T40" fmla="*/ 158 w 645"/>
                      <a:gd name="T41" fmla="*/ 750 h 784"/>
                      <a:gd name="T42" fmla="*/ 42 w 645"/>
                      <a:gd name="T43" fmla="*/ 657 h 784"/>
                      <a:gd name="T44" fmla="*/ 0 w 645"/>
                      <a:gd name="T45" fmla="*/ 529 h 784"/>
                      <a:gd name="T46" fmla="*/ 192 w 645"/>
                      <a:gd name="T47" fmla="*/ 529 h 784"/>
                      <a:gd name="T48" fmla="*/ 232 w 645"/>
                      <a:gd name="T49" fmla="*/ 612 h 784"/>
                      <a:gd name="T50" fmla="*/ 331 w 645"/>
                      <a:gd name="T51" fmla="*/ 640 h 784"/>
                      <a:gd name="T52" fmla="*/ 419 w 645"/>
                      <a:gd name="T53" fmla="*/ 618 h 784"/>
                      <a:gd name="T54" fmla="*/ 448 w 645"/>
                      <a:gd name="T55" fmla="*/ 561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5" h="784">
                        <a:moveTo>
                          <a:pt x="448" y="561"/>
                        </a:moveTo>
                        <a:lnTo>
                          <a:pt x="448" y="561"/>
                        </a:lnTo>
                        <a:cubicBezTo>
                          <a:pt x="448" y="536"/>
                          <a:pt x="436" y="517"/>
                          <a:pt x="412" y="502"/>
                        </a:cubicBezTo>
                        <a:cubicBezTo>
                          <a:pt x="387" y="488"/>
                          <a:pt x="348" y="476"/>
                          <a:pt x="294" y="464"/>
                        </a:cubicBezTo>
                        <a:cubicBezTo>
                          <a:pt x="114" y="427"/>
                          <a:pt x="24" y="350"/>
                          <a:pt x="24" y="235"/>
                        </a:cubicBezTo>
                        <a:cubicBezTo>
                          <a:pt x="24" y="168"/>
                          <a:pt x="52" y="112"/>
                          <a:pt x="108" y="67"/>
                        </a:cubicBezTo>
                        <a:cubicBezTo>
                          <a:pt x="163" y="22"/>
                          <a:pt x="236" y="0"/>
                          <a:pt x="326" y="0"/>
                        </a:cubicBezTo>
                        <a:cubicBezTo>
                          <a:pt x="422" y="0"/>
                          <a:pt x="499" y="22"/>
                          <a:pt x="556" y="67"/>
                        </a:cubicBezTo>
                        <a:cubicBezTo>
                          <a:pt x="614" y="113"/>
                          <a:pt x="643" y="171"/>
                          <a:pt x="643" y="243"/>
                        </a:cubicBezTo>
                        <a:lnTo>
                          <a:pt x="441" y="243"/>
                        </a:lnTo>
                        <a:cubicBezTo>
                          <a:pt x="441" y="215"/>
                          <a:pt x="431" y="191"/>
                          <a:pt x="413" y="172"/>
                        </a:cubicBezTo>
                        <a:cubicBezTo>
                          <a:pt x="394" y="153"/>
                          <a:pt x="365" y="144"/>
                          <a:pt x="325" y="144"/>
                        </a:cubicBezTo>
                        <a:cubicBezTo>
                          <a:pt x="291" y="144"/>
                          <a:pt x="265" y="151"/>
                          <a:pt x="246" y="167"/>
                        </a:cubicBezTo>
                        <a:cubicBezTo>
                          <a:pt x="228" y="182"/>
                          <a:pt x="218" y="202"/>
                          <a:pt x="218" y="225"/>
                        </a:cubicBezTo>
                        <a:cubicBezTo>
                          <a:pt x="218" y="248"/>
                          <a:pt x="229" y="266"/>
                          <a:pt x="250" y="279"/>
                        </a:cubicBezTo>
                        <a:cubicBezTo>
                          <a:pt x="271" y="293"/>
                          <a:pt x="307" y="305"/>
                          <a:pt x="358" y="315"/>
                        </a:cubicBezTo>
                        <a:cubicBezTo>
                          <a:pt x="408" y="325"/>
                          <a:pt x="450" y="336"/>
                          <a:pt x="485" y="349"/>
                        </a:cubicBezTo>
                        <a:cubicBezTo>
                          <a:pt x="591" y="388"/>
                          <a:pt x="645" y="456"/>
                          <a:pt x="645" y="552"/>
                        </a:cubicBezTo>
                        <a:cubicBezTo>
                          <a:pt x="645" y="621"/>
                          <a:pt x="615" y="677"/>
                          <a:pt x="556" y="720"/>
                        </a:cubicBezTo>
                        <a:cubicBezTo>
                          <a:pt x="497" y="762"/>
                          <a:pt x="420" y="784"/>
                          <a:pt x="327" y="784"/>
                        </a:cubicBezTo>
                        <a:cubicBezTo>
                          <a:pt x="263" y="784"/>
                          <a:pt x="207" y="772"/>
                          <a:pt x="158" y="750"/>
                        </a:cubicBezTo>
                        <a:cubicBezTo>
                          <a:pt x="109" y="727"/>
                          <a:pt x="70" y="696"/>
                          <a:pt x="42" y="657"/>
                        </a:cubicBezTo>
                        <a:cubicBezTo>
                          <a:pt x="14" y="618"/>
                          <a:pt x="0" y="575"/>
                          <a:pt x="0" y="529"/>
                        </a:cubicBezTo>
                        <a:lnTo>
                          <a:pt x="192" y="529"/>
                        </a:lnTo>
                        <a:cubicBezTo>
                          <a:pt x="194" y="565"/>
                          <a:pt x="207" y="593"/>
                          <a:pt x="232" y="612"/>
                        </a:cubicBezTo>
                        <a:cubicBezTo>
                          <a:pt x="256" y="631"/>
                          <a:pt x="290" y="640"/>
                          <a:pt x="331" y="640"/>
                        </a:cubicBezTo>
                        <a:cubicBezTo>
                          <a:pt x="370" y="640"/>
                          <a:pt x="399" y="633"/>
                          <a:pt x="419" y="618"/>
                        </a:cubicBezTo>
                        <a:cubicBezTo>
                          <a:pt x="439" y="604"/>
                          <a:pt x="448" y="585"/>
                          <a:pt x="448" y="56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a:extLst>
                    <a:ext uri="{FF2B5EF4-FFF2-40B4-BE49-F238E27FC236}">
                      <a16:creationId xmlns:a16="http://schemas.microsoft.com/office/drawing/2014/main" id="{7C96C18F-09C5-16C5-1836-12648A14A5DC}"/>
                    </a:ext>
                  </a:extLst>
                </p:cNvPr>
                <p:cNvGrpSpPr/>
                <p:nvPr/>
              </p:nvGrpSpPr>
              <p:grpSpPr>
                <a:xfrm>
                  <a:off x="19073813" y="8099425"/>
                  <a:ext cx="2265362" cy="258763"/>
                  <a:chOff x="19073813" y="8099425"/>
                  <a:chExt cx="2265362" cy="258763"/>
                </a:xfrm>
                <a:grpFill/>
              </p:grpSpPr>
              <p:sp>
                <p:nvSpPr>
                  <p:cNvPr id="17" name="Freeform 56">
                    <a:extLst>
                      <a:ext uri="{FF2B5EF4-FFF2-40B4-BE49-F238E27FC236}">
                        <a16:creationId xmlns:a16="http://schemas.microsoft.com/office/drawing/2014/main" id="{93633F4C-8B56-6C3B-9823-0F0A3DAF64D8}"/>
                      </a:ext>
                    </a:extLst>
                  </p:cNvPr>
                  <p:cNvSpPr>
                    <a:spLocks/>
                  </p:cNvSpPr>
                  <p:nvPr/>
                </p:nvSpPr>
                <p:spPr bwMode="auto">
                  <a:xfrm>
                    <a:off x="19073813" y="8107363"/>
                    <a:ext cx="146050" cy="195263"/>
                  </a:xfrm>
                  <a:custGeom>
                    <a:avLst/>
                    <a:gdLst>
                      <a:gd name="T0" fmla="*/ 111 w 153"/>
                      <a:gd name="T1" fmla="*/ 149 h 204"/>
                      <a:gd name="T2" fmla="*/ 111 w 153"/>
                      <a:gd name="T3" fmla="*/ 149 h 204"/>
                      <a:gd name="T4" fmla="*/ 103 w 153"/>
                      <a:gd name="T5" fmla="*/ 131 h 204"/>
                      <a:gd name="T6" fmla="*/ 74 w 153"/>
                      <a:gd name="T7" fmla="*/ 118 h 204"/>
                      <a:gd name="T8" fmla="*/ 40 w 153"/>
                      <a:gd name="T9" fmla="*/ 105 h 204"/>
                      <a:gd name="T10" fmla="*/ 6 w 153"/>
                      <a:gd name="T11" fmla="*/ 55 h 204"/>
                      <a:gd name="T12" fmla="*/ 15 w 153"/>
                      <a:gd name="T13" fmla="*/ 26 h 204"/>
                      <a:gd name="T14" fmla="*/ 41 w 153"/>
                      <a:gd name="T15" fmla="*/ 7 h 204"/>
                      <a:gd name="T16" fmla="*/ 79 w 153"/>
                      <a:gd name="T17" fmla="*/ 0 h 204"/>
                      <a:gd name="T18" fmla="*/ 118 w 153"/>
                      <a:gd name="T19" fmla="*/ 7 h 204"/>
                      <a:gd name="T20" fmla="*/ 143 w 153"/>
                      <a:gd name="T21" fmla="*/ 29 h 204"/>
                      <a:gd name="T22" fmla="*/ 153 w 153"/>
                      <a:gd name="T23" fmla="*/ 61 h 204"/>
                      <a:gd name="T24" fmla="*/ 112 w 153"/>
                      <a:gd name="T25" fmla="*/ 61 h 204"/>
                      <a:gd name="T26" fmla="*/ 103 w 153"/>
                      <a:gd name="T27" fmla="*/ 40 h 204"/>
                      <a:gd name="T28" fmla="*/ 79 w 153"/>
                      <a:gd name="T29" fmla="*/ 32 h 204"/>
                      <a:gd name="T30" fmla="*/ 55 w 153"/>
                      <a:gd name="T31" fmla="*/ 39 h 204"/>
                      <a:gd name="T32" fmla="*/ 47 w 153"/>
                      <a:gd name="T33" fmla="*/ 55 h 204"/>
                      <a:gd name="T34" fmla="*/ 57 w 153"/>
                      <a:gd name="T35" fmla="*/ 72 h 204"/>
                      <a:gd name="T36" fmla="*/ 86 w 153"/>
                      <a:gd name="T37" fmla="*/ 84 h 204"/>
                      <a:gd name="T38" fmla="*/ 137 w 153"/>
                      <a:gd name="T39" fmla="*/ 110 h 204"/>
                      <a:gd name="T40" fmla="*/ 153 w 153"/>
                      <a:gd name="T41" fmla="*/ 149 h 204"/>
                      <a:gd name="T42" fmla="*/ 133 w 153"/>
                      <a:gd name="T43" fmla="*/ 190 h 204"/>
                      <a:gd name="T44" fmla="*/ 80 w 153"/>
                      <a:gd name="T45" fmla="*/ 204 h 204"/>
                      <a:gd name="T46" fmla="*/ 38 w 153"/>
                      <a:gd name="T47" fmla="*/ 196 h 204"/>
                      <a:gd name="T48" fmla="*/ 10 w 153"/>
                      <a:gd name="T49" fmla="*/ 173 h 204"/>
                      <a:gd name="T50" fmla="*/ 0 w 153"/>
                      <a:gd name="T51" fmla="*/ 139 h 204"/>
                      <a:gd name="T52" fmla="*/ 41 w 153"/>
                      <a:gd name="T53" fmla="*/ 139 h 204"/>
                      <a:gd name="T54" fmla="*/ 80 w 153"/>
                      <a:gd name="T55" fmla="*/ 172 h 204"/>
                      <a:gd name="T56" fmla="*/ 103 w 153"/>
                      <a:gd name="T57" fmla="*/ 166 h 204"/>
                      <a:gd name="T58" fmla="*/ 111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1" y="149"/>
                        </a:moveTo>
                        <a:lnTo>
                          <a:pt x="111" y="149"/>
                        </a:lnTo>
                        <a:cubicBezTo>
                          <a:pt x="111" y="142"/>
                          <a:pt x="109" y="136"/>
                          <a:pt x="103" y="131"/>
                        </a:cubicBezTo>
                        <a:cubicBezTo>
                          <a:pt x="98" y="127"/>
                          <a:pt x="88" y="123"/>
                          <a:pt x="74" y="118"/>
                        </a:cubicBezTo>
                        <a:cubicBezTo>
                          <a:pt x="59" y="114"/>
                          <a:pt x="48" y="109"/>
                          <a:pt x="40" y="105"/>
                        </a:cubicBezTo>
                        <a:cubicBezTo>
                          <a:pt x="17" y="92"/>
                          <a:pt x="6" y="76"/>
                          <a:pt x="6" y="55"/>
                        </a:cubicBezTo>
                        <a:cubicBezTo>
                          <a:pt x="6" y="45"/>
                          <a:pt x="9" y="35"/>
                          <a:pt x="15" y="26"/>
                        </a:cubicBezTo>
                        <a:cubicBezTo>
                          <a:pt x="21" y="18"/>
                          <a:pt x="30" y="11"/>
                          <a:pt x="41" y="7"/>
                        </a:cubicBezTo>
                        <a:cubicBezTo>
                          <a:pt x="53" y="2"/>
                          <a:pt x="65" y="0"/>
                          <a:pt x="79" y="0"/>
                        </a:cubicBezTo>
                        <a:cubicBezTo>
                          <a:pt x="94" y="0"/>
                          <a:pt x="106" y="2"/>
                          <a:pt x="118" y="7"/>
                        </a:cubicBezTo>
                        <a:cubicBezTo>
                          <a:pt x="129" y="12"/>
                          <a:pt x="137" y="20"/>
                          <a:pt x="143" y="29"/>
                        </a:cubicBezTo>
                        <a:cubicBezTo>
                          <a:pt x="150" y="39"/>
                          <a:pt x="153" y="49"/>
                          <a:pt x="153" y="61"/>
                        </a:cubicBezTo>
                        <a:lnTo>
                          <a:pt x="112" y="61"/>
                        </a:lnTo>
                        <a:cubicBezTo>
                          <a:pt x="112" y="52"/>
                          <a:pt x="109" y="45"/>
                          <a:pt x="103" y="40"/>
                        </a:cubicBezTo>
                        <a:cubicBezTo>
                          <a:pt x="97" y="35"/>
                          <a:pt x="89" y="32"/>
                          <a:pt x="79" y="32"/>
                        </a:cubicBezTo>
                        <a:cubicBezTo>
                          <a:pt x="69" y="32"/>
                          <a:pt x="61" y="34"/>
                          <a:pt x="55" y="39"/>
                        </a:cubicBezTo>
                        <a:cubicBezTo>
                          <a:pt x="50" y="43"/>
                          <a:pt x="47" y="48"/>
                          <a:pt x="47" y="55"/>
                        </a:cubicBezTo>
                        <a:cubicBezTo>
                          <a:pt x="47" y="62"/>
                          <a:pt x="50" y="67"/>
                          <a:pt x="57" y="72"/>
                        </a:cubicBezTo>
                        <a:cubicBezTo>
                          <a:pt x="63" y="76"/>
                          <a:pt x="73" y="80"/>
                          <a:pt x="86" y="84"/>
                        </a:cubicBezTo>
                        <a:cubicBezTo>
                          <a:pt x="109" y="91"/>
                          <a:pt x="126" y="100"/>
                          <a:pt x="137" y="110"/>
                        </a:cubicBezTo>
                        <a:cubicBezTo>
                          <a:pt x="147" y="121"/>
                          <a:pt x="153" y="134"/>
                          <a:pt x="153" y="149"/>
                        </a:cubicBezTo>
                        <a:cubicBezTo>
                          <a:pt x="153" y="166"/>
                          <a:pt x="146" y="180"/>
                          <a:pt x="133" y="190"/>
                        </a:cubicBezTo>
                        <a:cubicBezTo>
                          <a:pt x="120" y="200"/>
                          <a:pt x="102" y="204"/>
                          <a:pt x="80" y="204"/>
                        </a:cubicBezTo>
                        <a:cubicBezTo>
                          <a:pt x="65" y="204"/>
                          <a:pt x="51" y="202"/>
                          <a:pt x="38" y="196"/>
                        </a:cubicBezTo>
                        <a:cubicBezTo>
                          <a:pt x="26" y="190"/>
                          <a:pt x="16" y="183"/>
                          <a:pt x="10" y="173"/>
                        </a:cubicBezTo>
                        <a:cubicBezTo>
                          <a:pt x="3" y="163"/>
                          <a:pt x="0" y="152"/>
                          <a:pt x="0" y="139"/>
                        </a:cubicBezTo>
                        <a:lnTo>
                          <a:pt x="41" y="139"/>
                        </a:lnTo>
                        <a:cubicBezTo>
                          <a:pt x="41" y="161"/>
                          <a:pt x="54" y="172"/>
                          <a:pt x="80" y="172"/>
                        </a:cubicBezTo>
                        <a:cubicBezTo>
                          <a:pt x="90" y="172"/>
                          <a:pt x="98" y="170"/>
                          <a:pt x="103" y="166"/>
                        </a:cubicBezTo>
                        <a:cubicBezTo>
                          <a:pt x="109" y="162"/>
                          <a:pt x="111" y="156"/>
                          <a:pt x="111"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7">
                    <a:extLst>
                      <a:ext uri="{FF2B5EF4-FFF2-40B4-BE49-F238E27FC236}">
                        <a16:creationId xmlns:a16="http://schemas.microsoft.com/office/drawing/2014/main" id="{AB2EDE12-82E7-2F71-2E1A-AD7D1AB19E56}"/>
                      </a:ext>
                    </a:extLst>
                  </p:cNvPr>
                  <p:cNvSpPr>
                    <a:spLocks noEditPoints="1"/>
                  </p:cNvSpPr>
                  <p:nvPr/>
                </p:nvSpPr>
                <p:spPr bwMode="auto">
                  <a:xfrm>
                    <a:off x="19243675" y="8156575"/>
                    <a:ext cx="127000" cy="198438"/>
                  </a:xfrm>
                  <a:custGeom>
                    <a:avLst/>
                    <a:gdLst>
                      <a:gd name="T0" fmla="*/ 94 w 133"/>
                      <a:gd name="T1" fmla="*/ 75 h 208"/>
                      <a:gd name="T2" fmla="*/ 94 w 133"/>
                      <a:gd name="T3" fmla="*/ 75 h 208"/>
                      <a:gd name="T4" fmla="*/ 86 w 133"/>
                      <a:gd name="T5" fmla="*/ 43 h 208"/>
                      <a:gd name="T6" fmla="*/ 65 w 133"/>
                      <a:gd name="T7" fmla="*/ 32 h 208"/>
                      <a:gd name="T8" fmla="*/ 39 w 133"/>
                      <a:gd name="T9" fmla="*/ 46 h 208"/>
                      <a:gd name="T10" fmla="*/ 39 w 133"/>
                      <a:gd name="T11" fmla="*/ 107 h 208"/>
                      <a:gd name="T12" fmla="*/ 65 w 133"/>
                      <a:gd name="T13" fmla="*/ 122 h 208"/>
                      <a:gd name="T14" fmla="*/ 94 w 133"/>
                      <a:gd name="T15" fmla="*/ 75 h 208"/>
                      <a:gd name="T16" fmla="*/ 133 w 133"/>
                      <a:gd name="T17" fmla="*/ 78 h 208"/>
                      <a:gd name="T18" fmla="*/ 133 w 133"/>
                      <a:gd name="T19" fmla="*/ 78 h 208"/>
                      <a:gd name="T20" fmla="*/ 118 w 133"/>
                      <a:gd name="T21" fmla="*/ 133 h 208"/>
                      <a:gd name="T22" fmla="*/ 76 w 133"/>
                      <a:gd name="T23" fmla="*/ 153 h 208"/>
                      <a:gd name="T24" fmla="*/ 39 w 133"/>
                      <a:gd name="T25" fmla="*/ 138 h 208"/>
                      <a:gd name="T26" fmla="*/ 39 w 133"/>
                      <a:gd name="T27" fmla="*/ 208 h 208"/>
                      <a:gd name="T28" fmla="*/ 0 w 133"/>
                      <a:gd name="T29" fmla="*/ 208 h 208"/>
                      <a:gd name="T30" fmla="*/ 0 w 133"/>
                      <a:gd name="T31" fmla="*/ 2 h 208"/>
                      <a:gd name="T32" fmla="*/ 37 w 133"/>
                      <a:gd name="T33" fmla="*/ 2 h 208"/>
                      <a:gd name="T34" fmla="*/ 38 w 133"/>
                      <a:gd name="T35" fmla="*/ 17 h 208"/>
                      <a:gd name="T36" fmla="*/ 75 w 133"/>
                      <a:gd name="T37" fmla="*/ 0 h 208"/>
                      <a:gd name="T38" fmla="*/ 118 w 133"/>
                      <a:gd name="T39" fmla="*/ 20 h 208"/>
                      <a:gd name="T40" fmla="*/ 133 w 133"/>
                      <a:gd name="T41" fmla="*/ 76 h 208"/>
                      <a:gd name="T42" fmla="*/ 133 w 133"/>
                      <a:gd name="T43" fmla="*/ 7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208">
                        <a:moveTo>
                          <a:pt x="94" y="75"/>
                        </a:moveTo>
                        <a:lnTo>
                          <a:pt x="94" y="75"/>
                        </a:lnTo>
                        <a:cubicBezTo>
                          <a:pt x="94" y="61"/>
                          <a:pt x="91" y="51"/>
                          <a:pt x="86" y="43"/>
                        </a:cubicBezTo>
                        <a:cubicBezTo>
                          <a:pt x="81" y="36"/>
                          <a:pt x="74" y="32"/>
                          <a:pt x="65" y="32"/>
                        </a:cubicBezTo>
                        <a:cubicBezTo>
                          <a:pt x="53" y="32"/>
                          <a:pt x="44" y="37"/>
                          <a:pt x="39" y="46"/>
                        </a:cubicBezTo>
                        <a:lnTo>
                          <a:pt x="39" y="107"/>
                        </a:lnTo>
                        <a:cubicBezTo>
                          <a:pt x="44" y="117"/>
                          <a:pt x="53" y="122"/>
                          <a:pt x="65" y="122"/>
                        </a:cubicBezTo>
                        <a:cubicBezTo>
                          <a:pt x="84" y="122"/>
                          <a:pt x="94" y="106"/>
                          <a:pt x="94" y="75"/>
                        </a:cubicBezTo>
                        <a:close/>
                        <a:moveTo>
                          <a:pt x="133" y="78"/>
                        </a:moveTo>
                        <a:lnTo>
                          <a:pt x="133" y="78"/>
                        </a:lnTo>
                        <a:cubicBezTo>
                          <a:pt x="133" y="101"/>
                          <a:pt x="128" y="119"/>
                          <a:pt x="118" y="133"/>
                        </a:cubicBezTo>
                        <a:cubicBezTo>
                          <a:pt x="107" y="147"/>
                          <a:pt x="93" y="153"/>
                          <a:pt x="76" y="153"/>
                        </a:cubicBezTo>
                        <a:cubicBezTo>
                          <a:pt x="61" y="153"/>
                          <a:pt x="49" y="148"/>
                          <a:pt x="39" y="138"/>
                        </a:cubicBezTo>
                        <a:lnTo>
                          <a:pt x="39" y="208"/>
                        </a:lnTo>
                        <a:lnTo>
                          <a:pt x="0" y="208"/>
                        </a:lnTo>
                        <a:lnTo>
                          <a:pt x="0" y="2"/>
                        </a:lnTo>
                        <a:lnTo>
                          <a:pt x="37" y="2"/>
                        </a:lnTo>
                        <a:lnTo>
                          <a:pt x="38" y="17"/>
                        </a:lnTo>
                        <a:cubicBezTo>
                          <a:pt x="48" y="6"/>
                          <a:pt x="60" y="0"/>
                          <a:pt x="75" y="0"/>
                        </a:cubicBezTo>
                        <a:cubicBezTo>
                          <a:pt x="94" y="0"/>
                          <a:pt x="108" y="7"/>
                          <a:pt x="118" y="20"/>
                        </a:cubicBezTo>
                        <a:cubicBezTo>
                          <a:pt x="128" y="34"/>
                          <a:pt x="133" y="52"/>
                          <a:pt x="133" y="76"/>
                        </a:cubicBezTo>
                        <a:lnTo>
                          <a:pt x="133" y="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8">
                    <a:extLst>
                      <a:ext uri="{FF2B5EF4-FFF2-40B4-BE49-F238E27FC236}">
                        <a16:creationId xmlns:a16="http://schemas.microsoft.com/office/drawing/2014/main" id="{905334EA-40A6-55E6-C960-60A71AD91305}"/>
                      </a:ext>
                    </a:extLst>
                  </p:cNvPr>
                  <p:cNvSpPr>
                    <a:spLocks noEditPoints="1"/>
                  </p:cNvSpPr>
                  <p:nvPr/>
                </p:nvSpPr>
                <p:spPr bwMode="auto">
                  <a:xfrm>
                    <a:off x="19388138" y="8156575"/>
                    <a:ext cx="134938"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70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3 w 140"/>
                      <a:gd name="T27" fmla="*/ 9 h 153"/>
                      <a:gd name="T28" fmla="*/ 70 w 140"/>
                      <a:gd name="T29" fmla="*/ 0 h 153"/>
                      <a:gd name="T30" fmla="*/ 119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70"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3" y="9"/>
                        </a:cubicBezTo>
                        <a:cubicBezTo>
                          <a:pt x="43" y="3"/>
                          <a:pt x="56" y="0"/>
                          <a:pt x="70" y="0"/>
                        </a:cubicBezTo>
                        <a:cubicBezTo>
                          <a:pt x="90" y="0"/>
                          <a:pt x="106" y="6"/>
                          <a:pt x="119" y="18"/>
                        </a:cubicBezTo>
                        <a:cubicBezTo>
                          <a:pt x="131" y="30"/>
                          <a:pt x="138" y="47"/>
                          <a:pt x="140" y="68"/>
                        </a:cubicBezTo>
                        <a:lnTo>
                          <a:pt x="140" y="78"/>
                        </a:lnTo>
                        <a:cubicBezTo>
                          <a:pt x="140" y="101"/>
                          <a:pt x="134" y="119"/>
                          <a:pt x="121" y="133"/>
                        </a:cubicBezTo>
                        <a:cubicBezTo>
                          <a:pt x="108" y="147"/>
                          <a:pt x="91" y="153"/>
                          <a:pt x="70" y="153"/>
                        </a:cubicBezTo>
                        <a:cubicBezTo>
                          <a:pt x="49"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9">
                    <a:extLst>
                      <a:ext uri="{FF2B5EF4-FFF2-40B4-BE49-F238E27FC236}">
                        <a16:creationId xmlns:a16="http://schemas.microsoft.com/office/drawing/2014/main" id="{478F88EE-97E6-83D3-8847-77480C9EE3E2}"/>
                      </a:ext>
                    </a:extLst>
                  </p:cNvPr>
                  <p:cNvSpPr>
                    <a:spLocks/>
                  </p:cNvSpPr>
                  <p:nvPr/>
                </p:nvSpPr>
                <p:spPr bwMode="auto">
                  <a:xfrm>
                    <a:off x="19545300" y="8156575"/>
                    <a:ext cx="120650" cy="144463"/>
                  </a:xfrm>
                  <a:custGeom>
                    <a:avLst/>
                    <a:gdLst>
                      <a:gd name="T0" fmla="*/ 37 w 127"/>
                      <a:gd name="T1" fmla="*/ 2 h 151"/>
                      <a:gd name="T2" fmla="*/ 37 w 127"/>
                      <a:gd name="T3" fmla="*/ 2 h 151"/>
                      <a:gd name="T4" fmla="*/ 38 w 127"/>
                      <a:gd name="T5" fmla="*/ 20 h 151"/>
                      <a:gd name="T6" fmla="*/ 81 w 127"/>
                      <a:gd name="T7" fmla="*/ 0 h 151"/>
                      <a:gd name="T8" fmla="*/ 116 w 127"/>
                      <a:gd name="T9" fmla="*/ 14 h 151"/>
                      <a:gd name="T10" fmla="*/ 127 w 127"/>
                      <a:gd name="T11" fmla="*/ 55 h 151"/>
                      <a:gd name="T12" fmla="*/ 127 w 127"/>
                      <a:gd name="T13" fmla="*/ 151 h 151"/>
                      <a:gd name="T14" fmla="*/ 88 w 127"/>
                      <a:gd name="T15" fmla="*/ 151 h 151"/>
                      <a:gd name="T16" fmla="*/ 88 w 127"/>
                      <a:gd name="T17" fmla="*/ 56 h 151"/>
                      <a:gd name="T18" fmla="*/ 82 w 127"/>
                      <a:gd name="T19" fmla="*/ 38 h 151"/>
                      <a:gd name="T20" fmla="*/ 64 w 127"/>
                      <a:gd name="T21" fmla="*/ 32 h 151"/>
                      <a:gd name="T22" fmla="*/ 39 w 127"/>
                      <a:gd name="T23" fmla="*/ 46 h 151"/>
                      <a:gd name="T24" fmla="*/ 39 w 127"/>
                      <a:gd name="T25" fmla="*/ 151 h 151"/>
                      <a:gd name="T26" fmla="*/ 0 w 127"/>
                      <a:gd name="T27" fmla="*/ 151 h 151"/>
                      <a:gd name="T28" fmla="*/ 0 w 127"/>
                      <a:gd name="T29" fmla="*/ 2 h 151"/>
                      <a:gd name="T30" fmla="*/ 37 w 127"/>
                      <a:gd name="T31" fmla="*/ 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51">
                        <a:moveTo>
                          <a:pt x="37" y="2"/>
                        </a:moveTo>
                        <a:lnTo>
                          <a:pt x="37" y="2"/>
                        </a:lnTo>
                        <a:lnTo>
                          <a:pt x="38" y="20"/>
                        </a:lnTo>
                        <a:cubicBezTo>
                          <a:pt x="49" y="6"/>
                          <a:pt x="63" y="0"/>
                          <a:pt x="81" y="0"/>
                        </a:cubicBezTo>
                        <a:cubicBezTo>
                          <a:pt x="96" y="0"/>
                          <a:pt x="108" y="4"/>
                          <a:pt x="116" y="14"/>
                        </a:cubicBezTo>
                        <a:cubicBezTo>
                          <a:pt x="123" y="23"/>
                          <a:pt x="127" y="37"/>
                          <a:pt x="127" y="55"/>
                        </a:cubicBezTo>
                        <a:lnTo>
                          <a:pt x="127" y="151"/>
                        </a:lnTo>
                        <a:lnTo>
                          <a:pt x="88" y="151"/>
                        </a:lnTo>
                        <a:lnTo>
                          <a:pt x="88" y="56"/>
                        </a:lnTo>
                        <a:cubicBezTo>
                          <a:pt x="88" y="48"/>
                          <a:pt x="86" y="41"/>
                          <a:pt x="82" y="38"/>
                        </a:cubicBezTo>
                        <a:cubicBezTo>
                          <a:pt x="79" y="34"/>
                          <a:pt x="73" y="32"/>
                          <a:pt x="64" y="32"/>
                        </a:cubicBezTo>
                        <a:cubicBezTo>
                          <a:pt x="53" y="32"/>
                          <a:pt x="45" y="37"/>
                          <a:pt x="39" y="46"/>
                        </a:cubicBezTo>
                        <a:lnTo>
                          <a:pt x="39" y="151"/>
                        </a:lnTo>
                        <a:lnTo>
                          <a:pt x="0" y="151"/>
                        </a:lnTo>
                        <a:lnTo>
                          <a:pt x="0" y="2"/>
                        </a:lnTo>
                        <a:lnTo>
                          <a:pt x="37"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0">
                    <a:extLst>
                      <a:ext uri="{FF2B5EF4-FFF2-40B4-BE49-F238E27FC236}">
                        <a16:creationId xmlns:a16="http://schemas.microsoft.com/office/drawing/2014/main" id="{591FAFF5-C147-1B10-7A76-FB2788215513}"/>
                      </a:ext>
                    </a:extLst>
                  </p:cNvPr>
                  <p:cNvSpPr>
                    <a:spLocks/>
                  </p:cNvSpPr>
                  <p:nvPr/>
                </p:nvSpPr>
                <p:spPr bwMode="auto">
                  <a:xfrm>
                    <a:off x="19688175" y="8156575"/>
                    <a:ext cx="120650" cy="146050"/>
                  </a:xfrm>
                  <a:custGeom>
                    <a:avLst/>
                    <a:gdLst>
                      <a:gd name="T0" fmla="*/ 88 w 126"/>
                      <a:gd name="T1" fmla="*/ 110 h 153"/>
                      <a:gd name="T2" fmla="*/ 88 w 126"/>
                      <a:gd name="T3" fmla="*/ 110 h 153"/>
                      <a:gd name="T4" fmla="*/ 81 w 126"/>
                      <a:gd name="T5" fmla="*/ 98 h 153"/>
                      <a:gd name="T6" fmla="*/ 57 w 126"/>
                      <a:gd name="T7" fmla="*/ 91 h 153"/>
                      <a:gd name="T8" fmla="*/ 5 w 126"/>
                      <a:gd name="T9" fmla="*/ 46 h 153"/>
                      <a:gd name="T10" fmla="*/ 21 w 126"/>
                      <a:gd name="T11" fmla="*/ 13 h 153"/>
                      <a:gd name="T12" fmla="*/ 64 w 126"/>
                      <a:gd name="T13" fmla="*/ 0 h 153"/>
                      <a:gd name="T14" fmla="*/ 109 w 126"/>
                      <a:gd name="T15" fmla="*/ 13 h 153"/>
                      <a:gd name="T16" fmla="*/ 126 w 126"/>
                      <a:gd name="T17" fmla="*/ 48 h 153"/>
                      <a:gd name="T18" fmla="*/ 86 w 126"/>
                      <a:gd name="T19" fmla="*/ 48 h 153"/>
                      <a:gd name="T20" fmla="*/ 81 w 126"/>
                      <a:gd name="T21" fmla="*/ 34 h 153"/>
                      <a:gd name="T22" fmla="*/ 64 w 126"/>
                      <a:gd name="T23" fmla="*/ 28 h 153"/>
                      <a:gd name="T24" fmla="*/ 48 w 126"/>
                      <a:gd name="T25" fmla="*/ 32 h 153"/>
                      <a:gd name="T26" fmla="*/ 43 w 126"/>
                      <a:gd name="T27" fmla="*/ 44 h 153"/>
                      <a:gd name="T28" fmla="*/ 49 w 126"/>
                      <a:gd name="T29" fmla="*/ 55 h 153"/>
                      <a:gd name="T30" fmla="*/ 70 w 126"/>
                      <a:gd name="T31" fmla="*/ 62 h 153"/>
                      <a:gd name="T32" fmla="*/ 95 w 126"/>
                      <a:gd name="T33" fmla="*/ 68 h 153"/>
                      <a:gd name="T34" fmla="*/ 126 w 126"/>
                      <a:gd name="T35" fmla="*/ 108 h 153"/>
                      <a:gd name="T36" fmla="*/ 109 w 126"/>
                      <a:gd name="T37" fmla="*/ 141 h 153"/>
                      <a:gd name="T38" fmla="*/ 64 w 126"/>
                      <a:gd name="T39" fmla="*/ 153 h 153"/>
                      <a:gd name="T40" fmla="*/ 31 w 126"/>
                      <a:gd name="T41" fmla="*/ 147 h 153"/>
                      <a:gd name="T42" fmla="*/ 8 w 126"/>
                      <a:gd name="T43" fmla="*/ 129 h 153"/>
                      <a:gd name="T44" fmla="*/ 0 w 126"/>
                      <a:gd name="T45" fmla="*/ 104 h 153"/>
                      <a:gd name="T46" fmla="*/ 37 w 126"/>
                      <a:gd name="T47" fmla="*/ 104 h 153"/>
                      <a:gd name="T48" fmla="*/ 45 w 126"/>
                      <a:gd name="T49" fmla="*/ 120 h 153"/>
                      <a:gd name="T50" fmla="*/ 65 w 126"/>
                      <a:gd name="T51" fmla="*/ 125 h 153"/>
                      <a:gd name="T52" fmla="*/ 82 w 126"/>
                      <a:gd name="T53" fmla="*/ 121 h 153"/>
                      <a:gd name="T54" fmla="*/ 88 w 126"/>
                      <a:gd name="T55"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53">
                        <a:moveTo>
                          <a:pt x="88" y="110"/>
                        </a:moveTo>
                        <a:lnTo>
                          <a:pt x="88" y="110"/>
                        </a:lnTo>
                        <a:cubicBezTo>
                          <a:pt x="88" y="105"/>
                          <a:pt x="85" y="101"/>
                          <a:pt x="81" y="98"/>
                        </a:cubicBezTo>
                        <a:cubicBezTo>
                          <a:pt x="76" y="96"/>
                          <a:pt x="68" y="93"/>
                          <a:pt x="57" y="91"/>
                        </a:cubicBezTo>
                        <a:cubicBezTo>
                          <a:pt x="22" y="83"/>
                          <a:pt x="5" y="68"/>
                          <a:pt x="5" y="46"/>
                        </a:cubicBezTo>
                        <a:cubicBezTo>
                          <a:pt x="5" y="33"/>
                          <a:pt x="10" y="22"/>
                          <a:pt x="21" y="13"/>
                        </a:cubicBezTo>
                        <a:cubicBezTo>
                          <a:pt x="32" y="4"/>
                          <a:pt x="46" y="0"/>
                          <a:pt x="64" y="0"/>
                        </a:cubicBezTo>
                        <a:cubicBezTo>
                          <a:pt x="83" y="0"/>
                          <a:pt x="98" y="4"/>
                          <a:pt x="109" y="13"/>
                        </a:cubicBezTo>
                        <a:cubicBezTo>
                          <a:pt x="120" y="22"/>
                          <a:pt x="126" y="33"/>
                          <a:pt x="126" y="48"/>
                        </a:cubicBezTo>
                        <a:lnTo>
                          <a:pt x="86" y="48"/>
                        </a:lnTo>
                        <a:cubicBezTo>
                          <a:pt x="86" y="42"/>
                          <a:pt x="84" y="37"/>
                          <a:pt x="81" y="34"/>
                        </a:cubicBezTo>
                        <a:cubicBezTo>
                          <a:pt x="77" y="30"/>
                          <a:pt x="71" y="28"/>
                          <a:pt x="64" y="28"/>
                        </a:cubicBezTo>
                        <a:cubicBezTo>
                          <a:pt x="57" y="28"/>
                          <a:pt x="52" y="29"/>
                          <a:pt x="48" y="32"/>
                        </a:cubicBezTo>
                        <a:cubicBezTo>
                          <a:pt x="44" y="35"/>
                          <a:pt x="43" y="39"/>
                          <a:pt x="43" y="44"/>
                        </a:cubicBezTo>
                        <a:cubicBezTo>
                          <a:pt x="43" y="48"/>
                          <a:pt x="45" y="52"/>
                          <a:pt x="49" y="55"/>
                        </a:cubicBezTo>
                        <a:cubicBezTo>
                          <a:pt x="53" y="57"/>
                          <a:pt x="60" y="60"/>
                          <a:pt x="70" y="62"/>
                        </a:cubicBezTo>
                        <a:cubicBezTo>
                          <a:pt x="80" y="64"/>
                          <a:pt x="88" y="66"/>
                          <a:pt x="95" y="68"/>
                        </a:cubicBezTo>
                        <a:cubicBezTo>
                          <a:pt x="116" y="76"/>
                          <a:pt x="126" y="89"/>
                          <a:pt x="126" y="108"/>
                        </a:cubicBezTo>
                        <a:cubicBezTo>
                          <a:pt x="126" y="122"/>
                          <a:pt x="120" y="133"/>
                          <a:pt x="109" y="141"/>
                        </a:cubicBezTo>
                        <a:cubicBezTo>
                          <a:pt x="97" y="149"/>
                          <a:pt x="82" y="153"/>
                          <a:pt x="64" y="153"/>
                        </a:cubicBezTo>
                        <a:cubicBezTo>
                          <a:pt x="51" y="153"/>
                          <a:pt x="40" y="151"/>
                          <a:pt x="31" y="147"/>
                        </a:cubicBezTo>
                        <a:cubicBezTo>
                          <a:pt x="21" y="142"/>
                          <a:pt x="14" y="136"/>
                          <a:pt x="8" y="129"/>
                        </a:cubicBezTo>
                        <a:cubicBezTo>
                          <a:pt x="3" y="121"/>
                          <a:pt x="0" y="113"/>
                          <a:pt x="0" y="104"/>
                        </a:cubicBezTo>
                        <a:lnTo>
                          <a:pt x="37" y="104"/>
                        </a:lnTo>
                        <a:cubicBezTo>
                          <a:pt x="38" y="111"/>
                          <a:pt x="40" y="116"/>
                          <a:pt x="45" y="120"/>
                        </a:cubicBezTo>
                        <a:cubicBezTo>
                          <a:pt x="50" y="123"/>
                          <a:pt x="57" y="125"/>
                          <a:pt x="65" y="125"/>
                        </a:cubicBezTo>
                        <a:cubicBezTo>
                          <a:pt x="72" y="125"/>
                          <a:pt x="78" y="124"/>
                          <a:pt x="82" y="121"/>
                        </a:cubicBezTo>
                        <a:cubicBezTo>
                          <a:pt x="86" y="118"/>
                          <a:pt x="88" y="114"/>
                          <a:pt x="88" y="1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1">
                    <a:extLst>
                      <a:ext uri="{FF2B5EF4-FFF2-40B4-BE49-F238E27FC236}">
                        <a16:creationId xmlns:a16="http://schemas.microsoft.com/office/drawing/2014/main" id="{4C8782AF-D706-DC8E-B659-550095A362E5}"/>
                      </a:ext>
                    </a:extLst>
                  </p:cNvPr>
                  <p:cNvSpPr>
                    <a:spLocks noEditPoints="1"/>
                  </p:cNvSpPr>
                  <p:nvPr/>
                </p:nvSpPr>
                <p:spPr bwMode="auto">
                  <a:xfrm>
                    <a:off x="19827875" y="8156575"/>
                    <a:ext cx="133350"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69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2 w 140"/>
                      <a:gd name="T27" fmla="*/ 9 h 153"/>
                      <a:gd name="T28" fmla="*/ 69 w 140"/>
                      <a:gd name="T29" fmla="*/ 0 h 153"/>
                      <a:gd name="T30" fmla="*/ 118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69"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2" y="9"/>
                        </a:cubicBezTo>
                        <a:cubicBezTo>
                          <a:pt x="43" y="3"/>
                          <a:pt x="55" y="0"/>
                          <a:pt x="69" y="0"/>
                        </a:cubicBezTo>
                        <a:cubicBezTo>
                          <a:pt x="89" y="0"/>
                          <a:pt x="106" y="6"/>
                          <a:pt x="118" y="18"/>
                        </a:cubicBezTo>
                        <a:cubicBezTo>
                          <a:pt x="131" y="30"/>
                          <a:pt x="138" y="47"/>
                          <a:pt x="140" y="68"/>
                        </a:cubicBezTo>
                        <a:lnTo>
                          <a:pt x="140" y="78"/>
                        </a:lnTo>
                        <a:cubicBezTo>
                          <a:pt x="140" y="101"/>
                          <a:pt x="134" y="119"/>
                          <a:pt x="121" y="133"/>
                        </a:cubicBezTo>
                        <a:cubicBezTo>
                          <a:pt x="108" y="147"/>
                          <a:pt x="91" y="153"/>
                          <a:pt x="70" y="153"/>
                        </a:cubicBezTo>
                        <a:cubicBezTo>
                          <a:pt x="48"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62">
                    <a:extLst>
                      <a:ext uri="{FF2B5EF4-FFF2-40B4-BE49-F238E27FC236}">
                        <a16:creationId xmlns:a16="http://schemas.microsoft.com/office/drawing/2014/main" id="{1D1E0D91-404D-CD76-5B6C-2AC3105960D9}"/>
                      </a:ext>
                    </a:extLst>
                  </p:cNvPr>
                  <p:cNvSpPr>
                    <a:spLocks/>
                  </p:cNvSpPr>
                  <p:nvPr/>
                </p:nvSpPr>
                <p:spPr bwMode="auto">
                  <a:xfrm>
                    <a:off x="19983450" y="8156575"/>
                    <a:ext cx="80963" cy="144463"/>
                  </a:xfrm>
                  <a:custGeom>
                    <a:avLst/>
                    <a:gdLst>
                      <a:gd name="T0" fmla="*/ 84 w 84"/>
                      <a:gd name="T1" fmla="*/ 40 h 151"/>
                      <a:gd name="T2" fmla="*/ 84 w 84"/>
                      <a:gd name="T3" fmla="*/ 40 h 151"/>
                      <a:gd name="T4" fmla="*/ 69 w 84"/>
                      <a:gd name="T5" fmla="*/ 39 h 151"/>
                      <a:gd name="T6" fmla="*/ 40 w 84"/>
                      <a:gd name="T7" fmla="*/ 54 h 151"/>
                      <a:gd name="T8" fmla="*/ 40 w 84"/>
                      <a:gd name="T9" fmla="*/ 151 h 151"/>
                      <a:gd name="T10" fmla="*/ 0 w 84"/>
                      <a:gd name="T11" fmla="*/ 151 h 151"/>
                      <a:gd name="T12" fmla="*/ 0 w 84"/>
                      <a:gd name="T13" fmla="*/ 2 h 151"/>
                      <a:gd name="T14" fmla="*/ 38 w 84"/>
                      <a:gd name="T15" fmla="*/ 2 h 151"/>
                      <a:gd name="T16" fmla="*/ 39 w 84"/>
                      <a:gd name="T17" fmla="*/ 20 h 151"/>
                      <a:gd name="T18" fmla="*/ 72 w 84"/>
                      <a:gd name="T19" fmla="*/ 0 h 151"/>
                      <a:gd name="T20" fmla="*/ 84 w 84"/>
                      <a:gd name="T21" fmla="*/ 2 h 151"/>
                      <a:gd name="T22" fmla="*/ 84 w 84"/>
                      <a:gd name="T23" fmla="*/ 4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51">
                        <a:moveTo>
                          <a:pt x="84" y="40"/>
                        </a:moveTo>
                        <a:lnTo>
                          <a:pt x="84" y="40"/>
                        </a:lnTo>
                        <a:cubicBezTo>
                          <a:pt x="78" y="39"/>
                          <a:pt x="73" y="39"/>
                          <a:pt x="69" y="39"/>
                        </a:cubicBezTo>
                        <a:cubicBezTo>
                          <a:pt x="54" y="39"/>
                          <a:pt x="44" y="44"/>
                          <a:pt x="40" y="54"/>
                        </a:cubicBezTo>
                        <a:lnTo>
                          <a:pt x="40" y="151"/>
                        </a:lnTo>
                        <a:lnTo>
                          <a:pt x="0" y="151"/>
                        </a:lnTo>
                        <a:lnTo>
                          <a:pt x="0" y="2"/>
                        </a:lnTo>
                        <a:lnTo>
                          <a:pt x="38" y="2"/>
                        </a:lnTo>
                        <a:lnTo>
                          <a:pt x="39" y="20"/>
                        </a:lnTo>
                        <a:cubicBezTo>
                          <a:pt x="47" y="7"/>
                          <a:pt x="58" y="0"/>
                          <a:pt x="72" y="0"/>
                        </a:cubicBezTo>
                        <a:cubicBezTo>
                          <a:pt x="76" y="0"/>
                          <a:pt x="80" y="0"/>
                          <a:pt x="84" y="2"/>
                        </a:cubicBezTo>
                        <a:lnTo>
                          <a:pt x="84" y="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3">
                    <a:extLst>
                      <a:ext uri="{FF2B5EF4-FFF2-40B4-BE49-F238E27FC236}">
                        <a16:creationId xmlns:a16="http://schemas.microsoft.com/office/drawing/2014/main" id="{16DC2CD3-B995-93D1-1BE7-4C74E7F5C3D0}"/>
                      </a:ext>
                    </a:extLst>
                  </p:cNvPr>
                  <p:cNvSpPr>
                    <a:spLocks noEditPoints="1"/>
                  </p:cNvSpPr>
                  <p:nvPr/>
                </p:nvSpPr>
                <p:spPr bwMode="auto">
                  <a:xfrm>
                    <a:off x="20075525" y="8156575"/>
                    <a:ext cx="127000" cy="146050"/>
                  </a:xfrm>
                  <a:custGeom>
                    <a:avLst/>
                    <a:gdLst>
                      <a:gd name="T0" fmla="*/ 69 w 134"/>
                      <a:gd name="T1" fmla="*/ 32 h 153"/>
                      <a:gd name="T2" fmla="*/ 69 w 134"/>
                      <a:gd name="T3" fmla="*/ 32 h 153"/>
                      <a:gd name="T4" fmla="*/ 50 w 134"/>
                      <a:gd name="T5" fmla="*/ 40 h 153"/>
                      <a:gd name="T6" fmla="*/ 40 w 134"/>
                      <a:gd name="T7" fmla="*/ 62 h 153"/>
                      <a:gd name="T8" fmla="*/ 95 w 134"/>
                      <a:gd name="T9" fmla="*/ 62 h 153"/>
                      <a:gd name="T10" fmla="*/ 95 w 134"/>
                      <a:gd name="T11" fmla="*/ 59 h 153"/>
                      <a:gd name="T12" fmla="*/ 88 w 134"/>
                      <a:gd name="T13" fmla="*/ 39 h 153"/>
                      <a:gd name="T14" fmla="*/ 69 w 134"/>
                      <a:gd name="T15" fmla="*/ 32 h 153"/>
                      <a:gd name="T16" fmla="*/ 73 w 134"/>
                      <a:gd name="T17" fmla="*/ 153 h 153"/>
                      <a:gd name="T18" fmla="*/ 73 w 134"/>
                      <a:gd name="T19" fmla="*/ 153 h 153"/>
                      <a:gd name="T20" fmla="*/ 20 w 134"/>
                      <a:gd name="T21" fmla="*/ 133 h 153"/>
                      <a:gd name="T22" fmla="*/ 0 w 134"/>
                      <a:gd name="T23" fmla="*/ 80 h 153"/>
                      <a:gd name="T24" fmla="*/ 0 w 134"/>
                      <a:gd name="T25" fmla="*/ 76 h 153"/>
                      <a:gd name="T26" fmla="*/ 8 w 134"/>
                      <a:gd name="T27" fmla="*/ 36 h 153"/>
                      <a:gd name="T28" fmla="*/ 33 w 134"/>
                      <a:gd name="T29" fmla="*/ 9 h 153"/>
                      <a:gd name="T30" fmla="*/ 69 w 134"/>
                      <a:gd name="T31" fmla="*/ 0 h 153"/>
                      <a:gd name="T32" fmla="*/ 117 w 134"/>
                      <a:gd name="T33" fmla="*/ 19 h 153"/>
                      <a:gd name="T34" fmla="*/ 134 w 134"/>
                      <a:gd name="T35" fmla="*/ 73 h 153"/>
                      <a:gd name="T36" fmla="*/ 134 w 134"/>
                      <a:gd name="T37" fmla="*/ 89 h 153"/>
                      <a:gd name="T38" fmla="*/ 40 w 134"/>
                      <a:gd name="T39" fmla="*/ 89 h 153"/>
                      <a:gd name="T40" fmla="*/ 51 w 134"/>
                      <a:gd name="T41" fmla="*/ 113 h 153"/>
                      <a:gd name="T42" fmla="*/ 76 w 134"/>
                      <a:gd name="T43" fmla="*/ 121 h 153"/>
                      <a:gd name="T44" fmla="*/ 111 w 134"/>
                      <a:gd name="T45" fmla="*/ 105 h 153"/>
                      <a:gd name="T46" fmla="*/ 131 w 134"/>
                      <a:gd name="T47" fmla="*/ 127 h 153"/>
                      <a:gd name="T48" fmla="*/ 107 w 134"/>
                      <a:gd name="T49" fmla="*/ 146 h 153"/>
                      <a:gd name="T50" fmla="*/ 73 w 134"/>
                      <a:gd name="T5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4" h="153">
                        <a:moveTo>
                          <a:pt x="69" y="32"/>
                        </a:moveTo>
                        <a:lnTo>
                          <a:pt x="69" y="32"/>
                        </a:lnTo>
                        <a:cubicBezTo>
                          <a:pt x="61" y="32"/>
                          <a:pt x="54" y="34"/>
                          <a:pt x="50" y="40"/>
                        </a:cubicBezTo>
                        <a:cubicBezTo>
                          <a:pt x="45" y="45"/>
                          <a:pt x="42" y="53"/>
                          <a:pt x="40" y="62"/>
                        </a:cubicBezTo>
                        <a:lnTo>
                          <a:pt x="95" y="62"/>
                        </a:lnTo>
                        <a:lnTo>
                          <a:pt x="95" y="59"/>
                        </a:lnTo>
                        <a:cubicBezTo>
                          <a:pt x="95" y="51"/>
                          <a:pt x="93" y="44"/>
                          <a:pt x="88" y="39"/>
                        </a:cubicBezTo>
                        <a:cubicBezTo>
                          <a:pt x="84" y="34"/>
                          <a:pt x="77" y="32"/>
                          <a:pt x="69" y="32"/>
                        </a:cubicBezTo>
                        <a:close/>
                        <a:moveTo>
                          <a:pt x="73" y="153"/>
                        </a:moveTo>
                        <a:lnTo>
                          <a:pt x="73" y="153"/>
                        </a:lnTo>
                        <a:cubicBezTo>
                          <a:pt x="51" y="153"/>
                          <a:pt x="34" y="147"/>
                          <a:pt x="20" y="133"/>
                        </a:cubicBezTo>
                        <a:cubicBezTo>
                          <a:pt x="6" y="120"/>
                          <a:pt x="0" y="102"/>
                          <a:pt x="0" y="80"/>
                        </a:cubicBezTo>
                        <a:lnTo>
                          <a:pt x="0" y="76"/>
                        </a:lnTo>
                        <a:cubicBezTo>
                          <a:pt x="0" y="61"/>
                          <a:pt x="2" y="48"/>
                          <a:pt x="8" y="36"/>
                        </a:cubicBezTo>
                        <a:cubicBezTo>
                          <a:pt x="14" y="25"/>
                          <a:pt x="22" y="16"/>
                          <a:pt x="33" y="9"/>
                        </a:cubicBezTo>
                        <a:cubicBezTo>
                          <a:pt x="43" y="3"/>
                          <a:pt x="55" y="0"/>
                          <a:pt x="69" y="0"/>
                        </a:cubicBezTo>
                        <a:cubicBezTo>
                          <a:pt x="89" y="0"/>
                          <a:pt x="105" y="6"/>
                          <a:pt x="117" y="19"/>
                        </a:cubicBezTo>
                        <a:cubicBezTo>
                          <a:pt x="128" y="32"/>
                          <a:pt x="134" y="50"/>
                          <a:pt x="134" y="73"/>
                        </a:cubicBezTo>
                        <a:lnTo>
                          <a:pt x="134" y="89"/>
                        </a:lnTo>
                        <a:lnTo>
                          <a:pt x="40" y="89"/>
                        </a:lnTo>
                        <a:cubicBezTo>
                          <a:pt x="41" y="99"/>
                          <a:pt x="45" y="107"/>
                          <a:pt x="51" y="113"/>
                        </a:cubicBezTo>
                        <a:cubicBezTo>
                          <a:pt x="58" y="119"/>
                          <a:pt x="66" y="121"/>
                          <a:pt x="76" y="121"/>
                        </a:cubicBezTo>
                        <a:cubicBezTo>
                          <a:pt x="91" y="121"/>
                          <a:pt x="103" y="116"/>
                          <a:pt x="111" y="105"/>
                        </a:cubicBezTo>
                        <a:lnTo>
                          <a:pt x="131" y="127"/>
                        </a:lnTo>
                        <a:cubicBezTo>
                          <a:pt x="125" y="135"/>
                          <a:pt x="117" y="142"/>
                          <a:pt x="107" y="146"/>
                        </a:cubicBezTo>
                        <a:cubicBezTo>
                          <a:pt x="97" y="151"/>
                          <a:pt x="85" y="153"/>
                          <a:pt x="73" y="15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4">
                    <a:extLst>
                      <a:ext uri="{FF2B5EF4-FFF2-40B4-BE49-F238E27FC236}">
                        <a16:creationId xmlns:a16="http://schemas.microsoft.com/office/drawing/2014/main" id="{CA71E478-8057-5EA3-15E4-112692FAA097}"/>
                      </a:ext>
                    </a:extLst>
                  </p:cNvPr>
                  <p:cNvSpPr>
                    <a:spLocks noEditPoints="1"/>
                  </p:cNvSpPr>
                  <p:nvPr/>
                </p:nvSpPr>
                <p:spPr bwMode="auto">
                  <a:xfrm>
                    <a:off x="20218400" y="8099425"/>
                    <a:ext cx="127000" cy="203200"/>
                  </a:xfrm>
                  <a:custGeom>
                    <a:avLst/>
                    <a:gdLst>
                      <a:gd name="T0" fmla="*/ 40 w 134"/>
                      <a:gd name="T1" fmla="*/ 138 h 213"/>
                      <a:gd name="T2" fmla="*/ 40 w 134"/>
                      <a:gd name="T3" fmla="*/ 138 h 213"/>
                      <a:gd name="T4" fmla="*/ 47 w 134"/>
                      <a:gd name="T5" fmla="*/ 170 h 213"/>
                      <a:gd name="T6" fmla="*/ 68 w 134"/>
                      <a:gd name="T7" fmla="*/ 181 h 213"/>
                      <a:gd name="T8" fmla="*/ 94 w 134"/>
                      <a:gd name="T9" fmla="*/ 166 h 213"/>
                      <a:gd name="T10" fmla="*/ 94 w 134"/>
                      <a:gd name="T11" fmla="*/ 107 h 213"/>
                      <a:gd name="T12" fmla="*/ 69 w 134"/>
                      <a:gd name="T13" fmla="*/ 92 h 213"/>
                      <a:gd name="T14" fmla="*/ 40 w 134"/>
                      <a:gd name="T15" fmla="*/ 138 h 213"/>
                      <a:gd name="T16" fmla="*/ 0 w 134"/>
                      <a:gd name="T17" fmla="*/ 135 h 213"/>
                      <a:gd name="T18" fmla="*/ 0 w 134"/>
                      <a:gd name="T19" fmla="*/ 135 h 213"/>
                      <a:gd name="T20" fmla="*/ 16 w 134"/>
                      <a:gd name="T21" fmla="*/ 80 h 213"/>
                      <a:gd name="T22" fmla="*/ 58 w 134"/>
                      <a:gd name="T23" fmla="*/ 60 h 213"/>
                      <a:gd name="T24" fmla="*/ 94 w 134"/>
                      <a:gd name="T25" fmla="*/ 76 h 213"/>
                      <a:gd name="T26" fmla="*/ 94 w 134"/>
                      <a:gd name="T27" fmla="*/ 0 h 213"/>
                      <a:gd name="T28" fmla="*/ 134 w 134"/>
                      <a:gd name="T29" fmla="*/ 0 h 213"/>
                      <a:gd name="T30" fmla="*/ 134 w 134"/>
                      <a:gd name="T31" fmla="*/ 211 h 213"/>
                      <a:gd name="T32" fmla="*/ 98 w 134"/>
                      <a:gd name="T33" fmla="*/ 211 h 213"/>
                      <a:gd name="T34" fmla="*/ 96 w 134"/>
                      <a:gd name="T35" fmla="*/ 195 h 213"/>
                      <a:gd name="T36" fmla="*/ 58 w 134"/>
                      <a:gd name="T37" fmla="*/ 213 h 213"/>
                      <a:gd name="T38" fmla="*/ 16 w 134"/>
                      <a:gd name="T39" fmla="*/ 193 h 213"/>
                      <a:gd name="T40" fmla="*/ 0 w 134"/>
                      <a:gd name="T41" fmla="*/ 13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213">
                        <a:moveTo>
                          <a:pt x="40" y="138"/>
                        </a:moveTo>
                        <a:lnTo>
                          <a:pt x="40" y="138"/>
                        </a:lnTo>
                        <a:cubicBezTo>
                          <a:pt x="40" y="152"/>
                          <a:pt x="42" y="163"/>
                          <a:pt x="47" y="170"/>
                        </a:cubicBezTo>
                        <a:cubicBezTo>
                          <a:pt x="52" y="178"/>
                          <a:pt x="59" y="181"/>
                          <a:pt x="68" y="181"/>
                        </a:cubicBezTo>
                        <a:cubicBezTo>
                          <a:pt x="81" y="181"/>
                          <a:pt x="89" y="176"/>
                          <a:pt x="94" y="166"/>
                        </a:cubicBezTo>
                        <a:lnTo>
                          <a:pt x="94" y="107"/>
                        </a:lnTo>
                        <a:cubicBezTo>
                          <a:pt x="89" y="97"/>
                          <a:pt x="81" y="92"/>
                          <a:pt x="69" y="92"/>
                        </a:cubicBezTo>
                        <a:cubicBezTo>
                          <a:pt x="50" y="92"/>
                          <a:pt x="40" y="107"/>
                          <a:pt x="40" y="138"/>
                        </a:cubicBezTo>
                        <a:close/>
                        <a:moveTo>
                          <a:pt x="0" y="135"/>
                        </a:moveTo>
                        <a:lnTo>
                          <a:pt x="0" y="135"/>
                        </a:lnTo>
                        <a:cubicBezTo>
                          <a:pt x="0" y="112"/>
                          <a:pt x="6" y="94"/>
                          <a:pt x="16" y="80"/>
                        </a:cubicBezTo>
                        <a:cubicBezTo>
                          <a:pt x="26" y="67"/>
                          <a:pt x="40" y="60"/>
                          <a:pt x="58" y="60"/>
                        </a:cubicBezTo>
                        <a:cubicBezTo>
                          <a:pt x="73" y="60"/>
                          <a:pt x="85" y="65"/>
                          <a:pt x="94" y="76"/>
                        </a:cubicBezTo>
                        <a:lnTo>
                          <a:pt x="94" y="0"/>
                        </a:lnTo>
                        <a:lnTo>
                          <a:pt x="134" y="0"/>
                        </a:lnTo>
                        <a:lnTo>
                          <a:pt x="134" y="211"/>
                        </a:lnTo>
                        <a:lnTo>
                          <a:pt x="98" y="211"/>
                        </a:lnTo>
                        <a:lnTo>
                          <a:pt x="96" y="195"/>
                        </a:lnTo>
                        <a:cubicBezTo>
                          <a:pt x="86" y="207"/>
                          <a:pt x="74" y="213"/>
                          <a:pt x="58" y="213"/>
                        </a:cubicBezTo>
                        <a:cubicBezTo>
                          <a:pt x="41" y="213"/>
                          <a:pt x="27" y="207"/>
                          <a:pt x="16" y="193"/>
                        </a:cubicBezTo>
                        <a:cubicBezTo>
                          <a:pt x="6" y="179"/>
                          <a:pt x="0" y="160"/>
                          <a:pt x="0" y="13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5">
                    <a:extLst>
                      <a:ext uri="{FF2B5EF4-FFF2-40B4-BE49-F238E27FC236}">
                        <a16:creationId xmlns:a16="http://schemas.microsoft.com/office/drawing/2014/main" id="{4F7DF196-8628-9561-A682-A6693AC0E896}"/>
                      </a:ext>
                    </a:extLst>
                  </p:cNvPr>
                  <p:cNvSpPr>
                    <a:spLocks noEditPoints="1"/>
                  </p:cNvSpPr>
                  <p:nvPr/>
                </p:nvSpPr>
                <p:spPr bwMode="auto">
                  <a:xfrm>
                    <a:off x="20440650" y="8099425"/>
                    <a:ext cx="128588" cy="203200"/>
                  </a:xfrm>
                  <a:custGeom>
                    <a:avLst/>
                    <a:gdLst>
                      <a:gd name="T0" fmla="*/ 94 w 134"/>
                      <a:gd name="T1" fmla="*/ 135 h 213"/>
                      <a:gd name="T2" fmla="*/ 94 w 134"/>
                      <a:gd name="T3" fmla="*/ 135 h 213"/>
                      <a:gd name="T4" fmla="*/ 87 w 134"/>
                      <a:gd name="T5" fmla="*/ 102 h 213"/>
                      <a:gd name="T6" fmla="*/ 66 w 134"/>
                      <a:gd name="T7" fmla="*/ 92 h 213"/>
                      <a:gd name="T8" fmla="*/ 40 w 134"/>
                      <a:gd name="T9" fmla="*/ 107 h 213"/>
                      <a:gd name="T10" fmla="*/ 40 w 134"/>
                      <a:gd name="T11" fmla="*/ 166 h 213"/>
                      <a:gd name="T12" fmla="*/ 66 w 134"/>
                      <a:gd name="T13" fmla="*/ 182 h 213"/>
                      <a:gd name="T14" fmla="*/ 92 w 134"/>
                      <a:gd name="T15" fmla="*/ 163 h 213"/>
                      <a:gd name="T16" fmla="*/ 94 w 134"/>
                      <a:gd name="T17" fmla="*/ 135 h 213"/>
                      <a:gd name="T18" fmla="*/ 134 w 134"/>
                      <a:gd name="T19" fmla="*/ 138 h 213"/>
                      <a:gd name="T20" fmla="*/ 134 w 134"/>
                      <a:gd name="T21" fmla="*/ 138 h 213"/>
                      <a:gd name="T22" fmla="*/ 119 w 134"/>
                      <a:gd name="T23" fmla="*/ 193 h 213"/>
                      <a:gd name="T24" fmla="*/ 76 w 134"/>
                      <a:gd name="T25" fmla="*/ 213 h 213"/>
                      <a:gd name="T26" fmla="*/ 38 w 134"/>
                      <a:gd name="T27" fmla="*/ 195 h 213"/>
                      <a:gd name="T28" fmla="*/ 36 w 134"/>
                      <a:gd name="T29" fmla="*/ 211 h 213"/>
                      <a:gd name="T30" fmla="*/ 0 w 134"/>
                      <a:gd name="T31" fmla="*/ 211 h 213"/>
                      <a:gd name="T32" fmla="*/ 0 w 134"/>
                      <a:gd name="T33" fmla="*/ 0 h 213"/>
                      <a:gd name="T34" fmla="*/ 40 w 134"/>
                      <a:gd name="T35" fmla="*/ 0 h 213"/>
                      <a:gd name="T36" fmla="*/ 40 w 134"/>
                      <a:gd name="T37" fmla="*/ 76 h 213"/>
                      <a:gd name="T38" fmla="*/ 76 w 134"/>
                      <a:gd name="T39" fmla="*/ 60 h 213"/>
                      <a:gd name="T40" fmla="*/ 119 w 134"/>
                      <a:gd name="T41" fmla="*/ 80 h 213"/>
                      <a:gd name="T42" fmla="*/ 134 w 134"/>
                      <a:gd name="T43" fmla="*/ 136 h 213"/>
                      <a:gd name="T44" fmla="*/ 134 w 134"/>
                      <a:gd name="T45"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213">
                        <a:moveTo>
                          <a:pt x="94" y="135"/>
                        </a:moveTo>
                        <a:lnTo>
                          <a:pt x="94" y="135"/>
                        </a:lnTo>
                        <a:cubicBezTo>
                          <a:pt x="94" y="120"/>
                          <a:pt x="92" y="109"/>
                          <a:pt x="87" y="102"/>
                        </a:cubicBezTo>
                        <a:cubicBezTo>
                          <a:pt x="83" y="95"/>
                          <a:pt x="75" y="92"/>
                          <a:pt x="66" y="92"/>
                        </a:cubicBezTo>
                        <a:cubicBezTo>
                          <a:pt x="53" y="92"/>
                          <a:pt x="45" y="97"/>
                          <a:pt x="40" y="107"/>
                        </a:cubicBezTo>
                        <a:lnTo>
                          <a:pt x="40" y="166"/>
                        </a:lnTo>
                        <a:cubicBezTo>
                          <a:pt x="45" y="176"/>
                          <a:pt x="54" y="182"/>
                          <a:pt x="66" y="182"/>
                        </a:cubicBezTo>
                        <a:cubicBezTo>
                          <a:pt x="79" y="182"/>
                          <a:pt x="87" y="175"/>
                          <a:pt x="92" y="163"/>
                        </a:cubicBezTo>
                        <a:cubicBezTo>
                          <a:pt x="93" y="157"/>
                          <a:pt x="94" y="147"/>
                          <a:pt x="94" y="135"/>
                        </a:cubicBezTo>
                        <a:close/>
                        <a:moveTo>
                          <a:pt x="134" y="138"/>
                        </a:moveTo>
                        <a:lnTo>
                          <a:pt x="134" y="138"/>
                        </a:lnTo>
                        <a:cubicBezTo>
                          <a:pt x="134" y="162"/>
                          <a:pt x="129" y="180"/>
                          <a:pt x="119" y="193"/>
                        </a:cubicBezTo>
                        <a:cubicBezTo>
                          <a:pt x="109" y="207"/>
                          <a:pt x="94" y="213"/>
                          <a:pt x="76" y="213"/>
                        </a:cubicBezTo>
                        <a:cubicBezTo>
                          <a:pt x="60" y="213"/>
                          <a:pt x="47" y="207"/>
                          <a:pt x="38" y="195"/>
                        </a:cubicBezTo>
                        <a:lnTo>
                          <a:pt x="36" y="211"/>
                        </a:lnTo>
                        <a:lnTo>
                          <a:pt x="0" y="211"/>
                        </a:lnTo>
                        <a:lnTo>
                          <a:pt x="0" y="0"/>
                        </a:lnTo>
                        <a:lnTo>
                          <a:pt x="40" y="0"/>
                        </a:lnTo>
                        <a:lnTo>
                          <a:pt x="40" y="76"/>
                        </a:lnTo>
                        <a:cubicBezTo>
                          <a:pt x="49" y="65"/>
                          <a:pt x="61" y="60"/>
                          <a:pt x="76" y="60"/>
                        </a:cubicBezTo>
                        <a:cubicBezTo>
                          <a:pt x="94" y="60"/>
                          <a:pt x="108" y="66"/>
                          <a:pt x="119" y="80"/>
                        </a:cubicBezTo>
                        <a:cubicBezTo>
                          <a:pt x="129" y="93"/>
                          <a:pt x="134" y="112"/>
                          <a:pt x="134" y="136"/>
                        </a:cubicBezTo>
                        <a:lnTo>
                          <a:pt x="134" y="13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66">
                    <a:extLst>
                      <a:ext uri="{FF2B5EF4-FFF2-40B4-BE49-F238E27FC236}">
                        <a16:creationId xmlns:a16="http://schemas.microsoft.com/office/drawing/2014/main" id="{1FB1C675-41C7-9F45-4C3A-1ED6B29EEEA4}"/>
                      </a:ext>
                    </a:extLst>
                  </p:cNvPr>
                  <p:cNvSpPr>
                    <a:spLocks/>
                  </p:cNvSpPr>
                  <p:nvPr/>
                </p:nvSpPr>
                <p:spPr bwMode="auto">
                  <a:xfrm>
                    <a:off x="20577175" y="8158163"/>
                    <a:ext cx="133350" cy="200025"/>
                  </a:xfrm>
                  <a:custGeom>
                    <a:avLst/>
                    <a:gdLst>
                      <a:gd name="T0" fmla="*/ 70 w 140"/>
                      <a:gd name="T1" fmla="*/ 93 h 209"/>
                      <a:gd name="T2" fmla="*/ 70 w 140"/>
                      <a:gd name="T3" fmla="*/ 93 h 209"/>
                      <a:gd name="T4" fmla="*/ 98 w 140"/>
                      <a:gd name="T5" fmla="*/ 0 h 209"/>
                      <a:gd name="T6" fmla="*/ 140 w 140"/>
                      <a:gd name="T7" fmla="*/ 0 h 209"/>
                      <a:gd name="T8" fmla="*/ 80 w 140"/>
                      <a:gd name="T9" fmla="*/ 172 h 209"/>
                      <a:gd name="T10" fmla="*/ 77 w 140"/>
                      <a:gd name="T11" fmla="*/ 179 h 209"/>
                      <a:gd name="T12" fmla="*/ 33 w 140"/>
                      <a:gd name="T13" fmla="*/ 209 h 209"/>
                      <a:gd name="T14" fmla="*/ 16 w 140"/>
                      <a:gd name="T15" fmla="*/ 206 h 209"/>
                      <a:gd name="T16" fmla="*/ 16 w 140"/>
                      <a:gd name="T17" fmla="*/ 176 h 209"/>
                      <a:gd name="T18" fmla="*/ 22 w 140"/>
                      <a:gd name="T19" fmla="*/ 176 h 209"/>
                      <a:gd name="T20" fmla="*/ 39 w 140"/>
                      <a:gd name="T21" fmla="*/ 173 h 209"/>
                      <a:gd name="T22" fmla="*/ 47 w 140"/>
                      <a:gd name="T23" fmla="*/ 161 h 209"/>
                      <a:gd name="T24" fmla="*/ 52 w 140"/>
                      <a:gd name="T25" fmla="*/ 149 h 209"/>
                      <a:gd name="T26" fmla="*/ 0 w 140"/>
                      <a:gd name="T27" fmla="*/ 0 h 209"/>
                      <a:gd name="T28" fmla="*/ 43 w 140"/>
                      <a:gd name="T29" fmla="*/ 0 h 209"/>
                      <a:gd name="T30" fmla="*/ 70 w 140"/>
                      <a:gd name="T31" fmla="*/ 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209">
                        <a:moveTo>
                          <a:pt x="70" y="93"/>
                        </a:moveTo>
                        <a:lnTo>
                          <a:pt x="70" y="93"/>
                        </a:lnTo>
                        <a:lnTo>
                          <a:pt x="98" y="0"/>
                        </a:lnTo>
                        <a:lnTo>
                          <a:pt x="140" y="0"/>
                        </a:lnTo>
                        <a:lnTo>
                          <a:pt x="80" y="172"/>
                        </a:lnTo>
                        <a:lnTo>
                          <a:pt x="77" y="179"/>
                        </a:lnTo>
                        <a:cubicBezTo>
                          <a:pt x="68" y="199"/>
                          <a:pt x="54" y="209"/>
                          <a:pt x="33" y="209"/>
                        </a:cubicBezTo>
                        <a:cubicBezTo>
                          <a:pt x="28" y="209"/>
                          <a:pt x="22" y="208"/>
                          <a:pt x="16" y="206"/>
                        </a:cubicBezTo>
                        <a:lnTo>
                          <a:pt x="16" y="176"/>
                        </a:lnTo>
                        <a:lnTo>
                          <a:pt x="22" y="176"/>
                        </a:lnTo>
                        <a:cubicBezTo>
                          <a:pt x="29" y="176"/>
                          <a:pt x="35" y="175"/>
                          <a:pt x="39" y="173"/>
                        </a:cubicBezTo>
                        <a:cubicBezTo>
                          <a:pt x="42" y="170"/>
                          <a:pt x="45" y="167"/>
                          <a:pt x="47" y="161"/>
                        </a:cubicBezTo>
                        <a:lnTo>
                          <a:pt x="52" y="149"/>
                        </a:lnTo>
                        <a:lnTo>
                          <a:pt x="0" y="0"/>
                        </a:lnTo>
                        <a:lnTo>
                          <a:pt x="43" y="0"/>
                        </a:lnTo>
                        <a:lnTo>
                          <a:pt x="70" y="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7">
                    <a:extLst>
                      <a:ext uri="{FF2B5EF4-FFF2-40B4-BE49-F238E27FC236}">
                        <a16:creationId xmlns:a16="http://schemas.microsoft.com/office/drawing/2014/main" id="{622AD7C8-3FA3-D5FB-EBF4-1F6FC415323B}"/>
                      </a:ext>
                    </a:extLst>
                  </p:cNvPr>
                  <p:cNvSpPr>
                    <a:spLocks/>
                  </p:cNvSpPr>
                  <p:nvPr/>
                </p:nvSpPr>
                <p:spPr bwMode="auto">
                  <a:xfrm>
                    <a:off x="20794663" y="8110538"/>
                    <a:ext cx="200025" cy="190500"/>
                  </a:xfrm>
                  <a:custGeom>
                    <a:avLst/>
                    <a:gdLst>
                      <a:gd name="T0" fmla="*/ 54 w 210"/>
                      <a:gd name="T1" fmla="*/ 0 h 200"/>
                      <a:gd name="T2" fmla="*/ 54 w 210"/>
                      <a:gd name="T3" fmla="*/ 0 h 200"/>
                      <a:gd name="T4" fmla="*/ 105 w 210"/>
                      <a:gd name="T5" fmla="*/ 145 h 200"/>
                      <a:gd name="T6" fmla="*/ 156 w 210"/>
                      <a:gd name="T7" fmla="*/ 0 h 200"/>
                      <a:gd name="T8" fmla="*/ 210 w 210"/>
                      <a:gd name="T9" fmla="*/ 0 h 200"/>
                      <a:gd name="T10" fmla="*/ 210 w 210"/>
                      <a:gd name="T11" fmla="*/ 200 h 200"/>
                      <a:gd name="T12" fmla="*/ 169 w 210"/>
                      <a:gd name="T13" fmla="*/ 200 h 200"/>
                      <a:gd name="T14" fmla="*/ 169 w 210"/>
                      <a:gd name="T15" fmla="*/ 145 h 200"/>
                      <a:gd name="T16" fmla="*/ 173 w 210"/>
                      <a:gd name="T17" fmla="*/ 51 h 200"/>
                      <a:gd name="T18" fmla="*/ 119 w 210"/>
                      <a:gd name="T19" fmla="*/ 200 h 200"/>
                      <a:gd name="T20" fmla="*/ 91 w 210"/>
                      <a:gd name="T21" fmla="*/ 200 h 200"/>
                      <a:gd name="T22" fmla="*/ 37 w 210"/>
                      <a:gd name="T23" fmla="*/ 51 h 200"/>
                      <a:gd name="T24" fmla="*/ 41 w 210"/>
                      <a:gd name="T25" fmla="*/ 145 h 200"/>
                      <a:gd name="T26" fmla="*/ 41 w 210"/>
                      <a:gd name="T27" fmla="*/ 200 h 200"/>
                      <a:gd name="T28" fmla="*/ 0 w 210"/>
                      <a:gd name="T29" fmla="*/ 200 h 200"/>
                      <a:gd name="T30" fmla="*/ 0 w 210"/>
                      <a:gd name="T31" fmla="*/ 0 h 200"/>
                      <a:gd name="T32" fmla="*/ 54 w 210"/>
                      <a:gd name="T3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0" h="200">
                        <a:moveTo>
                          <a:pt x="54" y="0"/>
                        </a:moveTo>
                        <a:lnTo>
                          <a:pt x="54" y="0"/>
                        </a:lnTo>
                        <a:lnTo>
                          <a:pt x="105" y="145"/>
                        </a:lnTo>
                        <a:lnTo>
                          <a:pt x="156" y="0"/>
                        </a:lnTo>
                        <a:lnTo>
                          <a:pt x="210" y="0"/>
                        </a:lnTo>
                        <a:lnTo>
                          <a:pt x="210" y="200"/>
                        </a:lnTo>
                        <a:lnTo>
                          <a:pt x="169" y="200"/>
                        </a:lnTo>
                        <a:lnTo>
                          <a:pt x="169" y="145"/>
                        </a:lnTo>
                        <a:lnTo>
                          <a:pt x="173" y="51"/>
                        </a:lnTo>
                        <a:lnTo>
                          <a:pt x="119" y="200"/>
                        </a:lnTo>
                        <a:lnTo>
                          <a:pt x="91" y="200"/>
                        </a:lnTo>
                        <a:lnTo>
                          <a:pt x="37" y="51"/>
                        </a:lnTo>
                        <a:lnTo>
                          <a:pt x="41" y="145"/>
                        </a:lnTo>
                        <a:lnTo>
                          <a:pt x="41" y="200"/>
                        </a:lnTo>
                        <a:lnTo>
                          <a:pt x="0" y="200"/>
                        </a:lnTo>
                        <a:lnTo>
                          <a:pt x="0"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8">
                    <a:extLst>
                      <a:ext uri="{FF2B5EF4-FFF2-40B4-BE49-F238E27FC236}">
                        <a16:creationId xmlns:a16="http://schemas.microsoft.com/office/drawing/2014/main" id="{141270BC-5003-6DD9-42CC-20883D219A97}"/>
                      </a:ext>
                    </a:extLst>
                  </p:cNvPr>
                  <p:cNvSpPr>
                    <a:spLocks/>
                  </p:cNvSpPr>
                  <p:nvPr/>
                </p:nvSpPr>
                <p:spPr bwMode="auto">
                  <a:xfrm>
                    <a:off x="21020088" y="8107363"/>
                    <a:ext cx="146050" cy="195263"/>
                  </a:xfrm>
                  <a:custGeom>
                    <a:avLst/>
                    <a:gdLst>
                      <a:gd name="T0" fmla="*/ 112 w 153"/>
                      <a:gd name="T1" fmla="*/ 149 h 204"/>
                      <a:gd name="T2" fmla="*/ 112 w 153"/>
                      <a:gd name="T3" fmla="*/ 149 h 204"/>
                      <a:gd name="T4" fmla="*/ 104 w 153"/>
                      <a:gd name="T5" fmla="*/ 131 h 204"/>
                      <a:gd name="T6" fmla="*/ 74 w 153"/>
                      <a:gd name="T7" fmla="*/ 118 h 204"/>
                      <a:gd name="T8" fmla="*/ 41 w 153"/>
                      <a:gd name="T9" fmla="*/ 105 h 204"/>
                      <a:gd name="T10" fmla="*/ 7 w 153"/>
                      <a:gd name="T11" fmla="*/ 55 h 204"/>
                      <a:gd name="T12" fmla="*/ 16 w 153"/>
                      <a:gd name="T13" fmla="*/ 26 h 204"/>
                      <a:gd name="T14" fmla="*/ 42 w 153"/>
                      <a:gd name="T15" fmla="*/ 7 h 204"/>
                      <a:gd name="T16" fmla="*/ 80 w 153"/>
                      <a:gd name="T17" fmla="*/ 0 h 204"/>
                      <a:gd name="T18" fmla="*/ 118 w 153"/>
                      <a:gd name="T19" fmla="*/ 7 h 204"/>
                      <a:gd name="T20" fmla="*/ 144 w 153"/>
                      <a:gd name="T21" fmla="*/ 29 h 204"/>
                      <a:gd name="T22" fmla="*/ 153 w 153"/>
                      <a:gd name="T23" fmla="*/ 61 h 204"/>
                      <a:gd name="T24" fmla="*/ 112 w 153"/>
                      <a:gd name="T25" fmla="*/ 61 h 204"/>
                      <a:gd name="T26" fmla="*/ 104 w 153"/>
                      <a:gd name="T27" fmla="*/ 40 h 204"/>
                      <a:gd name="T28" fmla="*/ 79 w 153"/>
                      <a:gd name="T29" fmla="*/ 32 h 204"/>
                      <a:gd name="T30" fmla="*/ 56 w 153"/>
                      <a:gd name="T31" fmla="*/ 39 h 204"/>
                      <a:gd name="T32" fmla="*/ 48 w 153"/>
                      <a:gd name="T33" fmla="*/ 55 h 204"/>
                      <a:gd name="T34" fmla="*/ 57 w 153"/>
                      <a:gd name="T35" fmla="*/ 72 h 204"/>
                      <a:gd name="T36" fmla="*/ 86 w 153"/>
                      <a:gd name="T37" fmla="*/ 84 h 204"/>
                      <a:gd name="T38" fmla="*/ 137 w 153"/>
                      <a:gd name="T39" fmla="*/ 110 h 204"/>
                      <a:gd name="T40" fmla="*/ 153 w 153"/>
                      <a:gd name="T41" fmla="*/ 149 h 204"/>
                      <a:gd name="T42" fmla="*/ 134 w 153"/>
                      <a:gd name="T43" fmla="*/ 190 h 204"/>
                      <a:gd name="T44" fmla="*/ 81 w 153"/>
                      <a:gd name="T45" fmla="*/ 204 h 204"/>
                      <a:gd name="T46" fmla="*/ 39 w 153"/>
                      <a:gd name="T47" fmla="*/ 196 h 204"/>
                      <a:gd name="T48" fmla="*/ 10 w 153"/>
                      <a:gd name="T49" fmla="*/ 173 h 204"/>
                      <a:gd name="T50" fmla="*/ 0 w 153"/>
                      <a:gd name="T51" fmla="*/ 139 h 204"/>
                      <a:gd name="T52" fmla="*/ 42 w 153"/>
                      <a:gd name="T53" fmla="*/ 139 h 204"/>
                      <a:gd name="T54" fmla="*/ 81 w 153"/>
                      <a:gd name="T55" fmla="*/ 172 h 204"/>
                      <a:gd name="T56" fmla="*/ 104 w 153"/>
                      <a:gd name="T57" fmla="*/ 166 h 204"/>
                      <a:gd name="T58" fmla="*/ 112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2" y="149"/>
                        </a:moveTo>
                        <a:lnTo>
                          <a:pt x="112" y="149"/>
                        </a:lnTo>
                        <a:cubicBezTo>
                          <a:pt x="112" y="142"/>
                          <a:pt x="109" y="136"/>
                          <a:pt x="104" y="131"/>
                        </a:cubicBezTo>
                        <a:cubicBezTo>
                          <a:pt x="98" y="127"/>
                          <a:pt x="89" y="123"/>
                          <a:pt x="74" y="118"/>
                        </a:cubicBezTo>
                        <a:cubicBezTo>
                          <a:pt x="60" y="114"/>
                          <a:pt x="49" y="109"/>
                          <a:pt x="41" y="105"/>
                        </a:cubicBezTo>
                        <a:cubicBezTo>
                          <a:pt x="18" y="92"/>
                          <a:pt x="7" y="76"/>
                          <a:pt x="7" y="55"/>
                        </a:cubicBezTo>
                        <a:cubicBezTo>
                          <a:pt x="7" y="45"/>
                          <a:pt x="10" y="35"/>
                          <a:pt x="16" y="26"/>
                        </a:cubicBezTo>
                        <a:cubicBezTo>
                          <a:pt x="22" y="18"/>
                          <a:pt x="30" y="11"/>
                          <a:pt x="42" y="7"/>
                        </a:cubicBezTo>
                        <a:cubicBezTo>
                          <a:pt x="53" y="2"/>
                          <a:pt x="66" y="0"/>
                          <a:pt x="80" y="0"/>
                        </a:cubicBezTo>
                        <a:cubicBezTo>
                          <a:pt x="94" y="0"/>
                          <a:pt x="107" y="2"/>
                          <a:pt x="118" y="7"/>
                        </a:cubicBezTo>
                        <a:cubicBezTo>
                          <a:pt x="129" y="12"/>
                          <a:pt x="138" y="20"/>
                          <a:pt x="144" y="29"/>
                        </a:cubicBezTo>
                        <a:cubicBezTo>
                          <a:pt x="150" y="39"/>
                          <a:pt x="153" y="49"/>
                          <a:pt x="153" y="61"/>
                        </a:cubicBezTo>
                        <a:lnTo>
                          <a:pt x="112" y="61"/>
                        </a:lnTo>
                        <a:cubicBezTo>
                          <a:pt x="112" y="52"/>
                          <a:pt x="109" y="45"/>
                          <a:pt x="104" y="40"/>
                        </a:cubicBezTo>
                        <a:cubicBezTo>
                          <a:pt x="98" y="35"/>
                          <a:pt x="90" y="32"/>
                          <a:pt x="79" y="32"/>
                        </a:cubicBezTo>
                        <a:cubicBezTo>
                          <a:pt x="69" y="32"/>
                          <a:pt x="62" y="34"/>
                          <a:pt x="56" y="39"/>
                        </a:cubicBezTo>
                        <a:cubicBezTo>
                          <a:pt x="50" y="43"/>
                          <a:pt x="48" y="48"/>
                          <a:pt x="48" y="55"/>
                        </a:cubicBezTo>
                        <a:cubicBezTo>
                          <a:pt x="48" y="62"/>
                          <a:pt x="51" y="67"/>
                          <a:pt x="57" y="72"/>
                        </a:cubicBezTo>
                        <a:cubicBezTo>
                          <a:pt x="64" y="76"/>
                          <a:pt x="74" y="80"/>
                          <a:pt x="86" y="84"/>
                        </a:cubicBezTo>
                        <a:cubicBezTo>
                          <a:pt x="110" y="91"/>
                          <a:pt x="127" y="100"/>
                          <a:pt x="137" y="110"/>
                        </a:cubicBezTo>
                        <a:cubicBezTo>
                          <a:pt x="148" y="121"/>
                          <a:pt x="153" y="134"/>
                          <a:pt x="153" y="149"/>
                        </a:cubicBezTo>
                        <a:cubicBezTo>
                          <a:pt x="153" y="166"/>
                          <a:pt x="147" y="180"/>
                          <a:pt x="134" y="190"/>
                        </a:cubicBezTo>
                        <a:cubicBezTo>
                          <a:pt x="121" y="200"/>
                          <a:pt x="103" y="204"/>
                          <a:pt x="81" y="204"/>
                        </a:cubicBezTo>
                        <a:cubicBezTo>
                          <a:pt x="66" y="204"/>
                          <a:pt x="52" y="202"/>
                          <a:pt x="39" y="196"/>
                        </a:cubicBezTo>
                        <a:cubicBezTo>
                          <a:pt x="27" y="190"/>
                          <a:pt x="17" y="183"/>
                          <a:pt x="10" y="173"/>
                        </a:cubicBezTo>
                        <a:cubicBezTo>
                          <a:pt x="4" y="163"/>
                          <a:pt x="0" y="152"/>
                          <a:pt x="0" y="139"/>
                        </a:cubicBezTo>
                        <a:lnTo>
                          <a:pt x="42" y="139"/>
                        </a:lnTo>
                        <a:cubicBezTo>
                          <a:pt x="42" y="161"/>
                          <a:pt x="55" y="172"/>
                          <a:pt x="81" y="172"/>
                        </a:cubicBezTo>
                        <a:cubicBezTo>
                          <a:pt x="91" y="172"/>
                          <a:pt x="98" y="170"/>
                          <a:pt x="104" y="166"/>
                        </a:cubicBezTo>
                        <a:cubicBezTo>
                          <a:pt x="109" y="162"/>
                          <a:pt x="112" y="156"/>
                          <a:pt x="112"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9">
                    <a:extLst>
                      <a:ext uri="{FF2B5EF4-FFF2-40B4-BE49-F238E27FC236}">
                        <a16:creationId xmlns:a16="http://schemas.microsoft.com/office/drawing/2014/main" id="{E2088079-46A2-4B12-9267-09A71B2E377F}"/>
                      </a:ext>
                    </a:extLst>
                  </p:cNvPr>
                  <p:cNvSpPr>
                    <a:spLocks noEditPoints="1"/>
                  </p:cNvSpPr>
                  <p:nvPr/>
                </p:nvSpPr>
                <p:spPr bwMode="auto">
                  <a:xfrm>
                    <a:off x="21193125" y="8110538"/>
                    <a:ext cx="146050" cy="190500"/>
                  </a:xfrm>
                  <a:custGeom>
                    <a:avLst/>
                    <a:gdLst>
                      <a:gd name="T0" fmla="*/ 41 w 153"/>
                      <a:gd name="T1" fmla="*/ 34 h 200"/>
                      <a:gd name="T2" fmla="*/ 41 w 153"/>
                      <a:gd name="T3" fmla="*/ 34 h 200"/>
                      <a:gd name="T4" fmla="*/ 41 w 153"/>
                      <a:gd name="T5" fmla="*/ 167 h 200"/>
                      <a:gd name="T6" fmla="*/ 61 w 153"/>
                      <a:gd name="T7" fmla="*/ 167 h 200"/>
                      <a:gd name="T8" fmla="*/ 98 w 153"/>
                      <a:gd name="T9" fmla="*/ 151 h 200"/>
                      <a:gd name="T10" fmla="*/ 111 w 153"/>
                      <a:gd name="T11" fmla="*/ 106 h 200"/>
                      <a:gd name="T12" fmla="*/ 111 w 153"/>
                      <a:gd name="T13" fmla="*/ 95 h 200"/>
                      <a:gd name="T14" fmla="*/ 98 w 153"/>
                      <a:gd name="T15" fmla="*/ 49 h 200"/>
                      <a:gd name="T16" fmla="*/ 62 w 153"/>
                      <a:gd name="T17" fmla="*/ 34 h 200"/>
                      <a:gd name="T18" fmla="*/ 41 w 153"/>
                      <a:gd name="T19" fmla="*/ 34 h 200"/>
                      <a:gd name="T20" fmla="*/ 0 w 153"/>
                      <a:gd name="T21" fmla="*/ 200 h 200"/>
                      <a:gd name="T22" fmla="*/ 0 w 153"/>
                      <a:gd name="T23" fmla="*/ 200 h 200"/>
                      <a:gd name="T24" fmla="*/ 0 w 153"/>
                      <a:gd name="T25" fmla="*/ 0 h 200"/>
                      <a:gd name="T26" fmla="*/ 62 w 153"/>
                      <a:gd name="T27" fmla="*/ 0 h 200"/>
                      <a:gd name="T28" fmla="*/ 109 w 153"/>
                      <a:gd name="T29" fmla="*/ 12 h 200"/>
                      <a:gd name="T30" fmla="*/ 141 w 153"/>
                      <a:gd name="T31" fmla="*/ 46 h 200"/>
                      <a:gd name="T32" fmla="*/ 153 w 153"/>
                      <a:gd name="T33" fmla="*/ 95 h 200"/>
                      <a:gd name="T34" fmla="*/ 153 w 153"/>
                      <a:gd name="T35" fmla="*/ 105 h 200"/>
                      <a:gd name="T36" fmla="*/ 141 w 153"/>
                      <a:gd name="T37" fmla="*/ 154 h 200"/>
                      <a:gd name="T38" fmla="*/ 109 w 153"/>
                      <a:gd name="T39" fmla="*/ 188 h 200"/>
                      <a:gd name="T40" fmla="*/ 62 w 153"/>
                      <a:gd name="T41" fmla="*/ 200 h 200"/>
                      <a:gd name="T42" fmla="*/ 0 w 153"/>
                      <a:gd name="T4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200">
                        <a:moveTo>
                          <a:pt x="41" y="34"/>
                        </a:moveTo>
                        <a:lnTo>
                          <a:pt x="41" y="34"/>
                        </a:lnTo>
                        <a:lnTo>
                          <a:pt x="41" y="167"/>
                        </a:lnTo>
                        <a:lnTo>
                          <a:pt x="61" y="167"/>
                        </a:lnTo>
                        <a:cubicBezTo>
                          <a:pt x="77" y="167"/>
                          <a:pt x="89" y="161"/>
                          <a:pt x="98" y="151"/>
                        </a:cubicBezTo>
                        <a:cubicBezTo>
                          <a:pt x="106" y="140"/>
                          <a:pt x="111" y="125"/>
                          <a:pt x="111" y="106"/>
                        </a:cubicBezTo>
                        <a:lnTo>
                          <a:pt x="111" y="95"/>
                        </a:lnTo>
                        <a:cubicBezTo>
                          <a:pt x="111" y="75"/>
                          <a:pt x="107" y="60"/>
                          <a:pt x="98" y="49"/>
                        </a:cubicBezTo>
                        <a:cubicBezTo>
                          <a:pt x="90" y="39"/>
                          <a:pt x="78" y="34"/>
                          <a:pt x="62" y="34"/>
                        </a:cubicBezTo>
                        <a:lnTo>
                          <a:pt x="41" y="34"/>
                        </a:lnTo>
                        <a:close/>
                        <a:moveTo>
                          <a:pt x="0" y="200"/>
                        </a:moveTo>
                        <a:lnTo>
                          <a:pt x="0" y="200"/>
                        </a:lnTo>
                        <a:lnTo>
                          <a:pt x="0" y="0"/>
                        </a:lnTo>
                        <a:lnTo>
                          <a:pt x="62" y="0"/>
                        </a:lnTo>
                        <a:cubicBezTo>
                          <a:pt x="79" y="0"/>
                          <a:pt x="95" y="4"/>
                          <a:pt x="109" y="12"/>
                        </a:cubicBezTo>
                        <a:cubicBezTo>
                          <a:pt x="122" y="20"/>
                          <a:pt x="133" y="31"/>
                          <a:pt x="141" y="46"/>
                        </a:cubicBezTo>
                        <a:cubicBezTo>
                          <a:pt x="149" y="60"/>
                          <a:pt x="153" y="77"/>
                          <a:pt x="153" y="95"/>
                        </a:cubicBezTo>
                        <a:lnTo>
                          <a:pt x="153" y="105"/>
                        </a:lnTo>
                        <a:cubicBezTo>
                          <a:pt x="153" y="123"/>
                          <a:pt x="149" y="140"/>
                          <a:pt x="141" y="154"/>
                        </a:cubicBezTo>
                        <a:cubicBezTo>
                          <a:pt x="134" y="168"/>
                          <a:pt x="123" y="180"/>
                          <a:pt x="109" y="188"/>
                        </a:cubicBezTo>
                        <a:cubicBezTo>
                          <a:pt x="95" y="196"/>
                          <a:pt x="79" y="200"/>
                          <a:pt x="62" y="200"/>
                        </a:cubicBezTo>
                        <a:lnTo>
                          <a:pt x="0"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4" name="Freeform: Shape 13">
                <a:extLst>
                  <a:ext uri="{FF2B5EF4-FFF2-40B4-BE49-F238E27FC236}">
                    <a16:creationId xmlns:a16="http://schemas.microsoft.com/office/drawing/2014/main" id="{96BEEC0A-A105-95BF-A218-ABACA04F52F7}"/>
                  </a:ext>
                </a:extLst>
              </p:cNvPr>
              <p:cNvSpPr/>
              <p:nvPr/>
            </p:nvSpPr>
            <p:spPr>
              <a:xfrm flipV="1">
                <a:off x="8976782" y="4808537"/>
                <a:ext cx="2918084" cy="715977"/>
              </a:xfrm>
              <a:custGeom>
                <a:avLst/>
                <a:gdLst>
                  <a:gd name="connsiteX0" fmla="*/ 2819736 w 2918084"/>
                  <a:gd name="connsiteY0" fmla="*/ 715977 h 715977"/>
                  <a:gd name="connsiteX1" fmla="*/ 2918084 w 2918084"/>
                  <a:gd name="connsiteY1" fmla="*/ 715977 h 715977"/>
                  <a:gd name="connsiteX2" fmla="*/ 2904176 w 2918084"/>
                  <a:gd name="connsiteY2" fmla="*/ 578009 h 715977"/>
                  <a:gd name="connsiteX3" fmla="*/ 2194983 w 2918084"/>
                  <a:gd name="connsiteY3" fmla="*/ 0 h 715977"/>
                  <a:gd name="connsiteX4" fmla="*/ 971550 w 2918084"/>
                  <a:gd name="connsiteY4" fmla="*/ 0 h 715977"/>
                  <a:gd name="connsiteX5" fmla="*/ 848782 w 2918084"/>
                  <a:gd name="connsiteY5" fmla="*/ 0 h 715977"/>
                  <a:gd name="connsiteX6" fmla="*/ 2115 w 2918084"/>
                  <a:gd name="connsiteY6" fmla="*/ 0 h 715977"/>
                  <a:gd name="connsiteX7" fmla="*/ 0 w 2918084"/>
                  <a:gd name="connsiteY7" fmla="*/ 187 h 715977"/>
                  <a:gd name="connsiteX8" fmla="*/ 0 w 2918084"/>
                  <a:gd name="connsiteY8" fmla="*/ 98546 h 715977"/>
                  <a:gd name="connsiteX9" fmla="*/ 1375 w 2918084"/>
                  <a:gd name="connsiteY9" fmla="*/ 98424 h 715977"/>
                  <a:gd name="connsiteX10" fmla="*/ 846667 w 2918084"/>
                  <a:gd name="connsiteY10" fmla="*/ 98424 h 715977"/>
                  <a:gd name="connsiteX11" fmla="*/ 846667 w 2918084"/>
                  <a:gd name="connsiteY11" fmla="*/ 98546 h 715977"/>
                  <a:gd name="connsiteX12" fmla="*/ 848042 w 2918084"/>
                  <a:gd name="connsiteY12" fmla="*/ 98424 h 715977"/>
                  <a:gd name="connsiteX13" fmla="*/ 971550 w 2918084"/>
                  <a:gd name="connsiteY13" fmla="*/ 98424 h 715977"/>
                  <a:gd name="connsiteX14" fmla="*/ 2195725 w 2918084"/>
                  <a:gd name="connsiteY14" fmla="*/ 98424 h 715977"/>
                  <a:gd name="connsiteX15" fmla="*/ 2807768 w 2918084"/>
                  <a:gd name="connsiteY15" fmla="*/ 597253 h 7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8084" h="715977">
                    <a:moveTo>
                      <a:pt x="2819736" y="715977"/>
                    </a:moveTo>
                    <a:lnTo>
                      <a:pt x="2918084" y="715977"/>
                    </a:lnTo>
                    <a:lnTo>
                      <a:pt x="2904176" y="578009"/>
                    </a:lnTo>
                    <a:cubicBezTo>
                      <a:pt x="2836675" y="248140"/>
                      <a:pt x="2544807" y="0"/>
                      <a:pt x="2194983" y="0"/>
                    </a:cubicBezTo>
                    <a:lnTo>
                      <a:pt x="971550" y="0"/>
                    </a:lnTo>
                    <a:lnTo>
                      <a:pt x="848782" y="0"/>
                    </a:lnTo>
                    <a:lnTo>
                      <a:pt x="2115" y="0"/>
                    </a:lnTo>
                    <a:lnTo>
                      <a:pt x="0" y="187"/>
                    </a:lnTo>
                    <a:lnTo>
                      <a:pt x="0" y="98546"/>
                    </a:lnTo>
                    <a:lnTo>
                      <a:pt x="1375" y="98424"/>
                    </a:lnTo>
                    <a:lnTo>
                      <a:pt x="846667" y="98424"/>
                    </a:lnTo>
                    <a:lnTo>
                      <a:pt x="846667" y="98546"/>
                    </a:lnTo>
                    <a:lnTo>
                      <a:pt x="848042" y="98424"/>
                    </a:lnTo>
                    <a:lnTo>
                      <a:pt x="971550" y="98424"/>
                    </a:lnTo>
                    <a:lnTo>
                      <a:pt x="2195725" y="98424"/>
                    </a:lnTo>
                    <a:cubicBezTo>
                      <a:pt x="2497628" y="98424"/>
                      <a:pt x="2749513" y="312572"/>
                      <a:pt x="2807768" y="5972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endParaRPr lang="en-US"/>
              </a:p>
            </p:txBody>
          </p:sp>
        </p:grpSp>
      </p:grpSp>
      <p:sp>
        <p:nvSpPr>
          <p:cNvPr id="2" name="Title 1"/>
          <p:cNvSpPr>
            <a:spLocks noGrp="1"/>
          </p:cNvSpPr>
          <p:nvPr userDrawn="1">
            <p:ph type="ctrTitle"/>
          </p:nvPr>
        </p:nvSpPr>
        <p:spPr>
          <a:xfrm>
            <a:off x="647700" y="2454249"/>
            <a:ext cx="8987367" cy="2387600"/>
          </a:xfrm>
        </p:spPr>
        <p:txBody>
          <a:bodyPr anchor="ctr">
            <a:noAutofit/>
          </a:bodyPr>
          <a:lstStyle>
            <a:lvl1pPr algn="l">
              <a:defRPr sz="4000">
                <a:solidFill>
                  <a:schemeClr val="accent1"/>
                </a:solidFill>
              </a:defRPr>
            </a:lvl1pPr>
          </a:lstStyle>
          <a:p>
            <a:r>
              <a:rPr lang="en-US"/>
              <a:t>Click to edit Master title style</a:t>
            </a:r>
          </a:p>
        </p:txBody>
      </p:sp>
      <p:sp>
        <p:nvSpPr>
          <p:cNvPr id="3" name="Subtitle 2"/>
          <p:cNvSpPr>
            <a:spLocks noGrp="1"/>
          </p:cNvSpPr>
          <p:nvPr userDrawn="1">
            <p:ph type="subTitle" idx="1"/>
          </p:nvPr>
        </p:nvSpPr>
        <p:spPr>
          <a:xfrm>
            <a:off x="647700" y="5230368"/>
            <a:ext cx="10693400" cy="653965"/>
          </a:xfrm>
        </p:spPr>
        <p:txBody>
          <a:bodyPr>
            <a:noAutofit/>
          </a:bodyPr>
          <a:lstStyle>
            <a:lvl1pPr marL="0" indent="0" algn="l">
              <a:spcBef>
                <a:spcPts val="0"/>
              </a:spcBef>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p:cNvSpPr>
            <a:spLocks noGrp="1"/>
          </p:cNvSpPr>
          <p:nvPr userDrawn="1">
            <p:ph type="sldNum" sz="quarter" idx="12"/>
          </p:nvPr>
        </p:nvSpPr>
        <p:spPr/>
        <p:txBody>
          <a:bodyPr/>
          <a:lstStyle/>
          <a:p>
            <a:fld id="{6DD83045-6CB7-4C88-8A4E-57AB94F29488}" type="slidenum">
              <a:rPr lang="en-US" smtClean="0"/>
              <a:t>‹nº›</a:t>
            </a:fld>
            <a:endParaRPr lang="en-US"/>
          </a:p>
        </p:txBody>
      </p:sp>
      <p:grpSp>
        <p:nvGrpSpPr>
          <p:cNvPr id="63" name="Group 62">
            <a:extLst>
              <a:ext uri="{FF2B5EF4-FFF2-40B4-BE49-F238E27FC236}">
                <a16:creationId xmlns:a16="http://schemas.microsoft.com/office/drawing/2014/main" id="{C9CD4F31-BA0B-82C5-BDD0-0E806EDD9927}"/>
              </a:ext>
            </a:extLst>
          </p:cNvPr>
          <p:cNvGrpSpPr/>
          <p:nvPr userDrawn="1"/>
        </p:nvGrpSpPr>
        <p:grpSpPr>
          <a:xfrm>
            <a:off x="8935274" y="1"/>
            <a:ext cx="3012656" cy="1777430"/>
            <a:chOff x="8935274" y="1"/>
            <a:chExt cx="3012656" cy="1777430"/>
          </a:xfrm>
        </p:grpSpPr>
        <p:sp>
          <p:nvSpPr>
            <p:cNvPr id="58" name="Freeform: Shape 57">
              <a:extLst>
                <a:ext uri="{FF2B5EF4-FFF2-40B4-BE49-F238E27FC236}">
                  <a16:creationId xmlns:a16="http://schemas.microsoft.com/office/drawing/2014/main" id="{87FD67DB-B5F6-C864-D920-D4A5CA772F8B}"/>
                </a:ext>
              </a:extLst>
            </p:cNvPr>
            <p:cNvSpPr/>
            <p:nvPr userDrawn="1"/>
          </p:nvSpPr>
          <p:spPr>
            <a:xfrm>
              <a:off x="8935274" y="1"/>
              <a:ext cx="1856974" cy="1535930"/>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gradFill flip="none" rotWithShape="1">
              <a:gsLst>
                <a:gs pos="51000">
                  <a:schemeClr val="accent1"/>
                </a:gs>
                <a:gs pos="0">
                  <a:schemeClr val="accent1">
                    <a:alpha val="5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60" name="Freeform: Shape 59">
              <a:extLst>
                <a:ext uri="{FF2B5EF4-FFF2-40B4-BE49-F238E27FC236}">
                  <a16:creationId xmlns:a16="http://schemas.microsoft.com/office/drawing/2014/main" id="{723A89FB-79F9-3FA1-522F-C382D9EFA3EF}"/>
                </a:ext>
              </a:extLst>
            </p:cNvPr>
            <p:cNvSpPr/>
            <p:nvPr userDrawn="1"/>
          </p:nvSpPr>
          <p:spPr>
            <a:xfrm>
              <a:off x="9841337" y="2"/>
              <a:ext cx="2106593" cy="177742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gradFill flip="none" rotWithShape="1">
              <a:gsLst>
                <a:gs pos="53000">
                  <a:schemeClr val="accent2"/>
                </a:gs>
                <a:gs pos="11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62" name="Freeform: Shape 61">
              <a:extLst>
                <a:ext uri="{FF2B5EF4-FFF2-40B4-BE49-F238E27FC236}">
                  <a16:creationId xmlns:a16="http://schemas.microsoft.com/office/drawing/2014/main" id="{1E4AA3DB-A9BE-2792-0966-B200A9D6D75A}"/>
                </a:ext>
              </a:extLst>
            </p:cNvPr>
            <p:cNvSpPr/>
            <p:nvPr userDrawn="1"/>
          </p:nvSpPr>
          <p:spPr>
            <a:xfrm>
              <a:off x="10701915" y="1"/>
              <a:ext cx="1197840" cy="898238"/>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gradFill flip="none" rotWithShape="1">
              <a:gsLst>
                <a:gs pos="0">
                  <a:schemeClr val="accent3">
                    <a:lumMod val="75000"/>
                    <a:alpha val="60000"/>
                  </a:schemeClr>
                </a:gs>
                <a:gs pos="61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grpSp>
      <p:sp>
        <p:nvSpPr>
          <p:cNvPr id="64" name="Text Placeholder 6">
            <a:extLst>
              <a:ext uri="{FF2B5EF4-FFF2-40B4-BE49-F238E27FC236}">
                <a16:creationId xmlns:a16="http://schemas.microsoft.com/office/drawing/2014/main" id="{372A0B85-BDF5-C26F-CF81-398C11D997DA}"/>
              </a:ext>
            </a:extLst>
          </p:cNvPr>
          <p:cNvSpPr>
            <a:spLocks noGrp="1"/>
          </p:cNvSpPr>
          <p:nvPr userDrawn="1">
            <p:ph type="body" sz="quarter" idx="13"/>
          </p:nvPr>
        </p:nvSpPr>
        <p:spPr>
          <a:xfrm>
            <a:off x="266700" y="6324601"/>
            <a:ext cx="115189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16505306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FB961A5-0B82-5699-6584-0FD09FE6E8A1}"/>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42559811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692EACD-DF2F-C922-99C1-2F407B2D4B89}"/>
              </a:ext>
            </a:extLst>
          </p:cNvPr>
          <p:cNvSpPr/>
          <p:nvPr userDrawn="1"/>
        </p:nvSpPr>
        <p:spPr>
          <a:xfrm flipH="1">
            <a:off x="0" y="3818467"/>
            <a:ext cx="12192000" cy="3039533"/>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21266" y="1549400"/>
            <a:ext cx="7526867" cy="2191809"/>
          </a:xfrm>
        </p:spPr>
        <p:txBody>
          <a:bodyPr anchor="b"/>
          <a:lstStyle>
            <a:lvl1pPr>
              <a:defRPr sz="3200"/>
            </a:lvl1pPr>
          </a:lstStyle>
          <a:p>
            <a:r>
              <a:rPr lang="en-US"/>
              <a:t>Click to edit Master title style</a:t>
            </a:r>
          </a:p>
        </p:txBody>
      </p:sp>
      <p:sp>
        <p:nvSpPr>
          <p:cNvPr id="3" name="Text Placeholder 2"/>
          <p:cNvSpPr>
            <a:spLocks noGrp="1"/>
          </p:cNvSpPr>
          <p:nvPr>
            <p:ph type="body" idx="1"/>
          </p:nvPr>
        </p:nvSpPr>
        <p:spPr>
          <a:xfrm>
            <a:off x="821266" y="3929063"/>
            <a:ext cx="7526867"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7768B15-CA40-9773-5117-712966EE926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grpSp>
        <p:nvGrpSpPr>
          <p:cNvPr id="20" name="Group 19">
            <a:extLst>
              <a:ext uri="{FF2B5EF4-FFF2-40B4-BE49-F238E27FC236}">
                <a16:creationId xmlns:a16="http://schemas.microsoft.com/office/drawing/2014/main" id="{FC5C22E5-7FA9-47DB-294D-BD7202FE3F7C}"/>
              </a:ext>
            </a:extLst>
          </p:cNvPr>
          <p:cNvGrpSpPr/>
          <p:nvPr userDrawn="1"/>
        </p:nvGrpSpPr>
        <p:grpSpPr>
          <a:xfrm>
            <a:off x="8094133" y="0"/>
            <a:ext cx="3449045" cy="1923109"/>
            <a:chOff x="10462646" y="0"/>
            <a:chExt cx="1461532" cy="814917"/>
          </a:xfrm>
        </p:grpSpPr>
        <p:sp>
          <p:nvSpPr>
            <p:cNvPr id="21" name="Freeform: Shape 20">
              <a:extLst>
                <a:ext uri="{FF2B5EF4-FFF2-40B4-BE49-F238E27FC236}">
                  <a16:creationId xmlns:a16="http://schemas.microsoft.com/office/drawing/2014/main" id="{55318F11-0539-D862-CDC2-4F8FEF8C1D0A}"/>
                </a:ext>
              </a:extLst>
            </p:cNvPr>
            <p:cNvSpPr/>
            <p:nvPr userDrawn="1"/>
          </p:nvSpPr>
          <p:spPr>
            <a:xfrm>
              <a:off x="10462646" y="1"/>
              <a:ext cx="915515" cy="757236"/>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gradFill flip="none" rotWithShape="1">
              <a:gsLst>
                <a:gs pos="51000">
                  <a:schemeClr val="accent1"/>
                </a:gs>
                <a:gs pos="0">
                  <a:schemeClr val="accent1">
                    <a:alpha val="5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22" name="Freeform: Shape 21">
              <a:extLst>
                <a:ext uri="{FF2B5EF4-FFF2-40B4-BE49-F238E27FC236}">
                  <a16:creationId xmlns:a16="http://schemas.microsoft.com/office/drawing/2014/main" id="{9146E883-69C3-394B-1D4A-8F0DC8CAB0FE}"/>
                </a:ext>
              </a:extLst>
            </p:cNvPr>
            <p:cNvSpPr/>
            <p:nvPr userDrawn="1"/>
          </p:nvSpPr>
          <p:spPr>
            <a:xfrm>
              <a:off x="11333626" y="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gradFill flip="none" rotWithShape="1">
              <a:gsLst>
                <a:gs pos="0">
                  <a:schemeClr val="accent3">
                    <a:lumMod val="75000"/>
                    <a:alpha val="60000"/>
                  </a:schemeClr>
                </a:gs>
                <a:gs pos="61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23" name="Freeform: Shape 22">
              <a:extLst>
                <a:ext uri="{FF2B5EF4-FFF2-40B4-BE49-F238E27FC236}">
                  <a16:creationId xmlns:a16="http://schemas.microsoft.com/office/drawing/2014/main" id="{AEBCFD2D-8C18-B8CE-2356-FE20AC899760}"/>
                </a:ext>
              </a:extLst>
            </p:cNvPr>
            <p:cNvSpPr/>
            <p:nvPr userDrawn="1"/>
          </p:nvSpPr>
          <p:spPr>
            <a:xfrm>
              <a:off x="10907177" y="0"/>
              <a:ext cx="975135" cy="814917"/>
            </a:xfrm>
            <a:custGeom>
              <a:avLst/>
              <a:gdLst>
                <a:gd name="connsiteX0" fmla="*/ 0 w 975135"/>
                <a:gd name="connsiteY0" fmla="*/ 0 h 814917"/>
                <a:gd name="connsiteX1" fmla="*/ 271994 w 975135"/>
                <a:gd name="connsiteY1" fmla="*/ 0 h 814917"/>
                <a:gd name="connsiteX2" fmla="*/ 946324 w 975135"/>
                <a:gd name="connsiteY2" fmla="*/ 652394 h 814917"/>
                <a:gd name="connsiteX3" fmla="*/ 948535 w 975135"/>
                <a:gd name="connsiteY3" fmla="*/ 786106 h 814917"/>
                <a:gd name="connsiteX4" fmla="*/ 814823 w 975135"/>
                <a:gd name="connsiteY4" fmla="*/ 788317 h 814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35" h="814917">
                  <a:moveTo>
                    <a:pt x="0" y="0"/>
                  </a:moveTo>
                  <a:lnTo>
                    <a:pt x="271994" y="0"/>
                  </a:lnTo>
                  <a:lnTo>
                    <a:pt x="946324" y="652394"/>
                  </a:lnTo>
                  <a:cubicBezTo>
                    <a:pt x="983858" y="688707"/>
                    <a:pt x="984848" y="748572"/>
                    <a:pt x="948535" y="786106"/>
                  </a:cubicBezTo>
                  <a:cubicBezTo>
                    <a:pt x="912222" y="823640"/>
                    <a:pt x="852357" y="824630"/>
                    <a:pt x="814823" y="788317"/>
                  </a:cubicBezTo>
                  <a:close/>
                </a:path>
              </a:pathLst>
            </a:custGeom>
            <a:gradFill flip="none" rotWithShape="1">
              <a:gsLst>
                <a:gs pos="53000">
                  <a:schemeClr val="accent2"/>
                </a:gs>
                <a:gs pos="11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grpSp>
    </p:spTree>
    <p:extLst>
      <p:ext uri="{BB962C8B-B14F-4D97-AF65-F5344CB8AC3E}">
        <p14:creationId xmlns:p14="http://schemas.microsoft.com/office/powerpoint/2010/main" val="3256693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67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p:txBody>
          <a:bodyPr/>
          <a:lstStyle/>
          <a:p>
            <a:fld id="{6DD83045-6CB7-4C88-8A4E-57AB94F29488}" type="slidenum">
              <a:rPr lang="en-US" smtClean="0"/>
              <a:t>‹nº›</a:t>
            </a:fld>
            <a:endParaRPr lang="en-US"/>
          </a:p>
        </p:txBody>
      </p:sp>
      <p:sp>
        <p:nvSpPr>
          <p:cNvPr id="5" name="Text Placeholder 6">
            <a:extLst>
              <a:ext uri="{FF2B5EF4-FFF2-40B4-BE49-F238E27FC236}">
                <a16:creationId xmlns:a16="http://schemas.microsoft.com/office/drawing/2014/main" id="{4D3657C4-CF0E-C595-4F2E-EC0FA6F55876}"/>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289901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p:txBody>
          <a:bodyPr/>
          <a:lstStyle/>
          <a:p>
            <a:fld id="{6DD83045-6CB7-4C88-8A4E-57AB94F29488}" type="slidenum">
              <a:rPr lang="en-US" smtClean="0"/>
              <a:t>‹nº›</a:t>
            </a:fld>
            <a:endParaRPr lang="en-US"/>
          </a:p>
        </p:txBody>
      </p:sp>
      <p:sp>
        <p:nvSpPr>
          <p:cNvPr id="3" name="Text Placeholder 6">
            <a:extLst>
              <a:ext uri="{FF2B5EF4-FFF2-40B4-BE49-F238E27FC236}">
                <a16:creationId xmlns:a16="http://schemas.microsoft.com/office/drawing/2014/main" id="{1614BE6A-8192-2F04-6181-72865C161C4F}"/>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78174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6844744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682801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FB961A5-0B82-5699-6584-0FD09FE6E8A1}"/>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8124372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EACTIVE_Title and Content_Both Arrow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4" y="685973"/>
            <a:ext cx="9931001" cy="795528"/>
          </a:xfrm>
        </p:spPr>
        <p:txBody>
          <a:bodyPr anchor="t" anchorCtr="0"/>
          <a:lstStyle>
            <a:lvl1pPr>
              <a:lnSpc>
                <a:spcPct val="90000"/>
              </a:lnSpc>
              <a:defRPr spc="0" baseline="0">
                <a:solidFill>
                  <a:schemeClr val="accent1"/>
                </a:solidFill>
              </a:defRPr>
            </a:lvl1pPr>
          </a:lstStyle>
          <a:p>
            <a:r>
              <a:rPr lang="en-US" dirty="0"/>
              <a:t>&lt;Title &amp; content layout&gt;</a:t>
            </a:r>
          </a:p>
        </p:txBody>
      </p:sp>
      <p:sp>
        <p:nvSpPr>
          <p:cNvPr id="5" name="Text Placeholder 4">
            <a:extLst>
              <a:ext uri="{FF2B5EF4-FFF2-40B4-BE49-F238E27FC236}">
                <a16:creationId xmlns:a16="http://schemas.microsoft.com/office/drawing/2014/main" id="{9623C0F8-223F-48FE-BEE2-4FF0A9502238}"/>
              </a:ext>
            </a:extLst>
          </p:cNvPr>
          <p:cNvSpPr>
            <a:spLocks noGrp="1"/>
          </p:cNvSpPr>
          <p:nvPr>
            <p:ph type="body" sz="quarter" idx="10" hasCustomPrompt="1"/>
          </p:nvPr>
        </p:nvSpPr>
        <p:spPr>
          <a:xfrm>
            <a:off x="631101" y="5943600"/>
            <a:ext cx="9930811" cy="455944"/>
          </a:xfrm>
        </p:spPr>
        <p:txBody>
          <a:bodyPr anchor="b" anchorCtr="0"/>
          <a:lstStyle>
            <a:lvl1pPr marL="0" indent="0">
              <a:spcAft>
                <a:spcPts val="200"/>
              </a:spcAft>
              <a:buNone/>
              <a:defRPr sz="900"/>
            </a:lvl1pPr>
          </a:lstStyle>
          <a:p>
            <a:pPr lvl="0"/>
            <a:r>
              <a:rPr lang="en-US" dirty="0"/>
              <a:t>References</a:t>
            </a:r>
          </a:p>
        </p:txBody>
      </p:sp>
      <p:sp>
        <p:nvSpPr>
          <p:cNvPr id="6" name="Text Placeholder 2">
            <a:extLst>
              <a:ext uri="{FF2B5EF4-FFF2-40B4-BE49-F238E27FC236}">
                <a16:creationId xmlns:a16="http://schemas.microsoft.com/office/drawing/2014/main" id="{D8766601-EB9B-4F0B-8C46-4E8A7F0E550F}"/>
              </a:ext>
            </a:extLst>
          </p:cNvPr>
          <p:cNvSpPr>
            <a:spLocks noGrp="1"/>
          </p:cNvSpPr>
          <p:nvPr>
            <p:ph idx="11"/>
          </p:nvPr>
        </p:nvSpPr>
        <p:spPr>
          <a:xfrm>
            <a:off x="619544" y="1609397"/>
            <a:ext cx="10976373" cy="420561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10" name="Group 9"/>
          <p:cNvGrpSpPr/>
          <p:nvPr userDrawn="1"/>
        </p:nvGrpSpPr>
        <p:grpSpPr>
          <a:xfrm>
            <a:off x="10658623" y="799072"/>
            <a:ext cx="1268320" cy="320124"/>
            <a:chOff x="10655847" y="799072"/>
            <a:chExt cx="1267990" cy="320124"/>
          </a:xfrm>
        </p:grpSpPr>
        <p:pic>
          <p:nvPicPr>
            <p:cNvPr id="11" name="Graphic 6">
              <a:hlinkClick r:id="" action="ppaction://hlinkshowjump?jump=nextslide"/>
              <a:extLst>
                <a:ext uri="{FF2B5EF4-FFF2-40B4-BE49-F238E27FC236}">
                  <a16:creationId xmlns:a16="http://schemas.microsoft.com/office/drawing/2014/main" id="{6AB41647-8720-4BFE-962C-CE010ABD348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95177" y="799072"/>
              <a:ext cx="228660" cy="320124"/>
            </a:xfrm>
            <a:prstGeom prst="rect">
              <a:avLst/>
            </a:prstGeom>
            <a:effectLst>
              <a:outerShdw blurRad="50800" dist="38100" dir="5400000" algn="t" rotWithShape="0">
                <a:prstClr val="black">
                  <a:alpha val="40000"/>
                </a:prstClr>
              </a:outerShdw>
            </a:effectLst>
          </p:spPr>
        </p:pic>
        <p:pic>
          <p:nvPicPr>
            <p:cNvPr id="12" name="Graphic 7">
              <a:hlinkClick r:id="" action="ppaction://hlinkshowjump?jump=previousslide"/>
              <a:extLst>
                <a:ext uri="{FF2B5EF4-FFF2-40B4-BE49-F238E27FC236}">
                  <a16:creationId xmlns:a16="http://schemas.microsoft.com/office/drawing/2014/main" id="{98CB2260-71A1-4C36-B8B9-14124B1E484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rot="10800000">
              <a:off x="10655847" y="799072"/>
              <a:ext cx="228660" cy="320124"/>
            </a:xfrm>
            <a:prstGeom prst="rect">
              <a:avLst/>
            </a:prstGeom>
            <a:effectLst>
              <a:outerShdw blurRad="50800" dist="38100" dir="5400000" algn="t" rotWithShape="0">
                <a:prstClr val="black">
                  <a:alpha val="40000"/>
                </a:prstClr>
              </a:outerShdw>
            </a:effectLst>
          </p:spPr>
        </p:pic>
      </p:grpSp>
    </p:spTree>
    <p:extLst>
      <p:ext uri="{BB962C8B-B14F-4D97-AF65-F5344CB8AC3E}">
        <p14:creationId xmlns:p14="http://schemas.microsoft.com/office/powerpoint/2010/main" val="661814826"/>
      </p:ext>
    </p:extLst>
  </p:cSld>
  <p:clrMapOvr>
    <a:masterClrMapping/>
  </p:clrMapOvr>
  <p:hf sldNum="0"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 Cover slid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 y="893"/>
            <a:ext cx="12192001" cy="6856214"/>
          </a:xfrm>
          <a:prstGeom prst="rect">
            <a:avLst/>
          </a:prstGeom>
        </p:spPr>
      </p:pic>
      <p:sp>
        <p:nvSpPr>
          <p:cNvPr id="2" name="Title 1"/>
          <p:cNvSpPr>
            <a:spLocks noGrp="1"/>
          </p:cNvSpPr>
          <p:nvPr>
            <p:ph type="ctrTitle" hasCustomPrompt="1"/>
          </p:nvPr>
        </p:nvSpPr>
        <p:spPr>
          <a:xfrm>
            <a:off x="616754" y="1185905"/>
            <a:ext cx="9298822" cy="2239920"/>
          </a:xfrm>
          <a:prstGeom prst="rect">
            <a:avLst/>
          </a:prstGeom>
        </p:spPr>
        <p:txBody>
          <a:bodyPr/>
          <a:lstStyle>
            <a:lvl1pPr>
              <a:lnSpc>
                <a:spcPct val="78000"/>
              </a:lnSpc>
              <a:defRPr sz="4200" cap="all" spc="130">
                <a:solidFill>
                  <a:srgbClr val="FFFFFF"/>
                </a:solidFill>
              </a:defRPr>
            </a:lvl1pPr>
          </a:lstStyle>
          <a:p>
            <a:r>
              <a:rPr lang="en-US"/>
              <a:t>&lt;Insert title&gt;</a:t>
            </a:r>
          </a:p>
        </p:txBody>
      </p:sp>
      <p:sp>
        <p:nvSpPr>
          <p:cNvPr id="3" name="Subtitle 2"/>
          <p:cNvSpPr>
            <a:spLocks noGrp="1"/>
          </p:cNvSpPr>
          <p:nvPr>
            <p:ph type="subTitle" idx="1" hasCustomPrompt="1"/>
          </p:nvPr>
        </p:nvSpPr>
        <p:spPr>
          <a:xfrm>
            <a:off x="616756" y="5628838"/>
            <a:ext cx="4801849" cy="619563"/>
          </a:xfrm>
          <a:prstGeom prst="rect">
            <a:avLst/>
          </a:prstGeom>
        </p:spPr>
        <p:txBody>
          <a:bodyPr/>
          <a:lstStyle>
            <a:lvl1pPr marL="0" indent="0" algn="l">
              <a:lnSpc>
                <a:spcPct val="90000"/>
              </a:lnSpc>
              <a:buNone/>
              <a:defRPr sz="2000" spc="30" baseline="0">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&lt;Insert subtitle – optional&gt;</a:t>
            </a:r>
          </a:p>
        </p:txBody>
      </p:sp>
      <p:sp>
        <p:nvSpPr>
          <p:cNvPr id="9" name="Text Placeholder 8"/>
          <p:cNvSpPr>
            <a:spLocks noGrp="1"/>
          </p:cNvSpPr>
          <p:nvPr>
            <p:ph type="body" sz="quarter" idx="13" hasCustomPrompt="1"/>
          </p:nvPr>
        </p:nvSpPr>
        <p:spPr>
          <a:xfrm>
            <a:off x="616756" y="5374233"/>
            <a:ext cx="2581947" cy="189351"/>
          </a:xfrm>
          <a:prstGeom prst="rect">
            <a:avLst/>
          </a:prstGeom>
        </p:spPr>
        <p:txBody>
          <a:bodyPr/>
          <a:lstStyle>
            <a:lvl1pPr>
              <a:defRPr sz="1400" spc="30">
                <a:solidFill>
                  <a:schemeClr val="accent2"/>
                </a:solidFill>
              </a:defRPr>
            </a:lvl1pPr>
            <a:lvl2pPr>
              <a:defRPr sz="1400"/>
            </a:lvl2pPr>
            <a:lvl3pPr>
              <a:defRPr sz="1400"/>
            </a:lvl3pPr>
            <a:lvl4pPr>
              <a:defRPr sz="1400"/>
            </a:lvl4pPr>
            <a:lvl5pPr>
              <a:defRPr sz="1400"/>
            </a:lvl5pPr>
          </a:lstStyle>
          <a:p>
            <a:pPr lvl="0"/>
            <a:r>
              <a:rPr lang="en-US"/>
              <a:t>Insert Date Here</a:t>
            </a:r>
          </a:p>
        </p:txBody>
      </p:sp>
    </p:spTree>
    <p:extLst>
      <p:ext uri="{BB962C8B-B14F-4D97-AF65-F5344CB8AC3E}">
        <p14:creationId xmlns:p14="http://schemas.microsoft.com/office/powerpoint/2010/main" val="2566936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Agenda / TOC – Green background">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tx1"/>
                </a:solidFill>
              </a:defRPr>
            </a:lvl1pPr>
          </a:lstStyle>
          <a:p>
            <a:r>
              <a:rPr lang="en-US"/>
              <a:t>&lt;Agenda / TOC&gt;</a:t>
            </a:r>
          </a:p>
        </p:txBody>
      </p:sp>
      <p:sp>
        <p:nvSpPr>
          <p:cNvPr id="3" name="Content Placeholder 2"/>
          <p:cNvSpPr>
            <a:spLocks noGrp="1"/>
          </p:cNvSpPr>
          <p:nvPr>
            <p:ph idx="1"/>
          </p:nvPr>
        </p:nvSpPr>
        <p:spPr>
          <a:xfrm>
            <a:off x="619545" y="1853400"/>
            <a:ext cx="10962697" cy="4290227"/>
          </a:xfrm>
          <a:prstGeom prst="rect">
            <a:avLst/>
          </a:prstGeom>
        </p:spPr>
        <p:txBody>
          <a:bodyPr numCol="2" spcCol="731520"/>
          <a:lstStyle>
            <a:lvl1pPr marL="368300" indent="-368300">
              <a:spcBef>
                <a:spcPts val="1000"/>
              </a:spcBef>
              <a:buFont typeface="+mj-lt"/>
              <a:buAutoNum type="arabicPeriod"/>
              <a:defRPr>
                <a:solidFill>
                  <a:schemeClr val="tx1"/>
                </a:solidFill>
              </a:defRPr>
            </a:lvl1pPr>
            <a:lvl2pPr marL="627063" indent="-258763">
              <a:buFont typeface="+mj-lt"/>
              <a:buAutoNum type="alphaLcPeriod"/>
              <a:defRPr>
                <a:solidFill>
                  <a:schemeClr val="tx1"/>
                </a:solidFill>
              </a:defRPr>
            </a:lvl2pPr>
            <a:lvl3pPr marL="849313" indent="-146050">
              <a:buFont typeface="Arial"/>
              <a:buChar char="•"/>
              <a:defRPr>
                <a:solidFill>
                  <a:schemeClr val="tx1"/>
                </a:solidFill>
              </a:defRPr>
            </a:lvl3pPr>
            <a:lvl4pPr marL="1055688" indent="-171450">
              <a:buFont typeface="Lucida Grande"/>
              <a:buChar char="–"/>
              <a:defRPr>
                <a:solidFill>
                  <a:schemeClr val="tx1"/>
                </a:solidFill>
              </a:defRPr>
            </a:lvl4pPr>
            <a:lvl5pPr marL="1279525" indent="-182563">
              <a:buFont typeface="Arial"/>
              <a:buChar cha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16031777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Objectives #1 – Green background">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tx1"/>
                </a:solidFill>
              </a:defRPr>
            </a:lvl1pPr>
          </a:lstStyle>
          <a:p>
            <a:r>
              <a:rPr lang="en-US"/>
              <a:t>&lt;Objectives&gt;</a:t>
            </a:r>
          </a:p>
        </p:txBody>
      </p:sp>
      <p:sp>
        <p:nvSpPr>
          <p:cNvPr id="3" name="Content Placeholder 2"/>
          <p:cNvSpPr>
            <a:spLocks noGrp="1"/>
          </p:cNvSpPr>
          <p:nvPr>
            <p:ph idx="1"/>
          </p:nvPr>
        </p:nvSpPr>
        <p:spPr>
          <a:xfrm>
            <a:off x="619544" y="1840700"/>
            <a:ext cx="10048060" cy="4302926"/>
          </a:xfrm>
          <a:prstGeom prst="rect">
            <a:avLst/>
          </a:prstGeom>
        </p:spPr>
        <p:txBody>
          <a:bodyPr/>
          <a:lstStyle>
            <a:lvl1pPr marL="207963" indent="-207963">
              <a:spcBef>
                <a:spcPts val="1400"/>
              </a:spcBef>
              <a:buSzPct val="95000"/>
              <a:buFont typeface="Arial"/>
              <a:buChar char="•"/>
              <a:defRPr sz="2400">
                <a:solidFill>
                  <a:schemeClr val="tx1"/>
                </a:solidFill>
              </a:defRPr>
            </a:lvl1pPr>
            <a:lvl2pPr marL="450850" indent="-228600">
              <a:spcBef>
                <a:spcPts val="400"/>
              </a:spcBef>
              <a:buFont typeface="Lucida Grande"/>
              <a:buChar char="–"/>
              <a:defRPr sz="2300">
                <a:solidFill>
                  <a:schemeClr val="tx1"/>
                </a:solidFill>
              </a:defRPr>
            </a:lvl2pPr>
            <a:lvl3pPr marL="666750" indent="-171450">
              <a:spcBef>
                <a:spcPts val="0"/>
              </a:spcBef>
              <a:buSzPct val="95000"/>
              <a:buFont typeface="Arial"/>
              <a:buChar char="•"/>
              <a:defRPr sz="2200">
                <a:solidFill>
                  <a:schemeClr val="tx1"/>
                </a:solidFill>
              </a:defRPr>
            </a:lvl3pPr>
            <a:lvl4pPr marL="882650" indent="-215900">
              <a:spcBef>
                <a:spcPts val="0"/>
              </a:spcBef>
              <a:buFont typeface="Lucida Grande"/>
              <a:buChar char="–"/>
              <a:defRPr sz="2100">
                <a:solidFill>
                  <a:schemeClr val="tx1"/>
                </a:solidFill>
              </a:defRPr>
            </a:lvl4pPr>
            <a:lvl5pPr marL="1098550" indent="-177800">
              <a:spcBef>
                <a:spcPts val="0"/>
              </a:spcBef>
              <a:buSzPct val="95000"/>
              <a:buFont typeface="Arial"/>
              <a:buChar char="•"/>
              <a:defRPr sz="2000">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pic>
        <p:nvPicPr>
          <p:cNvPr id="10" name="bjClassifierImageBottom">
            <a:extLst>
              <a:ext uri="{FF2B5EF4-FFF2-40B4-BE49-F238E27FC236}">
                <a16:creationId xmlns:a16="http://schemas.microsoft.com/office/drawing/2014/main" id="{29DF70A1-D8E2-4CA1-8F8E-3ACC42DEC524}"/>
              </a:ext>
            </a:extLst>
          </p:cNvPr>
          <p:cNvPicPr>
            <a:picLocks noChangeAspect="1"/>
          </p:cNvPicPr>
          <p:nvPr userDrawn="1"/>
        </p:nvPicPr>
        <p:blipFill>
          <a:blip r:embed="rId3"/>
          <a:stretch>
            <a:fillRect/>
          </a:stretch>
        </p:blipFill>
        <p:spPr>
          <a:xfrm>
            <a:off x="63517" y="6468336"/>
            <a:ext cx="808000" cy="326164"/>
          </a:xfrm>
          <a:prstGeom prst="rect">
            <a:avLst/>
          </a:prstGeom>
        </p:spPr>
      </p:pic>
    </p:spTree>
    <p:extLst>
      <p:ext uri="{BB962C8B-B14F-4D97-AF65-F5344CB8AC3E}">
        <p14:creationId xmlns:p14="http://schemas.microsoft.com/office/powerpoint/2010/main" val="338993523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ext &amp; Content – White">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BAD19E2-0931-4462-B5D3-59703EF348E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5" name="Object 4" hidden="1">
                        <a:extLst>
                          <a:ext uri="{FF2B5EF4-FFF2-40B4-BE49-F238E27FC236}">
                            <a16:creationId xmlns:a16="http://schemas.microsoft.com/office/drawing/2014/main" id="{6BAD19E2-0931-4462-B5D3-59703EF348E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3A6EB533-B9B6-4499-8B7A-E657F4AA62D8}"/>
              </a:ext>
            </a:extLst>
          </p:cNvPr>
          <p:cNvSpPr/>
          <p:nvPr userDrawn="1">
            <p:custDataLst>
              <p:tags r:id="rId2"/>
            </p:custDataLst>
          </p:nvPr>
        </p:nvSpPr>
        <p:spPr>
          <a:xfrm>
            <a:off x="0" y="0"/>
            <a:ext cx="158750" cy="158750"/>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3200" b="0" i="0" kern="600" spc="30" baseline="0">
              <a:latin typeface="Arial Narrow" panose="020B0606020202030204" pitchFamily="34" charset="0"/>
              <a:ea typeface="+mj-ea"/>
              <a:sym typeface="Arial Narrow" panose="020B0606020202030204" pitchFamily="34" charset="0"/>
            </a:endParaRPr>
          </a:p>
        </p:txBody>
      </p:sp>
      <p:sp>
        <p:nvSpPr>
          <p:cNvPr id="2" name="Title 1"/>
          <p:cNvSpPr>
            <a:spLocks noGrp="1"/>
          </p:cNvSpPr>
          <p:nvPr>
            <p:ph type="title" hasCustomPrompt="1"/>
          </p:nvPr>
        </p:nvSpPr>
        <p:spPr>
          <a:xfrm>
            <a:off x="623899" y="176297"/>
            <a:ext cx="10962696" cy="538078"/>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990601"/>
            <a:ext cx="10963490" cy="5153026"/>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81441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1_Text &amp; Content – White">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BAD19E2-0931-4462-B5D3-59703EF348E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5" name="Object 4" hidden="1">
                        <a:extLst>
                          <a:ext uri="{FF2B5EF4-FFF2-40B4-BE49-F238E27FC236}">
                            <a16:creationId xmlns:a16="http://schemas.microsoft.com/office/drawing/2014/main" id="{6BAD19E2-0931-4462-B5D3-59703EF348E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3A6EB533-B9B6-4499-8B7A-E657F4AA62D8}"/>
              </a:ext>
            </a:extLst>
          </p:cNvPr>
          <p:cNvSpPr/>
          <p:nvPr userDrawn="1">
            <p:custDataLst>
              <p:tags r:id="rId2"/>
            </p:custDataLst>
          </p:nvPr>
        </p:nvSpPr>
        <p:spPr>
          <a:xfrm>
            <a:off x="0" y="0"/>
            <a:ext cx="158750" cy="158750"/>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3200" b="0" i="0" kern="600" spc="30" baseline="0">
              <a:latin typeface="Arial Narrow" panose="020B0606020202030204" pitchFamily="34" charset="0"/>
              <a:ea typeface="+mj-ea"/>
              <a:sym typeface="Arial Narrow" panose="020B0606020202030204" pitchFamily="34" charset="0"/>
            </a:endParaRPr>
          </a:p>
        </p:txBody>
      </p:sp>
      <p:sp>
        <p:nvSpPr>
          <p:cNvPr id="2" name="Title 1"/>
          <p:cNvSpPr>
            <a:spLocks noGrp="1"/>
          </p:cNvSpPr>
          <p:nvPr>
            <p:ph type="title" hasCustomPrompt="1"/>
          </p:nvPr>
        </p:nvSpPr>
        <p:spPr>
          <a:xfrm>
            <a:off x="623899" y="176297"/>
            <a:ext cx="10962696" cy="538078"/>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990601"/>
            <a:ext cx="10963490" cy="5153026"/>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bjClassifierImageBottom">
            <a:extLst>
              <a:ext uri="{FF2B5EF4-FFF2-40B4-BE49-F238E27FC236}">
                <a16:creationId xmlns:a16="http://schemas.microsoft.com/office/drawing/2014/main" id="{9A0FA34D-9915-4B22-9B75-8C891A541B59}"/>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3500" y="6468336"/>
            <a:ext cx="670618" cy="326164"/>
          </a:xfrm>
          <a:prstGeom prst="rect">
            <a:avLst/>
          </a:prstGeom>
        </p:spPr>
      </p:pic>
    </p:spTree>
    <p:extLst>
      <p:ext uri="{BB962C8B-B14F-4D97-AF65-F5344CB8AC3E}">
        <p14:creationId xmlns:p14="http://schemas.microsoft.com/office/powerpoint/2010/main" val="439404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ext &amp; Content – Warm Gray">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1853400"/>
            <a:ext cx="10963490" cy="4290227"/>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000000"/>
                </a:solidFill>
              </a:defRPr>
            </a:lvl1pPr>
          </a:lstStyle>
          <a:p>
            <a:fld id="{74D97F68-CC38-3C48-B083-3B4A1457065E}" type="slidenum">
              <a:rPr lang="en-US" smtClean="0"/>
              <a:pPr/>
              <a:t>‹nº›</a:t>
            </a:fld>
            <a:endParaRPr lang="en-US"/>
          </a:p>
        </p:txBody>
      </p:sp>
      <p:pic>
        <p:nvPicPr>
          <p:cNvPr id="7" name="Picture 6" descr="Beacon_IFL_grey RGB 1.6.png"/>
          <p:cNvPicPr>
            <a:picLocks noChangeAspect="1"/>
          </p:cNvPicPr>
          <p:nvPr userDrawn="1"/>
        </p:nvPicPr>
        <p:blipFill rotWithShape="1">
          <a:blip r:embed="rId2"/>
          <a:srcRect r="62049"/>
          <a:stretch/>
        </p:blipFill>
        <p:spPr>
          <a:xfrm>
            <a:off x="9217529" y="6174046"/>
            <a:ext cx="544965" cy="511435"/>
          </a:xfrm>
          <a:prstGeom prst="rect">
            <a:avLst/>
          </a:prstGeom>
        </p:spPr>
      </p:pic>
    </p:spTree>
    <p:extLst>
      <p:ext uri="{BB962C8B-B14F-4D97-AF65-F5344CB8AC3E}">
        <p14:creationId xmlns:p14="http://schemas.microsoft.com/office/powerpoint/2010/main" val="400823511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ext &amp; Content – Dark Gra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bg1"/>
                </a:solidFill>
              </a:defRPr>
            </a:lvl1pPr>
          </a:lstStyle>
          <a:p>
            <a:r>
              <a:rPr lang="en-US"/>
              <a:t>&lt;Title &amp; content layout&gt;</a:t>
            </a:r>
          </a:p>
        </p:txBody>
      </p:sp>
      <p:sp>
        <p:nvSpPr>
          <p:cNvPr id="3" name="Content Placeholder 2"/>
          <p:cNvSpPr>
            <a:spLocks noGrp="1"/>
          </p:cNvSpPr>
          <p:nvPr>
            <p:ph idx="1"/>
          </p:nvPr>
        </p:nvSpPr>
        <p:spPr>
          <a:xfrm>
            <a:off x="619544" y="1853400"/>
            <a:ext cx="10963490" cy="4290227"/>
          </a:xfrm>
          <a:prstGeom prst="rect">
            <a:avLst/>
          </a:prstGeom>
        </p:spPr>
        <p:txBody>
          <a:bodyPr/>
          <a:lstStyle>
            <a:lvl1pPr>
              <a:spcBef>
                <a:spcPts val="1000"/>
              </a:spcBef>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23615904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ext &amp; Content – Light Teal">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1853400"/>
            <a:ext cx="10963490" cy="4290227"/>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FFFFFF"/>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9602020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only – Whi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4652" y="205858"/>
            <a:ext cx="10962696" cy="1076155"/>
          </a:xfrm>
          <a:prstGeom prst="rect">
            <a:avLst/>
          </a:prstGeom>
        </p:spPr>
        <p:txBody>
          <a:bodyPr/>
          <a:lstStyle>
            <a:lvl1pPr>
              <a:defRPr sz="3200" b="1" i="0" baseline="0">
                <a:solidFill>
                  <a:schemeClr val="bg1"/>
                </a:solidFill>
                <a:latin typeface="Calibri Light" panose="020F0302020204030204" pitchFamily="34" charset="0"/>
                <a:ea typeface="Calibri Light" panose="020F0302020204030204" pitchFamily="34" charset="0"/>
                <a:cs typeface="Calibri Light" panose="020F0302020204030204" pitchFamily="34" charset="0"/>
              </a:defRPr>
            </a:lvl1pPr>
          </a:lstStyle>
          <a:p>
            <a:r>
              <a:rPr lang="en-US" dirty="0"/>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000000"/>
                </a:solidFill>
              </a:defRPr>
            </a:lvl1pPr>
          </a:lstStyle>
          <a:p>
            <a:fld id="{74D97F68-CC38-3C48-B083-3B4A1457065E}" type="slidenum">
              <a:rPr lang="en-US" smtClean="0"/>
              <a:pPr/>
              <a:t>‹nº›</a:t>
            </a:fld>
            <a:endParaRPr lang="en-US"/>
          </a:p>
        </p:txBody>
      </p:sp>
    </p:spTree>
    <p:extLst>
      <p:ext uri="{BB962C8B-B14F-4D97-AF65-F5344CB8AC3E}">
        <p14:creationId xmlns:p14="http://schemas.microsoft.com/office/powerpoint/2010/main" val="18612947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7" name="Freeform: Shape 57">
            <a:extLst>
              <a:ext uri="{FF2B5EF4-FFF2-40B4-BE49-F238E27FC236}">
                <a16:creationId xmlns:a16="http://schemas.microsoft.com/office/drawing/2014/main" id="{4DC7128D-C89F-B707-A5AF-4F70AE738288}"/>
              </a:ext>
            </a:extLst>
          </p:cNvPr>
          <p:cNvSpPr/>
          <p:nvPr userDrawn="1"/>
        </p:nvSpPr>
        <p:spPr>
          <a:xfrm>
            <a:off x="8935274" y="1"/>
            <a:ext cx="1856974" cy="1535930"/>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8" name="Freeform: Shape 59">
            <a:extLst>
              <a:ext uri="{FF2B5EF4-FFF2-40B4-BE49-F238E27FC236}">
                <a16:creationId xmlns:a16="http://schemas.microsoft.com/office/drawing/2014/main" id="{7F287157-EBFB-3A43-CFEB-427C29B45ACD}"/>
              </a:ext>
            </a:extLst>
          </p:cNvPr>
          <p:cNvSpPr/>
          <p:nvPr userDrawn="1"/>
        </p:nvSpPr>
        <p:spPr>
          <a:xfrm>
            <a:off x="9841337" y="2"/>
            <a:ext cx="2106593" cy="177742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9" name="Freeform: Shape 61">
            <a:extLst>
              <a:ext uri="{FF2B5EF4-FFF2-40B4-BE49-F238E27FC236}">
                <a16:creationId xmlns:a16="http://schemas.microsoft.com/office/drawing/2014/main" id="{5EC648BB-2D80-3D85-2890-B9B5FD9CC1C1}"/>
              </a:ext>
            </a:extLst>
          </p:cNvPr>
          <p:cNvSpPr/>
          <p:nvPr userDrawn="1"/>
        </p:nvSpPr>
        <p:spPr>
          <a:xfrm>
            <a:off x="10701915" y="1"/>
            <a:ext cx="1197840" cy="898238"/>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1" name="Rectangle 10">
            <a:extLst>
              <a:ext uri="{FF2B5EF4-FFF2-40B4-BE49-F238E27FC236}">
                <a16:creationId xmlns:a16="http://schemas.microsoft.com/office/drawing/2014/main" id="{3692EACD-DF2F-C922-99C1-2F407B2D4B89}"/>
              </a:ext>
            </a:extLst>
          </p:cNvPr>
          <p:cNvSpPr/>
          <p:nvPr userDrawn="1"/>
        </p:nvSpPr>
        <p:spPr>
          <a:xfrm flipH="1">
            <a:off x="0" y="3818467"/>
            <a:ext cx="12192000" cy="3039533"/>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21266" y="1549400"/>
            <a:ext cx="7526867" cy="2191809"/>
          </a:xfrm>
        </p:spPr>
        <p:txBody>
          <a:bodyPr anchor="b"/>
          <a:lstStyle>
            <a:lvl1pPr>
              <a:defRPr sz="3200"/>
            </a:lvl1pPr>
          </a:lstStyle>
          <a:p>
            <a:r>
              <a:rPr lang="en-US"/>
              <a:t>Click to edit Master title style</a:t>
            </a:r>
          </a:p>
        </p:txBody>
      </p:sp>
      <p:sp>
        <p:nvSpPr>
          <p:cNvPr id="3" name="Text Placeholder 2"/>
          <p:cNvSpPr>
            <a:spLocks noGrp="1"/>
          </p:cNvSpPr>
          <p:nvPr>
            <p:ph type="body" idx="1"/>
          </p:nvPr>
        </p:nvSpPr>
        <p:spPr>
          <a:xfrm>
            <a:off x="821266" y="3929063"/>
            <a:ext cx="7526867"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7768B15-CA40-9773-5117-712966EE926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
        <p:nvSpPr>
          <p:cNvPr id="5" name="CaixaDeTexto 4">
            <a:extLst>
              <a:ext uri="{FF2B5EF4-FFF2-40B4-BE49-F238E27FC236}">
                <a16:creationId xmlns:a16="http://schemas.microsoft.com/office/drawing/2014/main" id="{4348C7F3-A426-EBCD-DDB9-09FA1016C8E1}"/>
              </a:ext>
            </a:extLst>
          </p:cNvPr>
          <p:cNvSpPr txBox="1"/>
          <p:nvPr userDrawn="1"/>
        </p:nvSpPr>
        <p:spPr>
          <a:xfrm>
            <a:off x="10218200" y="6645099"/>
            <a:ext cx="1551913" cy="246221"/>
          </a:xfrm>
          <a:prstGeom prst="rect">
            <a:avLst/>
          </a:prstGeom>
          <a:noFill/>
        </p:spPr>
        <p:txBody>
          <a:bodyPr wrap="square" rtlCol="0">
            <a:spAutoFit/>
          </a:bodyPr>
          <a:lstStyle/>
          <a:p>
            <a:pPr algn="ctr"/>
            <a:r>
              <a:rPr lang="pt-BR" sz="1000" dirty="0">
                <a:solidFill>
                  <a:srgbClr val="7F7F7F"/>
                </a:solidFill>
                <a:effectLst/>
                <a:latin typeface="+mn-lt"/>
                <a:ea typeface="Aptos" panose="020B0004020202020204" pitchFamily="34" charset="0"/>
              </a:rPr>
              <a:t>BR-HPV-01572</a:t>
            </a:r>
            <a:endParaRPr lang="pt-BR" sz="1400" dirty="0">
              <a:solidFill>
                <a:srgbClr val="7F7F7F"/>
              </a:solidFill>
              <a:latin typeface="+mn-lt"/>
            </a:endParaRPr>
          </a:p>
        </p:txBody>
      </p:sp>
    </p:spTree>
    <p:extLst>
      <p:ext uri="{BB962C8B-B14F-4D97-AF65-F5344CB8AC3E}">
        <p14:creationId xmlns:p14="http://schemas.microsoft.com/office/powerpoint/2010/main" val="37222344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only – Warm Gray">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000000"/>
                </a:solidFill>
              </a:defRPr>
            </a:lvl1pPr>
          </a:lstStyle>
          <a:p>
            <a:fld id="{74D97F68-CC38-3C48-B083-3B4A1457065E}" type="slidenum">
              <a:rPr lang="en-US" smtClean="0"/>
              <a:pPr/>
              <a:t>‹nº›</a:t>
            </a:fld>
            <a:endParaRPr lang="en-US"/>
          </a:p>
        </p:txBody>
      </p:sp>
      <p:pic>
        <p:nvPicPr>
          <p:cNvPr id="7" name="Picture 6" descr="Beacon_IFL_grey RGB 1.6.png"/>
          <p:cNvPicPr>
            <a:picLocks noChangeAspect="1"/>
          </p:cNvPicPr>
          <p:nvPr userDrawn="1"/>
        </p:nvPicPr>
        <p:blipFill rotWithShape="1">
          <a:blip r:embed="rId2"/>
          <a:srcRect r="62049"/>
          <a:stretch/>
        </p:blipFill>
        <p:spPr>
          <a:xfrm>
            <a:off x="9217529" y="6174046"/>
            <a:ext cx="544965" cy="511435"/>
          </a:xfrm>
          <a:prstGeom prst="rect">
            <a:avLst/>
          </a:prstGeom>
        </p:spPr>
      </p:pic>
    </p:spTree>
    <p:extLst>
      <p:ext uri="{BB962C8B-B14F-4D97-AF65-F5344CB8AC3E}">
        <p14:creationId xmlns:p14="http://schemas.microsoft.com/office/powerpoint/2010/main" val="418955728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only – Dark Gra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bg1"/>
                </a:solidFill>
              </a:defRPr>
            </a:lvl1pPr>
          </a:lstStyle>
          <a:p>
            <a:r>
              <a:rPr lang="en-US"/>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404344714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only – Light Teal">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FFFFFF"/>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34519439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hank you / Closing">
    <p:bg>
      <p:bgPr>
        <a:solidFill>
          <a:schemeClr val="accent1"/>
        </a:solidFill>
        <a:effectLst/>
      </p:bgPr>
    </p:bg>
    <p:spTree>
      <p:nvGrpSpPr>
        <p:cNvPr id="1" name=""/>
        <p:cNvGrpSpPr/>
        <p:nvPr/>
      </p:nvGrpSpPr>
      <p:grpSpPr>
        <a:xfrm>
          <a:off x="0" y="0"/>
          <a:ext cx="0" cy="0"/>
          <a:chOff x="0" y="0"/>
          <a:chExt cx="0" cy="0"/>
        </a:xfrm>
      </p:grpSpPr>
      <p:pic>
        <p:nvPicPr>
          <p:cNvPr id="6" name="Picture 5" descr="BEACON_ThankYou.jpg"/>
          <p:cNvPicPr>
            <a:picLocks noChangeAspect="1"/>
          </p:cNvPicPr>
          <p:nvPr userDrawn="1"/>
        </p:nvPicPr>
        <p:blipFill>
          <a:blip r:embed="rId2"/>
          <a:stretch>
            <a:fillRect/>
          </a:stretch>
        </p:blipFill>
        <p:spPr>
          <a:xfrm>
            <a:off x="-1" y="0"/>
            <a:ext cx="12192001" cy="6858000"/>
          </a:xfrm>
          <a:prstGeom prst="rect">
            <a:avLst/>
          </a:prstGeom>
        </p:spPr>
      </p:pic>
      <p:sp>
        <p:nvSpPr>
          <p:cNvPr id="2" name="Title 1"/>
          <p:cNvSpPr>
            <a:spLocks noGrp="1"/>
          </p:cNvSpPr>
          <p:nvPr>
            <p:ph type="ctrTitle" hasCustomPrompt="1"/>
          </p:nvPr>
        </p:nvSpPr>
        <p:spPr>
          <a:xfrm>
            <a:off x="616756" y="1913098"/>
            <a:ext cx="7250827" cy="1608668"/>
          </a:xfrm>
          <a:prstGeom prst="rect">
            <a:avLst/>
          </a:prstGeom>
        </p:spPr>
        <p:txBody>
          <a:bodyPr/>
          <a:lstStyle>
            <a:lvl1pPr>
              <a:lnSpc>
                <a:spcPct val="78000"/>
              </a:lnSpc>
              <a:defRPr sz="5800" cap="all" spc="130" baseline="0">
                <a:solidFill>
                  <a:srgbClr val="FFFFFF"/>
                </a:solidFill>
              </a:defRPr>
            </a:lvl1pPr>
          </a:lstStyle>
          <a:p>
            <a:r>
              <a:rPr lang="en-US"/>
              <a:t>&lt;Insert thank you&gt;</a:t>
            </a:r>
          </a:p>
        </p:txBody>
      </p:sp>
      <p:sp>
        <p:nvSpPr>
          <p:cNvPr id="3" name="Subtitle 2"/>
          <p:cNvSpPr>
            <a:spLocks noGrp="1"/>
          </p:cNvSpPr>
          <p:nvPr>
            <p:ph type="subTitle" idx="1" hasCustomPrompt="1"/>
          </p:nvPr>
        </p:nvSpPr>
        <p:spPr>
          <a:xfrm>
            <a:off x="616754" y="3970913"/>
            <a:ext cx="5271229" cy="619563"/>
          </a:xfrm>
          <a:prstGeom prst="rect">
            <a:avLst/>
          </a:prstGeom>
        </p:spPr>
        <p:txBody>
          <a:bodyPr/>
          <a:lstStyle>
            <a:lvl1pPr marL="0" indent="0" algn="l">
              <a:lnSpc>
                <a:spcPct val="90000"/>
              </a:lnSpc>
              <a:buNone/>
              <a:defRPr sz="200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&lt;Optional Subtitle&gt;</a:t>
            </a:r>
          </a:p>
        </p:txBody>
      </p:sp>
      <p:sp>
        <p:nvSpPr>
          <p:cNvPr id="9" name="Text Placeholder 8"/>
          <p:cNvSpPr>
            <a:spLocks noGrp="1"/>
          </p:cNvSpPr>
          <p:nvPr>
            <p:ph type="body" sz="quarter" idx="13" hasCustomPrompt="1"/>
          </p:nvPr>
        </p:nvSpPr>
        <p:spPr>
          <a:xfrm>
            <a:off x="616756" y="5483546"/>
            <a:ext cx="5271229" cy="739456"/>
          </a:xfrm>
          <a:prstGeom prst="rect">
            <a:avLst/>
          </a:prstGeom>
        </p:spPr>
        <p:txBody>
          <a:bodyPr/>
          <a:lstStyle>
            <a:lvl1pPr>
              <a:defRPr sz="550" kern="500" baseline="0">
                <a:solidFill>
                  <a:srgbClr val="FFFFFF"/>
                </a:solidFill>
              </a:defRPr>
            </a:lvl1pPr>
            <a:lvl2pPr>
              <a:defRPr sz="1400"/>
            </a:lvl2pPr>
            <a:lvl3pPr>
              <a:defRPr sz="1400"/>
            </a:lvl3pPr>
            <a:lvl4pPr>
              <a:defRPr sz="1400"/>
            </a:lvl4pPr>
            <a:lvl5pPr>
              <a:defRPr sz="1400"/>
            </a:lvl5pPr>
          </a:lstStyle>
          <a:p>
            <a:pPr lvl="0"/>
            <a:r>
              <a:rPr lang="en-US"/>
              <a:t>Insert Proprietary / Legal Language Here</a:t>
            </a:r>
          </a:p>
        </p:txBody>
      </p:sp>
    </p:spTree>
    <p:extLst>
      <p:ext uri="{BB962C8B-B14F-4D97-AF65-F5344CB8AC3E}">
        <p14:creationId xmlns:p14="http://schemas.microsoft.com/office/powerpoint/2010/main" val="118521510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userDrawn="1">
  <p:cSld name="Title and body">
    <p:spTree>
      <p:nvGrpSpPr>
        <p:cNvPr id="1" name="Shape 9"/>
        <p:cNvGrpSpPr/>
        <p:nvPr/>
      </p:nvGrpSpPr>
      <p:grpSpPr>
        <a:xfrm>
          <a:off x="0" y="0"/>
          <a:ext cx="0" cy="0"/>
          <a:chOff x="0" y="0"/>
          <a:chExt cx="0" cy="0"/>
        </a:xfrm>
      </p:grpSpPr>
      <p:sp>
        <p:nvSpPr>
          <p:cNvPr id="11" name="Google Shape;11;p14"/>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609585" lvl="0" indent="-457189" algn="l">
              <a:lnSpc>
                <a:spcPct val="115000"/>
              </a:lnSpc>
              <a:spcBef>
                <a:spcPts val="0"/>
              </a:spcBef>
              <a:spcAft>
                <a:spcPts val="0"/>
              </a:spcAft>
              <a:buSzPts val="1800"/>
              <a:buChar char="●"/>
              <a:defRPr>
                <a:latin typeface="+mj-lt"/>
              </a:defRPr>
            </a:lvl1pPr>
            <a:lvl2pPr marL="1219170" lvl="1" indent="-423323" algn="l">
              <a:lnSpc>
                <a:spcPct val="115000"/>
              </a:lnSpc>
              <a:spcBef>
                <a:spcPts val="0"/>
              </a:spcBef>
              <a:spcAft>
                <a:spcPts val="0"/>
              </a:spcAft>
              <a:buSzPts val="1400"/>
              <a:buChar char="○"/>
              <a:defRPr/>
            </a:lvl2pPr>
            <a:lvl3pPr marL="1828754" lvl="2" indent="-423323" algn="l">
              <a:lnSpc>
                <a:spcPct val="115000"/>
              </a:lnSpc>
              <a:spcBef>
                <a:spcPts val="0"/>
              </a:spcBef>
              <a:spcAft>
                <a:spcPts val="0"/>
              </a:spcAft>
              <a:buSzPts val="1400"/>
              <a:buChar char="■"/>
              <a:defRPr/>
            </a:lvl3pPr>
            <a:lvl4pPr marL="2438339" lvl="3" indent="-423323" algn="l">
              <a:lnSpc>
                <a:spcPct val="115000"/>
              </a:lnSpc>
              <a:spcBef>
                <a:spcPts val="0"/>
              </a:spcBef>
              <a:spcAft>
                <a:spcPts val="0"/>
              </a:spcAft>
              <a:buSzPts val="1400"/>
              <a:buChar char="●"/>
              <a:defRPr/>
            </a:lvl4pPr>
            <a:lvl5pPr marL="3047924" lvl="4" indent="-423323" algn="l">
              <a:lnSpc>
                <a:spcPct val="115000"/>
              </a:lnSpc>
              <a:spcBef>
                <a:spcPts val="0"/>
              </a:spcBef>
              <a:spcAft>
                <a:spcPts val="0"/>
              </a:spcAft>
              <a:buSzPts val="1400"/>
              <a:buChar char="○"/>
              <a:defRPr/>
            </a:lvl5pPr>
            <a:lvl6pPr marL="3657509" lvl="5" indent="-423323" algn="l">
              <a:lnSpc>
                <a:spcPct val="115000"/>
              </a:lnSpc>
              <a:spcBef>
                <a:spcPts val="0"/>
              </a:spcBef>
              <a:spcAft>
                <a:spcPts val="0"/>
              </a:spcAft>
              <a:buSzPts val="1400"/>
              <a:buChar char="■"/>
              <a:defRPr/>
            </a:lvl6pPr>
            <a:lvl7pPr marL="4267093" lvl="6" indent="-423323" algn="l">
              <a:lnSpc>
                <a:spcPct val="115000"/>
              </a:lnSpc>
              <a:spcBef>
                <a:spcPts val="0"/>
              </a:spcBef>
              <a:spcAft>
                <a:spcPts val="0"/>
              </a:spcAft>
              <a:buSzPts val="1400"/>
              <a:buChar char="●"/>
              <a:defRPr/>
            </a:lvl7pPr>
            <a:lvl8pPr marL="4876678" lvl="7" indent="-423323" algn="l">
              <a:lnSpc>
                <a:spcPct val="115000"/>
              </a:lnSpc>
              <a:spcBef>
                <a:spcPts val="0"/>
              </a:spcBef>
              <a:spcAft>
                <a:spcPts val="0"/>
              </a:spcAft>
              <a:buSzPts val="1400"/>
              <a:buChar char="○"/>
              <a:defRPr/>
            </a:lvl8pPr>
            <a:lvl9pPr marL="5486263" lvl="8" indent="-423323" algn="l">
              <a:lnSpc>
                <a:spcPct val="115000"/>
              </a:lnSpc>
              <a:spcBef>
                <a:spcPts val="0"/>
              </a:spcBef>
              <a:spcAft>
                <a:spcPts val="0"/>
              </a:spcAft>
              <a:buSzPts val="1400"/>
              <a:buChar char="■"/>
              <a:defRPr/>
            </a:lvl9pPr>
          </a:lstStyle>
          <a:p>
            <a:endParaRPr dirty="0"/>
          </a:p>
        </p:txBody>
      </p:sp>
      <p:sp>
        <p:nvSpPr>
          <p:cNvPr id="12" name="Google Shape;12;p1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9pPr>
          </a:lstStyle>
          <a:p>
            <a:fld id="{00000000-1234-1234-1234-123412341234}" type="slidenum">
              <a:rPr lang="pt-BR" smtClean="0"/>
              <a:pPr/>
              <a:t>‹nº›</a:t>
            </a:fld>
            <a:endParaRPr lang="pt-BR"/>
          </a:p>
        </p:txBody>
      </p:sp>
      <p:sp>
        <p:nvSpPr>
          <p:cNvPr id="2" name="Título 17">
            <a:extLst>
              <a:ext uri="{FF2B5EF4-FFF2-40B4-BE49-F238E27FC236}">
                <a16:creationId xmlns:a16="http://schemas.microsoft.com/office/drawing/2014/main" id="{A1F9C641-4EB3-45B0-2D1A-C3471BB6EC5C}"/>
              </a:ext>
            </a:extLst>
          </p:cNvPr>
          <p:cNvSpPr txBox="1">
            <a:spLocks/>
          </p:cNvSpPr>
          <p:nvPr userDrawn="1"/>
        </p:nvSpPr>
        <p:spPr>
          <a:xfrm>
            <a:off x="415600" y="332673"/>
            <a:ext cx="10515600" cy="1203960"/>
          </a:xfrm>
          <a:prstGeom prst="rect">
            <a:avLst/>
          </a:prstGeom>
        </p:spPr>
        <p:txBody>
          <a:bodyPr/>
          <a:lstStyle>
            <a:lvl1pPr algn="l" defTabSz="457200" rtl="0" eaLnBrk="1" latinLnBrk="0" hangingPunct="1">
              <a:lnSpc>
                <a:spcPct val="90000"/>
              </a:lnSpc>
              <a:spcBef>
                <a:spcPct val="0"/>
              </a:spcBef>
              <a:buNone/>
              <a:defRPr sz="3200" kern="600" spc="50">
                <a:solidFill>
                  <a:schemeClr val="tx1"/>
                </a:solidFill>
                <a:latin typeface="Arial Narrow"/>
                <a:ea typeface="+mj-ea"/>
                <a:cs typeface="Arial Narrow"/>
              </a:defRPr>
            </a:lvl1pPr>
          </a:lstStyle>
          <a:p>
            <a:endParaRPr lang="pt-BR" b="1" dirty="0">
              <a:solidFill>
                <a:schemeClr val="bg1"/>
              </a:solidFill>
              <a:latin typeface="Calibri Light" panose="020F0302020204030204" pitchFamily="34" charset="0"/>
              <a:ea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23147487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217755" y="6480175"/>
            <a:ext cx="722264" cy="216000"/>
          </a:xfrm>
          <a:prstGeom prst="rect">
            <a:avLst/>
          </a:prstGeom>
        </p:spPr>
        <p:txBody>
          <a:bodyPr/>
          <a:lstStyle/>
          <a:p>
            <a:endParaRPr lang="en-GB"/>
          </a:p>
        </p:txBody>
      </p:sp>
      <p:sp>
        <p:nvSpPr>
          <p:cNvPr id="3" name="Footer Placeholder 2"/>
          <p:cNvSpPr>
            <a:spLocks noGrp="1"/>
          </p:cNvSpPr>
          <p:nvPr>
            <p:ph type="ftr" sz="quarter" idx="11"/>
          </p:nvPr>
        </p:nvSpPr>
        <p:spPr>
          <a:xfrm>
            <a:off x="378619" y="6480175"/>
            <a:ext cx="4114844" cy="214158"/>
          </a:xfrm>
          <a:prstGeom prst="rect">
            <a:avLst/>
          </a:prstGeom>
        </p:spPr>
        <p:txBody>
          <a:bodyPr/>
          <a:lstStyle/>
          <a:p>
            <a:endParaRPr lang="en-GB"/>
          </a:p>
        </p:txBody>
      </p:sp>
      <p:sp>
        <p:nvSpPr>
          <p:cNvPr id="4" name="Slide Number Placeholder 3"/>
          <p:cNvSpPr>
            <a:spLocks noGrp="1"/>
          </p:cNvSpPr>
          <p:nvPr>
            <p:ph type="sldNum" sz="quarter" idx="12"/>
          </p:nvPr>
        </p:nvSpPr>
        <p:spPr>
          <a:xfrm>
            <a:off x="11584744" y="6480175"/>
            <a:ext cx="229431" cy="216000"/>
          </a:xfrm>
          <a:prstGeom prst="rect">
            <a:avLst/>
          </a:prstGeom>
        </p:spPr>
        <p:txBody>
          <a:bodyPr/>
          <a:lstStyle/>
          <a:p>
            <a:fld id="{29CC380D-5F44-41E8-971E-CDD19ED6F8E3}" type="slidenum">
              <a:rPr lang="en-GB" smtClean="0"/>
              <a:t>‹nº›</a:t>
            </a:fld>
            <a:endParaRPr lang="en-GB"/>
          </a:p>
        </p:txBody>
      </p:sp>
    </p:spTree>
    <p:extLst>
      <p:ext uri="{BB962C8B-B14F-4D97-AF65-F5344CB8AC3E}">
        <p14:creationId xmlns:p14="http://schemas.microsoft.com/office/powerpoint/2010/main" val="1466553769"/>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5" name="Slide Number Placeholder 4"/>
          <p:cNvSpPr>
            <a:spLocks noGrp="1"/>
          </p:cNvSpPr>
          <p:nvPr>
            <p:ph type="sldNum" sz="quarter" idx="12"/>
          </p:nvPr>
        </p:nvSpPr>
        <p:spPr/>
        <p:txBody>
          <a:bodyPr/>
          <a:lstStyle/>
          <a:p>
            <a:fld id="{6DD83045-6CB7-4C88-8A4E-57AB94F29488}" type="slidenum">
              <a:rPr lang="en-US" smtClean="0"/>
              <a:t>‹nº›</a:t>
            </a:fld>
            <a:endParaRPr lang="en-US"/>
          </a:p>
        </p:txBody>
      </p:sp>
      <p:sp>
        <p:nvSpPr>
          <p:cNvPr id="3" name="Text Placeholder 6">
            <a:extLst>
              <a:ext uri="{FF2B5EF4-FFF2-40B4-BE49-F238E27FC236}">
                <a16:creationId xmlns:a16="http://schemas.microsoft.com/office/drawing/2014/main" id="{1614BE6A-8192-2F04-6181-72865C161C4F}"/>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
        <p:nvSpPr>
          <p:cNvPr id="4" name="Title 1">
            <a:extLst>
              <a:ext uri="{FF2B5EF4-FFF2-40B4-BE49-F238E27FC236}">
                <a16:creationId xmlns:a16="http://schemas.microsoft.com/office/drawing/2014/main" id="{9FABFFC1-5EFC-8027-D754-A9720CBC17FE}"/>
              </a:ext>
            </a:extLst>
          </p:cNvPr>
          <p:cNvSpPr txBox="1">
            <a:spLocks/>
          </p:cNvSpPr>
          <p:nvPr userDrawn="1"/>
        </p:nvSpPr>
        <p:spPr>
          <a:xfrm>
            <a:off x="619545" y="330145"/>
            <a:ext cx="10962696" cy="1076155"/>
          </a:xfrm>
          <a:prstGeom prst="rect">
            <a:avLst/>
          </a:prstGeom>
        </p:spPr>
        <p:txBody>
          <a:bodyPr/>
          <a:lstStyle>
            <a:lvl1pPr algn="l" defTabSz="457200" rtl="0" eaLnBrk="1" latinLnBrk="0" hangingPunct="1">
              <a:lnSpc>
                <a:spcPct val="90000"/>
              </a:lnSpc>
              <a:spcBef>
                <a:spcPct val="0"/>
              </a:spcBef>
              <a:buNone/>
              <a:defRPr sz="3200" kern="600" spc="50">
                <a:solidFill>
                  <a:schemeClr val="bg1"/>
                </a:solidFill>
                <a:latin typeface="Arial Narrow"/>
                <a:ea typeface="+mj-ea"/>
                <a:cs typeface="Arial Narrow"/>
              </a:defRPr>
            </a:lvl1pPr>
          </a:lstStyle>
          <a:p>
            <a:r>
              <a:rPr lang="en-US"/>
              <a:t>&lt;Title &amp; content layout&gt;</a:t>
            </a:r>
            <a:endParaRPr lang="en-US" dirty="0"/>
          </a:p>
        </p:txBody>
      </p:sp>
    </p:spTree>
    <p:extLst>
      <p:ext uri="{BB962C8B-B14F-4D97-AF65-F5344CB8AC3E}">
        <p14:creationId xmlns:p14="http://schemas.microsoft.com/office/powerpoint/2010/main" val="29411061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67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p:txBody>
          <a:bodyPr/>
          <a:lstStyle/>
          <a:p>
            <a:fld id="{6DD83045-6CB7-4C88-8A4E-57AB94F29488}" type="slidenum">
              <a:rPr lang="en-US" smtClean="0"/>
              <a:t>‹nº›</a:t>
            </a:fld>
            <a:endParaRPr lang="en-US"/>
          </a:p>
        </p:txBody>
      </p:sp>
      <p:sp>
        <p:nvSpPr>
          <p:cNvPr id="5" name="Text Placeholder 6">
            <a:extLst>
              <a:ext uri="{FF2B5EF4-FFF2-40B4-BE49-F238E27FC236}">
                <a16:creationId xmlns:a16="http://schemas.microsoft.com/office/drawing/2014/main" id="{4D3657C4-CF0E-C595-4F2E-EC0FA6F55876}"/>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3756588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p:txBody>
          <a:bodyPr/>
          <a:lstStyle/>
          <a:p>
            <a:fld id="{6DD83045-6CB7-4C88-8A4E-57AB94F29488}" type="slidenum">
              <a:rPr lang="en-US" smtClean="0"/>
              <a:t>‹nº›</a:t>
            </a:fld>
            <a:endParaRPr lang="en-US"/>
          </a:p>
        </p:txBody>
      </p:sp>
      <p:sp>
        <p:nvSpPr>
          <p:cNvPr id="3" name="Text Placeholder 6">
            <a:extLst>
              <a:ext uri="{FF2B5EF4-FFF2-40B4-BE49-F238E27FC236}">
                <a16:creationId xmlns:a16="http://schemas.microsoft.com/office/drawing/2014/main" id="{1614BE6A-8192-2F04-6181-72865C161C4F}"/>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12904547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18225445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003715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8"/>
        <p:cNvGrpSpPr/>
        <p:nvPr/>
      </p:nvGrpSpPr>
      <p:grpSpPr>
        <a:xfrm>
          <a:off x="0" y="0"/>
          <a:ext cx="0" cy="0"/>
          <a:chOff x="0" y="0"/>
          <a:chExt cx="0" cy="0"/>
        </a:xfrm>
      </p:grpSpPr>
      <p:sp>
        <p:nvSpPr>
          <p:cNvPr id="343" name="Google Shape;343;p9"/>
          <p:cNvSpPr txBox="1">
            <a:spLocks noGrp="1"/>
          </p:cNvSpPr>
          <p:nvPr>
            <p:ph type="title"/>
          </p:nvPr>
        </p:nvSpPr>
        <p:spPr>
          <a:xfrm>
            <a:off x="5275133" y="1937067"/>
            <a:ext cx="4674400" cy="1767600"/>
          </a:xfrm>
          <a:prstGeom prst="rect">
            <a:avLst/>
          </a:prstGeom>
        </p:spPr>
        <p:txBody>
          <a:bodyPr spcFirstLastPara="1" wrap="square" lIns="121897" tIns="121897" rIns="121897" bIns="121897" anchor="b" anchorCtr="0">
            <a:noAutofit/>
          </a:bodyPr>
          <a:lstStyle>
            <a:lvl1pPr lvl="0" rtl="0">
              <a:spcBef>
                <a:spcPts val="0"/>
              </a:spcBef>
              <a:spcAft>
                <a:spcPts val="0"/>
              </a:spcAft>
              <a:buSzPts val="3000"/>
              <a:buNone/>
              <a:defRPr sz="96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44" name="Google Shape;344;p9"/>
          <p:cNvSpPr txBox="1">
            <a:spLocks noGrp="1"/>
          </p:cNvSpPr>
          <p:nvPr>
            <p:ph type="subTitle" idx="1"/>
          </p:nvPr>
        </p:nvSpPr>
        <p:spPr>
          <a:xfrm>
            <a:off x="5275133" y="3540133"/>
            <a:ext cx="4674400" cy="1401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200"/>
              <a:buNone/>
              <a:defRPr sz="2100">
                <a:latin typeface="Barlow"/>
                <a:ea typeface="Barlow"/>
                <a:cs typeface="Barlow"/>
                <a:sym typeface="Barlow"/>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extLst>
      <p:ext uri="{BB962C8B-B14F-4D97-AF65-F5344CB8AC3E}">
        <p14:creationId xmlns:p14="http://schemas.microsoft.com/office/powerpoint/2010/main" val="1562720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829"/>
        <p:cNvGrpSpPr/>
        <p:nvPr/>
      </p:nvGrpSpPr>
      <p:grpSpPr>
        <a:xfrm>
          <a:off x="0" y="0"/>
          <a:ext cx="0" cy="0"/>
          <a:chOff x="0" y="0"/>
          <a:chExt cx="0" cy="0"/>
        </a:xfrm>
      </p:grpSpPr>
      <p:grpSp>
        <p:nvGrpSpPr>
          <p:cNvPr id="3" name="Google Shape;830;p23"/>
          <p:cNvGrpSpPr/>
          <p:nvPr/>
        </p:nvGrpSpPr>
        <p:grpSpPr>
          <a:xfrm>
            <a:off x="0" y="1190700"/>
            <a:ext cx="12192003" cy="4368845"/>
            <a:chOff x="0" y="770250"/>
            <a:chExt cx="9144002" cy="3276634"/>
          </a:xfrm>
        </p:grpSpPr>
        <p:sp>
          <p:nvSpPr>
            <p:cNvPr id="831" name="Google Shape;831;p23"/>
            <p:cNvSpPr/>
            <p:nvPr/>
          </p:nvSpPr>
          <p:spPr>
            <a:xfrm>
              <a:off x="4208752" y="798571"/>
              <a:ext cx="4935250" cy="2626485"/>
            </a:xfrm>
            <a:custGeom>
              <a:avLst/>
              <a:gdLst/>
              <a:ahLst/>
              <a:cxnLst/>
              <a:rect l="l" t="t" r="r" b="b"/>
              <a:pathLst>
                <a:path w="2692" h="1433" extrusionOk="0">
                  <a:moveTo>
                    <a:pt x="2692" y="1002"/>
                  </a:moveTo>
                  <a:cubicBezTo>
                    <a:pt x="2395" y="1153"/>
                    <a:pt x="2105" y="1280"/>
                    <a:pt x="1691" y="1301"/>
                  </a:cubicBezTo>
                  <a:cubicBezTo>
                    <a:pt x="1643" y="1304"/>
                    <a:pt x="1597" y="1305"/>
                    <a:pt x="1552" y="1305"/>
                  </a:cubicBezTo>
                  <a:cubicBezTo>
                    <a:pt x="1314" y="1305"/>
                    <a:pt x="1120" y="1271"/>
                    <a:pt x="963" y="1217"/>
                  </a:cubicBezTo>
                  <a:cubicBezTo>
                    <a:pt x="950" y="1239"/>
                    <a:pt x="936" y="1260"/>
                    <a:pt x="921" y="1280"/>
                  </a:cubicBezTo>
                  <a:cubicBezTo>
                    <a:pt x="1155" y="1362"/>
                    <a:pt x="1404" y="1410"/>
                    <a:pt x="1650" y="1427"/>
                  </a:cubicBezTo>
                  <a:cubicBezTo>
                    <a:pt x="1713" y="1431"/>
                    <a:pt x="1777" y="1433"/>
                    <a:pt x="1840" y="1433"/>
                  </a:cubicBezTo>
                  <a:cubicBezTo>
                    <a:pt x="2128" y="1433"/>
                    <a:pt x="2416" y="1390"/>
                    <a:pt x="2692" y="1311"/>
                  </a:cubicBezTo>
                  <a:cubicBezTo>
                    <a:pt x="2692" y="1002"/>
                    <a:pt x="2692" y="1002"/>
                    <a:pt x="2692" y="1002"/>
                  </a:cubicBezTo>
                  <a:moveTo>
                    <a:pt x="278" y="0"/>
                  </a:moveTo>
                  <a:cubicBezTo>
                    <a:pt x="264" y="0"/>
                    <a:pt x="250" y="0"/>
                    <a:pt x="236" y="1"/>
                  </a:cubicBezTo>
                  <a:cubicBezTo>
                    <a:pt x="236" y="1"/>
                    <a:pt x="236" y="1"/>
                    <a:pt x="236" y="1"/>
                  </a:cubicBezTo>
                  <a:cubicBezTo>
                    <a:pt x="79" y="52"/>
                    <a:pt x="0" y="202"/>
                    <a:pt x="0" y="356"/>
                  </a:cubicBezTo>
                  <a:cubicBezTo>
                    <a:pt x="0" y="717"/>
                    <a:pt x="309" y="984"/>
                    <a:pt x="606" y="1142"/>
                  </a:cubicBezTo>
                  <a:cubicBezTo>
                    <a:pt x="622" y="1150"/>
                    <a:pt x="638" y="1159"/>
                    <a:pt x="653" y="1166"/>
                  </a:cubicBezTo>
                  <a:cubicBezTo>
                    <a:pt x="669" y="1142"/>
                    <a:pt x="683" y="1115"/>
                    <a:pt x="696" y="1087"/>
                  </a:cubicBezTo>
                  <a:cubicBezTo>
                    <a:pt x="515" y="967"/>
                    <a:pt x="414" y="818"/>
                    <a:pt x="361" y="695"/>
                  </a:cubicBezTo>
                  <a:cubicBezTo>
                    <a:pt x="302" y="556"/>
                    <a:pt x="288" y="383"/>
                    <a:pt x="372" y="250"/>
                  </a:cubicBezTo>
                  <a:cubicBezTo>
                    <a:pt x="412" y="188"/>
                    <a:pt x="472" y="144"/>
                    <a:pt x="544" y="123"/>
                  </a:cubicBezTo>
                  <a:cubicBezTo>
                    <a:pt x="555" y="120"/>
                    <a:pt x="566" y="118"/>
                    <a:pt x="579" y="117"/>
                  </a:cubicBezTo>
                  <a:cubicBezTo>
                    <a:pt x="487" y="29"/>
                    <a:pt x="382" y="0"/>
                    <a:pt x="278" y="0"/>
                  </a:cubicBezTo>
                </a:path>
              </a:pathLst>
            </a:custGeom>
            <a:solidFill>
              <a:srgbClr val="3CADB2">
                <a:alpha val="570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2" name="Google Shape;832;p23"/>
            <p:cNvSpPr/>
            <p:nvPr/>
          </p:nvSpPr>
          <p:spPr>
            <a:xfrm>
              <a:off x="0" y="770250"/>
              <a:ext cx="6193690" cy="3276634"/>
            </a:xfrm>
            <a:custGeom>
              <a:avLst/>
              <a:gdLst/>
              <a:ahLst/>
              <a:cxnLst/>
              <a:rect l="l" t="t" r="r" b="b"/>
              <a:pathLst>
                <a:path w="3379" h="1787" extrusionOk="0">
                  <a:moveTo>
                    <a:pt x="0" y="944"/>
                  </a:moveTo>
                  <a:cubicBezTo>
                    <a:pt x="0" y="1511"/>
                    <a:pt x="0" y="1511"/>
                    <a:pt x="0" y="1511"/>
                  </a:cubicBezTo>
                  <a:cubicBezTo>
                    <a:pt x="0" y="1511"/>
                    <a:pt x="541" y="1717"/>
                    <a:pt x="1348" y="1768"/>
                  </a:cubicBezTo>
                  <a:cubicBezTo>
                    <a:pt x="1521" y="1779"/>
                    <a:pt x="1689" y="1787"/>
                    <a:pt x="1851" y="1787"/>
                  </a:cubicBezTo>
                  <a:cubicBezTo>
                    <a:pt x="2303" y="1787"/>
                    <a:pt x="2706" y="1724"/>
                    <a:pt x="3029" y="1484"/>
                  </a:cubicBezTo>
                  <a:cubicBezTo>
                    <a:pt x="3102" y="1430"/>
                    <a:pt x="3165" y="1366"/>
                    <a:pt x="3217" y="1295"/>
                  </a:cubicBezTo>
                  <a:cubicBezTo>
                    <a:pt x="3125" y="1262"/>
                    <a:pt x="3036" y="1225"/>
                    <a:pt x="2949" y="1181"/>
                  </a:cubicBezTo>
                  <a:cubicBezTo>
                    <a:pt x="2917" y="1233"/>
                    <a:pt x="2878" y="1277"/>
                    <a:pt x="2832" y="1310"/>
                  </a:cubicBezTo>
                  <a:cubicBezTo>
                    <a:pt x="2605" y="1474"/>
                    <a:pt x="2351" y="1535"/>
                    <a:pt x="2044" y="1535"/>
                  </a:cubicBezTo>
                  <a:cubicBezTo>
                    <a:pt x="1830" y="1535"/>
                    <a:pt x="1590" y="1506"/>
                    <a:pt x="1314" y="1460"/>
                  </a:cubicBezTo>
                  <a:cubicBezTo>
                    <a:pt x="533" y="1331"/>
                    <a:pt x="0" y="944"/>
                    <a:pt x="0" y="944"/>
                  </a:cubicBezTo>
                  <a:moveTo>
                    <a:pt x="2643" y="0"/>
                  </a:moveTo>
                  <a:cubicBezTo>
                    <a:pt x="2605" y="0"/>
                    <a:pt x="2568" y="5"/>
                    <a:pt x="2532" y="16"/>
                  </a:cubicBezTo>
                  <a:cubicBezTo>
                    <a:pt x="2532" y="16"/>
                    <a:pt x="2532" y="16"/>
                    <a:pt x="2532" y="16"/>
                  </a:cubicBezTo>
                  <a:cubicBezTo>
                    <a:pt x="2568" y="5"/>
                    <a:pt x="2605" y="0"/>
                    <a:pt x="2643" y="0"/>
                  </a:cubicBezTo>
                  <a:cubicBezTo>
                    <a:pt x="2746" y="0"/>
                    <a:pt x="2852" y="36"/>
                    <a:pt x="2942" y="73"/>
                  </a:cubicBezTo>
                  <a:cubicBezTo>
                    <a:pt x="3057" y="120"/>
                    <a:pt x="3156" y="196"/>
                    <a:pt x="3236" y="286"/>
                  </a:cubicBezTo>
                  <a:cubicBezTo>
                    <a:pt x="3116" y="178"/>
                    <a:pt x="2994" y="130"/>
                    <a:pt x="2901" y="130"/>
                  </a:cubicBezTo>
                  <a:cubicBezTo>
                    <a:pt x="2892" y="130"/>
                    <a:pt x="2883" y="131"/>
                    <a:pt x="2875" y="132"/>
                  </a:cubicBezTo>
                  <a:cubicBezTo>
                    <a:pt x="2926" y="181"/>
                    <a:pt x="2973" y="249"/>
                    <a:pt x="3012" y="341"/>
                  </a:cubicBezTo>
                  <a:cubicBezTo>
                    <a:pt x="3100" y="543"/>
                    <a:pt x="3097" y="870"/>
                    <a:pt x="2992" y="1102"/>
                  </a:cubicBezTo>
                  <a:cubicBezTo>
                    <a:pt x="3066" y="1152"/>
                    <a:pt x="3155" y="1196"/>
                    <a:pt x="3259" y="1232"/>
                  </a:cubicBezTo>
                  <a:cubicBezTo>
                    <a:pt x="3298" y="1167"/>
                    <a:pt x="3327" y="1096"/>
                    <a:pt x="3347" y="1020"/>
                  </a:cubicBezTo>
                  <a:cubicBezTo>
                    <a:pt x="3372" y="921"/>
                    <a:pt x="3379" y="819"/>
                    <a:pt x="3373" y="718"/>
                  </a:cubicBezTo>
                  <a:cubicBezTo>
                    <a:pt x="3365" y="564"/>
                    <a:pt x="3334" y="410"/>
                    <a:pt x="3236" y="286"/>
                  </a:cubicBezTo>
                  <a:cubicBezTo>
                    <a:pt x="3160" y="189"/>
                    <a:pt x="3057" y="120"/>
                    <a:pt x="2942" y="73"/>
                  </a:cubicBezTo>
                  <a:cubicBezTo>
                    <a:pt x="2852" y="36"/>
                    <a:pt x="2746" y="0"/>
                    <a:pt x="2643" y="0"/>
                  </a:cubicBezTo>
                </a:path>
              </a:pathLst>
            </a:custGeom>
            <a:solidFill>
              <a:srgbClr val="3CADB2">
                <a:alpha val="570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3" name="Google Shape;833;p23"/>
            <p:cNvSpPr/>
            <p:nvPr/>
          </p:nvSpPr>
          <p:spPr>
            <a:xfrm>
              <a:off x="4640955" y="770250"/>
              <a:ext cx="1333551" cy="2374052"/>
            </a:xfrm>
            <a:custGeom>
              <a:avLst/>
              <a:gdLst/>
              <a:ahLst/>
              <a:cxnLst/>
              <a:rect l="l" t="t" r="r" b="b"/>
              <a:pathLst>
                <a:path w="727" h="1295" extrusionOk="0">
                  <a:moveTo>
                    <a:pt x="460" y="1102"/>
                  </a:moveTo>
                  <a:cubicBezTo>
                    <a:pt x="447" y="1130"/>
                    <a:pt x="433" y="1157"/>
                    <a:pt x="417" y="1181"/>
                  </a:cubicBezTo>
                  <a:cubicBezTo>
                    <a:pt x="504" y="1225"/>
                    <a:pt x="593" y="1262"/>
                    <a:pt x="685" y="1295"/>
                  </a:cubicBezTo>
                  <a:cubicBezTo>
                    <a:pt x="700" y="1275"/>
                    <a:pt x="714" y="1254"/>
                    <a:pt x="727" y="1232"/>
                  </a:cubicBezTo>
                  <a:cubicBezTo>
                    <a:pt x="623" y="1196"/>
                    <a:pt x="534" y="1152"/>
                    <a:pt x="460" y="1102"/>
                  </a:cubicBezTo>
                  <a:moveTo>
                    <a:pt x="111" y="0"/>
                  </a:moveTo>
                  <a:cubicBezTo>
                    <a:pt x="73" y="0"/>
                    <a:pt x="36" y="5"/>
                    <a:pt x="0" y="16"/>
                  </a:cubicBezTo>
                  <a:cubicBezTo>
                    <a:pt x="14" y="15"/>
                    <a:pt x="28" y="15"/>
                    <a:pt x="42" y="15"/>
                  </a:cubicBezTo>
                  <a:cubicBezTo>
                    <a:pt x="146" y="15"/>
                    <a:pt x="251" y="44"/>
                    <a:pt x="343" y="132"/>
                  </a:cubicBezTo>
                  <a:cubicBezTo>
                    <a:pt x="351" y="131"/>
                    <a:pt x="360" y="130"/>
                    <a:pt x="369" y="130"/>
                  </a:cubicBezTo>
                  <a:cubicBezTo>
                    <a:pt x="462" y="130"/>
                    <a:pt x="584" y="178"/>
                    <a:pt x="704" y="286"/>
                  </a:cubicBezTo>
                  <a:cubicBezTo>
                    <a:pt x="624" y="196"/>
                    <a:pt x="525" y="120"/>
                    <a:pt x="410" y="73"/>
                  </a:cubicBezTo>
                  <a:cubicBezTo>
                    <a:pt x="320" y="36"/>
                    <a:pt x="214" y="0"/>
                    <a:pt x="111" y="0"/>
                  </a:cubicBezTo>
                </a:path>
              </a:pathLst>
            </a:custGeom>
            <a:solidFill>
              <a:srgbClr val="3CADB2">
                <a:alpha val="132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834" name="Google Shape;834;p23"/>
          <p:cNvSpPr txBox="1">
            <a:spLocks noGrp="1"/>
          </p:cNvSpPr>
          <p:nvPr>
            <p:ph type="title" hasCustomPrompt="1"/>
          </p:nvPr>
        </p:nvSpPr>
        <p:spPr>
          <a:xfrm>
            <a:off x="950967" y="976333"/>
            <a:ext cx="5793200" cy="1025200"/>
          </a:xfrm>
          <a:prstGeom prst="rect">
            <a:avLst/>
          </a:prstGeom>
          <a:noFill/>
        </p:spPr>
        <p:txBody>
          <a:bodyPr spcFirstLastPara="1" wrap="square" lIns="121897" tIns="121897" rIns="121897" bIns="121897"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835" name="Google Shape;835;p23"/>
          <p:cNvSpPr txBox="1">
            <a:spLocks noGrp="1"/>
          </p:cNvSpPr>
          <p:nvPr>
            <p:ph type="subTitle" idx="1"/>
          </p:nvPr>
        </p:nvSpPr>
        <p:spPr>
          <a:xfrm>
            <a:off x="950967" y="1754421"/>
            <a:ext cx="5793200" cy="521200"/>
          </a:xfrm>
          <a:prstGeom prst="rect">
            <a:avLst/>
          </a:prstGeom>
        </p:spPr>
        <p:txBody>
          <a:bodyPr spcFirstLastPara="1" wrap="square" lIns="121897" tIns="121897" rIns="121897" bIns="121897" anchor="ctr" anchorCtr="0">
            <a:noAutofit/>
          </a:bodyPr>
          <a:lstStyle>
            <a:lvl1pPr lvl="0" rtl="0">
              <a:spcBef>
                <a:spcPts val="0"/>
              </a:spcBef>
              <a:spcAft>
                <a:spcPts val="0"/>
              </a:spcAft>
              <a:buClr>
                <a:schemeClr val="dk1"/>
              </a:buClr>
              <a:buSzPts val="2400"/>
              <a:buNone/>
              <a:defRPr sz="2100">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None/>
              <a:defRPr sz="2800">
                <a:solidFill>
                  <a:schemeClr val="dk1"/>
                </a:solidFill>
              </a:defRPr>
            </a:lvl4pPr>
            <a:lvl5pPr lvl="4" algn="ctr" rtl="0">
              <a:lnSpc>
                <a:spcPct val="100000"/>
              </a:lnSpc>
              <a:spcBef>
                <a:spcPts val="0"/>
              </a:spcBef>
              <a:spcAft>
                <a:spcPts val="0"/>
              </a:spcAft>
              <a:buClr>
                <a:schemeClr val="dk1"/>
              </a:buClr>
              <a:buSzPts val="2100"/>
              <a:buNone/>
              <a:defRPr sz="2800">
                <a:solidFill>
                  <a:schemeClr val="dk1"/>
                </a:solidFill>
              </a:defRPr>
            </a:lvl5pPr>
            <a:lvl6pPr lvl="5" algn="ctr" rtl="0">
              <a:lnSpc>
                <a:spcPct val="100000"/>
              </a:lnSpc>
              <a:spcBef>
                <a:spcPts val="0"/>
              </a:spcBef>
              <a:spcAft>
                <a:spcPts val="0"/>
              </a:spcAft>
              <a:buClr>
                <a:schemeClr val="dk1"/>
              </a:buClr>
              <a:buSzPts val="2100"/>
              <a:buNone/>
              <a:defRPr sz="2800">
                <a:solidFill>
                  <a:schemeClr val="dk1"/>
                </a:solidFill>
              </a:defRPr>
            </a:lvl6pPr>
            <a:lvl7pPr lvl="6" algn="ctr" rtl="0">
              <a:lnSpc>
                <a:spcPct val="100000"/>
              </a:lnSpc>
              <a:spcBef>
                <a:spcPts val="0"/>
              </a:spcBef>
              <a:spcAft>
                <a:spcPts val="0"/>
              </a:spcAft>
              <a:buClr>
                <a:schemeClr val="dk1"/>
              </a:buClr>
              <a:buSzPts val="2100"/>
              <a:buNone/>
              <a:defRPr sz="2800">
                <a:solidFill>
                  <a:schemeClr val="dk1"/>
                </a:solidFill>
              </a:defRPr>
            </a:lvl7pPr>
            <a:lvl8pPr lvl="7" algn="ctr" rtl="0">
              <a:lnSpc>
                <a:spcPct val="100000"/>
              </a:lnSpc>
              <a:spcBef>
                <a:spcPts val="0"/>
              </a:spcBef>
              <a:spcAft>
                <a:spcPts val="0"/>
              </a:spcAft>
              <a:buClr>
                <a:schemeClr val="dk1"/>
              </a:buClr>
              <a:buSzPts val="2100"/>
              <a:buNone/>
              <a:defRPr sz="2800">
                <a:solidFill>
                  <a:schemeClr val="dk1"/>
                </a:solidFill>
              </a:defRPr>
            </a:lvl8pPr>
            <a:lvl9pPr lvl="8" algn="ctr" rtl="0">
              <a:lnSpc>
                <a:spcPct val="100000"/>
              </a:lnSpc>
              <a:spcBef>
                <a:spcPts val="0"/>
              </a:spcBef>
              <a:spcAft>
                <a:spcPts val="0"/>
              </a:spcAft>
              <a:buClr>
                <a:schemeClr val="dk1"/>
              </a:buClr>
              <a:buSzPts val="2100"/>
              <a:buNone/>
              <a:defRPr sz="2800">
                <a:solidFill>
                  <a:schemeClr val="dk1"/>
                </a:solidFill>
              </a:defRPr>
            </a:lvl9pPr>
          </a:lstStyle>
          <a:p>
            <a:endParaRPr/>
          </a:p>
        </p:txBody>
      </p:sp>
      <p:sp>
        <p:nvSpPr>
          <p:cNvPr id="836" name="Google Shape;836;p23"/>
          <p:cNvSpPr txBox="1">
            <a:spLocks noGrp="1"/>
          </p:cNvSpPr>
          <p:nvPr>
            <p:ph type="title" idx="2" hasCustomPrompt="1"/>
          </p:nvPr>
        </p:nvSpPr>
        <p:spPr>
          <a:xfrm>
            <a:off x="950967" y="2779349"/>
            <a:ext cx="5793200" cy="1025200"/>
          </a:xfrm>
          <a:prstGeom prst="rect">
            <a:avLst/>
          </a:prstGeom>
          <a:noFill/>
        </p:spPr>
        <p:txBody>
          <a:bodyPr spcFirstLastPara="1" wrap="square" lIns="121897" tIns="121897" rIns="121897" bIns="121897" anchor="b" anchorCtr="0">
            <a:noAutofit/>
          </a:bodyPr>
          <a:lstStyle>
            <a:lvl1pPr lvl="0" rtl="0">
              <a:spcBef>
                <a:spcPts val="0"/>
              </a:spcBef>
              <a:spcAft>
                <a:spcPts val="0"/>
              </a:spcAft>
              <a:buClr>
                <a:schemeClr val="lt1"/>
              </a:buClr>
              <a:buSzPts val="6000"/>
              <a:buNone/>
              <a:defRPr sz="6000">
                <a:solidFill>
                  <a:schemeClr val="accent2"/>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837" name="Google Shape;837;p23"/>
          <p:cNvSpPr txBox="1">
            <a:spLocks noGrp="1"/>
          </p:cNvSpPr>
          <p:nvPr>
            <p:ph type="subTitle" idx="3"/>
          </p:nvPr>
        </p:nvSpPr>
        <p:spPr>
          <a:xfrm>
            <a:off x="950967" y="3557432"/>
            <a:ext cx="5793200" cy="521200"/>
          </a:xfrm>
          <a:prstGeom prst="rect">
            <a:avLst/>
          </a:prstGeom>
        </p:spPr>
        <p:txBody>
          <a:bodyPr spcFirstLastPara="1" wrap="square" lIns="121897" tIns="121897" rIns="121897" bIns="121897" anchor="ctr" anchorCtr="0">
            <a:noAutofit/>
          </a:bodyPr>
          <a:lstStyle>
            <a:lvl1pPr lvl="0" rtl="0">
              <a:spcBef>
                <a:spcPts val="0"/>
              </a:spcBef>
              <a:spcAft>
                <a:spcPts val="0"/>
              </a:spcAft>
              <a:buClr>
                <a:schemeClr val="dk1"/>
              </a:buClr>
              <a:buSzPts val="2400"/>
              <a:buNone/>
              <a:defRPr sz="2100">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None/>
              <a:defRPr sz="2800">
                <a:solidFill>
                  <a:schemeClr val="dk1"/>
                </a:solidFill>
              </a:defRPr>
            </a:lvl4pPr>
            <a:lvl5pPr lvl="4" algn="ctr" rtl="0">
              <a:lnSpc>
                <a:spcPct val="100000"/>
              </a:lnSpc>
              <a:spcBef>
                <a:spcPts val="0"/>
              </a:spcBef>
              <a:spcAft>
                <a:spcPts val="0"/>
              </a:spcAft>
              <a:buClr>
                <a:schemeClr val="dk1"/>
              </a:buClr>
              <a:buSzPts val="2100"/>
              <a:buNone/>
              <a:defRPr sz="2800">
                <a:solidFill>
                  <a:schemeClr val="dk1"/>
                </a:solidFill>
              </a:defRPr>
            </a:lvl5pPr>
            <a:lvl6pPr lvl="5" algn="ctr" rtl="0">
              <a:lnSpc>
                <a:spcPct val="100000"/>
              </a:lnSpc>
              <a:spcBef>
                <a:spcPts val="0"/>
              </a:spcBef>
              <a:spcAft>
                <a:spcPts val="0"/>
              </a:spcAft>
              <a:buClr>
                <a:schemeClr val="dk1"/>
              </a:buClr>
              <a:buSzPts val="2100"/>
              <a:buNone/>
              <a:defRPr sz="2800">
                <a:solidFill>
                  <a:schemeClr val="dk1"/>
                </a:solidFill>
              </a:defRPr>
            </a:lvl6pPr>
            <a:lvl7pPr lvl="6" algn="ctr" rtl="0">
              <a:lnSpc>
                <a:spcPct val="100000"/>
              </a:lnSpc>
              <a:spcBef>
                <a:spcPts val="0"/>
              </a:spcBef>
              <a:spcAft>
                <a:spcPts val="0"/>
              </a:spcAft>
              <a:buClr>
                <a:schemeClr val="dk1"/>
              </a:buClr>
              <a:buSzPts val="2100"/>
              <a:buNone/>
              <a:defRPr sz="2800">
                <a:solidFill>
                  <a:schemeClr val="dk1"/>
                </a:solidFill>
              </a:defRPr>
            </a:lvl7pPr>
            <a:lvl8pPr lvl="7" algn="ctr" rtl="0">
              <a:lnSpc>
                <a:spcPct val="100000"/>
              </a:lnSpc>
              <a:spcBef>
                <a:spcPts val="0"/>
              </a:spcBef>
              <a:spcAft>
                <a:spcPts val="0"/>
              </a:spcAft>
              <a:buClr>
                <a:schemeClr val="dk1"/>
              </a:buClr>
              <a:buSzPts val="2100"/>
              <a:buNone/>
              <a:defRPr sz="2800">
                <a:solidFill>
                  <a:schemeClr val="dk1"/>
                </a:solidFill>
              </a:defRPr>
            </a:lvl8pPr>
            <a:lvl9pPr lvl="8" algn="ctr" rtl="0">
              <a:lnSpc>
                <a:spcPct val="100000"/>
              </a:lnSpc>
              <a:spcBef>
                <a:spcPts val="0"/>
              </a:spcBef>
              <a:spcAft>
                <a:spcPts val="0"/>
              </a:spcAft>
              <a:buClr>
                <a:schemeClr val="dk1"/>
              </a:buClr>
              <a:buSzPts val="2100"/>
              <a:buNone/>
              <a:defRPr sz="2800">
                <a:solidFill>
                  <a:schemeClr val="dk1"/>
                </a:solidFill>
              </a:defRPr>
            </a:lvl9pPr>
          </a:lstStyle>
          <a:p>
            <a:endParaRPr/>
          </a:p>
        </p:txBody>
      </p:sp>
      <p:sp>
        <p:nvSpPr>
          <p:cNvPr id="838" name="Google Shape;838;p23"/>
          <p:cNvSpPr txBox="1">
            <a:spLocks noGrp="1"/>
          </p:cNvSpPr>
          <p:nvPr>
            <p:ph type="title" idx="4" hasCustomPrompt="1"/>
          </p:nvPr>
        </p:nvSpPr>
        <p:spPr>
          <a:xfrm>
            <a:off x="950967" y="4582365"/>
            <a:ext cx="5793200" cy="1025200"/>
          </a:xfrm>
          <a:prstGeom prst="rect">
            <a:avLst/>
          </a:prstGeom>
          <a:noFill/>
        </p:spPr>
        <p:txBody>
          <a:bodyPr spcFirstLastPara="1" wrap="square" lIns="121897" tIns="121897" rIns="121897" bIns="121897"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839" name="Google Shape;839;p23"/>
          <p:cNvSpPr txBox="1">
            <a:spLocks noGrp="1"/>
          </p:cNvSpPr>
          <p:nvPr>
            <p:ph type="subTitle" idx="5"/>
          </p:nvPr>
        </p:nvSpPr>
        <p:spPr>
          <a:xfrm>
            <a:off x="950967" y="5360464"/>
            <a:ext cx="5793200" cy="521200"/>
          </a:xfrm>
          <a:prstGeom prst="rect">
            <a:avLst/>
          </a:prstGeom>
        </p:spPr>
        <p:txBody>
          <a:bodyPr spcFirstLastPara="1" wrap="square" lIns="121897" tIns="121897" rIns="121897" bIns="121897" anchor="ctr" anchorCtr="0">
            <a:noAutofit/>
          </a:bodyPr>
          <a:lstStyle>
            <a:lvl1pPr lvl="0" rtl="0">
              <a:spcBef>
                <a:spcPts val="0"/>
              </a:spcBef>
              <a:spcAft>
                <a:spcPts val="0"/>
              </a:spcAft>
              <a:buClr>
                <a:schemeClr val="dk1"/>
              </a:buClr>
              <a:buSzPts val="2400"/>
              <a:buNone/>
              <a:defRPr sz="2100">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None/>
              <a:defRPr sz="2800">
                <a:solidFill>
                  <a:schemeClr val="dk1"/>
                </a:solidFill>
              </a:defRPr>
            </a:lvl4pPr>
            <a:lvl5pPr lvl="4" algn="ctr" rtl="0">
              <a:lnSpc>
                <a:spcPct val="100000"/>
              </a:lnSpc>
              <a:spcBef>
                <a:spcPts val="0"/>
              </a:spcBef>
              <a:spcAft>
                <a:spcPts val="0"/>
              </a:spcAft>
              <a:buClr>
                <a:schemeClr val="dk1"/>
              </a:buClr>
              <a:buSzPts val="2100"/>
              <a:buNone/>
              <a:defRPr sz="2800">
                <a:solidFill>
                  <a:schemeClr val="dk1"/>
                </a:solidFill>
              </a:defRPr>
            </a:lvl5pPr>
            <a:lvl6pPr lvl="5" algn="ctr" rtl="0">
              <a:lnSpc>
                <a:spcPct val="100000"/>
              </a:lnSpc>
              <a:spcBef>
                <a:spcPts val="0"/>
              </a:spcBef>
              <a:spcAft>
                <a:spcPts val="0"/>
              </a:spcAft>
              <a:buClr>
                <a:schemeClr val="dk1"/>
              </a:buClr>
              <a:buSzPts val="2100"/>
              <a:buNone/>
              <a:defRPr sz="2800">
                <a:solidFill>
                  <a:schemeClr val="dk1"/>
                </a:solidFill>
              </a:defRPr>
            </a:lvl6pPr>
            <a:lvl7pPr lvl="6" algn="ctr" rtl="0">
              <a:lnSpc>
                <a:spcPct val="100000"/>
              </a:lnSpc>
              <a:spcBef>
                <a:spcPts val="0"/>
              </a:spcBef>
              <a:spcAft>
                <a:spcPts val="0"/>
              </a:spcAft>
              <a:buClr>
                <a:schemeClr val="dk1"/>
              </a:buClr>
              <a:buSzPts val="2100"/>
              <a:buNone/>
              <a:defRPr sz="2800">
                <a:solidFill>
                  <a:schemeClr val="dk1"/>
                </a:solidFill>
              </a:defRPr>
            </a:lvl7pPr>
            <a:lvl8pPr lvl="7" algn="ctr" rtl="0">
              <a:lnSpc>
                <a:spcPct val="100000"/>
              </a:lnSpc>
              <a:spcBef>
                <a:spcPts val="0"/>
              </a:spcBef>
              <a:spcAft>
                <a:spcPts val="0"/>
              </a:spcAft>
              <a:buClr>
                <a:schemeClr val="dk1"/>
              </a:buClr>
              <a:buSzPts val="2100"/>
              <a:buNone/>
              <a:defRPr sz="2800">
                <a:solidFill>
                  <a:schemeClr val="dk1"/>
                </a:solidFill>
              </a:defRPr>
            </a:lvl8pPr>
            <a:lvl9pPr lvl="8" algn="ctr" rtl="0">
              <a:lnSpc>
                <a:spcPct val="100000"/>
              </a:lnSpc>
              <a:spcBef>
                <a:spcPts val="0"/>
              </a:spcBef>
              <a:spcAft>
                <a:spcPts val="0"/>
              </a:spcAft>
              <a:buClr>
                <a:schemeClr val="dk1"/>
              </a:buClr>
              <a:buSzPts val="2100"/>
              <a:buNone/>
              <a:defRPr sz="2800">
                <a:solidFill>
                  <a:schemeClr val="dk1"/>
                </a:solidFill>
              </a:defRPr>
            </a:lvl9pPr>
          </a:lstStyle>
          <a:p>
            <a:endParaRPr/>
          </a:p>
        </p:txBody>
      </p:sp>
      <p:pic>
        <p:nvPicPr>
          <p:cNvPr id="2" name="Gráfico 1">
            <a:extLst>
              <a:ext uri="{FF2B5EF4-FFF2-40B4-BE49-F238E27FC236}">
                <a16:creationId xmlns:a16="http://schemas.microsoft.com/office/drawing/2014/main" id="{8CAB421F-62F7-D634-08C8-772AAF9572A0}"/>
              </a:ext>
            </a:extLst>
          </p:cNvPr>
          <p:cNvPicPr>
            <a:picLocks noChangeAspect="1"/>
          </p:cNvPicPr>
          <p:nvPr userDrawn="1"/>
        </p:nvPicPr>
        <p:blipFill>
          <a:blip r:embed="rId2" cstate="print">
            <a:extLst>
              <a:ext uri="{96DAC541-7B7A-43D3-8B79-37D633B846F1}">
                <asvg:svgBlip xmlns:asvg="http://schemas.microsoft.com/office/drawing/2016/SVG/main" r:embed="rId3"/>
              </a:ext>
            </a:extLst>
          </a:blip>
          <a:stretch>
            <a:fillRect/>
          </a:stretch>
        </p:blipFill>
        <p:spPr>
          <a:xfrm>
            <a:off x="9727767" y="258594"/>
            <a:ext cx="1965195" cy="339845"/>
          </a:xfrm>
          <a:prstGeom prst="rect">
            <a:avLst/>
          </a:prstGeom>
        </p:spPr>
      </p:pic>
    </p:spTree>
    <p:extLst>
      <p:ext uri="{BB962C8B-B14F-4D97-AF65-F5344CB8AC3E}">
        <p14:creationId xmlns:p14="http://schemas.microsoft.com/office/powerpoint/2010/main" val="5506563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2.xml"/><Relationship Id="rId1" Type="http://schemas.openxmlformats.org/officeDocument/2006/relationships/slideLayout" Target="../slideLayouts/slideLayout11.xml"/><Relationship Id="rId5" Type="http://schemas.openxmlformats.org/officeDocument/2006/relationships/image" Target="../media/image4.png"/><Relationship Id="rId4" Type="http://schemas.openxmlformats.org/officeDocument/2006/relationships/image" Target="../media/image3.png"/></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15.xml"/><Relationship Id="rId7" Type="http://schemas.openxmlformats.org/officeDocument/2006/relationships/slideLayout" Target="../slideLayouts/slideLayout19.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4.xml"/><Relationship Id="rId1" Type="http://schemas.openxmlformats.org/officeDocument/2006/relationships/slideLayout" Target="../slideLayouts/slideLayout20.xml"/><Relationship Id="rId5" Type="http://schemas.openxmlformats.org/officeDocument/2006/relationships/image" Target="../media/image4.png"/><Relationship Id="rId4" Type="http://schemas.openxmlformats.org/officeDocument/2006/relationships/slide" Target="../slides/slide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image" Target="../media/image6.png"/><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theme" Target="../theme/theme5.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image" Target="../media/image7.png"/><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6B17F73E-602B-57CC-B522-75B0D98CC074}"/>
              </a:ext>
            </a:extLst>
          </p:cNvPr>
          <p:cNvSpPr/>
          <p:nvPr userDrawn="1"/>
        </p:nvSpPr>
        <p:spPr>
          <a:xfrm flipH="1">
            <a:off x="0" y="6671733"/>
            <a:ext cx="12192000" cy="186267"/>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278688" y="123825"/>
            <a:ext cx="10530484" cy="951509"/>
          </a:xfrm>
          <a:prstGeom prst="rect">
            <a:avLst/>
          </a:prstGeom>
        </p:spPr>
        <p:txBody>
          <a:bodyPr vert="horz" lIns="9144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266700" y="1143000"/>
            <a:ext cx="11658600" cy="5050897"/>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11785600" y="6673850"/>
            <a:ext cx="406400" cy="184150"/>
          </a:xfrm>
          <a:prstGeom prst="rect">
            <a:avLst/>
          </a:prstGeom>
        </p:spPr>
        <p:txBody>
          <a:bodyPr vert="horz" wrap="none" lIns="91440" tIns="45720" rIns="91440" bIns="45720" rtlCol="0" anchor="ctr"/>
          <a:lstStyle>
            <a:lvl1pPr algn="r">
              <a:defRPr sz="900">
                <a:solidFill>
                  <a:schemeClr val="bg2"/>
                </a:solidFill>
              </a:defRPr>
            </a:lvl1pPr>
          </a:lstStyle>
          <a:p>
            <a:fld id="{6DD83045-6CB7-4C88-8A4E-57AB94F29488}" type="slidenum">
              <a:rPr lang="en-US" smtClean="0"/>
              <a:pPr/>
              <a:t>‹nº›</a:t>
            </a:fld>
            <a:endParaRPr lang="en-US"/>
          </a:p>
        </p:txBody>
      </p:sp>
      <p:sp>
        <p:nvSpPr>
          <p:cNvPr id="5" name="TextBox 4">
            <a:extLst>
              <a:ext uri="{FF2B5EF4-FFF2-40B4-BE49-F238E27FC236}">
                <a16:creationId xmlns:a16="http://schemas.microsoft.com/office/drawing/2014/main" id="{ED443265-F20F-3680-7FA1-7E5B1C1D6F26}"/>
              </a:ext>
            </a:extLst>
          </p:cNvPr>
          <p:cNvSpPr txBox="1"/>
          <p:nvPr userDrawn="1">
            <p:extLst>
              <p:ext uri="{1162E1C5-73C7-4A58-AE30-91384D911F3F}">
                <p184:classification xmlns:p184="http://schemas.microsoft.com/office/powerpoint/2018/4/main" val="hdr"/>
              </p:ext>
            </p:extLst>
          </p:nvPr>
        </p:nvSpPr>
        <p:spPr>
          <a:xfrm>
            <a:off x="0" y="0"/>
            <a:ext cx="407988" cy="182880"/>
          </a:xfrm>
          <a:prstGeom prst="rect">
            <a:avLst/>
          </a:prstGeom>
        </p:spPr>
        <p:txBody>
          <a:bodyPr horzOverflow="overflow" lIns="0" tIns="0" rIns="0" bIns="0">
            <a:spAutoFit/>
          </a:bodyPr>
          <a:lstStyle/>
          <a:p>
            <a:pPr algn="l"/>
            <a:r>
              <a:rPr lang="en-US" sz="1200">
                <a:solidFill>
                  <a:srgbClr val="03C03C"/>
                </a:solidFill>
                <a:latin typeface="Calibri" panose="020F0502020204030204" pitchFamily="34" charset="0"/>
                <a:cs typeface="Calibri" panose="020F0502020204030204" pitchFamily="34" charset="0"/>
              </a:rPr>
              <a:t>Public</a:t>
            </a:r>
          </a:p>
        </p:txBody>
      </p:sp>
      <p:sp>
        <p:nvSpPr>
          <p:cNvPr id="4" name="Freeform: Shape 12">
            <a:extLst>
              <a:ext uri="{FF2B5EF4-FFF2-40B4-BE49-F238E27FC236}">
                <a16:creationId xmlns:a16="http://schemas.microsoft.com/office/drawing/2014/main" id="{48FFF9A3-D0C3-1629-1106-775EDBF1C2A7}"/>
              </a:ext>
            </a:extLst>
          </p:cNvPr>
          <p:cNvSpPr/>
          <p:nvPr userDrawn="1"/>
        </p:nvSpPr>
        <p:spPr>
          <a:xfrm>
            <a:off x="10909348" y="1"/>
            <a:ext cx="1038581" cy="87629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gradFill flip="none" rotWithShape="1">
            <a:gsLst>
              <a:gs pos="53000">
                <a:schemeClr val="accent2"/>
              </a:gs>
              <a:gs pos="11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7" name="Freeform: Shape 11">
            <a:extLst>
              <a:ext uri="{FF2B5EF4-FFF2-40B4-BE49-F238E27FC236}">
                <a16:creationId xmlns:a16="http://schemas.microsoft.com/office/drawing/2014/main" id="{0F95AA36-369D-A873-F459-D274C0D1FDAE}"/>
              </a:ext>
            </a:extLst>
          </p:cNvPr>
          <p:cNvSpPr/>
          <p:nvPr userDrawn="1"/>
        </p:nvSpPr>
        <p:spPr>
          <a:xfrm>
            <a:off x="10462646" y="1"/>
            <a:ext cx="915515" cy="757236"/>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8" name="Freeform: Shape 13">
            <a:extLst>
              <a:ext uri="{FF2B5EF4-FFF2-40B4-BE49-F238E27FC236}">
                <a16:creationId xmlns:a16="http://schemas.microsoft.com/office/drawing/2014/main" id="{D26D26F1-D460-D73C-60AC-ED6838E00974}"/>
              </a:ext>
            </a:extLst>
          </p:cNvPr>
          <p:cNvSpPr/>
          <p:nvPr userDrawn="1"/>
        </p:nvSpPr>
        <p:spPr>
          <a:xfrm>
            <a:off x="11333626" y="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9" name="Freeform: Shape 16">
            <a:extLst>
              <a:ext uri="{FF2B5EF4-FFF2-40B4-BE49-F238E27FC236}">
                <a16:creationId xmlns:a16="http://schemas.microsoft.com/office/drawing/2014/main" id="{114C62BC-4926-C351-577B-582D83182EDF}"/>
              </a:ext>
            </a:extLst>
          </p:cNvPr>
          <p:cNvSpPr/>
          <p:nvPr userDrawn="1"/>
        </p:nvSpPr>
        <p:spPr>
          <a:xfrm>
            <a:off x="10907177" y="0"/>
            <a:ext cx="975135" cy="814917"/>
          </a:xfrm>
          <a:custGeom>
            <a:avLst/>
            <a:gdLst>
              <a:gd name="connsiteX0" fmla="*/ 0 w 975135"/>
              <a:gd name="connsiteY0" fmla="*/ 0 h 814917"/>
              <a:gd name="connsiteX1" fmla="*/ 271994 w 975135"/>
              <a:gd name="connsiteY1" fmla="*/ 0 h 814917"/>
              <a:gd name="connsiteX2" fmla="*/ 946324 w 975135"/>
              <a:gd name="connsiteY2" fmla="*/ 652394 h 814917"/>
              <a:gd name="connsiteX3" fmla="*/ 948535 w 975135"/>
              <a:gd name="connsiteY3" fmla="*/ 786106 h 814917"/>
              <a:gd name="connsiteX4" fmla="*/ 814823 w 975135"/>
              <a:gd name="connsiteY4" fmla="*/ 788317 h 814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35" h="814917">
                <a:moveTo>
                  <a:pt x="0" y="0"/>
                </a:moveTo>
                <a:lnTo>
                  <a:pt x="271994" y="0"/>
                </a:lnTo>
                <a:lnTo>
                  <a:pt x="946324" y="652394"/>
                </a:lnTo>
                <a:cubicBezTo>
                  <a:pt x="983858" y="688707"/>
                  <a:pt x="984848" y="748572"/>
                  <a:pt x="948535" y="786106"/>
                </a:cubicBezTo>
                <a:cubicBezTo>
                  <a:pt x="912222" y="823640"/>
                  <a:pt x="852357" y="824630"/>
                  <a:pt x="814823" y="788317"/>
                </a:cubicBezTo>
                <a:close/>
              </a:path>
            </a:pathLst>
          </a:cu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0" name="Freeform: Shape 18">
            <a:extLst>
              <a:ext uri="{FF2B5EF4-FFF2-40B4-BE49-F238E27FC236}">
                <a16:creationId xmlns:a16="http://schemas.microsoft.com/office/drawing/2014/main" id="{32CE0D20-AF4B-8282-3850-BFB25C5E1AAE}"/>
              </a:ext>
            </a:extLst>
          </p:cNvPr>
          <p:cNvSpPr/>
          <p:nvPr userDrawn="1"/>
        </p:nvSpPr>
        <p:spPr>
          <a:xfrm>
            <a:off x="11486026" y="15240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1" name="CaixaDeTexto 10">
            <a:extLst>
              <a:ext uri="{FF2B5EF4-FFF2-40B4-BE49-F238E27FC236}">
                <a16:creationId xmlns:a16="http://schemas.microsoft.com/office/drawing/2014/main" id="{A3F29E38-C53E-FCDE-682C-A63C27B24C3C}"/>
              </a:ext>
            </a:extLst>
          </p:cNvPr>
          <p:cNvSpPr txBox="1"/>
          <p:nvPr userDrawn="1"/>
        </p:nvSpPr>
        <p:spPr>
          <a:xfrm>
            <a:off x="10218200" y="6645099"/>
            <a:ext cx="1551913" cy="246221"/>
          </a:xfrm>
          <a:prstGeom prst="rect">
            <a:avLst/>
          </a:prstGeom>
          <a:noFill/>
        </p:spPr>
        <p:txBody>
          <a:bodyPr wrap="square" rtlCol="0">
            <a:spAutoFit/>
          </a:bodyPr>
          <a:lstStyle/>
          <a:p>
            <a:pPr algn="ctr"/>
            <a:r>
              <a:rPr lang="pt-BR" sz="1000" dirty="0">
                <a:solidFill>
                  <a:srgbClr val="7F7F7F"/>
                </a:solidFill>
                <a:effectLst/>
                <a:latin typeface="+mn-lt"/>
                <a:ea typeface="Aptos" panose="020B0004020202020204" pitchFamily="34" charset="0"/>
              </a:rPr>
              <a:t>BR-HPV-01572</a:t>
            </a:r>
            <a:endParaRPr lang="pt-BR" sz="1400" dirty="0">
              <a:solidFill>
                <a:srgbClr val="7F7F7F"/>
              </a:solidFill>
              <a:latin typeface="+mn-lt"/>
            </a:endParaRPr>
          </a:p>
        </p:txBody>
      </p:sp>
    </p:spTree>
    <p:extLst>
      <p:ext uri="{BB962C8B-B14F-4D97-AF65-F5344CB8AC3E}">
        <p14:creationId xmlns:p14="http://schemas.microsoft.com/office/powerpoint/2010/main" val="390415571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4" r:id="rId5"/>
    <p:sldLayoutId id="2147483675" r:id="rId6"/>
    <p:sldLayoutId id="2147483676" r:id="rId7"/>
    <p:sldLayoutId id="2147483781" r:id="rId8"/>
    <p:sldLayoutId id="2147483782" r:id="rId9"/>
    <p:sldLayoutId id="2147483783" r:id="rId10"/>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2600" b="1" kern="1200">
          <a:solidFill>
            <a:schemeClr val="accent1"/>
          </a:solidFill>
          <a:latin typeface="+mj-lt"/>
          <a:ea typeface="+mj-ea"/>
          <a:cs typeface="+mj-cs"/>
        </a:defRPr>
      </a:lvl1pPr>
    </p:titleStyle>
    <p:body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720" userDrawn="1">
          <p15:clr>
            <a:srgbClr val="F26B43"/>
          </p15:clr>
        </p15:guide>
        <p15:guide id="4" pos="168" userDrawn="1">
          <p15:clr>
            <a:srgbClr val="F26B43"/>
          </p15:clr>
        </p15:guide>
        <p15:guide id="5" pos="751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19542" y="685973"/>
            <a:ext cx="9842415" cy="795528"/>
          </a:xfrm>
          <a:prstGeom prst="rect">
            <a:avLst/>
          </a:prstGeom>
        </p:spPr>
        <p:txBody>
          <a:bodyPr vert="horz" lIns="0" tIns="0" rIns="0" bIns="0" rtlCol="0" anchor="t" anchorCtr="0">
            <a:noAutofit/>
          </a:bodyPr>
          <a:lstStyle/>
          <a:p>
            <a:r>
              <a:rPr lang="en-US" dirty="0"/>
              <a:t>Click to edit Master title style</a:t>
            </a:r>
          </a:p>
        </p:txBody>
      </p:sp>
      <p:sp>
        <p:nvSpPr>
          <p:cNvPr id="3" name="Text Placeholder 2"/>
          <p:cNvSpPr>
            <a:spLocks noGrp="1"/>
          </p:cNvSpPr>
          <p:nvPr>
            <p:ph type="body" idx="1"/>
          </p:nvPr>
        </p:nvSpPr>
        <p:spPr>
          <a:xfrm>
            <a:off x="619544" y="1609398"/>
            <a:ext cx="10976373" cy="420624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pic>
        <p:nvPicPr>
          <p:cNvPr id="11" name="Picture 10">
            <a:extLst>
              <a:ext uri="{FF2B5EF4-FFF2-40B4-BE49-F238E27FC236}">
                <a16:creationId xmlns:a16="http://schemas.microsoft.com/office/drawing/2014/main" id="{2A2B6784-B858-48FD-ABF5-0FE04B29C588}"/>
              </a:ext>
            </a:extLst>
          </p:cNvPr>
          <p:cNvPicPr>
            <a:picLocks noChangeAspect="1"/>
          </p:cNvPicPr>
          <p:nvPr userDrawn="1"/>
        </p:nvPicPr>
        <p:blipFill rotWithShape="1">
          <a:blip r:embed="rId4"/>
          <a:srcRect b="6949"/>
          <a:stretch/>
        </p:blipFill>
        <p:spPr>
          <a:xfrm>
            <a:off x="10974572" y="6056303"/>
            <a:ext cx="1166469" cy="591394"/>
          </a:xfrm>
          <a:prstGeom prst="rect">
            <a:avLst/>
          </a:prstGeom>
        </p:spPr>
      </p:pic>
      <p:sp>
        <p:nvSpPr>
          <p:cNvPr id="14" name="Footer Placeholder 5">
            <a:extLst>
              <a:ext uri="{FF2B5EF4-FFF2-40B4-BE49-F238E27FC236}">
                <a16:creationId xmlns:a16="http://schemas.microsoft.com/office/drawing/2014/main" id="{DFBAC737-F809-4026-B28C-EDC76A7933C8}"/>
              </a:ext>
            </a:extLst>
          </p:cNvPr>
          <p:cNvSpPr>
            <a:spLocks noGrp="1"/>
          </p:cNvSpPr>
          <p:nvPr>
            <p:ph type="ftr" sz="quarter" idx="3"/>
          </p:nvPr>
        </p:nvSpPr>
        <p:spPr>
          <a:xfrm>
            <a:off x="629268" y="5943600"/>
            <a:ext cx="9822963" cy="455944"/>
          </a:xfrm>
          <a:prstGeom prst="rect">
            <a:avLst/>
          </a:prstGeom>
        </p:spPr>
        <p:txBody>
          <a:bodyPr vert="horz" lIns="0" tIns="0" rIns="0" bIns="0" rtlCol="0" anchor="b" anchorCtr="0">
            <a:noAutofit/>
          </a:bodyPr>
          <a:lstStyle>
            <a:lvl1pPr>
              <a:defRPr lang="en-US" sz="900" kern="600" spc="10" dirty="0">
                <a:solidFill>
                  <a:srgbClr val="37424A"/>
                </a:solidFill>
                <a:latin typeface="Arial Narrow"/>
                <a:cs typeface="Arial Narrow"/>
              </a:defRPr>
            </a:lvl1pPr>
          </a:lstStyle>
          <a:p>
            <a:pPr>
              <a:lnSpc>
                <a:spcPct val="90000"/>
              </a:lnSpc>
              <a:spcAft>
                <a:spcPts val="600"/>
              </a:spcAft>
              <a:buClr>
                <a:schemeClr val="tx2"/>
              </a:buClr>
              <a:buFont typeface="Wingdings" panose="05000000000000000000" pitchFamily="2" charset="2"/>
              <a:buNone/>
            </a:pPr>
            <a:r>
              <a:rPr lang="en-US" dirty="0"/>
              <a:t>References</a:t>
            </a:r>
          </a:p>
        </p:txBody>
      </p:sp>
      <p:sp>
        <p:nvSpPr>
          <p:cNvPr id="17" name="Oval 16">
            <a:extLst>
              <a:ext uri="{FF2B5EF4-FFF2-40B4-BE49-F238E27FC236}">
                <a16:creationId xmlns:a16="http://schemas.microsoft.com/office/drawing/2014/main" id="{17FA7F12-DC15-418C-8C8F-A60FCE4D04DD}"/>
              </a:ext>
            </a:extLst>
          </p:cNvPr>
          <p:cNvSpPr/>
          <p:nvPr userDrawn="1"/>
        </p:nvSpPr>
        <p:spPr>
          <a:xfrm>
            <a:off x="11035257" y="715398"/>
            <a:ext cx="510886" cy="510620"/>
          </a:xfrm>
          <a:prstGeom prst="ellipse">
            <a:avLst/>
          </a:prstGeom>
          <a:solidFill>
            <a:schemeClr val="bg1">
              <a:lumMod val="85000"/>
            </a:schemeClr>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a:p>
        </p:txBody>
      </p:sp>
      <p:pic>
        <p:nvPicPr>
          <p:cNvPr id="19" name="Graphic 21">
            <a:hlinkClick r:id="" action="ppaction://noaction"/>
            <a:extLst>
              <a:ext uri="{FF2B5EF4-FFF2-40B4-BE49-F238E27FC236}">
                <a16:creationId xmlns:a16="http://schemas.microsoft.com/office/drawing/2014/main" id="{395B2288-1F1A-4ED9-883E-59699AC9C271}"/>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1097663" y="785393"/>
            <a:ext cx="382952" cy="328156"/>
          </a:xfrm>
          <a:prstGeom prst="rect">
            <a:avLst/>
          </a:prstGeom>
        </p:spPr>
      </p:pic>
      <p:grpSp>
        <p:nvGrpSpPr>
          <p:cNvPr id="4" name="Group 3">
            <a:extLst>
              <a:ext uri="{FF2B5EF4-FFF2-40B4-BE49-F238E27FC236}">
                <a16:creationId xmlns:a16="http://schemas.microsoft.com/office/drawing/2014/main" id="{8057B062-32EF-4FBF-B712-65BAD08F51D7}"/>
              </a:ext>
            </a:extLst>
          </p:cNvPr>
          <p:cNvGrpSpPr/>
          <p:nvPr userDrawn="1"/>
        </p:nvGrpSpPr>
        <p:grpSpPr>
          <a:xfrm>
            <a:off x="1" y="-2372"/>
            <a:ext cx="12192000" cy="261551"/>
            <a:chOff x="0" y="-2372"/>
            <a:chExt cx="12188825" cy="261551"/>
          </a:xfrm>
        </p:grpSpPr>
        <p:sp>
          <p:nvSpPr>
            <p:cNvPr id="5" name="Rectangle 4">
              <a:extLst>
                <a:ext uri="{FF2B5EF4-FFF2-40B4-BE49-F238E27FC236}">
                  <a16:creationId xmlns:a16="http://schemas.microsoft.com/office/drawing/2014/main" id="{D91FDAAE-694E-4161-9CB5-295251CC124C}"/>
                </a:ext>
              </a:extLst>
            </p:cNvPr>
            <p:cNvSpPr/>
            <p:nvPr userDrawn="1"/>
          </p:nvSpPr>
          <p:spPr>
            <a:xfrm rot="10800000">
              <a:off x="0" y="-2372"/>
              <a:ext cx="925285" cy="261551"/>
            </a:xfrm>
            <a:prstGeom prst="rect">
              <a:avLst/>
            </a:prstGeom>
            <a:solidFill>
              <a:srgbClr val="FFFFFF">
                <a:alpha val="54902"/>
              </a:srgb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err="1"/>
            </a:p>
          </p:txBody>
        </p:sp>
        <p:sp>
          <p:nvSpPr>
            <p:cNvPr id="12" name="Rectangle 11">
              <a:extLst>
                <a:ext uri="{FF2B5EF4-FFF2-40B4-BE49-F238E27FC236}">
                  <a16:creationId xmlns:a16="http://schemas.microsoft.com/office/drawing/2014/main" id="{1C4CB8AB-24A7-43E1-AFE5-D6A7E87A0D52}"/>
                </a:ext>
              </a:extLst>
            </p:cNvPr>
            <p:cNvSpPr/>
            <p:nvPr userDrawn="1"/>
          </p:nvSpPr>
          <p:spPr>
            <a:xfrm>
              <a:off x="1" y="-2368"/>
              <a:ext cx="12188824" cy="62240"/>
            </a:xfrm>
            <a:prstGeom prst="rect">
              <a:avLst/>
            </a:prstGeom>
            <a:solidFill>
              <a:srgbClr val="00837B"/>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MSIPCMContentMarking" descr="{&quot;HashCode&quot;:-1305367969,&quot;Placement&quot;:&quot;Header&quot;,&quot;Top&quot;:0.0,&quot;Left&quot;:0.0,&quot;SlideWidth&quot;:959,&quot;SlideHeight&quot;:540}">
              <a:extLst>
                <a:ext uri="{FF2B5EF4-FFF2-40B4-BE49-F238E27FC236}">
                  <a16:creationId xmlns:a16="http://schemas.microsoft.com/office/drawing/2014/main" id="{CB0C53E0-07EB-4F44-83ED-486676CD9C12}"/>
                </a:ext>
              </a:extLst>
            </p:cNvPr>
            <p:cNvSpPr txBox="1"/>
            <p:nvPr userDrawn="1"/>
          </p:nvSpPr>
          <p:spPr>
            <a:xfrm>
              <a:off x="0" y="55929"/>
              <a:ext cx="679063"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dirty="0">
                  <a:solidFill>
                    <a:srgbClr val="03C03C"/>
                  </a:solidFill>
                  <a:latin typeface="Calibri" panose="020F0502020204030204" pitchFamily="34" charset="0"/>
                </a:rPr>
                <a:t>Public</a:t>
              </a:r>
            </a:p>
          </p:txBody>
        </p:sp>
      </p:grpSp>
      <p:sp>
        <p:nvSpPr>
          <p:cNvPr id="21" name="TextBox 20">
            <a:extLst>
              <a:ext uri="{FF2B5EF4-FFF2-40B4-BE49-F238E27FC236}">
                <a16:creationId xmlns:a16="http://schemas.microsoft.com/office/drawing/2014/main" id="{E33EE2B0-AE85-4D7C-9573-B16331984946}"/>
              </a:ext>
            </a:extLst>
          </p:cNvPr>
          <p:cNvSpPr txBox="1"/>
          <p:nvPr userDrawn="1"/>
        </p:nvSpPr>
        <p:spPr>
          <a:xfrm>
            <a:off x="10772405" y="6578601"/>
            <a:ext cx="1419595" cy="279400"/>
          </a:xfrm>
          <a:prstGeom prst="rect">
            <a:avLst/>
          </a:prstGeom>
          <a:solidFill>
            <a:schemeClr val="tx1"/>
          </a:solidFill>
          <a:ln>
            <a:noFill/>
          </a:ln>
        </p:spPr>
        <p:txBody>
          <a:bodyPr wrap="square" lIns="0" tIns="0" rIns="0" bIns="0" rtlCol="0" anchor="ctr" anchorCtr="0">
            <a:noAutofit/>
          </a:bodyPr>
          <a:lstStyle/>
          <a:p>
            <a:pPr algn="ctr"/>
            <a:r>
              <a:rPr lang="en-US" sz="1400" b="1" kern="600" spc="0" baseline="0" dirty="0">
                <a:solidFill>
                  <a:schemeClr val="bg1"/>
                </a:solidFill>
                <a:latin typeface="Arial Narrow" panose="020B0606020202030204" pitchFamily="34" charset="0"/>
              </a:rPr>
              <a:t>Reactive Use Only</a:t>
            </a:r>
          </a:p>
        </p:txBody>
      </p:sp>
      <p:sp>
        <p:nvSpPr>
          <p:cNvPr id="8" name="MSIPCMContentMarking" descr="{&quot;HashCode&quot;:-1305367969,&quot;Placement&quot;:&quot;Header&quot;,&quot;Top&quot;:0.0,&quot;Left&quot;:0.0,&quot;SlideWidth&quot;:959,&quot;SlideHeight&quot;:540}">
            <a:extLst>
              <a:ext uri="{FF2B5EF4-FFF2-40B4-BE49-F238E27FC236}">
                <a16:creationId xmlns:a16="http://schemas.microsoft.com/office/drawing/2014/main" id="{7D126206-7E26-408F-9233-FAC9C4362493}"/>
              </a:ext>
            </a:extLst>
          </p:cNvPr>
          <p:cNvSpPr txBox="1"/>
          <p:nvPr userDrawn="1"/>
        </p:nvSpPr>
        <p:spPr>
          <a:xfrm>
            <a:off x="0" y="55930"/>
            <a:ext cx="679240"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a:solidFill>
                  <a:srgbClr val="03C03C"/>
                </a:solidFill>
                <a:latin typeface="Calibri" panose="020F0502020204030204" pitchFamily="34" charset="0"/>
              </a:rPr>
              <a:t>Public</a:t>
            </a:r>
            <a:endParaRPr lang="en-US" sz="1200" kern="600" spc="10" dirty="0">
              <a:solidFill>
                <a:srgbClr val="03C03C"/>
              </a:solidFill>
              <a:latin typeface="Calibri" panose="020F0502020204030204" pitchFamily="34" charset="0"/>
            </a:endParaRPr>
          </a:p>
        </p:txBody>
      </p:sp>
    </p:spTree>
    <p:extLst>
      <p:ext uri="{BB962C8B-B14F-4D97-AF65-F5344CB8AC3E}">
        <p14:creationId xmlns:p14="http://schemas.microsoft.com/office/powerpoint/2010/main" val="2686272130"/>
      </p:ext>
    </p:extLst>
  </p:cSld>
  <p:clrMap bg1="lt1" tx1="dk1" bg2="lt2" tx2="dk2" accent1="accent1" accent2="accent2" accent3="accent3" accent4="accent4" accent5="accent5" accent6="accent6" hlink="hlink" folHlink="folHlink"/>
  <p:sldLayoutIdLst>
    <p:sldLayoutId id="2147483702" r:id="rId1"/>
    <p:sldLayoutId id="2147483770" r:id="rId2"/>
  </p:sldLayoutIdLst>
  <p:hf hdr="0" dt="0"/>
  <p:txStyles>
    <p:titleStyle>
      <a:lvl1pPr algn="l" defTabSz="457200" rtl="0" eaLnBrk="1" latinLnBrk="0" hangingPunct="1">
        <a:lnSpc>
          <a:spcPct val="90000"/>
        </a:lnSpc>
        <a:spcBef>
          <a:spcPct val="0"/>
        </a:spcBef>
        <a:buNone/>
        <a:defRPr sz="2800" kern="600" spc="30" baseline="0">
          <a:solidFill>
            <a:schemeClr val="accent1"/>
          </a:solidFill>
          <a:latin typeface="Arial Narrow"/>
          <a:ea typeface="+mj-ea"/>
          <a:cs typeface="Arial Narrow"/>
        </a:defRPr>
      </a:lvl1pPr>
    </p:titleStyle>
    <p:bodyStyle>
      <a:lvl1pPr marL="344488" indent="-344488" algn="l" defTabSz="457200" rtl="0" eaLnBrk="1" latinLnBrk="0" hangingPunct="1">
        <a:lnSpc>
          <a:spcPct val="90000"/>
        </a:lnSpc>
        <a:spcBef>
          <a:spcPts val="0"/>
        </a:spcBef>
        <a:spcAft>
          <a:spcPts val="600"/>
        </a:spcAft>
        <a:buClr>
          <a:schemeClr val="tx2"/>
        </a:buClr>
        <a:buFont typeface="Wingdings" panose="05000000000000000000" pitchFamily="2" charset="2"/>
        <a:buChar char="§"/>
        <a:defRPr sz="2000" kern="600" spc="10">
          <a:solidFill>
            <a:srgbClr val="37424A"/>
          </a:solidFill>
          <a:latin typeface="Arial Narrow"/>
          <a:ea typeface="+mn-ea"/>
          <a:cs typeface="Arial Narrow"/>
        </a:defRPr>
      </a:lvl1pPr>
      <a:lvl2pPr marL="630238" indent="-234950" algn="l" defTabSz="457200" rtl="0" eaLnBrk="1" latinLnBrk="0" hangingPunct="1">
        <a:lnSpc>
          <a:spcPct val="90000"/>
        </a:lnSpc>
        <a:spcBef>
          <a:spcPts val="0"/>
        </a:spcBef>
        <a:spcAft>
          <a:spcPts val="600"/>
        </a:spcAft>
        <a:buSzPct val="95000"/>
        <a:buFont typeface="Arial"/>
        <a:buChar char="•"/>
        <a:defRPr sz="2000" kern="600" spc="10">
          <a:solidFill>
            <a:srgbClr val="37424A"/>
          </a:solidFill>
          <a:latin typeface="Arial Narrow"/>
          <a:ea typeface="+mn-ea"/>
          <a:cs typeface="Arial Narrow"/>
        </a:defRPr>
      </a:lvl2pPr>
      <a:lvl3pPr marL="914400" indent="-222250" algn="l" defTabSz="457200" rtl="0" eaLnBrk="1" latinLnBrk="0" hangingPunct="1">
        <a:lnSpc>
          <a:spcPct val="90000"/>
        </a:lnSpc>
        <a:spcBef>
          <a:spcPts val="0"/>
        </a:spcBef>
        <a:spcAft>
          <a:spcPts val="600"/>
        </a:spcAft>
        <a:buFont typeface="Lucida Grande"/>
        <a:buChar char="–"/>
        <a:defRPr sz="1800" kern="600" spc="10">
          <a:solidFill>
            <a:srgbClr val="37424A"/>
          </a:solidFill>
          <a:latin typeface="Arial Narrow"/>
          <a:ea typeface="+mn-ea"/>
          <a:cs typeface="Arial Narrow"/>
        </a:defRPr>
      </a:lvl3pPr>
      <a:lvl4pPr marL="1198563" indent="-234950" algn="l" defTabSz="457200" rtl="0" eaLnBrk="1" latinLnBrk="0" hangingPunct="1">
        <a:lnSpc>
          <a:spcPct val="90000"/>
        </a:lnSpc>
        <a:spcBef>
          <a:spcPts val="0"/>
        </a:spcBef>
        <a:spcAft>
          <a:spcPts val="600"/>
        </a:spcAft>
        <a:buSzPct val="100000"/>
        <a:buFont typeface="Arial Narrow" panose="020B0606020202030204" pitchFamily="34" charset="0"/>
        <a:buChar char="◦"/>
        <a:defRPr sz="1800" kern="600" spc="10">
          <a:solidFill>
            <a:srgbClr val="37424A"/>
          </a:solidFill>
          <a:latin typeface="Arial Narrow"/>
          <a:ea typeface="+mn-ea"/>
          <a:cs typeface="Arial Narrow"/>
        </a:defRPr>
      </a:lvl4pPr>
      <a:lvl5pPr marL="773113" indent="-182563" algn="l" defTabSz="457200" rtl="0" eaLnBrk="1" latinLnBrk="0" hangingPunct="1">
        <a:lnSpc>
          <a:spcPct val="97000"/>
        </a:lnSpc>
        <a:spcBef>
          <a:spcPts val="0"/>
        </a:spcBef>
        <a:buFont typeface="Lucida Grande"/>
        <a:buChar char="–"/>
        <a:defRPr sz="1700" kern="600" spc="10">
          <a:solidFill>
            <a:schemeClr val="tx1"/>
          </a:solidFill>
          <a:latin typeface="Arial Narrow"/>
          <a:ea typeface="+mn-ea"/>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orient="horz" pos="384" userDrawn="1">
          <p15:clr>
            <a:srgbClr val="F26B43"/>
          </p15:clr>
        </p15:guide>
        <p15:guide id="4" orient="horz" pos="4200"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6B17F73E-602B-57CC-B522-75B0D98CC074}"/>
              </a:ext>
            </a:extLst>
          </p:cNvPr>
          <p:cNvSpPr/>
          <p:nvPr userDrawn="1"/>
        </p:nvSpPr>
        <p:spPr>
          <a:xfrm flipH="1">
            <a:off x="0" y="6671733"/>
            <a:ext cx="12192000" cy="186267"/>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278688" y="123825"/>
            <a:ext cx="10530484" cy="951509"/>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p:cNvSpPr>
            <a:spLocks noGrp="1"/>
          </p:cNvSpPr>
          <p:nvPr>
            <p:ph type="body" idx="1"/>
          </p:nvPr>
        </p:nvSpPr>
        <p:spPr>
          <a:xfrm>
            <a:off x="266700" y="1143000"/>
            <a:ext cx="11658600" cy="5050897"/>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4"/>
          </p:nvPr>
        </p:nvSpPr>
        <p:spPr>
          <a:xfrm>
            <a:off x="11785600" y="6673850"/>
            <a:ext cx="406400" cy="184150"/>
          </a:xfrm>
          <a:prstGeom prst="rect">
            <a:avLst/>
          </a:prstGeom>
        </p:spPr>
        <p:txBody>
          <a:bodyPr vert="horz" wrap="none" lIns="91440" tIns="45720" rIns="91440" bIns="45720" rtlCol="0" anchor="ctr"/>
          <a:lstStyle>
            <a:lvl1pPr algn="r">
              <a:defRPr sz="900">
                <a:solidFill>
                  <a:schemeClr val="bg2"/>
                </a:solidFill>
              </a:defRPr>
            </a:lvl1pPr>
          </a:lstStyle>
          <a:p>
            <a:fld id="{6DD83045-6CB7-4C88-8A4E-57AB94F29488}" type="slidenum">
              <a:rPr lang="en-US" smtClean="0"/>
              <a:pPr/>
              <a:t>‹nº›</a:t>
            </a:fld>
            <a:endParaRPr lang="en-US"/>
          </a:p>
        </p:txBody>
      </p:sp>
      <p:sp>
        <p:nvSpPr>
          <p:cNvPr id="13" name="Freeform: Shape 12">
            <a:extLst>
              <a:ext uri="{FF2B5EF4-FFF2-40B4-BE49-F238E27FC236}">
                <a16:creationId xmlns:a16="http://schemas.microsoft.com/office/drawing/2014/main" id="{22E49D9E-D4EF-2655-C713-FD66D4D3AD8D}"/>
              </a:ext>
            </a:extLst>
          </p:cNvPr>
          <p:cNvSpPr/>
          <p:nvPr userDrawn="1"/>
        </p:nvSpPr>
        <p:spPr>
          <a:xfrm>
            <a:off x="10909348" y="1"/>
            <a:ext cx="1038581" cy="87629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18" name="Group 17">
            <a:extLst>
              <a:ext uri="{FF2B5EF4-FFF2-40B4-BE49-F238E27FC236}">
                <a16:creationId xmlns:a16="http://schemas.microsoft.com/office/drawing/2014/main" id="{2888ABE7-B5CC-98F3-86D3-EC2E35ABA3F6}"/>
              </a:ext>
            </a:extLst>
          </p:cNvPr>
          <p:cNvGrpSpPr/>
          <p:nvPr userDrawn="1"/>
        </p:nvGrpSpPr>
        <p:grpSpPr>
          <a:xfrm>
            <a:off x="10462646" y="0"/>
            <a:ext cx="1461532" cy="814917"/>
            <a:chOff x="10462646" y="0"/>
            <a:chExt cx="1461532" cy="814917"/>
          </a:xfrm>
        </p:grpSpPr>
        <p:sp>
          <p:nvSpPr>
            <p:cNvPr id="12" name="Freeform: Shape 11">
              <a:extLst>
                <a:ext uri="{FF2B5EF4-FFF2-40B4-BE49-F238E27FC236}">
                  <a16:creationId xmlns:a16="http://schemas.microsoft.com/office/drawing/2014/main" id="{DE494BA8-193A-D841-6E89-764B87250C63}"/>
                </a:ext>
              </a:extLst>
            </p:cNvPr>
            <p:cNvSpPr/>
            <p:nvPr userDrawn="1"/>
          </p:nvSpPr>
          <p:spPr>
            <a:xfrm>
              <a:off x="10462646" y="1"/>
              <a:ext cx="915515" cy="757236"/>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4" name="Freeform: Shape 13">
              <a:extLst>
                <a:ext uri="{FF2B5EF4-FFF2-40B4-BE49-F238E27FC236}">
                  <a16:creationId xmlns:a16="http://schemas.microsoft.com/office/drawing/2014/main" id="{687F6A42-AD5A-09C3-1437-87A0295D5079}"/>
                </a:ext>
              </a:extLst>
            </p:cNvPr>
            <p:cNvSpPr/>
            <p:nvPr userDrawn="1"/>
          </p:nvSpPr>
          <p:spPr>
            <a:xfrm>
              <a:off x="11333626" y="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7" name="Freeform: Shape 16">
              <a:extLst>
                <a:ext uri="{FF2B5EF4-FFF2-40B4-BE49-F238E27FC236}">
                  <a16:creationId xmlns:a16="http://schemas.microsoft.com/office/drawing/2014/main" id="{CC97C9E2-15E7-E9F1-4F3E-1F9A2C635CD3}"/>
                </a:ext>
              </a:extLst>
            </p:cNvPr>
            <p:cNvSpPr/>
            <p:nvPr userDrawn="1"/>
          </p:nvSpPr>
          <p:spPr>
            <a:xfrm>
              <a:off x="10907177" y="0"/>
              <a:ext cx="975135" cy="814917"/>
            </a:xfrm>
            <a:custGeom>
              <a:avLst/>
              <a:gdLst>
                <a:gd name="connsiteX0" fmla="*/ 0 w 975135"/>
                <a:gd name="connsiteY0" fmla="*/ 0 h 814917"/>
                <a:gd name="connsiteX1" fmla="*/ 271994 w 975135"/>
                <a:gd name="connsiteY1" fmla="*/ 0 h 814917"/>
                <a:gd name="connsiteX2" fmla="*/ 946324 w 975135"/>
                <a:gd name="connsiteY2" fmla="*/ 652394 h 814917"/>
                <a:gd name="connsiteX3" fmla="*/ 948535 w 975135"/>
                <a:gd name="connsiteY3" fmla="*/ 786106 h 814917"/>
                <a:gd name="connsiteX4" fmla="*/ 814823 w 975135"/>
                <a:gd name="connsiteY4" fmla="*/ 788317 h 814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35" h="814917">
                  <a:moveTo>
                    <a:pt x="0" y="0"/>
                  </a:moveTo>
                  <a:lnTo>
                    <a:pt x="271994" y="0"/>
                  </a:lnTo>
                  <a:lnTo>
                    <a:pt x="946324" y="652394"/>
                  </a:lnTo>
                  <a:cubicBezTo>
                    <a:pt x="983858" y="688707"/>
                    <a:pt x="984848" y="748572"/>
                    <a:pt x="948535" y="786106"/>
                  </a:cubicBezTo>
                  <a:cubicBezTo>
                    <a:pt x="912222" y="823640"/>
                    <a:pt x="852357" y="824630"/>
                    <a:pt x="814823" y="788317"/>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sp>
        <p:nvSpPr>
          <p:cNvPr id="19" name="Freeform: Shape 18">
            <a:extLst>
              <a:ext uri="{FF2B5EF4-FFF2-40B4-BE49-F238E27FC236}">
                <a16:creationId xmlns:a16="http://schemas.microsoft.com/office/drawing/2014/main" id="{6490E863-C47C-B970-B8ED-39BBDD19FD1B}"/>
              </a:ext>
            </a:extLst>
          </p:cNvPr>
          <p:cNvSpPr/>
          <p:nvPr userDrawn="1"/>
        </p:nvSpPr>
        <p:spPr>
          <a:xfrm>
            <a:off x="11486026" y="15240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5" name="TextBox 4">
            <a:extLst>
              <a:ext uri="{FF2B5EF4-FFF2-40B4-BE49-F238E27FC236}">
                <a16:creationId xmlns:a16="http://schemas.microsoft.com/office/drawing/2014/main" id="{ED443265-F20F-3680-7FA1-7E5B1C1D6F26}"/>
              </a:ext>
            </a:extLst>
          </p:cNvPr>
          <p:cNvSpPr txBox="1"/>
          <p:nvPr userDrawn="1">
            <p:extLst>
              <p:ext uri="{1162E1C5-73C7-4A58-AE30-91384D911F3F}">
                <p184:classification xmlns:p184="http://schemas.microsoft.com/office/powerpoint/2018/4/main" val="hdr"/>
              </p:ext>
            </p:extLst>
          </p:nvPr>
        </p:nvSpPr>
        <p:spPr>
          <a:xfrm>
            <a:off x="0" y="0"/>
            <a:ext cx="407988" cy="182880"/>
          </a:xfrm>
          <a:prstGeom prst="rect">
            <a:avLst/>
          </a:prstGeom>
        </p:spPr>
        <p:txBody>
          <a:bodyPr horzOverflow="overflow" lIns="0" tIns="0" rIns="0" bIns="0">
            <a:spAutoFit/>
          </a:bodyPr>
          <a:lstStyle/>
          <a:p>
            <a:pPr algn="l"/>
            <a:r>
              <a:rPr lang="en-US" sz="1200">
                <a:solidFill>
                  <a:srgbClr val="03C03C"/>
                </a:solidFill>
                <a:latin typeface="Calibri" panose="020F0502020204030204" pitchFamily="34" charset="0"/>
                <a:cs typeface="Calibri" panose="020F0502020204030204" pitchFamily="34" charset="0"/>
              </a:rPr>
              <a:t>Public</a:t>
            </a:r>
          </a:p>
        </p:txBody>
      </p:sp>
    </p:spTree>
    <p:extLst>
      <p:ext uri="{BB962C8B-B14F-4D97-AF65-F5344CB8AC3E}">
        <p14:creationId xmlns:p14="http://schemas.microsoft.com/office/powerpoint/2010/main" val="2786244729"/>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2600" kern="1200">
          <a:solidFill>
            <a:schemeClr val="accent1"/>
          </a:solidFill>
          <a:latin typeface="+mj-lt"/>
          <a:ea typeface="+mj-ea"/>
          <a:cs typeface="+mj-cs"/>
        </a:defRPr>
      </a:lvl1pPr>
    </p:titleStyle>
    <p:body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720">
          <p15:clr>
            <a:srgbClr val="F26B43"/>
          </p15:clr>
        </p15:guide>
        <p15:guide id="4" pos="168">
          <p15:clr>
            <a:srgbClr val="F26B43"/>
          </p15:clr>
        </p15:guide>
        <p15:guide id="5" pos="7512">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19542" y="685973"/>
            <a:ext cx="9842415" cy="795528"/>
          </a:xfrm>
          <a:prstGeom prst="rect">
            <a:avLst/>
          </a:prstGeom>
        </p:spPr>
        <p:txBody>
          <a:bodyPr vert="horz" lIns="0" tIns="0" rIns="0" bIns="0" rtlCol="0" anchor="t" anchorCtr="0">
            <a:noAutofit/>
          </a:bodyPr>
          <a:lstStyle/>
          <a:p>
            <a:r>
              <a:rPr lang="en-US" dirty="0"/>
              <a:t>Click to edit Master title style</a:t>
            </a:r>
          </a:p>
        </p:txBody>
      </p:sp>
      <p:sp>
        <p:nvSpPr>
          <p:cNvPr id="3" name="Text Placeholder 2"/>
          <p:cNvSpPr>
            <a:spLocks noGrp="1"/>
          </p:cNvSpPr>
          <p:nvPr>
            <p:ph type="body" idx="1"/>
          </p:nvPr>
        </p:nvSpPr>
        <p:spPr>
          <a:xfrm>
            <a:off x="619544" y="1609398"/>
            <a:ext cx="10976373" cy="420624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pic>
        <p:nvPicPr>
          <p:cNvPr id="11" name="Picture 10">
            <a:extLst>
              <a:ext uri="{FF2B5EF4-FFF2-40B4-BE49-F238E27FC236}">
                <a16:creationId xmlns:a16="http://schemas.microsoft.com/office/drawing/2014/main" id="{2A2B6784-B858-48FD-ABF5-0FE04B29C588}"/>
              </a:ext>
            </a:extLst>
          </p:cNvPr>
          <p:cNvPicPr>
            <a:picLocks noChangeAspect="1"/>
          </p:cNvPicPr>
          <p:nvPr userDrawn="1"/>
        </p:nvPicPr>
        <p:blipFill rotWithShape="1">
          <a:blip r:embed="rId3"/>
          <a:srcRect b="6949"/>
          <a:stretch/>
        </p:blipFill>
        <p:spPr>
          <a:xfrm>
            <a:off x="10974572" y="6056303"/>
            <a:ext cx="1166469" cy="591394"/>
          </a:xfrm>
          <a:prstGeom prst="rect">
            <a:avLst/>
          </a:prstGeom>
        </p:spPr>
      </p:pic>
      <p:sp>
        <p:nvSpPr>
          <p:cNvPr id="14" name="Footer Placeholder 5">
            <a:extLst>
              <a:ext uri="{FF2B5EF4-FFF2-40B4-BE49-F238E27FC236}">
                <a16:creationId xmlns:a16="http://schemas.microsoft.com/office/drawing/2014/main" id="{DFBAC737-F809-4026-B28C-EDC76A7933C8}"/>
              </a:ext>
            </a:extLst>
          </p:cNvPr>
          <p:cNvSpPr>
            <a:spLocks noGrp="1"/>
          </p:cNvSpPr>
          <p:nvPr>
            <p:ph type="ftr" sz="quarter" idx="3"/>
          </p:nvPr>
        </p:nvSpPr>
        <p:spPr>
          <a:xfrm>
            <a:off x="629268" y="5943600"/>
            <a:ext cx="9822963" cy="455944"/>
          </a:xfrm>
          <a:prstGeom prst="rect">
            <a:avLst/>
          </a:prstGeom>
        </p:spPr>
        <p:txBody>
          <a:bodyPr vert="horz" lIns="0" tIns="0" rIns="0" bIns="0" rtlCol="0" anchor="b" anchorCtr="0">
            <a:noAutofit/>
          </a:bodyPr>
          <a:lstStyle>
            <a:lvl1pPr>
              <a:defRPr lang="en-US" sz="900" kern="600" spc="10" dirty="0">
                <a:solidFill>
                  <a:srgbClr val="37424A"/>
                </a:solidFill>
                <a:latin typeface="Arial Narrow"/>
                <a:cs typeface="Arial Narrow"/>
              </a:defRPr>
            </a:lvl1pPr>
          </a:lstStyle>
          <a:p>
            <a:pPr>
              <a:lnSpc>
                <a:spcPct val="90000"/>
              </a:lnSpc>
              <a:spcAft>
                <a:spcPts val="600"/>
              </a:spcAft>
              <a:buClr>
                <a:schemeClr val="tx2"/>
              </a:buClr>
              <a:buFont typeface="Wingdings" panose="05000000000000000000" pitchFamily="2" charset="2"/>
              <a:buNone/>
            </a:pPr>
            <a:r>
              <a:rPr lang="en-US" dirty="0"/>
              <a:t>References</a:t>
            </a:r>
          </a:p>
        </p:txBody>
      </p:sp>
      <p:sp>
        <p:nvSpPr>
          <p:cNvPr id="17" name="Oval 16">
            <a:extLst>
              <a:ext uri="{FF2B5EF4-FFF2-40B4-BE49-F238E27FC236}">
                <a16:creationId xmlns:a16="http://schemas.microsoft.com/office/drawing/2014/main" id="{17FA7F12-DC15-418C-8C8F-A60FCE4D04DD}"/>
              </a:ext>
            </a:extLst>
          </p:cNvPr>
          <p:cNvSpPr/>
          <p:nvPr userDrawn="1"/>
        </p:nvSpPr>
        <p:spPr>
          <a:xfrm>
            <a:off x="11035257" y="715398"/>
            <a:ext cx="510886" cy="510620"/>
          </a:xfrm>
          <a:prstGeom prst="ellipse">
            <a:avLst/>
          </a:prstGeom>
          <a:solidFill>
            <a:schemeClr val="bg1">
              <a:lumMod val="85000"/>
            </a:schemeClr>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a:p>
        </p:txBody>
      </p:sp>
      <p:pic>
        <p:nvPicPr>
          <p:cNvPr id="19" name="Graphic 21">
            <a:hlinkClick r:id="rId4" action="ppaction://hlinksldjump"/>
            <a:extLst>
              <a:ext uri="{FF2B5EF4-FFF2-40B4-BE49-F238E27FC236}">
                <a16:creationId xmlns:a16="http://schemas.microsoft.com/office/drawing/2014/main" id="{395B2288-1F1A-4ED9-883E-59699AC9C271}"/>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1097663" y="785393"/>
            <a:ext cx="382952" cy="328156"/>
          </a:xfrm>
          <a:prstGeom prst="rect">
            <a:avLst/>
          </a:prstGeom>
        </p:spPr>
      </p:pic>
      <p:grpSp>
        <p:nvGrpSpPr>
          <p:cNvPr id="4" name="Group 3">
            <a:extLst>
              <a:ext uri="{FF2B5EF4-FFF2-40B4-BE49-F238E27FC236}">
                <a16:creationId xmlns:a16="http://schemas.microsoft.com/office/drawing/2014/main" id="{8057B062-32EF-4FBF-B712-65BAD08F51D7}"/>
              </a:ext>
            </a:extLst>
          </p:cNvPr>
          <p:cNvGrpSpPr/>
          <p:nvPr userDrawn="1"/>
        </p:nvGrpSpPr>
        <p:grpSpPr>
          <a:xfrm>
            <a:off x="1" y="-2372"/>
            <a:ext cx="12192000" cy="261551"/>
            <a:chOff x="0" y="-2372"/>
            <a:chExt cx="12188825" cy="261551"/>
          </a:xfrm>
        </p:grpSpPr>
        <p:sp>
          <p:nvSpPr>
            <p:cNvPr id="5" name="Rectangle 4">
              <a:extLst>
                <a:ext uri="{FF2B5EF4-FFF2-40B4-BE49-F238E27FC236}">
                  <a16:creationId xmlns:a16="http://schemas.microsoft.com/office/drawing/2014/main" id="{D91FDAAE-694E-4161-9CB5-295251CC124C}"/>
                </a:ext>
              </a:extLst>
            </p:cNvPr>
            <p:cNvSpPr/>
            <p:nvPr userDrawn="1"/>
          </p:nvSpPr>
          <p:spPr>
            <a:xfrm rot="10800000">
              <a:off x="0" y="-2372"/>
              <a:ext cx="925285" cy="261551"/>
            </a:xfrm>
            <a:prstGeom prst="rect">
              <a:avLst/>
            </a:prstGeom>
            <a:solidFill>
              <a:srgbClr val="FFFFFF">
                <a:alpha val="54902"/>
              </a:srgb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err="1"/>
            </a:p>
          </p:txBody>
        </p:sp>
        <p:sp>
          <p:nvSpPr>
            <p:cNvPr id="12" name="Rectangle 11">
              <a:extLst>
                <a:ext uri="{FF2B5EF4-FFF2-40B4-BE49-F238E27FC236}">
                  <a16:creationId xmlns:a16="http://schemas.microsoft.com/office/drawing/2014/main" id="{1C4CB8AB-24A7-43E1-AFE5-D6A7E87A0D52}"/>
                </a:ext>
              </a:extLst>
            </p:cNvPr>
            <p:cNvSpPr/>
            <p:nvPr userDrawn="1"/>
          </p:nvSpPr>
          <p:spPr>
            <a:xfrm>
              <a:off x="1" y="-2368"/>
              <a:ext cx="12188824" cy="62240"/>
            </a:xfrm>
            <a:prstGeom prst="rect">
              <a:avLst/>
            </a:prstGeom>
            <a:solidFill>
              <a:srgbClr val="00837B"/>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MSIPCMContentMarking" descr="{&quot;HashCode&quot;:-1305367969,&quot;Placement&quot;:&quot;Header&quot;,&quot;Top&quot;:0.0,&quot;Left&quot;:0.0,&quot;SlideWidth&quot;:959,&quot;SlideHeight&quot;:540}">
              <a:extLst>
                <a:ext uri="{FF2B5EF4-FFF2-40B4-BE49-F238E27FC236}">
                  <a16:creationId xmlns:a16="http://schemas.microsoft.com/office/drawing/2014/main" id="{CB0C53E0-07EB-4F44-83ED-486676CD9C12}"/>
                </a:ext>
              </a:extLst>
            </p:cNvPr>
            <p:cNvSpPr txBox="1"/>
            <p:nvPr userDrawn="1"/>
          </p:nvSpPr>
          <p:spPr>
            <a:xfrm>
              <a:off x="0" y="55929"/>
              <a:ext cx="679063"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dirty="0">
                  <a:solidFill>
                    <a:srgbClr val="03C03C"/>
                  </a:solidFill>
                  <a:latin typeface="Calibri" panose="020F0502020204030204" pitchFamily="34" charset="0"/>
                </a:rPr>
                <a:t>Public</a:t>
              </a:r>
            </a:p>
          </p:txBody>
        </p:sp>
      </p:grpSp>
      <p:sp>
        <p:nvSpPr>
          <p:cNvPr id="21" name="TextBox 20">
            <a:extLst>
              <a:ext uri="{FF2B5EF4-FFF2-40B4-BE49-F238E27FC236}">
                <a16:creationId xmlns:a16="http://schemas.microsoft.com/office/drawing/2014/main" id="{E33EE2B0-AE85-4D7C-9573-B16331984946}"/>
              </a:ext>
            </a:extLst>
          </p:cNvPr>
          <p:cNvSpPr txBox="1"/>
          <p:nvPr userDrawn="1"/>
        </p:nvSpPr>
        <p:spPr>
          <a:xfrm>
            <a:off x="10772405" y="6578601"/>
            <a:ext cx="1419595" cy="279400"/>
          </a:xfrm>
          <a:prstGeom prst="rect">
            <a:avLst/>
          </a:prstGeom>
          <a:solidFill>
            <a:schemeClr val="tx1"/>
          </a:solidFill>
          <a:ln>
            <a:noFill/>
          </a:ln>
        </p:spPr>
        <p:txBody>
          <a:bodyPr wrap="square" lIns="0" tIns="0" rIns="0" bIns="0" rtlCol="0" anchor="ctr" anchorCtr="0">
            <a:noAutofit/>
          </a:bodyPr>
          <a:lstStyle/>
          <a:p>
            <a:pPr algn="ctr"/>
            <a:r>
              <a:rPr lang="en-US" sz="1400" b="1" kern="600" spc="0" baseline="0" dirty="0">
                <a:solidFill>
                  <a:schemeClr val="bg1"/>
                </a:solidFill>
                <a:latin typeface="Arial Narrow" panose="020B0606020202030204" pitchFamily="34" charset="0"/>
              </a:rPr>
              <a:t>Reactive Use Only</a:t>
            </a:r>
          </a:p>
        </p:txBody>
      </p:sp>
      <p:sp>
        <p:nvSpPr>
          <p:cNvPr id="8" name="MSIPCMContentMarking" descr="{&quot;HashCode&quot;:-1305367969,&quot;Placement&quot;:&quot;Header&quot;,&quot;Top&quot;:0.0,&quot;Left&quot;:0.0,&quot;SlideWidth&quot;:959,&quot;SlideHeight&quot;:540}">
            <a:extLst>
              <a:ext uri="{FF2B5EF4-FFF2-40B4-BE49-F238E27FC236}">
                <a16:creationId xmlns:a16="http://schemas.microsoft.com/office/drawing/2014/main" id="{7D126206-7E26-408F-9233-FAC9C4362493}"/>
              </a:ext>
            </a:extLst>
          </p:cNvPr>
          <p:cNvSpPr txBox="1"/>
          <p:nvPr userDrawn="1"/>
        </p:nvSpPr>
        <p:spPr>
          <a:xfrm>
            <a:off x="0" y="55930"/>
            <a:ext cx="679240"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a:solidFill>
                  <a:srgbClr val="03C03C"/>
                </a:solidFill>
                <a:latin typeface="Calibri" panose="020F0502020204030204" pitchFamily="34" charset="0"/>
              </a:rPr>
              <a:t>Public</a:t>
            </a:r>
            <a:endParaRPr lang="en-US" sz="1200" kern="600" spc="10" dirty="0">
              <a:solidFill>
                <a:srgbClr val="03C03C"/>
              </a:solidFill>
              <a:latin typeface="Calibri" panose="020F0502020204030204" pitchFamily="34" charset="0"/>
            </a:endParaRPr>
          </a:p>
        </p:txBody>
      </p:sp>
    </p:spTree>
    <p:extLst>
      <p:ext uri="{BB962C8B-B14F-4D97-AF65-F5344CB8AC3E}">
        <p14:creationId xmlns:p14="http://schemas.microsoft.com/office/powerpoint/2010/main" val="2686272130"/>
      </p:ext>
    </p:extLst>
  </p:cSld>
  <p:clrMap bg1="lt1" tx1="dk1" bg2="lt2" tx2="dk2" accent1="accent1" accent2="accent2" accent3="accent3" accent4="accent4" accent5="accent5" accent6="accent6" hlink="hlink" folHlink="folHlink"/>
  <p:sldLayoutIdLst>
    <p:sldLayoutId id="2147483772" r:id="rId1"/>
  </p:sldLayoutIdLst>
  <p:hf hdr="0" dt="0"/>
  <p:txStyles>
    <p:titleStyle>
      <a:lvl1pPr algn="l" defTabSz="457200" rtl="0" eaLnBrk="1" latinLnBrk="0" hangingPunct="1">
        <a:lnSpc>
          <a:spcPct val="90000"/>
        </a:lnSpc>
        <a:spcBef>
          <a:spcPct val="0"/>
        </a:spcBef>
        <a:buNone/>
        <a:defRPr sz="2800" kern="600" spc="30" baseline="0">
          <a:solidFill>
            <a:schemeClr val="accent1"/>
          </a:solidFill>
          <a:latin typeface="Arial Narrow"/>
          <a:ea typeface="+mj-ea"/>
          <a:cs typeface="Arial Narrow"/>
        </a:defRPr>
      </a:lvl1pPr>
    </p:titleStyle>
    <p:bodyStyle>
      <a:lvl1pPr marL="344488" indent="-344488" algn="l" defTabSz="457200" rtl="0" eaLnBrk="1" latinLnBrk="0" hangingPunct="1">
        <a:lnSpc>
          <a:spcPct val="90000"/>
        </a:lnSpc>
        <a:spcBef>
          <a:spcPts val="0"/>
        </a:spcBef>
        <a:spcAft>
          <a:spcPts val="600"/>
        </a:spcAft>
        <a:buClr>
          <a:schemeClr val="tx2"/>
        </a:buClr>
        <a:buFont typeface="Wingdings" panose="05000000000000000000" pitchFamily="2" charset="2"/>
        <a:buChar char="§"/>
        <a:defRPr sz="2000" kern="600" spc="10">
          <a:solidFill>
            <a:srgbClr val="37424A"/>
          </a:solidFill>
          <a:latin typeface="Arial Narrow"/>
          <a:ea typeface="+mn-ea"/>
          <a:cs typeface="Arial Narrow"/>
        </a:defRPr>
      </a:lvl1pPr>
      <a:lvl2pPr marL="630238" indent="-234950" algn="l" defTabSz="457200" rtl="0" eaLnBrk="1" latinLnBrk="0" hangingPunct="1">
        <a:lnSpc>
          <a:spcPct val="90000"/>
        </a:lnSpc>
        <a:spcBef>
          <a:spcPts val="0"/>
        </a:spcBef>
        <a:spcAft>
          <a:spcPts val="600"/>
        </a:spcAft>
        <a:buSzPct val="95000"/>
        <a:buFont typeface="Arial"/>
        <a:buChar char="•"/>
        <a:defRPr sz="2000" kern="600" spc="10">
          <a:solidFill>
            <a:srgbClr val="37424A"/>
          </a:solidFill>
          <a:latin typeface="Arial Narrow"/>
          <a:ea typeface="+mn-ea"/>
          <a:cs typeface="Arial Narrow"/>
        </a:defRPr>
      </a:lvl2pPr>
      <a:lvl3pPr marL="914400" indent="-222250" algn="l" defTabSz="457200" rtl="0" eaLnBrk="1" latinLnBrk="0" hangingPunct="1">
        <a:lnSpc>
          <a:spcPct val="90000"/>
        </a:lnSpc>
        <a:spcBef>
          <a:spcPts val="0"/>
        </a:spcBef>
        <a:spcAft>
          <a:spcPts val="600"/>
        </a:spcAft>
        <a:buFont typeface="Lucida Grande"/>
        <a:buChar char="–"/>
        <a:defRPr sz="1800" kern="600" spc="10">
          <a:solidFill>
            <a:srgbClr val="37424A"/>
          </a:solidFill>
          <a:latin typeface="Arial Narrow"/>
          <a:ea typeface="+mn-ea"/>
          <a:cs typeface="Arial Narrow"/>
        </a:defRPr>
      </a:lvl3pPr>
      <a:lvl4pPr marL="1198563" indent="-234950" algn="l" defTabSz="457200" rtl="0" eaLnBrk="1" latinLnBrk="0" hangingPunct="1">
        <a:lnSpc>
          <a:spcPct val="90000"/>
        </a:lnSpc>
        <a:spcBef>
          <a:spcPts val="0"/>
        </a:spcBef>
        <a:spcAft>
          <a:spcPts val="600"/>
        </a:spcAft>
        <a:buSzPct val="100000"/>
        <a:buFont typeface="Arial Narrow" panose="020B0606020202030204" pitchFamily="34" charset="0"/>
        <a:buChar char="◦"/>
        <a:defRPr sz="1800" kern="600" spc="10">
          <a:solidFill>
            <a:srgbClr val="37424A"/>
          </a:solidFill>
          <a:latin typeface="Arial Narrow"/>
          <a:ea typeface="+mn-ea"/>
          <a:cs typeface="Arial Narrow"/>
        </a:defRPr>
      </a:lvl4pPr>
      <a:lvl5pPr marL="773113" indent="-182563" algn="l" defTabSz="457200" rtl="0" eaLnBrk="1" latinLnBrk="0" hangingPunct="1">
        <a:lnSpc>
          <a:spcPct val="97000"/>
        </a:lnSpc>
        <a:spcBef>
          <a:spcPts val="0"/>
        </a:spcBef>
        <a:buFont typeface="Lucida Grande"/>
        <a:buChar char="–"/>
        <a:defRPr sz="1700" kern="600" spc="10">
          <a:solidFill>
            <a:schemeClr val="tx1"/>
          </a:solidFill>
          <a:latin typeface="Arial Narrow"/>
          <a:ea typeface="+mn-ea"/>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orient="horz" pos="384" userDrawn="1">
          <p15:clr>
            <a:srgbClr val="F26B43"/>
          </p15:clr>
        </p15:guide>
        <p15:guide id="4" orient="horz" pos="4200"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 name="Imagem 9">
            <a:extLst>
              <a:ext uri="{FF2B5EF4-FFF2-40B4-BE49-F238E27FC236}">
                <a16:creationId xmlns:a16="http://schemas.microsoft.com/office/drawing/2014/main" id="{C0E90F65-149A-A6E4-A3D6-B8BA3E396C81}"/>
              </a:ext>
            </a:extLst>
          </p:cNvPr>
          <p:cNvPicPr>
            <a:picLocks noChangeAspect="1"/>
          </p:cNvPicPr>
          <p:nvPr userDrawn="1"/>
        </p:nvPicPr>
        <p:blipFill>
          <a:blip r:embed="rId18">
            <a:extLst>
              <a:ext uri="{28A0092B-C50C-407E-A947-70E740481C1C}">
                <a14:useLocalDpi xmlns:a14="http://schemas.microsoft.com/office/drawing/2010/main" val="0"/>
              </a:ext>
            </a:extLst>
          </a:blip>
          <a:srcRect l="20532" t="13246" r="2071" b="10261"/>
          <a:stretch/>
        </p:blipFill>
        <p:spPr>
          <a:xfrm>
            <a:off x="0" y="0"/>
            <a:ext cx="12192000" cy="937261"/>
          </a:xfrm>
          <a:prstGeom prst="rect">
            <a:avLst/>
          </a:prstGeom>
        </p:spPr>
      </p:pic>
      <p:sp>
        <p:nvSpPr>
          <p:cNvPr id="3" name="Título 17">
            <a:extLst>
              <a:ext uri="{FF2B5EF4-FFF2-40B4-BE49-F238E27FC236}">
                <a16:creationId xmlns:a16="http://schemas.microsoft.com/office/drawing/2014/main" id="{787ED39E-474C-A84B-68A9-4E67EB5E96A2}"/>
              </a:ext>
            </a:extLst>
          </p:cNvPr>
          <p:cNvSpPr txBox="1">
            <a:spLocks/>
          </p:cNvSpPr>
          <p:nvPr userDrawn="1"/>
        </p:nvSpPr>
        <p:spPr>
          <a:xfrm>
            <a:off x="415600" y="205741"/>
            <a:ext cx="10515600" cy="731520"/>
          </a:xfrm>
          <a:prstGeom prst="rect">
            <a:avLst/>
          </a:prstGeom>
        </p:spPr>
        <p:txBody>
          <a:bodyPr/>
          <a:lstStyle>
            <a:lvl1pPr algn="l" defTabSz="457200" rtl="0" eaLnBrk="1" latinLnBrk="0" hangingPunct="1">
              <a:lnSpc>
                <a:spcPct val="90000"/>
              </a:lnSpc>
              <a:spcBef>
                <a:spcPct val="0"/>
              </a:spcBef>
              <a:buNone/>
              <a:defRPr sz="3200" kern="600" spc="50">
                <a:solidFill>
                  <a:schemeClr val="tx1"/>
                </a:solidFill>
                <a:latin typeface="Arial Narrow"/>
                <a:ea typeface="+mj-ea"/>
                <a:cs typeface="Arial Narrow"/>
              </a:defRPr>
            </a:lvl1pPr>
          </a:lstStyle>
          <a:p>
            <a:endParaRPr lang="pt-BR" b="1" dirty="0">
              <a:solidFill>
                <a:schemeClr val="bg1"/>
              </a:solidFill>
              <a:latin typeface="Calibri Light" panose="020F0302020204030204" pitchFamily="34" charset="0"/>
              <a:ea typeface="Calibri Light" panose="020F0302020204030204" pitchFamily="34" charset="0"/>
              <a:cs typeface="Calibri Light" panose="020F0302020204030204" pitchFamily="34" charset="0"/>
            </a:endParaRPr>
          </a:p>
        </p:txBody>
      </p:sp>
      <p:pic>
        <p:nvPicPr>
          <p:cNvPr id="2" name="Imagem 1" descr="Logotipo, nome da empresa&#10;&#10;Descrição gerada automaticamente">
            <a:extLst>
              <a:ext uri="{FF2B5EF4-FFF2-40B4-BE49-F238E27FC236}">
                <a16:creationId xmlns:a16="http://schemas.microsoft.com/office/drawing/2014/main" id="{E4B6D17C-EB54-7E49-9B63-C547F206F6A6}"/>
              </a:ext>
            </a:extLst>
          </p:cNvPr>
          <p:cNvPicPr>
            <a:picLocks noChangeAspect="1"/>
          </p:cNvPicPr>
          <p:nvPr userDrawn="1"/>
        </p:nvPicPr>
        <p:blipFill>
          <a:blip r:embed="rId19">
            <a:extLst>
              <a:ext uri="{28A0092B-C50C-407E-A947-70E740481C1C}">
                <a14:useLocalDpi xmlns:a14="http://schemas.microsoft.com/office/drawing/2010/main" val="0"/>
              </a:ext>
            </a:extLst>
          </a:blip>
          <a:stretch>
            <a:fillRect/>
          </a:stretch>
        </p:blipFill>
        <p:spPr>
          <a:xfrm>
            <a:off x="10833628" y="5973941"/>
            <a:ext cx="1358372" cy="884059"/>
          </a:xfrm>
          <a:prstGeom prst="rect">
            <a:avLst/>
          </a:prstGeom>
          <a:effectLst>
            <a:outerShdw blurRad="289374" dist="38100" dir="10800000" sx="111000" sy="111000" algn="r" rotWithShape="0">
              <a:prstClr val="black">
                <a:alpha val="9820"/>
              </a:prstClr>
            </a:outerShdw>
          </a:effectLst>
        </p:spPr>
      </p:pic>
    </p:spTree>
    <p:extLst>
      <p:ext uri="{BB962C8B-B14F-4D97-AF65-F5344CB8AC3E}">
        <p14:creationId xmlns:p14="http://schemas.microsoft.com/office/powerpoint/2010/main" val="2201474023"/>
      </p:ext>
    </p:extLst>
  </p:cSld>
  <p:clrMap bg1="lt1" tx1="dk1" bg2="lt2" tx2="dk2" accent1="accent1" accent2="accent2" accent3="accent3" accent4="accent4" accent5="accent5" accent6="accent6" hlink="hlink" folHlink="folHlink"/>
  <p:sldLayoutIdLst>
    <p:sldLayoutId id="2147483785" r:id="rId1"/>
    <p:sldLayoutId id="2147483786" r:id="rId2"/>
    <p:sldLayoutId id="2147483787" r:id="rId3"/>
    <p:sldLayoutId id="2147483788" r:id="rId4"/>
    <p:sldLayoutId id="2147483789" r:id="rId5"/>
    <p:sldLayoutId id="2147483790" r:id="rId6"/>
    <p:sldLayoutId id="2147483791" r:id="rId7"/>
    <p:sldLayoutId id="2147483792" r:id="rId8"/>
    <p:sldLayoutId id="2147483793" r:id="rId9"/>
    <p:sldLayoutId id="2147483794" r:id="rId10"/>
    <p:sldLayoutId id="2147483795" r:id="rId11"/>
    <p:sldLayoutId id="2147483796" r:id="rId12"/>
    <p:sldLayoutId id="2147483797" r:id="rId13"/>
    <p:sldLayoutId id="2147483798" r:id="rId14"/>
    <p:sldLayoutId id="2147483799" r:id="rId15"/>
    <p:sldLayoutId id="2147483800" r:id="rId16"/>
  </p:sldLayoutIdLst>
  <p:hf hdr="0" ftr="0" dt="0"/>
  <p:txStyles>
    <p:titleStyle>
      <a:lvl1pPr algn="l" defTabSz="457200" rtl="0" eaLnBrk="1" latinLnBrk="0" hangingPunct="1">
        <a:lnSpc>
          <a:spcPct val="90000"/>
        </a:lnSpc>
        <a:spcBef>
          <a:spcPct val="0"/>
        </a:spcBef>
        <a:buNone/>
        <a:defRPr sz="3200" kern="600" spc="50">
          <a:solidFill>
            <a:schemeClr val="tx1"/>
          </a:solidFill>
          <a:latin typeface="Arial Narrow"/>
          <a:ea typeface="+mj-ea"/>
          <a:cs typeface="Arial Narrow"/>
        </a:defRPr>
      </a:lvl1pPr>
    </p:titleStyle>
    <p:bodyStyle>
      <a:lvl1pPr marL="0" indent="0" algn="l" defTabSz="457200" rtl="0" eaLnBrk="1" latinLnBrk="0" hangingPunct="1">
        <a:lnSpc>
          <a:spcPct val="97000"/>
        </a:lnSpc>
        <a:spcBef>
          <a:spcPts val="1000"/>
        </a:spcBef>
        <a:buFont typeface="Arial"/>
        <a:buNone/>
        <a:defRPr sz="2000" kern="600" spc="30">
          <a:solidFill>
            <a:schemeClr val="tx1"/>
          </a:solidFill>
          <a:latin typeface="Arial Narrow"/>
          <a:ea typeface="+mn-ea"/>
          <a:cs typeface="Arial Narrow"/>
        </a:defRPr>
      </a:lvl1pPr>
      <a:lvl2pPr marL="193675" indent="-165100" algn="l" defTabSz="457200" rtl="0" eaLnBrk="1" latinLnBrk="0" hangingPunct="1">
        <a:lnSpc>
          <a:spcPct val="97000"/>
        </a:lnSpc>
        <a:spcBef>
          <a:spcPts val="300"/>
        </a:spcBef>
        <a:buSzPct val="95000"/>
        <a:buFont typeface="Arial"/>
        <a:buChar char="•"/>
        <a:defRPr sz="2000" kern="600" spc="30">
          <a:solidFill>
            <a:schemeClr val="tx1"/>
          </a:solidFill>
          <a:latin typeface="Arial Narrow"/>
          <a:ea typeface="+mn-ea"/>
          <a:cs typeface="Arial Narrow"/>
        </a:defRPr>
      </a:lvl2pPr>
      <a:lvl3pPr marL="401638" indent="-174625" algn="l" defTabSz="457200" rtl="0" eaLnBrk="1" latinLnBrk="0" hangingPunct="1">
        <a:lnSpc>
          <a:spcPct val="97000"/>
        </a:lnSpc>
        <a:spcBef>
          <a:spcPts val="0"/>
        </a:spcBef>
        <a:buFont typeface="Lucida Grande"/>
        <a:buChar char="–"/>
        <a:defRPr sz="1900" kern="600" spc="30">
          <a:solidFill>
            <a:schemeClr val="tx1"/>
          </a:solidFill>
          <a:latin typeface="Arial Narrow"/>
          <a:ea typeface="+mn-ea"/>
          <a:cs typeface="Arial Narrow"/>
        </a:defRPr>
      </a:lvl3pPr>
      <a:lvl4pPr marL="584200" indent="-168275" algn="l" defTabSz="457200" rtl="0" eaLnBrk="1" latinLnBrk="0" hangingPunct="1">
        <a:lnSpc>
          <a:spcPct val="97000"/>
        </a:lnSpc>
        <a:spcBef>
          <a:spcPts val="0"/>
        </a:spcBef>
        <a:buSzPct val="95000"/>
        <a:buFont typeface="Arial"/>
        <a:buChar char="•"/>
        <a:defRPr sz="1800" kern="600" spc="30">
          <a:solidFill>
            <a:schemeClr val="tx1"/>
          </a:solidFill>
          <a:latin typeface="Arial Narrow"/>
          <a:ea typeface="+mn-ea"/>
          <a:cs typeface="Arial Narrow"/>
        </a:defRPr>
      </a:lvl4pPr>
      <a:lvl5pPr marL="773113" indent="-182563" algn="l" defTabSz="457200" rtl="0" eaLnBrk="1" latinLnBrk="0" hangingPunct="1">
        <a:lnSpc>
          <a:spcPct val="97000"/>
        </a:lnSpc>
        <a:spcBef>
          <a:spcPts val="0"/>
        </a:spcBef>
        <a:buFont typeface="Lucida Grande"/>
        <a:buChar char="–"/>
        <a:defRPr sz="1700" kern="600" spc="30">
          <a:solidFill>
            <a:schemeClr val="tx1"/>
          </a:solidFill>
          <a:latin typeface="Arial Narrow"/>
          <a:ea typeface="+mn-ea"/>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66">
          <p15:clr>
            <a:srgbClr val="C35EA4"/>
          </p15:clr>
        </p15:guide>
        <p15:guide id="2" pos="7514">
          <p15:clr>
            <a:srgbClr val="C35EA4"/>
          </p15:clr>
        </p15:guide>
        <p15:guide id="3" orient="horz" pos="119">
          <p15:clr>
            <a:srgbClr val="C35EA4"/>
          </p15:clr>
        </p15:guide>
        <p15:guide id="4" orient="horz" pos="4178">
          <p15:clr>
            <a:srgbClr val="C35EA4"/>
          </p15:clr>
        </p15:guide>
        <p15:guide id="5" orient="horz" pos="210">
          <p15:clr>
            <a:srgbClr val="547EBF"/>
          </p15:clr>
        </p15:guide>
        <p15:guide id="6" orient="horz" pos="4088">
          <p15:clr>
            <a:srgbClr val="547EBF"/>
          </p15:clr>
        </p15:guide>
        <p15:guide id="7" pos="325">
          <p15:clr>
            <a:srgbClr val="547EBF"/>
          </p15:clr>
        </p15:guide>
        <p15:guide id="8" pos="7355">
          <p15:clr>
            <a:srgbClr val="547EBF"/>
          </p15:clr>
        </p15:guide>
        <p15:guide id="9" orient="horz" pos="2160">
          <p15:clr>
            <a:srgbClr val="C35EA4"/>
          </p15:clr>
        </p15:guide>
        <p15:guide id="10" pos="3840">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5.png"/><Relationship Id="rId1" Type="http://schemas.openxmlformats.org/officeDocument/2006/relationships/slideLayout" Target="../slideLayouts/slideLayout2.xml"/><Relationship Id="rId5" Type="http://schemas.openxmlformats.org/officeDocument/2006/relationships/image" Target="../media/image910.png"/><Relationship Id="rId4" Type="http://schemas.openxmlformats.org/officeDocument/2006/relationships/image" Target="../media/image22.png"/></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27.png"/><Relationship Id="rId2" Type="http://schemas.openxmlformats.org/officeDocument/2006/relationships/video" Target="../media/media1.mov"/><Relationship Id="rId1" Type="http://schemas.microsoft.com/office/2007/relationships/media" Target="../media/media1.mov"/><Relationship Id="rId6" Type="http://schemas.openxmlformats.org/officeDocument/2006/relationships/hyperlink" Target="https://www.youtube.com/watch?v=LecGNoXD8q0" TargetMode="External"/><Relationship Id="rId5" Type="http://schemas.openxmlformats.org/officeDocument/2006/relationships/image" Target="../media/image26.png"/><Relationship Id="rId4" Type="http://schemas.openxmlformats.org/officeDocument/2006/relationships/image" Target="../media/image25.png"/></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29.svg"/></Relationships>
</file>

<file path=ppt/slides/_rels/slide15.xml.rels><?xml version="1.0" encoding="UTF-8" standalone="yes"?>
<Relationships xmlns="http://schemas.openxmlformats.org/package/2006/relationships"><Relationship Id="rId3" Type="http://schemas.openxmlformats.org/officeDocument/2006/relationships/hyperlink" Target="http://www.cdc.gov/vaccines/parents/why-vaccinate/vaccine-decision.html" TargetMode="External"/><Relationship Id="rId2" Type="http://schemas.openxmlformats.org/officeDocument/2006/relationships/notesSlide" Target="../notesSlides/notesSlide8.xml"/><Relationship Id="rId1" Type="http://schemas.openxmlformats.org/officeDocument/2006/relationships/slideLayout" Target="../slideLayouts/slideLayout5.xml"/><Relationship Id="rId5" Type="http://schemas.openxmlformats.org/officeDocument/2006/relationships/image" Target="../media/image31.png"/><Relationship Id="rId4" Type="http://schemas.openxmlformats.org/officeDocument/2006/relationships/image" Target="../media/image30.png"/></Relationships>
</file>

<file path=ppt/slides/_rels/slide16.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 Target="slide18.xml"/><Relationship Id="rId1" Type="http://schemas.openxmlformats.org/officeDocument/2006/relationships/slideLayout" Target="../slideLayouts/slideLayout2.xml"/><Relationship Id="rId4" Type="http://schemas.openxmlformats.org/officeDocument/2006/relationships/image" Target="../media/image35.svg"/></Relationships>
</file>

<file path=ppt/slides/_rels/slide18.xml.rels><?xml version="1.0" encoding="UTF-8" standalone="yes"?>
<Relationships xmlns="http://schemas.openxmlformats.org/package/2006/relationships"><Relationship Id="rId2" Type="http://schemas.openxmlformats.org/officeDocument/2006/relationships/slide" Target="slide19.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slide" Target="slide1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5.xml"/><Relationship Id="rId4" Type="http://schemas.openxmlformats.org/officeDocument/2006/relationships/image" Target="../media/image38.png"/></Relationships>
</file>

<file path=ppt/slides/_rels/slide21.xml.rels><?xml version="1.0" encoding="UTF-8" standalone="yes"?>
<Relationships xmlns="http://schemas.openxmlformats.org/package/2006/relationships"><Relationship Id="rId3" Type="http://schemas.openxmlformats.org/officeDocument/2006/relationships/hyperlink" Target="http://tabnet.datasus.gov.br/cgi/dhdat.exe?PAINEL_ONCO/PAINEL_ONCOLOGIABR.def" TargetMode="External"/><Relationship Id="rId2" Type="http://schemas.openxmlformats.org/officeDocument/2006/relationships/image" Target="../media/image39.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22.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44.svg"/><Relationship Id="rId2" Type="http://schemas.openxmlformats.org/officeDocument/2006/relationships/notesSlide" Target="../notesSlides/notesSlide9.xml"/><Relationship Id="rId1" Type="http://schemas.openxmlformats.org/officeDocument/2006/relationships/slideLayout" Target="../slideLayouts/slideLayout5.xml"/><Relationship Id="rId6" Type="http://schemas.openxmlformats.org/officeDocument/2006/relationships/image" Target="../media/image43.png"/><Relationship Id="rId5" Type="http://schemas.openxmlformats.org/officeDocument/2006/relationships/image" Target="../media/image42.svg"/><Relationship Id="rId4" Type="http://schemas.openxmlformats.org/officeDocument/2006/relationships/image" Target="../media/image41.png"/></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46.png"/></Relationships>
</file>

<file path=ppt/slides/_rels/slide2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2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49.png"/></Relationships>
</file>

<file path=ppt/slides/_rels/slide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2.png"/><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54.jpeg"/><Relationship Id="rId4" Type="http://schemas.openxmlformats.org/officeDocument/2006/relationships/image" Target="../media/image53.jpeg"/></Relationships>
</file>

<file path=ppt/slides/_rels/slide3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57.jp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hyperlink" Target="https://www.febrasgo.org.br/pt/febrasgo-position-statement/item/vacinacao-contra-o-hpv-na-mulher-adulta-pt" TargetMode="Externa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63.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hyperlink" Target="https://www.who.int/initiatives/cervical-cancer-elimination-initiative" TargetMode="External"/><Relationship Id="rId2" Type="http://schemas.openxmlformats.org/officeDocument/2006/relationships/image" Target="../media/image64.jp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66.sv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67.jp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29.svg"/><Relationship Id="rId7" Type="http://schemas.openxmlformats.org/officeDocument/2006/relationships/image" Target="../media/image71.svg"/><Relationship Id="rId2" Type="http://schemas.openxmlformats.org/officeDocument/2006/relationships/image" Target="../media/image28.png"/><Relationship Id="rId1" Type="http://schemas.openxmlformats.org/officeDocument/2006/relationships/slideLayout" Target="../slideLayouts/slideLayout2.xml"/><Relationship Id="rId6" Type="http://schemas.openxmlformats.org/officeDocument/2006/relationships/image" Target="../media/image70.png"/><Relationship Id="rId11" Type="http://schemas.openxmlformats.org/officeDocument/2006/relationships/image" Target="../media/image75.svg"/><Relationship Id="rId5" Type="http://schemas.openxmlformats.org/officeDocument/2006/relationships/image" Target="../media/image69.svg"/><Relationship Id="rId10" Type="http://schemas.openxmlformats.org/officeDocument/2006/relationships/image" Target="../media/image74.png"/><Relationship Id="rId4" Type="http://schemas.openxmlformats.org/officeDocument/2006/relationships/image" Target="../media/image68.png"/><Relationship Id="rId9" Type="http://schemas.openxmlformats.org/officeDocument/2006/relationships/image" Target="../media/image73.svg"/></Relationships>
</file>

<file path=ppt/slides/_rels/slide46.xml.rels><?xml version="1.0" encoding="UTF-8" standalone="yes"?>
<Relationships xmlns="http://schemas.openxmlformats.org/package/2006/relationships"><Relationship Id="rId3" Type="http://schemas.openxmlformats.org/officeDocument/2006/relationships/hyperlink" Target="https://hpvcentre.net/datastatistics.php" TargetMode="External"/><Relationship Id="rId2" Type="http://schemas.openxmlformats.org/officeDocument/2006/relationships/notesSlide" Target="../notesSlides/notesSlide20.xml"/><Relationship Id="rId1" Type="http://schemas.openxmlformats.org/officeDocument/2006/relationships/slideLayout" Target="../slideLayouts/slideLayout5.xml"/><Relationship Id="rId4" Type="http://schemas.openxmlformats.org/officeDocument/2006/relationships/hyperlink" Target="http://www.cdc.gov/std/treatment-guidelines/anogenital-warts.htm#print" TargetMode="Externa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8" Type="http://schemas.openxmlformats.org/officeDocument/2006/relationships/image" Target="../media/image81.svg"/><Relationship Id="rId3" Type="http://schemas.openxmlformats.org/officeDocument/2006/relationships/image" Target="../media/image76.png"/><Relationship Id="rId7" Type="http://schemas.openxmlformats.org/officeDocument/2006/relationships/image" Target="../media/image80.pn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79.svg"/><Relationship Id="rId5" Type="http://schemas.openxmlformats.org/officeDocument/2006/relationships/image" Target="../media/image78.png"/><Relationship Id="rId4" Type="http://schemas.openxmlformats.org/officeDocument/2006/relationships/image" Target="../media/image77.svg"/></Relationships>
</file>

<file path=ppt/slides/_rels/slide4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24.xml"/><Relationship Id="rId1" Type="http://schemas.openxmlformats.org/officeDocument/2006/relationships/slideLayout" Target="../slideLayouts/slideLayout5.xml"/><Relationship Id="rId6" Type="http://schemas.openxmlformats.org/officeDocument/2006/relationships/image" Target="../media/image81.svg"/><Relationship Id="rId5" Type="http://schemas.openxmlformats.org/officeDocument/2006/relationships/image" Target="../media/image80.png"/><Relationship Id="rId4" Type="http://schemas.openxmlformats.org/officeDocument/2006/relationships/image" Target="../media/image79.svg"/></Relationships>
</file>

<file path=ppt/slides/_rels/slide51.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81.svg"/><Relationship Id="rId2" Type="http://schemas.openxmlformats.org/officeDocument/2006/relationships/notesSlide" Target="../notesSlides/notesSlide25.xml"/><Relationship Id="rId1" Type="http://schemas.openxmlformats.org/officeDocument/2006/relationships/slideLayout" Target="../slideLayouts/slideLayout5.xml"/><Relationship Id="rId6" Type="http://schemas.openxmlformats.org/officeDocument/2006/relationships/image" Target="../media/image80.png"/><Relationship Id="rId5" Type="http://schemas.openxmlformats.org/officeDocument/2006/relationships/image" Target="../media/image83.svg"/><Relationship Id="rId4" Type="http://schemas.openxmlformats.org/officeDocument/2006/relationships/image" Target="../media/image82.png"/></Relationships>
</file>

<file path=ppt/slides/_rels/slide5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6.xml"/><Relationship Id="rId1" Type="http://schemas.openxmlformats.org/officeDocument/2006/relationships/slideLayout" Target="../slideLayouts/slideLayout5.xml"/><Relationship Id="rId6" Type="http://schemas.openxmlformats.org/officeDocument/2006/relationships/hyperlink" Target="https://www.who.int/groups/global-advisory-committee-on-vaccine-safety/topics/human-papillomavirus-vaccines/safety#cms" TargetMode="External"/><Relationship Id="rId5" Type="http://schemas.openxmlformats.org/officeDocument/2006/relationships/hyperlink" Target="http://www.cdc.gov/hpv/hcp/vaccine-safety-data.html" TargetMode="External"/><Relationship Id="rId4" Type="http://schemas.openxmlformats.org/officeDocument/2006/relationships/image" Target="../media/image31.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8" Type="http://schemas.openxmlformats.org/officeDocument/2006/relationships/image" Target="../media/image88.png"/><Relationship Id="rId13" Type="http://schemas.openxmlformats.org/officeDocument/2006/relationships/image" Target="../media/image93.png"/><Relationship Id="rId3" Type="http://schemas.openxmlformats.org/officeDocument/2006/relationships/image" Target="../media/image46.png"/><Relationship Id="rId7" Type="http://schemas.openxmlformats.org/officeDocument/2006/relationships/image" Target="../media/image87.png"/><Relationship Id="rId12" Type="http://schemas.openxmlformats.org/officeDocument/2006/relationships/image" Target="../media/image92.png"/><Relationship Id="rId17" Type="http://schemas.openxmlformats.org/officeDocument/2006/relationships/image" Target="../media/image97.png"/><Relationship Id="rId2" Type="http://schemas.openxmlformats.org/officeDocument/2006/relationships/notesSlide" Target="../notesSlides/notesSlide28.xml"/><Relationship Id="rId16" Type="http://schemas.openxmlformats.org/officeDocument/2006/relationships/image" Target="../media/image96.png"/><Relationship Id="rId1" Type="http://schemas.openxmlformats.org/officeDocument/2006/relationships/slideLayout" Target="../slideLayouts/slideLayout5.xml"/><Relationship Id="rId6" Type="http://schemas.openxmlformats.org/officeDocument/2006/relationships/image" Target="../media/image86.png"/><Relationship Id="rId11" Type="http://schemas.openxmlformats.org/officeDocument/2006/relationships/image" Target="../media/image91.png"/><Relationship Id="rId5" Type="http://schemas.openxmlformats.org/officeDocument/2006/relationships/image" Target="../media/image85.png"/><Relationship Id="rId15" Type="http://schemas.openxmlformats.org/officeDocument/2006/relationships/image" Target="../media/image95.png"/><Relationship Id="rId10" Type="http://schemas.openxmlformats.org/officeDocument/2006/relationships/image" Target="../media/image90.png"/><Relationship Id="rId4" Type="http://schemas.openxmlformats.org/officeDocument/2006/relationships/image" Target="../media/image84.png"/><Relationship Id="rId9" Type="http://schemas.openxmlformats.org/officeDocument/2006/relationships/image" Target="../media/image89.png"/><Relationship Id="rId14" Type="http://schemas.openxmlformats.org/officeDocument/2006/relationships/image" Target="../media/image94.png"/></Relationships>
</file>

<file path=ppt/slides/_rels/slide55.xml.rels><?xml version="1.0" encoding="UTF-8" standalone="yes"?>
<Relationships xmlns="http://schemas.openxmlformats.org/package/2006/relationships"><Relationship Id="rId8" Type="http://schemas.openxmlformats.org/officeDocument/2006/relationships/image" Target="../media/image103.svg"/><Relationship Id="rId3" Type="http://schemas.openxmlformats.org/officeDocument/2006/relationships/image" Target="../media/image98.png"/><Relationship Id="rId7" Type="http://schemas.openxmlformats.org/officeDocument/2006/relationships/image" Target="../media/image102.png"/><Relationship Id="rId2" Type="http://schemas.openxmlformats.org/officeDocument/2006/relationships/notesSlide" Target="../notesSlides/notesSlide29.xml"/><Relationship Id="rId1" Type="http://schemas.openxmlformats.org/officeDocument/2006/relationships/slideLayout" Target="../slideLayouts/slideLayout5.xml"/><Relationship Id="rId6" Type="http://schemas.openxmlformats.org/officeDocument/2006/relationships/image" Target="../media/image101.svg"/><Relationship Id="rId5" Type="http://schemas.openxmlformats.org/officeDocument/2006/relationships/image" Target="../media/image100.png"/><Relationship Id="rId4" Type="http://schemas.openxmlformats.org/officeDocument/2006/relationships/image" Target="../media/image99.svg"/></Relationships>
</file>

<file path=ppt/slides/_rels/slide5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0.xml"/><Relationship Id="rId1" Type="http://schemas.openxmlformats.org/officeDocument/2006/relationships/slideLayout" Target="../slideLayouts/slideLayout5.xml"/><Relationship Id="rId5" Type="http://schemas.openxmlformats.org/officeDocument/2006/relationships/image" Target="../media/image15.png"/><Relationship Id="rId4" Type="http://schemas.openxmlformats.org/officeDocument/2006/relationships/chart" Target="../charts/chart3.xml"/></Relationships>
</file>

<file path=ppt/slides/_rels/slide57.xml.rels><?xml version="1.0" encoding="UTF-8" standalone="yes"?>
<Relationships xmlns="http://schemas.openxmlformats.org/package/2006/relationships"><Relationship Id="rId8" Type="http://schemas.openxmlformats.org/officeDocument/2006/relationships/image" Target="../media/image105.svg"/><Relationship Id="rId3" Type="http://schemas.openxmlformats.org/officeDocument/2006/relationships/image" Target="../media/image102.png"/><Relationship Id="rId7" Type="http://schemas.openxmlformats.org/officeDocument/2006/relationships/image" Target="../media/image104.png"/><Relationship Id="rId2" Type="http://schemas.openxmlformats.org/officeDocument/2006/relationships/notesSlide" Target="../notesSlides/notesSlide31.xml"/><Relationship Id="rId1" Type="http://schemas.openxmlformats.org/officeDocument/2006/relationships/slideLayout" Target="../slideLayouts/slideLayout5.xml"/><Relationship Id="rId6" Type="http://schemas.openxmlformats.org/officeDocument/2006/relationships/image" Target="../media/image99.svg"/><Relationship Id="rId5" Type="http://schemas.openxmlformats.org/officeDocument/2006/relationships/image" Target="../media/image98.png"/><Relationship Id="rId4" Type="http://schemas.openxmlformats.org/officeDocument/2006/relationships/image" Target="../media/image103.svg"/></Relationships>
</file>

<file path=ppt/slides/_rels/slide58.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5.png"/><Relationship Id="rId2" Type="http://schemas.openxmlformats.org/officeDocument/2006/relationships/chart" Target="../charts/chart4.xml"/><Relationship Id="rId1" Type="http://schemas.openxmlformats.org/officeDocument/2006/relationships/slideLayout" Target="../slideLayouts/slideLayout2.xml"/><Relationship Id="rId6" Type="http://schemas.openxmlformats.org/officeDocument/2006/relationships/image" Target="../media/image103.svg"/><Relationship Id="rId5" Type="http://schemas.openxmlformats.org/officeDocument/2006/relationships/image" Target="../media/image102.png"/><Relationship Id="rId4" Type="http://schemas.openxmlformats.org/officeDocument/2006/relationships/image" Target="../media/image107.sv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2.xml"/><Relationship Id="rId5" Type="http://schemas.openxmlformats.org/officeDocument/2006/relationships/image" Target="../media/image111.svg"/><Relationship Id="rId4" Type="http://schemas.openxmlformats.org/officeDocument/2006/relationships/image" Target="../media/image110.png"/></Relationships>
</file>

<file path=ppt/slides/_rels/slide6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14.png"/><Relationship Id="rId5" Type="http://schemas.openxmlformats.org/officeDocument/2006/relationships/image" Target="../media/image15.png"/><Relationship Id="rId4" Type="http://schemas.openxmlformats.org/officeDocument/2006/relationships/image" Target="../media/image113.svg"/></Relationships>
</file>

<file path=ppt/slides/_rels/slide6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111.svg"/><Relationship Id="rId5" Type="http://schemas.openxmlformats.org/officeDocument/2006/relationships/image" Target="../media/image110.png"/><Relationship Id="rId4" Type="http://schemas.openxmlformats.org/officeDocument/2006/relationships/image" Target="../media/image109.png"/></Relationships>
</file>

<file path=ppt/slides/_rels/slide63.xml.rels><?xml version="1.0" encoding="UTF-8" standalone="yes"?>
<Relationships xmlns="http://schemas.openxmlformats.org/package/2006/relationships"><Relationship Id="rId2" Type="http://schemas.openxmlformats.org/officeDocument/2006/relationships/image" Target="../media/image115.jpg"/><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3" Type="http://schemas.openxmlformats.org/officeDocument/2006/relationships/image" Target="../media/image117.svg"/><Relationship Id="rId2" Type="http://schemas.openxmlformats.org/officeDocument/2006/relationships/image" Target="../media/image116.png"/><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media/image119.sv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hyperlink" Target="https://www.gov.br/saude/pt-br/assuntos/noticias/2023/agosto/arquivos/nota-tecnica-63-2023-cgici-dpni-svsa-ms.pdf" TargetMode="External"/><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hyperlink" Target="http://bvsms.saude.gov.br/bvs/publicacoes/manual_centros_referencia_imunobiologicos_6ed.pdf" TargetMode="External"/><Relationship Id="rId5" Type="http://schemas.openxmlformats.org/officeDocument/2006/relationships/hyperlink" Target="https://www.gov.br/saude/pt-br/centrais-de-conteudo/publicacoes/notas-tecnicas/2024/nota-tecnica-no-41-2024-cgici-dpni-svsa-ms" TargetMode="External"/><Relationship Id="rId4" Type="http://schemas.openxmlformats.org/officeDocument/2006/relationships/image" Target="../media/image61.png"/></Relationships>
</file>

<file path=ppt/slides/_rels/slide68.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20.png"/><Relationship Id="rId7" Type="http://schemas.openxmlformats.org/officeDocument/2006/relationships/image" Target="../media/image124.pn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123.svg"/><Relationship Id="rId5" Type="http://schemas.openxmlformats.org/officeDocument/2006/relationships/image" Target="../media/image122.png"/><Relationship Id="rId4" Type="http://schemas.openxmlformats.org/officeDocument/2006/relationships/image" Target="../media/image121.svg"/></Relationships>
</file>

<file path=ppt/slides/_rels/slide7.xml.rels><?xml version="1.0" encoding="UTF-8" standalone="yes"?>
<Relationships xmlns="http://schemas.openxmlformats.org/package/2006/relationships"><Relationship Id="rId3" Type="http://schemas.openxmlformats.org/officeDocument/2006/relationships/hyperlink" Target="https://www.cdc.gov/std/treatment-guidelines/hpv.htm" TargetMode="External"/><Relationship Id="rId7" Type="http://schemas.openxmlformats.org/officeDocument/2006/relationships/image" Target="../media/image17.sv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hyperlink" Target="https://www.cdc.gov/cancer/hpv/basic_info/hpv_oropharyngeal.htm" TargetMode="External"/></Relationships>
</file>

<file path=ppt/slides/_rels/slide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9.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31505" y="2118690"/>
            <a:ext cx="9646674" cy="2387600"/>
          </a:xfrm>
        </p:spPr>
        <p:txBody>
          <a:bodyPr/>
          <a:lstStyle/>
          <a:p>
            <a:r>
              <a:rPr lang="en-US" noProof="0" dirty="0"/>
              <a:t>GARDASIL</a:t>
            </a:r>
            <a:r>
              <a:rPr lang="en-US" baseline="30000" dirty="0"/>
              <a:t>®</a:t>
            </a:r>
            <a:r>
              <a:rPr lang="en-US" noProof="0" dirty="0"/>
              <a:t> 9: </a:t>
            </a:r>
            <a:r>
              <a:rPr lang="pt-BR" noProof="0" dirty="0"/>
              <a:t>Prevenção contra cânceres e outras doenças causados pelo HPV</a:t>
            </a:r>
            <a:r>
              <a:rPr lang="pt-BR" baseline="30000" noProof="0" dirty="0"/>
              <a:t>1,*</a:t>
            </a:r>
            <a:endParaRPr lang="en-US" baseline="30000" dirty="0"/>
          </a:p>
        </p:txBody>
      </p:sp>
      <p:sp>
        <p:nvSpPr>
          <p:cNvPr id="9" name="Text Placeholder 8">
            <a:extLst>
              <a:ext uri="{FF2B5EF4-FFF2-40B4-BE49-F238E27FC236}">
                <a16:creationId xmlns:a16="http://schemas.microsoft.com/office/drawing/2014/main" id="{138986AD-717C-7E32-0AA3-EF8AEE7D3A74}"/>
              </a:ext>
            </a:extLst>
          </p:cNvPr>
          <p:cNvSpPr>
            <a:spLocks noGrp="1"/>
          </p:cNvSpPr>
          <p:nvPr>
            <p:ph type="body" sz="quarter" idx="13"/>
          </p:nvPr>
        </p:nvSpPr>
        <p:spPr>
          <a:xfrm>
            <a:off x="796433" y="5970138"/>
            <a:ext cx="12192000" cy="358775"/>
          </a:xfrm>
        </p:spPr>
        <p:txBody>
          <a:bodyPr lIns="91440" tIns="45720" rIns="91440" bIns="45720" anchor="b"/>
          <a:lstStyle/>
          <a:p>
            <a:pPr>
              <a:lnSpc>
                <a:spcPct val="100000"/>
              </a:lnSpc>
              <a:buFontTx/>
            </a:pPr>
            <a:r>
              <a:rPr lang="pt-BR" sz="1100" dirty="0">
                <a:solidFill>
                  <a:schemeClr val="bg1">
                    <a:lumMod val="50000"/>
                  </a:schemeClr>
                </a:solidFill>
              </a:rPr>
              <a:t>*Tipos 6,11,16,18,31,33,45,52,58.</a:t>
            </a:r>
            <a:r>
              <a:rPr lang="pt-BR" sz="1100" baseline="30000" dirty="0">
                <a:solidFill>
                  <a:schemeClr val="bg1">
                    <a:lumMod val="50000"/>
                  </a:schemeClr>
                </a:solidFill>
              </a:rPr>
              <a:t>1</a:t>
            </a:r>
          </a:p>
          <a:p>
            <a:pPr>
              <a:lnSpc>
                <a:spcPct val="100000"/>
              </a:lnSpc>
              <a:buFontTx/>
            </a:pPr>
            <a:r>
              <a:rPr lang="pt-BR" sz="1100" dirty="0">
                <a:solidFill>
                  <a:schemeClr val="bg1">
                    <a:lumMod val="50000"/>
                  </a:schemeClr>
                </a:solidFill>
              </a:rPr>
              <a:t>HPV: papilomavírus humano.</a:t>
            </a:r>
            <a:endParaRPr lang="fr-FR" sz="1100" dirty="0">
              <a:solidFill>
                <a:schemeClr val="bg1">
                  <a:lumMod val="50000"/>
                </a:schemeClr>
              </a:solidFill>
            </a:endParaRPr>
          </a:p>
        </p:txBody>
      </p:sp>
      <p:sp>
        <p:nvSpPr>
          <p:cNvPr id="10" name="Content Placeholder 8">
            <a:extLst>
              <a:ext uri="{FF2B5EF4-FFF2-40B4-BE49-F238E27FC236}">
                <a16:creationId xmlns:a16="http://schemas.microsoft.com/office/drawing/2014/main" id="{F463C9D6-FE1E-634F-591A-3AB76BBB339F}"/>
              </a:ext>
            </a:extLst>
          </p:cNvPr>
          <p:cNvSpPr txBox="1">
            <a:spLocks/>
          </p:cNvSpPr>
          <p:nvPr/>
        </p:nvSpPr>
        <p:spPr>
          <a:xfrm>
            <a:off x="10868891" y="6633633"/>
            <a:ext cx="1191876" cy="224367"/>
          </a:xfrm>
          <a:prstGeom prst="rect">
            <a:avLst/>
          </a:prstGeom>
        </p:spPr>
        <p:txBody>
          <a:bodyPr vert="horz" lIns="91440" tIns="45720" rIns="91440" bIns="45720" rtlCol="0" anchor="b">
            <a:noAutofit/>
          </a:bodyPr>
          <a:lstStyle>
            <a:defPPr>
              <a:defRPr lang="en-US"/>
            </a:defPPr>
            <a:lvl1pPr indent="0" defTabSz="914400">
              <a:lnSpc>
                <a:spcPct val="100000"/>
              </a:lnSpc>
              <a:spcBef>
                <a:spcPts val="0"/>
              </a:spcBef>
              <a:buClr>
                <a:schemeClr val="accent1"/>
              </a:buClr>
              <a:buFontTx/>
              <a:buNone/>
              <a:defRPr sz="1100">
                <a:solidFill>
                  <a:schemeClr val="bg1">
                    <a:lumMod val="50000"/>
                  </a:schemeClr>
                </a:solidFill>
              </a:defRPr>
            </a:lvl1pPr>
            <a:lvl2pPr marL="512762" indent="0" defTabSz="914400">
              <a:lnSpc>
                <a:spcPct val="95000"/>
              </a:lnSpc>
              <a:spcBef>
                <a:spcPts val="500"/>
              </a:spcBef>
              <a:buClr>
                <a:schemeClr val="accent1"/>
              </a:buClr>
              <a:buFont typeface="Arial" panose="020B0604020202020204" pitchFamily="34" charset="0"/>
              <a:buNone/>
              <a:defRPr sz="2000"/>
            </a:lvl2pPr>
            <a:lvl3pPr marL="1030288" indent="0" defTabSz="914400">
              <a:lnSpc>
                <a:spcPct val="95000"/>
              </a:lnSpc>
              <a:spcBef>
                <a:spcPts val="500"/>
              </a:spcBef>
              <a:buClr>
                <a:schemeClr val="accent1"/>
              </a:buClr>
              <a:buFont typeface="Arial" panose="020B0604020202020204" pitchFamily="34" charset="0"/>
              <a:buNone/>
            </a:lvl3pPr>
            <a:lvl4pPr marL="1427163" indent="0" defTabSz="914400">
              <a:lnSpc>
                <a:spcPct val="95000"/>
              </a:lnSpc>
              <a:spcBef>
                <a:spcPts val="500"/>
              </a:spcBef>
              <a:buClr>
                <a:schemeClr val="accent1"/>
              </a:buClr>
              <a:buFont typeface="Arial" panose="020B0604020202020204" pitchFamily="34" charset="0"/>
              <a:buNone/>
              <a:defRPr sz="1600"/>
            </a:lvl4pPr>
            <a:lvl5pPr marL="1884363" indent="0" defTabSz="914400">
              <a:lnSpc>
                <a:spcPct val="95000"/>
              </a:lnSpc>
              <a:spcBef>
                <a:spcPts val="500"/>
              </a:spcBef>
              <a:buClr>
                <a:schemeClr val="accent1"/>
              </a:buClr>
              <a:buFont typeface="Arial" panose="020B0604020202020204" pitchFamily="34" charset="0"/>
              <a:buNone/>
              <a:defRPr sz="16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algn="ctr"/>
            <a:r>
              <a:rPr lang="pt-BR" sz="1100" dirty="0">
                <a:solidFill>
                  <a:srgbClr val="7F7F7F"/>
                </a:solidFill>
                <a:effectLst/>
                <a:latin typeface="+mn-lt"/>
                <a:ea typeface="Aptos" panose="020B0004020202020204" pitchFamily="34" charset="0"/>
              </a:rPr>
              <a:t>BR-HPV-01572</a:t>
            </a:r>
            <a:endParaRPr lang="en-US" dirty="0"/>
          </a:p>
        </p:txBody>
      </p:sp>
      <p:sp>
        <p:nvSpPr>
          <p:cNvPr id="3" name="TextBox 2">
            <a:extLst>
              <a:ext uri="{FF2B5EF4-FFF2-40B4-BE49-F238E27FC236}">
                <a16:creationId xmlns:a16="http://schemas.microsoft.com/office/drawing/2014/main" id="{9F44493A-E83A-1663-244A-8D1D98663590}"/>
              </a:ext>
            </a:extLst>
          </p:cNvPr>
          <p:cNvSpPr txBox="1"/>
          <p:nvPr/>
        </p:nvSpPr>
        <p:spPr>
          <a:xfrm>
            <a:off x="531505" y="5077215"/>
            <a:ext cx="4487341" cy="984614"/>
          </a:xfrm>
          <a:prstGeom prst="rect">
            <a:avLst/>
          </a:prstGeom>
        </p:spPr>
        <p:txBody>
          <a:bodyPr vert="horz" lIns="91440" tIns="45720" rIns="91440" bIns="45720" rtlCol="0" anchor="t">
            <a:normAutofit fontScale="97500"/>
          </a:bodyPr>
          <a:lstStyle>
            <a:lvl1pPr marL="165100" algn="ctr">
              <a:lnSpc>
                <a:spcPct val="100000"/>
              </a:lnSpc>
              <a:spcBef>
                <a:spcPts val="560"/>
              </a:spcBef>
              <a:buNone/>
              <a:defRPr sz="3600" i="0" u="none" kern="0" baseline="0">
                <a:solidFill>
                  <a:srgbClr val="004C59"/>
                </a:solidFill>
                <a:latin typeface="Invention" panose="020B0503020008020204" pitchFamily="34" charset="0"/>
                <a:ea typeface="+mj-ea"/>
                <a:cs typeface="+mj-cs"/>
              </a:defRPr>
            </a:lvl1pPr>
          </a:lstStyle>
          <a:p>
            <a:pPr marL="165100" marR="0" lvl="0" indent="0" algn="l" defTabSz="914400" rtl="0" eaLnBrk="1" fontAlgn="auto" latinLnBrk="0" hangingPunct="1">
              <a:lnSpc>
                <a:spcPct val="100000"/>
              </a:lnSpc>
              <a:spcBef>
                <a:spcPts val="560"/>
              </a:spcBef>
              <a:spcAft>
                <a:spcPts val="0"/>
              </a:spcAft>
              <a:buClrTx/>
              <a:buSzTx/>
              <a:buFontTx/>
              <a:buNone/>
              <a:tabLst/>
              <a:defRPr/>
            </a:pPr>
            <a:r>
              <a:rPr kumimoji="0" lang="en-US" sz="2000" b="1"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rPr>
              <a:t>Dr(a). </a:t>
            </a:r>
            <a:r>
              <a:rPr kumimoji="0" lang="en-US" sz="2000" b="1" i="0" u="none" strike="noStrike" kern="0" cap="none" spc="0" normalizeH="0" baseline="0" noProof="0" dirty="0" err="1">
                <a:ln>
                  <a:noFill/>
                </a:ln>
                <a:solidFill>
                  <a:schemeClr val="tx1">
                    <a:lumMod val="90000"/>
                    <a:lumOff val="10000"/>
                  </a:schemeClr>
                </a:solidFill>
                <a:effectLst/>
                <a:uLnTx/>
                <a:uFillTx/>
                <a:latin typeface="Invention" panose="020B0503020008020204" pitchFamily="34" charset="0"/>
                <a:ea typeface="+mj-ea"/>
                <a:cs typeface="+mj-cs"/>
                <a:sym typeface="Arial"/>
              </a:rPr>
              <a:t>Xxxxxxxxxxxxxxx</a:t>
            </a:r>
            <a:endParaRPr kumimoji="0" lang="en-US" sz="2000" b="1"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endParaRPr>
          </a:p>
          <a:p>
            <a:pPr marL="165100" marR="0" lvl="0" indent="0" algn="l" defTabSz="914400" rtl="0" eaLnBrk="1" fontAlgn="auto" latinLnBrk="0" hangingPunct="1">
              <a:lnSpc>
                <a:spcPct val="100000"/>
              </a:lnSpc>
              <a:spcBef>
                <a:spcPts val="560"/>
              </a:spcBef>
              <a:spcAft>
                <a:spcPts val="0"/>
              </a:spcAft>
              <a:buClrTx/>
              <a:buSzTx/>
              <a:buFontTx/>
              <a:buNone/>
              <a:tabLst/>
              <a:defRPr/>
            </a:pPr>
            <a:r>
              <a:rPr kumimoji="0" lang="en-US" sz="2000" b="1"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rPr>
              <a:t>CRX-UF: </a:t>
            </a:r>
            <a:r>
              <a:rPr kumimoji="0" lang="en-US" sz="2000" b="1" i="0" u="none" strike="noStrike" kern="0" cap="none" spc="0" normalizeH="0" baseline="0" noProof="0" dirty="0" err="1">
                <a:ln>
                  <a:noFill/>
                </a:ln>
                <a:solidFill>
                  <a:schemeClr val="tx1">
                    <a:lumMod val="90000"/>
                    <a:lumOff val="10000"/>
                  </a:schemeClr>
                </a:solidFill>
                <a:effectLst/>
                <a:uLnTx/>
                <a:uFillTx/>
                <a:latin typeface="Invention" panose="020B0503020008020204" pitchFamily="34" charset="0"/>
                <a:ea typeface="+mj-ea"/>
                <a:cs typeface="+mj-cs"/>
                <a:sym typeface="Arial"/>
              </a:rPr>
              <a:t>xxxxxxxxxxx</a:t>
            </a:r>
            <a:endParaRPr kumimoji="0" lang="pt-BR" sz="2000" b="0"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endParaRPr>
          </a:p>
        </p:txBody>
      </p:sp>
      <p:sp>
        <p:nvSpPr>
          <p:cNvPr id="4" name="Text Placeholder 6">
            <a:extLst>
              <a:ext uri="{FF2B5EF4-FFF2-40B4-BE49-F238E27FC236}">
                <a16:creationId xmlns:a16="http://schemas.microsoft.com/office/drawing/2014/main" id="{FD3277F2-778C-D4A2-5771-FEC8FEFC140A}"/>
              </a:ext>
            </a:extLst>
          </p:cNvPr>
          <p:cNvSpPr txBox="1">
            <a:spLocks/>
          </p:cNvSpPr>
          <p:nvPr/>
        </p:nvSpPr>
        <p:spPr>
          <a:xfrm>
            <a:off x="796433" y="6367796"/>
            <a:ext cx="11658600" cy="154733"/>
          </a:xfrm>
          <a:prstGeom prst="rect">
            <a:avLst/>
          </a:prstGeom>
        </p:spPr>
        <p:txBody>
          <a:bodyPr vert="horz" lIns="91440" tIns="45720" rIns="91440" bIns="45720" rtlCol="0" anchor="b">
            <a:noAutofit/>
          </a:bodyPr>
          <a:lstStyle>
            <a:lvl1pPr indent="0" defTabSz="914400">
              <a:lnSpc>
                <a:spcPct val="100000"/>
              </a:lnSpc>
              <a:spcBef>
                <a:spcPts val="0"/>
              </a:spcBef>
              <a:buClr>
                <a:schemeClr val="accent1"/>
              </a:buClr>
              <a:buFontTx/>
              <a:buNone/>
              <a:defRPr sz="1100">
                <a:solidFill>
                  <a:schemeClr val="bg1">
                    <a:lumMod val="50000"/>
                  </a:schemeClr>
                </a:solidFill>
              </a:defRPr>
            </a:lvl1pPr>
            <a:lvl2pPr marL="512762" indent="0" defTabSz="914400">
              <a:lnSpc>
                <a:spcPct val="95000"/>
              </a:lnSpc>
              <a:spcBef>
                <a:spcPts val="500"/>
              </a:spcBef>
              <a:buClr>
                <a:schemeClr val="accent1"/>
              </a:buClr>
              <a:buFont typeface="Arial" panose="020B0604020202020204" pitchFamily="34" charset="0"/>
              <a:buNone/>
              <a:defRPr sz="2000"/>
            </a:lvl2pPr>
            <a:lvl3pPr marL="1030288" indent="0" defTabSz="914400">
              <a:lnSpc>
                <a:spcPct val="95000"/>
              </a:lnSpc>
              <a:spcBef>
                <a:spcPts val="500"/>
              </a:spcBef>
              <a:buClr>
                <a:schemeClr val="accent1"/>
              </a:buClr>
              <a:buFont typeface="Arial" panose="020B0604020202020204" pitchFamily="34" charset="0"/>
              <a:buNone/>
            </a:lvl3pPr>
            <a:lvl4pPr marL="1427163" indent="0" defTabSz="914400">
              <a:lnSpc>
                <a:spcPct val="95000"/>
              </a:lnSpc>
              <a:spcBef>
                <a:spcPts val="500"/>
              </a:spcBef>
              <a:buClr>
                <a:schemeClr val="accent1"/>
              </a:buClr>
              <a:buFont typeface="Arial" panose="020B0604020202020204" pitchFamily="34" charset="0"/>
              <a:buNone/>
              <a:defRPr sz="1600"/>
            </a:lvl4pPr>
            <a:lvl5pPr marL="1884363" indent="0" defTabSz="914400">
              <a:lnSpc>
                <a:spcPct val="95000"/>
              </a:lnSpc>
              <a:spcBef>
                <a:spcPts val="500"/>
              </a:spcBef>
              <a:buClr>
                <a:schemeClr val="accent1"/>
              </a:buClr>
              <a:buFont typeface="Arial" panose="020B0604020202020204" pitchFamily="34" charset="0"/>
              <a:buNone/>
              <a:defRPr sz="16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r>
              <a:rPr lang="en-US" b="1" dirty="0"/>
              <a:t>1.</a:t>
            </a:r>
            <a:r>
              <a:rPr lang="en-US" dirty="0"/>
              <a:t> Bula vigente de GARDASIL 9.</a:t>
            </a:r>
          </a:p>
        </p:txBody>
      </p:sp>
    </p:spTree>
    <p:extLst>
      <p:ext uri="{BB962C8B-B14F-4D97-AF65-F5344CB8AC3E}">
        <p14:creationId xmlns:p14="http://schemas.microsoft.com/office/powerpoint/2010/main" val="41490902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422E53CA-D8C4-3E68-30D0-0460C687F715}"/>
              </a:ext>
            </a:extLst>
          </p:cNvPr>
          <p:cNvSpPr>
            <a:spLocks noGrp="1"/>
          </p:cNvSpPr>
          <p:nvPr>
            <p:ph type="title"/>
          </p:nvPr>
        </p:nvSpPr>
        <p:spPr/>
        <p:txBody>
          <a:bodyPr/>
          <a:lstStyle/>
          <a:p>
            <a:r>
              <a:rPr lang="pt-BR" sz="2800" dirty="0"/>
              <a:t>A História Natural da Infecção Pelo HPV: Conceitos de Persistência e Latência</a:t>
            </a:r>
            <a:r>
              <a:rPr lang="pt-BR" sz="2800" baseline="30000" dirty="0"/>
              <a:t>1</a:t>
            </a:r>
            <a:endParaRPr lang="pt-BR" baseline="30000" dirty="0"/>
          </a:p>
        </p:txBody>
      </p:sp>
      <p:sp>
        <p:nvSpPr>
          <p:cNvPr id="5" name="TextBox 4">
            <a:extLst>
              <a:ext uri="{FF2B5EF4-FFF2-40B4-BE49-F238E27FC236}">
                <a16:creationId xmlns:a16="http://schemas.microsoft.com/office/drawing/2014/main" id="{80C76319-A612-CF6A-930F-6A521D649DA3}"/>
              </a:ext>
            </a:extLst>
          </p:cNvPr>
          <p:cNvSpPr txBox="1"/>
          <p:nvPr/>
        </p:nvSpPr>
        <p:spPr>
          <a:xfrm>
            <a:off x="231782" y="6458595"/>
            <a:ext cx="8169691" cy="20005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en-US" sz="7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Gravitt</a:t>
            </a:r>
            <a:r>
              <a:rPr kumimoji="0" lang="en-US" sz="7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PE, Winer RL. Natural History of HPV Infection across the Lifespan: Role of Viral Latency. </a:t>
            </a:r>
            <a:r>
              <a:rPr kumimoji="0" lang="en-US" sz="7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Viruses</a:t>
            </a:r>
            <a:r>
              <a:rPr kumimoji="0" lang="en-US" sz="7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2017;9(10):267.</a:t>
            </a:r>
          </a:p>
        </p:txBody>
      </p:sp>
      <p:sp>
        <p:nvSpPr>
          <p:cNvPr id="31" name="Slide Number Placeholder 4">
            <a:extLst>
              <a:ext uri="{FF2B5EF4-FFF2-40B4-BE49-F238E27FC236}">
                <a16:creationId xmlns:a16="http://schemas.microsoft.com/office/drawing/2014/main" id="{8C991272-2E1D-5F03-4A9F-BEE18E9F5E2C}"/>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9" name="Forma Livre: Forma 8">
            <a:extLst>
              <a:ext uri="{FF2B5EF4-FFF2-40B4-BE49-F238E27FC236}">
                <a16:creationId xmlns:a16="http://schemas.microsoft.com/office/drawing/2014/main" id="{111E6DF2-1885-F1F8-313F-9F18D853A8BC}"/>
              </a:ext>
            </a:extLst>
          </p:cNvPr>
          <p:cNvSpPr/>
          <p:nvPr/>
        </p:nvSpPr>
        <p:spPr>
          <a:xfrm>
            <a:off x="1606729" y="2280607"/>
            <a:ext cx="1960847" cy="1098580"/>
          </a:xfrm>
          <a:custGeom>
            <a:avLst/>
            <a:gdLst>
              <a:gd name="connsiteX0" fmla="*/ 0 w 1727765"/>
              <a:gd name="connsiteY0" fmla="*/ 0 h 967994"/>
              <a:gd name="connsiteX1" fmla="*/ 1727766 w 1727765"/>
              <a:gd name="connsiteY1" fmla="*/ 0 h 967994"/>
              <a:gd name="connsiteX2" fmla="*/ 1727766 w 1727765"/>
              <a:gd name="connsiteY2" fmla="*/ 967995 h 967994"/>
              <a:gd name="connsiteX3" fmla="*/ 0 w 1727765"/>
              <a:gd name="connsiteY3" fmla="*/ 967995 h 967994"/>
            </a:gdLst>
            <a:ahLst/>
            <a:cxnLst>
              <a:cxn ang="0">
                <a:pos x="connsiteX0" y="connsiteY0"/>
              </a:cxn>
              <a:cxn ang="0">
                <a:pos x="connsiteX1" y="connsiteY1"/>
              </a:cxn>
              <a:cxn ang="0">
                <a:pos x="connsiteX2" y="connsiteY2"/>
              </a:cxn>
              <a:cxn ang="0">
                <a:pos x="connsiteX3" y="connsiteY3"/>
              </a:cxn>
            </a:cxnLst>
            <a:rect l="l" t="t" r="r" b="b"/>
            <a:pathLst>
              <a:path w="1727765" h="967994">
                <a:moveTo>
                  <a:pt x="0" y="0"/>
                </a:moveTo>
                <a:lnTo>
                  <a:pt x="1727766" y="0"/>
                </a:lnTo>
                <a:lnTo>
                  <a:pt x="1727766" y="967995"/>
                </a:lnTo>
                <a:lnTo>
                  <a:pt x="0" y="967995"/>
                </a:lnTo>
                <a:close/>
              </a:path>
            </a:pathLst>
          </a:custGeom>
          <a:noFill/>
          <a:ln w="12387" cap="flat">
            <a:solidFill>
              <a:srgbClr val="264A9A"/>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0" name="Forma Livre: Forma 9">
            <a:extLst>
              <a:ext uri="{FF2B5EF4-FFF2-40B4-BE49-F238E27FC236}">
                <a16:creationId xmlns:a16="http://schemas.microsoft.com/office/drawing/2014/main" id="{5E940CC2-A0C6-2BB7-5497-2AF7B9167CC3}"/>
              </a:ext>
            </a:extLst>
          </p:cNvPr>
          <p:cNvSpPr/>
          <p:nvPr/>
        </p:nvSpPr>
        <p:spPr>
          <a:xfrm>
            <a:off x="5750672" y="2280607"/>
            <a:ext cx="1530417" cy="839759"/>
          </a:xfrm>
          <a:custGeom>
            <a:avLst/>
            <a:gdLst>
              <a:gd name="connsiteX0" fmla="*/ 0 w 1348500"/>
              <a:gd name="connsiteY0" fmla="*/ 0 h 739939"/>
              <a:gd name="connsiteX1" fmla="*/ 1348500 w 1348500"/>
              <a:gd name="connsiteY1" fmla="*/ 0 h 739939"/>
              <a:gd name="connsiteX2" fmla="*/ 1348500 w 1348500"/>
              <a:gd name="connsiteY2" fmla="*/ 739940 h 739939"/>
              <a:gd name="connsiteX3" fmla="*/ 0 w 1348500"/>
              <a:gd name="connsiteY3" fmla="*/ 739940 h 739939"/>
            </a:gdLst>
            <a:ahLst/>
            <a:cxnLst>
              <a:cxn ang="0">
                <a:pos x="connsiteX0" y="connsiteY0"/>
              </a:cxn>
              <a:cxn ang="0">
                <a:pos x="connsiteX1" y="connsiteY1"/>
              </a:cxn>
              <a:cxn ang="0">
                <a:pos x="connsiteX2" y="connsiteY2"/>
              </a:cxn>
              <a:cxn ang="0">
                <a:pos x="connsiteX3" y="connsiteY3"/>
              </a:cxn>
            </a:cxnLst>
            <a:rect l="l" t="t" r="r" b="b"/>
            <a:pathLst>
              <a:path w="1348500" h="739939">
                <a:moveTo>
                  <a:pt x="0" y="0"/>
                </a:moveTo>
                <a:lnTo>
                  <a:pt x="1348500" y="0"/>
                </a:lnTo>
                <a:lnTo>
                  <a:pt x="1348500" y="739940"/>
                </a:lnTo>
                <a:lnTo>
                  <a:pt x="0" y="739940"/>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7" name="Forma Livre: Forma 16">
            <a:extLst>
              <a:ext uri="{FF2B5EF4-FFF2-40B4-BE49-F238E27FC236}">
                <a16:creationId xmlns:a16="http://schemas.microsoft.com/office/drawing/2014/main" id="{92F4B8C9-742B-BBFA-34B3-3C352BFC7B78}"/>
              </a:ext>
            </a:extLst>
          </p:cNvPr>
          <p:cNvSpPr/>
          <p:nvPr/>
        </p:nvSpPr>
        <p:spPr>
          <a:xfrm>
            <a:off x="5750672" y="3217425"/>
            <a:ext cx="1530417" cy="839759"/>
          </a:xfrm>
          <a:custGeom>
            <a:avLst/>
            <a:gdLst>
              <a:gd name="connsiteX0" fmla="*/ 0 w 1348500"/>
              <a:gd name="connsiteY0" fmla="*/ 0 h 739939"/>
              <a:gd name="connsiteX1" fmla="*/ 1348500 w 1348500"/>
              <a:gd name="connsiteY1" fmla="*/ 0 h 739939"/>
              <a:gd name="connsiteX2" fmla="*/ 1348500 w 1348500"/>
              <a:gd name="connsiteY2" fmla="*/ 739940 h 739939"/>
              <a:gd name="connsiteX3" fmla="*/ 0 w 1348500"/>
              <a:gd name="connsiteY3" fmla="*/ 739940 h 739939"/>
            </a:gdLst>
            <a:ahLst/>
            <a:cxnLst>
              <a:cxn ang="0">
                <a:pos x="connsiteX0" y="connsiteY0"/>
              </a:cxn>
              <a:cxn ang="0">
                <a:pos x="connsiteX1" y="connsiteY1"/>
              </a:cxn>
              <a:cxn ang="0">
                <a:pos x="connsiteX2" y="connsiteY2"/>
              </a:cxn>
              <a:cxn ang="0">
                <a:pos x="connsiteX3" y="connsiteY3"/>
              </a:cxn>
            </a:cxnLst>
            <a:rect l="l" t="t" r="r" b="b"/>
            <a:pathLst>
              <a:path w="1348500" h="739939">
                <a:moveTo>
                  <a:pt x="0" y="0"/>
                </a:moveTo>
                <a:lnTo>
                  <a:pt x="1348500" y="0"/>
                </a:lnTo>
                <a:lnTo>
                  <a:pt x="1348500" y="739940"/>
                </a:lnTo>
                <a:lnTo>
                  <a:pt x="0" y="739940"/>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9" name="Forma Livre: Forma 18">
            <a:extLst>
              <a:ext uri="{FF2B5EF4-FFF2-40B4-BE49-F238E27FC236}">
                <a16:creationId xmlns:a16="http://schemas.microsoft.com/office/drawing/2014/main" id="{88039AD5-806E-5787-EC83-5F8F6052A243}"/>
              </a:ext>
            </a:extLst>
          </p:cNvPr>
          <p:cNvSpPr/>
          <p:nvPr/>
        </p:nvSpPr>
        <p:spPr>
          <a:xfrm>
            <a:off x="5750672" y="4155650"/>
            <a:ext cx="1530417" cy="839759"/>
          </a:xfrm>
          <a:custGeom>
            <a:avLst/>
            <a:gdLst>
              <a:gd name="connsiteX0" fmla="*/ 0 w 1348500"/>
              <a:gd name="connsiteY0" fmla="*/ 0 h 739939"/>
              <a:gd name="connsiteX1" fmla="*/ 1348500 w 1348500"/>
              <a:gd name="connsiteY1" fmla="*/ 0 h 739939"/>
              <a:gd name="connsiteX2" fmla="*/ 1348500 w 1348500"/>
              <a:gd name="connsiteY2" fmla="*/ 739940 h 739939"/>
              <a:gd name="connsiteX3" fmla="*/ 0 w 1348500"/>
              <a:gd name="connsiteY3" fmla="*/ 739940 h 739939"/>
            </a:gdLst>
            <a:ahLst/>
            <a:cxnLst>
              <a:cxn ang="0">
                <a:pos x="connsiteX0" y="connsiteY0"/>
              </a:cxn>
              <a:cxn ang="0">
                <a:pos x="connsiteX1" y="connsiteY1"/>
              </a:cxn>
              <a:cxn ang="0">
                <a:pos x="connsiteX2" y="connsiteY2"/>
              </a:cxn>
              <a:cxn ang="0">
                <a:pos x="connsiteX3" y="connsiteY3"/>
              </a:cxn>
            </a:cxnLst>
            <a:rect l="l" t="t" r="r" b="b"/>
            <a:pathLst>
              <a:path w="1348500" h="739939">
                <a:moveTo>
                  <a:pt x="0" y="0"/>
                </a:moveTo>
                <a:lnTo>
                  <a:pt x="1348500" y="0"/>
                </a:lnTo>
                <a:lnTo>
                  <a:pt x="1348500" y="739940"/>
                </a:lnTo>
                <a:lnTo>
                  <a:pt x="0" y="739940"/>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0" name="Forma Livre: Forma 19">
            <a:extLst>
              <a:ext uri="{FF2B5EF4-FFF2-40B4-BE49-F238E27FC236}">
                <a16:creationId xmlns:a16="http://schemas.microsoft.com/office/drawing/2014/main" id="{B592DD90-0FA5-2EB3-A882-E59E69FF28E9}"/>
              </a:ext>
            </a:extLst>
          </p:cNvPr>
          <p:cNvSpPr/>
          <p:nvPr/>
        </p:nvSpPr>
        <p:spPr>
          <a:xfrm>
            <a:off x="1606729" y="4005140"/>
            <a:ext cx="1960847" cy="1357402"/>
          </a:xfrm>
          <a:custGeom>
            <a:avLst/>
            <a:gdLst>
              <a:gd name="connsiteX0" fmla="*/ 0 w 1727765"/>
              <a:gd name="connsiteY0" fmla="*/ 0 h 1196050"/>
              <a:gd name="connsiteX1" fmla="*/ 1727766 w 1727765"/>
              <a:gd name="connsiteY1" fmla="*/ 0 h 1196050"/>
              <a:gd name="connsiteX2" fmla="*/ 1727766 w 1727765"/>
              <a:gd name="connsiteY2" fmla="*/ 1196050 h 1196050"/>
              <a:gd name="connsiteX3" fmla="*/ 0 w 1727765"/>
              <a:gd name="connsiteY3" fmla="*/ 1196050 h 1196050"/>
            </a:gdLst>
            <a:ahLst/>
            <a:cxnLst>
              <a:cxn ang="0">
                <a:pos x="connsiteX0" y="connsiteY0"/>
              </a:cxn>
              <a:cxn ang="0">
                <a:pos x="connsiteX1" y="connsiteY1"/>
              </a:cxn>
              <a:cxn ang="0">
                <a:pos x="connsiteX2" y="connsiteY2"/>
              </a:cxn>
              <a:cxn ang="0">
                <a:pos x="connsiteX3" y="connsiteY3"/>
              </a:cxn>
            </a:cxnLst>
            <a:rect l="l" t="t" r="r" b="b"/>
            <a:pathLst>
              <a:path w="1727765" h="1196050">
                <a:moveTo>
                  <a:pt x="0" y="0"/>
                </a:moveTo>
                <a:lnTo>
                  <a:pt x="1727766" y="0"/>
                </a:lnTo>
                <a:lnTo>
                  <a:pt x="1727766" y="1196050"/>
                </a:lnTo>
                <a:lnTo>
                  <a:pt x="0" y="1196050"/>
                </a:lnTo>
                <a:close/>
              </a:path>
            </a:pathLst>
          </a:custGeom>
          <a:noFill/>
          <a:ln w="12387" cap="flat">
            <a:solidFill>
              <a:srgbClr val="264A9A"/>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1" name="Forma Livre: Forma 20">
            <a:extLst>
              <a:ext uri="{FF2B5EF4-FFF2-40B4-BE49-F238E27FC236}">
                <a16:creationId xmlns:a16="http://schemas.microsoft.com/office/drawing/2014/main" id="{773D4BA6-3684-BD9E-BC40-9928D1950347}"/>
              </a:ext>
            </a:extLst>
          </p:cNvPr>
          <p:cNvSpPr/>
          <p:nvPr/>
        </p:nvSpPr>
        <p:spPr>
          <a:xfrm>
            <a:off x="1599696" y="3633789"/>
            <a:ext cx="1967880" cy="391044"/>
          </a:xfrm>
          <a:custGeom>
            <a:avLst/>
            <a:gdLst>
              <a:gd name="connsiteX0" fmla="*/ 0 w 1733962"/>
              <a:gd name="connsiteY0" fmla="*/ 0 h 344561"/>
              <a:gd name="connsiteX1" fmla="*/ 1733963 w 1733962"/>
              <a:gd name="connsiteY1" fmla="*/ 0 h 344561"/>
              <a:gd name="connsiteX2" fmla="*/ 1733963 w 1733962"/>
              <a:gd name="connsiteY2" fmla="*/ 344562 h 344561"/>
              <a:gd name="connsiteX3" fmla="*/ 0 w 1733962"/>
              <a:gd name="connsiteY3" fmla="*/ 344562 h 344561"/>
            </a:gdLst>
            <a:ahLst/>
            <a:cxnLst>
              <a:cxn ang="0">
                <a:pos x="connsiteX0" y="connsiteY0"/>
              </a:cxn>
              <a:cxn ang="0">
                <a:pos x="connsiteX1" y="connsiteY1"/>
              </a:cxn>
              <a:cxn ang="0">
                <a:pos x="connsiteX2" y="connsiteY2"/>
              </a:cxn>
              <a:cxn ang="0">
                <a:pos x="connsiteX3" y="connsiteY3"/>
              </a:cxn>
            </a:cxnLst>
            <a:rect l="l" t="t" r="r" b="b"/>
            <a:pathLst>
              <a:path w="1733962" h="344561">
                <a:moveTo>
                  <a:pt x="0" y="0"/>
                </a:moveTo>
                <a:lnTo>
                  <a:pt x="1733963" y="0"/>
                </a:lnTo>
                <a:lnTo>
                  <a:pt x="1733963" y="344562"/>
                </a:lnTo>
                <a:lnTo>
                  <a:pt x="0" y="344562"/>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2" name="Forma Livre: Forma 21">
            <a:extLst>
              <a:ext uri="{FF2B5EF4-FFF2-40B4-BE49-F238E27FC236}">
                <a16:creationId xmlns:a16="http://schemas.microsoft.com/office/drawing/2014/main" id="{E7B89FFC-1A7F-914B-6A3B-FAB2115D25AE}"/>
              </a:ext>
            </a:extLst>
          </p:cNvPr>
          <p:cNvSpPr/>
          <p:nvPr/>
        </p:nvSpPr>
        <p:spPr>
          <a:xfrm>
            <a:off x="1606729" y="1921916"/>
            <a:ext cx="1967880" cy="391044"/>
          </a:xfrm>
          <a:custGeom>
            <a:avLst/>
            <a:gdLst>
              <a:gd name="connsiteX0" fmla="*/ 0 w 1733962"/>
              <a:gd name="connsiteY0" fmla="*/ 0 h 344561"/>
              <a:gd name="connsiteX1" fmla="*/ 1733963 w 1733962"/>
              <a:gd name="connsiteY1" fmla="*/ 0 h 344561"/>
              <a:gd name="connsiteX2" fmla="*/ 1733963 w 1733962"/>
              <a:gd name="connsiteY2" fmla="*/ 344562 h 344561"/>
              <a:gd name="connsiteX3" fmla="*/ 0 w 1733962"/>
              <a:gd name="connsiteY3" fmla="*/ 344562 h 344561"/>
            </a:gdLst>
            <a:ahLst/>
            <a:cxnLst>
              <a:cxn ang="0">
                <a:pos x="connsiteX0" y="connsiteY0"/>
              </a:cxn>
              <a:cxn ang="0">
                <a:pos x="connsiteX1" y="connsiteY1"/>
              </a:cxn>
              <a:cxn ang="0">
                <a:pos x="connsiteX2" y="connsiteY2"/>
              </a:cxn>
              <a:cxn ang="0">
                <a:pos x="connsiteX3" y="connsiteY3"/>
              </a:cxn>
            </a:cxnLst>
            <a:rect l="l" t="t" r="r" b="b"/>
            <a:pathLst>
              <a:path w="1733962" h="344561">
                <a:moveTo>
                  <a:pt x="0" y="0"/>
                </a:moveTo>
                <a:lnTo>
                  <a:pt x="1733963" y="0"/>
                </a:lnTo>
                <a:lnTo>
                  <a:pt x="1733963" y="344562"/>
                </a:lnTo>
                <a:lnTo>
                  <a:pt x="0" y="344562"/>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3" name="Forma Livre: Forma 22">
            <a:extLst>
              <a:ext uri="{FF2B5EF4-FFF2-40B4-BE49-F238E27FC236}">
                <a16:creationId xmlns:a16="http://schemas.microsoft.com/office/drawing/2014/main" id="{AF55D39F-B424-D537-8B95-295D78C4C3B7}"/>
              </a:ext>
            </a:extLst>
          </p:cNvPr>
          <p:cNvSpPr/>
          <p:nvPr/>
        </p:nvSpPr>
        <p:spPr>
          <a:xfrm>
            <a:off x="7593363" y="2322806"/>
            <a:ext cx="1616222" cy="755362"/>
          </a:xfrm>
          <a:custGeom>
            <a:avLst/>
            <a:gdLst>
              <a:gd name="connsiteX0" fmla="*/ 1275374 w 1424105"/>
              <a:gd name="connsiteY0" fmla="*/ 0 h 665574"/>
              <a:gd name="connsiteX1" fmla="*/ 1424105 w 1424105"/>
              <a:gd name="connsiteY1" fmla="*/ 148732 h 665574"/>
              <a:gd name="connsiteX2" fmla="*/ 1424105 w 1424105"/>
              <a:gd name="connsiteY2" fmla="*/ 516842 h 665574"/>
              <a:gd name="connsiteX3" fmla="*/ 1275374 w 1424105"/>
              <a:gd name="connsiteY3" fmla="*/ 665574 h 665574"/>
              <a:gd name="connsiteX4" fmla="*/ 148732 w 1424105"/>
              <a:gd name="connsiteY4" fmla="*/ 665574 h 665574"/>
              <a:gd name="connsiteX5" fmla="*/ 0 w 1424105"/>
              <a:gd name="connsiteY5" fmla="*/ 516842 h 665574"/>
              <a:gd name="connsiteX6" fmla="*/ 0 w 1424105"/>
              <a:gd name="connsiteY6" fmla="*/ 148732 h 665574"/>
              <a:gd name="connsiteX7" fmla="*/ 148732 w 1424105"/>
              <a:gd name="connsiteY7" fmla="*/ 0 h 6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65574">
                <a:moveTo>
                  <a:pt x="1275374" y="0"/>
                </a:moveTo>
                <a:cubicBezTo>
                  <a:pt x="1357516" y="0"/>
                  <a:pt x="1424105" y="66589"/>
                  <a:pt x="1424105" y="148732"/>
                </a:cubicBezTo>
                <a:lnTo>
                  <a:pt x="1424105" y="516842"/>
                </a:lnTo>
                <a:cubicBezTo>
                  <a:pt x="1424105" y="598985"/>
                  <a:pt x="1357516" y="665574"/>
                  <a:pt x="1275374" y="665574"/>
                </a:cubicBezTo>
                <a:lnTo>
                  <a:pt x="148732" y="665574"/>
                </a:lnTo>
                <a:cubicBezTo>
                  <a:pt x="66590" y="665574"/>
                  <a:pt x="0" y="598985"/>
                  <a:pt x="0" y="516842"/>
                </a:cubicBezTo>
                <a:lnTo>
                  <a:pt x="0" y="148732"/>
                </a:lnTo>
                <a:cubicBezTo>
                  <a:pt x="0" y="66589"/>
                  <a:pt x="66590" y="0"/>
                  <a:pt x="148732" y="0"/>
                </a:cubicBezTo>
                <a:close/>
              </a:path>
            </a:pathLst>
          </a:custGeom>
          <a:solidFill>
            <a:srgbClr val="27918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2" name="Forma Livre: Forma 31">
            <a:extLst>
              <a:ext uri="{FF2B5EF4-FFF2-40B4-BE49-F238E27FC236}">
                <a16:creationId xmlns:a16="http://schemas.microsoft.com/office/drawing/2014/main" id="{56A97025-B8E2-CCCF-7575-614879419901}"/>
              </a:ext>
            </a:extLst>
          </p:cNvPr>
          <p:cNvSpPr/>
          <p:nvPr/>
        </p:nvSpPr>
        <p:spPr>
          <a:xfrm>
            <a:off x="7593363" y="3261031"/>
            <a:ext cx="1616222" cy="755362"/>
          </a:xfrm>
          <a:custGeom>
            <a:avLst/>
            <a:gdLst>
              <a:gd name="connsiteX0" fmla="*/ 1275374 w 1424105"/>
              <a:gd name="connsiteY0" fmla="*/ 0 h 665574"/>
              <a:gd name="connsiteX1" fmla="*/ 1424105 w 1424105"/>
              <a:gd name="connsiteY1" fmla="*/ 148732 h 665574"/>
              <a:gd name="connsiteX2" fmla="*/ 1424105 w 1424105"/>
              <a:gd name="connsiteY2" fmla="*/ 516842 h 665574"/>
              <a:gd name="connsiteX3" fmla="*/ 1275374 w 1424105"/>
              <a:gd name="connsiteY3" fmla="*/ 665574 h 665574"/>
              <a:gd name="connsiteX4" fmla="*/ 148732 w 1424105"/>
              <a:gd name="connsiteY4" fmla="*/ 665574 h 665574"/>
              <a:gd name="connsiteX5" fmla="*/ 0 w 1424105"/>
              <a:gd name="connsiteY5" fmla="*/ 516842 h 665574"/>
              <a:gd name="connsiteX6" fmla="*/ 0 w 1424105"/>
              <a:gd name="connsiteY6" fmla="*/ 148732 h 665574"/>
              <a:gd name="connsiteX7" fmla="*/ 148732 w 1424105"/>
              <a:gd name="connsiteY7" fmla="*/ 0 h 6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65574">
                <a:moveTo>
                  <a:pt x="1275374" y="0"/>
                </a:moveTo>
                <a:cubicBezTo>
                  <a:pt x="1357516" y="0"/>
                  <a:pt x="1424105" y="66589"/>
                  <a:pt x="1424105" y="148732"/>
                </a:cubicBezTo>
                <a:lnTo>
                  <a:pt x="1424105" y="516842"/>
                </a:lnTo>
                <a:cubicBezTo>
                  <a:pt x="1424105" y="598984"/>
                  <a:pt x="1357516" y="665574"/>
                  <a:pt x="1275374" y="665574"/>
                </a:cubicBezTo>
                <a:lnTo>
                  <a:pt x="148732" y="665574"/>
                </a:lnTo>
                <a:cubicBezTo>
                  <a:pt x="66590" y="665574"/>
                  <a:pt x="0" y="598984"/>
                  <a:pt x="0" y="516842"/>
                </a:cubicBezTo>
                <a:lnTo>
                  <a:pt x="0" y="148732"/>
                </a:lnTo>
                <a:cubicBezTo>
                  <a:pt x="0" y="66589"/>
                  <a:pt x="66590" y="0"/>
                  <a:pt x="148732" y="0"/>
                </a:cubicBezTo>
                <a:close/>
              </a:path>
            </a:pathLst>
          </a:custGeom>
          <a:solidFill>
            <a:schemeClr val="accent4">
              <a:lumMod val="60000"/>
              <a:lumOff val="40000"/>
            </a:schemeClr>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3" name="Forma Livre: Forma 32">
            <a:extLst>
              <a:ext uri="{FF2B5EF4-FFF2-40B4-BE49-F238E27FC236}">
                <a16:creationId xmlns:a16="http://schemas.microsoft.com/office/drawing/2014/main" id="{D5F9DD16-C717-1687-A75E-AE89B94D2AEA}"/>
              </a:ext>
            </a:extLst>
          </p:cNvPr>
          <p:cNvSpPr/>
          <p:nvPr/>
        </p:nvSpPr>
        <p:spPr>
          <a:xfrm>
            <a:off x="9514824" y="3297603"/>
            <a:ext cx="1616222" cy="703317"/>
          </a:xfrm>
          <a:custGeom>
            <a:avLst/>
            <a:gdLst>
              <a:gd name="connsiteX0" fmla="*/ 1275374 w 1424105"/>
              <a:gd name="connsiteY0" fmla="*/ 0 h 619715"/>
              <a:gd name="connsiteX1" fmla="*/ 1424105 w 1424105"/>
              <a:gd name="connsiteY1" fmla="*/ 148732 h 619715"/>
              <a:gd name="connsiteX2" fmla="*/ 1424105 w 1424105"/>
              <a:gd name="connsiteY2" fmla="*/ 470984 h 619715"/>
              <a:gd name="connsiteX3" fmla="*/ 1275374 w 1424105"/>
              <a:gd name="connsiteY3" fmla="*/ 619715 h 619715"/>
              <a:gd name="connsiteX4" fmla="*/ 148731 w 1424105"/>
              <a:gd name="connsiteY4" fmla="*/ 619715 h 619715"/>
              <a:gd name="connsiteX5" fmla="*/ 0 w 1424105"/>
              <a:gd name="connsiteY5" fmla="*/ 470984 h 619715"/>
              <a:gd name="connsiteX6" fmla="*/ 0 w 1424105"/>
              <a:gd name="connsiteY6" fmla="*/ 148732 h 619715"/>
              <a:gd name="connsiteX7" fmla="*/ 148731 w 1424105"/>
              <a:gd name="connsiteY7" fmla="*/ 0 h 6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19715">
                <a:moveTo>
                  <a:pt x="1275374" y="0"/>
                </a:moveTo>
                <a:cubicBezTo>
                  <a:pt x="1357516" y="0"/>
                  <a:pt x="1424105" y="66590"/>
                  <a:pt x="1424105" y="148732"/>
                </a:cubicBezTo>
                <a:lnTo>
                  <a:pt x="1424105" y="470984"/>
                </a:lnTo>
                <a:cubicBezTo>
                  <a:pt x="1424105" y="553126"/>
                  <a:pt x="1357516" y="619715"/>
                  <a:pt x="1275374" y="619715"/>
                </a:cubicBezTo>
                <a:lnTo>
                  <a:pt x="148731" y="619715"/>
                </a:lnTo>
                <a:cubicBezTo>
                  <a:pt x="66589" y="619715"/>
                  <a:pt x="0" y="553126"/>
                  <a:pt x="0" y="470984"/>
                </a:cubicBezTo>
                <a:lnTo>
                  <a:pt x="0" y="148732"/>
                </a:lnTo>
                <a:cubicBezTo>
                  <a:pt x="0" y="66590"/>
                  <a:pt x="66589" y="0"/>
                  <a:pt x="148731" y="0"/>
                </a:cubicBezTo>
                <a:close/>
              </a:path>
            </a:pathLst>
          </a:custGeom>
          <a:noFill/>
          <a:ln w="12387" cap="flat">
            <a:solidFill>
              <a:schemeClr val="accent4">
                <a:lumMod val="60000"/>
                <a:lumOff val="40000"/>
              </a:schemeClr>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4" name="Forma Livre: Forma 33">
            <a:extLst>
              <a:ext uri="{FF2B5EF4-FFF2-40B4-BE49-F238E27FC236}">
                <a16:creationId xmlns:a16="http://schemas.microsoft.com/office/drawing/2014/main" id="{BDC51F76-083F-8627-7F77-8919DE44848F}"/>
              </a:ext>
            </a:extLst>
          </p:cNvPr>
          <p:cNvSpPr/>
          <p:nvPr/>
        </p:nvSpPr>
        <p:spPr>
          <a:xfrm>
            <a:off x="3682921" y="3297603"/>
            <a:ext cx="1616222" cy="703317"/>
          </a:xfrm>
          <a:custGeom>
            <a:avLst/>
            <a:gdLst>
              <a:gd name="connsiteX0" fmla="*/ 1275374 w 1424105"/>
              <a:gd name="connsiteY0" fmla="*/ 0 h 619715"/>
              <a:gd name="connsiteX1" fmla="*/ 1424105 w 1424105"/>
              <a:gd name="connsiteY1" fmla="*/ 148732 h 619715"/>
              <a:gd name="connsiteX2" fmla="*/ 1424105 w 1424105"/>
              <a:gd name="connsiteY2" fmla="*/ 470984 h 619715"/>
              <a:gd name="connsiteX3" fmla="*/ 1275374 w 1424105"/>
              <a:gd name="connsiteY3" fmla="*/ 619715 h 619715"/>
              <a:gd name="connsiteX4" fmla="*/ 148732 w 1424105"/>
              <a:gd name="connsiteY4" fmla="*/ 619715 h 619715"/>
              <a:gd name="connsiteX5" fmla="*/ 0 w 1424105"/>
              <a:gd name="connsiteY5" fmla="*/ 470984 h 619715"/>
              <a:gd name="connsiteX6" fmla="*/ 0 w 1424105"/>
              <a:gd name="connsiteY6" fmla="*/ 148732 h 619715"/>
              <a:gd name="connsiteX7" fmla="*/ 148732 w 1424105"/>
              <a:gd name="connsiteY7" fmla="*/ 0 h 6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19715">
                <a:moveTo>
                  <a:pt x="1275374" y="0"/>
                </a:moveTo>
                <a:cubicBezTo>
                  <a:pt x="1357516" y="0"/>
                  <a:pt x="1424105" y="66590"/>
                  <a:pt x="1424105" y="148732"/>
                </a:cubicBezTo>
                <a:lnTo>
                  <a:pt x="1424105" y="470984"/>
                </a:lnTo>
                <a:cubicBezTo>
                  <a:pt x="1424105" y="553126"/>
                  <a:pt x="1357516" y="619715"/>
                  <a:pt x="1275374" y="619715"/>
                </a:cubicBezTo>
                <a:lnTo>
                  <a:pt x="148732" y="619715"/>
                </a:lnTo>
                <a:cubicBezTo>
                  <a:pt x="66590" y="619715"/>
                  <a:pt x="0" y="553126"/>
                  <a:pt x="0" y="470984"/>
                </a:cubicBezTo>
                <a:lnTo>
                  <a:pt x="0" y="148732"/>
                </a:lnTo>
                <a:cubicBezTo>
                  <a:pt x="0" y="66590"/>
                  <a:pt x="66590" y="0"/>
                  <a:pt x="148732" y="0"/>
                </a:cubicBezTo>
                <a:close/>
              </a:path>
            </a:pathLst>
          </a:custGeom>
          <a:solidFill>
            <a:schemeClr val="accent4">
              <a:lumMod val="60000"/>
              <a:lumOff val="40000"/>
            </a:schemeClr>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5" name="Forma Livre: Forma 34">
            <a:extLst>
              <a:ext uri="{FF2B5EF4-FFF2-40B4-BE49-F238E27FC236}">
                <a16:creationId xmlns:a16="http://schemas.microsoft.com/office/drawing/2014/main" id="{9F8F9AF0-665B-C139-4D5E-0B128766639B}"/>
              </a:ext>
            </a:extLst>
          </p:cNvPr>
          <p:cNvSpPr/>
          <p:nvPr/>
        </p:nvSpPr>
        <p:spPr>
          <a:xfrm>
            <a:off x="6416010" y="1539458"/>
            <a:ext cx="1322235" cy="445903"/>
          </a:xfrm>
          <a:custGeom>
            <a:avLst/>
            <a:gdLst>
              <a:gd name="connsiteX0" fmla="*/ 1016333 w 1165064"/>
              <a:gd name="connsiteY0" fmla="*/ 0 h 392899"/>
              <a:gd name="connsiteX1" fmla="*/ 1165065 w 1165064"/>
              <a:gd name="connsiteY1" fmla="*/ 148732 h 392899"/>
              <a:gd name="connsiteX2" fmla="*/ 1165065 w 1165064"/>
              <a:gd name="connsiteY2" fmla="*/ 244168 h 392899"/>
              <a:gd name="connsiteX3" fmla="*/ 1016333 w 1165064"/>
              <a:gd name="connsiteY3" fmla="*/ 392899 h 392899"/>
              <a:gd name="connsiteX4" fmla="*/ 148732 w 1165064"/>
              <a:gd name="connsiteY4" fmla="*/ 392899 h 392899"/>
              <a:gd name="connsiteX5" fmla="*/ 0 w 1165064"/>
              <a:gd name="connsiteY5" fmla="*/ 244168 h 392899"/>
              <a:gd name="connsiteX6" fmla="*/ 0 w 1165064"/>
              <a:gd name="connsiteY6" fmla="*/ 148732 h 392899"/>
              <a:gd name="connsiteX7" fmla="*/ 148732 w 1165064"/>
              <a:gd name="connsiteY7" fmla="*/ 0 h 392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5064" h="392899">
                <a:moveTo>
                  <a:pt x="1016333" y="0"/>
                </a:moveTo>
                <a:cubicBezTo>
                  <a:pt x="1098475" y="0"/>
                  <a:pt x="1165065" y="66589"/>
                  <a:pt x="1165065" y="148732"/>
                </a:cubicBezTo>
                <a:lnTo>
                  <a:pt x="1165065" y="244168"/>
                </a:lnTo>
                <a:cubicBezTo>
                  <a:pt x="1165065" y="326310"/>
                  <a:pt x="1098475" y="392899"/>
                  <a:pt x="1016333" y="392899"/>
                </a:cubicBezTo>
                <a:lnTo>
                  <a:pt x="148732" y="392899"/>
                </a:lnTo>
                <a:cubicBezTo>
                  <a:pt x="66590" y="392899"/>
                  <a:pt x="0" y="326310"/>
                  <a:pt x="0" y="244168"/>
                </a:cubicBezTo>
                <a:lnTo>
                  <a:pt x="0" y="148732"/>
                </a:lnTo>
                <a:cubicBezTo>
                  <a:pt x="0" y="66589"/>
                  <a:pt x="66590" y="0"/>
                  <a:pt x="148732" y="0"/>
                </a:cubicBezTo>
                <a:close/>
              </a:path>
            </a:pathLst>
          </a:custGeom>
          <a:solidFill>
            <a:srgbClr val="93959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6" name="Forma Livre: Forma 35">
            <a:extLst>
              <a:ext uri="{FF2B5EF4-FFF2-40B4-BE49-F238E27FC236}">
                <a16:creationId xmlns:a16="http://schemas.microsoft.com/office/drawing/2014/main" id="{DEDB6F1B-3777-ED49-9960-F2B85A0AA390}"/>
              </a:ext>
            </a:extLst>
          </p:cNvPr>
          <p:cNvSpPr/>
          <p:nvPr/>
        </p:nvSpPr>
        <p:spPr>
          <a:xfrm>
            <a:off x="7593363" y="4197849"/>
            <a:ext cx="1616222" cy="755362"/>
          </a:xfrm>
          <a:custGeom>
            <a:avLst/>
            <a:gdLst>
              <a:gd name="connsiteX0" fmla="*/ 1275374 w 1424105"/>
              <a:gd name="connsiteY0" fmla="*/ 0 h 665574"/>
              <a:gd name="connsiteX1" fmla="*/ 1424105 w 1424105"/>
              <a:gd name="connsiteY1" fmla="*/ 148732 h 665574"/>
              <a:gd name="connsiteX2" fmla="*/ 1424105 w 1424105"/>
              <a:gd name="connsiteY2" fmla="*/ 516842 h 665574"/>
              <a:gd name="connsiteX3" fmla="*/ 1275374 w 1424105"/>
              <a:gd name="connsiteY3" fmla="*/ 665574 h 665574"/>
              <a:gd name="connsiteX4" fmla="*/ 148732 w 1424105"/>
              <a:gd name="connsiteY4" fmla="*/ 665574 h 665574"/>
              <a:gd name="connsiteX5" fmla="*/ 0 w 1424105"/>
              <a:gd name="connsiteY5" fmla="*/ 516842 h 665574"/>
              <a:gd name="connsiteX6" fmla="*/ 0 w 1424105"/>
              <a:gd name="connsiteY6" fmla="*/ 148732 h 665574"/>
              <a:gd name="connsiteX7" fmla="*/ 148732 w 1424105"/>
              <a:gd name="connsiteY7" fmla="*/ 0 h 6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65574">
                <a:moveTo>
                  <a:pt x="1275374" y="0"/>
                </a:moveTo>
                <a:cubicBezTo>
                  <a:pt x="1357516" y="0"/>
                  <a:pt x="1424105" y="66590"/>
                  <a:pt x="1424105" y="148732"/>
                </a:cubicBezTo>
                <a:lnTo>
                  <a:pt x="1424105" y="516842"/>
                </a:lnTo>
                <a:cubicBezTo>
                  <a:pt x="1424105" y="598985"/>
                  <a:pt x="1357516" y="665574"/>
                  <a:pt x="1275374" y="665574"/>
                </a:cubicBezTo>
                <a:lnTo>
                  <a:pt x="148732" y="665574"/>
                </a:lnTo>
                <a:cubicBezTo>
                  <a:pt x="66590" y="665574"/>
                  <a:pt x="0" y="598985"/>
                  <a:pt x="0" y="516842"/>
                </a:cubicBezTo>
                <a:lnTo>
                  <a:pt x="0" y="148732"/>
                </a:lnTo>
                <a:cubicBezTo>
                  <a:pt x="0" y="66590"/>
                  <a:pt x="66590" y="0"/>
                  <a:pt x="148732" y="0"/>
                </a:cubicBezTo>
                <a:close/>
              </a:path>
            </a:pathLst>
          </a:custGeom>
          <a:solidFill>
            <a:srgbClr val="27918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7" name="Forma Livre: Forma 36">
            <a:extLst>
              <a:ext uri="{FF2B5EF4-FFF2-40B4-BE49-F238E27FC236}">
                <a16:creationId xmlns:a16="http://schemas.microsoft.com/office/drawing/2014/main" id="{3D3313DA-794D-DBF7-FF56-1ECEE6CF38D0}"/>
              </a:ext>
            </a:extLst>
          </p:cNvPr>
          <p:cNvSpPr/>
          <p:nvPr/>
        </p:nvSpPr>
        <p:spPr>
          <a:xfrm>
            <a:off x="3789824" y="1211566"/>
            <a:ext cx="1782205" cy="777868"/>
          </a:xfrm>
          <a:custGeom>
            <a:avLst/>
            <a:gdLst>
              <a:gd name="connsiteX0" fmla="*/ 1177459 w 1570358"/>
              <a:gd name="connsiteY0" fmla="*/ 0 h 685404"/>
              <a:gd name="connsiteX1" fmla="*/ 392900 w 1570358"/>
              <a:gd name="connsiteY1" fmla="*/ 0 h 685404"/>
              <a:gd name="connsiteX2" fmla="*/ 0 w 1570358"/>
              <a:gd name="connsiteY2" fmla="*/ 343322 h 685404"/>
              <a:gd name="connsiteX3" fmla="*/ 392900 w 1570358"/>
              <a:gd name="connsiteY3" fmla="*/ 685405 h 685404"/>
              <a:gd name="connsiteX4" fmla="*/ 1177459 w 1570358"/>
              <a:gd name="connsiteY4" fmla="*/ 685405 h 685404"/>
              <a:gd name="connsiteX5" fmla="*/ 1570358 w 1570358"/>
              <a:gd name="connsiteY5" fmla="*/ 343322 h 685404"/>
              <a:gd name="connsiteX6" fmla="*/ 1177459 w 1570358"/>
              <a:gd name="connsiteY6" fmla="*/ 0 h 68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358" h="685404">
                <a:moveTo>
                  <a:pt x="1177459" y="0"/>
                </a:moveTo>
                <a:lnTo>
                  <a:pt x="392900" y="0"/>
                </a:lnTo>
                <a:lnTo>
                  <a:pt x="0" y="343322"/>
                </a:lnTo>
                <a:lnTo>
                  <a:pt x="392900" y="685405"/>
                </a:lnTo>
                <a:lnTo>
                  <a:pt x="1177459" y="685405"/>
                </a:lnTo>
                <a:lnTo>
                  <a:pt x="1570358" y="343322"/>
                </a:lnTo>
                <a:lnTo>
                  <a:pt x="1177459" y="0"/>
                </a:lnTo>
                <a:close/>
              </a:path>
            </a:pathLst>
          </a:custGeom>
          <a:solidFill>
            <a:srgbClr val="30AEB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8" name="Forma Livre: Forma 37">
            <a:extLst>
              <a:ext uri="{FF2B5EF4-FFF2-40B4-BE49-F238E27FC236}">
                <a16:creationId xmlns:a16="http://schemas.microsoft.com/office/drawing/2014/main" id="{1E15420C-AA11-CEB9-A586-B06EFF4E6A4B}"/>
              </a:ext>
            </a:extLst>
          </p:cNvPr>
          <p:cNvSpPr/>
          <p:nvPr/>
        </p:nvSpPr>
        <p:spPr>
          <a:xfrm>
            <a:off x="3789824" y="5186712"/>
            <a:ext cx="1782205" cy="777868"/>
          </a:xfrm>
          <a:custGeom>
            <a:avLst/>
            <a:gdLst>
              <a:gd name="connsiteX0" fmla="*/ 1177459 w 1570358"/>
              <a:gd name="connsiteY0" fmla="*/ 0 h 685404"/>
              <a:gd name="connsiteX1" fmla="*/ 392900 w 1570358"/>
              <a:gd name="connsiteY1" fmla="*/ 0 h 685404"/>
              <a:gd name="connsiteX2" fmla="*/ 0 w 1570358"/>
              <a:gd name="connsiteY2" fmla="*/ 342083 h 685404"/>
              <a:gd name="connsiteX3" fmla="*/ 392900 w 1570358"/>
              <a:gd name="connsiteY3" fmla="*/ 685405 h 685404"/>
              <a:gd name="connsiteX4" fmla="*/ 1177459 w 1570358"/>
              <a:gd name="connsiteY4" fmla="*/ 685405 h 685404"/>
              <a:gd name="connsiteX5" fmla="*/ 1570358 w 1570358"/>
              <a:gd name="connsiteY5" fmla="*/ 342083 h 685404"/>
              <a:gd name="connsiteX6" fmla="*/ 1177459 w 1570358"/>
              <a:gd name="connsiteY6" fmla="*/ 0 h 68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358" h="685404">
                <a:moveTo>
                  <a:pt x="1177459" y="0"/>
                </a:moveTo>
                <a:lnTo>
                  <a:pt x="392900" y="0"/>
                </a:lnTo>
                <a:lnTo>
                  <a:pt x="0" y="342083"/>
                </a:lnTo>
                <a:lnTo>
                  <a:pt x="392900" y="685405"/>
                </a:lnTo>
                <a:lnTo>
                  <a:pt x="1177459" y="685405"/>
                </a:lnTo>
                <a:lnTo>
                  <a:pt x="1570358" y="342083"/>
                </a:lnTo>
                <a:lnTo>
                  <a:pt x="1177459" y="0"/>
                </a:lnTo>
                <a:close/>
              </a:path>
            </a:pathLst>
          </a:custGeom>
          <a:solidFill>
            <a:srgbClr val="30AEB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39" name="Gráfico 23">
            <a:extLst>
              <a:ext uri="{FF2B5EF4-FFF2-40B4-BE49-F238E27FC236}">
                <a16:creationId xmlns:a16="http://schemas.microsoft.com/office/drawing/2014/main" id="{51C8D697-ED91-017B-4560-D5EE1B233783}"/>
              </a:ext>
            </a:extLst>
          </p:cNvPr>
          <p:cNvGrpSpPr/>
          <p:nvPr/>
        </p:nvGrpSpPr>
        <p:grpSpPr>
          <a:xfrm>
            <a:off x="1308523" y="1592763"/>
            <a:ext cx="2453169" cy="1336733"/>
            <a:chOff x="416702" y="1941086"/>
            <a:chExt cx="2161566" cy="1177838"/>
          </a:xfrm>
        </p:grpSpPr>
        <p:sp>
          <p:nvSpPr>
            <p:cNvPr id="40" name="Forma Livre: Forma 39">
              <a:extLst>
                <a:ext uri="{FF2B5EF4-FFF2-40B4-BE49-F238E27FC236}">
                  <a16:creationId xmlns:a16="http://schemas.microsoft.com/office/drawing/2014/main" id="{3237DCE3-2F3D-98D4-6C77-49010D7071D7}"/>
                </a:ext>
              </a:extLst>
            </p:cNvPr>
            <p:cNvSpPr/>
            <p:nvPr/>
          </p:nvSpPr>
          <p:spPr>
            <a:xfrm>
              <a:off x="416702" y="1941086"/>
              <a:ext cx="2161566" cy="1118346"/>
            </a:xfrm>
            <a:custGeom>
              <a:avLst/>
              <a:gdLst>
                <a:gd name="connsiteX0" fmla="*/ 2161566 w 2161566"/>
                <a:gd name="connsiteY0" fmla="*/ 0 h 1027487"/>
                <a:gd name="connsiteX1" fmla="*/ 0 w 2161566"/>
                <a:gd name="connsiteY1" fmla="*/ 0 h 1027487"/>
                <a:gd name="connsiteX2" fmla="*/ 0 w 2161566"/>
                <a:gd name="connsiteY2" fmla="*/ 1027488 h 1027487"/>
                <a:gd name="connsiteX3" fmla="*/ 86760 w 2161566"/>
                <a:gd name="connsiteY3" fmla="*/ 1027488 h 1027487"/>
              </a:gdLst>
              <a:ahLst/>
              <a:cxnLst>
                <a:cxn ang="0">
                  <a:pos x="connsiteX0" y="connsiteY0"/>
                </a:cxn>
                <a:cxn ang="0">
                  <a:pos x="connsiteX1" y="connsiteY1"/>
                </a:cxn>
                <a:cxn ang="0">
                  <a:pos x="connsiteX2" y="connsiteY2"/>
                </a:cxn>
                <a:cxn ang="0">
                  <a:pos x="connsiteX3" y="connsiteY3"/>
                </a:cxn>
              </a:cxnLst>
              <a:rect l="l" t="t" r="r" b="b"/>
              <a:pathLst>
                <a:path w="2161566" h="1027487">
                  <a:moveTo>
                    <a:pt x="2161566" y="0"/>
                  </a:moveTo>
                  <a:lnTo>
                    <a:pt x="0" y="0"/>
                  </a:lnTo>
                  <a:lnTo>
                    <a:pt x="0" y="1027488"/>
                  </a:lnTo>
                  <a:lnTo>
                    <a:pt x="86760" y="1027488"/>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1" name="Forma Livre: Forma 40">
              <a:extLst>
                <a:ext uri="{FF2B5EF4-FFF2-40B4-BE49-F238E27FC236}">
                  <a16:creationId xmlns:a16="http://schemas.microsoft.com/office/drawing/2014/main" id="{0A147CC3-61DF-4D98-9B4A-255D643EA7DF}"/>
                </a:ext>
              </a:extLst>
            </p:cNvPr>
            <p:cNvSpPr/>
            <p:nvPr/>
          </p:nvSpPr>
          <p:spPr>
            <a:xfrm>
              <a:off x="472476" y="2999939"/>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7"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42" name="Gráfico 23">
            <a:extLst>
              <a:ext uri="{FF2B5EF4-FFF2-40B4-BE49-F238E27FC236}">
                <a16:creationId xmlns:a16="http://schemas.microsoft.com/office/drawing/2014/main" id="{876768F7-F388-58A7-CC14-07175B47B802}"/>
              </a:ext>
            </a:extLst>
          </p:cNvPr>
          <p:cNvGrpSpPr/>
          <p:nvPr/>
        </p:nvGrpSpPr>
        <p:grpSpPr>
          <a:xfrm>
            <a:off x="4433359" y="2679355"/>
            <a:ext cx="1021800" cy="1959664"/>
            <a:chOff x="3170095" y="2898517"/>
            <a:chExt cx="900341" cy="1726723"/>
          </a:xfrm>
        </p:grpSpPr>
        <p:sp>
          <p:nvSpPr>
            <p:cNvPr id="43" name="Forma Livre: Forma 42">
              <a:extLst>
                <a:ext uri="{FF2B5EF4-FFF2-40B4-BE49-F238E27FC236}">
                  <a16:creationId xmlns:a16="http://schemas.microsoft.com/office/drawing/2014/main" id="{1D7299E5-EC38-EE31-410E-ECBCA68449FB}"/>
                </a:ext>
              </a:extLst>
            </p:cNvPr>
            <p:cNvSpPr/>
            <p:nvPr/>
          </p:nvSpPr>
          <p:spPr>
            <a:xfrm>
              <a:off x="3937263" y="3890304"/>
              <a:ext cx="133173" cy="734936"/>
            </a:xfrm>
            <a:custGeom>
              <a:avLst/>
              <a:gdLst>
                <a:gd name="connsiteX0" fmla="*/ 0 w 835375"/>
                <a:gd name="connsiteY0" fmla="*/ 0 h 343322"/>
                <a:gd name="connsiteX1" fmla="*/ 835376 w 835375"/>
                <a:gd name="connsiteY1" fmla="*/ 0 h 343322"/>
                <a:gd name="connsiteX2" fmla="*/ 835376 w 835375"/>
                <a:gd name="connsiteY2" fmla="*/ 343322 h 343322"/>
              </a:gdLst>
              <a:ahLst/>
              <a:cxnLst>
                <a:cxn ang="0">
                  <a:pos x="connsiteX0" y="connsiteY0"/>
                </a:cxn>
                <a:cxn ang="0">
                  <a:pos x="connsiteX1" y="connsiteY1"/>
                </a:cxn>
                <a:cxn ang="0">
                  <a:pos x="connsiteX2" y="connsiteY2"/>
                </a:cxn>
              </a:cxnLst>
              <a:rect l="l" t="t" r="r" b="b"/>
              <a:pathLst>
                <a:path w="835375" h="343322">
                  <a:moveTo>
                    <a:pt x="0" y="0"/>
                  </a:moveTo>
                  <a:lnTo>
                    <a:pt x="835376" y="0"/>
                  </a:lnTo>
                  <a:lnTo>
                    <a:pt x="835376" y="343322"/>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4" name="Forma Livre: Forma 43">
              <a:extLst>
                <a:ext uri="{FF2B5EF4-FFF2-40B4-BE49-F238E27FC236}">
                  <a16:creationId xmlns:a16="http://schemas.microsoft.com/office/drawing/2014/main" id="{6A2140F5-A24A-604C-ED99-36C75DF927AA}"/>
                </a:ext>
              </a:extLst>
            </p:cNvPr>
            <p:cNvSpPr/>
            <p:nvPr/>
          </p:nvSpPr>
          <p:spPr>
            <a:xfrm>
              <a:off x="3170095" y="3256121"/>
              <a:ext cx="101633" cy="122703"/>
            </a:xfrm>
            <a:custGeom>
              <a:avLst/>
              <a:gdLst>
                <a:gd name="connsiteX0" fmla="*/ 50817 w 101633"/>
                <a:gd name="connsiteY0" fmla="*/ 122704 h 122703"/>
                <a:gd name="connsiteX1" fmla="*/ 0 w 101633"/>
                <a:gd name="connsiteY1" fmla="*/ 0 h 122703"/>
                <a:gd name="connsiteX2" fmla="*/ 50817 w 101633"/>
                <a:gd name="connsiteY2" fmla="*/ 29746 h 122703"/>
                <a:gd name="connsiteX3" fmla="*/ 101633 w 101633"/>
                <a:gd name="connsiteY3" fmla="*/ 0 h 122703"/>
                <a:gd name="connsiteX4" fmla="*/ 50817 w 101633"/>
                <a:gd name="connsiteY4" fmla="*/ 122704 h 1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33" h="122703">
                  <a:moveTo>
                    <a:pt x="50817" y="122704"/>
                  </a:moveTo>
                  <a:lnTo>
                    <a:pt x="0" y="0"/>
                  </a:lnTo>
                  <a:lnTo>
                    <a:pt x="50817" y="29746"/>
                  </a:lnTo>
                  <a:lnTo>
                    <a:pt x="101633" y="0"/>
                  </a:lnTo>
                  <a:lnTo>
                    <a:pt x="50817" y="122704"/>
                  </a:ln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7" name="Forma Livre: Forma 76">
              <a:extLst>
                <a:ext uri="{FF2B5EF4-FFF2-40B4-BE49-F238E27FC236}">
                  <a16:creationId xmlns:a16="http://schemas.microsoft.com/office/drawing/2014/main" id="{CA919B15-A4C8-FB9B-628A-3FF21592411C}"/>
                </a:ext>
              </a:extLst>
            </p:cNvPr>
            <p:cNvSpPr/>
            <p:nvPr/>
          </p:nvSpPr>
          <p:spPr>
            <a:xfrm flipV="1">
              <a:off x="3937263" y="2898517"/>
              <a:ext cx="133173" cy="706291"/>
            </a:xfrm>
            <a:custGeom>
              <a:avLst/>
              <a:gdLst>
                <a:gd name="connsiteX0" fmla="*/ 0 w 835375"/>
                <a:gd name="connsiteY0" fmla="*/ 0 h 343322"/>
                <a:gd name="connsiteX1" fmla="*/ 835376 w 835375"/>
                <a:gd name="connsiteY1" fmla="*/ 0 h 343322"/>
                <a:gd name="connsiteX2" fmla="*/ 835376 w 835375"/>
                <a:gd name="connsiteY2" fmla="*/ 343322 h 343322"/>
              </a:gdLst>
              <a:ahLst/>
              <a:cxnLst>
                <a:cxn ang="0">
                  <a:pos x="connsiteX0" y="connsiteY0"/>
                </a:cxn>
                <a:cxn ang="0">
                  <a:pos x="connsiteX1" y="connsiteY1"/>
                </a:cxn>
                <a:cxn ang="0">
                  <a:pos x="connsiteX2" y="connsiteY2"/>
                </a:cxn>
              </a:cxnLst>
              <a:rect l="l" t="t" r="r" b="b"/>
              <a:pathLst>
                <a:path w="835375" h="343322">
                  <a:moveTo>
                    <a:pt x="0" y="0"/>
                  </a:moveTo>
                  <a:lnTo>
                    <a:pt x="835376" y="0"/>
                  </a:lnTo>
                  <a:lnTo>
                    <a:pt x="835376" y="343322"/>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grpSp>
        <p:nvGrpSpPr>
          <p:cNvPr id="45" name="Gráfico 23">
            <a:extLst>
              <a:ext uri="{FF2B5EF4-FFF2-40B4-BE49-F238E27FC236}">
                <a16:creationId xmlns:a16="http://schemas.microsoft.com/office/drawing/2014/main" id="{7C18596B-744D-8E7C-0739-4B7F4E371863}"/>
              </a:ext>
            </a:extLst>
          </p:cNvPr>
          <p:cNvGrpSpPr/>
          <p:nvPr/>
        </p:nvGrpSpPr>
        <p:grpSpPr>
          <a:xfrm>
            <a:off x="3581643" y="2722288"/>
            <a:ext cx="1015589" cy="2032587"/>
            <a:chOff x="2419621" y="2936347"/>
            <a:chExt cx="894868" cy="1790978"/>
          </a:xfrm>
        </p:grpSpPr>
        <p:sp>
          <p:nvSpPr>
            <p:cNvPr id="46" name="Forma Livre: Forma 45">
              <a:extLst>
                <a:ext uri="{FF2B5EF4-FFF2-40B4-BE49-F238E27FC236}">
                  <a16:creationId xmlns:a16="http://schemas.microsoft.com/office/drawing/2014/main" id="{69670091-5940-B11A-4F2C-B7F9CA71BAE0}"/>
                </a:ext>
              </a:extLst>
            </p:cNvPr>
            <p:cNvSpPr/>
            <p:nvPr/>
          </p:nvSpPr>
          <p:spPr>
            <a:xfrm>
              <a:off x="2419621" y="4175779"/>
              <a:ext cx="835375" cy="551546"/>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7" name="Forma Livre: Forma 46">
              <a:extLst>
                <a:ext uri="{FF2B5EF4-FFF2-40B4-BE49-F238E27FC236}">
                  <a16:creationId xmlns:a16="http://schemas.microsoft.com/office/drawing/2014/main" id="{65B34CD6-5F51-F707-2F8D-5321B27A91AD}"/>
                </a:ext>
              </a:extLst>
            </p:cNvPr>
            <p:cNvSpPr/>
            <p:nvPr/>
          </p:nvSpPr>
          <p:spPr>
            <a:xfrm>
              <a:off x="3195504" y="4101413"/>
              <a:ext cx="118985" cy="105351"/>
            </a:xfrm>
            <a:custGeom>
              <a:avLst/>
              <a:gdLst>
                <a:gd name="connsiteX0" fmla="*/ 59493 w 118985"/>
                <a:gd name="connsiteY0" fmla="*/ 0 h 105351"/>
                <a:gd name="connsiteX1" fmla="*/ 118985 w 118985"/>
                <a:gd name="connsiteY1" fmla="*/ 105352 h 105351"/>
                <a:gd name="connsiteX2" fmla="*/ 59493 w 118985"/>
                <a:gd name="connsiteY2" fmla="*/ 84281 h 105351"/>
                <a:gd name="connsiteX3" fmla="*/ 0 w 118985"/>
                <a:gd name="connsiteY3" fmla="*/ 105352 h 105351"/>
                <a:gd name="connsiteX4" fmla="*/ 59493 w 118985"/>
                <a:gd name="connsiteY4" fmla="*/ 0 h 10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85" h="105351">
                  <a:moveTo>
                    <a:pt x="59493" y="0"/>
                  </a:moveTo>
                  <a:cubicBezTo>
                    <a:pt x="73126" y="34704"/>
                    <a:pt x="95436" y="79324"/>
                    <a:pt x="118985" y="105352"/>
                  </a:cubicBezTo>
                  <a:lnTo>
                    <a:pt x="59493" y="84281"/>
                  </a:lnTo>
                  <a:lnTo>
                    <a:pt x="0" y="105352"/>
                  </a:lnTo>
                  <a:cubicBezTo>
                    <a:pt x="23549" y="78084"/>
                    <a:pt x="45859" y="34704"/>
                    <a:pt x="59493" y="0"/>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9" name="Forma Livre: Forma 78">
              <a:extLst>
                <a:ext uri="{FF2B5EF4-FFF2-40B4-BE49-F238E27FC236}">
                  <a16:creationId xmlns:a16="http://schemas.microsoft.com/office/drawing/2014/main" id="{047E56B6-4A02-C6D3-6DF0-E1BB23F155D9}"/>
                </a:ext>
              </a:extLst>
            </p:cNvPr>
            <p:cNvSpPr/>
            <p:nvPr/>
          </p:nvSpPr>
          <p:spPr>
            <a:xfrm flipV="1">
              <a:off x="2419621" y="2936347"/>
              <a:ext cx="802491" cy="347839"/>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grpSp>
        <p:nvGrpSpPr>
          <p:cNvPr id="48" name="Gráfico 23">
            <a:extLst>
              <a:ext uri="{FF2B5EF4-FFF2-40B4-BE49-F238E27FC236}">
                <a16:creationId xmlns:a16="http://schemas.microsoft.com/office/drawing/2014/main" id="{09F24F7D-E163-AD9C-0CB4-0181A9454D9D}"/>
              </a:ext>
            </a:extLst>
          </p:cNvPr>
          <p:cNvGrpSpPr/>
          <p:nvPr/>
        </p:nvGrpSpPr>
        <p:grpSpPr>
          <a:xfrm>
            <a:off x="1329622" y="4536847"/>
            <a:ext cx="2413783" cy="1033876"/>
            <a:chOff x="435293" y="4535213"/>
            <a:chExt cx="2126862" cy="910981"/>
          </a:xfrm>
        </p:grpSpPr>
        <p:sp>
          <p:nvSpPr>
            <p:cNvPr id="49" name="Forma Livre: Forma 48">
              <a:extLst>
                <a:ext uri="{FF2B5EF4-FFF2-40B4-BE49-F238E27FC236}">
                  <a16:creationId xmlns:a16="http://schemas.microsoft.com/office/drawing/2014/main" id="{3D8478BD-8703-747F-1556-878CE4099450}"/>
                </a:ext>
              </a:extLst>
            </p:cNvPr>
            <p:cNvSpPr/>
            <p:nvPr/>
          </p:nvSpPr>
          <p:spPr>
            <a:xfrm>
              <a:off x="435293" y="4594706"/>
              <a:ext cx="2126862" cy="851488"/>
            </a:xfrm>
            <a:custGeom>
              <a:avLst/>
              <a:gdLst>
                <a:gd name="connsiteX0" fmla="*/ 2126862 w 2126862"/>
                <a:gd name="connsiteY0" fmla="*/ 851489 h 851488"/>
                <a:gd name="connsiteX1" fmla="*/ 0 w 2126862"/>
                <a:gd name="connsiteY1" fmla="*/ 851489 h 851488"/>
                <a:gd name="connsiteX2" fmla="*/ 0 w 2126862"/>
                <a:gd name="connsiteY2" fmla="*/ 0 h 851488"/>
                <a:gd name="connsiteX3" fmla="*/ 127661 w 2126862"/>
                <a:gd name="connsiteY3" fmla="*/ 0 h 851488"/>
              </a:gdLst>
              <a:ahLst/>
              <a:cxnLst>
                <a:cxn ang="0">
                  <a:pos x="connsiteX0" y="connsiteY0"/>
                </a:cxn>
                <a:cxn ang="0">
                  <a:pos x="connsiteX1" y="connsiteY1"/>
                </a:cxn>
                <a:cxn ang="0">
                  <a:pos x="connsiteX2" y="connsiteY2"/>
                </a:cxn>
                <a:cxn ang="0">
                  <a:pos x="connsiteX3" y="connsiteY3"/>
                </a:cxn>
              </a:cxnLst>
              <a:rect l="l" t="t" r="r" b="b"/>
              <a:pathLst>
                <a:path w="2126862" h="851488">
                  <a:moveTo>
                    <a:pt x="2126862" y="851489"/>
                  </a:moveTo>
                  <a:lnTo>
                    <a:pt x="0" y="851489"/>
                  </a:lnTo>
                  <a:lnTo>
                    <a:pt x="0" y="0"/>
                  </a:lnTo>
                  <a:lnTo>
                    <a:pt x="127661"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0" name="Forma Livre: Forma 49">
              <a:extLst>
                <a:ext uri="{FF2B5EF4-FFF2-40B4-BE49-F238E27FC236}">
                  <a16:creationId xmlns:a16="http://schemas.microsoft.com/office/drawing/2014/main" id="{0F30B871-A9E0-B9B2-9344-99082F00D935}"/>
                </a:ext>
              </a:extLst>
            </p:cNvPr>
            <p:cNvSpPr/>
            <p:nvPr/>
          </p:nvSpPr>
          <p:spPr>
            <a:xfrm>
              <a:off x="531969" y="453521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7"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51" name="Gráfico 23">
            <a:extLst>
              <a:ext uri="{FF2B5EF4-FFF2-40B4-BE49-F238E27FC236}">
                <a16:creationId xmlns:a16="http://schemas.microsoft.com/office/drawing/2014/main" id="{18045152-1C84-3457-CAA7-1797AB4E591D}"/>
              </a:ext>
            </a:extLst>
          </p:cNvPr>
          <p:cNvGrpSpPr/>
          <p:nvPr/>
        </p:nvGrpSpPr>
        <p:grpSpPr>
          <a:xfrm>
            <a:off x="5650801" y="5003169"/>
            <a:ext cx="894618" cy="613292"/>
            <a:chOff x="4242823" y="4967774"/>
            <a:chExt cx="788277" cy="540391"/>
          </a:xfrm>
        </p:grpSpPr>
        <p:sp>
          <p:nvSpPr>
            <p:cNvPr id="52" name="Forma Livre: Forma 51">
              <a:extLst>
                <a:ext uri="{FF2B5EF4-FFF2-40B4-BE49-F238E27FC236}">
                  <a16:creationId xmlns:a16="http://schemas.microsoft.com/office/drawing/2014/main" id="{42DC2DBE-86E4-A654-D873-EEE1F403EB86}"/>
                </a:ext>
              </a:extLst>
            </p:cNvPr>
            <p:cNvSpPr/>
            <p:nvPr/>
          </p:nvSpPr>
          <p:spPr>
            <a:xfrm>
              <a:off x="4317189" y="4967774"/>
              <a:ext cx="713911" cy="480899"/>
            </a:xfrm>
            <a:custGeom>
              <a:avLst/>
              <a:gdLst>
                <a:gd name="connsiteX0" fmla="*/ 713912 w 713911"/>
                <a:gd name="connsiteY0" fmla="*/ 0 h 480899"/>
                <a:gd name="connsiteX1" fmla="*/ 713912 w 713911"/>
                <a:gd name="connsiteY1" fmla="*/ 480899 h 480899"/>
                <a:gd name="connsiteX2" fmla="*/ 0 w 713911"/>
                <a:gd name="connsiteY2" fmla="*/ 480899 h 480899"/>
              </a:gdLst>
              <a:ahLst/>
              <a:cxnLst>
                <a:cxn ang="0">
                  <a:pos x="connsiteX0" y="connsiteY0"/>
                </a:cxn>
                <a:cxn ang="0">
                  <a:pos x="connsiteX1" y="connsiteY1"/>
                </a:cxn>
                <a:cxn ang="0">
                  <a:pos x="connsiteX2" y="connsiteY2"/>
                </a:cxn>
              </a:cxnLst>
              <a:rect l="l" t="t" r="r" b="b"/>
              <a:pathLst>
                <a:path w="713911" h="480899">
                  <a:moveTo>
                    <a:pt x="713912" y="0"/>
                  </a:moveTo>
                  <a:lnTo>
                    <a:pt x="713912" y="480899"/>
                  </a:lnTo>
                  <a:lnTo>
                    <a:pt x="0" y="480899"/>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3" name="Forma Livre: Forma 52">
              <a:extLst>
                <a:ext uri="{FF2B5EF4-FFF2-40B4-BE49-F238E27FC236}">
                  <a16:creationId xmlns:a16="http://schemas.microsoft.com/office/drawing/2014/main" id="{6DA62C06-EBE5-7676-4AFB-15845EF96D2B}"/>
                </a:ext>
              </a:extLst>
            </p:cNvPr>
            <p:cNvSpPr/>
            <p:nvPr/>
          </p:nvSpPr>
          <p:spPr>
            <a:xfrm>
              <a:off x="4242823" y="5389181"/>
              <a:ext cx="105351" cy="118985"/>
            </a:xfrm>
            <a:custGeom>
              <a:avLst/>
              <a:gdLst>
                <a:gd name="connsiteX0" fmla="*/ 0 w 105351"/>
                <a:gd name="connsiteY0" fmla="*/ 59493 h 118985"/>
                <a:gd name="connsiteX1" fmla="*/ 105352 w 105351"/>
                <a:gd name="connsiteY1" fmla="*/ 0 h 118985"/>
                <a:gd name="connsiteX2" fmla="*/ 84281 w 105351"/>
                <a:gd name="connsiteY2" fmla="*/ 59493 h 118985"/>
                <a:gd name="connsiteX3" fmla="*/ 105352 w 105351"/>
                <a:gd name="connsiteY3" fmla="*/ 118985 h 118985"/>
                <a:gd name="connsiteX4" fmla="*/ 0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0" y="59493"/>
                  </a:moveTo>
                  <a:cubicBezTo>
                    <a:pt x="34704" y="45859"/>
                    <a:pt x="79323" y="23549"/>
                    <a:pt x="105352" y="0"/>
                  </a:cubicBezTo>
                  <a:lnTo>
                    <a:pt x="84281" y="59493"/>
                  </a:lnTo>
                  <a:lnTo>
                    <a:pt x="105352" y="118985"/>
                  </a:lnTo>
                  <a:cubicBezTo>
                    <a:pt x="78084" y="95436"/>
                    <a:pt x="34704" y="73127"/>
                    <a:pt x="0"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54" name="Gráfico 23">
            <a:extLst>
              <a:ext uri="{FF2B5EF4-FFF2-40B4-BE49-F238E27FC236}">
                <a16:creationId xmlns:a16="http://schemas.microsoft.com/office/drawing/2014/main" id="{03951456-893E-5508-0178-21A6E46D2D47}"/>
              </a:ext>
            </a:extLst>
          </p:cNvPr>
          <p:cNvGrpSpPr/>
          <p:nvPr/>
        </p:nvGrpSpPr>
        <p:grpSpPr>
          <a:xfrm>
            <a:off x="5584689" y="2617025"/>
            <a:ext cx="123784" cy="2092135"/>
            <a:chOff x="4184569" y="2829343"/>
            <a:chExt cx="109070" cy="1843447"/>
          </a:xfrm>
        </p:grpSpPr>
        <p:sp>
          <p:nvSpPr>
            <p:cNvPr id="56" name="Forma Livre: Forma 55">
              <a:extLst>
                <a:ext uri="{FF2B5EF4-FFF2-40B4-BE49-F238E27FC236}">
                  <a16:creationId xmlns:a16="http://schemas.microsoft.com/office/drawing/2014/main" id="{4ABFB96F-C2EE-2378-C74E-49AFBCFC55B6}"/>
                </a:ext>
              </a:extLst>
            </p:cNvPr>
            <p:cNvSpPr/>
            <p:nvPr/>
          </p:nvSpPr>
          <p:spPr>
            <a:xfrm>
              <a:off x="4188288" y="2829343"/>
              <a:ext cx="105351" cy="118985"/>
            </a:xfrm>
            <a:custGeom>
              <a:avLst/>
              <a:gdLst>
                <a:gd name="connsiteX0" fmla="*/ 105352 w 105351"/>
                <a:gd name="connsiteY0" fmla="*/ 59493 h 118985"/>
                <a:gd name="connsiteX1" fmla="*/ 0 w 105351"/>
                <a:gd name="connsiteY1" fmla="*/ 0 h 118985"/>
                <a:gd name="connsiteX2" fmla="*/ 21070 w 105351"/>
                <a:gd name="connsiteY2" fmla="*/ 59493 h 118985"/>
                <a:gd name="connsiteX3" fmla="*/ 0 w 105351"/>
                <a:gd name="connsiteY3" fmla="*/ 118985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45859"/>
                    <a:pt x="26028" y="23549"/>
                    <a:pt x="0" y="0"/>
                  </a:cubicBezTo>
                  <a:lnTo>
                    <a:pt x="21070" y="59493"/>
                  </a:lnTo>
                  <a:lnTo>
                    <a:pt x="0" y="118985"/>
                  </a:lnTo>
                  <a:cubicBezTo>
                    <a:pt x="27268" y="95436"/>
                    <a:pt x="70648" y="73126"/>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57" name="Forma Livre: Forma 56">
              <a:extLst>
                <a:ext uri="{FF2B5EF4-FFF2-40B4-BE49-F238E27FC236}">
                  <a16:creationId xmlns:a16="http://schemas.microsoft.com/office/drawing/2014/main" id="{ACC65AE2-7CD8-28B4-03AA-B4F3FEC3C634}"/>
                </a:ext>
              </a:extLst>
            </p:cNvPr>
            <p:cNvSpPr/>
            <p:nvPr/>
          </p:nvSpPr>
          <p:spPr>
            <a:xfrm>
              <a:off x="4184569" y="4553805"/>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8"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58" name="Gráfico 23">
            <a:extLst>
              <a:ext uri="{FF2B5EF4-FFF2-40B4-BE49-F238E27FC236}">
                <a16:creationId xmlns:a16="http://schemas.microsoft.com/office/drawing/2014/main" id="{BA8CD8ED-5034-24A4-B306-9F625B57ABBD}"/>
              </a:ext>
            </a:extLst>
          </p:cNvPr>
          <p:cNvGrpSpPr/>
          <p:nvPr/>
        </p:nvGrpSpPr>
        <p:grpSpPr>
          <a:xfrm>
            <a:off x="4563473" y="1985214"/>
            <a:ext cx="2616339" cy="123783"/>
            <a:chOff x="3284743" y="2286887"/>
            <a:chExt cx="2305340" cy="109069"/>
          </a:xfrm>
        </p:grpSpPr>
        <p:sp>
          <p:nvSpPr>
            <p:cNvPr id="60" name="Forma Livre: Forma 59">
              <a:extLst>
                <a:ext uri="{FF2B5EF4-FFF2-40B4-BE49-F238E27FC236}">
                  <a16:creationId xmlns:a16="http://schemas.microsoft.com/office/drawing/2014/main" id="{676B32C3-CF83-0EBA-87FA-EEDF39ED747A}"/>
                </a:ext>
              </a:extLst>
            </p:cNvPr>
            <p:cNvSpPr/>
            <p:nvPr/>
          </p:nvSpPr>
          <p:spPr>
            <a:xfrm>
              <a:off x="3284743" y="2286887"/>
              <a:ext cx="118985" cy="105351"/>
            </a:xfrm>
            <a:custGeom>
              <a:avLst/>
              <a:gdLst>
                <a:gd name="connsiteX0" fmla="*/ 59493 w 118985"/>
                <a:gd name="connsiteY0" fmla="*/ 0 h 105351"/>
                <a:gd name="connsiteX1" fmla="*/ 0 w 118985"/>
                <a:gd name="connsiteY1" fmla="*/ 105352 h 105351"/>
                <a:gd name="connsiteX2" fmla="*/ 59493 w 118985"/>
                <a:gd name="connsiteY2" fmla="*/ 84281 h 105351"/>
                <a:gd name="connsiteX3" fmla="*/ 118985 w 118985"/>
                <a:gd name="connsiteY3" fmla="*/ 105352 h 105351"/>
                <a:gd name="connsiteX4" fmla="*/ 59493 w 118985"/>
                <a:gd name="connsiteY4" fmla="*/ 0 h 10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85" h="105351">
                  <a:moveTo>
                    <a:pt x="59493" y="0"/>
                  </a:moveTo>
                  <a:cubicBezTo>
                    <a:pt x="45859" y="34704"/>
                    <a:pt x="23549" y="79324"/>
                    <a:pt x="0" y="105352"/>
                  </a:cubicBezTo>
                  <a:lnTo>
                    <a:pt x="59493" y="84281"/>
                  </a:lnTo>
                  <a:lnTo>
                    <a:pt x="118985" y="105352"/>
                  </a:lnTo>
                  <a:cubicBezTo>
                    <a:pt x="95436" y="78084"/>
                    <a:pt x="73126" y="34704"/>
                    <a:pt x="59493" y="0"/>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61" name="Forma Livre: Forma 60">
              <a:extLst>
                <a:ext uri="{FF2B5EF4-FFF2-40B4-BE49-F238E27FC236}">
                  <a16:creationId xmlns:a16="http://schemas.microsoft.com/office/drawing/2014/main" id="{6AA4E644-A935-EDF6-C3AB-0EDD29D13CEA}"/>
                </a:ext>
              </a:extLst>
            </p:cNvPr>
            <p:cNvSpPr/>
            <p:nvPr/>
          </p:nvSpPr>
          <p:spPr>
            <a:xfrm>
              <a:off x="5471098" y="2290605"/>
              <a:ext cx="118985" cy="105351"/>
            </a:xfrm>
            <a:custGeom>
              <a:avLst/>
              <a:gdLst>
                <a:gd name="connsiteX0" fmla="*/ 59493 w 118985"/>
                <a:gd name="connsiteY0" fmla="*/ 0 h 105351"/>
                <a:gd name="connsiteX1" fmla="*/ 118985 w 118985"/>
                <a:gd name="connsiteY1" fmla="*/ 105352 h 105351"/>
                <a:gd name="connsiteX2" fmla="*/ 59493 w 118985"/>
                <a:gd name="connsiteY2" fmla="*/ 84281 h 105351"/>
                <a:gd name="connsiteX3" fmla="*/ 0 w 118985"/>
                <a:gd name="connsiteY3" fmla="*/ 105352 h 105351"/>
                <a:gd name="connsiteX4" fmla="*/ 59493 w 118985"/>
                <a:gd name="connsiteY4" fmla="*/ 0 h 10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85" h="105351">
                  <a:moveTo>
                    <a:pt x="59493" y="0"/>
                  </a:moveTo>
                  <a:cubicBezTo>
                    <a:pt x="73127" y="34704"/>
                    <a:pt x="95436" y="79324"/>
                    <a:pt x="118985" y="105352"/>
                  </a:cubicBezTo>
                  <a:lnTo>
                    <a:pt x="59493" y="84281"/>
                  </a:lnTo>
                  <a:lnTo>
                    <a:pt x="0" y="105352"/>
                  </a:lnTo>
                  <a:cubicBezTo>
                    <a:pt x="23549" y="78084"/>
                    <a:pt x="45859" y="34704"/>
                    <a:pt x="59493" y="0"/>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62" name="Gráfico 23">
            <a:extLst>
              <a:ext uri="{FF2B5EF4-FFF2-40B4-BE49-F238E27FC236}">
                <a16:creationId xmlns:a16="http://schemas.microsoft.com/office/drawing/2014/main" id="{48CF02FC-F2B1-6286-054C-C60CA40F0EEE}"/>
              </a:ext>
            </a:extLst>
          </p:cNvPr>
          <p:cNvGrpSpPr/>
          <p:nvPr/>
        </p:nvGrpSpPr>
        <p:grpSpPr>
          <a:xfrm>
            <a:off x="5306176" y="2684544"/>
            <a:ext cx="412144" cy="2006362"/>
            <a:chOff x="3939162" y="2903089"/>
            <a:chExt cx="363153" cy="1767870"/>
          </a:xfrm>
          <a:solidFill>
            <a:srgbClr val="5B6060"/>
          </a:solidFill>
        </p:grpSpPr>
        <p:sp>
          <p:nvSpPr>
            <p:cNvPr id="63" name="Forma Livre: Forma 62">
              <a:extLst>
                <a:ext uri="{FF2B5EF4-FFF2-40B4-BE49-F238E27FC236}">
                  <a16:creationId xmlns:a16="http://schemas.microsoft.com/office/drawing/2014/main" id="{0DDC9645-8710-EE9A-C219-B5F44002049D}"/>
                </a:ext>
              </a:extLst>
            </p:cNvPr>
            <p:cNvSpPr/>
            <p:nvPr/>
          </p:nvSpPr>
          <p:spPr>
            <a:xfrm>
              <a:off x="3939162" y="3746935"/>
              <a:ext cx="288787" cy="45719"/>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64" name="Forma Livre: Forma 63">
              <a:extLst>
                <a:ext uri="{FF2B5EF4-FFF2-40B4-BE49-F238E27FC236}">
                  <a16:creationId xmlns:a16="http://schemas.microsoft.com/office/drawing/2014/main" id="{6EB06992-AF99-C835-B710-E9FD50FB7248}"/>
                </a:ext>
              </a:extLst>
            </p:cNvPr>
            <p:cNvSpPr/>
            <p:nvPr/>
          </p:nvSpPr>
          <p:spPr>
            <a:xfrm>
              <a:off x="4196964" y="368744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8"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6" name="Forma Livre: Forma 75">
              <a:extLst>
                <a:ext uri="{FF2B5EF4-FFF2-40B4-BE49-F238E27FC236}">
                  <a16:creationId xmlns:a16="http://schemas.microsoft.com/office/drawing/2014/main" id="{65624E69-65B7-482B-28FF-870238293E92}"/>
                </a:ext>
              </a:extLst>
            </p:cNvPr>
            <p:cNvSpPr/>
            <p:nvPr/>
          </p:nvSpPr>
          <p:spPr>
            <a:xfrm>
              <a:off x="4070436" y="4625240"/>
              <a:ext cx="157513" cy="45719"/>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8" name="Forma Livre: Forma 77">
              <a:extLst>
                <a:ext uri="{FF2B5EF4-FFF2-40B4-BE49-F238E27FC236}">
                  <a16:creationId xmlns:a16="http://schemas.microsoft.com/office/drawing/2014/main" id="{93AA31B9-6DE8-B3B2-00AA-772DD6F4F02B}"/>
                </a:ext>
              </a:extLst>
            </p:cNvPr>
            <p:cNvSpPr/>
            <p:nvPr/>
          </p:nvSpPr>
          <p:spPr>
            <a:xfrm>
              <a:off x="4070436" y="2903089"/>
              <a:ext cx="157513" cy="45719"/>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65" name="Gráfico 23">
            <a:extLst>
              <a:ext uri="{FF2B5EF4-FFF2-40B4-BE49-F238E27FC236}">
                <a16:creationId xmlns:a16="http://schemas.microsoft.com/office/drawing/2014/main" id="{849C748C-848E-C27D-FC77-B1E64B7B7607}"/>
              </a:ext>
            </a:extLst>
          </p:cNvPr>
          <p:cNvGrpSpPr/>
          <p:nvPr/>
        </p:nvGrpSpPr>
        <p:grpSpPr>
          <a:xfrm>
            <a:off x="7470985" y="2587253"/>
            <a:ext cx="122377" cy="2105731"/>
            <a:chOff x="5846645" y="2817363"/>
            <a:chExt cx="107830" cy="1855427"/>
          </a:xfrm>
        </p:grpSpPr>
        <p:sp>
          <p:nvSpPr>
            <p:cNvPr id="67" name="Forma Livre: Forma 66">
              <a:extLst>
                <a:ext uri="{FF2B5EF4-FFF2-40B4-BE49-F238E27FC236}">
                  <a16:creationId xmlns:a16="http://schemas.microsoft.com/office/drawing/2014/main" id="{43D3999D-46C3-74FB-DC6C-3B0DA6A2A9AB}"/>
                </a:ext>
              </a:extLst>
            </p:cNvPr>
            <p:cNvSpPr/>
            <p:nvPr/>
          </p:nvSpPr>
          <p:spPr>
            <a:xfrm>
              <a:off x="5849124" y="2817363"/>
              <a:ext cx="105351" cy="118985"/>
            </a:xfrm>
            <a:custGeom>
              <a:avLst/>
              <a:gdLst>
                <a:gd name="connsiteX0" fmla="*/ 105352 w 105351"/>
                <a:gd name="connsiteY0" fmla="*/ 59493 h 118985"/>
                <a:gd name="connsiteX1" fmla="*/ 0 w 105351"/>
                <a:gd name="connsiteY1" fmla="*/ 0 h 118985"/>
                <a:gd name="connsiteX2" fmla="*/ 21070 w 105351"/>
                <a:gd name="connsiteY2" fmla="*/ 59493 h 118985"/>
                <a:gd name="connsiteX3" fmla="*/ 0 w 105351"/>
                <a:gd name="connsiteY3" fmla="*/ 118985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45859"/>
                    <a:pt x="26028" y="23549"/>
                    <a:pt x="0" y="0"/>
                  </a:cubicBezTo>
                  <a:lnTo>
                    <a:pt x="21070" y="59493"/>
                  </a:lnTo>
                  <a:lnTo>
                    <a:pt x="0" y="118985"/>
                  </a:lnTo>
                  <a:cubicBezTo>
                    <a:pt x="27268" y="95436"/>
                    <a:pt x="70648" y="73126"/>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68" name="Forma Livre: Forma 67">
              <a:extLst>
                <a:ext uri="{FF2B5EF4-FFF2-40B4-BE49-F238E27FC236}">
                  <a16:creationId xmlns:a16="http://schemas.microsoft.com/office/drawing/2014/main" id="{CB5DAC0D-A3A7-234C-B0A6-912C2F9B8C74}"/>
                </a:ext>
              </a:extLst>
            </p:cNvPr>
            <p:cNvSpPr/>
            <p:nvPr/>
          </p:nvSpPr>
          <p:spPr>
            <a:xfrm>
              <a:off x="5846645" y="4553805"/>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7" y="73126"/>
                    <a:pt x="26028" y="95436"/>
                    <a:pt x="0" y="118985"/>
                  </a:cubicBezTo>
                  <a:lnTo>
                    <a:pt x="21070" y="59493"/>
                  </a:lnTo>
                  <a:lnTo>
                    <a:pt x="0" y="0"/>
                  </a:lnTo>
                  <a:cubicBezTo>
                    <a:pt x="27267" y="23549"/>
                    <a:pt x="70647"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69" name="Gráfico 23">
            <a:extLst>
              <a:ext uri="{FF2B5EF4-FFF2-40B4-BE49-F238E27FC236}">
                <a16:creationId xmlns:a16="http://schemas.microsoft.com/office/drawing/2014/main" id="{43AA6711-705B-8A16-57F6-D867C3D111D9}"/>
              </a:ext>
            </a:extLst>
          </p:cNvPr>
          <p:cNvGrpSpPr/>
          <p:nvPr/>
        </p:nvGrpSpPr>
        <p:grpSpPr>
          <a:xfrm>
            <a:off x="7267023" y="3574710"/>
            <a:ext cx="337592" cy="135037"/>
            <a:chOff x="5666928" y="3687443"/>
            <a:chExt cx="297463" cy="118985"/>
          </a:xfrm>
          <a:solidFill>
            <a:srgbClr val="5B6060"/>
          </a:solidFill>
        </p:grpSpPr>
        <p:sp>
          <p:nvSpPr>
            <p:cNvPr id="70" name="Forma Livre: Forma 69">
              <a:extLst>
                <a:ext uri="{FF2B5EF4-FFF2-40B4-BE49-F238E27FC236}">
                  <a16:creationId xmlns:a16="http://schemas.microsoft.com/office/drawing/2014/main" id="{B75FEA00-2A93-8CD7-8DF9-1C1556208CB9}"/>
                </a:ext>
              </a:extLst>
            </p:cNvPr>
            <p:cNvSpPr/>
            <p:nvPr/>
          </p:nvSpPr>
          <p:spPr>
            <a:xfrm>
              <a:off x="5666928" y="3746936"/>
              <a:ext cx="221858" cy="12394"/>
            </a:xfrm>
            <a:custGeom>
              <a:avLst/>
              <a:gdLst>
                <a:gd name="connsiteX0" fmla="*/ 0 w 221858"/>
                <a:gd name="connsiteY0" fmla="*/ 0 h 12394"/>
                <a:gd name="connsiteX1" fmla="*/ 221858 w 221858"/>
                <a:gd name="connsiteY1" fmla="*/ 0 h 12394"/>
              </a:gdLst>
              <a:ahLst/>
              <a:cxnLst>
                <a:cxn ang="0">
                  <a:pos x="connsiteX0" y="connsiteY0"/>
                </a:cxn>
                <a:cxn ang="0">
                  <a:pos x="connsiteX1" y="connsiteY1"/>
                </a:cxn>
              </a:cxnLst>
              <a:rect l="l" t="t" r="r" b="b"/>
              <a:pathLst>
                <a:path w="221858" h="12394">
                  <a:moveTo>
                    <a:pt x="0" y="0"/>
                  </a:moveTo>
                  <a:lnTo>
                    <a:pt x="221858"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1" name="Forma Livre: Forma 70">
              <a:extLst>
                <a:ext uri="{FF2B5EF4-FFF2-40B4-BE49-F238E27FC236}">
                  <a16:creationId xmlns:a16="http://schemas.microsoft.com/office/drawing/2014/main" id="{DDF49361-AEF9-4F37-9646-5DEBE2B509DD}"/>
                </a:ext>
              </a:extLst>
            </p:cNvPr>
            <p:cNvSpPr/>
            <p:nvPr/>
          </p:nvSpPr>
          <p:spPr>
            <a:xfrm>
              <a:off x="5859040" y="368744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7" y="73126"/>
                    <a:pt x="26028" y="95436"/>
                    <a:pt x="0" y="118985"/>
                  </a:cubicBezTo>
                  <a:lnTo>
                    <a:pt x="21070" y="59493"/>
                  </a:lnTo>
                  <a:lnTo>
                    <a:pt x="0" y="0"/>
                  </a:lnTo>
                  <a:cubicBezTo>
                    <a:pt x="27267" y="23549"/>
                    <a:pt x="70647"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72" name="Gráfico 23">
            <a:extLst>
              <a:ext uri="{FF2B5EF4-FFF2-40B4-BE49-F238E27FC236}">
                <a16:creationId xmlns:a16="http://schemas.microsoft.com/office/drawing/2014/main" id="{14DAB27A-5AF0-822A-C1A8-DC9D2676F902}"/>
              </a:ext>
            </a:extLst>
          </p:cNvPr>
          <p:cNvGrpSpPr/>
          <p:nvPr/>
        </p:nvGrpSpPr>
        <p:grpSpPr>
          <a:xfrm>
            <a:off x="9205365" y="3574710"/>
            <a:ext cx="263040" cy="135037"/>
            <a:chOff x="7374863" y="3687443"/>
            <a:chExt cx="231773" cy="118985"/>
          </a:xfrm>
          <a:solidFill>
            <a:srgbClr val="5B6060"/>
          </a:solidFill>
        </p:grpSpPr>
        <p:sp>
          <p:nvSpPr>
            <p:cNvPr id="73" name="Forma Livre: Forma 72">
              <a:extLst>
                <a:ext uri="{FF2B5EF4-FFF2-40B4-BE49-F238E27FC236}">
                  <a16:creationId xmlns:a16="http://schemas.microsoft.com/office/drawing/2014/main" id="{58A55F94-C499-6269-3058-304FE1F099D3}"/>
                </a:ext>
              </a:extLst>
            </p:cNvPr>
            <p:cNvSpPr/>
            <p:nvPr/>
          </p:nvSpPr>
          <p:spPr>
            <a:xfrm>
              <a:off x="7374863" y="3746936"/>
              <a:ext cx="156168" cy="12394"/>
            </a:xfrm>
            <a:custGeom>
              <a:avLst/>
              <a:gdLst>
                <a:gd name="connsiteX0" fmla="*/ 0 w 156168"/>
                <a:gd name="connsiteY0" fmla="*/ 0 h 12394"/>
                <a:gd name="connsiteX1" fmla="*/ 156168 w 156168"/>
                <a:gd name="connsiteY1" fmla="*/ 0 h 12394"/>
              </a:gdLst>
              <a:ahLst/>
              <a:cxnLst>
                <a:cxn ang="0">
                  <a:pos x="connsiteX0" y="connsiteY0"/>
                </a:cxn>
                <a:cxn ang="0">
                  <a:pos x="connsiteX1" y="connsiteY1"/>
                </a:cxn>
              </a:cxnLst>
              <a:rect l="l" t="t" r="r" b="b"/>
              <a:pathLst>
                <a:path w="156168" h="12394">
                  <a:moveTo>
                    <a:pt x="0" y="0"/>
                  </a:moveTo>
                  <a:lnTo>
                    <a:pt x="156168"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4" name="Forma Livre: Forma 73">
              <a:extLst>
                <a:ext uri="{FF2B5EF4-FFF2-40B4-BE49-F238E27FC236}">
                  <a16:creationId xmlns:a16="http://schemas.microsoft.com/office/drawing/2014/main" id="{A580D279-EC86-CBC4-63E6-839064FB6172}"/>
                </a:ext>
              </a:extLst>
            </p:cNvPr>
            <p:cNvSpPr/>
            <p:nvPr/>
          </p:nvSpPr>
          <p:spPr>
            <a:xfrm>
              <a:off x="7501284" y="368744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8"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7" name="CaixaDeTexto 6">
            <a:extLst>
              <a:ext uri="{FF2B5EF4-FFF2-40B4-BE49-F238E27FC236}">
                <a16:creationId xmlns:a16="http://schemas.microsoft.com/office/drawing/2014/main" id="{E4BE186A-42A8-3B9B-CF81-3221B9F8E44A}"/>
              </a:ext>
            </a:extLst>
          </p:cNvPr>
          <p:cNvSpPr txBox="1"/>
          <p:nvPr/>
        </p:nvSpPr>
        <p:spPr>
          <a:xfrm>
            <a:off x="6570531" y="1602903"/>
            <a:ext cx="1069523" cy="3143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Imune </a:t>
            </a:r>
          </a:p>
        </p:txBody>
      </p:sp>
      <p:sp>
        <p:nvSpPr>
          <p:cNvPr id="8" name="CaixaDeTexto 7">
            <a:extLst>
              <a:ext uri="{FF2B5EF4-FFF2-40B4-BE49-F238E27FC236}">
                <a16:creationId xmlns:a16="http://schemas.microsoft.com/office/drawing/2014/main" id="{A5BF0A92-4111-B98B-CCE5-7A19DDDA2555}"/>
              </a:ext>
            </a:extLst>
          </p:cNvPr>
          <p:cNvSpPr txBox="1"/>
          <p:nvPr/>
        </p:nvSpPr>
        <p:spPr>
          <a:xfrm>
            <a:off x="7658067" y="2493949"/>
            <a:ext cx="1530418"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negativo </a:t>
            </a:r>
          </a:p>
        </p:txBody>
      </p:sp>
      <p:sp>
        <p:nvSpPr>
          <p:cNvPr id="11" name="CaixaDeTexto 10">
            <a:extLst>
              <a:ext uri="{FF2B5EF4-FFF2-40B4-BE49-F238E27FC236}">
                <a16:creationId xmlns:a16="http://schemas.microsoft.com/office/drawing/2014/main" id="{A45763AC-CAC5-3A3D-9152-39196F5301E8}"/>
              </a:ext>
            </a:extLst>
          </p:cNvPr>
          <p:cNvSpPr txBox="1"/>
          <p:nvPr/>
        </p:nvSpPr>
        <p:spPr>
          <a:xfrm>
            <a:off x="9426274" y="3522619"/>
            <a:ext cx="1796659"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30AEBF"/>
                </a:solidFill>
                <a:effectLst/>
                <a:uLnTx/>
                <a:uFillTx/>
                <a:latin typeface="Arial" panose="020B0604020202020204"/>
                <a:ea typeface="+mn-ea"/>
                <a:cs typeface="+mn-cs"/>
              </a:rPr>
              <a:t>Neoplasia/câncer</a:t>
            </a:r>
          </a:p>
        </p:txBody>
      </p:sp>
      <p:sp>
        <p:nvSpPr>
          <p:cNvPr id="12" name="CaixaDeTexto 11">
            <a:extLst>
              <a:ext uri="{FF2B5EF4-FFF2-40B4-BE49-F238E27FC236}">
                <a16:creationId xmlns:a16="http://schemas.microsoft.com/office/drawing/2014/main" id="{64E8AD2D-39E9-707E-4398-30A2624069B1}"/>
              </a:ext>
            </a:extLst>
          </p:cNvPr>
          <p:cNvSpPr txBox="1"/>
          <p:nvPr/>
        </p:nvSpPr>
        <p:spPr>
          <a:xfrm>
            <a:off x="3550873" y="3514239"/>
            <a:ext cx="1796659" cy="3143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a:t>
            </a:r>
          </a:p>
        </p:txBody>
      </p:sp>
      <p:sp>
        <p:nvSpPr>
          <p:cNvPr id="13" name="CaixaDeTexto 12">
            <a:extLst>
              <a:ext uri="{FF2B5EF4-FFF2-40B4-BE49-F238E27FC236}">
                <a16:creationId xmlns:a16="http://schemas.microsoft.com/office/drawing/2014/main" id="{943268CD-9B11-49B0-90D5-F472B3BE3345}"/>
              </a:ext>
            </a:extLst>
          </p:cNvPr>
          <p:cNvSpPr txBox="1"/>
          <p:nvPr/>
        </p:nvSpPr>
        <p:spPr>
          <a:xfrm>
            <a:off x="3782596" y="5375059"/>
            <a:ext cx="1796659" cy="48901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a:ln>
                  <a:noFill/>
                </a:ln>
                <a:solidFill>
                  <a:srgbClr val="FFFFFF"/>
                </a:solidFill>
                <a:effectLst/>
                <a:uLnTx/>
                <a:uFillTx/>
                <a:latin typeface="Arial" panose="020B0604020202020204"/>
                <a:ea typeface="+mn-ea"/>
                <a:cs typeface="+mn-cs"/>
              </a:rPr>
              <a:t>Perda de controle imunológico</a:t>
            </a:r>
          </a:p>
        </p:txBody>
      </p:sp>
      <p:sp>
        <p:nvSpPr>
          <p:cNvPr id="14" name="CaixaDeTexto 13">
            <a:extLst>
              <a:ext uri="{FF2B5EF4-FFF2-40B4-BE49-F238E27FC236}">
                <a16:creationId xmlns:a16="http://schemas.microsoft.com/office/drawing/2014/main" id="{8C2E9CBD-D4DC-70C3-7A20-7519BC3CCF04}"/>
              </a:ext>
            </a:extLst>
          </p:cNvPr>
          <p:cNvSpPr txBox="1"/>
          <p:nvPr/>
        </p:nvSpPr>
        <p:spPr>
          <a:xfrm>
            <a:off x="5859238" y="2332963"/>
            <a:ext cx="1296440" cy="71605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600"/>
              </a:spcAft>
              <a:buClrTx/>
              <a:buSzTx/>
              <a:buFontTx/>
              <a:buNone/>
              <a:tabLst/>
              <a:defRPr/>
            </a:pPr>
            <a:r>
              <a:rPr kumimoji="0" lang="pt-BR" sz="1000" b="0" i="1" u="none" strike="noStrike" kern="1200" cap="none" spc="0" normalizeH="0" baseline="0" noProof="0" dirty="0" err="1">
                <a:ln>
                  <a:noFill/>
                </a:ln>
                <a:solidFill>
                  <a:srgbClr val="FFFFFF"/>
                </a:solidFill>
                <a:effectLst/>
                <a:uLnTx/>
                <a:uFillTx/>
                <a:latin typeface="Arial" panose="020B0604020202020204"/>
                <a:ea typeface="+mn-ea"/>
                <a:cs typeface="+mn-cs"/>
              </a:rPr>
              <a:t>Clearance</a:t>
            </a:r>
            <a:endParaRPr kumimoji="0" lang="pt-BR" sz="1000" b="0" i="1"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457200" rtl="0" eaLnBrk="1" fontAlgn="auto" latinLnBrk="0" hangingPunct="1">
              <a:lnSpc>
                <a:spcPct val="100000"/>
              </a:lnSpc>
              <a:spcBef>
                <a:spcPts val="0"/>
              </a:spcBef>
              <a:spcAft>
                <a:spcPts val="600"/>
              </a:spcAft>
              <a:buClrTx/>
              <a:buSzTx/>
              <a:buFontTx/>
              <a:buNone/>
              <a:tabLst/>
              <a:defRPr/>
            </a:pPr>
            <a:r>
              <a:rPr kumimoji="0" lang="pt-BR" sz="1000" b="0" i="0" u="none" strike="noStrike" kern="1200" cap="none" spc="0" normalizeH="0" baseline="0" noProof="0" dirty="0">
                <a:ln>
                  <a:noFill/>
                </a:ln>
                <a:solidFill>
                  <a:srgbClr val="1DA6B9">
                    <a:lumMod val="60000"/>
                    <a:lumOff val="40000"/>
                  </a:srgbClr>
                </a:solidFill>
                <a:effectLst/>
                <a:uLnTx/>
                <a:uFillTx/>
                <a:latin typeface="Arial" panose="020B0604020202020204"/>
                <a:ea typeface="+mn-ea"/>
                <a:cs typeface="+mn-cs"/>
              </a:rPr>
              <a:t> não infectado por HPV</a:t>
            </a:r>
          </a:p>
        </p:txBody>
      </p:sp>
      <p:sp>
        <p:nvSpPr>
          <p:cNvPr id="15" name="CaixaDeTexto 14">
            <a:extLst>
              <a:ext uri="{FF2B5EF4-FFF2-40B4-BE49-F238E27FC236}">
                <a16:creationId xmlns:a16="http://schemas.microsoft.com/office/drawing/2014/main" id="{0CA6D81C-C512-8695-309E-1284F2BF7D45}"/>
              </a:ext>
            </a:extLst>
          </p:cNvPr>
          <p:cNvSpPr txBox="1"/>
          <p:nvPr/>
        </p:nvSpPr>
        <p:spPr>
          <a:xfrm>
            <a:off x="5570504" y="3382900"/>
            <a:ext cx="1891966" cy="4540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Deteção Persistente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1DA6B9">
                    <a:lumMod val="60000"/>
                    <a:lumOff val="40000"/>
                  </a:srgbClr>
                </a:solidFill>
                <a:effectLst/>
                <a:uLnTx/>
                <a:uFillTx/>
                <a:latin typeface="Arial" panose="020B0604020202020204"/>
                <a:ea typeface="+mn-ea"/>
                <a:cs typeface="+mn-cs"/>
              </a:rPr>
              <a:t>infectado por HPV</a:t>
            </a:r>
          </a:p>
        </p:txBody>
      </p:sp>
      <p:sp>
        <p:nvSpPr>
          <p:cNvPr id="16" name="CaixaDeTexto 15">
            <a:extLst>
              <a:ext uri="{FF2B5EF4-FFF2-40B4-BE49-F238E27FC236}">
                <a16:creationId xmlns:a16="http://schemas.microsoft.com/office/drawing/2014/main" id="{09496BF5-36F0-D21F-A2D4-C93FE9D948F3}"/>
              </a:ext>
            </a:extLst>
          </p:cNvPr>
          <p:cNvSpPr txBox="1"/>
          <p:nvPr/>
        </p:nvSpPr>
        <p:spPr>
          <a:xfrm>
            <a:off x="5750672" y="4192464"/>
            <a:ext cx="1561590" cy="67710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950" b="0" i="0" u="none" strike="noStrike" kern="1200" cap="none" spc="0" normalizeH="0" baseline="0" noProof="0" dirty="0">
                <a:ln>
                  <a:noFill/>
                </a:ln>
                <a:solidFill>
                  <a:srgbClr val="FFFFFF"/>
                </a:solidFill>
                <a:effectLst/>
                <a:uLnTx/>
                <a:uFillTx/>
                <a:latin typeface="Arial" panose="020B0604020202020204"/>
                <a:ea typeface="+mn-ea"/>
                <a:cs typeface="+mn-cs"/>
              </a:rPr>
              <a:t>Infecção Latente Controlada (abaixo dos limites de detecção)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950" b="0" i="0" u="none" strike="noStrike" kern="1200" cap="none" spc="0" normalizeH="0" baseline="0" noProof="0" dirty="0">
                <a:ln>
                  <a:noFill/>
                </a:ln>
                <a:solidFill>
                  <a:srgbClr val="1DA6B9">
                    <a:lumMod val="60000"/>
                    <a:lumOff val="40000"/>
                  </a:srgbClr>
                </a:solidFill>
                <a:effectLst/>
                <a:uLnTx/>
                <a:uFillTx/>
                <a:latin typeface="Arial" panose="020B0604020202020204"/>
                <a:ea typeface="+mn-ea"/>
                <a:cs typeface="+mn-cs"/>
              </a:rPr>
              <a:t>Infectado por HPV</a:t>
            </a:r>
          </a:p>
        </p:txBody>
      </p:sp>
      <p:sp>
        <p:nvSpPr>
          <p:cNvPr id="18" name="CaixaDeTexto 17">
            <a:extLst>
              <a:ext uri="{FF2B5EF4-FFF2-40B4-BE49-F238E27FC236}">
                <a16:creationId xmlns:a16="http://schemas.microsoft.com/office/drawing/2014/main" id="{77BFDF25-8D02-6157-09E7-F3E928BC0E3E}"/>
              </a:ext>
            </a:extLst>
          </p:cNvPr>
          <p:cNvSpPr txBox="1"/>
          <p:nvPr/>
        </p:nvSpPr>
        <p:spPr>
          <a:xfrm>
            <a:off x="1653380" y="2404870"/>
            <a:ext cx="1892398" cy="9780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Nova Aquisição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Reinfecção</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79189"/>
                </a:solidFill>
                <a:effectLst/>
                <a:uLnTx/>
                <a:uFillTx/>
                <a:latin typeface="Arial" panose="020B0604020202020204"/>
                <a:ea typeface="+mn-ea"/>
                <a:cs typeface="+mn-cs"/>
              </a:rPr>
              <a:t>Deposição (de ato sexual recente)</a:t>
            </a:r>
          </a:p>
        </p:txBody>
      </p:sp>
      <p:sp>
        <p:nvSpPr>
          <p:cNvPr id="25" name="CaixaDeTexto 24">
            <a:extLst>
              <a:ext uri="{FF2B5EF4-FFF2-40B4-BE49-F238E27FC236}">
                <a16:creationId xmlns:a16="http://schemas.microsoft.com/office/drawing/2014/main" id="{59D282B8-0912-5DBF-57C9-1F93C971B3E4}"/>
              </a:ext>
            </a:extLst>
          </p:cNvPr>
          <p:cNvSpPr txBox="1"/>
          <p:nvPr/>
        </p:nvSpPr>
        <p:spPr>
          <a:xfrm>
            <a:off x="1546797" y="1892382"/>
            <a:ext cx="2060005"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mn-cs"/>
              </a:rPr>
              <a:t>Exposições Sexuais Recentes – Novo Parceiro</a:t>
            </a:r>
          </a:p>
        </p:txBody>
      </p:sp>
      <p:sp>
        <p:nvSpPr>
          <p:cNvPr id="6" name="CaixaDeTexto 5">
            <a:extLst>
              <a:ext uri="{FF2B5EF4-FFF2-40B4-BE49-F238E27FC236}">
                <a16:creationId xmlns:a16="http://schemas.microsoft.com/office/drawing/2014/main" id="{333D6BEB-3074-D149-67ED-1BD852E17128}"/>
              </a:ext>
            </a:extLst>
          </p:cNvPr>
          <p:cNvSpPr txBox="1"/>
          <p:nvPr/>
        </p:nvSpPr>
        <p:spPr>
          <a:xfrm>
            <a:off x="4137412" y="1442222"/>
            <a:ext cx="1069523" cy="3143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Suscetível </a:t>
            </a:r>
          </a:p>
        </p:txBody>
      </p:sp>
      <p:sp>
        <p:nvSpPr>
          <p:cNvPr id="26" name="CaixaDeTexto 25">
            <a:extLst>
              <a:ext uri="{FF2B5EF4-FFF2-40B4-BE49-F238E27FC236}">
                <a16:creationId xmlns:a16="http://schemas.microsoft.com/office/drawing/2014/main" id="{A451693C-E195-E5E6-14A7-78D7DBEC9BBA}"/>
              </a:ext>
            </a:extLst>
          </p:cNvPr>
          <p:cNvSpPr txBox="1"/>
          <p:nvPr/>
        </p:nvSpPr>
        <p:spPr>
          <a:xfrm>
            <a:off x="1653380" y="3613711"/>
            <a:ext cx="1892398"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mn-cs"/>
              </a:rPr>
              <a:t>Exposições Passadas – Histórico Sexual</a:t>
            </a:r>
          </a:p>
        </p:txBody>
      </p:sp>
      <p:sp>
        <p:nvSpPr>
          <p:cNvPr id="27" name="CaixaDeTexto 26">
            <a:extLst>
              <a:ext uri="{FF2B5EF4-FFF2-40B4-BE49-F238E27FC236}">
                <a16:creationId xmlns:a16="http://schemas.microsoft.com/office/drawing/2014/main" id="{CCC667CD-CA9A-F59A-BA17-8228436380D9}"/>
              </a:ext>
            </a:extLst>
          </p:cNvPr>
          <p:cNvSpPr txBox="1"/>
          <p:nvPr/>
        </p:nvSpPr>
        <p:spPr>
          <a:xfrm>
            <a:off x="1607562" y="4204722"/>
            <a:ext cx="1892398" cy="115268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Reativação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Detecção Intermitente (de infecção em baixo nível)</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Autoinoculação (de outro local anatômico)</a:t>
            </a:r>
          </a:p>
        </p:txBody>
      </p:sp>
      <p:sp>
        <p:nvSpPr>
          <p:cNvPr id="28" name="CaixaDeTexto 27">
            <a:extLst>
              <a:ext uri="{FF2B5EF4-FFF2-40B4-BE49-F238E27FC236}">
                <a16:creationId xmlns:a16="http://schemas.microsoft.com/office/drawing/2014/main" id="{63B40F45-1F59-6FAA-6B17-4BEBDA36B5D4}"/>
              </a:ext>
            </a:extLst>
          </p:cNvPr>
          <p:cNvSpPr txBox="1"/>
          <p:nvPr/>
        </p:nvSpPr>
        <p:spPr>
          <a:xfrm>
            <a:off x="7740242" y="4343290"/>
            <a:ext cx="1322463"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negativo </a:t>
            </a:r>
          </a:p>
        </p:txBody>
      </p:sp>
      <p:sp>
        <p:nvSpPr>
          <p:cNvPr id="29" name="CaixaDeTexto 28">
            <a:extLst>
              <a:ext uri="{FF2B5EF4-FFF2-40B4-BE49-F238E27FC236}">
                <a16:creationId xmlns:a16="http://schemas.microsoft.com/office/drawing/2014/main" id="{AE149C21-B24C-751C-957A-4AADA28B4BF7}"/>
              </a:ext>
            </a:extLst>
          </p:cNvPr>
          <p:cNvSpPr txBox="1"/>
          <p:nvPr/>
        </p:nvSpPr>
        <p:spPr>
          <a:xfrm>
            <a:off x="7658067" y="3413414"/>
            <a:ext cx="1446760"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positivo </a:t>
            </a:r>
          </a:p>
        </p:txBody>
      </p:sp>
      <p:sp>
        <p:nvSpPr>
          <p:cNvPr id="82" name="Forma Livre: Forma 81">
            <a:extLst>
              <a:ext uri="{FF2B5EF4-FFF2-40B4-BE49-F238E27FC236}">
                <a16:creationId xmlns:a16="http://schemas.microsoft.com/office/drawing/2014/main" id="{16931F89-8635-A9BE-A09F-4DC979F1E9C4}"/>
              </a:ext>
            </a:extLst>
          </p:cNvPr>
          <p:cNvSpPr/>
          <p:nvPr/>
        </p:nvSpPr>
        <p:spPr>
          <a:xfrm>
            <a:off x="7294455" y="2658599"/>
            <a:ext cx="217804" cy="63690"/>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3" name="Forma Livre: Forma 82">
            <a:extLst>
              <a:ext uri="{FF2B5EF4-FFF2-40B4-BE49-F238E27FC236}">
                <a16:creationId xmlns:a16="http://schemas.microsoft.com/office/drawing/2014/main" id="{CFDC97BD-5181-555E-2056-78D7D3600CD2}"/>
              </a:ext>
            </a:extLst>
          </p:cNvPr>
          <p:cNvSpPr/>
          <p:nvPr/>
        </p:nvSpPr>
        <p:spPr>
          <a:xfrm>
            <a:off x="7294455" y="4624873"/>
            <a:ext cx="217804" cy="63690"/>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4" name="Forma Livre: Forma 83">
            <a:extLst>
              <a:ext uri="{FF2B5EF4-FFF2-40B4-BE49-F238E27FC236}">
                <a16:creationId xmlns:a16="http://schemas.microsoft.com/office/drawing/2014/main" id="{B52F19D4-1DB9-4DD4-CED8-A59C2E0C80A9}"/>
              </a:ext>
            </a:extLst>
          </p:cNvPr>
          <p:cNvSpPr/>
          <p:nvPr/>
        </p:nvSpPr>
        <p:spPr>
          <a:xfrm flipV="1">
            <a:off x="4625365" y="2191546"/>
            <a:ext cx="1694993" cy="87685"/>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5" name="Forma Livre: Forma 84">
            <a:extLst>
              <a:ext uri="{FF2B5EF4-FFF2-40B4-BE49-F238E27FC236}">
                <a16:creationId xmlns:a16="http://schemas.microsoft.com/office/drawing/2014/main" id="{F529051D-7723-38E4-703D-E0FDFCFDD455}"/>
              </a:ext>
            </a:extLst>
          </p:cNvPr>
          <p:cNvSpPr/>
          <p:nvPr/>
        </p:nvSpPr>
        <p:spPr>
          <a:xfrm rot="16200000" flipV="1">
            <a:off x="4553646" y="2098484"/>
            <a:ext cx="109558" cy="51887"/>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6" name="Forma Livre: Forma 85">
            <a:extLst>
              <a:ext uri="{FF2B5EF4-FFF2-40B4-BE49-F238E27FC236}">
                <a16:creationId xmlns:a16="http://schemas.microsoft.com/office/drawing/2014/main" id="{72B120D2-FCF3-E9D6-933F-000DCEB10C0A}"/>
              </a:ext>
            </a:extLst>
          </p:cNvPr>
          <p:cNvSpPr/>
          <p:nvPr/>
        </p:nvSpPr>
        <p:spPr>
          <a:xfrm flipH="1" flipV="1">
            <a:off x="6459134" y="2191544"/>
            <a:ext cx="652690" cy="95924"/>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7" name="Forma Livre: Forma 86">
            <a:extLst>
              <a:ext uri="{FF2B5EF4-FFF2-40B4-BE49-F238E27FC236}">
                <a16:creationId xmlns:a16="http://schemas.microsoft.com/office/drawing/2014/main" id="{9BFBDBD3-9929-4BD3-FF90-6D632FA8A3FB}"/>
              </a:ext>
            </a:extLst>
          </p:cNvPr>
          <p:cNvSpPr/>
          <p:nvPr/>
        </p:nvSpPr>
        <p:spPr>
          <a:xfrm rot="16200000" flipV="1">
            <a:off x="7026187" y="2103403"/>
            <a:ext cx="109558" cy="51887"/>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59" name="Imagem 58">
            <a:extLst>
              <a:ext uri="{FF2B5EF4-FFF2-40B4-BE49-F238E27FC236}">
                <a16:creationId xmlns:a16="http://schemas.microsoft.com/office/drawing/2014/main" id="{531489E3-B2DD-8A69-95E3-860DF75B5470}"/>
              </a:ext>
            </a:extLst>
          </p:cNvPr>
          <p:cNvPicPr>
            <a:picLocks noChangeAspect="1"/>
          </p:cNvPicPr>
          <p:nvPr/>
        </p:nvPicPr>
        <p:blipFill>
          <a:blip r:embed="rId2"/>
          <a:stretch>
            <a:fillRect/>
          </a:stretch>
        </p:blipFill>
        <p:spPr>
          <a:xfrm>
            <a:off x="6379693" y="2279962"/>
            <a:ext cx="360697" cy="131163"/>
          </a:xfrm>
          <a:prstGeom prst="rect">
            <a:avLst/>
          </a:prstGeom>
        </p:spPr>
      </p:pic>
      <p:sp>
        <p:nvSpPr>
          <p:cNvPr id="24" name="CaixaDeTexto 23">
            <a:extLst>
              <a:ext uri="{FF2B5EF4-FFF2-40B4-BE49-F238E27FC236}">
                <a16:creationId xmlns:a16="http://schemas.microsoft.com/office/drawing/2014/main" id="{448DF5E9-E190-A8C6-2E89-1EAA5A4A2CA6}"/>
              </a:ext>
            </a:extLst>
          </p:cNvPr>
          <p:cNvSpPr txBox="1"/>
          <p:nvPr/>
        </p:nvSpPr>
        <p:spPr>
          <a:xfrm>
            <a:off x="254717" y="6060427"/>
            <a:ext cx="11474491" cy="4154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7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Esquema do modelo da história natural individual da infecção genital pelo HPV ao longo da vida. O modelo assume duas vias para a positividade específica para o HPV após um resultado negativo para o HPV: nova aquisição ou reinfeção devido à atividade sexual atual, ou reativação/detecção recorrente de uma infecção latente controlada pelo HPV. Caixas roxas indicam resultados positivos nos testes moleculares para o HPV, enquanto caixas verdes indicam resultados negativos nos testes moleculares para o HPV. Fontes coloridas representam o verdadeiro status infeccioso subjacente, independentemente dos resultados dos testes moleculares concorrentes em amostras exfoliadas; vermelho: infecção pelo HPV, verde: não infectado pelo HPV.</a:t>
            </a:r>
            <a:r>
              <a:rPr kumimoji="0" lang="pt-BR" sz="7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cxnSp>
        <p:nvCxnSpPr>
          <p:cNvPr id="4" name="Conector reto 3">
            <a:extLst>
              <a:ext uri="{FF2B5EF4-FFF2-40B4-BE49-F238E27FC236}">
                <a16:creationId xmlns:a16="http://schemas.microsoft.com/office/drawing/2014/main" id="{4BF96C5C-44EF-4FA5-2E99-63DC192629EE}"/>
              </a:ext>
            </a:extLst>
          </p:cNvPr>
          <p:cNvCxnSpPr>
            <a:cxnSpLocks/>
          </p:cNvCxnSpPr>
          <p:nvPr/>
        </p:nvCxnSpPr>
        <p:spPr>
          <a:xfrm>
            <a:off x="-37" y="1500598"/>
            <a:ext cx="44136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Conector reto 29">
            <a:extLst>
              <a:ext uri="{FF2B5EF4-FFF2-40B4-BE49-F238E27FC236}">
                <a16:creationId xmlns:a16="http://schemas.microsoft.com/office/drawing/2014/main" id="{3AAD8C43-6DF4-4EFB-148D-952B15641345}"/>
              </a:ext>
            </a:extLst>
          </p:cNvPr>
          <p:cNvCxnSpPr>
            <a:cxnSpLocks/>
          </p:cNvCxnSpPr>
          <p:nvPr/>
        </p:nvCxnSpPr>
        <p:spPr>
          <a:xfrm flipV="1">
            <a:off x="421341" y="1500598"/>
            <a:ext cx="0" cy="452704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5" name="Conector reto 54">
            <a:extLst>
              <a:ext uri="{FF2B5EF4-FFF2-40B4-BE49-F238E27FC236}">
                <a16:creationId xmlns:a16="http://schemas.microsoft.com/office/drawing/2014/main" id="{596B4C61-5264-2FCF-109E-E575E29687E3}"/>
              </a:ext>
            </a:extLst>
          </p:cNvPr>
          <p:cNvCxnSpPr>
            <a:cxnSpLocks/>
          </p:cNvCxnSpPr>
          <p:nvPr/>
        </p:nvCxnSpPr>
        <p:spPr>
          <a:xfrm>
            <a:off x="421340" y="6027642"/>
            <a:ext cx="11196254"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66" name="Imagem 65" descr="Uma imagem contendo invertebrado, animal, coral&#10;&#10;Descrição gerada automaticamente">
            <a:extLst>
              <a:ext uri="{FF2B5EF4-FFF2-40B4-BE49-F238E27FC236}">
                <a16:creationId xmlns:a16="http://schemas.microsoft.com/office/drawing/2014/main" id="{52CFF471-94F9-5329-CB3C-27180E41A288}"/>
              </a:ext>
            </a:extLst>
          </p:cNvPr>
          <p:cNvPicPr>
            <a:picLocks noChangeAspect="1"/>
          </p:cNvPicPr>
          <p:nvPr/>
        </p:nvPicPr>
        <p:blipFill>
          <a:blip r:embed="rId3">
            <a:alphaModFix/>
          </a:blip>
          <a:srcRect t="-1593"/>
          <a:stretch/>
        </p:blipFill>
        <p:spPr>
          <a:xfrm>
            <a:off x="11477687" y="5811310"/>
            <a:ext cx="333247" cy="338554"/>
          </a:xfrm>
          <a:prstGeom prst="rect">
            <a:avLst/>
          </a:prstGeom>
        </p:spPr>
      </p:pic>
      <p:pic>
        <p:nvPicPr>
          <p:cNvPr id="75" name="Imagem 74" descr="Uma imagem contendo invertebrado, animal, coral&#10;&#10;Descrição gerada automaticamente">
            <a:extLst>
              <a:ext uri="{FF2B5EF4-FFF2-40B4-BE49-F238E27FC236}">
                <a16:creationId xmlns:a16="http://schemas.microsoft.com/office/drawing/2014/main" id="{452BA027-8CC7-6543-DB31-083415B5EA23}"/>
              </a:ext>
            </a:extLst>
          </p:cNvPr>
          <p:cNvPicPr>
            <a:picLocks noChangeAspect="1"/>
          </p:cNvPicPr>
          <p:nvPr/>
        </p:nvPicPr>
        <p:blipFill>
          <a:blip r:embed="rId3">
            <a:alphaModFix/>
          </a:blip>
          <a:srcRect t="-1593"/>
          <a:stretch/>
        </p:blipFill>
        <p:spPr>
          <a:xfrm>
            <a:off x="254717" y="1343138"/>
            <a:ext cx="333247" cy="338554"/>
          </a:xfrm>
          <a:prstGeom prst="rect">
            <a:avLst/>
          </a:prstGeom>
        </p:spPr>
      </p:pic>
    </p:spTree>
    <p:extLst>
      <p:ext uri="{BB962C8B-B14F-4D97-AF65-F5344CB8AC3E}">
        <p14:creationId xmlns:p14="http://schemas.microsoft.com/office/powerpoint/2010/main" val="27083579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Imagem 29" descr="Uma imagem contendo invertebrado, animal, coral&#10;&#10;Descrição gerada automaticamente">
            <a:extLst>
              <a:ext uri="{FF2B5EF4-FFF2-40B4-BE49-F238E27FC236}">
                <a16:creationId xmlns:a16="http://schemas.microsoft.com/office/drawing/2014/main" id="{E1D5332D-19A6-3E5B-6CDF-A7393B85E662}"/>
              </a:ext>
            </a:extLst>
          </p:cNvPr>
          <p:cNvPicPr>
            <a:picLocks noChangeAspect="1"/>
          </p:cNvPicPr>
          <p:nvPr/>
        </p:nvPicPr>
        <p:blipFill>
          <a:blip r:embed="rId2">
            <a:alphaModFix/>
          </a:blip>
          <a:srcRect t="-1593" r="31399"/>
          <a:stretch/>
        </p:blipFill>
        <p:spPr>
          <a:xfrm>
            <a:off x="9304825" y="1472188"/>
            <a:ext cx="2887176" cy="4275664"/>
          </a:xfrm>
          <a:prstGeom prst="rect">
            <a:avLst/>
          </a:prstGeom>
        </p:spPr>
      </p:pic>
      <p:pic>
        <p:nvPicPr>
          <p:cNvPr id="5" name="Imagem 4" descr="Foto preta e branca de uma luz&#10;&#10;Descrição gerada automaticamente com confiança média">
            <a:extLst>
              <a:ext uri="{FF2B5EF4-FFF2-40B4-BE49-F238E27FC236}">
                <a16:creationId xmlns:a16="http://schemas.microsoft.com/office/drawing/2014/main" id="{8271426D-6530-1CCF-10D4-C530374E24EF}"/>
              </a:ext>
            </a:extLst>
          </p:cNvPr>
          <p:cNvPicPr>
            <a:picLocks noChangeAspect="1"/>
          </p:cNvPicPr>
          <p:nvPr/>
        </p:nvPicPr>
        <p:blipFill>
          <a:blip r:embed="rId3"/>
          <a:stretch>
            <a:fillRect/>
          </a:stretch>
        </p:blipFill>
        <p:spPr>
          <a:xfrm>
            <a:off x="597423" y="1075334"/>
            <a:ext cx="5301963" cy="5284712"/>
          </a:xfrm>
          <a:prstGeom prst="rect">
            <a:avLst/>
          </a:prstGeom>
        </p:spPr>
      </p:pic>
      <p:sp>
        <p:nvSpPr>
          <p:cNvPr id="25" name="Título 24">
            <a:extLst>
              <a:ext uri="{FF2B5EF4-FFF2-40B4-BE49-F238E27FC236}">
                <a16:creationId xmlns:a16="http://schemas.microsoft.com/office/drawing/2014/main" id="{2DFB6AB9-D757-C765-C487-DC07C228CD7E}"/>
              </a:ext>
            </a:extLst>
          </p:cNvPr>
          <p:cNvSpPr>
            <a:spLocks noGrp="1"/>
          </p:cNvSpPr>
          <p:nvPr>
            <p:ph type="title"/>
          </p:nvPr>
        </p:nvSpPr>
        <p:spPr/>
        <p:txBody>
          <a:bodyPr/>
          <a:lstStyle/>
          <a:p>
            <a:pPr>
              <a:tabLst>
                <a:tab pos="4846638" algn="l"/>
              </a:tabLst>
            </a:pPr>
            <a:r>
              <a:rPr lang="pt-BR" dirty="0"/>
              <a:t>Tipos de Infecção</a:t>
            </a:r>
            <a:r>
              <a:rPr lang="pt-BR" baseline="30000" dirty="0"/>
              <a:t>1</a:t>
            </a:r>
          </a:p>
        </p:txBody>
      </p:sp>
      <p:sp>
        <p:nvSpPr>
          <p:cNvPr id="2" name="Espaço Reservado para Número de Slide 1">
            <a:extLst>
              <a:ext uri="{FF2B5EF4-FFF2-40B4-BE49-F238E27FC236}">
                <a16:creationId xmlns:a16="http://schemas.microsoft.com/office/drawing/2014/main" id="{AF2F1A81-25BF-1A5E-C472-A9ADA898732A}"/>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4" name="Retângulo 3">
            <a:extLst>
              <a:ext uri="{FF2B5EF4-FFF2-40B4-BE49-F238E27FC236}">
                <a16:creationId xmlns:a16="http://schemas.microsoft.com/office/drawing/2014/main" id="{F6E98296-05A3-034D-1E50-FCA69DBC57DC}"/>
              </a:ext>
            </a:extLst>
          </p:cNvPr>
          <p:cNvSpPr/>
          <p:nvPr/>
        </p:nvSpPr>
        <p:spPr>
          <a:xfrm>
            <a:off x="435338" y="6444898"/>
            <a:ext cx="5844804" cy="21544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Alizon</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S,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Murall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CL,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Bravi</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IG et al. Why Human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Papilomavirus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Infections Matter.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Viruses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2017;9(10);293. </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7" name="CaixaDeTexto 6">
            <a:extLst>
              <a:ext uri="{FF2B5EF4-FFF2-40B4-BE49-F238E27FC236}">
                <a16:creationId xmlns:a16="http://schemas.microsoft.com/office/drawing/2014/main" id="{EDA2C7C8-528C-CAAD-D669-7AD650E2E321}"/>
              </a:ext>
            </a:extLst>
          </p:cNvPr>
          <p:cNvSpPr txBox="1"/>
          <p:nvPr/>
        </p:nvSpPr>
        <p:spPr>
          <a:xfrm>
            <a:off x="2127834" y="1262089"/>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00B0F0"/>
                </a:solidFill>
                <a:effectLst/>
                <a:uLnTx/>
                <a:uFillTx/>
                <a:latin typeface="Arial" panose="020B0604020202020204"/>
                <a:ea typeface="+mn-ea"/>
                <a:cs typeface="+mn-cs"/>
              </a:rPr>
              <a:t>Infecção transitória</a:t>
            </a:r>
          </a:p>
        </p:txBody>
      </p:sp>
      <p:sp>
        <p:nvSpPr>
          <p:cNvPr id="8" name="CaixaDeTexto 7">
            <a:extLst>
              <a:ext uri="{FF2B5EF4-FFF2-40B4-BE49-F238E27FC236}">
                <a16:creationId xmlns:a16="http://schemas.microsoft.com/office/drawing/2014/main" id="{7D98A5E2-139E-F5DE-361C-F9A736B0AF7C}"/>
              </a:ext>
            </a:extLst>
          </p:cNvPr>
          <p:cNvSpPr txBox="1"/>
          <p:nvPr/>
        </p:nvSpPr>
        <p:spPr>
          <a:xfrm>
            <a:off x="2005124" y="2506915"/>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30AEBF"/>
                </a:solidFill>
                <a:effectLst/>
                <a:uLnTx/>
                <a:uFillTx/>
                <a:latin typeface="Arial" panose="020B0604020202020204"/>
                <a:ea typeface="+mn-ea"/>
                <a:cs typeface="+mn-cs"/>
              </a:rPr>
              <a:t>Infecção aguda</a:t>
            </a:r>
          </a:p>
        </p:txBody>
      </p:sp>
      <p:sp>
        <p:nvSpPr>
          <p:cNvPr id="9" name="CaixaDeTexto 8">
            <a:extLst>
              <a:ext uri="{FF2B5EF4-FFF2-40B4-BE49-F238E27FC236}">
                <a16:creationId xmlns:a16="http://schemas.microsoft.com/office/drawing/2014/main" id="{0842036D-251D-004D-9AB5-77A6C0F526A1}"/>
              </a:ext>
            </a:extLst>
          </p:cNvPr>
          <p:cNvSpPr txBox="1"/>
          <p:nvPr/>
        </p:nvSpPr>
        <p:spPr>
          <a:xfrm>
            <a:off x="2016975" y="3610020"/>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lumMod val="75000"/>
                  </a:srgbClr>
                </a:solidFill>
                <a:effectLst/>
                <a:uLnTx/>
                <a:uFillTx/>
                <a:latin typeface="Arial" panose="020B0604020202020204"/>
                <a:ea typeface="+mn-ea"/>
                <a:cs typeface="+mn-cs"/>
              </a:rPr>
              <a:t>Infecção latente</a:t>
            </a:r>
          </a:p>
        </p:txBody>
      </p:sp>
      <p:sp>
        <p:nvSpPr>
          <p:cNvPr id="10" name="CaixaDeTexto 9">
            <a:extLst>
              <a:ext uri="{FF2B5EF4-FFF2-40B4-BE49-F238E27FC236}">
                <a16:creationId xmlns:a16="http://schemas.microsoft.com/office/drawing/2014/main" id="{7ED122F1-E06B-8A98-D379-55F8EDB85813}"/>
              </a:ext>
            </a:extLst>
          </p:cNvPr>
          <p:cNvSpPr txBox="1"/>
          <p:nvPr/>
        </p:nvSpPr>
        <p:spPr>
          <a:xfrm>
            <a:off x="2005124" y="4618214"/>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Infecção crônica</a:t>
            </a:r>
          </a:p>
        </p:txBody>
      </p:sp>
      <p:sp>
        <p:nvSpPr>
          <p:cNvPr id="11" name="CaixaDeTexto 10">
            <a:extLst>
              <a:ext uri="{FF2B5EF4-FFF2-40B4-BE49-F238E27FC236}">
                <a16:creationId xmlns:a16="http://schemas.microsoft.com/office/drawing/2014/main" id="{45BA932A-5076-8EBB-DECB-1389C85A7B6A}"/>
              </a:ext>
            </a:extLst>
          </p:cNvPr>
          <p:cNvSpPr txBox="1"/>
          <p:nvPr/>
        </p:nvSpPr>
        <p:spPr>
          <a:xfrm rot="16200000">
            <a:off x="-1274083" y="3254485"/>
            <a:ext cx="3783090"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300" b="1" i="0" u="none" strike="noStrike" kern="1200" cap="none" spc="0" normalizeH="0" baseline="0" noProof="0" dirty="0">
                <a:ln>
                  <a:noFill/>
                </a:ln>
                <a:solidFill>
                  <a:srgbClr val="292929"/>
                </a:solidFill>
                <a:effectLst/>
                <a:uLnTx/>
                <a:uFillTx/>
                <a:latin typeface="Arial" panose="020B0604020202020204"/>
                <a:ea typeface="+mn-ea"/>
                <a:cs typeface="+mn-cs"/>
              </a:rPr>
              <a:t>Carga viral (unidades arbitrárias)</a:t>
            </a:r>
          </a:p>
        </p:txBody>
      </p:sp>
      <p:sp>
        <p:nvSpPr>
          <p:cNvPr id="12" name="CaixaDeTexto 11">
            <a:extLst>
              <a:ext uri="{FF2B5EF4-FFF2-40B4-BE49-F238E27FC236}">
                <a16:creationId xmlns:a16="http://schemas.microsoft.com/office/drawing/2014/main" id="{08175E1B-33D4-E679-FA33-D813BD709557}"/>
              </a:ext>
            </a:extLst>
          </p:cNvPr>
          <p:cNvSpPr txBox="1"/>
          <p:nvPr/>
        </p:nvSpPr>
        <p:spPr>
          <a:xfrm>
            <a:off x="1805468" y="5998408"/>
            <a:ext cx="3326264"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300" b="1" i="0" u="none" strike="noStrike" kern="1200" cap="none" spc="0" normalizeH="0" baseline="0" noProof="0" dirty="0">
                <a:ln>
                  <a:noFill/>
                </a:ln>
                <a:solidFill>
                  <a:srgbClr val="292929"/>
                </a:solidFill>
                <a:effectLst/>
                <a:uLnTx/>
                <a:uFillTx/>
                <a:latin typeface="Arial" panose="020B0604020202020204"/>
                <a:ea typeface="+mn-ea"/>
                <a:cs typeface="+mn-cs"/>
              </a:rPr>
              <a:t>Seguimento - meses</a:t>
            </a:r>
          </a:p>
        </p:txBody>
      </p:sp>
      <p:pic>
        <p:nvPicPr>
          <p:cNvPr id="20" name="Imagem 19" descr="Retângulo&#10;&#10;Descrição gerada automaticamente">
            <a:extLst>
              <a:ext uri="{FF2B5EF4-FFF2-40B4-BE49-F238E27FC236}">
                <a16:creationId xmlns:a16="http://schemas.microsoft.com/office/drawing/2014/main" id="{0E25A102-A933-9AAD-0C7D-FEE3B426AC6D}"/>
              </a:ext>
            </a:extLst>
          </p:cNvPr>
          <p:cNvPicPr>
            <a:picLocks noChangeAspect="1"/>
          </p:cNvPicPr>
          <p:nvPr/>
        </p:nvPicPr>
        <p:blipFill>
          <a:blip r:embed="rId4"/>
          <a:stretch>
            <a:fillRect/>
          </a:stretch>
        </p:blipFill>
        <p:spPr>
          <a:xfrm>
            <a:off x="6608560" y="956671"/>
            <a:ext cx="4969835" cy="5522038"/>
          </a:xfrm>
          <a:prstGeom prst="rect">
            <a:avLst/>
          </a:prstGeom>
        </p:spPr>
      </p:pic>
      <p:sp>
        <p:nvSpPr>
          <p:cNvPr id="21" name="CaixaDeTexto 20">
            <a:extLst>
              <a:ext uri="{FF2B5EF4-FFF2-40B4-BE49-F238E27FC236}">
                <a16:creationId xmlns:a16="http://schemas.microsoft.com/office/drawing/2014/main" id="{705B0A26-D6CA-E014-23A9-7145ED91B980}"/>
              </a:ext>
            </a:extLst>
          </p:cNvPr>
          <p:cNvSpPr txBox="1"/>
          <p:nvPr/>
        </p:nvSpPr>
        <p:spPr>
          <a:xfrm>
            <a:off x="6841705" y="1152737"/>
            <a:ext cx="4243631"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0099CC"/>
                </a:solidFill>
                <a:effectLst/>
                <a:uLnTx/>
                <a:uFillTx/>
                <a:latin typeface="Arial" panose="020B0604020202020204" pitchFamily="34" charset="0"/>
                <a:ea typeface="+mn-ea"/>
                <a:cs typeface="Arial" panose="020B0604020202020204" pitchFamily="34" charset="0"/>
              </a:rPr>
              <a:t>INFECÇÃO TRANSITÓRIA OU DETECÇÃO TRANSITÓRIA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contato com pessoa infectada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material genético pode ser detectado por dias, sem infecção.</a:t>
            </a:r>
          </a:p>
        </p:txBody>
      </p:sp>
      <p:sp>
        <p:nvSpPr>
          <p:cNvPr id="22" name="CaixaDeTexto 21">
            <a:extLst>
              <a:ext uri="{FF2B5EF4-FFF2-40B4-BE49-F238E27FC236}">
                <a16:creationId xmlns:a16="http://schemas.microsoft.com/office/drawing/2014/main" id="{18C54566-FFA4-687C-8DE5-2A4CF491754F}"/>
              </a:ext>
            </a:extLst>
          </p:cNvPr>
          <p:cNvSpPr txBox="1"/>
          <p:nvPr/>
        </p:nvSpPr>
        <p:spPr>
          <a:xfrm>
            <a:off x="6841705" y="2570358"/>
            <a:ext cx="4158589" cy="7848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30AEBF"/>
                </a:solidFill>
                <a:effectLst/>
                <a:uLnTx/>
                <a:uFillTx/>
                <a:latin typeface="Arial" panose="020B0604020202020204" pitchFamily="34" charset="0"/>
                <a:ea typeface="+mn-ea"/>
                <a:cs typeface="Arial" panose="020B0604020202020204" pitchFamily="34" charset="0"/>
              </a:rPr>
              <a:t>INFECÇÃO AGUDA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infecção estabelecida, replicação genoma viral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lesões transitórias e são eliminadas.</a:t>
            </a:r>
            <a:endPar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endParaRPr>
          </a:p>
        </p:txBody>
      </p:sp>
      <mc:AlternateContent xmlns:mc="http://schemas.openxmlformats.org/markup-compatibility/2006" xmlns:a14="http://schemas.microsoft.com/office/drawing/2010/main">
        <mc:Choice Requires="a14">
          <p:sp>
            <p:nvSpPr>
              <p:cNvPr id="23" name="CaixaDeTexto 22">
                <a:extLst>
                  <a:ext uri="{FF2B5EF4-FFF2-40B4-BE49-F238E27FC236}">
                    <a16:creationId xmlns:a16="http://schemas.microsoft.com/office/drawing/2014/main" id="{2997660B-0D46-2A3C-3118-0DEC303C5FD1}"/>
                  </a:ext>
                </a:extLst>
              </p:cNvPr>
              <p:cNvSpPr txBox="1"/>
              <p:nvPr/>
            </p:nvSpPr>
            <p:spPr>
              <a:xfrm>
                <a:off x="6841705" y="3873104"/>
                <a:ext cx="4158589"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INFECÇÃO LATENTE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“parecem” desaparecer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genoma fica no interior da célula infectada e inativo  reativação posterior (</a:t>
                </a:r>
                <a14:m>
                  <m:oMath xmlns:m="http://schemas.openxmlformats.org/officeDocument/2006/math">
                    <m:r>
                      <a:rPr kumimoji="0" lang="pt-BR" sz="1500" b="0" i="1" u="none" strike="noStrike" kern="1200" cap="none" spc="0" normalizeH="0" baseline="0" noProof="0" smtClean="0">
                        <a:ln>
                          <a:noFill/>
                        </a:ln>
                        <a:solidFill>
                          <a:srgbClr val="292929"/>
                        </a:solidFill>
                        <a:effectLst/>
                        <a:uLnTx/>
                        <a:uFillTx/>
                        <a:latin typeface="Cambria Math" panose="02040503050406030204" pitchFamily="18" charset="0"/>
                        <a:ea typeface="+mn-ea"/>
                        <a:cs typeface="Arial" panose="020B0604020202020204" pitchFamily="34" charset="0"/>
                        <a:sym typeface="Wingdings" panose="05000000000000000000" pitchFamily="2" charset="2"/>
                      </a:rPr>
                      <m:t> </m:t>
                    </m:r>
                  </m:oMath>
                </a14:m>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imunidade?).</a:t>
                </a:r>
                <a:endPar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endParaRPr>
              </a:p>
            </p:txBody>
          </p:sp>
        </mc:Choice>
        <mc:Fallback xmlns="">
          <p:sp>
            <p:nvSpPr>
              <p:cNvPr id="23" name="CaixaDeTexto 22">
                <a:extLst>
                  <a:ext uri="{FF2B5EF4-FFF2-40B4-BE49-F238E27FC236}">
                    <a16:creationId xmlns:a16="http://schemas.microsoft.com/office/drawing/2014/main" id="{2997660B-0D46-2A3C-3118-0DEC303C5FD1}"/>
                  </a:ext>
                </a:extLst>
              </p:cNvPr>
              <p:cNvSpPr txBox="1">
                <a:spLocks noRot="1" noChangeAspect="1" noMove="1" noResize="1" noEditPoints="1" noAdjustHandles="1" noChangeArrowheads="1" noChangeShapeType="1" noTextEdit="1"/>
              </p:cNvSpPr>
              <p:nvPr/>
            </p:nvSpPr>
            <p:spPr>
              <a:xfrm>
                <a:off x="6841705" y="3873104"/>
                <a:ext cx="4158589" cy="1015663"/>
              </a:xfrm>
              <a:prstGeom prst="rect">
                <a:avLst/>
              </a:prstGeom>
              <a:blipFill>
                <a:blip r:embed="rId5"/>
                <a:stretch>
                  <a:fillRect l="-586" t="-1198" b="-5988"/>
                </a:stretch>
              </a:blipFill>
            </p:spPr>
            <p:txBody>
              <a:bodyPr/>
              <a:lstStyle/>
              <a:p>
                <a:r>
                  <a:rPr lang="pt-BR">
                    <a:noFill/>
                  </a:rPr>
                  <a:t> </a:t>
                </a:r>
              </a:p>
            </p:txBody>
          </p:sp>
        </mc:Fallback>
      </mc:AlternateContent>
      <p:sp>
        <p:nvSpPr>
          <p:cNvPr id="24" name="CaixaDeTexto 23">
            <a:extLst>
              <a:ext uri="{FF2B5EF4-FFF2-40B4-BE49-F238E27FC236}">
                <a16:creationId xmlns:a16="http://schemas.microsoft.com/office/drawing/2014/main" id="{E9A935A4-A3C4-7BE1-D00A-066505201948}"/>
              </a:ext>
            </a:extLst>
          </p:cNvPr>
          <p:cNvSpPr txBox="1"/>
          <p:nvPr/>
        </p:nvSpPr>
        <p:spPr>
          <a:xfrm>
            <a:off x="6841705" y="5291322"/>
            <a:ext cx="4334295"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279189"/>
                </a:solidFill>
                <a:effectLst/>
                <a:uLnTx/>
                <a:uFillTx/>
                <a:latin typeface="Arial" panose="020B0604020202020204" pitchFamily="34" charset="0"/>
                <a:ea typeface="+mn-ea"/>
                <a:cs typeface="Arial" panose="020B0604020202020204" pitchFamily="34" charset="0"/>
              </a:rPr>
              <a:t>INFECÇÃO CRÔNICA OU PERSISTENTE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não são eliminadas e atividade viral se mantém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podem evoluir com lesões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podem ser eliminadas futuramente.</a:t>
            </a:r>
            <a:endPar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endParaRPr>
          </a:p>
        </p:txBody>
      </p:sp>
      <p:cxnSp>
        <p:nvCxnSpPr>
          <p:cNvPr id="26" name="Conector reto 25">
            <a:extLst>
              <a:ext uri="{FF2B5EF4-FFF2-40B4-BE49-F238E27FC236}">
                <a16:creationId xmlns:a16="http://schemas.microsoft.com/office/drawing/2014/main" id="{5674E64D-4604-7BA3-49C7-7277A6E451DA}"/>
              </a:ext>
            </a:extLst>
          </p:cNvPr>
          <p:cNvCxnSpPr>
            <a:cxnSpLocks/>
          </p:cNvCxnSpPr>
          <p:nvPr/>
        </p:nvCxnSpPr>
        <p:spPr>
          <a:xfrm>
            <a:off x="-90311" y="1114131"/>
            <a:ext cx="38899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Conector reto 27">
            <a:extLst>
              <a:ext uri="{FF2B5EF4-FFF2-40B4-BE49-F238E27FC236}">
                <a16:creationId xmlns:a16="http://schemas.microsoft.com/office/drawing/2014/main" id="{80674888-B5F8-A0F5-6FFB-70498F53DEB2}"/>
              </a:ext>
            </a:extLst>
          </p:cNvPr>
          <p:cNvCxnSpPr>
            <a:cxnSpLocks/>
          </p:cNvCxnSpPr>
          <p:nvPr/>
        </p:nvCxnSpPr>
        <p:spPr>
          <a:xfrm flipV="1">
            <a:off x="278688" y="1114131"/>
            <a:ext cx="0" cy="524591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D919AB5F-A181-4C39-6AA9-609862C96E06}"/>
              </a:ext>
            </a:extLst>
          </p:cNvPr>
          <p:cNvCxnSpPr>
            <a:cxnSpLocks/>
          </p:cNvCxnSpPr>
          <p:nvPr/>
        </p:nvCxnSpPr>
        <p:spPr>
          <a:xfrm>
            <a:off x="278687" y="6360046"/>
            <a:ext cx="5817313"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31" name="Imagem 30" descr="Uma imagem contendo invertebrado, animal, coral&#10;&#10;Descrição gerada automaticamente">
            <a:extLst>
              <a:ext uri="{FF2B5EF4-FFF2-40B4-BE49-F238E27FC236}">
                <a16:creationId xmlns:a16="http://schemas.microsoft.com/office/drawing/2014/main" id="{D2E166FD-4550-2E14-90ED-40F0D33EC593}"/>
              </a:ext>
            </a:extLst>
          </p:cNvPr>
          <p:cNvPicPr>
            <a:picLocks noChangeAspect="1"/>
          </p:cNvPicPr>
          <p:nvPr/>
        </p:nvPicPr>
        <p:blipFill>
          <a:blip r:embed="rId2">
            <a:alphaModFix/>
          </a:blip>
          <a:srcRect t="-1593"/>
          <a:stretch/>
        </p:blipFill>
        <p:spPr>
          <a:xfrm>
            <a:off x="112064" y="956671"/>
            <a:ext cx="333247" cy="338554"/>
          </a:xfrm>
          <a:prstGeom prst="rect">
            <a:avLst/>
          </a:prstGeom>
        </p:spPr>
      </p:pic>
      <p:pic>
        <p:nvPicPr>
          <p:cNvPr id="34" name="Imagem 33" descr="Uma imagem contendo invertebrado, animal, coral&#10;&#10;Descrição gerada automaticamente">
            <a:extLst>
              <a:ext uri="{FF2B5EF4-FFF2-40B4-BE49-F238E27FC236}">
                <a16:creationId xmlns:a16="http://schemas.microsoft.com/office/drawing/2014/main" id="{E48BE331-FF39-A1E8-CBC7-B06B1BDED5C1}"/>
              </a:ext>
            </a:extLst>
          </p:cNvPr>
          <p:cNvPicPr>
            <a:picLocks noChangeAspect="1"/>
          </p:cNvPicPr>
          <p:nvPr/>
        </p:nvPicPr>
        <p:blipFill>
          <a:blip r:embed="rId2">
            <a:alphaModFix/>
          </a:blip>
          <a:srcRect t="-1593"/>
          <a:stretch/>
        </p:blipFill>
        <p:spPr>
          <a:xfrm>
            <a:off x="5949965" y="6190769"/>
            <a:ext cx="333247" cy="338554"/>
          </a:xfrm>
          <a:prstGeom prst="rect">
            <a:avLst/>
          </a:prstGeom>
        </p:spPr>
      </p:pic>
    </p:spTree>
    <p:extLst>
      <p:ext uri="{BB962C8B-B14F-4D97-AF65-F5344CB8AC3E}">
        <p14:creationId xmlns:p14="http://schemas.microsoft.com/office/powerpoint/2010/main" val="1484286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descr="Mulher com bebê no colo&#10;&#10;Descrição gerada automaticamente com confiança média">
            <a:extLst>
              <a:ext uri="{FF2B5EF4-FFF2-40B4-BE49-F238E27FC236}">
                <a16:creationId xmlns:a16="http://schemas.microsoft.com/office/drawing/2014/main" id="{3A229D20-8E6B-5622-D6AD-254DCFA04CDC}"/>
              </a:ext>
            </a:extLst>
          </p:cNvPr>
          <p:cNvPicPr>
            <a:picLocks noChangeAspect="1"/>
          </p:cNvPicPr>
          <p:nvPr/>
        </p:nvPicPr>
        <p:blipFill>
          <a:blip r:embed="rId2"/>
          <a:stretch>
            <a:fillRect/>
          </a:stretch>
        </p:blipFill>
        <p:spPr>
          <a:xfrm>
            <a:off x="8475362" y="1059873"/>
            <a:ext cx="3716638" cy="5574958"/>
          </a:xfrm>
          <a:prstGeom prst="rect">
            <a:avLst/>
          </a:prstGeom>
        </p:spPr>
      </p:pic>
      <p:pic>
        <p:nvPicPr>
          <p:cNvPr id="21" name="Imagem 20" descr="Desenho de rosto de pessoa&#10;&#10;Descrição gerada automaticamente com confiança baixa">
            <a:extLst>
              <a:ext uri="{FF2B5EF4-FFF2-40B4-BE49-F238E27FC236}">
                <a16:creationId xmlns:a16="http://schemas.microsoft.com/office/drawing/2014/main" id="{AF2E220B-C4A6-EB9E-2C88-3917B7EB3B92}"/>
              </a:ext>
            </a:extLst>
          </p:cNvPr>
          <p:cNvPicPr>
            <a:picLocks noChangeAspect="1"/>
          </p:cNvPicPr>
          <p:nvPr/>
        </p:nvPicPr>
        <p:blipFill>
          <a:blip r:embed="rId3"/>
          <a:srcRect r="52985"/>
          <a:stretch/>
        </p:blipFill>
        <p:spPr>
          <a:xfrm>
            <a:off x="639872" y="2338729"/>
            <a:ext cx="3992969" cy="3972998"/>
          </a:xfrm>
          <a:prstGeom prst="rect">
            <a:avLst/>
          </a:prstGeom>
        </p:spPr>
      </p:pic>
      <p:sp>
        <p:nvSpPr>
          <p:cNvPr id="13" name="Título 1">
            <a:extLst>
              <a:ext uri="{FF2B5EF4-FFF2-40B4-BE49-F238E27FC236}">
                <a16:creationId xmlns:a16="http://schemas.microsoft.com/office/drawing/2014/main" id="{E0DC7755-9EBE-3F98-9A77-7DCC5AB4BB85}"/>
              </a:ext>
            </a:extLst>
          </p:cNvPr>
          <p:cNvSpPr txBox="1">
            <a:spLocks/>
          </p:cNvSpPr>
          <p:nvPr/>
        </p:nvSpPr>
        <p:spPr>
          <a:xfrm>
            <a:off x="864066" y="2565232"/>
            <a:ext cx="3381806" cy="3206042"/>
          </a:xfrm>
          <a:prstGeom prst="rect">
            <a:avLst/>
          </a:prstGeom>
          <a:noFill/>
          <a:ln>
            <a:noFill/>
          </a:ln>
        </p:spPr>
        <p:txBody>
          <a:bodyPr spcFirstLastPara="1" wrap="square" lIns="121897" tIns="121897" rIns="121897" bIns="121897"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Farro"/>
              <a:buNone/>
              <a:defRPr sz="5000" b="0" i="0" u="none" strike="noStrike" cap="none">
                <a:solidFill>
                  <a:schemeClr val="dk1"/>
                </a:solidFill>
                <a:latin typeface="Farro"/>
                <a:ea typeface="Farro"/>
                <a:cs typeface="Farro"/>
                <a:sym typeface="Farro"/>
              </a:defRPr>
            </a:lvl1pPr>
            <a:lvl2pPr marR="0" lvl="1"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2pPr>
            <a:lvl3pPr marR="0" lvl="2"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3pPr>
            <a:lvl4pPr marR="0" lvl="3"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4pPr>
            <a:lvl5pPr marR="0" lvl="4"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5pPr>
            <a:lvl6pPr marR="0" lvl="5"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6pPr>
            <a:lvl7pPr marR="0" lvl="6"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7pPr>
            <a:lvl8pPr marR="0" lvl="7"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8pPr>
            <a:lvl9pPr marR="0" lvl="8"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9pPr>
          </a:lstStyle>
          <a:p>
            <a:pPr marL="0" marR="0" lvl="0" indent="0" algn="ctr" defTabSz="457200" rtl="0" eaLnBrk="1" fontAlgn="auto" latinLnBrk="0" hangingPunct="1">
              <a:lnSpc>
                <a:spcPct val="100000"/>
              </a:lnSpc>
              <a:spcBef>
                <a:spcPts val="0"/>
              </a:spcBef>
              <a:spcAft>
                <a:spcPts val="0"/>
              </a:spcAft>
              <a:buClr>
                <a:srgbClr val="292929"/>
              </a:buClr>
              <a:buSzPts val="3600"/>
              <a:buFont typeface="Farro"/>
              <a:buNone/>
              <a:tabLst/>
              <a:defRPr/>
            </a:pPr>
            <a:r>
              <a:rPr kumimoji="0" lang="pt-BR" sz="3500" b="1" i="0" u="none" strike="noStrike" kern="1200" cap="none" spc="0" normalizeH="0" baseline="0" noProof="0" dirty="0">
                <a:ln>
                  <a:noFill/>
                </a:ln>
                <a:solidFill>
                  <a:srgbClr val="FFFFFF"/>
                </a:solidFill>
                <a:effectLst/>
                <a:uLnTx/>
                <a:uFillTx/>
                <a:latin typeface="Arial" panose="020B0604020202020204"/>
                <a:sym typeface="Farro"/>
              </a:rPr>
              <a:t>Câncer de mama </a:t>
            </a:r>
            <a:br>
              <a:rPr kumimoji="0" lang="pt-BR" sz="3500" b="1" i="0" u="none" strike="noStrike" kern="1200" cap="none" spc="0" normalizeH="0" baseline="0" noProof="0" dirty="0">
                <a:ln>
                  <a:noFill/>
                </a:ln>
                <a:solidFill>
                  <a:srgbClr val="FFFFFF"/>
                </a:solidFill>
                <a:effectLst/>
                <a:uLnTx/>
                <a:uFillTx/>
                <a:latin typeface="Arial" panose="020B0604020202020204"/>
                <a:sym typeface="Farro"/>
              </a:rPr>
            </a:br>
            <a:r>
              <a:rPr kumimoji="0" lang="pt-BR" sz="3500" b="1" i="0" u="none" strike="noStrike" kern="1200" cap="none" spc="0" normalizeH="0" baseline="0" noProof="0" dirty="0">
                <a:ln>
                  <a:noFill/>
                </a:ln>
                <a:solidFill>
                  <a:srgbClr val="264A9A"/>
                </a:solidFill>
                <a:effectLst/>
                <a:uLnTx/>
                <a:uFillTx/>
                <a:latin typeface="Arial" panose="020B0604020202020204"/>
                <a:sym typeface="Farro"/>
              </a:rPr>
              <a:t>(258.000, 25%)</a:t>
            </a:r>
            <a:endParaRPr kumimoji="0" lang="pt-BR" sz="3500" b="1" i="0" u="none" strike="noStrike" kern="1200" cap="none" spc="0" normalizeH="0" baseline="30000" noProof="0" dirty="0">
              <a:ln>
                <a:noFill/>
              </a:ln>
              <a:solidFill>
                <a:srgbClr val="264A9A"/>
              </a:solidFill>
              <a:effectLst/>
              <a:uLnTx/>
              <a:uFillTx/>
              <a:latin typeface="Arial" panose="020B0604020202020204"/>
              <a:sym typeface="Farro"/>
            </a:endParaRPr>
          </a:p>
        </p:txBody>
      </p:sp>
      <p:sp>
        <p:nvSpPr>
          <p:cNvPr id="10" name="CaixaDeTexto 9">
            <a:extLst>
              <a:ext uri="{FF2B5EF4-FFF2-40B4-BE49-F238E27FC236}">
                <a16:creationId xmlns:a16="http://schemas.microsoft.com/office/drawing/2014/main" id="{B0195668-57D9-DE4D-FDF5-58B3AF433B10}"/>
              </a:ext>
            </a:extLst>
          </p:cNvPr>
          <p:cNvSpPr txBox="1"/>
          <p:nvPr/>
        </p:nvSpPr>
        <p:spPr>
          <a:xfrm>
            <a:off x="1043" y="6474231"/>
            <a:ext cx="11398927"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1. Guida  F, Kidman R, </a:t>
            </a:r>
            <a:r>
              <a:rPr kumimoji="0" lang="en-US" sz="800" b="0" i="0" u="none" strike="noStrike" kern="1200" cap="none" spc="0" normalizeH="0" baseline="0" noProof="0" dirty="0" err="1">
                <a:ln>
                  <a:noFill/>
                </a:ln>
                <a:solidFill>
                  <a:srgbClr val="969696"/>
                </a:solidFill>
                <a:effectLst/>
                <a:uLnTx/>
                <a:uFillTx/>
                <a:latin typeface="Arial" panose="020B0604020202020204"/>
                <a:ea typeface="+mn-ea"/>
                <a:cs typeface="+mn-cs"/>
              </a:rPr>
              <a:t>Ferlay</a:t>
            </a: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 J</a:t>
            </a:r>
            <a:r>
              <a:rPr kumimoji="0" lang="en-US" sz="800" b="0" i="1" u="none" strike="noStrike" kern="1200" cap="none" spc="0" normalizeH="0" baseline="0" noProof="0" dirty="0">
                <a:ln>
                  <a:noFill/>
                </a:ln>
                <a:solidFill>
                  <a:srgbClr val="969696"/>
                </a:solidFill>
                <a:effectLst/>
                <a:uLnTx/>
                <a:uFillTx/>
                <a:latin typeface="Arial" panose="020B0604020202020204"/>
                <a:ea typeface="+mn-ea"/>
                <a:cs typeface="+mn-cs"/>
              </a:rPr>
              <a:t> </a:t>
            </a: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et al</a:t>
            </a:r>
            <a:r>
              <a:rPr kumimoji="0" lang="en-US" sz="800" b="0" i="1" u="none" strike="noStrike" kern="1200" cap="none" spc="0" normalizeH="0" baseline="0" noProof="0" dirty="0">
                <a:ln>
                  <a:noFill/>
                </a:ln>
                <a:solidFill>
                  <a:srgbClr val="969696"/>
                </a:solidFill>
                <a:effectLst/>
                <a:uLnTx/>
                <a:uFillTx/>
                <a:latin typeface="Arial" panose="020B0604020202020204"/>
                <a:ea typeface="+mn-ea"/>
                <a:cs typeface="+mn-cs"/>
              </a:rPr>
              <a:t>.</a:t>
            </a: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 Global and regional estimates of orphans attributed to maternal cancer mortality in 2020. </a:t>
            </a:r>
            <a:r>
              <a:rPr kumimoji="0" lang="en-US" sz="800" b="0" i="1" u="none" strike="noStrike" kern="1200" cap="none" spc="0" normalizeH="0" baseline="0" noProof="0" dirty="0">
                <a:ln>
                  <a:noFill/>
                </a:ln>
                <a:solidFill>
                  <a:srgbClr val="969696"/>
                </a:solidFill>
                <a:effectLst/>
                <a:uLnTx/>
                <a:uFillTx/>
                <a:latin typeface="Arial" panose="020B0604020202020204"/>
                <a:ea typeface="+mn-ea"/>
                <a:cs typeface="+mn-cs"/>
              </a:rPr>
              <a:t>Nat Med. 2022;</a:t>
            </a: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28:2563–2572.</a:t>
            </a:r>
            <a:endParaRPr kumimoji="0" lang="pt-BR" sz="1800" b="0" i="0" u="none" strike="noStrike" kern="1200" cap="none" spc="0" normalizeH="0" baseline="0" noProof="0" dirty="0">
              <a:ln>
                <a:noFill/>
              </a:ln>
              <a:solidFill>
                <a:srgbClr val="969696"/>
              </a:solidFill>
              <a:effectLst/>
              <a:uLnTx/>
              <a:uFillTx/>
              <a:latin typeface="Arial" panose="020B0604020202020204"/>
              <a:ea typeface="+mn-ea"/>
              <a:cs typeface="+mn-cs"/>
            </a:endParaRPr>
          </a:p>
        </p:txBody>
      </p:sp>
      <p:sp>
        <p:nvSpPr>
          <p:cNvPr id="4" name="Título 3">
            <a:extLst>
              <a:ext uri="{FF2B5EF4-FFF2-40B4-BE49-F238E27FC236}">
                <a16:creationId xmlns:a16="http://schemas.microsoft.com/office/drawing/2014/main" id="{2F05477D-7FB3-AEF4-BCE0-06223326F584}"/>
              </a:ext>
            </a:extLst>
          </p:cNvPr>
          <p:cNvSpPr>
            <a:spLocks noGrp="1"/>
          </p:cNvSpPr>
          <p:nvPr>
            <p:ph type="title"/>
          </p:nvPr>
        </p:nvSpPr>
        <p:spPr>
          <a:xfrm>
            <a:off x="325615" y="315222"/>
            <a:ext cx="10538248" cy="1075710"/>
          </a:xfrm>
        </p:spPr>
        <p:txBody>
          <a:bodyPr/>
          <a:lstStyle/>
          <a:p>
            <a:pPr>
              <a:lnSpc>
                <a:spcPct val="100000"/>
              </a:lnSpc>
            </a:pPr>
            <a:r>
              <a:rPr lang="pt-BR" dirty="0"/>
              <a:t>Em 2020, estimou-se que o câncer de colo do útero foi a segunda principal causa de morte materna no mundo, resultando em mais de 200 mil crianças órfãs</a:t>
            </a:r>
            <a:r>
              <a:rPr lang="pt-BR" baseline="30000" dirty="0"/>
              <a:t>1</a:t>
            </a:r>
          </a:p>
        </p:txBody>
      </p:sp>
      <p:pic>
        <p:nvPicPr>
          <p:cNvPr id="5" name="Imagem 4" descr="Desenho de rosto de pessoa&#10;&#10;Descrição gerada automaticamente com confiança baixa">
            <a:extLst>
              <a:ext uri="{FF2B5EF4-FFF2-40B4-BE49-F238E27FC236}">
                <a16:creationId xmlns:a16="http://schemas.microsoft.com/office/drawing/2014/main" id="{53E4FD8B-EE26-5C9E-44C2-78816E1E1EA9}"/>
              </a:ext>
            </a:extLst>
          </p:cNvPr>
          <p:cNvPicPr>
            <a:picLocks noChangeAspect="1"/>
          </p:cNvPicPr>
          <p:nvPr/>
        </p:nvPicPr>
        <p:blipFill>
          <a:blip r:embed="rId3"/>
          <a:srcRect l="47342"/>
          <a:stretch/>
        </p:blipFill>
        <p:spPr>
          <a:xfrm>
            <a:off x="4266521" y="2338729"/>
            <a:ext cx="4472234" cy="3972998"/>
          </a:xfrm>
          <a:prstGeom prst="rect">
            <a:avLst/>
          </a:prstGeom>
        </p:spPr>
      </p:pic>
      <p:sp>
        <p:nvSpPr>
          <p:cNvPr id="11" name="Título 1">
            <a:extLst>
              <a:ext uri="{FF2B5EF4-FFF2-40B4-BE49-F238E27FC236}">
                <a16:creationId xmlns:a16="http://schemas.microsoft.com/office/drawing/2014/main" id="{0655EEBC-81BE-2575-D97C-E4FCB2C4653A}"/>
              </a:ext>
            </a:extLst>
          </p:cNvPr>
          <p:cNvSpPr txBox="1">
            <a:spLocks/>
          </p:cNvSpPr>
          <p:nvPr/>
        </p:nvSpPr>
        <p:spPr>
          <a:xfrm>
            <a:off x="5050171" y="2741401"/>
            <a:ext cx="3483305" cy="3137628"/>
          </a:xfrm>
          <a:prstGeom prst="rect">
            <a:avLst/>
          </a:prstGeom>
          <a:noFill/>
          <a:ln>
            <a:noFill/>
          </a:ln>
        </p:spPr>
        <p:txBody>
          <a:bodyPr spcFirstLastPara="1" wrap="square" lIns="121897" tIns="121897" rIns="121897" bIns="121897"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Farro"/>
              <a:buNone/>
              <a:defRPr sz="5000" b="0" i="0" u="none" strike="noStrike" cap="none">
                <a:solidFill>
                  <a:schemeClr val="dk1"/>
                </a:solidFill>
                <a:latin typeface="Farro"/>
                <a:ea typeface="Farro"/>
                <a:cs typeface="Farro"/>
                <a:sym typeface="Farro"/>
              </a:defRPr>
            </a:lvl1pPr>
            <a:lvl2pPr marR="0" lvl="1"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2pPr>
            <a:lvl3pPr marR="0" lvl="2"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3pPr>
            <a:lvl4pPr marR="0" lvl="3"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4pPr>
            <a:lvl5pPr marR="0" lvl="4"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5pPr>
            <a:lvl6pPr marR="0" lvl="5"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6pPr>
            <a:lvl7pPr marR="0" lvl="6"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7pPr>
            <a:lvl8pPr marR="0" lvl="7"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8pPr>
            <a:lvl9pPr marR="0" lvl="8"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9pPr>
          </a:lstStyle>
          <a:p>
            <a:pPr marL="0" marR="0" lvl="0" indent="0" algn="ctr" defTabSz="457200" rtl="0" eaLnBrk="1" fontAlgn="auto" latinLnBrk="0" hangingPunct="1">
              <a:lnSpc>
                <a:spcPct val="100000"/>
              </a:lnSpc>
              <a:spcBef>
                <a:spcPts val="0"/>
              </a:spcBef>
              <a:spcAft>
                <a:spcPts val="0"/>
              </a:spcAft>
              <a:buClr>
                <a:srgbClr val="292929"/>
              </a:buClr>
              <a:buSzPts val="3600"/>
              <a:buFont typeface="Farro"/>
              <a:buNone/>
              <a:tabLst/>
              <a:defRPr/>
            </a:pPr>
            <a:r>
              <a:rPr kumimoji="0" lang="pt-BR" sz="3500" b="1" i="0" u="none" strike="noStrike" kern="1200" cap="none" spc="0" normalizeH="0" baseline="0" noProof="0" dirty="0">
                <a:ln>
                  <a:noFill/>
                </a:ln>
                <a:solidFill>
                  <a:srgbClr val="FFFFFF"/>
                </a:solidFill>
                <a:effectLst/>
                <a:uLnTx/>
                <a:uFillTx/>
                <a:latin typeface="Arial" panose="020B0604020202020204"/>
                <a:sym typeface="Farro"/>
              </a:rPr>
              <a:t>Câncer de colo do útero </a:t>
            </a:r>
            <a:r>
              <a:rPr kumimoji="0" lang="pt-BR" sz="3500" b="1" i="0" u="none" strike="noStrike" kern="1200" cap="none" spc="0" normalizeH="0" baseline="0" noProof="0" dirty="0">
                <a:ln>
                  <a:noFill/>
                </a:ln>
                <a:solidFill>
                  <a:srgbClr val="264A9A"/>
                </a:solidFill>
                <a:effectLst/>
                <a:uLnTx/>
                <a:uFillTx/>
                <a:latin typeface="Arial" panose="020B0604020202020204"/>
                <a:sym typeface="Farro"/>
              </a:rPr>
              <a:t>(210.000, 20%) </a:t>
            </a:r>
            <a:endParaRPr kumimoji="0" lang="pt-BR" sz="3500" b="1" i="0" u="none" strike="noStrike" kern="1200" cap="none" spc="0" normalizeH="0" baseline="30000" noProof="0" dirty="0">
              <a:ln>
                <a:noFill/>
              </a:ln>
              <a:solidFill>
                <a:srgbClr val="264A9A"/>
              </a:solidFill>
              <a:effectLst/>
              <a:uLnTx/>
              <a:uFillTx/>
              <a:latin typeface="Arial" panose="020B0604020202020204"/>
              <a:sym typeface="Farro"/>
            </a:endParaRPr>
          </a:p>
        </p:txBody>
      </p:sp>
      <p:sp>
        <p:nvSpPr>
          <p:cNvPr id="6" name="CaixaDeTexto 5">
            <a:extLst>
              <a:ext uri="{FF2B5EF4-FFF2-40B4-BE49-F238E27FC236}">
                <a16:creationId xmlns:a16="http://schemas.microsoft.com/office/drawing/2014/main" id="{4F497097-D583-CBD2-A756-FE886F311927}"/>
              </a:ext>
            </a:extLst>
          </p:cNvPr>
          <p:cNvSpPr txBox="1"/>
          <p:nvPr/>
        </p:nvSpPr>
        <p:spPr>
          <a:xfrm>
            <a:off x="325615" y="1579146"/>
            <a:ext cx="8207861" cy="646331"/>
          </a:xfrm>
          <a:prstGeom prst="rect">
            <a:avLst/>
          </a:prstGeom>
          <a:noFill/>
        </p:spPr>
        <p:txBody>
          <a:bodyPr wrap="square">
            <a:spAutoFit/>
          </a:bodyPr>
          <a:lstStyle/>
          <a:p>
            <a:pPr marL="285750" marR="0" lvl="0" indent="-285750" algn="l" defTabSz="457200" rtl="0" eaLnBrk="1" fontAlgn="auto" latinLnBrk="0" hangingPunct="1">
              <a:lnSpc>
                <a:spcPct val="100000"/>
              </a:lnSpc>
              <a:spcBef>
                <a:spcPts val="800"/>
              </a:spcBef>
              <a:spcAft>
                <a:spcPts val="800"/>
              </a:spcAft>
              <a:buClrTx/>
              <a:buSzTx/>
              <a:buFont typeface="Arial" panose="020B0604020202020204" pitchFamily="34" charset="0"/>
              <a:buChar char="•"/>
              <a:tabLst/>
              <a:defRPr/>
            </a:pP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Globalmente, em 2020, houveram 1.047.000 órfãos. Cerca de 45% destes devido à morte materna por:</a:t>
            </a:r>
            <a:r>
              <a:rPr kumimoji="0" lang="pt-BR" sz="18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8309157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Imagem 16" descr="Uma imagem contendo Texto&#10;&#10;Descrição gerada automaticamente">
            <a:extLst>
              <a:ext uri="{FF2B5EF4-FFF2-40B4-BE49-F238E27FC236}">
                <a16:creationId xmlns:a16="http://schemas.microsoft.com/office/drawing/2014/main" id="{58E55B0B-7114-0BC7-1BB3-498B1B408A80}"/>
              </a:ext>
            </a:extLst>
          </p:cNvPr>
          <p:cNvPicPr>
            <a:picLocks noChangeAspect="1"/>
          </p:cNvPicPr>
          <p:nvPr/>
        </p:nvPicPr>
        <p:blipFill>
          <a:blip r:embed="rId4"/>
          <a:stretch>
            <a:fillRect/>
          </a:stretch>
        </p:blipFill>
        <p:spPr>
          <a:xfrm>
            <a:off x="981692" y="0"/>
            <a:ext cx="10076837" cy="6712294"/>
          </a:xfrm>
          <a:prstGeom prst="rect">
            <a:avLst/>
          </a:prstGeom>
        </p:spPr>
      </p:pic>
      <p:pic>
        <p:nvPicPr>
          <p:cNvPr id="9" name="CERVICAL CANCER WHO.mov">
            <a:hlinkClick r:id="" action="ppaction://media"/>
            <a:extLst>
              <a:ext uri="{FF2B5EF4-FFF2-40B4-BE49-F238E27FC236}">
                <a16:creationId xmlns:a16="http://schemas.microsoft.com/office/drawing/2014/main" id="{13C3ABB4-E2DA-7D64-136D-300C783266B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136104" y="494216"/>
            <a:ext cx="5418667" cy="3048000"/>
          </a:xfrm>
          <a:prstGeom prst="rect">
            <a:avLst/>
          </a:prstGeom>
          <a:ln>
            <a:noFill/>
          </a:ln>
          <a:effectLst>
            <a:outerShdw blurRad="190500" algn="tl" rotWithShape="0">
              <a:srgbClr val="000000">
                <a:alpha val="70000"/>
              </a:srgbClr>
            </a:outerShdw>
          </a:effectLst>
        </p:spPr>
      </p:pic>
      <p:sp>
        <p:nvSpPr>
          <p:cNvPr id="8" name="CaixaDeTexto 7">
            <a:extLst>
              <a:ext uri="{FF2B5EF4-FFF2-40B4-BE49-F238E27FC236}">
                <a16:creationId xmlns:a16="http://schemas.microsoft.com/office/drawing/2014/main" id="{A5FC4FAE-626C-F28C-47D2-1E3C6BD4FB1A}"/>
              </a:ext>
            </a:extLst>
          </p:cNvPr>
          <p:cNvSpPr txBox="1"/>
          <p:nvPr/>
        </p:nvSpPr>
        <p:spPr>
          <a:xfrm>
            <a:off x="268717" y="6427113"/>
            <a:ext cx="11398927"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WHO Myanmar. Together, we can create a cervical cancer-free future.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Disponível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em</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hlinkClick r:id="rId6">
                  <a:extLst>
                    <a:ext uri="{A12FA001-AC4F-418D-AE19-62706E023703}">
                      <ahyp:hlinkClr xmlns:ahyp="http://schemas.microsoft.com/office/drawing/2018/hyperlinkcolor" val="tx"/>
                    </a:ext>
                  </a:extLst>
                </a:hlinkClick>
              </a:rPr>
              <a:t>https://www.youtube.com/watch?v=LecGNoXD8q0</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Acessado</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em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29 de novembro de 2024</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
            </a:r>
            <a:endParaRPr kumimoji="0" lang="pt-BR" sz="1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pic>
        <p:nvPicPr>
          <p:cNvPr id="19" name="Imagem 18" descr="Logotipo, Ícone&#10;&#10;Descrição gerada automaticamente">
            <a:extLst>
              <a:ext uri="{FF2B5EF4-FFF2-40B4-BE49-F238E27FC236}">
                <a16:creationId xmlns:a16="http://schemas.microsoft.com/office/drawing/2014/main" id="{D5847596-F4BF-B228-187E-9922252F2056}"/>
              </a:ext>
            </a:extLst>
          </p:cNvPr>
          <p:cNvPicPr>
            <a:picLocks noChangeAspect="1"/>
          </p:cNvPicPr>
          <p:nvPr/>
        </p:nvPicPr>
        <p:blipFill>
          <a:blip r:embed="rId7"/>
          <a:stretch>
            <a:fillRect/>
          </a:stretch>
        </p:blipFill>
        <p:spPr>
          <a:xfrm>
            <a:off x="7866639" y="1723289"/>
            <a:ext cx="2662756" cy="4959509"/>
          </a:xfrm>
          <a:prstGeom prst="rect">
            <a:avLst/>
          </a:prstGeom>
        </p:spPr>
      </p:pic>
    </p:spTree>
    <p:extLst>
      <p:ext uri="{BB962C8B-B14F-4D97-AF65-F5344CB8AC3E}">
        <p14:creationId xmlns:p14="http://schemas.microsoft.com/office/powerpoint/2010/main" val="35111709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9"/>
                                        </p:tgtEl>
                                      </p:cBhvr>
                                    </p:cmd>
                                  </p:childTnLst>
                                </p:cTn>
                              </p:par>
                            </p:childTnLst>
                          </p:cTn>
                        </p:par>
                      </p:childTnLst>
                    </p:cTn>
                  </p:par>
                </p:childTnLst>
              </p:cTn>
              <p:nextCondLst>
                <p:cond evt="onClick" delay="0">
                  <p:tgtEl>
                    <p:spTgt spid="9"/>
                  </p:tgtEl>
                </p:cond>
              </p:nextCondLst>
            </p:seq>
            <p:video>
              <p:cMediaNode vol="80000">
                <p:cTn id="7" fill="hold" display="0">
                  <p:stCondLst>
                    <p:cond delay="indefinite"/>
                  </p:stCondLst>
                </p:cTn>
                <p:tgtEl>
                  <p:spTgt spid="9"/>
                </p:tgtEl>
              </p:cMediaNode>
            </p:vide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2AB252-31F7-C33A-A6B7-CB667944271F}"/>
              </a:ext>
            </a:extLst>
          </p:cNvPr>
          <p:cNvSpPr>
            <a:spLocks noGrp="1"/>
          </p:cNvSpPr>
          <p:nvPr>
            <p:ph type="title"/>
          </p:nvPr>
        </p:nvSpPr>
        <p:spPr>
          <a:xfrm>
            <a:off x="282272" y="345863"/>
            <a:ext cx="10530484" cy="951509"/>
          </a:xfrm>
        </p:spPr>
        <p:txBody>
          <a:bodyPr/>
          <a:lstStyle/>
          <a:p>
            <a:pPr>
              <a:lnSpc>
                <a:spcPct val="100000"/>
              </a:lnSpc>
            </a:pPr>
            <a:r>
              <a:rPr lang="pt-BR" dirty="0"/>
              <a:t>Pacientes com Diagnóstico de Cânceres Causados pelo HPV  Permanecem em Risco de Desenvolver Outros Cânceres Associados a este Vírus</a:t>
            </a:r>
            <a:r>
              <a:rPr lang="en-US" baseline="30000" dirty="0"/>
              <a:t>1,a</a:t>
            </a:r>
            <a:endParaRPr lang="en-US" dirty="0"/>
          </a:p>
        </p:txBody>
      </p:sp>
      <p:sp>
        <p:nvSpPr>
          <p:cNvPr id="3" name="Slide Number Placeholder 2">
            <a:extLst>
              <a:ext uri="{FF2B5EF4-FFF2-40B4-BE49-F238E27FC236}">
                <a16:creationId xmlns:a16="http://schemas.microsoft.com/office/drawing/2014/main" id="{9AAD035E-CAC4-A082-951A-28E3915B278E}"/>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4" name="Text Placeholder 3">
            <a:extLst>
              <a:ext uri="{FF2B5EF4-FFF2-40B4-BE49-F238E27FC236}">
                <a16:creationId xmlns:a16="http://schemas.microsoft.com/office/drawing/2014/main" id="{0134CB63-520B-1646-0EBD-DD80CD204FD2}"/>
              </a:ext>
            </a:extLst>
          </p:cNvPr>
          <p:cNvSpPr>
            <a:spLocks noGrp="1"/>
          </p:cNvSpPr>
          <p:nvPr>
            <p:ph type="body" sz="quarter" idx="13"/>
          </p:nvPr>
        </p:nvSpPr>
        <p:spPr>
          <a:xfrm>
            <a:off x="282272" y="5588807"/>
            <a:ext cx="11473139" cy="923330"/>
          </a:xfrm>
        </p:spPr>
        <p:txBody>
          <a:bodyPr/>
          <a:lstStyle/>
          <a:p>
            <a:r>
              <a:rPr lang="en-US" sz="800" baseline="30000" dirty="0">
                <a:solidFill>
                  <a:schemeClr val="bg1">
                    <a:lumMod val="50000"/>
                  </a:schemeClr>
                </a:solidFill>
                <a:effectLst/>
              </a:rPr>
              <a:t>a</a:t>
            </a:r>
            <a:r>
              <a:rPr lang="pt-BR" sz="800" dirty="0">
                <a:solidFill>
                  <a:schemeClr val="bg1">
                    <a:lumMod val="50000"/>
                  </a:schemeClr>
                </a:solidFill>
              </a:rPr>
              <a:t>Dados obtidos de uma revisão sistemática e metanálise de sítios de câncer relacionados ao HPV primários e secundários. As Taxas de Incidência Padronizadas para cada local de câncer primário foram tabuladas a partir de cada estudo e organizadas de acordo com o local do câncer primário. Onde as taxas de incidência padronizadas para sítios individuais foram relatadas separadamente, os dados foram agrupados usando uma metanálise de efeito aleatório para obter uma única taxas de incidência padronizadas para o sítio combinado. Uma metanálise formal com base no local do câncer primário foi realizada para obter uma estimativa do risco de um segundo câncer primário independente</a:t>
            </a:r>
            <a:r>
              <a:rPr lang="en-US" sz="800" dirty="0">
                <a:solidFill>
                  <a:schemeClr val="bg1">
                    <a:lumMod val="50000"/>
                  </a:schemeClr>
                </a:solidFill>
              </a:rPr>
              <a:t>.</a:t>
            </a:r>
            <a:r>
              <a:rPr lang="en-US" sz="800" baseline="30000" dirty="0">
                <a:solidFill>
                  <a:schemeClr val="bg1">
                    <a:lumMod val="50000"/>
                  </a:schemeClr>
                </a:solidFill>
              </a:rPr>
              <a:t>1</a:t>
            </a:r>
            <a:endParaRPr lang="en-US" sz="800" dirty="0">
              <a:solidFill>
                <a:schemeClr val="bg1">
                  <a:lumMod val="50000"/>
                </a:schemeClr>
              </a:solidFill>
              <a:effectLst/>
            </a:endParaRPr>
          </a:p>
          <a:p>
            <a:r>
              <a:rPr lang="pt-BR" sz="800" dirty="0">
                <a:solidFill>
                  <a:schemeClr val="bg1">
                    <a:lumMod val="50000"/>
                  </a:schemeClr>
                </a:solidFill>
                <a:effectLst/>
              </a:rPr>
              <a:t>IC: intervalo de confiança; HPV: papilomavírus humano</a:t>
            </a:r>
            <a:r>
              <a:rPr lang="en-US" sz="800" dirty="0">
                <a:solidFill>
                  <a:schemeClr val="bg1">
                    <a:lumMod val="50000"/>
                  </a:schemeClr>
                </a:solidFill>
                <a:effectLst/>
              </a:rPr>
              <a:t>.</a:t>
            </a:r>
          </a:p>
          <a:p>
            <a:r>
              <a:rPr lang="en-US" sz="800" b="1" dirty="0">
                <a:solidFill>
                  <a:schemeClr val="bg1">
                    <a:lumMod val="50000"/>
                  </a:schemeClr>
                </a:solidFill>
              </a:rPr>
              <a:t>1</a:t>
            </a:r>
            <a:r>
              <a:rPr lang="en-US" sz="800" b="1" dirty="0">
                <a:solidFill>
                  <a:schemeClr val="bg1">
                    <a:lumMod val="50000"/>
                  </a:schemeClr>
                </a:solidFill>
                <a:effectLst/>
              </a:rPr>
              <a:t>. </a:t>
            </a:r>
            <a:r>
              <a:rPr lang="en-US" sz="800" dirty="0">
                <a:solidFill>
                  <a:schemeClr val="bg1">
                    <a:lumMod val="50000"/>
                  </a:schemeClr>
                </a:solidFill>
              </a:rPr>
              <a:t>Gilbert DC, </a:t>
            </a:r>
            <a:r>
              <a:rPr lang="en-US" sz="800" dirty="0" err="1">
                <a:solidFill>
                  <a:schemeClr val="bg1">
                    <a:lumMod val="50000"/>
                  </a:schemeClr>
                </a:solidFill>
              </a:rPr>
              <a:t>Wakeham</a:t>
            </a:r>
            <a:r>
              <a:rPr lang="en-US" sz="800" dirty="0">
                <a:solidFill>
                  <a:schemeClr val="bg1">
                    <a:lumMod val="50000"/>
                  </a:schemeClr>
                </a:solidFill>
              </a:rPr>
              <a:t> K, Langley RE et al. Increased risk of second cancers at sites associated with HPV after a prior HPV-associated malignancy, a systematic review and meta-analysis. </a:t>
            </a:r>
            <a:r>
              <a:rPr lang="en-US" sz="800" i="1" dirty="0">
                <a:solidFill>
                  <a:schemeClr val="bg1">
                    <a:lumMod val="50000"/>
                  </a:schemeClr>
                </a:solidFill>
              </a:rPr>
              <a:t>Br J Cancer</a:t>
            </a:r>
            <a:r>
              <a:rPr lang="en-US" sz="800" dirty="0">
                <a:solidFill>
                  <a:schemeClr val="bg1">
                    <a:lumMod val="50000"/>
                  </a:schemeClr>
                </a:solidFill>
              </a:rPr>
              <a:t>. 2019;120:256</a:t>
            </a:r>
            <a:r>
              <a:rPr lang="en-US" sz="800" dirty="0">
                <a:solidFill>
                  <a:schemeClr val="bg1">
                    <a:lumMod val="50000"/>
                  </a:schemeClr>
                </a:solidFill>
                <a:effectLst/>
              </a:rPr>
              <a:t>–</a:t>
            </a:r>
            <a:r>
              <a:rPr lang="en-US" sz="800" dirty="0">
                <a:solidFill>
                  <a:schemeClr val="bg1">
                    <a:lumMod val="50000"/>
                  </a:schemeClr>
                </a:solidFill>
              </a:rPr>
              <a:t>268. </a:t>
            </a:r>
          </a:p>
        </p:txBody>
      </p:sp>
      <p:grpSp>
        <p:nvGrpSpPr>
          <p:cNvPr id="35" name="Group 34">
            <a:extLst>
              <a:ext uri="{FF2B5EF4-FFF2-40B4-BE49-F238E27FC236}">
                <a16:creationId xmlns:a16="http://schemas.microsoft.com/office/drawing/2014/main" id="{A0581BAE-F6E0-7D7F-50EB-4D70E6C666EF}"/>
              </a:ext>
            </a:extLst>
          </p:cNvPr>
          <p:cNvGrpSpPr/>
          <p:nvPr/>
        </p:nvGrpSpPr>
        <p:grpSpPr>
          <a:xfrm>
            <a:off x="8255863" y="1771897"/>
            <a:ext cx="1388544" cy="1583581"/>
            <a:chOff x="5898842" y="1977415"/>
            <a:chExt cx="838508" cy="956286"/>
          </a:xfrm>
        </p:grpSpPr>
        <p:sp>
          <p:nvSpPr>
            <p:cNvPr id="36" name="Graphic 12">
              <a:extLst>
                <a:ext uri="{FF2B5EF4-FFF2-40B4-BE49-F238E27FC236}">
                  <a16:creationId xmlns:a16="http://schemas.microsoft.com/office/drawing/2014/main" id="{75B69E89-6A7F-A725-4758-EC7F699CDDEC}"/>
                </a:ext>
              </a:extLst>
            </p:cNvPr>
            <p:cNvSpPr/>
            <p:nvPr/>
          </p:nvSpPr>
          <p:spPr>
            <a:xfrm>
              <a:off x="5898842" y="1977415"/>
              <a:ext cx="838508" cy="948655"/>
            </a:xfrm>
            <a:custGeom>
              <a:avLst/>
              <a:gdLst>
                <a:gd name="connsiteX0" fmla="*/ 1280637 w 1348261"/>
                <a:gd name="connsiteY0" fmla="*/ 67152 h 1525368"/>
                <a:gd name="connsiteX1" fmla="*/ 1113604 w 1348261"/>
                <a:gd name="connsiteY1" fmla="*/ 24083 h 1525368"/>
                <a:gd name="connsiteX2" fmla="*/ 1040842 w 1348261"/>
                <a:gd name="connsiteY2" fmla="*/ 55338 h 1525368"/>
                <a:gd name="connsiteX3" fmla="*/ 959830 w 1348261"/>
                <a:gd name="connsiteY3" fmla="*/ 35272 h 1525368"/>
                <a:gd name="connsiteX4" fmla="*/ 861378 w 1348261"/>
                <a:gd name="connsiteY4" fmla="*/ 97719 h 1525368"/>
                <a:gd name="connsiteX5" fmla="*/ 814371 w 1348261"/>
                <a:gd name="connsiteY5" fmla="*/ 76403 h 1525368"/>
                <a:gd name="connsiteX6" fmla="*/ 709043 w 1348261"/>
                <a:gd name="connsiteY6" fmla="*/ 117097 h 1525368"/>
                <a:gd name="connsiteX7" fmla="*/ 638282 w 1348261"/>
                <a:gd name="connsiteY7" fmla="*/ 78341 h 1525368"/>
                <a:gd name="connsiteX8" fmla="*/ 552581 w 1348261"/>
                <a:gd name="connsiteY8" fmla="*/ 100594 h 1525368"/>
                <a:gd name="connsiteX9" fmla="*/ 515700 w 1348261"/>
                <a:gd name="connsiteY9" fmla="*/ 75840 h 1525368"/>
                <a:gd name="connsiteX10" fmla="*/ 426873 w 1348261"/>
                <a:gd name="connsiteY10" fmla="*/ 91717 h 1525368"/>
                <a:gd name="connsiteX11" fmla="*/ 364864 w 1348261"/>
                <a:gd name="connsiteY11" fmla="*/ 33145 h 1525368"/>
                <a:gd name="connsiteX12" fmla="*/ 284789 w 1348261"/>
                <a:gd name="connsiteY12" fmla="*/ 49836 h 1525368"/>
                <a:gd name="connsiteX13" fmla="*/ 169084 w 1348261"/>
                <a:gd name="connsiteY13" fmla="*/ 953 h 1525368"/>
                <a:gd name="connsiteX14" fmla="*/ 22124 w 1348261"/>
                <a:gd name="connsiteY14" fmla="*/ 113534 h 1525368"/>
                <a:gd name="connsiteX15" fmla="*/ 41752 w 1348261"/>
                <a:gd name="connsiteY15" fmla="*/ 251368 h 1525368"/>
                <a:gd name="connsiteX16" fmla="*/ 183 w 1348261"/>
                <a:gd name="connsiteY16" fmla="*/ 334443 h 1525368"/>
                <a:gd name="connsiteX17" fmla="*/ 39314 w 1348261"/>
                <a:gd name="connsiteY17" fmla="*/ 417206 h 1525368"/>
                <a:gd name="connsiteX18" fmla="*/ 3495 w 1348261"/>
                <a:gd name="connsiteY18" fmla="*/ 493905 h 1525368"/>
                <a:gd name="connsiteX19" fmla="*/ 39376 w 1348261"/>
                <a:gd name="connsiteY19" fmla="*/ 593671 h 1525368"/>
                <a:gd name="connsiteX20" fmla="*/ 7621 w 1348261"/>
                <a:gd name="connsiteY20" fmla="*/ 659556 h 1525368"/>
                <a:gd name="connsiteX21" fmla="*/ 52565 w 1348261"/>
                <a:gd name="connsiteY21" fmla="*/ 771261 h 1525368"/>
                <a:gd name="connsiteX22" fmla="*/ 13809 w 1348261"/>
                <a:gd name="connsiteY22" fmla="*/ 891529 h 1525368"/>
                <a:gd name="connsiteX23" fmla="*/ 122262 w 1348261"/>
                <a:gd name="connsiteY23" fmla="*/ 988856 h 1525368"/>
                <a:gd name="connsiteX24" fmla="*/ 146203 w 1348261"/>
                <a:gd name="connsiteY24" fmla="*/ 990231 h 1525368"/>
                <a:gd name="connsiteX25" fmla="*/ 258221 w 1348261"/>
                <a:gd name="connsiteY25" fmla="*/ 926408 h 1525368"/>
                <a:gd name="connsiteX26" fmla="*/ 244281 w 1348261"/>
                <a:gd name="connsiteY26" fmla="*/ 804514 h 1525368"/>
                <a:gd name="connsiteX27" fmla="*/ 298164 w 1348261"/>
                <a:gd name="connsiteY27" fmla="*/ 656429 h 1525368"/>
                <a:gd name="connsiteX28" fmla="*/ 262722 w 1348261"/>
                <a:gd name="connsiteY28" fmla="*/ 586044 h 1525368"/>
                <a:gd name="connsiteX29" fmla="*/ 275662 w 1348261"/>
                <a:gd name="connsiteY29" fmla="*/ 452398 h 1525368"/>
                <a:gd name="connsiteX30" fmla="*/ 263972 w 1348261"/>
                <a:gd name="connsiteY30" fmla="*/ 429332 h 1525368"/>
                <a:gd name="connsiteX31" fmla="*/ 268286 w 1348261"/>
                <a:gd name="connsiteY31" fmla="*/ 425456 h 1525368"/>
                <a:gd name="connsiteX32" fmla="*/ 291165 w 1348261"/>
                <a:gd name="connsiteY32" fmla="*/ 329130 h 1525368"/>
                <a:gd name="connsiteX33" fmla="*/ 345547 w 1348261"/>
                <a:gd name="connsiteY33" fmla="*/ 306251 h 1525368"/>
                <a:gd name="connsiteX34" fmla="*/ 455252 w 1348261"/>
                <a:gd name="connsiteY34" fmla="*/ 364073 h 1525368"/>
                <a:gd name="connsiteX35" fmla="*/ 471255 w 1348261"/>
                <a:gd name="connsiteY35" fmla="*/ 363073 h 1525368"/>
                <a:gd name="connsiteX36" fmla="*/ 516511 w 1348261"/>
                <a:gd name="connsiteY36" fmla="*/ 347633 h 1525368"/>
                <a:gd name="connsiteX37" fmla="*/ 649906 w 1348261"/>
                <a:gd name="connsiteY37" fmla="*/ 412331 h 1525368"/>
                <a:gd name="connsiteX38" fmla="*/ 682661 w 1348261"/>
                <a:gd name="connsiteY38" fmla="*/ 408393 h 1525368"/>
                <a:gd name="connsiteX39" fmla="*/ 729606 w 1348261"/>
                <a:gd name="connsiteY39" fmla="*/ 380638 h 1525368"/>
                <a:gd name="connsiteX40" fmla="*/ 781864 w 1348261"/>
                <a:gd name="connsiteY40" fmla="*/ 397267 h 1525368"/>
                <a:gd name="connsiteX41" fmla="*/ 818306 w 1348261"/>
                <a:gd name="connsiteY41" fmla="*/ 389766 h 1525368"/>
                <a:gd name="connsiteX42" fmla="*/ 860125 w 1348261"/>
                <a:gd name="connsiteY42" fmla="*/ 358449 h 1525368"/>
                <a:gd name="connsiteX43" fmla="*/ 944701 w 1348261"/>
                <a:gd name="connsiteY43" fmla="*/ 390392 h 1525368"/>
                <a:gd name="connsiteX44" fmla="*/ 999522 w 1348261"/>
                <a:gd name="connsiteY44" fmla="*/ 377764 h 1525368"/>
                <a:gd name="connsiteX45" fmla="*/ 1024526 w 1348261"/>
                <a:gd name="connsiteY45" fmla="*/ 360011 h 1525368"/>
                <a:gd name="connsiteX46" fmla="*/ 1048467 w 1348261"/>
                <a:gd name="connsiteY46" fmla="*/ 369387 h 1525368"/>
                <a:gd name="connsiteX47" fmla="*/ 1034152 w 1348261"/>
                <a:gd name="connsiteY47" fmla="*/ 476403 h 1525368"/>
                <a:gd name="connsiteX48" fmla="*/ 1052654 w 1348261"/>
                <a:gd name="connsiteY48" fmla="*/ 506658 h 1525368"/>
                <a:gd name="connsiteX49" fmla="*/ 1023961 w 1348261"/>
                <a:gd name="connsiteY49" fmla="*/ 623676 h 1525368"/>
                <a:gd name="connsiteX50" fmla="*/ 1034713 w 1348261"/>
                <a:gd name="connsiteY50" fmla="*/ 649180 h 1525368"/>
                <a:gd name="connsiteX51" fmla="*/ 971078 w 1348261"/>
                <a:gd name="connsiteY51" fmla="*/ 756760 h 1525368"/>
                <a:gd name="connsiteX52" fmla="*/ 1003457 w 1348261"/>
                <a:gd name="connsiteY52" fmla="*/ 827459 h 1525368"/>
                <a:gd name="connsiteX53" fmla="*/ 939760 w 1348261"/>
                <a:gd name="connsiteY53" fmla="*/ 875840 h 1525368"/>
                <a:gd name="connsiteX54" fmla="*/ 933946 w 1348261"/>
                <a:gd name="connsiteY54" fmla="*/ 897218 h 1525368"/>
                <a:gd name="connsiteX55" fmla="*/ 808364 w 1348261"/>
                <a:gd name="connsiteY55" fmla="*/ 884154 h 1525368"/>
                <a:gd name="connsiteX56" fmla="*/ 800988 w 1348261"/>
                <a:gd name="connsiteY56" fmla="*/ 888217 h 1525368"/>
                <a:gd name="connsiteX57" fmla="*/ 667531 w 1348261"/>
                <a:gd name="connsiteY57" fmla="*/ 848647 h 1525368"/>
                <a:gd name="connsiteX58" fmla="*/ 620023 w 1348261"/>
                <a:gd name="connsiteY58" fmla="*/ 866900 h 1525368"/>
                <a:gd name="connsiteX59" fmla="*/ 537948 w 1348261"/>
                <a:gd name="connsiteY59" fmla="*/ 851398 h 1525368"/>
                <a:gd name="connsiteX60" fmla="*/ 408491 w 1348261"/>
                <a:gd name="connsiteY60" fmla="*/ 961103 h 1525368"/>
                <a:gd name="connsiteX61" fmla="*/ 416117 w 1348261"/>
                <a:gd name="connsiteY61" fmla="*/ 1121815 h 1525368"/>
                <a:gd name="connsiteX62" fmla="*/ 440621 w 1348261"/>
                <a:gd name="connsiteY62" fmla="*/ 1153132 h 1525368"/>
                <a:gd name="connsiteX63" fmla="*/ 463810 w 1348261"/>
                <a:gd name="connsiteY63" fmla="*/ 1343529 h 1525368"/>
                <a:gd name="connsiteX64" fmla="*/ 478813 w 1348261"/>
                <a:gd name="connsiteY64" fmla="*/ 1367970 h 1525368"/>
                <a:gd name="connsiteX65" fmla="*/ 480376 w 1348261"/>
                <a:gd name="connsiteY65" fmla="*/ 1432917 h 1525368"/>
                <a:gd name="connsiteX66" fmla="*/ 488315 w 1348261"/>
                <a:gd name="connsiteY66" fmla="*/ 1508366 h 1525368"/>
                <a:gd name="connsiteX67" fmla="*/ 535197 w 1348261"/>
                <a:gd name="connsiteY67" fmla="*/ 1525368 h 1525368"/>
                <a:gd name="connsiteX68" fmla="*/ 586768 w 1348261"/>
                <a:gd name="connsiteY68" fmla="*/ 1505677 h 1525368"/>
                <a:gd name="connsiteX69" fmla="*/ 610897 w 1348261"/>
                <a:gd name="connsiteY69" fmla="*/ 1431354 h 1525368"/>
                <a:gd name="connsiteX70" fmla="*/ 606021 w 1348261"/>
                <a:gd name="connsiteY70" fmla="*/ 1383846 h 1525368"/>
                <a:gd name="connsiteX71" fmla="*/ 603771 w 1348261"/>
                <a:gd name="connsiteY71" fmla="*/ 1323149 h 1525368"/>
                <a:gd name="connsiteX72" fmla="*/ 624649 w 1348261"/>
                <a:gd name="connsiteY72" fmla="*/ 1289580 h 1525368"/>
                <a:gd name="connsiteX73" fmla="*/ 645403 w 1348261"/>
                <a:gd name="connsiteY73" fmla="*/ 1261576 h 1525368"/>
                <a:gd name="connsiteX74" fmla="*/ 657029 w 1348261"/>
                <a:gd name="connsiteY74" fmla="*/ 1161935 h 1525368"/>
                <a:gd name="connsiteX75" fmla="*/ 688408 w 1348261"/>
                <a:gd name="connsiteY75" fmla="*/ 1171249 h 1525368"/>
                <a:gd name="connsiteX76" fmla="*/ 721976 w 1348261"/>
                <a:gd name="connsiteY76" fmla="*/ 1174812 h 1525368"/>
                <a:gd name="connsiteX77" fmla="*/ 762795 w 1348261"/>
                <a:gd name="connsiteY77" fmla="*/ 1167874 h 1525368"/>
                <a:gd name="connsiteX78" fmla="*/ 763171 w 1348261"/>
                <a:gd name="connsiteY78" fmla="*/ 1168687 h 1525368"/>
                <a:gd name="connsiteX79" fmla="*/ 866937 w 1348261"/>
                <a:gd name="connsiteY79" fmla="*/ 1217382 h 1525368"/>
                <a:gd name="connsiteX80" fmla="*/ 909381 w 1348261"/>
                <a:gd name="connsiteY80" fmla="*/ 1212381 h 1525368"/>
                <a:gd name="connsiteX81" fmla="*/ 976017 w 1348261"/>
                <a:gd name="connsiteY81" fmla="*/ 1180564 h 1525368"/>
                <a:gd name="connsiteX82" fmla="*/ 976453 w 1348261"/>
                <a:gd name="connsiteY82" fmla="*/ 1181001 h 1525368"/>
                <a:gd name="connsiteX83" fmla="*/ 1044776 w 1348261"/>
                <a:gd name="connsiteY83" fmla="*/ 1201191 h 1525368"/>
                <a:gd name="connsiteX84" fmla="*/ 1134540 w 1348261"/>
                <a:gd name="connsiteY84" fmla="*/ 1164123 h 1525368"/>
                <a:gd name="connsiteX85" fmla="*/ 1153980 w 1348261"/>
                <a:gd name="connsiteY85" fmla="*/ 1030539 h 1525368"/>
                <a:gd name="connsiteX86" fmla="*/ 1153543 w 1348261"/>
                <a:gd name="connsiteY86" fmla="*/ 1030040 h 1525368"/>
                <a:gd name="connsiteX87" fmla="*/ 1230242 w 1348261"/>
                <a:gd name="connsiteY87" fmla="*/ 892832 h 1525368"/>
                <a:gd name="connsiteX88" fmla="*/ 1248682 w 1348261"/>
                <a:gd name="connsiteY88" fmla="*/ 868202 h 1525368"/>
                <a:gd name="connsiteX89" fmla="*/ 1235992 w 1348261"/>
                <a:gd name="connsiteY89" fmla="*/ 698497 h 1525368"/>
                <a:gd name="connsiteX90" fmla="*/ 1276749 w 1348261"/>
                <a:gd name="connsiteY90" fmla="*/ 651990 h 1525368"/>
                <a:gd name="connsiteX91" fmla="*/ 1257058 w 1348261"/>
                <a:gd name="connsiteY91" fmla="*/ 504405 h 1525368"/>
                <a:gd name="connsiteX92" fmla="*/ 1293876 w 1348261"/>
                <a:gd name="connsiteY92" fmla="*/ 364258 h 1525368"/>
                <a:gd name="connsiteX93" fmla="*/ 1288688 w 1348261"/>
                <a:gd name="connsiteY93" fmla="*/ 342629 h 1525368"/>
                <a:gd name="connsiteX94" fmla="*/ 1291564 w 1348261"/>
                <a:gd name="connsiteY94" fmla="*/ 341629 h 1525368"/>
                <a:gd name="connsiteX95" fmla="*/ 1347635 w 1348261"/>
                <a:gd name="connsiteY95" fmla="*/ 227425 h 1525368"/>
                <a:gd name="connsiteX96" fmla="*/ 1280625 w 1348261"/>
                <a:gd name="connsiteY96" fmla="*/ 67144 h 1525368"/>
                <a:gd name="connsiteX97" fmla="*/ 1322769 w 1348261"/>
                <a:gd name="connsiteY97" fmla="*/ 225301 h 1525368"/>
                <a:gd name="connsiteX98" fmla="*/ 1278699 w 1348261"/>
                <a:gd name="connsiteY98" fmla="*/ 319378 h 1525368"/>
                <a:gd name="connsiteX99" fmla="*/ 1258322 w 1348261"/>
                <a:gd name="connsiteY99" fmla="*/ 291811 h 1525368"/>
                <a:gd name="connsiteX100" fmla="*/ 1240694 w 1348261"/>
                <a:gd name="connsiteY100" fmla="*/ 292247 h 1525368"/>
                <a:gd name="connsiteX101" fmla="*/ 1241068 w 1348261"/>
                <a:gd name="connsiteY101" fmla="*/ 309876 h 1525368"/>
                <a:gd name="connsiteX102" fmla="*/ 1269135 w 1348261"/>
                <a:gd name="connsiteY102" fmla="*/ 367385 h 1525368"/>
                <a:gd name="connsiteX103" fmla="*/ 1199812 w 1348261"/>
                <a:gd name="connsiteY103" fmla="*/ 512844 h 1525368"/>
                <a:gd name="connsiteX104" fmla="*/ 1190124 w 1348261"/>
                <a:gd name="connsiteY104" fmla="*/ 527659 h 1525368"/>
                <a:gd name="connsiteX105" fmla="*/ 1202376 w 1348261"/>
                <a:gd name="connsiteY105" fmla="*/ 537598 h 1525368"/>
                <a:gd name="connsiteX106" fmla="*/ 1204939 w 1348261"/>
                <a:gd name="connsiteY106" fmla="*/ 537349 h 1525368"/>
                <a:gd name="connsiteX107" fmla="*/ 1239069 w 1348261"/>
                <a:gd name="connsiteY107" fmla="*/ 521721 h 1525368"/>
                <a:gd name="connsiteX108" fmla="*/ 1254072 w 1348261"/>
                <a:gd name="connsiteY108" fmla="*/ 641489 h 1525368"/>
                <a:gd name="connsiteX109" fmla="*/ 1170121 w 1348261"/>
                <a:gd name="connsiteY109" fmla="*/ 688621 h 1525368"/>
                <a:gd name="connsiteX110" fmla="*/ 1156806 w 1348261"/>
                <a:gd name="connsiteY110" fmla="*/ 700311 h 1525368"/>
                <a:gd name="connsiteX111" fmla="*/ 1168495 w 1348261"/>
                <a:gd name="connsiteY111" fmla="*/ 713563 h 1525368"/>
                <a:gd name="connsiteX112" fmla="*/ 1177684 w 1348261"/>
                <a:gd name="connsiteY112" fmla="*/ 713875 h 1525368"/>
                <a:gd name="connsiteX113" fmla="*/ 1212502 w 1348261"/>
                <a:gd name="connsiteY113" fmla="*/ 708749 h 1525368"/>
                <a:gd name="connsiteX114" fmla="*/ 1226691 w 1348261"/>
                <a:gd name="connsiteY114" fmla="*/ 856335 h 1525368"/>
                <a:gd name="connsiteX115" fmla="*/ 1154055 w 1348261"/>
                <a:gd name="connsiteY115" fmla="*/ 889714 h 1525368"/>
                <a:gd name="connsiteX116" fmla="*/ 1139429 w 1348261"/>
                <a:gd name="connsiteY116" fmla="*/ 899654 h 1525368"/>
                <a:gd name="connsiteX117" fmla="*/ 1149368 w 1348261"/>
                <a:gd name="connsiteY117" fmla="*/ 914281 h 1525368"/>
                <a:gd name="connsiteX118" fmla="*/ 1170997 w 1348261"/>
                <a:gd name="connsiteY118" fmla="*/ 916407 h 1525368"/>
                <a:gd name="connsiteX119" fmla="*/ 1203939 w 1348261"/>
                <a:gd name="connsiteY119" fmla="*/ 910156 h 1525368"/>
                <a:gd name="connsiteX120" fmla="*/ 1088984 w 1348261"/>
                <a:gd name="connsiteY120" fmla="*/ 1025236 h 1525368"/>
                <a:gd name="connsiteX121" fmla="*/ 1078294 w 1348261"/>
                <a:gd name="connsiteY121" fmla="*/ 1039300 h 1525368"/>
                <a:gd name="connsiteX122" fmla="*/ 1090671 w 1348261"/>
                <a:gd name="connsiteY122" fmla="*/ 1050115 h 1525368"/>
                <a:gd name="connsiteX123" fmla="*/ 1092359 w 1348261"/>
                <a:gd name="connsiteY123" fmla="*/ 1049990 h 1525368"/>
                <a:gd name="connsiteX124" fmla="*/ 1131365 w 1348261"/>
                <a:gd name="connsiteY124" fmla="*/ 1039862 h 1525368"/>
                <a:gd name="connsiteX125" fmla="*/ 1132552 w 1348261"/>
                <a:gd name="connsiteY125" fmla="*/ 1043239 h 1525368"/>
                <a:gd name="connsiteX126" fmla="*/ 1117051 w 1348261"/>
                <a:gd name="connsiteY126" fmla="*/ 1146192 h 1525368"/>
                <a:gd name="connsiteX127" fmla="*/ 993907 w 1348261"/>
                <a:gd name="connsiteY127" fmla="*/ 1161818 h 1525368"/>
                <a:gd name="connsiteX128" fmla="*/ 1010097 w 1348261"/>
                <a:gd name="connsiteY128" fmla="*/ 1125125 h 1525368"/>
                <a:gd name="connsiteX129" fmla="*/ 999470 w 1348261"/>
                <a:gd name="connsiteY129" fmla="*/ 1110998 h 1525368"/>
                <a:gd name="connsiteX130" fmla="*/ 985343 w 1348261"/>
                <a:gd name="connsiteY130" fmla="*/ 1121625 h 1525368"/>
                <a:gd name="connsiteX131" fmla="*/ 903580 w 1348261"/>
                <a:gd name="connsiteY131" fmla="*/ 1188010 h 1525368"/>
                <a:gd name="connsiteX132" fmla="*/ 785187 w 1348261"/>
                <a:gd name="connsiteY132" fmla="*/ 1156192 h 1525368"/>
                <a:gd name="connsiteX133" fmla="*/ 816192 w 1348261"/>
                <a:gd name="connsiteY133" fmla="*/ 1111748 h 1525368"/>
                <a:gd name="connsiteX134" fmla="*/ 807565 w 1348261"/>
                <a:gd name="connsiteY134" fmla="*/ 1096309 h 1525368"/>
                <a:gd name="connsiteX135" fmla="*/ 792126 w 1348261"/>
                <a:gd name="connsiteY135" fmla="*/ 1104935 h 1525368"/>
                <a:gd name="connsiteX136" fmla="*/ 693298 w 1348261"/>
                <a:gd name="connsiteY136" fmla="*/ 1146816 h 1525368"/>
                <a:gd name="connsiteX137" fmla="*/ 584845 w 1348261"/>
                <a:gd name="connsiteY137" fmla="*/ 1038488 h 1525368"/>
                <a:gd name="connsiteX138" fmla="*/ 574030 w 1348261"/>
                <a:gd name="connsiteY138" fmla="*/ 1024548 h 1525368"/>
                <a:gd name="connsiteX139" fmla="*/ 560091 w 1348261"/>
                <a:gd name="connsiteY139" fmla="*/ 1035362 h 1525368"/>
                <a:gd name="connsiteX140" fmla="*/ 630039 w 1348261"/>
                <a:gd name="connsiteY140" fmla="*/ 1149192 h 1525368"/>
                <a:gd name="connsiteX141" fmla="*/ 623100 w 1348261"/>
                <a:gd name="connsiteY141" fmla="*/ 1250208 h 1525368"/>
                <a:gd name="connsiteX142" fmla="*/ 605848 w 1348261"/>
                <a:gd name="connsiteY142" fmla="*/ 1273024 h 1525368"/>
                <a:gd name="connsiteX143" fmla="*/ 579094 w 1348261"/>
                <a:gd name="connsiteY143" fmla="*/ 1318657 h 1525368"/>
                <a:gd name="connsiteX144" fmla="*/ 581283 w 1348261"/>
                <a:gd name="connsiteY144" fmla="*/ 1387730 h 1525368"/>
                <a:gd name="connsiteX145" fmla="*/ 585845 w 1348261"/>
                <a:gd name="connsiteY145" fmla="*/ 1431487 h 1525368"/>
                <a:gd name="connsiteX146" fmla="*/ 568967 w 1348261"/>
                <a:gd name="connsiteY146" fmla="*/ 1488059 h 1525368"/>
                <a:gd name="connsiteX147" fmla="*/ 535212 w 1348261"/>
                <a:gd name="connsiteY147" fmla="*/ 1500372 h 1525368"/>
                <a:gd name="connsiteX148" fmla="*/ 507145 w 1348261"/>
                <a:gd name="connsiteY148" fmla="*/ 1492122 h 1525368"/>
                <a:gd name="connsiteX149" fmla="*/ 505082 w 1348261"/>
                <a:gd name="connsiteY149" fmla="*/ 1436612 h 1525368"/>
                <a:gd name="connsiteX150" fmla="*/ 500957 w 1348261"/>
                <a:gd name="connsiteY150" fmla="*/ 1356475 h 1525368"/>
                <a:gd name="connsiteX151" fmla="*/ 484767 w 1348261"/>
                <a:gd name="connsiteY151" fmla="*/ 1329972 h 1525368"/>
                <a:gd name="connsiteX152" fmla="*/ 460826 w 1348261"/>
                <a:gd name="connsiteY152" fmla="*/ 1167755 h 1525368"/>
                <a:gd name="connsiteX153" fmla="*/ 488142 w 1348261"/>
                <a:gd name="connsiteY153" fmla="*/ 1178069 h 1525368"/>
                <a:gd name="connsiteX154" fmla="*/ 490579 w 1348261"/>
                <a:gd name="connsiteY154" fmla="*/ 1178320 h 1525368"/>
                <a:gd name="connsiteX155" fmla="*/ 502832 w 1348261"/>
                <a:gd name="connsiteY155" fmla="*/ 1168256 h 1525368"/>
                <a:gd name="connsiteX156" fmla="*/ 492956 w 1348261"/>
                <a:gd name="connsiteY156" fmla="*/ 1153566 h 1525368"/>
                <a:gd name="connsiteX157" fmla="*/ 438134 w 1348261"/>
                <a:gd name="connsiteY157" fmla="*/ 1110059 h 1525368"/>
                <a:gd name="connsiteX158" fmla="*/ 431508 w 1348261"/>
                <a:gd name="connsiteY158" fmla="*/ 970725 h 1525368"/>
                <a:gd name="connsiteX159" fmla="*/ 542587 w 1348261"/>
                <a:gd name="connsiteY159" fmla="*/ 875960 h 1525368"/>
                <a:gd name="connsiteX160" fmla="*/ 601222 w 1348261"/>
                <a:gd name="connsiteY160" fmla="*/ 884899 h 1525368"/>
                <a:gd name="connsiteX161" fmla="*/ 583032 w 1348261"/>
                <a:gd name="connsiteY161" fmla="*/ 932657 h 1525368"/>
                <a:gd name="connsiteX162" fmla="*/ 594409 w 1348261"/>
                <a:gd name="connsiteY162" fmla="*/ 946158 h 1525368"/>
                <a:gd name="connsiteX163" fmla="*/ 595472 w 1348261"/>
                <a:gd name="connsiteY163" fmla="*/ 946221 h 1525368"/>
                <a:gd name="connsiteX164" fmla="*/ 607911 w 1348261"/>
                <a:gd name="connsiteY164" fmla="*/ 934782 h 1525368"/>
                <a:gd name="connsiteX165" fmla="*/ 671484 w 1348261"/>
                <a:gd name="connsiteY165" fmla="*/ 873272 h 1525368"/>
                <a:gd name="connsiteX166" fmla="*/ 781001 w 1348261"/>
                <a:gd name="connsiteY166" fmla="*/ 903401 h 1525368"/>
                <a:gd name="connsiteX167" fmla="*/ 761185 w 1348261"/>
                <a:gd name="connsiteY167" fmla="*/ 965848 h 1525368"/>
                <a:gd name="connsiteX168" fmla="*/ 773499 w 1348261"/>
                <a:gd name="connsiteY168" fmla="*/ 976224 h 1525368"/>
                <a:gd name="connsiteX169" fmla="*/ 775687 w 1348261"/>
                <a:gd name="connsiteY169" fmla="*/ 976036 h 1525368"/>
                <a:gd name="connsiteX170" fmla="*/ 785877 w 1348261"/>
                <a:gd name="connsiteY170" fmla="*/ 961597 h 1525368"/>
                <a:gd name="connsiteX171" fmla="*/ 818882 w 1348261"/>
                <a:gd name="connsiteY171" fmla="*/ 906839 h 1525368"/>
                <a:gd name="connsiteX172" fmla="*/ 934837 w 1348261"/>
                <a:gd name="connsiteY172" fmla="*/ 931342 h 1525368"/>
                <a:gd name="connsiteX173" fmla="*/ 972594 w 1348261"/>
                <a:gd name="connsiteY173" fmla="*/ 1020043 h 1525368"/>
                <a:gd name="connsiteX174" fmla="*/ 983219 w 1348261"/>
                <a:gd name="connsiteY174" fmla="*/ 1025919 h 1525368"/>
                <a:gd name="connsiteX175" fmla="*/ 989846 w 1348261"/>
                <a:gd name="connsiteY175" fmla="*/ 1024044 h 1525368"/>
                <a:gd name="connsiteX176" fmla="*/ 993784 w 1348261"/>
                <a:gd name="connsiteY176" fmla="*/ 1006792 h 1525368"/>
                <a:gd name="connsiteX177" fmla="*/ 958966 w 1348261"/>
                <a:gd name="connsiteY177" fmla="*/ 924841 h 1525368"/>
                <a:gd name="connsiteX178" fmla="*/ 958465 w 1348261"/>
                <a:gd name="connsiteY178" fmla="*/ 921591 h 1525368"/>
                <a:gd name="connsiteX179" fmla="*/ 962528 w 1348261"/>
                <a:gd name="connsiteY179" fmla="*/ 886212 h 1525368"/>
                <a:gd name="connsiteX180" fmla="*/ 1027725 w 1348261"/>
                <a:gd name="connsiteY180" fmla="*/ 847580 h 1525368"/>
                <a:gd name="connsiteX181" fmla="*/ 1058418 w 1348261"/>
                <a:gd name="connsiteY181" fmla="*/ 864271 h 1525368"/>
                <a:gd name="connsiteX182" fmla="*/ 1063294 w 1348261"/>
                <a:gd name="connsiteY182" fmla="*/ 865271 h 1525368"/>
                <a:gd name="connsiteX183" fmla="*/ 1074796 w 1348261"/>
                <a:gd name="connsiteY183" fmla="*/ 857706 h 1525368"/>
                <a:gd name="connsiteX184" fmla="*/ 1068170 w 1348261"/>
                <a:gd name="connsiteY184" fmla="*/ 841330 h 1525368"/>
                <a:gd name="connsiteX185" fmla="*/ 996034 w 1348261"/>
                <a:gd name="connsiteY185" fmla="*/ 755628 h 1525368"/>
                <a:gd name="connsiteX186" fmla="*/ 1049980 w 1348261"/>
                <a:gd name="connsiteY186" fmla="*/ 669178 h 1525368"/>
                <a:gd name="connsiteX187" fmla="*/ 1106488 w 1348261"/>
                <a:gd name="connsiteY187" fmla="*/ 695995 h 1525368"/>
                <a:gd name="connsiteX188" fmla="*/ 1107801 w 1348261"/>
                <a:gd name="connsiteY188" fmla="*/ 696058 h 1525368"/>
                <a:gd name="connsiteX189" fmla="*/ 1120240 w 1348261"/>
                <a:gd name="connsiteY189" fmla="*/ 684869 h 1525368"/>
                <a:gd name="connsiteX190" fmla="*/ 1109114 w 1348261"/>
                <a:gd name="connsiteY190" fmla="*/ 671116 h 1525368"/>
                <a:gd name="connsiteX191" fmla="*/ 1048042 w 1348261"/>
                <a:gd name="connsiteY191" fmla="*/ 617108 h 1525368"/>
                <a:gd name="connsiteX192" fmla="*/ 1071858 w 1348261"/>
                <a:gd name="connsiteY192" fmla="*/ 523031 h 1525368"/>
                <a:gd name="connsiteX193" fmla="*/ 1104926 w 1348261"/>
                <a:gd name="connsiteY193" fmla="*/ 537346 h 1525368"/>
                <a:gd name="connsiteX194" fmla="*/ 1107801 w 1348261"/>
                <a:gd name="connsiteY194" fmla="*/ 537659 h 1525368"/>
                <a:gd name="connsiteX195" fmla="*/ 1119990 w 1348261"/>
                <a:gd name="connsiteY195" fmla="*/ 528032 h 1525368"/>
                <a:gd name="connsiteX196" fmla="*/ 1110677 w 1348261"/>
                <a:gd name="connsiteY196" fmla="*/ 512967 h 1525368"/>
                <a:gd name="connsiteX197" fmla="*/ 1057794 w 1348261"/>
                <a:gd name="connsiteY197" fmla="*/ 468335 h 1525368"/>
                <a:gd name="connsiteX198" fmla="*/ 1077922 w 1348261"/>
                <a:gd name="connsiteY198" fmla="*/ 370320 h 1525368"/>
                <a:gd name="connsiteX199" fmla="*/ 1110927 w 1348261"/>
                <a:gd name="connsiteY199" fmla="*/ 361506 h 1525368"/>
                <a:gd name="connsiteX200" fmla="*/ 1169561 w 1348261"/>
                <a:gd name="connsiteY200" fmla="*/ 281369 h 1525368"/>
                <a:gd name="connsiteX201" fmla="*/ 1158121 w 1348261"/>
                <a:gd name="connsiteY201" fmla="*/ 267868 h 1525368"/>
                <a:gd name="connsiteX202" fmla="*/ 1144620 w 1348261"/>
                <a:gd name="connsiteY202" fmla="*/ 279244 h 1525368"/>
                <a:gd name="connsiteX203" fmla="*/ 1100426 w 1348261"/>
                <a:gd name="connsiteY203" fmla="*/ 338816 h 1525368"/>
                <a:gd name="connsiteX204" fmla="*/ 1039917 w 1348261"/>
                <a:gd name="connsiteY204" fmla="*/ 339691 h 1525368"/>
                <a:gd name="connsiteX205" fmla="*/ 1049730 w 1348261"/>
                <a:gd name="connsiteY205" fmla="*/ 272180 h 1525368"/>
                <a:gd name="connsiteX206" fmla="*/ 1035166 w 1348261"/>
                <a:gd name="connsiteY206" fmla="*/ 262179 h 1525368"/>
                <a:gd name="connsiteX207" fmla="*/ 1025165 w 1348261"/>
                <a:gd name="connsiteY207" fmla="*/ 276744 h 1525368"/>
                <a:gd name="connsiteX208" fmla="*/ 988284 w 1348261"/>
                <a:gd name="connsiteY208" fmla="*/ 355569 h 1525368"/>
                <a:gd name="connsiteX209" fmla="*/ 874516 w 1348261"/>
                <a:gd name="connsiteY209" fmla="*/ 338317 h 1525368"/>
                <a:gd name="connsiteX210" fmla="*/ 890018 w 1348261"/>
                <a:gd name="connsiteY210" fmla="*/ 292310 h 1525368"/>
                <a:gd name="connsiteX211" fmla="*/ 879330 w 1348261"/>
                <a:gd name="connsiteY211" fmla="*/ 278245 h 1525368"/>
                <a:gd name="connsiteX212" fmla="*/ 865265 w 1348261"/>
                <a:gd name="connsiteY212" fmla="*/ 288933 h 1525368"/>
                <a:gd name="connsiteX213" fmla="*/ 808693 w 1348261"/>
                <a:gd name="connsiteY213" fmla="*/ 366758 h 1525368"/>
                <a:gd name="connsiteX214" fmla="*/ 743995 w 1348261"/>
                <a:gd name="connsiteY214" fmla="*/ 360007 h 1525368"/>
                <a:gd name="connsiteX215" fmla="*/ 755309 w 1348261"/>
                <a:gd name="connsiteY215" fmla="*/ 311436 h 1525368"/>
                <a:gd name="connsiteX216" fmla="*/ 743120 w 1348261"/>
                <a:gd name="connsiteY216" fmla="*/ 298623 h 1525368"/>
                <a:gd name="connsiteX217" fmla="*/ 730305 w 1348261"/>
                <a:gd name="connsiteY217" fmla="*/ 310812 h 1525368"/>
                <a:gd name="connsiteX218" fmla="*/ 676422 w 1348261"/>
                <a:gd name="connsiteY218" fmla="*/ 384324 h 1525368"/>
                <a:gd name="connsiteX219" fmla="*/ 535964 w 1348261"/>
                <a:gd name="connsiteY219" fmla="*/ 332004 h 1525368"/>
                <a:gd name="connsiteX220" fmla="*/ 562843 w 1348261"/>
                <a:gd name="connsiteY220" fmla="*/ 283433 h 1525368"/>
                <a:gd name="connsiteX221" fmla="*/ 553717 w 1348261"/>
                <a:gd name="connsiteY221" fmla="*/ 268244 h 1525368"/>
                <a:gd name="connsiteX222" fmla="*/ 538527 w 1348261"/>
                <a:gd name="connsiteY222" fmla="*/ 277370 h 1525368"/>
                <a:gd name="connsiteX223" fmla="*/ 468142 w 1348261"/>
                <a:gd name="connsiteY223" fmla="*/ 338442 h 1525368"/>
                <a:gd name="connsiteX224" fmla="*/ 364438 w 1348261"/>
                <a:gd name="connsiteY224" fmla="*/ 289621 h 1525368"/>
                <a:gd name="connsiteX225" fmla="*/ 384753 w 1348261"/>
                <a:gd name="connsiteY225" fmla="*/ 265867 h 1525368"/>
                <a:gd name="connsiteX226" fmla="*/ 382127 w 1348261"/>
                <a:gd name="connsiteY226" fmla="*/ 248364 h 1525368"/>
                <a:gd name="connsiteX227" fmla="*/ 364624 w 1348261"/>
                <a:gd name="connsiteY227" fmla="*/ 250926 h 1525368"/>
                <a:gd name="connsiteX228" fmla="*/ 273173 w 1348261"/>
                <a:gd name="connsiteY228" fmla="*/ 304059 h 1525368"/>
                <a:gd name="connsiteX229" fmla="*/ 194473 w 1348261"/>
                <a:gd name="connsiteY229" fmla="*/ 210608 h 1525368"/>
                <a:gd name="connsiteX230" fmla="*/ 178783 w 1348261"/>
                <a:gd name="connsiteY230" fmla="*/ 202482 h 1525368"/>
                <a:gd name="connsiteX231" fmla="*/ 170594 w 1348261"/>
                <a:gd name="connsiteY231" fmla="*/ 218172 h 1525368"/>
                <a:gd name="connsiteX232" fmla="*/ 265609 w 1348261"/>
                <a:gd name="connsiteY232" fmla="*/ 327877 h 1525368"/>
                <a:gd name="connsiteX233" fmla="*/ 247669 w 1348261"/>
                <a:gd name="connsiteY233" fmla="*/ 411264 h 1525368"/>
                <a:gd name="connsiteX234" fmla="*/ 228853 w 1348261"/>
                <a:gd name="connsiteY234" fmla="*/ 399075 h 1525368"/>
                <a:gd name="connsiteX235" fmla="*/ 212287 w 1348261"/>
                <a:gd name="connsiteY235" fmla="*/ 405325 h 1525368"/>
                <a:gd name="connsiteX236" fmla="*/ 218538 w 1348261"/>
                <a:gd name="connsiteY236" fmla="*/ 421827 h 1525368"/>
                <a:gd name="connsiteX237" fmla="*/ 251792 w 1348261"/>
                <a:gd name="connsiteY237" fmla="*/ 460583 h 1525368"/>
                <a:gd name="connsiteX238" fmla="*/ 242604 w 1348261"/>
                <a:gd name="connsiteY238" fmla="*/ 569912 h 1525368"/>
                <a:gd name="connsiteX239" fmla="*/ 204785 w 1348261"/>
                <a:gd name="connsiteY239" fmla="*/ 552910 h 1525368"/>
                <a:gd name="connsiteX240" fmla="*/ 189471 w 1348261"/>
                <a:gd name="connsiteY240" fmla="*/ 561724 h 1525368"/>
                <a:gd name="connsiteX241" fmla="*/ 198285 w 1348261"/>
                <a:gd name="connsiteY241" fmla="*/ 577038 h 1525368"/>
                <a:gd name="connsiteX242" fmla="*/ 273421 w 1348261"/>
                <a:gd name="connsiteY242" fmla="*/ 661051 h 1525368"/>
                <a:gd name="connsiteX243" fmla="*/ 229851 w 1348261"/>
                <a:gd name="connsiteY243" fmla="*/ 784194 h 1525368"/>
                <a:gd name="connsiteX244" fmla="*/ 204598 w 1348261"/>
                <a:gd name="connsiteY244" fmla="*/ 757627 h 1525368"/>
                <a:gd name="connsiteX245" fmla="*/ 186970 w 1348261"/>
                <a:gd name="connsiteY245" fmla="*/ 759064 h 1525368"/>
                <a:gd name="connsiteX246" fmla="*/ 188344 w 1348261"/>
                <a:gd name="connsiteY246" fmla="*/ 776692 h 1525368"/>
                <a:gd name="connsiteX247" fmla="*/ 235102 w 1348261"/>
                <a:gd name="connsiteY247" fmla="*/ 916714 h 1525368"/>
                <a:gd name="connsiteX248" fmla="*/ 124960 w 1348261"/>
                <a:gd name="connsiteY248" fmla="*/ 964222 h 1525368"/>
                <a:gd name="connsiteX249" fmla="*/ 38384 w 1348261"/>
                <a:gd name="connsiteY249" fmla="*/ 887647 h 1525368"/>
                <a:gd name="connsiteX250" fmla="*/ 104706 w 1348261"/>
                <a:gd name="connsiteY250" fmla="*/ 763503 h 1525368"/>
                <a:gd name="connsiteX251" fmla="*/ 110644 w 1348261"/>
                <a:gd name="connsiteY251" fmla="*/ 746875 h 1525368"/>
                <a:gd name="connsiteX252" fmla="*/ 94016 w 1348261"/>
                <a:gd name="connsiteY252" fmla="*/ 740938 h 1525368"/>
                <a:gd name="connsiteX253" fmla="*/ 71450 w 1348261"/>
                <a:gd name="connsiteY253" fmla="*/ 754627 h 1525368"/>
                <a:gd name="connsiteX254" fmla="*/ 32319 w 1348261"/>
                <a:gd name="connsiteY254" fmla="*/ 662675 h 1525368"/>
                <a:gd name="connsiteX255" fmla="*/ 85514 w 1348261"/>
                <a:gd name="connsiteY255" fmla="*/ 594353 h 1525368"/>
                <a:gd name="connsiteX256" fmla="*/ 93015 w 1348261"/>
                <a:gd name="connsiteY256" fmla="*/ 578350 h 1525368"/>
                <a:gd name="connsiteX257" fmla="*/ 77012 w 1348261"/>
                <a:gd name="connsiteY257" fmla="*/ 570850 h 1525368"/>
                <a:gd name="connsiteX258" fmla="*/ 60635 w 1348261"/>
                <a:gd name="connsiteY258" fmla="*/ 578475 h 1525368"/>
                <a:gd name="connsiteX259" fmla="*/ 28319 w 1348261"/>
                <a:gd name="connsiteY259" fmla="*/ 496525 h 1525368"/>
                <a:gd name="connsiteX260" fmla="*/ 97204 w 1348261"/>
                <a:gd name="connsiteY260" fmla="*/ 414512 h 1525368"/>
                <a:gd name="connsiteX261" fmla="*/ 106769 w 1348261"/>
                <a:gd name="connsiteY261" fmla="*/ 399635 h 1525368"/>
                <a:gd name="connsiteX262" fmla="*/ 91891 w 1348261"/>
                <a:gd name="connsiteY262" fmla="*/ 390072 h 1525368"/>
                <a:gd name="connsiteX263" fmla="*/ 61637 w 1348261"/>
                <a:gd name="connsiteY263" fmla="*/ 401635 h 1525368"/>
                <a:gd name="connsiteX264" fmla="*/ 25068 w 1348261"/>
                <a:gd name="connsiteY264" fmla="*/ 336124 h 1525368"/>
                <a:gd name="connsiteX265" fmla="*/ 92704 w 1348261"/>
                <a:gd name="connsiteY265" fmla="*/ 249862 h 1525368"/>
                <a:gd name="connsiteX266" fmla="*/ 100456 w 1348261"/>
                <a:gd name="connsiteY266" fmla="*/ 233986 h 1525368"/>
                <a:gd name="connsiteX267" fmla="*/ 84578 w 1348261"/>
                <a:gd name="connsiteY267" fmla="*/ 226234 h 1525368"/>
                <a:gd name="connsiteX268" fmla="*/ 62011 w 1348261"/>
                <a:gd name="connsiteY268" fmla="*/ 236922 h 1525368"/>
                <a:gd name="connsiteX269" fmla="*/ 45259 w 1348261"/>
                <a:gd name="connsiteY269" fmla="*/ 123092 h 1525368"/>
                <a:gd name="connsiteX270" fmla="*/ 172028 w 1348261"/>
                <a:gd name="connsiteY270" fmla="*/ 25891 h 1525368"/>
                <a:gd name="connsiteX271" fmla="*/ 265105 w 1348261"/>
                <a:gd name="connsiteY271" fmla="*/ 65209 h 1525368"/>
                <a:gd name="connsiteX272" fmla="*/ 234975 w 1348261"/>
                <a:gd name="connsiteY272" fmla="*/ 102277 h 1525368"/>
                <a:gd name="connsiteX273" fmla="*/ 239226 w 1348261"/>
                <a:gd name="connsiteY273" fmla="*/ 119467 h 1525368"/>
                <a:gd name="connsiteX274" fmla="*/ 256353 w 1348261"/>
                <a:gd name="connsiteY274" fmla="*/ 115216 h 1525368"/>
                <a:gd name="connsiteX275" fmla="*/ 359119 w 1348261"/>
                <a:gd name="connsiteY275" fmla="*/ 57644 h 1525368"/>
                <a:gd name="connsiteX276" fmla="*/ 412002 w 1348261"/>
                <a:gd name="connsiteY276" fmla="*/ 139030 h 1525368"/>
                <a:gd name="connsiteX277" fmla="*/ 424443 w 1348261"/>
                <a:gd name="connsiteY277" fmla="*/ 150658 h 1525368"/>
                <a:gd name="connsiteX278" fmla="*/ 425316 w 1348261"/>
                <a:gd name="connsiteY278" fmla="*/ 150658 h 1525368"/>
                <a:gd name="connsiteX279" fmla="*/ 436944 w 1348261"/>
                <a:gd name="connsiteY279" fmla="*/ 137280 h 1525368"/>
                <a:gd name="connsiteX280" fmla="*/ 434632 w 1348261"/>
                <a:gd name="connsiteY280" fmla="*/ 119215 h 1525368"/>
                <a:gd name="connsiteX281" fmla="*/ 507079 w 1348261"/>
                <a:gd name="connsiteY281" fmla="*/ 99462 h 1525368"/>
                <a:gd name="connsiteX282" fmla="*/ 555650 w 1348261"/>
                <a:gd name="connsiteY282" fmla="*/ 174785 h 1525368"/>
                <a:gd name="connsiteX283" fmla="*/ 568151 w 1348261"/>
                <a:gd name="connsiteY283" fmla="*/ 187287 h 1525368"/>
                <a:gd name="connsiteX284" fmla="*/ 580654 w 1348261"/>
                <a:gd name="connsiteY284" fmla="*/ 174785 h 1525368"/>
                <a:gd name="connsiteX285" fmla="*/ 567402 w 1348261"/>
                <a:gd name="connsiteY285" fmla="*/ 121777 h 1525368"/>
                <a:gd name="connsiteX286" fmla="*/ 633724 w 1348261"/>
                <a:gd name="connsiteY286" fmla="*/ 103087 h 1525368"/>
                <a:gd name="connsiteX287" fmla="*/ 712173 w 1348261"/>
                <a:gd name="connsiteY287" fmla="*/ 179222 h 1525368"/>
                <a:gd name="connsiteX288" fmla="*/ 724549 w 1348261"/>
                <a:gd name="connsiteY288" fmla="*/ 190224 h 1525368"/>
                <a:gd name="connsiteX289" fmla="*/ 726049 w 1348261"/>
                <a:gd name="connsiteY289" fmla="*/ 190099 h 1525368"/>
                <a:gd name="connsiteX290" fmla="*/ 736988 w 1348261"/>
                <a:gd name="connsiteY290" fmla="*/ 176222 h 1525368"/>
                <a:gd name="connsiteX291" fmla="*/ 724424 w 1348261"/>
                <a:gd name="connsiteY291" fmla="*/ 137717 h 1525368"/>
                <a:gd name="connsiteX292" fmla="*/ 810438 w 1348261"/>
                <a:gd name="connsiteY292" fmla="*/ 101149 h 1525368"/>
                <a:gd name="connsiteX293" fmla="*/ 873198 w 1348261"/>
                <a:gd name="connsiteY293" fmla="*/ 158531 h 1525368"/>
                <a:gd name="connsiteX294" fmla="*/ 885075 w 1348261"/>
                <a:gd name="connsiteY294" fmla="*/ 167158 h 1525368"/>
                <a:gd name="connsiteX295" fmla="*/ 888950 w 1348261"/>
                <a:gd name="connsiteY295" fmla="*/ 166532 h 1525368"/>
                <a:gd name="connsiteX296" fmla="*/ 896952 w 1348261"/>
                <a:gd name="connsiteY296" fmla="*/ 150781 h 1525368"/>
                <a:gd name="connsiteX297" fmla="*/ 882636 w 1348261"/>
                <a:gd name="connsiteY297" fmla="*/ 121401 h 1525368"/>
                <a:gd name="connsiteX298" fmla="*/ 882761 w 1348261"/>
                <a:gd name="connsiteY298" fmla="*/ 119839 h 1525368"/>
                <a:gd name="connsiteX299" fmla="*/ 962523 w 1348261"/>
                <a:gd name="connsiteY299" fmla="*/ 60267 h 1525368"/>
                <a:gd name="connsiteX300" fmla="*/ 1042036 w 1348261"/>
                <a:gd name="connsiteY300" fmla="*/ 108399 h 1525368"/>
                <a:gd name="connsiteX301" fmla="*/ 1055851 w 1348261"/>
                <a:gd name="connsiteY301" fmla="*/ 119400 h 1525368"/>
                <a:gd name="connsiteX302" fmla="*/ 1066853 w 1348261"/>
                <a:gd name="connsiteY302" fmla="*/ 105523 h 1525368"/>
                <a:gd name="connsiteX303" fmla="*/ 1057038 w 1348261"/>
                <a:gd name="connsiteY303" fmla="*/ 74893 h 1525368"/>
                <a:gd name="connsiteX304" fmla="*/ 1119048 w 1348261"/>
                <a:gd name="connsiteY304" fmla="*/ 48577 h 1525368"/>
                <a:gd name="connsiteX305" fmla="*/ 1264195 w 1348261"/>
                <a:gd name="connsiteY305" fmla="*/ 86146 h 1525368"/>
                <a:gd name="connsiteX306" fmla="*/ 1322767 w 1348261"/>
                <a:gd name="connsiteY306" fmla="*/ 225292 h 152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Lst>
              <a:rect l="l" t="t" r="r" b="b"/>
              <a:pathLst>
                <a:path w="1348261" h="1525368">
                  <a:moveTo>
                    <a:pt x="1280637" y="67152"/>
                  </a:moveTo>
                  <a:cubicBezTo>
                    <a:pt x="1233443" y="26271"/>
                    <a:pt x="1172558" y="10580"/>
                    <a:pt x="1113604" y="24083"/>
                  </a:cubicBezTo>
                  <a:cubicBezTo>
                    <a:pt x="1089101" y="29647"/>
                    <a:pt x="1064596" y="40211"/>
                    <a:pt x="1040842" y="55338"/>
                  </a:cubicBezTo>
                  <a:cubicBezTo>
                    <a:pt x="1021777" y="39148"/>
                    <a:pt x="993773" y="31521"/>
                    <a:pt x="959830" y="35272"/>
                  </a:cubicBezTo>
                  <a:cubicBezTo>
                    <a:pt x="915886" y="40273"/>
                    <a:pt x="873254" y="63965"/>
                    <a:pt x="861378" y="97719"/>
                  </a:cubicBezTo>
                  <a:cubicBezTo>
                    <a:pt x="847877" y="86717"/>
                    <a:pt x="831999" y="79152"/>
                    <a:pt x="814371" y="76403"/>
                  </a:cubicBezTo>
                  <a:cubicBezTo>
                    <a:pt x="776740" y="70402"/>
                    <a:pt x="737671" y="85905"/>
                    <a:pt x="709043" y="117097"/>
                  </a:cubicBezTo>
                  <a:cubicBezTo>
                    <a:pt x="689790" y="96406"/>
                    <a:pt x="663599" y="83155"/>
                    <a:pt x="638282" y="78341"/>
                  </a:cubicBezTo>
                  <a:cubicBezTo>
                    <a:pt x="603464" y="71903"/>
                    <a:pt x="571835" y="80591"/>
                    <a:pt x="552581" y="100594"/>
                  </a:cubicBezTo>
                  <a:cubicBezTo>
                    <a:pt x="542517" y="89717"/>
                    <a:pt x="530078" y="81154"/>
                    <a:pt x="515700" y="75840"/>
                  </a:cubicBezTo>
                  <a:cubicBezTo>
                    <a:pt x="484820" y="64401"/>
                    <a:pt x="452065" y="70652"/>
                    <a:pt x="426873" y="91717"/>
                  </a:cubicBezTo>
                  <a:cubicBezTo>
                    <a:pt x="414997" y="61150"/>
                    <a:pt x="393494" y="40084"/>
                    <a:pt x="364864" y="33145"/>
                  </a:cubicBezTo>
                  <a:cubicBezTo>
                    <a:pt x="338423" y="26769"/>
                    <a:pt x="310168" y="33458"/>
                    <a:pt x="284789" y="49836"/>
                  </a:cubicBezTo>
                  <a:cubicBezTo>
                    <a:pt x="256848" y="13080"/>
                    <a:pt x="216091" y="-4422"/>
                    <a:pt x="169084" y="953"/>
                  </a:cubicBezTo>
                  <a:cubicBezTo>
                    <a:pt x="106199" y="8204"/>
                    <a:pt x="45691" y="54462"/>
                    <a:pt x="22124" y="113534"/>
                  </a:cubicBezTo>
                  <a:cubicBezTo>
                    <a:pt x="3371" y="160478"/>
                    <a:pt x="10559" y="208985"/>
                    <a:pt x="41752" y="251368"/>
                  </a:cubicBezTo>
                  <a:cubicBezTo>
                    <a:pt x="17686" y="272683"/>
                    <a:pt x="1996" y="302438"/>
                    <a:pt x="183" y="334443"/>
                  </a:cubicBezTo>
                  <a:cubicBezTo>
                    <a:pt x="-1817" y="368885"/>
                    <a:pt x="12685" y="398764"/>
                    <a:pt x="39314" y="417206"/>
                  </a:cubicBezTo>
                  <a:cubicBezTo>
                    <a:pt x="16998" y="438521"/>
                    <a:pt x="6059" y="467650"/>
                    <a:pt x="3495" y="493905"/>
                  </a:cubicBezTo>
                  <a:cubicBezTo>
                    <a:pt x="-505" y="535099"/>
                    <a:pt x="13934" y="573167"/>
                    <a:pt x="39376" y="593671"/>
                  </a:cubicBezTo>
                  <a:cubicBezTo>
                    <a:pt x="21810" y="610362"/>
                    <a:pt x="10684" y="632989"/>
                    <a:pt x="7621" y="659556"/>
                  </a:cubicBezTo>
                  <a:cubicBezTo>
                    <a:pt x="2683" y="702438"/>
                    <a:pt x="20248" y="744819"/>
                    <a:pt x="52565" y="771261"/>
                  </a:cubicBezTo>
                  <a:cubicBezTo>
                    <a:pt x="22249" y="803079"/>
                    <a:pt x="6558" y="847961"/>
                    <a:pt x="13809" y="891529"/>
                  </a:cubicBezTo>
                  <a:cubicBezTo>
                    <a:pt x="22873" y="945787"/>
                    <a:pt x="63380" y="982169"/>
                    <a:pt x="122262" y="988856"/>
                  </a:cubicBezTo>
                  <a:cubicBezTo>
                    <a:pt x="130513" y="989794"/>
                    <a:pt x="138452" y="990231"/>
                    <a:pt x="146203" y="990231"/>
                  </a:cubicBezTo>
                  <a:cubicBezTo>
                    <a:pt x="200149" y="990231"/>
                    <a:pt x="240343" y="967664"/>
                    <a:pt x="258221" y="926408"/>
                  </a:cubicBezTo>
                  <a:cubicBezTo>
                    <a:pt x="274348" y="889278"/>
                    <a:pt x="267972" y="844208"/>
                    <a:pt x="244281" y="804514"/>
                  </a:cubicBezTo>
                  <a:cubicBezTo>
                    <a:pt x="286412" y="770821"/>
                    <a:pt x="308103" y="712563"/>
                    <a:pt x="298164" y="656429"/>
                  </a:cubicBezTo>
                  <a:cubicBezTo>
                    <a:pt x="293164" y="628113"/>
                    <a:pt x="280725" y="604297"/>
                    <a:pt x="262722" y="586044"/>
                  </a:cubicBezTo>
                  <a:cubicBezTo>
                    <a:pt x="279725" y="551476"/>
                    <a:pt x="290726" y="496781"/>
                    <a:pt x="275662" y="452398"/>
                  </a:cubicBezTo>
                  <a:cubicBezTo>
                    <a:pt x="272724" y="443835"/>
                    <a:pt x="268661" y="436333"/>
                    <a:pt x="263972" y="429332"/>
                  </a:cubicBezTo>
                  <a:cubicBezTo>
                    <a:pt x="265660" y="428395"/>
                    <a:pt x="267161" y="427145"/>
                    <a:pt x="268286" y="425456"/>
                  </a:cubicBezTo>
                  <a:cubicBezTo>
                    <a:pt x="292165" y="390077"/>
                    <a:pt x="295602" y="363884"/>
                    <a:pt x="291165" y="329130"/>
                  </a:cubicBezTo>
                  <a:cubicBezTo>
                    <a:pt x="309542" y="327318"/>
                    <a:pt x="327858" y="319629"/>
                    <a:pt x="345547" y="306251"/>
                  </a:cubicBezTo>
                  <a:cubicBezTo>
                    <a:pt x="368613" y="341757"/>
                    <a:pt x="410932" y="364073"/>
                    <a:pt x="455252" y="364073"/>
                  </a:cubicBezTo>
                  <a:cubicBezTo>
                    <a:pt x="460565" y="364073"/>
                    <a:pt x="465940" y="363761"/>
                    <a:pt x="471255" y="363073"/>
                  </a:cubicBezTo>
                  <a:cubicBezTo>
                    <a:pt x="488132" y="361010"/>
                    <a:pt x="503384" y="355635"/>
                    <a:pt x="516511" y="347633"/>
                  </a:cubicBezTo>
                  <a:cubicBezTo>
                    <a:pt x="544328" y="386390"/>
                    <a:pt x="599212" y="412331"/>
                    <a:pt x="649906" y="412331"/>
                  </a:cubicBezTo>
                  <a:cubicBezTo>
                    <a:pt x="661157" y="412331"/>
                    <a:pt x="672221" y="411081"/>
                    <a:pt x="682661" y="408393"/>
                  </a:cubicBezTo>
                  <a:cubicBezTo>
                    <a:pt x="701976" y="403392"/>
                    <a:pt x="717667" y="393765"/>
                    <a:pt x="729606" y="380638"/>
                  </a:cubicBezTo>
                  <a:cubicBezTo>
                    <a:pt x="746108" y="391453"/>
                    <a:pt x="763861" y="397267"/>
                    <a:pt x="781864" y="397267"/>
                  </a:cubicBezTo>
                  <a:cubicBezTo>
                    <a:pt x="794053" y="397267"/>
                    <a:pt x="806304" y="394767"/>
                    <a:pt x="818306" y="389766"/>
                  </a:cubicBezTo>
                  <a:cubicBezTo>
                    <a:pt x="834371" y="383077"/>
                    <a:pt x="848498" y="372076"/>
                    <a:pt x="860125" y="358449"/>
                  </a:cubicBezTo>
                  <a:cubicBezTo>
                    <a:pt x="883004" y="378889"/>
                    <a:pt x="913697" y="390392"/>
                    <a:pt x="944701" y="390392"/>
                  </a:cubicBezTo>
                  <a:cubicBezTo>
                    <a:pt x="963642" y="390392"/>
                    <a:pt x="982582" y="386265"/>
                    <a:pt x="999522" y="377764"/>
                  </a:cubicBezTo>
                  <a:cubicBezTo>
                    <a:pt x="1009148" y="372951"/>
                    <a:pt x="1017400" y="366950"/>
                    <a:pt x="1024526" y="360011"/>
                  </a:cubicBezTo>
                  <a:cubicBezTo>
                    <a:pt x="1031839" y="364449"/>
                    <a:pt x="1039903" y="367576"/>
                    <a:pt x="1048467" y="369387"/>
                  </a:cubicBezTo>
                  <a:cubicBezTo>
                    <a:pt x="1028901" y="402893"/>
                    <a:pt x="1022900" y="443710"/>
                    <a:pt x="1034152" y="476403"/>
                  </a:cubicBezTo>
                  <a:cubicBezTo>
                    <a:pt x="1038152" y="488093"/>
                    <a:pt x="1044841" y="497908"/>
                    <a:pt x="1052654" y="506658"/>
                  </a:cubicBezTo>
                  <a:cubicBezTo>
                    <a:pt x="1024086" y="535288"/>
                    <a:pt x="1012211" y="581295"/>
                    <a:pt x="1023961" y="623676"/>
                  </a:cubicBezTo>
                  <a:cubicBezTo>
                    <a:pt x="1026525" y="632991"/>
                    <a:pt x="1030213" y="641429"/>
                    <a:pt x="1034713" y="649180"/>
                  </a:cubicBezTo>
                  <a:cubicBezTo>
                    <a:pt x="992707" y="675872"/>
                    <a:pt x="968953" y="715315"/>
                    <a:pt x="971078" y="756760"/>
                  </a:cubicBezTo>
                  <a:cubicBezTo>
                    <a:pt x="972390" y="783201"/>
                    <a:pt x="983955" y="807331"/>
                    <a:pt x="1003457" y="827459"/>
                  </a:cubicBezTo>
                  <a:cubicBezTo>
                    <a:pt x="971640" y="836649"/>
                    <a:pt x="950137" y="852774"/>
                    <a:pt x="939760" y="875840"/>
                  </a:cubicBezTo>
                  <a:cubicBezTo>
                    <a:pt x="936759" y="882467"/>
                    <a:pt x="935009" y="889718"/>
                    <a:pt x="933946" y="897218"/>
                  </a:cubicBezTo>
                  <a:cubicBezTo>
                    <a:pt x="894628" y="868714"/>
                    <a:pt x="844057" y="867588"/>
                    <a:pt x="808364" y="884154"/>
                  </a:cubicBezTo>
                  <a:cubicBezTo>
                    <a:pt x="805739" y="885341"/>
                    <a:pt x="803425" y="886842"/>
                    <a:pt x="800988" y="888217"/>
                  </a:cubicBezTo>
                  <a:cubicBezTo>
                    <a:pt x="775610" y="855586"/>
                    <a:pt x="714287" y="840960"/>
                    <a:pt x="667531" y="848647"/>
                  </a:cubicBezTo>
                  <a:cubicBezTo>
                    <a:pt x="648903" y="851710"/>
                    <a:pt x="632900" y="857962"/>
                    <a:pt x="620023" y="866900"/>
                  </a:cubicBezTo>
                  <a:cubicBezTo>
                    <a:pt x="599020" y="850897"/>
                    <a:pt x="569703" y="845271"/>
                    <a:pt x="537948" y="851398"/>
                  </a:cubicBezTo>
                  <a:cubicBezTo>
                    <a:pt x="482628" y="862088"/>
                    <a:pt x="431807" y="905157"/>
                    <a:pt x="408491" y="961103"/>
                  </a:cubicBezTo>
                  <a:cubicBezTo>
                    <a:pt x="388613" y="1008861"/>
                    <a:pt x="391863" y="1076433"/>
                    <a:pt x="416117" y="1121815"/>
                  </a:cubicBezTo>
                  <a:cubicBezTo>
                    <a:pt x="422806" y="1134379"/>
                    <a:pt x="431245" y="1144507"/>
                    <a:pt x="440621" y="1153132"/>
                  </a:cubicBezTo>
                  <a:cubicBezTo>
                    <a:pt x="386112" y="1223330"/>
                    <a:pt x="434494" y="1298404"/>
                    <a:pt x="463810" y="1343529"/>
                  </a:cubicBezTo>
                  <a:cubicBezTo>
                    <a:pt x="469811" y="1352780"/>
                    <a:pt x="475188" y="1361033"/>
                    <a:pt x="478813" y="1367970"/>
                  </a:cubicBezTo>
                  <a:cubicBezTo>
                    <a:pt x="487377" y="1384347"/>
                    <a:pt x="483813" y="1409101"/>
                    <a:pt x="480376" y="1432917"/>
                  </a:cubicBezTo>
                  <a:cubicBezTo>
                    <a:pt x="476375" y="1460859"/>
                    <a:pt x="472188" y="1489739"/>
                    <a:pt x="488315" y="1508366"/>
                  </a:cubicBezTo>
                  <a:cubicBezTo>
                    <a:pt x="498004" y="1519867"/>
                    <a:pt x="513381" y="1525368"/>
                    <a:pt x="535197" y="1525368"/>
                  </a:cubicBezTo>
                  <a:cubicBezTo>
                    <a:pt x="556450" y="1525368"/>
                    <a:pt x="573829" y="1518742"/>
                    <a:pt x="586768" y="1505677"/>
                  </a:cubicBezTo>
                  <a:cubicBezTo>
                    <a:pt x="602958" y="1489363"/>
                    <a:pt x="611084" y="1464359"/>
                    <a:pt x="610897" y="1431354"/>
                  </a:cubicBezTo>
                  <a:cubicBezTo>
                    <a:pt x="610772" y="1413788"/>
                    <a:pt x="608396" y="1398536"/>
                    <a:pt x="606021" y="1383846"/>
                  </a:cubicBezTo>
                  <a:cubicBezTo>
                    <a:pt x="602833" y="1363780"/>
                    <a:pt x="599833" y="1344777"/>
                    <a:pt x="603771" y="1323149"/>
                  </a:cubicBezTo>
                  <a:cubicBezTo>
                    <a:pt x="606021" y="1310646"/>
                    <a:pt x="615085" y="1300457"/>
                    <a:pt x="624649" y="1289580"/>
                  </a:cubicBezTo>
                  <a:cubicBezTo>
                    <a:pt x="632150" y="1281078"/>
                    <a:pt x="639901" y="1272328"/>
                    <a:pt x="645403" y="1261576"/>
                  </a:cubicBezTo>
                  <a:cubicBezTo>
                    <a:pt x="660967" y="1231135"/>
                    <a:pt x="660717" y="1193378"/>
                    <a:pt x="657029" y="1161935"/>
                  </a:cubicBezTo>
                  <a:cubicBezTo>
                    <a:pt x="667281" y="1165873"/>
                    <a:pt x="677782" y="1169061"/>
                    <a:pt x="688408" y="1171249"/>
                  </a:cubicBezTo>
                  <a:cubicBezTo>
                    <a:pt x="700098" y="1173625"/>
                    <a:pt x="711287" y="1174812"/>
                    <a:pt x="721976" y="1174812"/>
                  </a:cubicBezTo>
                  <a:cubicBezTo>
                    <a:pt x="736978" y="1174812"/>
                    <a:pt x="750606" y="1172249"/>
                    <a:pt x="762795" y="1167874"/>
                  </a:cubicBezTo>
                  <a:cubicBezTo>
                    <a:pt x="762984" y="1168123"/>
                    <a:pt x="762984" y="1168435"/>
                    <a:pt x="763171" y="1168687"/>
                  </a:cubicBezTo>
                  <a:cubicBezTo>
                    <a:pt x="788175" y="1204567"/>
                    <a:pt x="828368" y="1217382"/>
                    <a:pt x="866937" y="1217382"/>
                  </a:cubicBezTo>
                  <a:cubicBezTo>
                    <a:pt x="881628" y="1217382"/>
                    <a:pt x="896129" y="1215507"/>
                    <a:pt x="909381" y="1212381"/>
                  </a:cubicBezTo>
                  <a:cubicBezTo>
                    <a:pt x="935948" y="1206067"/>
                    <a:pt x="958763" y="1194815"/>
                    <a:pt x="976017" y="1180564"/>
                  </a:cubicBezTo>
                  <a:cubicBezTo>
                    <a:pt x="976204" y="1180688"/>
                    <a:pt x="976266" y="1180876"/>
                    <a:pt x="976453" y="1181001"/>
                  </a:cubicBezTo>
                  <a:cubicBezTo>
                    <a:pt x="999332" y="1195190"/>
                    <a:pt x="1022648" y="1201191"/>
                    <a:pt x="1044776" y="1201191"/>
                  </a:cubicBezTo>
                  <a:cubicBezTo>
                    <a:pt x="1080282" y="1201191"/>
                    <a:pt x="1112537" y="1185752"/>
                    <a:pt x="1134540" y="1164123"/>
                  </a:cubicBezTo>
                  <a:cubicBezTo>
                    <a:pt x="1172483" y="1126868"/>
                    <a:pt x="1180110" y="1074359"/>
                    <a:pt x="1153980" y="1030539"/>
                  </a:cubicBezTo>
                  <a:cubicBezTo>
                    <a:pt x="1153855" y="1030352"/>
                    <a:pt x="1153668" y="1030227"/>
                    <a:pt x="1153543" y="1030040"/>
                  </a:cubicBezTo>
                  <a:cubicBezTo>
                    <a:pt x="1201113" y="1003661"/>
                    <a:pt x="1229242" y="955091"/>
                    <a:pt x="1230242" y="892832"/>
                  </a:cubicBezTo>
                  <a:cubicBezTo>
                    <a:pt x="1237244" y="886018"/>
                    <a:pt x="1243494" y="877892"/>
                    <a:pt x="1248682" y="868202"/>
                  </a:cubicBezTo>
                  <a:cubicBezTo>
                    <a:pt x="1275686" y="817758"/>
                    <a:pt x="1268997" y="740308"/>
                    <a:pt x="1235992" y="698497"/>
                  </a:cubicBezTo>
                  <a:cubicBezTo>
                    <a:pt x="1253432" y="687994"/>
                    <a:pt x="1267371" y="672305"/>
                    <a:pt x="1276749" y="651990"/>
                  </a:cubicBezTo>
                  <a:cubicBezTo>
                    <a:pt x="1298752" y="604233"/>
                    <a:pt x="1290127" y="543787"/>
                    <a:pt x="1257058" y="504405"/>
                  </a:cubicBezTo>
                  <a:cubicBezTo>
                    <a:pt x="1288062" y="466898"/>
                    <a:pt x="1299501" y="407015"/>
                    <a:pt x="1293876" y="364258"/>
                  </a:cubicBezTo>
                  <a:cubicBezTo>
                    <a:pt x="1292876" y="356444"/>
                    <a:pt x="1290938" y="349318"/>
                    <a:pt x="1288688" y="342629"/>
                  </a:cubicBezTo>
                  <a:cubicBezTo>
                    <a:pt x="1289626" y="342191"/>
                    <a:pt x="1290688" y="342316"/>
                    <a:pt x="1291564" y="341629"/>
                  </a:cubicBezTo>
                  <a:cubicBezTo>
                    <a:pt x="1323818" y="316625"/>
                    <a:pt x="1343697" y="276056"/>
                    <a:pt x="1347635" y="227425"/>
                  </a:cubicBezTo>
                  <a:cubicBezTo>
                    <a:pt x="1352573" y="166603"/>
                    <a:pt x="1328131" y="108219"/>
                    <a:pt x="1280625" y="67144"/>
                  </a:cubicBezTo>
                  <a:close/>
                  <a:moveTo>
                    <a:pt x="1322769" y="225301"/>
                  </a:moveTo>
                  <a:cubicBezTo>
                    <a:pt x="1319581" y="265494"/>
                    <a:pt x="1303828" y="298624"/>
                    <a:pt x="1278699" y="319378"/>
                  </a:cubicBezTo>
                  <a:cubicBezTo>
                    <a:pt x="1269261" y="302563"/>
                    <a:pt x="1259071" y="292499"/>
                    <a:pt x="1258322" y="291811"/>
                  </a:cubicBezTo>
                  <a:cubicBezTo>
                    <a:pt x="1253384" y="287059"/>
                    <a:pt x="1245445" y="287247"/>
                    <a:pt x="1240694" y="292247"/>
                  </a:cubicBezTo>
                  <a:cubicBezTo>
                    <a:pt x="1235943" y="297186"/>
                    <a:pt x="1236130" y="305125"/>
                    <a:pt x="1241068" y="309876"/>
                  </a:cubicBezTo>
                  <a:cubicBezTo>
                    <a:pt x="1241319" y="310127"/>
                    <a:pt x="1264635" y="332879"/>
                    <a:pt x="1269135" y="367385"/>
                  </a:cubicBezTo>
                  <a:cubicBezTo>
                    <a:pt x="1276073" y="420643"/>
                    <a:pt x="1253070" y="501655"/>
                    <a:pt x="1199812" y="512844"/>
                  </a:cubicBezTo>
                  <a:cubicBezTo>
                    <a:pt x="1193062" y="514283"/>
                    <a:pt x="1188748" y="520909"/>
                    <a:pt x="1190124" y="527659"/>
                  </a:cubicBezTo>
                  <a:cubicBezTo>
                    <a:pt x="1191374" y="533535"/>
                    <a:pt x="1196562" y="537598"/>
                    <a:pt x="1202376" y="537598"/>
                  </a:cubicBezTo>
                  <a:cubicBezTo>
                    <a:pt x="1203251" y="537598"/>
                    <a:pt x="1204064" y="537536"/>
                    <a:pt x="1204939" y="537349"/>
                  </a:cubicBezTo>
                  <a:cubicBezTo>
                    <a:pt x="1217752" y="534660"/>
                    <a:pt x="1229068" y="529160"/>
                    <a:pt x="1239069" y="521721"/>
                  </a:cubicBezTo>
                  <a:cubicBezTo>
                    <a:pt x="1264824" y="553663"/>
                    <a:pt x="1271574" y="603359"/>
                    <a:pt x="1254072" y="641489"/>
                  </a:cubicBezTo>
                  <a:cubicBezTo>
                    <a:pt x="1238881" y="674432"/>
                    <a:pt x="1209065" y="691185"/>
                    <a:pt x="1170121" y="688621"/>
                  </a:cubicBezTo>
                  <a:cubicBezTo>
                    <a:pt x="1162931" y="687935"/>
                    <a:pt x="1157307" y="693435"/>
                    <a:pt x="1156806" y="700311"/>
                  </a:cubicBezTo>
                  <a:cubicBezTo>
                    <a:pt x="1156369" y="707187"/>
                    <a:pt x="1161557" y="713126"/>
                    <a:pt x="1168495" y="713563"/>
                  </a:cubicBezTo>
                  <a:cubicBezTo>
                    <a:pt x="1171621" y="713750"/>
                    <a:pt x="1174684" y="713875"/>
                    <a:pt x="1177684" y="713875"/>
                  </a:cubicBezTo>
                  <a:cubicBezTo>
                    <a:pt x="1190062" y="713875"/>
                    <a:pt x="1201688" y="712063"/>
                    <a:pt x="1212502" y="708749"/>
                  </a:cubicBezTo>
                  <a:cubicBezTo>
                    <a:pt x="1242756" y="740442"/>
                    <a:pt x="1249882" y="813077"/>
                    <a:pt x="1226691" y="856335"/>
                  </a:cubicBezTo>
                  <a:cubicBezTo>
                    <a:pt x="1211440" y="884839"/>
                    <a:pt x="1187122" y="896091"/>
                    <a:pt x="1154055" y="889714"/>
                  </a:cubicBezTo>
                  <a:cubicBezTo>
                    <a:pt x="1147367" y="888465"/>
                    <a:pt x="1140741" y="892840"/>
                    <a:pt x="1139429" y="899654"/>
                  </a:cubicBezTo>
                  <a:cubicBezTo>
                    <a:pt x="1138115" y="906467"/>
                    <a:pt x="1142554" y="912969"/>
                    <a:pt x="1149368" y="914281"/>
                  </a:cubicBezTo>
                  <a:cubicBezTo>
                    <a:pt x="1156868" y="915718"/>
                    <a:pt x="1164056" y="916407"/>
                    <a:pt x="1170997" y="916407"/>
                  </a:cubicBezTo>
                  <a:cubicBezTo>
                    <a:pt x="1182874" y="916407"/>
                    <a:pt x="1193875" y="914219"/>
                    <a:pt x="1203939" y="910156"/>
                  </a:cubicBezTo>
                  <a:cubicBezTo>
                    <a:pt x="1196500" y="973729"/>
                    <a:pt x="1154932" y="1016297"/>
                    <a:pt x="1088984" y="1025236"/>
                  </a:cubicBezTo>
                  <a:cubicBezTo>
                    <a:pt x="1082108" y="1026174"/>
                    <a:pt x="1077357" y="1032487"/>
                    <a:pt x="1078294" y="1039300"/>
                  </a:cubicBezTo>
                  <a:cubicBezTo>
                    <a:pt x="1079170" y="1045551"/>
                    <a:pt x="1084483" y="1050115"/>
                    <a:pt x="1090671" y="1050115"/>
                  </a:cubicBezTo>
                  <a:cubicBezTo>
                    <a:pt x="1091234" y="1050115"/>
                    <a:pt x="1091796" y="1050115"/>
                    <a:pt x="1092359" y="1049990"/>
                  </a:cubicBezTo>
                  <a:cubicBezTo>
                    <a:pt x="1106424" y="1048115"/>
                    <a:pt x="1119176" y="1044364"/>
                    <a:pt x="1131365" y="1039862"/>
                  </a:cubicBezTo>
                  <a:cubicBezTo>
                    <a:pt x="1131677" y="1040989"/>
                    <a:pt x="1131928" y="1042176"/>
                    <a:pt x="1132552" y="1043239"/>
                  </a:cubicBezTo>
                  <a:cubicBezTo>
                    <a:pt x="1156868" y="1084058"/>
                    <a:pt x="1140491" y="1123189"/>
                    <a:pt x="1117051" y="1146192"/>
                  </a:cubicBezTo>
                  <a:cubicBezTo>
                    <a:pt x="1089171" y="1173571"/>
                    <a:pt x="1040727" y="1188198"/>
                    <a:pt x="993907" y="1161818"/>
                  </a:cubicBezTo>
                  <a:cubicBezTo>
                    <a:pt x="1002408" y="1150505"/>
                    <a:pt x="1008221" y="1138189"/>
                    <a:pt x="1010097" y="1125125"/>
                  </a:cubicBezTo>
                  <a:cubicBezTo>
                    <a:pt x="1011097" y="1118313"/>
                    <a:pt x="1006346" y="1111936"/>
                    <a:pt x="999470" y="1110998"/>
                  </a:cubicBezTo>
                  <a:cubicBezTo>
                    <a:pt x="992718" y="1110187"/>
                    <a:pt x="986280" y="1114811"/>
                    <a:pt x="985343" y="1121625"/>
                  </a:cubicBezTo>
                  <a:cubicBezTo>
                    <a:pt x="981217" y="1150692"/>
                    <a:pt x="948337" y="1177384"/>
                    <a:pt x="903580" y="1188010"/>
                  </a:cubicBezTo>
                  <a:cubicBezTo>
                    <a:pt x="864199" y="1197323"/>
                    <a:pt x="812878" y="1193636"/>
                    <a:pt x="785187" y="1156192"/>
                  </a:cubicBezTo>
                  <a:cubicBezTo>
                    <a:pt x="799940" y="1145502"/>
                    <a:pt x="810817" y="1130625"/>
                    <a:pt x="816192" y="1111748"/>
                  </a:cubicBezTo>
                  <a:cubicBezTo>
                    <a:pt x="818068" y="1105122"/>
                    <a:pt x="814192" y="1098183"/>
                    <a:pt x="807565" y="1096309"/>
                  </a:cubicBezTo>
                  <a:cubicBezTo>
                    <a:pt x="800940" y="1094434"/>
                    <a:pt x="794002" y="1098309"/>
                    <a:pt x="792126" y="1104935"/>
                  </a:cubicBezTo>
                  <a:cubicBezTo>
                    <a:pt x="779875" y="1148191"/>
                    <a:pt x="732992" y="1154880"/>
                    <a:pt x="693298" y="1146816"/>
                  </a:cubicBezTo>
                  <a:cubicBezTo>
                    <a:pt x="636040" y="1135190"/>
                    <a:pt x="578343" y="1090433"/>
                    <a:pt x="584845" y="1038488"/>
                  </a:cubicBezTo>
                  <a:cubicBezTo>
                    <a:pt x="585720" y="1031674"/>
                    <a:pt x="580844" y="1025361"/>
                    <a:pt x="574030" y="1024548"/>
                  </a:cubicBezTo>
                  <a:cubicBezTo>
                    <a:pt x="567154" y="1023610"/>
                    <a:pt x="560904" y="1028548"/>
                    <a:pt x="560091" y="1035362"/>
                  </a:cubicBezTo>
                  <a:cubicBezTo>
                    <a:pt x="554090" y="1082870"/>
                    <a:pt x="586095" y="1124126"/>
                    <a:pt x="630039" y="1149192"/>
                  </a:cubicBezTo>
                  <a:cubicBezTo>
                    <a:pt x="634790" y="1179509"/>
                    <a:pt x="638291" y="1220515"/>
                    <a:pt x="623100" y="1250208"/>
                  </a:cubicBezTo>
                  <a:cubicBezTo>
                    <a:pt x="619037" y="1258147"/>
                    <a:pt x="612662" y="1265397"/>
                    <a:pt x="605848" y="1273024"/>
                  </a:cubicBezTo>
                  <a:cubicBezTo>
                    <a:pt x="594973" y="1285400"/>
                    <a:pt x="582595" y="1299340"/>
                    <a:pt x="579094" y="1318657"/>
                  </a:cubicBezTo>
                  <a:cubicBezTo>
                    <a:pt x="574406" y="1344473"/>
                    <a:pt x="577906" y="1366477"/>
                    <a:pt x="581283" y="1387730"/>
                  </a:cubicBezTo>
                  <a:cubicBezTo>
                    <a:pt x="583470" y="1401545"/>
                    <a:pt x="585720" y="1415859"/>
                    <a:pt x="585845" y="1431487"/>
                  </a:cubicBezTo>
                  <a:cubicBezTo>
                    <a:pt x="586032" y="1457241"/>
                    <a:pt x="580220" y="1476806"/>
                    <a:pt x="568967" y="1488059"/>
                  </a:cubicBezTo>
                  <a:cubicBezTo>
                    <a:pt x="560966" y="1496247"/>
                    <a:pt x="549590" y="1500372"/>
                    <a:pt x="535212" y="1500372"/>
                  </a:cubicBezTo>
                  <a:cubicBezTo>
                    <a:pt x="521334" y="1500372"/>
                    <a:pt x="511834" y="1497623"/>
                    <a:pt x="507145" y="1492122"/>
                  </a:cubicBezTo>
                  <a:cubicBezTo>
                    <a:pt x="498520" y="1482120"/>
                    <a:pt x="501832" y="1458992"/>
                    <a:pt x="505082" y="1436612"/>
                  </a:cubicBezTo>
                  <a:cubicBezTo>
                    <a:pt x="508896" y="1410109"/>
                    <a:pt x="513208" y="1380041"/>
                    <a:pt x="500957" y="1356475"/>
                  </a:cubicBezTo>
                  <a:cubicBezTo>
                    <a:pt x="497081" y="1348975"/>
                    <a:pt x="491267" y="1340098"/>
                    <a:pt x="484767" y="1329972"/>
                  </a:cubicBezTo>
                  <a:cubicBezTo>
                    <a:pt x="455763" y="1285277"/>
                    <a:pt x="416382" y="1224330"/>
                    <a:pt x="460826" y="1167755"/>
                  </a:cubicBezTo>
                  <a:cubicBezTo>
                    <a:pt x="469390" y="1172382"/>
                    <a:pt x="478329" y="1176133"/>
                    <a:pt x="488142" y="1178069"/>
                  </a:cubicBezTo>
                  <a:cubicBezTo>
                    <a:pt x="488955" y="1178258"/>
                    <a:pt x="489768" y="1178320"/>
                    <a:pt x="490579" y="1178320"/>
                  </a:cubicBezTo>
                  <a:cubicBezTo>
                    <a:pt x="496455" y="1178320"/>
                    <a:pt x="501645" y="1174195"/>
                    <a:pt x="502832" y="1168256"/>
                  </a:cubicBezTo>
                  <a:cubicBezTo>
                    <a:pt x="504144" y="1161442"/>
                    <a:pt x="499769" y="1154878"/>
                    <a:pt x="492956" y="1153566"/>
                  </a:cubicBezTo>
                  <a:cubicBezTo>
                    <a:pt x="469578" y="1149002"/>
                    <a:pt x="451136" y="1134313"/>
                    <a:pt x="438134" y="1110059"/>
                  </a:cubicBezTo>
                  <a:cubicBezTo>
                    <a:pt x="417443" y="1071365"/>
                    <a:pt x="414568" y="1011480"/>
                    <a:pt x="431508" y="970725"/>
                  </a:cubicBezTo>
                  <a:cubicBezTo>
                    <a:pt x="451698" y="922281"/>
                    <a:pt x="495268" y="885024"/>
                    <a:pt x="542587" y="875960"/>
                  </a:cubicBezTo>
                  <a:cubicBezTo>
                    <a:pt x="565528" y="871523"/>
                    <a:pt x="586095" y="875023"/>
                    <a:pt x="601222" y="884899"/>
                  </a:cubicBezTo>
                  <a:cubicBezTo>
                    <a:pt x="591033" y="898026"/>
                    <a:pt x="584656" y="914029"/>
                    <a:pt x="583032" y="932657"/>
                  </a:cubicBezTo>
                  <a:cubicBezTo>
                    <a:pt x="582470" y="939533"/>
                    <a:pt x="587533" y="945597"/>
                    <a:pt x="594409" y="946158"/>
                  </a:cubicBezTo>
                  <a:cubicBezTo>
                    <a:pt x="594784" y="946158"/>
                    <a:pt x="595158" y="946221"/>
                    <a:pt x="595472" y="946221"/>
                  </a:cubicBezTo>
                  <a:cubicBezTo>
                    <a:pt x="601910" y="946221"/>
                    <a:pt x="607347" y="941282"/>
                    <a:pt x="607911" y="934782"/>
                  </a:cubicBezTo>
                  <a:cubicBezTo>
                    <a:pt x="611537" y="892088"/>
                    <a:pt x="644480" y="877773"/>
                    <a:pt x="671484" y="873272"/>
                  </a:cubicBezTo>
                  <a:cubicBezTo>
                    <a:pt x="713303" y="866396"/>
                    <a:pt x="763373" y="880899"/>
                    <a:pt x="781001" y="903401"/>
                  </a:cubicBezTo>
                  <a:cubicBezTo>
                    <a:pt x="764562" y="920279"/>
                    <a:pt x="757060" y="942345"/>
                    <a:pt x="761185" y="965848"/>
                  </a:cubicBezTo>
                  <a:cubicBezTo>
                    <a:pt x="762248" y="971911"/>
                    <a:pt x="767498" y="976224"/>
                    <a:pt x="773499" y="976224"/>
                  </a:cubicBezTo>
                  <a:cubicBezTo>
                    <a:pt x="774187" y="976224"/>
                    <a:pt x="774938" y="976161"/>
                    <a:pt x="775687" y="976036"/>
                  </a:cubicBezTo>
                  <a:cubicBezTo>
                    <a:pt x="782501" y="974849"/>
                    <a:pt x="787064" y="968411"/>
                    <a:pt x="785877" y="961597"/>
                  </a:cubicBezTo>
                  <a:cubicBezTo>
                    <a:pt x="780126" y="928655"/>
                    <a:pt x="807005" y="912340"/>
                    <a:pt x="818882" y="906839"/>
                  </a:cubicBezTo>
                  <a:cubicBezTo>
                    <a:pt x="852388" y="891273"/>
                    <a:pt x="902396" y="895086"/>
                    <a:pt x="934837" y="931342"/>
                  </a:cubicBezTo>
                  <a:cubicBezTo>
                    <a:pt x="939337" y="957221"/>
                    <a:pt x="951778" y="986724"/>
                    <a:pt x="972594" y="1020043"/>
                  </a:cubicBezTo>
                  <a:cubicBezTo>
                    <a:pt x="974968" y="1023857"/>
                    <a:pt x="979031" y="1025919"/>
                    <a:pt x="983219" y="1025919"/>
                  </a:cubicBezTo>
                  <a:cubicBezTo>
                    <a:pt x="985469" y="1025919"/>
                    <a:pt x="987783" y="1025294"/>
                    <a:pt x="989846" y="1024044"/>
                  </a:cubicBezTo>
                  <a:cubicBezTo>
                    <a:pt x="995722" y="1020355"/>
                    <a:pt x="997471" y="1012666"/>
                    <a:pt x="993784" y="1006792"/>
                  </a:cubicBezTo>
                  <a:cubicBezTo>
                    <a:pt x="974093" y="975350"/>
                    <a:pt x="962467" y="947720"/>
                    <a:pt x="958966" y="924841"/>
                  </a:cubicBezTo>
                  <a:cubicBezTo>
                    <a:pt x="958903" y="923716"/>
                    <a:pt x="958841" y="922654"/>
                    <a:pt x="958465" y="921591"/>
                  </a:cubicBezTo>
                  <a:cubicBezTo>
                    <a:pt x="956778" y="907964"/>
                    <a:pt x="958091" y="896087"/>
                    <a:pt x="962528" y="886212"/>
                  </a:cubicBezTo>
                  <a:cubicBezTo>
                    <a:pt x="971405" y="866645"/>
                    <a:pt x="993470" y="853770"/>
                    <a:pt x="1027725" y="847580"/>
                  </a:cubicBezTo>
                  <a:cubicBezTo>
                    <a:pt x="1037040" y="853768"/>
                    <a:pt x="1047103" y="859455"/>
                    <a:pt x="1058418" y="864271"/>
                  </a:cubicBezTo>
                  <a:cubicBezTo>
                    <a:pt x="1060044" y="864957"/>
                    <a:pt x="1061669" y="865271"/>
                    <a:pt x="1063294" y="865271"/>
                  </a:cubicBezTo>
                  <a:cubicBezTo>
                    <a:pt x="1068170" y="865271"/>
                    <a:pt x="1072796" y="862395"/>
                    <a:pt x="1074796" y="857706"/>
                  </a:cubicBezTo>
                  <a:cubicBezTo>
                    <a:pt x="1077483" y="851331"/>
                    <a:pt x="1074547" y="844016"/>
                    <a:pt x="1068170" y="841330"/>
                  </a:cubicBezTo>
                  <a:cubicBezTo>
                    <a:pt x="1024163" y="822576"/>
                    <a:pt x="997847" y="791322"/>
                    <a:pt x="996034" y="755628"/>
                  </a:cubicBezTo>
                  <a:cubicBezTo>
                    <a:pt x="994347" y="722811"/>
                    <a:pt x="1014536" y="690993"/>
                    <a:pt x="1049980" y="669178"/>
                  </a:cubicBezTo>
                  <a:cubicBezTo>
                    <a:pt x="1064795" y="684056"/>
                    <a:pt x="1084110" y="693619"/>
                    <a:pt x="1106488" y="695995"/>
                  </a:cubicBezTo>
                  <a:cubicBezTo>
                    <a:pt x="1106926" y="696058"/>
                    <a:pt x="1107363" y="696058"/>
                    <a:pt x="1107801" y="696058"/>
                  </a:cubicBezTo>
                  <a:cubicBezTo>
                    <a:pt x="1114114" y="696058"/>
                    <a:pt x="1119552" y="691307"/>
                    <a:pt x="1120240" y="684869"/>
                  </a:cubicBezTo>
                  <a:cubicBezTo>
                    <a:pt x="1120991" y="677993"/>
                    <a:pt x="1115990" y="671867"/>
                    <a:pt x="1109114" y="671116"/>
                  </a:cubicBezTo>
                  <a:cubicBezTo>
                    <a:pt x="1078922" y="667866"/>
                    <a:pt x="1056669" y="648238"/>
                    <a:pt x="1048042" y="617108"/>
                  </a:cubicBezTo>
                  <a:cubicBezTo>
                    <a:pt x="1038477" y="582477"/>
                    <a:pt x="1048354" y="545160"/>
                    <a:pt x="1071858" y="523031"/>
                  </a:cubicBezTo>
                  <a:cubicBezTo>
                    <a:pt x="1081673" y="529219"/>
                    <a:pt x="1092425" y="534472"/>
                    <a:pt x="1104926" y="537346"/>
                  </a:cubicBezTo>
                  <a:cubicBezTo>
                    <a:pt x="1105863" y="537597"/>
                    <a:pt x="1106864" y="537659"/>
                    <a:pt x="1107801" y="537659"/>
                  </a:cubicBezTo>
                  <a:cubicBezTo>
                    <a:pt x="1113489" y="537659"/>
                    <a:pt x="1118616" y="533783"/>
                    <a:pt x="1119990" y="528032"/>
                  </a:cubicBezTo>
                  <a:cubicBezTo>
                    <a:pt x="1121552" y="521281"/>
                    <a:pt x="1117364" y="514593"/>
                    <a:pt x="1110677" y="512967"/>
                  </a:cubicBezTo>
                  <a:cubicBezTo>
                    <a:pt x="1083985" y="506717"/>
                    <a:pt x="1065733" y="491339"/>
                    <a:pt x="1057794" y="468335"/>
                  </a:cubicBezTo>
                  <a:cubicBezTo>
                    <a:pt x="1047667" y="438894"/>
                    <a:pt x="1055981" y="399075"/>
                    <a:pt x="1077922" y="370320"/>
                  </a:cubicBezTo>
                  <a:cubicBezTo>
                    <a:pt x="1088923" y="369070"/>
                    <a:pt x="1100050" y="366569"/>
                    <a:pt x="1110927" y="361506"/>
                  </a:cubicBezTo>
                  <a:cubicBezTo>
                    <a:pt x="1144745" y="345880"/>
                    <a:pt x="1166686" y="315936"/>
                    <a:pt x="1169561" y="281369"/>
                  </a:cubicBezTo>
                  <a:cubicBezTo>
                    <a:pt x="1170123" y="274493"/>
                    <a:pt x="1165060" y="268429"/>
                    <a:pt x="1158121" y="267868"/>
                  </a:cubicBezTo>
                  <a:cubicBezTo>
                    <a:pt x="1150995" y="267429"/>
                    <a:pt x="1145181" y="272430"/>
                    <a:pt x="1144620" y="279244"/>
                  </a:cubicBezTo>
                  <a:cubicBezTo>
                    <a:pt x="1142495" y="304748"/>
                    <a:pt x="1125991" y="327001"/>
                    <a:pt x="1100426" y="338816"/>
                  </a:cubicBezTo>
                  <a:cubicBezTo>
                    <a:pt x="1079235" y="348568"/>
                    <a:pt x="1056419" y="348443"/>
                    <a:pt x="1039917" y="339691"/>
                  </a:cubicBezTo>
                  <a:cubicBezTo>
                    <a:pt x="1050670" y="320501"/>
                    <a:pt x="1054419" y="297373"/>
                    <a:pt x="1049730" y="272180"/>
                  </a:cubicBezTo>
                  <a:cubicBezTo>
                    <a:pt x="1048480" y="265366"/>
                    <a:pt x="1041855" y="260867"/>
                    <a:pt x="1035166" y="262179"/>
                  </a:cubicBezTo>
                  <a:cubicBezTo>
                    <a:pt x="1028352" y="263429"/>
                    <a:pt x="1023915" y="269930"/>
                    <a:pt x="1025165" y="276744"/>
                  </a:cubicBezTo>
                  <a:cubicBezTo>
                    <a:pt x="1031665" y="311750"/>
                    <a:pt x="1018226" y="340504"/>
                    <a:pt x="988284" y="355569"/>
                  </a:cubicBezTo>
                  <a:cubicBezTo>
                    <a:pt x="956967" y="371320"/>
                    <a:pt x="907459" y="370008"/>
                    <a:pt x="874516" y="338317"/>
                  </a:cubicBezTo>
                  <a:cubicBezTo>
                    <a:pt x="882393" y="324315"/>
                    <a:pt x="887768" y="308687"/>
                    <a:pt x="890018" y="292310"/>
                  </a:cubicBezTo>
                  <a:cubicBezTo>
                    <a:pt x="890956" y="285496"/>
                    <a:pt x="886144" y="279183"/>
                    <a:pt x="879330" y="278245"/>
                  </a:cubicBezTo>
                  <a:cubicBezTo>
                    <a:pt x="872453" y="276994"/>
                    <a:pt x="866203" y="282057"/>
                    <a:pt x="865265" y="288933"/>
                  </a:cubicBezTo>
                  <a:cubicBezTo>
                    <a:pt x="860514" y="323814"/>
                    <a:pt x="838323" y="354380"/>
                    <a:pt x="808693" y="366758"/>
                  </a:cubicBezTo>
                  <a:cubicBezTo>
                    <a:pt x="787064" y="375822"/>
                    <a:pt x="764375" y="373072"/>
                    <a:pt x="743995" y="360007"/>
                  </a:cubicBezTo>
                  <a:cubicBezTo>
                    <a:pt x="750872" y="346068"/>
                    <a:pt x="754808" y="329815"/>
                    <a:pt x="755309" y="311436"/>
                  </a:cubicBezTo>
                  <a:cubicBezTo>
                    <a:pt x="755496" y="304499"/>
                    <a:pt x="750059" y="298810"/>
                    <a:pt x="743120" y="298623"/>
                  </a:cubicBezTo>
                  <a:cubicBezTo>
                    <a:pt x="736618" y="298623"/>
                    <a:pt x="730493" y="303873"/>
                    <a:pt x="730305" y="310812"/>
                  </a:cubicBezTo>
                  <a:cubicBezTo>
                    <a:pt x="728993" y="360507"/>
                    <a:pt x="700301" y="378196"/>
                    <a:pt x="676422" y="384324"/>
                  </a:cubicBezTo>
                  <a:cubicBezTo>
                    <a:pt x="628227" y="396763"/>
                    <a:pt x="563530" y="371946"/>
                    <a:pt x="535964" y="332004"/>
                  </a:cubicBezTo>
                  <a:cubicBezTo>
                    <a:pt x="548654" y="319002"/>
                    <a:pt x="558029" y="302687"/>
                    <a:pt x="562843" y="283433"/>
                  </a:cubicBezTo>
                  <a:cubicBezTo>
                    <a:pt x="564531" y="276744"/>
                    <a:pt x="560468" y="269930"/>
                    <a:pt x="553717" y="268244"/>
                  </a:cubicBezTo>
                  <a:cubicBezTo>
                    <a:pt x="547028" y="266555"/>
                    <a:pt x="540214" y="270618"/>
                    <a:pt x="538527" y="277370"/>
                  </a:cubicBezTo>
                  <a:cubicBezTo>
                    <a:pt x="529963" y="311750"/>
                    <a:pt x="504335" y="334004"/>
                    <a:pt x="468142" y="338442"/>
                  </a:cubicBezTo>
                  <a:cubicBezTo>
                    <a:pt x="426323" y="343567"/>
                    <a:pt x="384441" y="323502"/>
                    <a:pt x="364438" y="289621"/>
                  </a:cubicBezTo>
                  <a:cubicBezTo>
                    <a:pt x="371377" y="282558"/>
                    <a:pt x="378189" y="274744"/>
                    <a:pt x="384753" y="265867"/>
                  </a:cubicBezTo>
                  <a:cubicBezTo>
                    <a:pt x="388879" y="260303"/>
                    <a:pt x="387692" y="252489"/>
                    <a:pt x="382127" y="248364"/>
                  </a:cubicBezTo>
                  <a:cubicBezTo>
                    <a:pt x="376563" y="244238"/>
                    <a:pt x="368751" y="245426"/>
                    <a:pt x="364624" y="250926"/>
                  </a:cubicBezTo>
                  <a:cubicBezTo>
                    <a:pt x="335557" y="290181"/>
                    <a:pt x="303114" y="308872"/>
                    <a:pt x="273173" y="304059"/>
                  </a:cubicBezTo>
                  <a:cubicBezTo>
                    <a:pt x="240106" y="298496"/>
                    <a:pt x="211476" y="264427"/>
                    <a:pt x="194473" y="210608"/>
                  </a:cubicBezTo>
                  <a:cubicBezTo>
                    <a:pt x="192411" y="204045"/>
                    <a:pt x="185409" y="200357"/>
                    <a:pt x="178783" y="202482"/>
                  </a:cubicBezTo>
                  <a:cubicBezTo>
                    <a:pt x="172220" y="204544"/>
                    <a:pt x="168532" y="211545"/>
                    <a:pt x="170594" y="218172"/>
                  </a:cubicBezTo>
                  <a:cubicBezTo>
                    <a:pt x="189972" y="279618"/>
                    <a:pt x="224478" y="319187"/>
                    <a:pt x="265609" y="327877"/>
                  </a:cubicBezTo>
                  <a:cubicBezTo>
                    <a:pt x="270360" y="360381"/>
                    <a:pt x="268297" y="380573"/>
                    <a:pt x="247669" y="411264"/>
                  </a:cubicBezTo>
                  <a:cubicBezTo>
                    <a:pt x="241917" y="406450"/>
                    <a:pt x="235792" y="402200"/>
                    <a:pt x="228853" y="399075"/>
                  </a:cubicBezTo>
                  <a:cubicBezTo>
                    <a:pt x="222602" y="396199"/>
                    <a:pt x="215163" y="399012"/>
                    <a:pt x="212287" y="405325"/>
                  </a:cubicBezTo>
                  <a:cubicBezTo>
                    <a:pt x="209412" y="411576"/>
                    <a:pt x="212225" y="419016"/>
                    <a:pt x="218538" y="421827"/>
                  </a:cubicBezTo>
                  <a:cubicBezTo>
                    <a:pt x="234353" y="428953"/>
                    <a:pt x="245542" y="442017"/>
                    <a:pt x="251792" y="460583"/>
                  </a:cubicBezTo>
                  <a:cubicBezTo>
                    <a:pt x="263357" y="494589"/>
                    <a:pt x="256231" y="539159"/>
                    <a:pt x="242604" y="569912"/>
                  </a:cubicBezTo>
                  <a:cubicBezTo>
                    <a:pt x="231290" y="562537"/>
                    <a:pt x="218725" y="556661"/>
                    <a:pt x="204785" y="552910"/>
                  </a:cubicBezTo>
                  <a:cubicBezTo>
                    <a:pt x="198160" y="551096"/>
                    <a:pt x="191284" y="555035"/>
                    <a:pt x="189471" y="561724"/>
                  </a:cubicBezTo>
                  <a:cubicBezTo>
                    <a:pt x="187658" y="568411"/>
                    <a:pt x="191596" y="575225"/>
                    <a:pt x="198285" y="577038"/>
                  </a:cubicBezTo>
                  <a:cubicBezTo>
                    <a:pt x="238478" y="587915"/>
                    <a:pt x="265859" y="618545"/>
                    <a:pt x="273421" y="661051"/>
                  </a:cubicBezTo>
                  <a:cubicBezTo>
                    <a:pt x="281735" y="707746"/>
                    <a:pt x="264169" y="756003"/>
                    <a:pt x="229851" y="784194"/>
                  </a:cubicBezTo>
                  <a:cubicBezTo>
                    <a:pt x="222350" y="774819"/>
                    <a:pt x="214161" y="765755"/>
                    <a:pt x="204598" y="757627"/>
                  </a:cubicBezTo>
                  <a:cubicBezTo>
                    <a:pt x="199346" y="753190"/>
                    <a:pt x="191471" y="753751"/>
                    <a:pt x="186970" y="759064"/>
                  </a:cubicBezTo>
                  <a:cubicBezTo>
                    <a:pt x="182468" y="764316"/>
                    <a:pt x="183094" y="772193"/>
                    <a:pt x="188344" y="776692"/>
                  </a:cubicBezTo>
                  <a:cubicBezTo>
                    <a:pt x="234539" y="816073"/>
                    <a:pt x="253791" y="873645"/>
                    <a:pt x="235102" y="916714"/>
                  </a:cubicBezTo>
                  <a:cubicBezTo>
                    <a:pt x="219349" y="953031"/>
                    <a:pt x="179218" y="970285"/>
                    <a:pt x="124960" y="964222"/>
                  </a:cubicBezTo>
                  <a:cubicBezTo>
                    <a:pt x="77140" y="958847"/>
                    <a:pt x="45574" y="930905"/>
                    <a:pt x="38384" y="887647"/>
                  </a:cubicBezTo>
                  <a:cubicBezTo>
                    <a:pt x="31258" y="844952"/>
                    <a:pt x="51760" y="788569"/>
                    <a:pt x="104706" y="763503"/>
                  </a:cubicBezTo>
                  <a:cubicBezTo>
                    <a:pt x="110957" y="760567"/>
                    <a:pt x="113645" y="753127"/>
                    <a:pt x="110644" y="746875"/>
                  </a:cubicBezTo>
                  <a:cubicBezTo>
                    <a:pt x="107706" y="740625"/>
                    <a:pt x="100204" y="738000"/>
                    <a:pt x="94016" y="740938"/>
                  </a:cubicBezTo>
                  <a:cubicBezTo>
                    <a:pt x="85953" y="744750"/>
                    <a:pt x="78513" y="749439"/>
                    <a:pt x="71450" y="754627"/>
                  </a:cubicBezTo>
                  <a:cubicBezTo>
                    <a:pt x="43945" y="733936"/>
                    <a:pt x="28318" y="697930"/>
                    <a:pt x="32319" y="662675"/>
                  </a:cubicBezTo>
                  <a:cubicBezTo>
                    <a:pt x="36070" y="630171"/>
                    <a:pt x="55447" y="605292"/>
                    <a:pt x="85514" y="594353"/>
                  </a:cubicBezTo>
                  <a:cubicBezTo>
                    <a:pt x="92014" y="591978"/>
                    <a:pt x="95329" y="584852"/>
                    <a:pt x="93015" y="578350"/>
                  </a:cubicBezTo>
                  <a:cubicBezTo>
                    <a:pt x="90640" y="571850"/>
                    <a:pt x="83452" y="568536"/>
                    <a:pt x="77012" y="570850"/>
                  </a:cubicBezTo>
                  <a:cubicBezTo>
                    <a:pt x="71200" y="572975"/>
                    <a:pt x="65823" y="575601"/>
                    <a:pt x="60635" y="578475"/>
                  </a:cubicBezTo>
                  <a:cubicBezTo>
                    <a:pt x="38382" y="565161"/>
                    <a:pt x="24880" y="532094"/>
                    <a:pt x="28319" y="496525"/>
                  </a:cubicBezTo>
                  <a:cubicBezTo>
                    <a:pt x="29882" y="480460"/>
                    <a:pt x="39384" y="427078"/>
                    <a:pt x="97204" y="414512"/>
                  </a:cubicBezTo>
                  <a:cubicBezTo>
                    <a:pt x="103955" y="413075"/>
                    <a:pt x="108206" y="406386"/>
                    <a:pt x="106769" y="399635"/>
                  </a:cubicBezTo>
                  <a:cubicBezTo>
                    <a:pt x="105269" y="392885"/>
                    <a:pt x="98643" y="388633"/>
                    <a:pt x="91891" y="390072"/>
                  </a:cubicBezTo>
                  <a:cubicBezTo>
                    <a:pt x="80453" y="392571"/>
                    <a:pt x="70638" y="396761"/>
                    <a:pt x="61637" y="401635"/>
                  </a:cubicBezTo>
                  <a:cubicBezTo>
                    <a:pt x="36758" y="388885"/>
                    <a:pt x="23444" y="365193"/>
                    <a:pt x="25068" y="336124"/>
                  </a:cubicBezTo>
                  <a:cubicBezTo>
                    <a:pt x="26881" y="304120"/>
                    <a:pt x="48573" y="265051"/>
                    <a:pt x="92704" y="249862"/>
                  </a:cubicBezTo>
                  <a:cubicBezTo>
                    <a:pt x="99206" y="247612"/>
                    <a:pt x="102706" y="240486"/>
                    <a:pt x="100456" y="233986"/>
                  </a:cubicBezTo>
                  <a:cubicBezTo>
                    <a:pt x="98206" y="227484"/>
                    <a:pt x="91078" y="223984"/>
                    <a:pt x="84578" y="226234"/>
                  </a:cubicBezTo>
                  <a:cubicBezTo>
                    <a:pt x="76577" y="228985"/>
                    <a:pt x="69139" y="232734"/>
                    <a:pt x="62011" y="236922"/>
                  </a:cubicBezTo>
                  <a:cubicBezTo>
                    <a:pt x="29069" y="192416"/>
                    <a:pt x="34194" y="150784"/>
                    <a:pt x="45259" y="123092"/>
                  </a:cubicBezTo>
                  <a:cubicBezTo>
                    <a:pt x="65324" y="72711"/>
                    <a:pt x="118644" y="31954"/>
                    <a:pt x="172028" y="25891"/>
                  </a:cubicBezTo>
                  <a:cubicBezTo>
                    <a:pt x="199095" y="22828"/>
                    <a:pt x="236601" y="27641"/>
                    <a:pt x="265105" y="65209"/>
                  </a:cubicBezTo>
                  <a:cubicBezTo>
                    <a:pt x="253916" y="75585"/>
                    <a:pt x="243601" y="87900"/>
                    <a:pt x="234975" y="102277"/>
                  </a:cubicBezTo>
                  <a:cubicBezTo>
                    <a:pt x="231412" y="108215"/>
                    <a:pt x="233287" y="115904"/>
                    <a:pt x="239226" y="119467"/>
                  </a:cubicBezTo>
                  <a:cubicBezTo>
                    <a:pt x="245102" y="122905"/>
                    <a:pt x="252791" y="121092"/>
                    <a:pt x="256353" y="115216"/>
                  </a:cubicBezTo>
                  <a:cubicBezTo>
                    <a:pt x="282232" y="72209"/>
                    <a:pt x="323613" y="48894"/>
                    <a:pt x="359119" y="57644"/>
                  </a:cubicBezTo>
                  <a:cubicBezTo>
                    <a:pt x="389623" y="65020"/>
                    <a:pt x="408940" y="94650"/>
                    <a:pt x="412002" y="139030"/>
                  </a:cubicBezTo>
                  <a:cubicBezTo>
                    <a:pt x="412441" y="145595"/>
                    <a:pt x="417941" y="150658"/>
                    <a:pt x="424443" y="150658"/>
                  </a:cubicBezTo>
                  <a:lnTo>
                    <a:pt x="425316" y="150658"/>
                  </a:lnTo>
                  <a:cubicBezTo>
                    <a:pt x="432193" y="150157"/>
                    <a:pt x="437382" y="144156"/>
                    <a:pt x="436944" y="137280"/>
                  </a:cubicBezTo>
                  <a:cubicBezTo>
                    <a:pt x="436507" y="131029"/>
                    <a:pt x="435694" y="125028"/>
                    <a:pt x="434632" y="119215"/>
                  </a:cubicBezTo>
                  <a:cubicBezTo>
                    <a:pt x="454009" y="97212"/>
                    <a:pt x="481013" y="89774"/>
                    <a:pt x="507079" y="99462"/>
                  </a:cubicBezTo>
                  <a:cubicBezTo>
                    <a:pt x="536585" y="110401"/>
                    <a:pt x="555650" y="139967"/>
                    <a:pt x="555650" y="174785"/>
                  </a:cubicBezTo>
                  <a:cubicBezTo>
                    <a:pt x="555650" y="181723"/>
                    <a:pt x="561212" y="187287"/>
                    <a:pt x="568151" y="187287"/>
                  </a:cubicBezTo>
                  <a:cubicBezTo>
                    <a:pt x="575090" y="187287"/>
                    <a:pt x="580654" y="181723"/>
                    <a:pt x="580654" y="174785"/>
                  </a:cubicBezTo>
                  <a:cubicBezTo>
                    <a:pt x="580654" y="155407"/>
                    <a:pt x="575778" y="137405"/>
                    <a:pt x="567402" y="121777"/>
                  </a:cubicBezTo>
                  <a:cubicBezTo>
                    <a:pt x="579966" y="105024"/>
                    <a:pt x="605033" y="97586"/>
                    <a:pt x="633724" y="103087"/>
                  </a:cubicBezTo>
                  <a:cubicBezTo>
                    <a:pt x="668979" y="109712"/>
                    <a:pt x="706923" y="135841"/>
                    <a:pt x="712173" y="179222"/>
                  </a:cubicBezTo>
                  <a:cubicBezTo>
                    <a:pt x="712922" y="185599"/>
                    <a:pt x="718361" y="190224"/>
                    <a:pt x="724549" y="190224"/>
                  </a:cubicBezTo>
                  <a:cubicBezTo>
                    <a:pt x="725049" y="190224"/>
                    <a:pt x="725549" y="190224"/>
                    <a:pt x="726049" y="190099"/>
                  </a:cubicBezTo>
                  <a:cubicBezTo>
                    <a:pt x="732925" y="189288"/>
                    <a:pt x="737801" y="183098"/>
                    <a:pt x="736988" y="176222"/>
                  </a:cubicBezTo>
                  <a:cubicBezTo>
                    <a:pt x="735239" y="161907"/>
                    <a:pt x="730800" y="149093"/>
                    <a:pt x="724424" y="137717"/>
                  </a:cubicBezTo>
                  <a:cubicBezTo>
                    <a:pt x="747678" y="110339"/>
                    <a:pt x="779870" y="96399"/>
                    <a:pt x="810438" y="101149"/>
                  </a:cubicBezTo>
                  <a:cubicBezTo>
                    <a:pt x="839879" y="105837"/>
                    <a:pt x="862820" y="126715"/>
                    <a:pt x="873198" y="158531"/>
                  </a:cubicBezTo>
                  <a:cubicBezTo>
                    <a:pt x="874948" y="163783"/>
                    <a:pt x="879823" y="167158"/>
                    <a:pt x="885075" y="167158"/>
                  </a:cubicBezTo>
                  <a:cubicBezTo>
                    <a:pt x="886387" y="167158"/>
                    <a:pt x="887699" y="166971"/>
                    <a:pt x="888950" y="166532"/>
                  </a:cubicBezTo>
                  <a:cubicBezTo>
                    <a:pt x="895513" y="164407"/>
                    <a:pt x="899077" y="157344"/>
                    <a:pt x="896952" y="150781"/>
                  </a:cubicBezTo>
                  <a:cubicBezTo>
                    <a:pt x="893388" y="139967"/>
                    <a:pt x="888512" y="130215"/>
                    <a:pt x="882636" y="121401"/>
                  </a:cubicBezTo>
                  <a:cubicBezTo>
                    <a:pt x="882636" y="120901"/>
                    <a:pt x="882823" y="120401"/>
                    <a:pt x="882761" y="119839"/>
                  </a:cubicBezTo>
                  <a:cubicBezTo>
                    <a:pt x="879448" y="89959"/>
                    <a:pt x="921330" y="64893"/>
                    <a:pt x="962523" y="60267"/>
                  </a:cubicBezTo>
                  <a:cubicBezTo>
                    <a:pt x="997778" y="56266"/>
                    <a:pt x="1037223" y="66830"/>
                    <a:pt x="1042036" y="108399"/>
                  </a:cubicBezTo>
                  <a:cubicBezTo>
                    <a:pt x="1042849" y="115275"/>
                    <a:pt x="1049101" y="120151"/>
                    <a:pt x="1055851" y="119400"/>
                  </a:cubicBezTo>
                  <a:cubicBezTo>
                    <a:pt x="1062727" y="118588"/>
                    <a:pt x="1067603" y="112399"/>
                    <a:pt x="1066853" y="105523"/>
                  </a:cubicBezTo>
                  <a:cubicBezTo>
                    <a:pt x="1065541" y="94021"/>
                    <a:pt x="1062039" y="83894"/>
                    <a:pt x="1057038" y="74893"/>
                  </a:cubicBezTo>
                  <a:cubicBezTo>
                    <a:pt x="1077478" y="62203"/>
                    <a:pt x="1098294" y="53264"/>
                    <a:pt x="1119048" y="48577"/>
                  </a:cubicBezTo>
                  <a:cubicBezTo>
                    <a:pt x="1170181" y="36950"/>
                    <a:pt x="1223064" y="50577"/>
                    <a:pt x="1264195" y="86146"/>
                  </a:cubicBezTo>
                  <a:cubicBezTo>
                    <a:pt x="1305702" y="121839"/>
                    <a:pt x="1327017" y="172596"/>
                    <a:pt x="1322767" y="225292"/>
                  </a:cubicBezTo>
                  <a:close/>
                </a:path>
              </a:pathLst>
            </a:custGeom>
            <a:solidFill>
              <a:schemeClr val="accent4">
                <a:lumMod val="60000"/>
                <a:lumOff val="40000"/>
              </a:schemeClr>
            </a:solidFill>
            <a:ln w="16002"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37" name="Group 36">
              <a:extLst>
                <a:ext uri="{FF2B5EF4-FFF2-40B4-BE49-F238E27FC236}">
                  <a16:creationId xmlns:a16="http://schemas.microsoft.com/office/drawing/2014/main" id="{3DFDFC78-D4C7-C209-CBB0-A104C0AB380F}"/>
                </a:ext>
              </a:extLst>
            </p:cNvPr>
            <p:cNvGrpSpPr/>
            <p:nvPr/>
          </p:nvGrpSpPr>
          <p:grpSpPr>
            <a:xfrm>
              <a:off x="5906028" y="2645833"/>
              <a:ext cx="287868" cy="287868"/>
              <a:chOff x="1448328" y="2201333"/>
              <a:chExt cx="287868" cy="287868"/>
            </a:xfrm>
          </p:grpSpPr>
          <p:sp>
            <p:nvSpPr>
              <p:cNvPr id="38" name="Star: 12 Points 37">
                <a:extLst>
                  <a:ext uri="{FF2B5EF4-FFF2-40B4-BE49-F238E27FC236}">
                    <a16:creationId xmlns:a16="http://schemas.microsoft.com/office/drawing/2014/main" id="{638B4C72-6103-C08E-1FB2-E58C85B48E29}"/>
                  </a:ext>
                </a:extLst>
              </p:cNvPr>
              <p:cNvSpPr/>
              <p:nvPr/>
            </p:nvSpPr>
            <p:spPr>
              <a:xfrm>
                <a:off x="1448328" y="2201333"/>
                <a:ext cx="287868" cy="287868"/>
              </a:xfrm>
              <a:prstGeom prst="star12">
                <a:avLst>
                  <a:gd name="adj" fmla="val 45772"/>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9" name="Graphic 33">
                <a:extLst>
                  <a:ext uri="{FF2B5EF4-FFF2-40B4-BE49-F238E27FC236}">
                    <a16:creationId xmlns:a16="http://schemas.microsoft.com/office/drawing/2014/main" id="{25703050-D9DE-73A8-5B7B-13380A4C573F}"/>
                  </a:ext>
                </a:extLst>
              </p:cNvPr>
              <p:cNvGrpSpPr/>
              <p:nvPr/>
            </p:nvGrpSpPr>
            <p:grpSpPr>
              <a:xfrm>
                <a:off x="1467629" y="2226309"/>
                <a:ext cx="234699" cy="239596"/>
                <a:chOff x="2692649" y="4360327"/>
                <a:chExt cx="2446610" cy="2497662"/>
              </a:xfrm>
              <a:solidFill>
                <a:schemeClr val="accent1"/>
              </a:solidFill>
            </p:grpSpPr>
            <p:sp>
              <p:nvSpPr>
                <p:cNvPr id="40" name="Freeform: Shape 39">
                  <a:extLst>
                    <a:ext uri="{FF2B5EF4-FFF2-40B4-BE49-F238E27FC236}">
                      <a16:creationId xmlns:a16="http://schemas.microsoft.com/office/drawing/2014/main" id="{D1900932-6BAD-54A0-AC31-5E359890F363}"/>
                    </a:ext>
                  </a:extLst>
                </p:cNvPr>
                <p:cNvSpPr/>
                <p:nvPr/>
              </p:nvSpPr>
              <p:spPr>
                <a:xfrm>
                  <a:off x="2692649" y="4360327"/>
                  <a:ext cx="2446610" cy="2497662"/>
                </a:xfrm>
                <a:custGeom>
                  <a:avLst/>
                  <a:gdLst>
                    <a:gd name="connsiteX0" fmla="*/ 2419566 w 2446610"/>
                    <a:gd name="connsiteY0" fmla="*/ 1486907 h 2497662"/>
                    <a:gd name="connsiteX1" fmla="*/ 2389792 w 2446610"/>
                    <a:gd name="connsiteY1" fmla="*/ 1488939 h 2497662"/>
                    <a:gd name="connsiteX2" fmla="*/ 2370157 w 2446610"/>
                    <a:gd name="connsiteY2" fmla="*/ 1511412 h 2497662"/>
                    <a:gd name="connsiteX3" fmla="*/ 2345261 w 2446610"/>
                    <a:gd name="connsiteY3" fmla="*/ 1585562 h 2497662"/>
                    <a:gd name="connsiteX4" fmla="*/ 2162855 w 2446610"/>
                    <a:gd name="connsiteY4" fmla="*/ 1524177 h 2497662"/>
                    <a:gd name="connsiteX5" fmla="*/ 2162847 w 2446610"/>
                    <a:gd name="connsiteY5" fmla="*/ 1524177 h 2497662"/>
                    <a:gd name="connsiteX6" fmla="*/ 2313764 w 2446610"/>
                    <a:gd name="connsiteY6" fmla="*/ 1249039 h 2497662"/>
                    <a:gd name="connsiteX7" fmla="*/ 2162847 w 2446610"/>
                    <a:gd name="connsiteY7" fmla="*/ 973900 h 2497662"/>
                    <a:gd name="connsiteX8" fmla="*/ 2345253 w 2446610"/>
                    <a:gd name="connsiteY8" fmla="*/ 912515 h 2497662"/>
                    <a:gd name="connsiteX9" fmla="*/ 2370149 w 2446610"/>
                    <a:gd name="connsiteY9" fmla="*/ 986469 h 2497662"/>
                    <a:gd name="connsiteX10" fmla="*/ 2370157 w 2446610"/>
                    <a:gd name="connsiteY10" fmla="*/ 986469 h 2497662"/>
                    <a:gd name="connsiteX11" fmla="*/ 2389581 w 2446610"/>
                    <a:gd name="connsiteY11" fmla="*/ 1010039 h 2497662"/>
                    <a:gd name="connsiteX12" fmla="*/ 2420046 w 2446610"/>
                    <a:gd name="connsiteY12" fmla="*/ 1012397 h 2497662"/>
                    <a:gd name="connsiteX13" fmla="*/ 2442868 w 2446610"/>
                    <a:gd name="connsiteY13" fmla="*/ 992095 h 2497662"/>
                    <a:gd name="connsiteX14" fmla="*/ 2444071 w 2446610"/>
                    <a:gd name="connsiteY14" fmla="*/ 961565 h 2497662"/>
                    <a:gd name="connsiteX15" fmla="*/ 2406802 w 2446610"/>
                    <a:gd name="connsiteY15" fmla="*/ 850773 h 2497662"/>
                    <a:gd name="connsiteX16" fmla="*/ 2369491 w 2446610"/>
                    <a:gd name="connsiteY16" fmla="*/ 739897 h 2497662"/>
                    <a:gd name="connsiteX17" fmla="*/ 2350027 w 2446610"/>
                    <a:gd name="connsiteY17" fmla="*/ 716457 h 2497662"/>
                    <a:gd name="connsiteX18" fmla="*/ 2319643 w 2446610"/>
                    <a:gd name="connsiteY18" fmla="*/ 714156 h 2497662"/>
                    <a:gd name="connsiteX19" fmla="*/ 2296870 w 2446610"/>
                    <a:gd name="connsiteY19" fmla="*/ 734392 h 2497662"/>
                    <a:gd name="connsiteX20" fmla="*/ 2295578 w 2446610"/>
                    <a:gd name="connsiteY20" fmla="*/ 764833 h 2497662"/>
                    <a:gd name="connsiteX21" fmla="*/ 2320440 w 2446610"/>
                    <a:gd name="connsiteY21" fmla="*/ 838787 h 2497662"/>
                    <a:gd name="connsiteX22" fmla="*/ 2153716 w 2446610"/>
                    <a:gd name="connsiteY22" fmla="*/ 894903 h 2497662"/>
                    <a:gd name="connsiteX23" fmla="*/ 2153716 w 2446610"/>
                    <a:gd name="connsiteY23" fmla="*/ 894911 h 2497662"/>
                    <a:gd name="connsiteX24" fmla="*/ 2104510 w 2446610"/>
                    <a:gd name="connsiteY24" fmla="*/ 606306 h 2497662"/>
                    <a:gd name="connsiteX25" fmla="*/ 1843650 w 2446610"/>
                    <a:gd name="connsiteY25" fmla="*/ 473390 h 2497662"/>
                    <a:gd name="connsiteX26" fmla="*/ 1949409 w 2446610"/>
                    <a:gd name="connsiteY26" fmla="*/ 329693 h 2497662"/>
                    <a:gd name="connsiteX27" fmla="*/ 2012242 w 2446610"/>
                    <a:gd name="connsiteY27" fmla="*/ 376052 h 2497662"/>
                    <a:gd name="connsiteX28" fmla="*/ 2012242 w 2446610"/>
                    <a:gd name="connsiteY28" fmla="*/ 376060 h 2497662"/>
                    <a:gd name="connsiteX29" fmla="*/ 2035350 w 2446610"/>
                    <a:gd name="connsiteY29" fmla="*/ 383865 h 2497662"/>
                    <a:gd name="connsiteX30" fmla="*/ 2064106 w 2446610"/>
                    <a:gd name="connsiteY30" fmla="*/ 371003 h 2497662"/>
                    <a:gd name="connsiteX31" fmla="*/ 2073993 w 2446610"/>
                    <a:gd name="connsiteY31" fmla="*/ 341083 h 2497662"/>
                    <a:gd name="connsiteX32" fmla="*/ 2058569 w 2446610"/>
                    <a:gd name="connsiteY32" fmla="*/ 313619 h 2497662"/>
                    <a:gd name="connsiteX33" fmla="*/ 1964353 w 2446610"/>
                    <a:gd name="connsiteY33" fmla="*/ 243722 h 2497662"/>
                    <a:gd name="connsiteX34" fmla="*/ 1870145 w 2446610"/>
                    <a:gd name="connsiteY34" fmla="*/ 174255 h 2497662"/>
                    <a:gd name="connsiteX35" fmla="*/ 1840883 w 2446610"/>
                    <a:gd name="connsiteY35" fmla="*/ 166458 h 2497662"/>
                    <a:gd name="connsiteX36" fmla="*/ 1814849 w 2446610"/>
                    <a:gd name="connsiteY36" fmla="*/ 181947 h 2497662"/>
                    <a:gd name="connsiteX37" fmla="*/ 1807735 w 2446610"/>
                    <a:gd name="connsiteY37" fmla="*/ 211388 h 2497662"/>
                    <a:gd name="connsiteX38" fmla="*/ 1823825 w 2446610"/>
                    <a:gd name="connsiteY38" fmla="*/ 237047 h 2497662"/>
                    <a:gd name="connsiteX39" fmla="*/ 1886575 w 2446610"/>
                    <a:gd name="connsiteY39" fmla="*/ 283375 h 2497662"/>
                    <a:gd name="connsiteX40" fmla="*/ 1774261 w 2446610"/>
                    <a:gd name="connsiteY40" fmla="*/ 435576 h 2497662"/>
                    <a:gd name="connsiteX41" fmla="*/ 1564270 w 2446610"/>
                    <a:gd name="connsiteY41" fmla="*/ 212993 h 2497662"/>
                    <a:gd name="connsiteX42" fmla="*/ 1262177 w 2446610"/>
                    <a:gd name="connsiteY42" fmla="*/ 261751 h 2497662"/>
                    <a:gd name="connsiteX43" fmla="*/ 1262177 w 2446610"/>
                    <a:gd name="connsiteY43" fmla="*/ 78052 h 2497662"/>
                    <a:gd name="connsiteX44" fmla="*/ 1340229 w 2446610"/>
                    <a:gd name="connsiteY44" fmla="*/ 78052 h 2497662"/>
                    <a:gd name="connsiteX45" fmla="*/ 1374026 w 2446610"/>
                    <a:gd name="connsiteY45" fmla="*/ 58539 h 2497662"/>
                    <a:gd name="connsiteX46" fmla="*/ 1374026 w 2446610"/>
                    <a:gd name="connsiteY46" fmla="*/ 19513 h 2497662"/>
                    <a:gd name="connsiteX47" fmla="*/ 1340229 w 2446610"/>
                    <a:gd name="connsiteY47" fmla="*/ 0 h 2497662"/>
                    <a:gd name="connsiteX48" fmla="*/ 1106073 w 2446610"/>
                    <a:gd name="connsiteY48" fmla="*/ 0 h 2497662"/>
                    <a:gd name="connsiteX49" fmla="*/ 1072275 w 2446610"/>
                    <a:gd name="connsiteY49" fmla="*/ 19513 h 2497662"/>
                    <a:gd name="connsiteX50" fmla="*/ 1072275 w 2446610"/>
                    <a:gd name="connsiteY50" fmla="*/ 58539 h 2497662"/>
                    <a:gd name="connsiteX51" fmla="*/ 1106073 w 2446610"/>
                    <a:gd name="connsiteY51" fmla="*/ 78052 h 2497662"/>
                    <a:gd name="connsiteX52" fmla="*/ 1184125 w 2446610"/>
                    <a:gd name="connsiteY52" fmla="*/ 78052 h 2497662"/>
                    <a:gd name="connsiteX53" fmla="*/ 1184125 w 2446610"/>
                    <a:gd name="connsiteY53" fmla="*/ 261751 h 2497662"/>
                    <a:gd name="connsiteX54" fmla="*/ 881990 w 2446610"/>
                    <a:gd name="connsiteY54" fmla="*/ 213082 h 2497662"/>
                    <a:gd name="connsiteX55" fmla="*/ 672020 w 2446610"/>
                    <a:gd name="connsiteY55" fmla="*/ 435728 h 2497662"/>
                    <a:gd name="connsiteX56" fmla="*/ 559706 w 2446610"/>
                    <a:gd name="connsiteY56" fmla="*/ 283373 h 2497662"/>
                    <a:gd name="connsiteX57" fmla="*/ 622497 w 2446610"/>
                    <a:gd name="connsiteY57" fmla="*/ 237045 h 2497662"/>
                    <a:gd name="connsiteX58" fmla="*/ 638587 w 2446610"/>
                    <a:gd name="connsiteY58" fmla="*/ 211386 h 2497662"/>
                    <a:gd name="connsiteX59" fmla="*/ 631473 w 2446610"/>
                    <a:gd name="connsiteY59" fmla="*/ 181945 h 2497662"/>
                    <a:gd name="connsiteX60" fmla="*/ 605439 w 2446610"/>
                    <a:gd name="connsiteY60" fmla="*/ 166456 h 2497662"/>
                    <a:gd name="connsiteX61" fmla="*/ 576177 w 2446610"/>
                    <a:gd name="connsiteY61" fmla="*/ 174253 h 2497662"/>
                    <a:gd name="connsiteX62" fmla="*/ 387713 w 2446610"/>
                    <a:gd name="connsiteY62" fmla="*/ 313228 h 2497662"/>
                    <a:gd name="connsiteX63" fmla="*/ 372103 w 2446610"/>
                    <a:gd name="connsiteY63" fmla="*/ 349009 h 2497662"/>
                    <a:gd name="connsiteX64" fmla="*/ 395283 w 2446610"/>
                    <a:gd name="connsiteY64" fmla="*/ 380425 h 2497662"/>
                    <a:gd name="connsiteX65" fmla="*/ 434082 w 2446610"/>
                    <a:gd name="connsiteY65" fmla="*/ 376059 h 2497662"/>
                    <a:gd name="connsiteX66" fmla="*/ 496874 w 2446610"/>
                    <a:gd name="connsiteY66" fmla="*/ 329692 h 2497662"/>
                    <a:gd name="connsiteX67" fmla="*/ 602829 w 2446610"/>
                    <a:gd name="connsiteY67" fmla="*/ 473389 h 2497662"/>
                    <a:gd name="connsiteX68" fmla="*/ 342135 w 2446610"/>
                    <a:gd name="connsiteY68" fmla="*/ 606159 h 2497662"/>
                    <a:gd name="connsiteX69" fmla="*/ 292735 w 2446610"/>
                    <a:gd name="connsiteY69" fmla="*/ 894515 h 2497662"/>
                    <a:gd name="connsiteX70" fmla="*/ 125981 w 2446610"/>
                    <a:gd name="connsiteY70" fmla="*/ 838390 h 2497662"/>
                    <a:gd name="connsiteX71" fmla="*/ 150876 w 2446610"/>
                    <a:gd name="connsiteY71" fmla="*/ 764436 h 2497662"/>
                    <a:gd name="connsiteX72" fmla="*/ 143136 w 2446610"/>
                    <a:gd name="connsiteY72" fmla="*/ 726101 h 2497662"/>
                    <a:gd name="connsiteX73" fmla="*/ 106062 w 2446610"/>
                    <a:gd name="connsiteY73" fmla="*/ 713629 h 2497662"/>
                    <a:gd name="connsiteX74" fmla="*/ 76727 w 2446610"/>
                    <a:gd name="connsiteY74" fmla="*/ 739501 h 2497662"/>
                    <a:gd name="connsiteX75" fmla="*/ 2188 w 2446610"/>
                    <a:gd name="connsiteY75" fmla="*/ 961439 h 2497662"/>
                    <a:gd name="connsiteX76" fmla="*/ 9945 w 2446610"/>
                    <a:gd name="connsiteY76" fmla="*/ 999766 h 2497662"/>
                    <a:gd name="connsiteX77" fmla="*/ 47019 w 2446610"/>
                    <a:gd name="connsiteY77" fmla="*/ 1012222 h 2497662"/>
                    <a:gd name="connsiteX78" fmla="*/ 76337 w 2446610"/>
                    <a:gd name="connsiteY78" fmla="*/ 986333 h 2497662"/>
                    <a:gd name="connsiteX79" fmla="*/ 101233 w 2446610"/>
                    <a:gd name="connsiteY79" fmla="*/ 912379 h 2497662"/>
                    <a:gd name="connsiteX80" fmla="*/ 283598 w 2446610"/>
                    <a:gd name="connsiteY80" fmla="*/ 973764 h 2497662"/>
                    <a:gd name="connsiteX81" fmla="*/ 283606 w 2446610"/>
                    <a:gd name="connsiteY81" fmla="*/ 973772 h 2497662"/>
                    <a:gd name="connsiteX82" fmla="*/ 132657 w 2446610"/>
                    <a:gd name="connsiteY82" fmla="*/ 1248911 h 2497662"/>
                    <a:gd name="connsiteX83" fmla="*/ 283606 w 2446610"/>
                    <a:gd name="connsiteY83" fmla="*/ 1524050 h 2497662"/>
                    <a:gd name="connsiteX84" fmla="*/ 101078 w 2446610"/>
                    <a:gd name="connsiteY84" fmla="*/ 1585280 h 2497662"/>
                    <a:gd name="connsiteX85" fmla="*/ 76183 w 2446610"/>
                    <a:gd name="connsiteY85" fmla="*/ 1511130 h 2497662"/>
                    <a:gd name="connsiteX86" fmla="*/ 46864 w 2446610"/>
                    <a:gd name="connsiteY86" fmla="*/ 1485242 h 2497662"/>
                    <a:gd name="connsiteX87" fmla="*/ 9791 w 2446610"/>
                    <a:gd name="connsiteY87" fmla="*/ 1497698 h 2497662"/>
                    <a:gd name="connsiteX88" fmla="*/ 2034 w 2446610"/>
                    <a:gd name="connsiteY88" fmla="*/ 1536025 h 2497662"/>
                    <a:gd name="connsiteX89" fmla="*/ 76729 w 2446610"/>
                    <a:gd name="connsiteY89" fmla="*/ 1757963 h 2497662"/>
                    <a:gd name="connsiteX90" fmla="*/ 90957 w 2446610"/>
                    <a:gd name="connsiteY90" fmla="*/ 1777184 h 2497662"/>
                    <a:gd name="connsiteX91" fmla="*/ 113730 w 2446610"/>
                    <a:gd name="connsiteY91" fmla="*/ 1784501 h 2497662"/>
                    <a:gd name="connsiteX92" fmla="*/ 126177 w 2446610"/>
                    <a:gd name="connsiteY92" fmla="*/ 1782468 h 2497662"/>
                    <a:gd name="connsiteX93" fmla="*/ 148690 w 2446610"/>
                    <a:gd name="connsiteY93" fmla="*/ 1762833 h 2497662"/>
                    <a:gd name="connsiteX94" fmla="*/ 150722 w 2446610"/>
                    <a:gd name="connsiteY94" fmla="*/ 1733028 h 2497662"/>
                    <a:gd name="connsiteX95" fmla="*/ 125827 w 2446610"/>
                    <a:gd name="connsiteY95" fmla="*/ 1659074 h 2497662"/>
                    <a:gd name="connsiteX96" fmla="*/ 292581 w 2446610"/>
                    <a:gd name="connsiteY96" fmla="*/ 1602958 h 2497662"/>
                    <a:gd name="connsiteX97" fmla="*/ 292581 w 2446610"/>
                    <a:gd name="connsiteY97" fmla="*/ 1602950 h 2497662"/>
                    <a:gd name="connsiteX98" fmla="*/ 341869 w 2446610"/>
                    <a:gd name="connsiteY98" fmla="*/ 1891451 h 2497662"/>
                    <a:gd name="connsiteX99" fmla="*/ 602646 w 2446610"/>
                    <a:gd name="connsiteY99" fmla="*/ 2024318 h 2497662"/>
                    <a:gd name="connsiteX100" fmla="*/ 496886 w 2446610"/>
                    <a:gd name="connsiteY100" fmla="*/ 2167976 h 2497662"/>
                    <a:gd name="connsiteX101" fmla="*/ 434095 w 2446610"/>
                    <a:gd name="connsiteY101" fmla="*/ 2121617 h 2497662"/>
                    <a:gd name="connsiteX102" fmla="*/ 434095 w 2446610"/>
                    <a:gd name="connsiteY102" fmla="*/ 2121609 h 2497662"/>
                    <a:gd name="connsiteX103" fmla="*/ 395296 w 2446610"/>
                    <a:gd name="connsiteY103" fmla="*/ 2117243 h 2497662"/>
                    <a:gd name="connsiteX104" fmla="*/ 372116 w 2446610"/>
                    <a:gd name="connsiteY104" fmla="*/ 2148659 h 2497662"/>
                    <a:gd name="connsiteX105" fmla="*/ 387726 w 2446610"/>
                    <a:gd name="connsiteY105" fmla="*/ 2184441 h 2497662"/>
                    <a:gd name="connsiteX106" fmla="*/ 576181 w 2446610"/>
                    <a:gd name="connsiteY106" fmla="*/ 2323415 h 2497662"/>
                    <a:gd name="connsiteX107" fmla="*/ 576189 w 2446610"/>
                    <a:gd name="connsiteY107" fmla="*/ 2323415 h 2497662"/>
                    <a:gd name="connsiteX108" fmla="*/ 614508 w 2446610"/>
                    <a:gd name="connsiteY108" fmla="*/ 2327122 h 2497662"/>
                    <a:gd name="connsiteX109" fmla="*/ 637361 w 2446610"/>
                    <a:gd name="connsiteY109" fmla="*/ 2296145 h 2497662"/>
                    <a:gd name="connsiteX110" fmla="*/ 622507 w 2446610"/>
                    <a:gd name="connsiteY110" fmla="*/ 2260624 h 2497662"/>
                    <a:gd name="connsiteX111" fmla="*/ 559716 w 2446610"/>
                    <a:gd name="connsiteY111" fmla="*/ 2214297 h 2497662"/>
                    <a:gd name="connsiteX112" fmla="*/ 672030 w 2446610"/>
                    <a:gd name="connsiteY112" fmla="*/ 2062095 h 2497662"/>
                    <a:gd name="connsiteX113" fmla="*/ 882042 w 2446610"/>
                    <a:gd name="connsiteY113" fmla="*/ 2284637 h 2497662"/>
                    <a:gd name="connsiteX114" fmla="*/ 1184135 w 2446610"/>
                    <a:gd name="connsiteY114" fmla="*/ 2235912 h 2497662"/>
                    <a:gd name="connsiteX115" fmla="*/ 1184135 w 2446610"/>
                    <a:gd name="connsiteY115" fmla="*/ 2419611 h 2497662"/>
                    <a:gd name="connsiteX116" fmla="*/ 1106082 w 2446610"/>
                    <a:gd name="connsiteY116" fmla="*/ 2419611 h 2497662"/>
                    <a:gd name="connsiteX117" fmla="*/ 1072285 w 2446610"/>
                    <a:gd name="connsiteY117" fmla="*/ 2439124 h 2497662"/>
                    <a:gd name="connsiteX118" fmla="*/ 1072285 w 2446610"/>
                    <a:gd name="connsiteY118" fmla="*/ 2478150 h 2497662"/>
                    <a:gd name="connsiteX119" fmla="*/ 1106082 w 2446610"/>
                    <a:gd name="connsiteY119" fmla="*/ 2497663 h 2497662"/>
                    <a:gd name="connsiteX120" fmla="*/ 1340239 w 2446610"/>
                    <a:gd name="connsiteY120" fmla="*/ 2497663 h 2497662"/>
                    <a:gd name="connsiteX121" fmla="*/ 1374036 w 2446610"/>
                    <a:gd name="connsiteY121" fmla="*/ 2478150 h 2497662"/>
                    <a:gd name="connsiteX122" fmla="*/ 1374036 w 2446610"/>
                    <a:gd name="connsiteY122" fmla="*/ 2439124 h 2497662"/>
                    <a:gd name="connsiteX123" fmla="*/ 1340239 w 2446610"/>
                    <a:gd name="connsiteY123" fmla="*/ 2419611 h 2497662"/>
                    <a:gd name="connsiteX124" fmla="*/ 1262187 w 2446610"/>
                    <a:gd name="connsiteY124" fmla="*/ 2419611 h 2497662"/>
                    <a:gd name="connsiteX125" fmla="*/ 1262187 w 2446610"/>
                    <a:gd name="connsiteY125" fmla="*/ 2235881 h 2497662"/>
                    <a:gd name="connsiteX126" fmla="*/ 1455837 w 2446610"/>
                    <a:gd name="connsiteY126" fmla="*/ 2302810 h 2497662"/>
                    <a:gd name="connsiteX127" fmla="*/ 1560192 w 2446610"/>
                    <a:gd name="connsiteY127" fmla="*/ 2285988 h 2497662"/>
                    <a:gd name="connsiteX128" fmla="*/ 1774283 w 2446610"/>
                    <a:gd name="connsiteY128" fmla="*/ 2061989 h 2497662"/>
                    <a:gd name="connsiteX129" fmla="*/ 1886597 w 2446610"/>
                    <a:gd name="connsiteY129" fmla="*/ 2214305 h 2497662"/>
                    <a:gd name="connsiteX130" fmla="*/ 1823806 w 2446610"/>
                    <a:gd name="connsiteY130" fmla="*/ 2260632 h 2497662"/>
                    <a:gd name="connsiteX131" fmla="*/ 1808952 w 2446610"/>
                    <a:gd name="connsiteY131" fmla="*/ 2296153 h 2497662"/>
                    <a:gd name="connsiteX132" fmla="*/ 1831805 w 2446610"/>
                    <a:gd name="connsiteY132" fmla="*/ 2327131 h 2497662"/>
                    <a:gd name="connsiteX133" fmla="*/ 1870124 w 2446610"/>
                    <a:gd name="connsiteY133" fmla="*/ 2323423 h 2497662"/>
                    <a:gd name="connsiteX134" fmla="*/ 1964331 w 2446610"/>
                    <a:gd name="connsiteY134" fmla="*/ 2253957 h 2497662"/>
                    <a:gd name="connsiteX135" fmla="*/ 2058539 w 2446610"/>
                    <a:gd name="connsiteY135" fmla="*/ 2184449 h 2497662"/>
                    <a:gd name="connsiteX136" fmla="*/ 2058547 w 2446610"/>
                    <a:gd name="connsiteY136" fmla="*/ 2184449 h 2497662"/>
                    <a:gd name="connsiteX137" fmla="*/ 2074174 w 2446610"/>
                    <a:gd name="connsiteY137" fmla="*/ 2148682 h 2497662"/>
                    <a:gd name="connsiteX138" fmla="*/ 2051010 w 2446610"/>
                    <a:gd name="connsiteY138" fmla="*/ 2117266 h 2497662"/>
                    <a:gd name="connsiteX139" fmla="*/ 2012219 w 2446610"/>
                    <a:gd name="connsiteY139" fmla="*/ 2121616 h 2497662"/>
                    <a:gd name="connsiteX140" fmla="*/ 1949386 w 2446610"/>
                    <a:gd name="connsiteY140" fmla="*/ 2167974 h 2497662"/>
                    <a:gd name="connsiteX141" fmla="*/ 1843666 w 2446610"/>
                    <a:gd name="connsiteY141" fmla="*/ 2024400 h 2497662"/>
                    <a:gd name="connsiteX142" fmla="*/ 2104298 w 2446610"/>
                    <a:gd name="connsiteY142" fmla="*/ 1891508 h 2497662"/>
                    <a:gd name="connsiteX143" fmla="*/ 2153731 w 2446610"/>
                    <a:gd name="connsiteY143" fmla="*/ 1603152 h 2497662"/>
                    <a:gd name="connsiteX144" fmla="*/ 2320454 w 2446610"/>
                    <a:gd name="connsiteY144" fmla="*/ 1659268 h 2497662"/>
                    <a:gd name="connsiteX145" fmla="*/ 2295592 w 2446610"/>
                    <a:gd name="connsiteY145" fmla="*/ 1733222 h 2497662"/>
                    <a:gd name="connsiteX146" fmla="*/ 2295592 w 2446610"/>
                    <a:gd name="connsiteY146" fmla="*/ 1733230 h 2497662"/>
                    <a:gd name="connsiteX147" fmla="*/ 2296885 w 2446610"/>
                    <a:gd name="connsiteY147" fmla="*/ 1763670 h 2497662"/>
                    <a:gd name="connsiteX148" fmla="*/ 2319657 w 2446610"/>
                    <a:gd name="connsiteY148" fmla="*/ 1783907 h 2497662"/>
                    <a:gd name="connsiteX149" fmla="*/ 2350042 w 2446610"/>
                    <a:gd name="connsiteY149" fmla="*/ 1781606 h 2497662"/>
                    <a:gd name="connsiteX150" fmla="*/ 2369506 w 2446610"/>
                    <a:gd name="connsiteY150" fmla="*/ 1758166 h 2497662"/>
                    <a:gd name="connsiteX151" fmla="*/ 2406817 w 2446610"/>
                    <a:gd name="connsiteY151" fmla="*/ 1647332 h 2497662"/>
                    <a:gd name="connsiteX152" fmla="*/ 2444086 w 2446610"/>
                    <a:gd name="connsiteY152" fmla="*/ 1536539 h 2497662"/>
                    <a:gd name="connsiteX153" fmla="*/ 2442159 w 2446610"/>
                    <a:gd name="connsiteY153" fmla="*/ 1506619 h 2497662"/>
                    <a:gd name="connsiteX154" fmla="*/ 2419580 w 2446610"/>
                    <a:gd name="connsiteY154" fmla="*/ 1486895 h 2497662"/>
                    <a:gd name="connsiteX155" fmla="*/ 2042273 w 2446610"/>
                    <a:gd name="connsiteY155" fmla="*/ 1844032 h 2497662"/>
                    <a:gd name="connsiteX156" fmla="*/ 2042265 w 2446610"/>
                    <a:gd name="connsiteY156" fmla="*/ 1844032 h 2497662"/>
                    <a:gd name="connsiteX157" fmla="*/ 1915543 w 2446610"/>
                    <a:gd name="connsiteY157" fmla="*/ 1936019 h 2497662"/>
                    <a:gd name="connsiteX158" fmla="*/ 1759017 w 2446610"/>
                    <a:gd name="connsiteY158" fmla="*/ 1931799 h 2497662"/>
                    <a:gd name="connsiteX159" fmla="*/ 1722984 w 2446610"/>
                    <a:gd name="connsiteY159" fmla="*/ 1936994 h 2497662"/>
                    <a:gd name="connsiteX160" fmla="*/ 1706918 w 2446610"/>
                    <a:gd name="connsiteY160" fmla="*/ 1969653 h 2497662"/>
                    <a:gd name="connsiteX161" fmla="*/ 1626809 w 2446610"/>
                    <a:gd name="connsiteY161" fmla="*/ 2158873 h 2497662"/>
                    <a:gd name="connsiteX162" fmla="*/ 1431386 w 2446610"/>
                    <a:gd name="connsiteY162" fmla="*/ 2222380 h 2497662"/>
                    <a:gd name="connsiteX163" fmla="*/ 1255346 w 2446610"/>
                    <a:gd name="connsiteY163" fmla="*/ 2116391 h 2497662"/>
                    <a:gd name="connsiteX164" fmla="*/ 1223149 w 2446610"/>
                    <a:gd name="connsiteY164" fmla="*/ 2099423 h 2497662"/>
                    <a:gd name="connsiteX165" fmla="*/ 1190952 w 2446610"/>
                    <a:gd name="connsiteY165" fmla="*/ 2116391 h 2497662"/>
                    <a:gd name="connsiteX166" fmla="*/ 1014823 w 2446610"/>
                    <a:gd name="connsiteY166" fmla="*/ 2222615 h 2497662"/>
                    <a:gd name="connsiteX167" fmla="*/ 819220 w 2446610"/>
                    <a:gd name="connsiteY167" fmla="*/ 2159018 h 2497662"/>
                    <a:gd name="connsiteX168" fmla="*/ 739224 w 2446610"/>
                    <a:gd name="connsiteY168" fmla="*/ 1969539 h 2497662"/>
                    <a:gd name="connsiteX169" fmla="*/ 723166 w 2446610"/>
                    <a:gd name="connsiteY169" fmla="*/ 1936894 h 2497662"/>
                    <a:gd name="connsiteX170" fmla="*/ 687165 w 2446610"/>
                    <a:gd name="connsiteY170" fmla="*/ 1931683 h 2497662"/>
                    <a:gd name="connsiteX171" fmla="*/ 489139 w 2446610"/>
                    <a:gd name="connsiteY171" fmla="*/ 1917617 h 2497662"/>
                    <a:gd name="connsiteX172" fmla="*/ 365109 w 2446610"/>
                    <a:gd name="connsiteY172" fmla="*/ 1762602 h 2497662"/>
                    <a:gd name="connsiteX173" fmla="*/ 394817 w 2446610"/>
                    <a:gd name="connsiteY173" fmla="*/ 1566316 h 2497662"/>
                    <a:gd name="connsiteX174" fmla="*/ 409143 w 2446610"/>
                    <a:gd name="connsiteY174" fmla="*/ 1545592 h 2497662"/>
                    <a:gd name="connsiteX175" fmla="*/ 413834 w 2446610"/>
                    <a:gd name="connsiteY175" fmla="*/ 1510541 h 2497662"/>
                    <a:gd name="connsiteX176" fmla="*/ 388102 w 2446610"/>
                    <a:gd name="connsiteY176" fmla="*/ 1486272 h 2497662"/>
                    <a:gd name="connsiteX177" fmla="*/ 232909 w 2446610"/>
                    <a:gd name="connsiteY177" fmla="*/ 1351583 h 2497662"/>
                    <a:gd name="connsiteX178" fmla="*/ 232909 w 2446610"/>
                    <a:gd name="connsiteY178" fmla="*/ 1146094 h 2497662"/>
                    <a:gd name="connsiteX179" fmla="*/ 388102 w 2446610"/>
                    <a:gd name="connsiteY179" fmla="*/ 1011405 h 2497662"/>
                    <a:gd name="connsiteX180" fmla="*/ 413834 w 2446610"/>
                    <a:gd name="connsiteY180" fmla="*/ 987136 h 2497662"/>
                    <a:gd name="connsiteX181" fmla="*/ 409143 w 2446610"/>
                    <a:gd name="connsiteY181" fmla="*/ 952086 h 2497662"/>
                    <a:gd name="connsiteX182" fmla="*/ 394817 w 2446610"/>
                    <a:gd name="connsiteY182" fmla="*/ 931361 h 2497662"/>
                    <a:gd name="connsiteX183" fmla="*/ 364961 w 2446610"/>
                    <a:gd name="connsiteY183" fmla="*/ 734939 h 2497662"/>
                    <a:gd name="connsiteX184" fmla="*/ 489089 w 2446610"/>
                    <a:gd name="connsiteY184" fmla="*/ 579819 h 2497662"/>
                    <a:gd name="connsiteX185" fmla="*/ 687277 w 2446610"/>
                    <a:gd name="connsiteY185" fmla="*/ 565883 h 2497662"/>
                    <a:gd name="connsiteX186" fmla="*/ 723279 w 2446610"/>
                    <a:gd name="connsiteY186" fmla="*/ 560664 h 2497662"/>
                    <a:gd name="connsiteX187" fmla="*/ 739336 w 2446610"/>
                    <a:gd name="connsiteY187" fmla="*/ 528028 h 2497662"/>
                    <a:gd name="connsiteX188" fmla="*/ 819436 w 2446610"/>
                    <a:gd name="connsiteY188" fmla="*/ 338758 h 2497662"/>
                    <a:gd name="connsiteX189" fmla="*/ 1014900 w 2446610"/>
                    <a:gd name="connsiteY189" fmla="*/ 275243 h 2497662"/>
                    <a:gd name="connsiteX190" fmla="*/ 1190948 w 2446610"/>
                    <a:gd name="connsiteY190" fmla="*/ 381287 h 2497662"/>
                    <a:gd name="connsiteX191" fmla="*/ 1223145 w 2446610"/>
                    <a:gd name="connsiteY191" fmla="*/ 397191 h 2497662"/>
                    <a:gd name="connsiteX192" fmla="*/ 1255342 w 2446610"/>
                    <a:gd name="connsiteY192" fmla="*/ 381287 h 2497662"/>
                    <a:gd name="connsiteX193" fmla="*/ 1431471 w 2446610"/>
                    <a:gd name="connsiteY193" fmla="*/ 275064 h 2497662"/>
                    <a:gd name="connsiteX194" fmla="*/ 1627074 w 2446610"/>
                    <a:gd name="connsiteY194" fmla="*/ 338661 h 2497662"/>
                    <a:gd name="connsiteX195" fmla="*/ 1707070 w 2446610"/>
                    <a:gd name="connsiteY195" fmla="*/ 528140 h 2497662"/>
                    <a:gd name="connsiteX196" fmla="*/ 1723144 w 2446610"/>
                    <a:gd name="connsiteY196" fmla="*/ 560807 h 2497662"/>
                    <a:gd name="connsiteX197" fmla="*/ 1759171 w 2446610"/>
                    <a:gd name="connsiteY197" fmla="*/ 565995 h 2497662"/>
                    <a:gd name="connsiteX198" fmla="*/ 1957171 w 2446610"/>
                    <a:gd name="connsiteY198" fmla="*/ 580068 h 2497662"/>
                    <a:gd name="connsiteX199" fmla="*/ 2081218 w 2446610"/>
                    <a:gd name="connsiteY199" fmla="*/ 735042 h 2497662"/>
                    <a:gd name="connsiteX200" fmla="*/ 2051591 w 2446610"/>
                    <a:gd name="connsiteY200" fmla="*/ 931319 h 2497662"/>
                    <a:gd name="connsiteX201" fmla="*/ 2037119 w 2446610"/>
                    <a:gd name="connsiteY201" fmla="*/ 952239 h 2497662"/>
                    <a:gd name="connsiteX202" fmla="*/ 2032566 w 2446610"/>
                    <a:gd name="connsiteY202" fmla="*/ 987225 h 2497662"/>
                    <a:gd name="connsiteX203" fmla="*/ 2058267 w 2446610"/>
                    <a:gd name="connsiteY203" fmla="*/ 1011405 h 2497662"/>
                    <a:gd name="connsiteX204" fmla="*/ 2213468 w 2446610"/>
                    <a:gd name="connsiteY204" fmla="*/ 1146094 h 2497662"/>
                    <a:gd name="connsiteX205" fmla="*/ 2213468 w 2446610"/>
                    <a:gd name="connsiteY205" fmla="*/ 1351583 h 2497662"/>
                    <a:gd name="connsiteX206" fmla="*/ 2058267 w 2446610"/>
                    <a:gd name="connsiteY206" fmla="*/ 1486272 h 2497662"/>
                    <a:gd name="connsiteX207" fmla="*/ 2032566 w 2446610"/>
                    <a:gd name="connsiteY207" fmla="*/ 1510451 h 2497662"/>
                    <a:gd name="connsiteX208" fmla="*/ 2037119 w 2446610"/>
                    <a:gd name="connsiteY208" fmla="*/ 1545437 h 2497662"/>
                    <a:gd name="connsiteX209" fmla="*/ 2051591 w 2446610"/>
                    <a:gd name="connsiteY209" fmla="*/ 1566357 h 2497662"/>
                    <a:gd name="connsiteX210" fmla="*/ 2090399 w 2446610"/>
                    <a:gd name="connsiteY210" fmla="*/ 1706616 h 2497662"/>
                    <a:gd name="connsiteX211" fmla="*/ 2042267 w 2446610"/>
                    <a:gd name="connsiteY211" fmla="*/ 1843946 h 249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2446610" h="2497662">
                      <a:moveTo>
                        <a:pt x="2419566" y="1486907"/>
                      </a:moveTo>
                      <a:cubicBezTo>
                        <a:pt x="2409761" y="1483614"/>
                        <a:pt x="2399053" y="1484346"/>
                        <a:pt x="2389792" y="1488939"/>
                      </a:cubicBezTo>
                      <a:cubicBezTo>
                        <a:pt x="2380523" y="1493533"/>
                        <a:pt x="2373466" y="1501615"/>
                        <a:pt x="2370157" y="1511412"/>
                      </a:cubicBezTo>
                      <a:lnTo>
                        <a:pt x="2345261" y="1585562"/>
                      </a:lnTo>
                      <a:lnTo>
                        <a:pt x="2162855" y="1524177"/>
                      </a:lnTo>
                      <a:lnTo>
                        <a:pt x="2162847" y="1524177"/>
                      </a:lnTo>
                      <a:cubicBezTo>
                        <a:pt x="2256851" y="1464273"/>
                        <a:pt x="2313764" y="1360512"/>
                        <a:pt x="2313764" y="1249039"/>
                      </a:cubicBezTo>
                      <a:cubicBezTo>
                        <a:pt x="2313764" y="1137566"/>
                        <a:pt x="2256851" y="1033802"/>
                        <a:pt x="2162847" y="973900"/>
                      </a:cubicBezTo>
                      <a:lnTo>
                        <a:pt x="2345253" y="912515"/>
                      </a:lnTo>
                      <a:lnTo>
                        <a:pt x="2370149" y="986469"/>
                      </a:lnTo>
                      <a:lnTo>
                        <a:pt x="2370157" y="986469"/>
                      </a:lnTo>
                      <a:cubicBezTo>
                        <a:pt x="2373157" y="996640"/>
                        <a:pt x="2380174" y="1005153"/>
                        <a:pt x="2389581" y="1010039"/>
                      </a:cubicBezTo>
                      <a:cubicBezTo>
                        <a:pt x="2398995" y="1014933"/>
                        <a:pt x="2409988" y="1015787"/>
                        <a:pt x="2420046" y="1012397"/>
                      </a:cubicBezTo>
                      <a:cubicBezTo>
                        <a:pt x="2430095" y="1009014"/>
                        <a:pt x="2438331" y="1001681"/>
                        <a:pt x="2442868" y="992095"/>
                      </a:cubicBezTo>
                      <a:cubicBezTo>
                        <a:pt x="2447397" y="982501"/>
                        <a:pt x="2447836" y="971484"/>
                        <a:pt x="2444071" y="961565"/>
                      </a:cubicBezTo>
                      <a:lnTo>
                        <a:pt x="2406802" y="850773"/>
                      </a:lnTo>
                      <a:lnTo>
                        <a:pt x="2369491" y="739897"/>
                      </a:lnTo>
                      <a:cubicBezTo>
                        <a:pt x="2366451" y="729767"/>
                        <a:pt x="2359426" y="721311"/>
                        <a:pt x="2350027" y="716457"/>
                      </a:cubicBezTo>
                      <a:cubicBezTo>
                        <a:pt x="2340628" y="711602"/>
                        <a:pt x="2329669" y="710773"/>
                        <a:pt x="2319643" y="714156"/>
                      </a:cubicBezTo>
                      <a:cubicBezTo>
                        <a:pt x="2309617" y="717538"/>
                        <a:pt x="2301398" y="724839"/>
                        <a:pt x="2296870" y="734392"/>
                      </a:cubicBezTo>
                      <a:cubicBezTo>
                        <a:pt x="2292334" y="743945"/>
                        <a:pt x="2291862" y="754930"/>
                        <a:pt x="2295578" y="764833"/>
                      </a:cubicBezTo>
                      <a:lnTo>
                        <a:pt x="2320440" y="838787"/>
                      </a:lnTo>
                      <a:lnTo>
                        <a:pt x="2153716" y="894903"/>
                      </a:lnTo>
                      <a:lnTo>
                        <a:pt x="2153716" y="894911"/>
                      </a:lnTo>
                      <a:cubicBezTo>
                        <a:pt x="2183832" y="796338"/>
                        <a:pt x="2165587" y="689332"/>
                        <a:pt x="2104510" y="606306"/>
                      </a:cubicBezTo>
                      <a:cubicBezTo>
                        <a:pt x="2043442" y="523277"/>
                        <a:pt x="1946722" y="474000"/>
                        <a:pt x="1843650" y="473390"/>
                      </a:cubicBezTo>
                      <a:lnTo>
                        <a:pt x="1949409" y="329693"/>
                      </a:lnTo>
                      <a:lnTo>
                        <a:pt x="2012242" y="376052"/>
                      </a:lnTo>
                      <a:lnTo>
                        <a:pt x="2012242" y="376060"/>
                      </a:lnTo>
                      <a:cubicBezTo>
                        <a:pt x="2018901" y="381085"/>
                        <a:pt x="2027007" y="383825"/>
                        <a:pt x="2035350" y="383865"/>
                      </a:cubicBezTo>
                      <a:cubicBezTo>
                        <a:pt x="2046318" y="383808"/>
                        <a:pt x="2056757" y="379142"/>
                        <a:pt x="2064106" y="371003"/>
                      </a:cubicBezTo>
                      <a:cubicBezTo>
                        <a:pt x="2071464" y="362864"/>
                        <a:pt x="2075050" y="352002"/>
                        <a:pt x="2073993" y="341083"/>
                      </a:cubicBezTo>
                      <a:cubicBezTo>
                        <a:pt x="2072944" y="330172"/>
                        <a:pt x="2067342" y="320196"/>
                        <a:pt x="2058569" y="313619"/>
                      </a:cubicBezTo>
                      <a:lnTo>
                        <a:pt x="1964353" y="243722"/>
                      </a:lnTo>
                      <a:lnTo>
                        <a:pt x="1870145" y="174255"/>
                      </a:lnTo>
                      <a:cubicBezTo>
                        <a:pt x="1861836" y="167824"/>
                        <a:pt x="1851291" y="165011"/>
                        <a:pt x="1840883" y="166458"/>
                      </a:cubicBezTo>
                      <a:cubicBezTo>
                        <a:pt x="1830476" y="167905"/>
                        <a:pt x="1821086" y="173491"/>
                        <a:pt x="1814849" y="181947"/>
                      </a:cubicBezTo>
                      <a:cubicBezTo>
                        <a:pt x="1808613" y="190402"/>
                        <a:pt x="1806052" y="201013"/>
                        <a:pt x="1807735" y="211388"/>
                      </a:cubicBezTo>
                      <a:cubicBezTo>
                        <a:pt x="1809426" y="221754"/>
                        <a:pt x="1815223" y="231007"/>
                        <a:pt x="1823825" y="237047"/>
                      </a:cubicBezTo>
                      <a:lnTo>
                        <a:pt x="1886575" y="283375"/>
                      </a:lnTo>
                      <a:lnTo>
                        <a:pt x="1774261" y="435576"/>
                      </a:lnTo>
                      <a:cubicBezTo>
                        <a:pt x="1745463" y="331166"/>
                        <a:pt x="1666818" y="247812"/>
                        <a:pt x="1564270" y="212993"/>
                      </a:cubicBezTo>
                      <a:cubicBezTo>
                        <a:pt x="1461713" y="178186"/>
                        <a:pt x="1348575" y="196439"/>
                        <a:pt x="1262177" y="261751"/>
                      </a:cubicBezTo>
                      <a:lnTo>
                        <a:pt x="1262177" y="78052"/>
                      </a:lnTo>
                      <a:lnTo>
                        <a:pt x="1340229" y="78052"/>
                      </a:lnTo>
                      <a:cubicBezTo>
                        <a:pt x="1354173" y="78052"/>
                        <a:pt x="1367052" y="70613"/>
                        <a:pt x="1374026" y="58539"/>
                      </a:cubicBezTo>
                      <a:cubicBezTo>
                        <a:pt x="1380994" y="46465"/>
                        <a:pt x="1380994" y="31587"/>
                        <a:pt x="1374026" y="19513"/>
                      </a:cubicBezTo>
                      <a:cubicBezTo>
                        <a:pt x="1367050" y="7439"/>
                        <a:pt x="1354172" y="0"/>
                        <a:pt x="1340229" y="0"/>
                      </a:cubicBezTo>
                      <a:lnTo>
                        <a:pt x="1106073" y="0"/>
                      </a:lnTo>
                      <a:cubicBezTo>
                        <a:pt x="1092129" y="0"/>
                        <a:pt x="1079250" y="7439"/>
                        <a:pt x="1072275" y="19513"/>
                      </a:cubicBezTo>
                      <a:cubicBezTo>
                        <a:pt x="1065307" y="31587"/>
                        <a:pt x="1065307" y="46465"/>
                        <a:pt x="1072275" y="58539"/>
                      </a:cubicBezTo>
                      <a:cubicBezTo>
                        <a:pt x="1079251" y="70613"/>
                        <a:pt x="1092130" y="78052"/>
                        <a:pt x="1106073" y="78052"/>
                      </a:cubicBezTo>
                      <a:lnTo>
                        <a:pt x="1184125" y="78052"/>
                      </a:lnTo>
                      <a:lnTo>
                        <a:pt x="1184125" y="261751"/>
                      </a:lnTo>
                      <a:cubicBezTo>
                        <a:pt x="1097699" y="196464"/>
                        <a:pt x="984538" y="178236"/>
                        <a:pt x="881990" y="213082"/>
                      </a:cubicBezTo>
                      <a:cubicBezTo>
                        <a:pt x="779434" y="247921"/>
                        <a:pt x="700795" y="331307"/>
                        <a:pt x="672020" y="435728"/>
                      </a:cubicBezTo>
                      <a:lnTo>
                        <a:pt x="559706" y="283373"/>
                      </a:lnTo>
                      <a:lnTo>
                        <a:pt x="622497" y="237045"/>
                      </a:lnTo>
                      <a:cubicBezTo>
                        <a:pt x="631099" y="231004"/>
                        <a:pt x="636896" y="221752"/>
                        <a:pt x="638587" y="211386"/>
                      </a:cubicBezTo>
                      <a:cubicBezTo>
                        <a:pt x="640270" y="201011"/>
                        <a:pt x="637709" y="190401"/>
                        <a:pt x="631473" y="181945"/>
                      </a:cubicBezTo>
                      <a:cubicBezTo>
                        <a:pt x="625229" y="173489"/>
                        <a:pt x="615846" y="167903"/>
                        <a:pt x="605439" y="166456"/>
                      </a:cubicBezTo>
                      <a:cubicBezTo>
                        <a:pt x="595032" y="165009"/>
                        <a:pt x="584480" y="167822"/>
                        <a:pt x="576177" y="174253"/>
                      </a:cubicBezTo>
                      <a:lnTo>
                        <a:pt x="387713" y="313228"/>
                      </a:lnTo>
                      <a:cubicBezTo>
                        <a:pt x="376493" y="321504"/>
                        <a:pt x="370542" y="335147"/>
                        <a:pt x="372103" y="349009"/>
                      </a:cubicBezTo>
                      <a:cubicBezTo>
                        <a:pt x="373664" y="362871"/>
                        <a:pt x="382494" y="374847"/>
                        <a:pt x="395283" y="380425"/>
                      </a:cubicBezTo>
                      <a:cubicBezTo>
                        <a:pt x="408064" y="386003"/>
                        <a:pt x="422853" y="384336"/>
                        <a:pt x="434082" y="376059"/>
                      </a:cubicBezTo>
                      <a:lnTo>
                        <a:pt x="496874" y="329692"/>
                      </a:lnTo>
                      <a:lnTo>
                        <a:pt x="602829" y="473389"/>
                      </a:lnTo>
                      <a:cubicBezTo>
                        <a:pt x="499842" y="474007"/>
                        <a:pt x="403195" y="523228"/>
                        <a:pt x="342135" y="606159"/>
                      </a:cubicBezTo>
                      <a:cubicBezTo>
                        <a:pt x="281075" y="689090"/>
                        <a:pt x="262757" y="795988"/>
                        <a:pt x="292735" y="894515"/>
                      </a:cubicBezTo>
                      <a:lnTo>
                        <a:pt x="125981" y="838390"/>
                      </a:lnTo>
                      <a:lnTo>
                        <a:pt x="150876" y="764436"/>
                      </a:lnTo>
                      <a:cubicBezTo>
                        <a:pt x="155332" y="751191"/>
                        <a:pt x="152380" y="736581"/>
                        <a:pt x="143136" y="726101"/>
                      </a:cubicBezTo>
                      <a:cubicBezTo>
                        <a:pt x="133892" y="715613"/>
                        <a:pt x="119762" y="710865"/>
                        <a:pt x="106062" y="713629"/>
                      </a:cubicBezTo>
                      <a:cubicBezTo>
                        <a:pt x="92371" y="716393"/>
                        <a:pt x="81183" y="726255"/>
                        <a:pt x="76727" y="739501"/>
                      </a:cubicBezTo>
                      <a:lnTo>
                        <a:pt x="2188" y="961439"/>
                      </a:lnTo>
                      <a:cubicBezTo>
                        <a:pt x="-2259" y="974684"/>
                        <a:pt x="701" y="989294"/>
                        <a:pt x="9945" y="999766"/>
                      </a:cubicBezTo>
                      <a:cubicBezTo>
                        <a:pt x="19189" y="1010246"/>
                        <a:pt x="33327" y="1014986"/>
                        <a:pt x="47019" y="1012222"/>
                      </a:cubicBezTo>
                      <a:cubicBezTo>
                        <a:pt x="60718" y="1009449"/>
                        <a:pt x="71889" y="999579"/>
                        <a:pt x="76337" y="986333"/>
                      </a:cubicBezTo>
                      <a:lnTo>
                        <a:pt x="101233" y="912379"/>
                      </a:lnTo>
                      <a:lnTo>
                        <a:pt x="283598" y="973764"/>
                      </a:lnTo>
                      <a:lnTo>
                        <a:pt x="283606" y="973772"/>
                      </a:lnTo>
                      <a:cubicBezTo>
                        <a:pt x="189585" y="1033660"/>
                        <a:pt x="132657" y="1137421"/>
                        <a:pt x="132657" y="1248911"/>
                      </a:cubicBezTo>
                      <a:cubicBezTo>
                        <a:pt x="132657" y="1360388"/>
                        <a:pt x="189587" y="1464147"/>
                        <a:pt x="283606" y="1524050"/>
                      </a:cubicBezTo>
                      <a:lnTo>
                        <a:pt x="101078" y="1585280"/>
                      </a:lnTo>
                      <a:lnTo>
                        <a:pt x="76183" y="1511130"/>
                      </a:lnTo>
                      <a:cubicBezTo>
                        <a:pt x="71736" y="1497886"/>
                        <a:pt x="60556" y="1488017"/>
                        <a:pt x="46864" y="1485242"/>
                      </a:cubicBezTo>
                      <a:cubicBezTo>
                        <a:pt x="33173" y="1482478"/>
                        <a:pt x="19034" y="1487218"/>
                        <a:pt x="9791" y="1497698"/>
                      </a:cubicBezTo>
                      <a:cubicBezTo>
                        <a:pt x="546" y="1508170"/>
                        <a:pt x="-2413" y="1522781"/>
                        <a:pt x="2034" y="1536025"/>
                      </a:cubicBezTo>
                      <a:lnTo>
                        <a:pt x="76729" y="1757963"/>
                      </a:lnTo>
                      <a:cubicBezTo>
                        <a:pt x="79347" y="1765704"/>
                        <a:pt x="84323" y="1772427"/>
                        <a:pt x="90957" y="1777184"/>
                      </a:cubicBezTo>
                      <a:cubicBezTo>
                        <a:pt x="97592" y="1781948"/>
                        <a:pt x="105559" y="1784501"/>
                        <a:pt x="113730" y="1784501"/>
                      </a:cubicBezTo>
                      <a:cubicBezTo>
                        <a:pt x="117957" y="1784517"/>
                        <a:pt x="122169" y="1783826"/>
                        <a:pt x="126177" y="1782468"/>
                      </a:cubicBezTo>
                      <a:cubicBezTo>
                        <a:pt x="135991" y="1779168"/>
                        <a:pt x="144089" y="1772110"/>
                        <a:pt x="148690" y="1762833"/>
                      </a:cubicBezTo>
                      <a:cubicBezTo>
                        <a:pt x="153300" y="1753557"/>
                        <a:pt x="154023" y="1742832"/>
                        <a:pt x="150722" y="1733028"/>
                      </a:cubicBezTo>
                      <a:lnTo>
                        <a:pt x="125827" y="1659074"/>
                      </a:lnTo>
                      <a:lnTo>
                        <a:pt x="292581" y="1602958"/>
                      </a:lnTo>
                      <a:lnTo>
                        <a:pt x="292581" y="1602950"/>
                      </a:lnTo>
                      <a:cubicBezTo>
                        <a:pt x="262530" y="1701507"/>
                        <a:pt x="280800" y="1808462"/>
                        <a:pt x="341869" y="1891451"/>
                      </a:cubicBezTo>
                      <a:cubicBezTo>
                        <a:pt x="402937" y="1974438"/>
                        <a:pt x="499615" y="2023692"/>
                        <a:pt x="602646" y="2024318"/>
                      </a:cubicBezTo>
                      <a:lnTo>
                        <a:pt x="496886" y="2167976"/>
                      </a:lnTo>
                      <a:lnTo>
                        <a:pt x="434095" y="2121617"/>
                      </a:lnTo>
                      <a:lnTo>
                        <a:pt x="434095" y="2121609"/>
                      </a:lnTo>
                      <a:cubicBezTo>
                        <a:pt x="422867" y="2113332"/>
                        <a:pt x="408078" y="2111666"/>
                        <a:pt x="395296" y="2117243"/>
                      </a:cubicBezTo>
                      <a:cubicBezTo>
                        <a:pt x="382507" y="2122820"/>
                        <a:pt x="373677" y="2134796"/>
                        <a:pt x="372116" y="2148659"/>
                      </a:cubicBezTo>
                      <a:cubicBezTo>
                        <a:pt x="370554" y="2162522"/>
                        <a:pt x="376506" y="2176165"/>
                        <a:pt x="387726" y="2184441"/>
                      </a:cubicBezTo>
                      <a:lnTo>
                        <a:pt x="576181" y="2323415"/>
                      </a:lnTo>
                      <a:lnTo>
                        <a:pt x="576189" y="2323415"/>
                      </a:lnTo>
                      <a:cubicBezTo>
                        <a:pt x="587417" y="2331310"/>
                        <a:pt x="601971" y="2332716"/>
                        <a:pt x="614508" y="2327122"/>
                      </a:cubicBezTo>
                      <a:cubicBezTo>
                        <a:pt x="627045" y="2321537"/>
                        <a:pt x="635727" y="2309772"/>
                        <a:pt x="637361" y="2296145"/>
                      </a:cubicBezTo>
                      <a:cubicBezTo>
                        <a:pt x="639004" y="2282510"/>
                        <a:pt x="633361" y="2269022"/>
                        <a:pt x="622507" y="2260624"/>
                      </a:cubicBezTo>
                      <a:lnTo>
                        <a:pt x="559716" y="2214297"/>
                      </a:lnTo>
                      <a:lnTo>
                        <a:pt x="672030" y="2062095"/>
                      </a:lnTo>
                      <a:cubicBezTo>
                        <a:pt x="700844" y="2166489"/>
                        <a:pt x="779498" y="2249834"/>
                        <a:pt x="882042" y="2284637"/>
                      </a:cubicBezTo>
                      <a:cubicBezTo>
                        <a:pt x="984592" y="2319452"/>
                        <a:pt x="1097715" y="2301199"/>
                        <a:pt x="1184135" y="2235912"/>
                      </a:cubicBezTo>
                      <a:lnTo>
                        <a:pt x="1184135" y="2419611"/>
                      </a:lnTo>
                      <a:lnTo>
                        <a:pt x="1106082" y="2419611"/>
                      </a:lnTo>
                      <a:cubicBezTo>
                        <a:pt x="1092139" y="2419611"/>
                        <a:pt x="1079260" y="2427050"/>
                        <a:pt x="1072285" y="2439124"/>
                      </a:cubicBezTo>
                      <a:cubicBezTo>
                        <a:pt x="1065317" y="2451198"/>
                        <a:pt x="1065317" y="2466076"/>
                        <a:pt x="1072285" y="2478150"/>
                      </a:cubicBezTo>
                      <a:cubicBezTo>
                        <a:pt x="1079261" y="2490224"/>
                        <a:pt x="1092139" y="2497663"/>
                        <a:pt x="1106082" y="2497663"/>
                      </a:cubicBezTo>
                      <a:lnTo>
                        <a:pt x="1340239" y="2497663"/>
                      </a:lnTo>
                      <a:cubicBezTo>
                        <a:pt x="1354182" y="2497663"/>
                        <a:pt x="1367062" y="2490224"/>
                        <a:pt x="1374036" y="2478150"/>
                      </a:cubicBezTo>
                      <a:cubicBezTo>
                        <a:pt x="1381004" y="2466076"/>
                        <a:pt x="1381004" y="2451198"/>
                        <a:pt x="1374036" y="2439124"/>
                      </a:cubicBezTo>
                      <a:cubicBezTo>
                        <a:pt x="1367060" y="2427050"/>
                        <a:pt x="1354182" y="2419611"/>
                        <a:pt x="1340239" y="2419611"/>
                      </a:cubicBezTo>
                      <a:lnTo>
                        <a:pt x="1262187" y="2419611"/>
                      </a:lnTo>
                      <a:lnTo>
                        <a:pt x="1262187" y="2235881"/>
                      </a:lnTo>
                      <a:cubicBezTo>
                        <a:pt x="1317416" y="2279240"/>
                        <a:pt x="1385615" y="2302810"/>
                        <a:pt x="1455837" y="2302810"/>
                      </a:cubicBezTo>
                      <a:cubicBezTo>
                        <a:pt x="1491285" y="2302712"/>
                        <a:pt x="1526506" y="2297037"/>
                        <a:pt x="1560192" y="2285988"/>
                      </a:cubicBezTo>
                      <a:cubicBezTo>
                        <a:pt x="1665529" y="2253418"/>
                        <a:pt x="1746518" y="2168674"/>
                        <a:pt x="1774283" y="2061989"/>
                      </a:cubicBezTo>
                      <a:lnTo>
                        <a:pt x="1886597" y="2214305"/>
                      </a:lnTo>
                      <a:lnTo>
                        <a:pt x="1823806" y="2260632"/>
                      </a:lnTo>
                      <a:cubicBezTo>
                        <a:pt x="1812952" y="2269031"/>
                        <a:pt x="1807309" y="2282520"/>
                        <a:pt x="1808952" y="2296153"/>
                      </a:cubicBezTo>
                      <a:cubicBezTo>
                        <a:pt x="1810586" y="2309780"/>
                        <a:pt x="1819269" y="2321544"/>
                        <a:pt x="1831805" y="2327131"/>
                      </a:cubicBezTo>
                      <a:cubicBezTo>
                        <a:pt x="1844342" y="2332724"/>
                        <a:pt x="1858897" y="2331318"/>
                        <a:pt x="1870124" y="2323423"/>
                      </a:cubicBezTo>
                      <a:lnTo>
                        <a:pt x="1964331" y="2253957"/>
                      </a:lnTo>
                      <a:lnTo>
                        <a:pt x="2058539" y="2184449"/>
                      </a:lnTo>
                      <a:lnTo>
                        <a:pt x="2058547" y="2184449"/>
                      </a:lnTo>
                      <a:cubicBezTo>
                        <a:pt x="2069767" y="2176172"/>
                        <a:pt x="2075727" y="2162538"/>
                        <a:pt x="2074174" y="2148682"/>
                      </a:cubicBezTo>
                      <a:cubicBezTo>
                        <a:pt x="2072621" y="2134826"/>
                        <a:pt x="2063791" y="2122852"/>
                        <a:pt x="2051010" y="2117266"/>
                      </a:cubicBezTo>
                      <a:cubicBezTo>
                        <a:pt x="2038229" y="2111680"/>
                        <a:pt x="2023449" y="2113339"/>
                        <a:pt x="2012219" y="2121616"/>
                      </a:cubicBezTo>
                      <a:lnTo>
                        <a:pt x="1949386" y="2167974"/>
                      </a:lnTo>
                      <a:lnTo>
                        <a:pt x="1843666" y="2024400"/>
                      </a:lnTo>
                      <a:cubicBezTo>
                        <a:pt x="1946647" y="2023701"/>
                        <a:pt x="2043253" y="1974447"/>
                        <a:pt x="2104298" y="1891508"/>
                      </a:cubicBezTo>
                      <a:cubicBezTo>
                        <a:pt x="2165349" y="1808568"/>
                        <a:pt x="2183668" y="1701687"/>
                        <a:pt x="2153731" y="1603152"/>
                      </a:cubicBezTo>
                      <a:lnTo>
                        <a:pt x="2320454" y="1659268"/>
                      </a:lnTo>
                      <a:lnTo>
                        <a:pt x="2295592" y="1733222"/>
                      </a:lnTo>
                      <a:lnTo>
                        <a:pt x="2295592" y="1733230"/>
                      </a:lnTo>
                      <a:cubicBezTo>
                        <a:pt x="2291877" y="1743133"/>
                        <a:pt x="2292348" y="1754117"/>
                        <a:pt x="2296885" y="1763670"/>
                      </a:cubicBezTo>
                      <a:cubicBezTo>
                        <a:pt x="2301414" y="1773224"/>
                        <a:pt x="2309634" y="1780525"/>
                        <a:pt x="2319657" y="1783907"/>
                      </a:cubicBezTo>
                      <a:cubicBezTo>
                        <a:pt x="2329681" y="1787289"/>
                        <a:pt x="2340642" y="1786460"/>
                        <a:pt x="2350042" y="1781606"/>
                      </a:cubicBezTo>
                      <a:cubicBezTo>
                        <a:pt x="2359441" y="1776752"/>
                        <a:pt x="2366465" y="1768297"/>
                        <a:pt x="2369506" y="1758166"/>
                      </a:cubicBezTo>
                      <a:lnTo>
                        <a:pt x="2406817" y="1647332"/>
                      </a:lnTo>
                      <a:lnTo>
                        <a:pt x="2444086" y="1536539"/>
                      </a:lnTo>
                      <a:cubicBezTo>
                        <a:pt x="2447452" y="1526701"/>
                        <a:pt x="2446761" y="1515937"/>
                        <a:pt x="2442159" y="1506619"/>
                      </a:cubicBezTo>
                      <a:cubicBezTo>
                        <a:pt x="2437558" y="1497302"/>
                        <a:pt x="2429427" y="1490204"/>
                        <a:pt x="2419580" y="1486895"/>
                      </a:cubicBezTo>
                      <a:close/>
                      <a:moveTo>
                        <a:pt x="2042273" y="1844032"/>
                      </a:moveTo>
                      <a:lnTo>
                        <a:pt x="2042265" y="1844032"/>
                      </a:lnTo>
                      <a:cubicBezTo>
                        <a:pt x="2011312" y="1887814"/>
                        <a:pt x="1966766" y="1920148"/>
                        <a:pt x="1915543" y="1936019"/>
                      </a:cubicBezTo>
                      <a:cubicBezTo>
                        <a:pt x="1864331" y="1951889"/>
                        <a:pt x="1809303" y="1950410"/>
                        <a:pt x="1759017" y="1931799"/>
                      </a:cubicBezTo>
                      <a:cubicBezTo>
                        <a:pt x="1746886" y="1927482"/>
                        <a:pt x="1733405" y="1929425"/>
                        <a:pt x="1722984" y="1936994"/>
                      </a:cubicBezTo>
                      <a:cubicBezTo>
                        <a:pt x="1712569" y="1944564"/>
                        <a:pt x="1706560" y="1956784"/>
                        <a:pt x="1706918" y="1969653"/>
                      </a:cubicBezTo>
                      <a:cubicBezTo>
                        <a:pt x="1708894" y="2041355"/>
                        <a:pt x="1679664" y="2110391"/>
                        <a:pt x="1626809" y="2158873"/>
                      </a:cubicBezTo>
                      <a:cubicBezTo>
                        <a:pt x="1573946" y="2207363"/>
                        <a:pt x="1502650" y="2230526"/>
                        <a:pt x="1431386" y="2222380"/>
                      </a:cubicBezTo>
                      <a:cubicBezTo>
                        <a:pt x="1360123" y="2214225"/>
                        <a:pt x="1295891" y="2175557"/>
                        <a:pt x="1255346" y="2116391"/>
                      </a:cubicBezTo>
                      <a:cubicBezTo>
                        <a:pt x="1248069" y="2105773"/>
                        <a:pt x="1236020" y="2099423"/>
                        <a:pt x="1223149" y="2099423"/>
                      </a:cubicBezTo>
                      <a:cubicBezTo>
                        <a:pt x="1210278" y="2099423"/>
                        <a:pt x="1198229" y="2105773"/>
                        <a:pt x="1190952" y="2116391"/>
                      </a:cubicBezTo>
                      <a:cubicBezTo>
                        <a:pt x="1150429" y="2175669"/>
                        <a:pt x="1086158" y="2214429"/>
                        <a:pt x="1014823" y="2222615"/>
                      </a:cubicBezTo>
                      <a:cubicBezTo>
                        <a:pt x="943487" y="2230794"/>
                        <a:pt x="872110" y="2207590"/>
                        <a:pt x="819220" y="2159018"/>
                      </a:cubicBezTo>
                      <a:cubicBezTo>
                        <a:pt x="766332" y="2110455"/>
                        <a:pt x="737142" y="2041314"/>
                        <a:pt x="739224" y="1969539"/>
                      </a:cubicBezTo>
                      <a:cubicBezTo>
                        <a:pt x="739582" y="1956677"/>
                        <a:pt x="733573" y="1944465"/>
                        <a:pt x="723166" y="1936894"/>
                      </a:cubicBezTo>
                      <a:cubicBezTo>
                        <a:pt x="712759" y="1929324"/>
                        <a:pt x="699287" y="1927374"/>
                        <a:pt x="687165" y="1931683"/>
                      </a:cubicBezTo>
                      <a:cubicBezTo>
                        <a:pt x="622080" y="1954822"/>
                        <a:pt x="550297" y="1949716"/>
                        <a:pt x="489139" y="1917617"/>
                      </a:cubicBezTo>
                      <a:cubicBezTo>
                        <a:pt x="427982" y="1885510"/>
                        <a:pt x="383022" y="1829312"/>
                        <a:pt x="365109" y="1762602"/>
                      </a:cubicBezTo>
                      <a:cubicBezTo>
                        <a:pt x="347198" y="1695891"/>
                        <a:pt x="357971" y="1624735"/>
                        <a:pt x="394817" y="1566316"/>
                      </a:cubicBezTo>
                      <a:cubicBezTo>
                        <a:pt x="401817" y="1561251"/>
                        <a:pt x="406874" y="1553934"/>
                        <a:pt x="409143" y="1545592"/>
                      </a:cubicBezTo>
                      <a:cubicBezTo>
                        <a:pt x="416257" y="1535347"/>
                        <a:pt x="418005" y="1522299"/>
                        <a:pt x="413834" y="1510541"/>
                      </a:cubicBezTo>
                      <a:cubicBezTo>
                        <a:pt x="409663" y="1498785"/>
                        <a:pt x="400085" y="1489752"/>
                        <a:pt x="388102" y="1486272"/>
                      </a:cubicBezTo>
                      <a:cubicBezTo>
                        <a:pt x="319301" y="1465987"/>
                        <a:pt x="262681" y="1416848"/>
                        <a:pt x="232909" y="1351583"/>
                      </a:cubicBezTo>
                      <a:cubicBezTo>
                        <a:pt x="203135" y="1286322"/>
                        <a:pt x="203135" y="1211358"/>
                        <a:pt x="232909" y="1146094"/>
                      </a:cubicBezTo>
                      <a:cubicBezTo>
                        <a:pt x="262683" y="1080832"/>
                        <a:pt x="319303" y="1031691"/>
                        <a:pt x="388102" y="1011405"/>
                      </a:cubicBezTo>
                      <a:cubicBezTo>
                        <a:pt x="400086" y="1007926"/>
                        <a:pt x="409663" y="998893"/>
                        <a:pt x="413834" y="987136"/>
                      </a:cubicBezTo>
                      <a:cubicBezTo>
                        <a:pt x="418005" y="975380"/>
                        <a:pt x="416257" y="962330"/>
                        <a:pt x="409143" y="952086"/>
                      </a:cubicBezTo>
                      <a:cubicBezTo>
                        <a:pt x="406874" y="943744"/>
                        <a:pt x="401817" y="936427"/>
                        <a:pt x="394817" y="931361"/>
                      </a:cubicBezTo>
                      <a:cubicBezTo>
                        <a:pt x="357880" y="872928"/>
                        <a:pt x="347051" y="801714"/>
                        <a:pt x="364961" y="734939"/>
                      </a:cubicBezTo>
                      <a:cubicBezTo>
                        <a:pt x="382865" y="668172"/>
                        <a:pt x="427867" y="611924"/>
                        <a:pt x="489089" y="579819"/>
                      </a:cubicBezTo>
                      <a:cubicBezTo>
                        <a:pt x="550311" y="547711"/>
                        <a:pt x="622169" y="542656"/>
                        <a:pt x="687277" y="565883"/>
                      </a:cubicBezTo>
                      <a:cubicBezTo>
                        <a:pt x="699408" y="570184"/>
                        <a:pt x="712872" y="568233"/>
                        <a:pt x="723279" y="560664"/>
                      </a:cubicBezTo>
                      <a:cubicBezTo>
                        <a:pt x="733686" y="553102"/>
                        <a:pt x="739694" y="540891"/>
                        <a:pt x="739336" y="528028"/>
                      </a:cubicBezTo>
                      <a:cubicBezTo>
                        <a:pt x="737344" y="456309"/>
                        <a:pt x="766565" y="387257"/>
                        <a:pt x="819436" y="338758"/>
                      </a:cubicBezTo>
                      <a:cubicBezTo>
                        <a:pt x="872308" y="290260"/>
                        <a:pt x="943620" y="267088"/>
                        <a:pt x="1014900" y="275243"/>
                      </a:cubicBezTo>
                      <a:cubicBezTo>
                        <a:pt x="1086179" y="283406"/>
                        <a:pt x="1150409" y="322099"/>
                        <a:pt x="1190948" y="381287"/>
                      </a:cubicBezTo>
                      <a:cubicBezTo>
                        <a:pt x="1198623" y="391312"/>
                        <a:pt x="1210526" y="397191"/>
                        <a:pt x="1223145" y="397191"/>
                      </a:cubicBezTo>
                      <a:cubicBezTo>
                        <a:pt x="1235764" y="397191"/>
                        <a:pt x="1247666" y="391312"/>
                        <a:pt x="1255342" y="381287"/>
                      </a:cubicBezTo>
                      <a:cubicBezTo>
                        <a:pt x="1295864" y="322010"/>
                        <a:pt x="1360136" y="283250"/>
                        <a:pt x="1431471" y="275064"/>
                      </a:cubicBezTo>
                      <a:cubicBezTo>
                        <a:pt x="1502807" y="266885"/>
                        <a:pt x="1574184" y="290089"/>
                        <a:pt x="1627074" y="338661"/>
                      </a:cubicBezTo>
                      <a:cubicBezTo>
                        <a:pt x="1679962" y="387224"/>
                        <a:pt x="1709151" y="456365"/>
                        <a:pt x="1707070" y="528140"/>
                      </a:cubicBezTo>
                      <a:cubicBezTo>
                        <a:pt x="1706712" y="541018"/>
                        <a:pt x="1712720" y="553239"/>
                        <a:pt x="1723144" y="560807"/>
                      </a:cubicBezTo>
                      <a:cubicBezTo>
                        <a:pt x="1733559" y="568377"/>
                        <a:pt x="1747038" y="570320"/>
                        <a:pt x="1759171" y="565995"/>
                      </a:cubicBezTo>
                      <a:cubicBezTo>
                        <a:pt x="1824247" y="542872"/>
                        <a:pt x="1896022" y="547978"/>
                        <a:pt x="1957171" y="580068"/>
                      </a:cubicBezTo>
                      <a:cubicBezTo>
                        <a:pt x="2018320" y="612167"/>
                        <a:pt x="2063289" y="668348"/>
                        <a:pt x="2081218" y="735042"/>
                      </a:cubicBezTo>
                      <a:cubicBezTo>
                        <a:pt x="2099145" y="801736"/>
                        <a:pt x="2088405" y="872886"/>
                        <a:pt x="2051591" y="931319"/>
                      </a:cubicBezTo>
                      <a:cubicBezTo>
                        <a:pt x="2044518" y="936433"/>
                        <a:pt x="2039412" y="943816"/>
                        <a:pt x="2037119" y="952239"/>
                      </a:cubicBezTo>
                      <a:cubicBezTo>
                        <a:pt x="2030070" y="962492"/>
                        <a:pt x="2028379" y="975509"/>
                        <a:pt x="2032566" y="987225"/>
                      </a:cubicBezTo>
                      <a:cubicBezTo>
                        <a:pt x="2036753" y="998950"/>
                        <a:pt x="2046315" y="1007942"/>
                        <a:pt x="2058267" y="1011405"/>
                      </a:cubicBezTo>
                      <a:cubicBezTo>
                        <a:pt x="2127076" y="1031690"/>
                        <a:pt x="2183696" y="1080830"/>
                        <a:pt x="2213468" y="1146094"/>
                      </a:cubicBezTo>
                      <a:cubicBezTo>
                        <a:pt x="2243240" y="1211358"/>
                        <a:pt x="2243242" y="1286319"/>
                        <a:pt x="2213468" y="1351583"/>
                      </a:cubicBezTo>
                      <a:cubicBezTo>
                        <a:pt x="2183694" y="1416847"/>
                        <a:pt x="2127074" y="1465987"/>
                        <a:pt x="2058267" y="1486272"/>
                      </a:cubicBezTo>
                      <a:cubicBezTo>
                        <a:pt x="2046315" y="1489736"/>
                        <a:pt x="2036754" y="1498728"/>
                        <a:pt x="2032566" y="1510451"/>
                      </a:cubicBezTo>
                      <a:cubicBezTo>
                        <a:pt x="2028379" y="1522167"/>
                        <a:pt x="2030070" y="1535184"/>
                        <a:pt x="2037119" y="1545437"/>
                      </a:cubicBezTo>
                      <a:cubicBezTo>
                        <a:pt x="2039412" y="1553861"/>
                        <a:pt x="2044518" y="1561243"/>
                        <a:pt x="2051591" y="1566357"/>
                      </a:cubicBezTo>
                      <a:cubicBezTo>
                        <a:pt x="2078526" y="1608058"/>
                        <a:pt x="2092064" y="1656996"/>
                        <a:pt x="2090399" y="1706616"/>
                      </a:cubicBezTo>
                      <a:cubicBezTo>
                        <a:pt x="2088732" y="1756228"/>
                        <a:pt x="2071934" y="1804148"/>
                        <a:pt x="2042267" y="1843946"/>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1" name="Freeform: Shape 40">
                  <a:extLst>
                    <a:ext uri="{FF2B5EF4-FFF2-40B4-BE49-F238E27FC236}">
                      <a16:creationId xmlns:a16="http://schemas.microsoft.com/office/drawing/2014/main" id="{D96025A8-365D-D7B1-BEF5-6FD446285850}"/>
                    </a:ext>
                  </a:extLst>
                </p:cNvPr>
                <p:cNvSpPr/>
                <p:nvPr/>
              </p:nvSpPr>
              <p:spPr>
                <a:xfrm>
                  <a:off x="3408494" y="5726243"/>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5"/>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4"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2" name="Freeform: Shape 41">
                  <a:extLst>
                    <a:ext uri="{FF2B5EF4-FFF2-40B4-BE49-F238E27FC236}">
                      <a16:creationId xmlns:a16="http://schemas.microsoft.com/office/drawing/2014/main" id="{D9D934FA-EFF3-0A32-EDFF-A100B6C3C1D3}"/>
                    </a:ext>
                  </a:extLst>
                </p:cNvPr>
                <p:cNvSpPr/>
                <p:nvPr/>
              </p:nvSpPr>
              <p:spPr>
                <a:xfrm>
                  <a:off x="3564599" y="5062800"/>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4"/>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5"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3" name="Freeform: Shape 42">
                  <a:extLst>
                    <a:ext uri="{FF2B5EF4-FFF2-40B4-BE49-F238E27FC236}">
                      <a16:creationId xmlns:a16="http://schemas.microsoft.com/office/drawing/2014/main" id="{F2E9FB87-0807-DDDB-F339-E346CAD35C62}"/>
                    </a:ext>
                  </a:extLst>
                </p:cNvPr>
                <p:cNvSpPr/>
                <p:nvPr/>
              </p:nvSpPr>
              <p:spPr>
                <a:xfrm>
                  <a:off x="4071937" y="5453061"/>
                  <a:ext cx="468312" cy="468312"/>
                </a:xfrm>
                <a:custGeom>
                  <a:avLst/>
                  <a:gdLst>
                    <a:gd name="connsiteX0" fmla="*/ 234156 w 468312"/>
                    <a:gd name="connsiteY0" fmla="*/ 0 h 468312"/>
                    <a:gd name="connsiteX1" fmla="*/ 68580 w 468312"/>
                    <a:gd name="connsiteY1" fmla="*/ 68580 h 468312"/>
                    <a:gd name="connsiteX2" fmla="*/ 0 w 468312"/>
                    <a:gd name="connsiteY2" fmla="*/ 234156 h 468312"/>
                    <a:gd name="connsiteX3" fmla="*/ 68580 w 468312"/>
                    <a:gd name="connsiteY3" fmla="*/ 399733 h 468312"/>
                    <a:gd name="connsiteX4" fmla="*/ 234156 w 468312"/>
                    <a:gd name="connsiteY4" fmla="*/ 468313 h 468312"/>
                    <a:gd name="connsiteX5" fmla="*/ 399733 w 468312"/>
                    <a:gd name="connsiteY5" fmla="*/ 399733 h 468312"/>
                    <a:gd name="connsiteX6" fmla="*/ 468313 w 468312"/>
                    <a:gd name="connsiteY6" fmla="*/ 234156 h 468312"/>
                    <a:gd name="connsiteX7" fmla="*/ 399660 w 468312"/>
                    <a:gd name="connsiteY7" fmla="*/ 68653 h 468312"/>
                    <a:gd name="connsiteX8" fmla="*/ 234156 w 468312"/>
                    <a:gd name="connsiteY8" fmla="*/ 0 h 468312"/>
                    <a:gd name="connsiteX9" fmla="*/ 234156 w 468312"/>
                    <a:gd name="connsiteY9" fmla="*/ 390260 h 468312"/>
                    <a:gd name="connsiteX10" fmla="*/ 123778 w 468312"/>
                    <a:gd name="connsiteY10" fmla="*/ 344534 h 468312"/>
                    <a:gd name="connsiteX11" fmla="*/ 78052 w 468312"/>
                    <a:gd name="connsiteY11" fmla="*/ 234156 h 468312"/>
                    <a:gd name="connsiteX12" fmla="*/ 123778 w 468312"/>
                    <a:gd name="connsiteY12" fmla="*/ 123778 h 468312"/>
                    <a:gd name="connsiteX13" fmla="*/ 234156 w 468312"/>
                    <a:gd name="connsiteY13" fmla="*/ 78052 h 468312"/>
                    <a:gd name="connsiteX14" fmla="*/ 344534 w 468312"/>
                    <a:gd name="connsiteY14" fmla="*/ 123778 h 468312"/>
                    <a:gd name="connsiteX15" fmla="*/ 390260 w 468312"/>
                    <a:gd name="connsiteY15" fmla="*/ 234156 h 468312"/>
                    <a:gd name="connsiteX16" fmla="*/ 344534 w 468312"/>
                    <a:gd name="connsiteY16" fmla="*/ 344534 h 468312"/>
                    <a:gd name="connsiteX17" fmla="*/ 234156 w 468312"/>
                    <a:gd name="connsiteY17" fmla="*/ 390260 h 46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312" h="468312">
                      <a:moveTo>
                        <a:pt x="234156" y="0"/>
                      </a:moveTo>
                      <a:cubicBezTo>
                        <a:pt x="172056" y="0"/>
                        <a:pt x="112493" y="24669"/>
                        <a:pt x="68580" y="68580"/>
                      </a:cubicBezTo>
                      <a:cubicBezTo>
                        <a:pt x="24667" y="112493"/>
                        <a:pt x="0" y="172056"/>
                        <a:pt x="0" y="234156"/>
                      </a:cubicBezTo>
                      <a:cubicBezTo>
                        <a:pt x="0" y="296257"/>
                        <a:pt x="24669" y="355820"/>
                        <a:pt x="68580" y="399733"/>
                      </a:cubicBezTo>
                      <a:cubicBezTo>
                        <a:pt x="112493" y="443646"/>
                        <a:pt x="172056" y="468313"/>
                        <a:pt x="234156" y="468313"/>
                      </a:cubicBezTo>
                      <a:cubicBezTo>
                        <a:pt x="296257" y="468313"/>
                        <a:pt x="355820" y="443644"/>
                        <a:pt x="399733" y="399733"/>
                      </a:cubicBezTo>
                      <a:cubicBezTo>
                        <a:pt x="443646" y="355820"/>
                        <a:pt x="468313" y="296257"/>
                        <a:pt x="468313" y="234156"/>
                      </a:cubicBezTo>
                      <a:cubicBezTo>
                        <a:pt x="468248" y="172073"/>
                        <a:pt x="443563" y="112549"/>
                        <a:pt x="399660" y="68653"/>
                      </a:cubicBezTo>
                      <a:cubicBezTo>
                        <a:pt x="355764" y="24748"/>
                        <a:pt x="296240" y="65"/>
                        <a:pt x="234156" y="0"/>
                      </a:cubicBezTo>
                      <a:close/>
                      <a:moveTo>
                        <a:pt x="234156" y="390260"/>
                      </a:moveTo>
                      <a:cubicBezTo>
                        <a:pt x="192755" y="390260"/>
                        <a:pt x="153047" y="373813"/>
                        <a:pt x="123778" y="344534"/>
                      </a:cubicBezTo>
                      <a:cubicBezTo>
                        <a:pt x="94501" y="315266"/>
                        <a:pt x="78052" y="275555"/>
                        <a:pt x="78052" y="234156"/>
                      </a:cubicBezTo>
                      <a:cubicBezTo>
                        <a:pt x="78052" y="192757"/>
                        <a:pt x="94500" y="153047"/>
                        <a:pt x="123778" y="123778"/>
                      </a:cubicBezTo>
                      <a:cubicBezTo>
                        <a:pt x="153047" y="94501"/>
                        <a:pt x="192757" y="78052"/>
                        <a:pt x="234156" y="78052"/>
                      </a:cubicBezTo>
                      <a:cubicBezTo>
                        <a:pt x="275555" y="78052"/>
                        <a:pt x="315266" y="94500"/>
                        <a:pt x="344534" y="123778"/>
                      </a:cubicBezTo>
                      <a:cubicBezTo>
                        <a:pt x="373811" y="153047"/>
                        <a:pt x="390260" y="192757"/>
                        <a:pt x="390260" y="234156"/>
                      </a:cubicBezTo>
                      <a:cubicBezTo>
                        <a:pt x="390260" y="275555"/>
                        <a:pt x="373813" y="315266"/>
                        <a:pt x="344534" y="344534"/>
                      </a:cubicBezTo>
                      <a:cubicBezTo>
                        <a:pt x="315266" y="373811"/>
                        <a:pt x="275555" y="390260"/>
                        <a:pt x="234156" y="390260"/>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grpSp>
      <p:grpSp>
        <p:nvGrpSpPr>
          <p:cNvPr id="8" name="Group 7">
            <a:extLst>
              <a:ext uri="{FF2B5EF4-FFF2-40B4-BE49-F238E27FC236}">
                <a16:creationId xmlns:a16="http://schemas.microsoft.com/office/drawing/2014/main" id="{1F534F68-FFF5-1FFF-2E76-99ECF684DD81}"/>
              </a:ext>
            </a:extLst>
          </p:cNvPr>
          <p:cNvGrpSpPr/>
          <p:nvPr/>
        </p:nvGrpSpPr>
        <p:grpSpPr>
          <a:xfrm>
            <a:off x="2557619" y="1866576"/>
            <a:ext cx="1758016" cy="1482605"/>
            <a:chOff x="838224" y="1790969"/>
            <a:chExt cx="1085826" cy="915720"/>
          </a:xfrm>
        </p:grpSpPr>
        <p:sp>
          <p:nvSpPr>
            <p:cNvPr id="10" name="Graphic 16">
              <a:extLst>
                <a:ext uri="{FF2B5EF4-FFF2-40B4-BE49-F238E27FC236}">
                  <a16:creationId xmlns:a16="http://schemas.microsoft.com/office/drawing/2014/main" id="{788CB449-B9A8-D46A-8909-D86A06532C3F}"/>
                </a:ext>
              </a:extLst>
            </p:cNvPr>
            <p:cNvSpPr/>
            <p:nvPr/>
          </p:nvSpPr>
          <p:spPr>
            <a:xfrm>
              <a:off x="838224" y="1790969"/>
              <a:ext cx="1085826" cy="915720"/>
            </a:xfrm>
            <a:custGeom>
              <a:avLst/>
              <a:gdLst>
                <a:gd name="connsiteX0" fmla="*/ 1625393 w 3527031"/>
                <a:gd name="connsiteY0" fmla="*/ 2901704 h 2974488"/>
                <a:gd name="connsiteX1" fmla="*/ 1605302 w 3527031"/>
                <a:gd name="connsiteY1" fmla="*/ 2863752 h 2974488"/>
                <a:gd name="connsiteX2" fmla="*/ 1643254 w 3527031"/>
                <a:gd name="connsiteY2" fmla="*/ 2843662 h 2974488"/>
                <a:gd name="connsiteX3" fmla="*/ 1695340 w 3527031"/>
                <a:gd name="connsiteY3" fmla="*/ 2897539 h 2974488"/>
                <a:gd name="connsiteX4" fmla="*/ 1679864 w 3527031"/>
                <a:gd name="connsiteY4" fmla="*/ 2950373 h 2974488"/>
                <a:gd name="connsiteX5" fmla="*/ 1625987 w 3527031"/>
                <a:gd name="connsiteY5" fmla="*/ 2974334 h 2974488"/>
                <a:gd name="connsiteX6" fmla="*/ 1443671 w 3527031"/>
                <a:gd name="connsiteY6" fmla="*/ 2867326 h 2974488"/>
                <a:gd name="connsiteX7" fmla="*/ 1415393 w 3527031"/>
                <a:gd name="connsiteY7" fmla="*/ 2366082 h 2974488"/>
                <a:gd name="connsiteX8" fmla="*/ 1443522 w 3527031"/>
                <a:gd name="connsiteY8" fmla="*/ 2233773 h 2974488"/>
                <a:gd name="connsiteX9" fmla="*/ 1450220 w 3527031"/>
                <a:gd name="connsiteY9" fmla="*/ 2074080 h 2974488"/>
                <a:gd name="connsiteX10" fmla="*/ 1394708 w 3527031"/>
                <a:gd name="connsiteY10" fmla="*/ 1941325 h 2974488"/>
                <a:gd name="connsiteX11" fmla="*/ 1315979 w 3527031"/>
                <a:gd name="connsiteY11" fmla="*/ 1483667 h 2974488"/>
                <a:gd name="connsiteX12" fmla="*/ 1316870 w 3527031"/>
                <a:gd name="connsiteY12" fmla="*/ 1311029 h 2974488"/>
                <a:gd name="connsiteX13" fmla="*/ 1261507 w 3527031"/>
                <a:gd name="connsiteY13" fmla="*/ 1205808 h 2974488"/>
                <a:gd name="connsiteX14" fmla="*/ 1190961 w 3527031"/>
                <a:gd name="connsiteY14" fmla="*/ 1055641 h 2974488"/>
                <a:gd name="connsiteX15" fmla="*/ 1175931 w 3527031"/>
                <a:gd name="connsiteY15" fmla="*/ 946252 h 2974488"/>
                <a:gd name="connsiteX16" fmla="*/ 1151223 w 3527031"/>
                <a:gd name="connsiteY16" fmla="*/ 789832 h 2974488"/>
                <a:gd name="connsiteX17" fmla="*/ 1140212 w 3527031"/>
                <a:gd name="connsiteY17" fmla="*/ 804863 h 2974488"/>
                <a:gd name="connsiteX18" fmla="*/ 1066839 w 3527031"/>
                <a:gd name="connsiteY18" fmla="*/ 937321 h 2974488"/>
                <a:gd name="connsiteX19" fmla="*/ 1055081 w 3527031"/>
                <a:gd name="connsiteY19" fmla="*/ 1030636 h 2974488"/>
                <a:gd name="connsiteX20" fmla="*/ 646268 w 3527031"/>
                <a:gd name="connsiteY20" fmla="*/ 1521173 h 2974488"/>
                <a:gd name="connsiteX21" fmla="*/ 492081 w 3527031"/>
                <a:gd name="connsiteY21" fmla="*/ 1506737 h 2974488"/>
                <a:gd name="connsiteX22" fmla="*/ 352182 w 3527031"/>
                <a:gd name="connsiteY22" fmla="*/ 1474291 h 2974488"/>
                <a:gd name="connsiteX23" fmla="*/ 170464 w 3527031"/>
                <a:gd name="connsiteY23" fmla="*/ 1193006 h 2974488"/>
                <a:gd name="connsiteX24" fmla="*/ 157367 w 3527031"/>
                <a:gd name="connsiteY24" fmla="*/ 1156990 h 2974488"/>
                <a:gd name="connsiteX25" fmla="*/ 128643 w 3527031"/>
                <a:gd name="connsiteY25" fmla="*/ 1115469 h 2974488"/>
                <a:gd name="connsiteX26" fmla="*/ 89948 w 3527031"/>
                <a:gd name="connsiteY26" fmla="*/ 1078116 h 2974488"/>
                <a:gd name="connsiteX27" fmla="*/ 5564 w 3527031"/>
                <a:gd name="connsiteY27" fmla="*/ 878834 h 2974488"/>
                <a:gd name="connsiteX28" fmla="*/ 35033 w 3527031"/>
                <a:gd name="connsiteY28" fmla="*/ 617639 h 2974488"/>
                <a:gd name="connsiteX29" fmla="*/ 218983 w 3527031"/>
                <a:gd name="connsiteY29" fmla="*/ 370435 h 2974488"/>
                <a:gd name="connsiteX30" fmla="*/ 688681 w 3527031"/>
                <a:gd name="connsiteY30" fmla="*/ 181870 h 2974488"/>
                <a:gd name="connsiteX31" fmla="*/ 931866 w 3527031"/>
                <a:gd name="connsiteY31" fmla="*/ 175915 h 2974488"/>
                <a:gd name="connsiteX32" fmla="*/ 1255716 w 3527031"/>
                <a:gd name="connsiteY32" fmla="*/ 144810 h 2974488"/>
                <a:gd name="connsiteX33" fmla="*/ 1516312 w 3527031"/>
                <a:gd name="connsiteY33" fmla="*/ 37654 h 2974488"/>
                <a:gd name="connsiteX34" fmla="*/ 1763368 w 3527031"/>
                <a:gd name="connsiteY34" fmla="*/ 0 h 2974488"/>
                <a:gd name="connsiteX35" fmla="*/ 1763665 w 3527031"/>
                <a:gd name="connsiteY35" fmla="*/ 0 h 2974488"/>
                <a:gd name="connsiteX36" fmla="*/ 2010721 w 3527031"/>
                <a:gd name="connsiteY36" fmla="*/ 37654 h 2974488"/>
                <a:gd name="connsiteX37" fmla="*/ 2271317 w 3527031"/>
                <a:gd name="connsiteY37" fmla="*/ 144810 h 2974488"/>
                <a:gd name="connsiteX38" fmla="*/ 2595167 w 3527031"/>
                <a:gd name="connsiteY38" fmla="*/ 175915 h 2974488"/>
                <a:gd name="connsiteX39" fmla="*/ 2838352 w 3527031"/>
                <a:gd name="connsiteY39" fmla="*/ 181870 h 2974488"/>
                <a:gd name="connsiteX40" fmla="*/ 3308049 w 3527031"/>
                <a:gd name="connsiteY40" fmla="*/ 370435 h 2974488"/>
                <a:gd name="connsiteX41" fmla="*/ 3491999 w 3527031"/>
                <a:gd name="connsiteY41" fmla="*/ 617639 h 2974488"/>
                <a:gd name="connsiteX42" fmla="*/ 3521466 w 3527031"/>
                <a:gd name="connsiteY42" fmla="*/ 878834 h 2974488"/>
                <a:gd name="connsiteX43" fmla="*/ 3437082 w 3527031"/>
                <a:gd name="connsiteY43" fmla="*/ 1078116 h 2974488"/>
                <a:gd name="connsiteX44" fmla="*/ 3398388 w 3527031"/>
                <a:gd name="connsiteY44" fmla="*/ 1115469 h 2974488"/>
                <a:gd name="connsiteX45" fmla="*/ 3369664 w 3527031"/>
                <a:gd name="connsiteY45" fmla="*/ 1156990 h 2974488"/>
                <a:gd name="connsiteX46" fmla="*/ 3356569 w 3527031"/>
                <a:gd name="connsiteY46" fmla="*/ 1193006 h 2974488"/>
                <a:gd name="connsiteX47" fmla="*/ 3174851 w 3527031"/>
                <a:gd name="connsiteY47" fmla="*/ 1474291 h 2974488"/>
                <a:gd name="connsiteX48" fmla="*/ 3034952 w 3527031"/>
                <a:gd name="connsiteY48" fmla="*/ 1506737 h 2974488"/>
                <a:gd name="connsiteX49" fmla="*/ 2880765 w 3527031"/>
                <a:gd name="connsiteY49" fmla="*/ 1521173 h 2974488"/>
                <a:gd name="connsiteX50" fmla="*/ 2471952 w 3527031"/>
                <a:gd name="connsiteY50" fmla="*/ 1030636 h 2974488"/>
                <a:gd name="connsiteX51" fmla="*/ 2460194 w 3527031"/>
                <a:gd name="connsiteY51" fmla="*/ 937321 h 2974488"/>
                <a:gd name="connsiteX52" fmla="*/ 2386821 w 3527031"/>
                <a:gd name="connsiteY52" fmla="*/ 804863 h 2974488"/>
                <a:gd name="connsiteX53" fmla="*/ 2375806 w 3527031"/>
                <a:gd name="connsiteY53" fmla="*/ 789832 h 2974488"/>
                <a:gd name="connsiteX54" fmla="*/ 2351102 w 3527031"/>
                <a:gd name="connsiteY54" fmla="*/ 946252 h 2974488"/>
                <a:gd name="connsiteX55" fmla="*/ 2336068 w 3527031"/>
                <a:gd name="connsiteY55" fmla="*/ 1055641 h 2974488"/>
                <a:gd name="connsiteX56" fmla="*/ 2265522 w 3527031"/>
                <a:gd name="connsiteY56" fmla="*/ 1205808 h 2974488"/>
                <a:gd name="connsiteX57" fmla="*/ 2210159 w 3527031"/>
                <a:gd name="connsiteY57" fmla="*/ 1311029 h 2974488"/>
                <a:gd name="connsiteX58" fmla="*/ 2211054 w 3527031"/>
                <a:gd name="connsiteY58" fmla="*/ 1483667 h 2974488"/>
                <a:gd name="connsiteX59" fmla="*/ 2132325 w 3527031"/>
                <a:gd name="connsiteY59" fmla="*/ 1941325 h 2974488"/>
                <a:gd name="connsiteX60" fmla="*/ 2076813 w 3527031"/>
                <a:gd name="connsiteY60" fmla="*/ 2074080 h 2974488"/>
                <a:gd name="connsiteX61" fmla="*/ 2083511 w 3527031"/>
                <a:gd name="connsiteY61" fmla="*/ 2233773 h 2974488"/>
                <a:gd name="connsiteX62" fmla="*/ 2111636 w 3527031"/>
                <a:gd name="connsiteY62" fmla="*/ 2366082 h 2974488"/>
                <a:gd name="connsiteX63" fmla="*/ 2083358 w 3527031"/>
                <a:gd name="connsiteY63" fmla="*/ 2867326 h 2974488"/>
                <a:gd name="connsiteX64" fmla="*/ 1901042 w 3527031"/>
                <a:gd name="connsiteY64" fmla="*/ 2974334 h 2974488"/>
                <a:gd name="connsiteX65" fmla="*/ 1847165 w 3527031"/>
                <a:gd name="connsiteY65" fmla="*/ 2950373 h 2974488"/>
                <a:gd name="connsiteX66" fmla="*/ 1831689 w 3527031"/>
                <a:gd name="connsiteY66" fmla="*/ 2897539 h 2974488"/>
                <a:gd name="connsiteX67" fmla="*/ 1883779 w 3527031"/>
                <a:gd name="connsiteY67" fmla="*/ 2843662 h 2974488"/>
                <a:gd name="connsiteX68" fmla="*/ 1921731 w 3527031"/>
                <a:gd name="connsiteY68" fmla="*/ 2863752 h 2974488"/>
                <a:gd name="connsiteX69" fmla="*/ 1901637 w 3527031"/>
                <a:gd name="connsiteY69" fmla="*/ 2901704 h 2974488"/>
                <a:gd name="connsiteX70" fmla="*/ 1891517 w 3527031"/>
                <a:gd name="connsiteY70" fmla="*/ 2908105 h 2974488"/>
                <a:gd name="connsiteX71" fmla="*/ 1892264 w 3527031"/>
                <a:gd name="connsiteY71" fmla="*/ 2909293 h 2974488"/>
                <a:gd name="connsiteX72" fmla="*/ 1904467 w 3527031"/>
                <a:gd name="connsiteY72" fmla="*/ 2913461 h 2974488"/>
                <a:gd name="connsiteX73" fmla="*/ 2038412 w 3527031"/>
                <a:gd name="connsiteY73" fmla="*/ 2826247 h 2974488"/>
                <a:gd name="connsiteX74" fmla="*/ 2052402 w 3527031"/>
                <a:gd name="connsiteY74" fmla="*/ 2379753 h 2974488"/>
                <a:gd name="connsiteX75" fmla="*/ 2023526 w 3527031"/>
                <a:gd name="connsiteY75" fmla="*/ 2242829 h 2974488"/>
                <a:gd name="connsiteX76" fmla="*/ 2016535 w 3527031"/>
                <a:gd name="connsiteY76" fmla="*/ 2065725 h 2974488"/>
                <a:gd name="connsiteX77" fmla="*/ 2083804 w 3527031"/>
                <a:gd name="connsiteY77" fmla="*/ 1904691 h 2974488"/>
                <a:gd name="connsiteX78" fmla="*/ 2150628 w 3527031"/>
                <a:gd name="connsiteY78" fmla="*/ 1490506 h 2974488"/>
                <a:gd name="connsiteX79" fmla="*/ 2153306 w 3527031"/>
                <a:gd name="connsiteY79" fmla="*/ 1289140 h 2974488"/>
                <a:gd name="connsiteX80" fmla="*/ 2213432 w 3527031"/>
                <a:gd name="connsiteY80" fmla="*/ 1174097 h 2974488"/>
                <a:gd name="connsiteX81" fmla="*/ 2277131 w 3527031"/>
                <a:gd name="connsiteY81" fmla="*/ 1040599 h 2974488"/>
                <a:gd name="connsiteX82" fmla="*/ 2290824 w 3527031"/>
                <a:gd name="connsiteY82" fmla="*/ 940289 h 2974488"/>
                <a:gd name="connsiteX83" fmla="*/ 2349014 w 3527031"/>
                <a:gd name="connsiteY83" fmla="*/ 710348 h 2974488"/>
                <a:gd name="connsiteX84" fmla="*/ 2377289 w 3527031"/>
                <a:gd name="connsiteY84" fmla="*/ 675970 h 2974488"/>
                <a:gd name="connsiteX85" fmla="*/ 2399021 w 3527031"/>
                <a:gd name="connsiteY85" fmla="*/ 714962 h 2974488"/>
                <a:gd name="connsiteX86" fmla="*/ 2435779 w 3527031"/>
                <a:gd name="connsiteY86" fmla="*/ 768538 h 2974488"/>
                <a:gd name="connsiteX87" fmla="*/ 2520164 w 3527031"/>
                <a:gd name="connsiteY87" fmla="*/ 925552 h 2974488"/>
                <a:gd name="connsiteX88" fmla="*/ 2532664 w 3527031"/>
                <a:gd name="connsiteY88" fmla="*/ 1024524 h 2974488"/>
                <a:gd name="connsiteX89" fmla="*/ 2883900 w 3527031"/>
                <a:gd name="connsiteY89" fmla="*/ 1460312 h 2974488"/>
                <a:gd name="connsiteX90" fmla="*/ 3025884 w 3527031"/>
                <a:gd name="connsiteY90" fmla="*/ 1446619 h 2974488"/>
                <a:gd name="connsiteX91" fmla="*/ 3149114 w 3527031"/>
                <a:gd name="connsiteY91" fmla="*/ 1419233 h 2974488"/>
                <a:gd name="connsiteX92" fmla="*/ 3201353 w 3527031"/>
                <a:gd name="connsiteY92" fmla="*/ 1376667 h 2974488"/>
                <a:gd name="connsiteX93" fmla="*/ 3017997 w 3527031"/>
                <a:gd name="connsiteY93" fmla="*/ 1056540 h 2974488"/>
                <a:gd name="connsiteX94" fmla="*/ 2961293 w 3527031"/>
                <a:gd name="connsiteY94" fmla="*/ 1012934 h 2974488"/>
                <a:gd name="connsiteX95" fmla="*/ 2779278 w 3527031"/>
                <a:gd name="connsiteY95" fmla="*/ 923190 h 2974488"/>
                <a:gd name="connsiteX96" fmla="*/ 2513172 w 3527031"/>
                <a:gd name="connsiteY96" fmla="*/ 728670 h 2974488"/>
                <a:gd name="connsiteX97" fmla="*/ 2407506 w 3527031"/>
                <a:gd name="connsiteY97" fmla="*/ 517185 h 2974488"/>
                <a:gd name="connsiteX98" fmla="*/ 2415095 w 3527031"/>
                <a:gd name="connsiteY98" fmla="*/ 446936 h 2974488"/>
                <a:gd name="connsiteX99" fmla="*/ 2457957 w 3527031"/>
                <a:gd name="connsiteY99" fmla="*/ 387999 h 2974488"/>
                <a:gd name="connsiteX100" fmla="*/ 2461383 w 3527031"/>
                <a:gd name="connsiteY100" fmla="*/ 385321 h 2974488"/>
                <a:gd name="connsiteX101" fmla="*/ 2223406 w 3527031"/>
                <a:gd name="connsiteY101" fmla="*/ 435030 h 2974488"/>
                <a:gd name="connsiteX102" fmla="*/ 2059100 w 3527031"/>
                <a:gd name="connsiteY102" fmla="*/ 632822 h 2974488"/>
                <a:gd name="connsiteX103" fmla="*/ 2058056 w 3527031"/>
                <a:gd name="connsiteY103" fmla="*/ 646218 h 2974488"/>
                <a:gd name="connsiteX104" fmla="*/ 1890028 w 3527031"/>
                <a:gd name="connsiteY104" fmla="*/ 1228272 h 2974488"/>
                <a:gd name="connsiteX105" fmla="*/ 1812639 w 3527031"/>
                <a:gd name="connsiteY105" fmla="*/ 1676099 h 2974488"/>
                <a:gd name="connsiteX106" fmla="*/ 1814129 w 3527031"/>
                <a:gd name="connsiteY106" fmla="*/ 1730868 h 2974488"/>
                <a:gd name="connsiteX107" fmla="*/ 1825738 w 3527031"/>
                <a:gd name="connsiteY107" fmla="*/ 1820612 h 2974488"/>
                <a:gd name="connsiteX108" fmla="*/ 1835411 w 3527031"/>
                <a:gd name="connsiteY108" fmla="*/ 1839217 h 2974488"/>
                <a:gd name="connsiteX109" fmla="*/ 1838833 w 3527031"/>
                <a:gd name="connsiteY109" fmla="*/ 1840257 h 2974488"/>
                <a:gd name="connsiteX110" fmla="*/ 1849847 w 3527031"/>
                <a:gd name="connsiteY110" fmla="*/ 1833410 h 2974488"/>
                <a:gd name="connsiteX111" fmla="*/ 1870086 w 3527031"/>
                <a:gd name="connsiteY111" fmla="*/ 1816890 h 2974488"/>
                <a:gd name="connsiteX112" fmla="*/ 1905359 w 3527031"/>
                <a:gd name="connsiteY112" fmla="*/ 1785785 h 2974488"/>
                <a:gd name="connsiteX113" fmla="*/ 1980667 w 3527031"/>
                <a:gd name="connsiteY113" fmla="*/ 1748580 h 2974488"/>
                <a:gd name="connsiteX114" fmla="*/ 2008945 w 3527031"/>
                <a:gd name="connsiteY114" fmla="*/ 1764354 h 2974488"/>
                <a:gd name="connsiteX115" fmla="*/ 2019960 w 3527031"/>
                <a:gd name="connsiteY115" fmla="*/ 1793226 h 2974488"/>
                <a:gd name="connsiteX116" fmla="*/ 1979330 w 3527031"/>
                <a:gd name="connsiteY116" fmla="*/ 1873594 h 2974488"/>
                <a:gd name="connsiteX117" fmla="*/ 1965637 w 3527031"/>
                <a:gd name="connsiteY117" fmla="*/ 1884163 h 2974488"/>
                <a:gd name="connsiteX118" fmla="*/ 1916522 w 3527031"/>
                <a:gd name="connsiteY118" fmla="*/ 1941165 h 2974488"/>
                <a:gd name="connsiteX119" fmla="*/ 1924112 w 3527031"/>
                <a:gd name="connsiteY119" fmla="*/ 1956195 h 2974488"/>
                <a:gd name="connsiteX120" fmla="*/ 1932300 w 3527031"/>
                <a:gd name="connsiteY120" fmla="*/ 2004414 h 2974488"/>
                <a:gd name="connsiteX121" fmla="*/ 1929918 w 3527031"/>
                <a:gd name="connsiteY121" fmla="*/ 2025251 h 2974488"/>
                <a:gd name="connsiteX122" fmla="*/ 1933340 w 3527031"/>
                <a:gd name="connsiteY122" fmla="*/ 2046084 h 2974488"/>
                <a:gd name="connsiteX123" fmla="*/ 1912804 w 3527031"/>
                <a:gd name="connsiteY123" fmla="*/ 2092220 h 2974488"/>
                <a:gd name="connsiteX124" fmla="*/ 1905809 w 3527031"/>
                <a:gd name="connsiteY124" fmla="*/ 2098175 h 2974488"/>
                <a:gd name="connsiteX125" fmla="*/ 1921136 w 3527031"/>
                <a:gd name="connsiteY125" fmla="*/ 2112611 h 2974488"/>
                <a:gd name="connsiteX126" fmla="*/ 1940038 w 3527031"/>
                <a:gd name="connsiteY126" fmla="*/ 2127939 h 2974488"/>
                <a:gd name="connsiteX127" fmla="*/ 1922028 w 3527031"/>
                <a:gd name="connsiteY127" fmla="*/ 2178246 h 2974488"/>
                <a:gd name="connsiteX128" fmla="*/ 1901938 w 3527031"/>
                <a:gd name="connsiteY128" fmla="*/ 2199227 h 2974488"/>
                <a:gd name="connsiteX129" fmla="*/ 1906849 w 3527031"/>
                <a:gd name="connsiteY129" fmla="*/ 2209350 h 2974488"/>
                <a:gd name="connsiteX130" fmla="*/ 1906849 w 3527031"/>
                <a:gd name="connsiteY130" fmla="*/ 2209499 h 2974488"/>
                <a:gd name="connsiteX131" fmla="*/ 1914884 w 3527031"/>
                <a:gd name="connsiteY131" fmla="*/ 2219024 h 2974488"/>
                <a:gd name="connsiteX132" fmla="*/ 1942567 w 3527031"/>
                <a:gd name="connsiteY132" fmla="*/ 2274387 h 2974488"/>
                <a:gd name="connsiteX133" fmla="*/ 1923369 w 3527031"/>
                <a:gd name="connsiteY133" fmla="*/ 2318739 h 2974488"/>
                <a:gd name="connsiteX134" fmla="*/ 1903427 w 3527031"/>
                <a:gd name="connsiteY134" fmla="*/ 2371573 h 2974488"/>
                <a:gd name="connsiteX135" fmla="*/ 1912354 w 3527031"/>
                <a:gd name="connsiteY135" fmla="*/ 2400742 h 2974488"/>
                <a:gd name="connsiteX136" fmla="*/ 1942122 w 3527031"/>
                <a:gd name="connsiteY136" fmla="*/ 2450748 h 2974488"/>
                <a:gd name="connsiteX137" fmla="*/ 1935721 w 3527031"/>
                <a:gd name="connsiteY137" fmla="*/ 2603446 h 2974488"/>
                <a:gd name="connsiteX138" fmla="*/ 1908933 w 3527031"/>
                <a:gd name="connsiteY138" fmla="*/ 2730395 h 2974488"/>
                <a:gd name="connsiteX139" fmla="*/ 1895091 w 3527031"/>
                <a:gd name="connsiteY139" fmla="*/ 2753464 h 2974488"/>
                <a:gd name="connsiteX140" fmla="*/ 1872021 w 3527031"/>
                <a:gd name="connsiteY140" fmla="*/ 2739622 h 2974488"/>
                <a:gd name="connsiteX141" fmla="*/ 1902681 w 3527031"/>
                <a:gd name="connsiteY141" fmla="*/ 2584693 h 2974488"/>
                <a:gd name="connsiteX142" fmla="*/ 1910422 w 3527031"/>
                <a:gd name="connsiteY142" fmla="*/ 2471734 h 2974488"/>
                <a:gd name="connsiteX143" fmla="*/ 1877977 w 3527031"/>
                <a:gd name="connsiteY143" fmla="*/ 2417114 h 2974488"/>
                <a:gd name="connsiteX144" fmla="*/ 1865476 w 3527031"/>
                <a:gd name="connsiteY144" fmla="*/ 2373211 h 2974488"/>
                <a:gd name="connsiteX145" fmla="*/ 1893754 w 3527031"/>
                <a:gd name="connsiteY145" fmla="*/ 2294927 h 2974488"/>
                <a:gd name="connsiteX146" fmla="*/ 1904616 w 3527031"/>
                <a:gd name="connsiteY146" fmla="*/ 2275877 h 2974488"/>
                <a:gd name="connsiteX147" fmla="*/ 1886313 w 3527031"/>
                <a:gd name="connsiteY147" fmla="*/ 2244025 h 2974488"/>
                <a:gd name="connsiteX148" fmla="*/ 1876635 w 3527031"/>
                <a:gd name="connsiteY148" fmla="*/ 2232416 h 2974488"/>
                <a:gd name="connsiteX149" fmla="*/ 1864729 w 3527031"/>
                <a:gd name="connsiteY149" fmla="*/ 2191489 h 2974488"/>
                <a:gd name="connsiteX150" fmla="*/ 1899854 w 3527031"/>
                <a:gd name="connsiteY150" fmla="*/ 2147438 h 2974488"/>
                <a:gd name="connsiteX151" fmla="*/ 1909230 w 3527031"/>
                <a:gd name="connsiteY151" fmla="*/ 2150120 h 2974488"/>
                <a:gd name="connsiteX152" fmla="*/ 1901343 w 3527031"/>
                <a:gd name="connsiteY152" fmla="*/ 2145061 h 2974488"/>
                <a:gd name="connsiteX153" fmla="*/ 1867857 w 3527031"/>
                <a:gd name="connsiteY153" fmla="*/ 2098026 h 2974488"/>
                <a:gd name="connsiteX154" fmla="*/ 1894645 w 3527031"/>
                <a:gd name="connsiteY154" fmla="*/ 2058886 h 2974488"/>
                <a:gd name="connsiteX155" fmla="*/ 1897324 w 3527031"/>
                <a:gd name="connsiteY155" fmla="*/ 2058143 h 2974488"/>
                <a:gd name="connsiteX156" fmla="*/ 1897027 w 3527031"/>
                <a:gd name="connsiteY156" fmla="*/ 2057400 h 2974488"/>
                <a:gd name="connsiteX157" fmla="*/ 1891967 w 3527031"/>
                <a:gd name="connsiteY157" fmla="*/ 2025849 h 2974488"/>
                <a:gd name="connsiteX158" fmla="*/ 1895986 w 3527031"/>
                <a:gd name="connsiteY158" fmla="*/ 1993255 h 2974488"/>
                <a:gd name="connsiteX159" fmla="*/ 1893453 w 3527031"/>
                <a:gd name="connsiteY159" fmla="*/ 1978522 h 2974488"/>
                <a:gd name="connsiteX160" fmla="*/ 1878719 w 3527031"/>
                <a:gd name="connsiteY160" fmla="*/ 1945927 h 2974488"/>
                <a:gd name="connsiteX161" fmla="*/ 1878422 w 3527031"/>
                <a:gd name="connsiteY161" fmla="*/ 1943843 h 2974488"/>
                <a:gd name="connsiteX162" fmla="*/ 1878422 w 3527031"/>
                <a:gd name="connsiteY162" fmla="*/ 1942506 h 2974488"/>
                <a:gd name="connsiteX163" fmla="*/ 1942865 w 3527031"/>
                <a:gd name="connsiteY163" fmla="*/ 1853656 h 2974488"/>
                <a:gd name="connsiteX164" fmla="*/ 1955514 w 3527031"/>
                <a:gd name="connsiteY164" fmla="*/ 1843983 h 2974488"/>
                <a:gd name="connsiteX165" fmla="*/ 1982009 w 3527031"/>
                <a:gd name="connsiteY165" fmla="*/ 1796209 h 2974488"/>
                <a:gd name="connsiteX166" fmla="*/ 1979326 w 3527031"/>
                <a:gd name="connsiteY166" fmla="*/ 1788170 h 2974488"/>
                <a:gd name="connsiteX167" fmla="*/ 1975608 w 3527031"/>
                <a:gd name="connsiteY167" fmla="*/ 1786235 h 2974488"/>
                <a:gd name="connsiteX168" fmla="*/ 1932597 w 3527031"/>
                <a:gd name="connsiteY168" fmla="*/ 1812280 h 2974488"/>
                <a:gd name="connsiteX169" fmla="*/ 1893605 w 3527031"/>
                <a:gd name="connsiteY169" fmla="*/ 1846661 h 2974488"/>
                <a:gd name="connsiteX170" fmla="*/ 1874704 w 3527031"/>
                <a:gd name="connsiteY170" fmla="*/ 1862138 h 2974488"/>
                <a:gd name="connsiteX171" fmla="*/ 1849104 w 3527031"/>
                <a:gd name="connsiteY171" fmla="*/ 1876871 h 2974488"/>
                <a:gd name="connsiteX172" fmla="*/ 1809069 w 3527031"/>
                <a:gd name="connsiteY172" fmla="*/ 1866603 h 2974488"/>
                <a:gd name="connsiteX173" fmla="*/ 1789722 w 3527031"/>
                <a:gd name="connsiteY173" fmla="*/ 1832522 h 2974488"/>
                <a:gd name="connsiteX174" fmla="*/ 1776177 w 3527031"/>
                <a:gd name="connsiteY174" fmla="*/ 1731470 h 2974488"/>
                <a:gd name="connsiteX175" fmla="*/ 1774691 w 3527031"/>
                <a:gd name="connsiteY175" fmla="*/ 1677147 h 2974488"/>
                <a:gd name="connsiteX176" fmla="*/ 1862946 w 3527031"/>
                <a:gd name="connsiteY176" fmla="*/ 1201659 h 2974488"/>
                <a:gd name="connsiteX177" fmla="*/ 2020109 w 3527031"/>
                <a:gd name="connsiteY177" fmla="*/ 643418 h 2974488"/>
                <a:gd name="connsiteX178" fmla="*/ 2021149 w 3527031"/>
                <a:gd name="connsiteY178" fmla="*/ 630022 h 2974488"/>
                <a:gd name="connsiteX179" fmla="*/ 2209713 w 3527031"/>
                <a:gd name="connsiteY179" fmla="*/ 399635 h 2974488"/>
                <a:gd name="connsiteX180" fmla="*/ 2547405 w 3527031"/>
                <a:gd name="connsiteY180" fmla="*/ 339509 h 2974488"/>
                <a:gd name="connsiteX181" fmla="*/ 2554252 w 3527031"/>
                <a:gd name="connsiteY181" fmla="*/ 327900 h 2974488"/>
                <a:gd name="connsiteX182" fmla="*/ 2561395 w 3527031"/>
                <a:gd name="connsiteY182" fmla="*/ 289354 h 2974488"/>
                <a:gd name="connsiteX183" fmla="*/ 2559163 w 3527031"/>
                <a:gd name="connsiteY183" fmla="*/ 273432 h 2974488"/>
                <a:gd name="connsiteX184" fmla="*/ 2293952 w 3527031"/>
                <a:gd name="connsiteY184" fmla="*/ 299325 h 2974488"/>
                <a:gd name="connsiteX185" fmla="*/ 1770382 w 3527031"/>
                <a:gd name="connsiteY185" fmla="*/ 321652 h 2974488"/>
                <a:gd name="connsiteX186" fmla="*/ 1769639 w 3527031"/>
                <a:gd name="connsiteY186" fmla="*/ 321652 h 2974488"/>
                <a:gd name="connsiteX187" fmla="*/ 1246069 w 3527031"/>
                <a:gd name="connsiteY187" fmla="*/ 299325 h 2974488"/>
                <a:gd name="connsiteX188" fmla="*/ 968804 w 3527031"/>
                <a:gd name="connsiteY188" fmla="*/ 271497 h 2974488"/>
                <a:gd name="connsiteX189" fmla="*/ 966125 w 3527031"/>
                <a:gd name="connsiteY189" fmla="*/ 289503 h 2974488"/>
                <a:gd name="connsiteX190" fmla="*/ 973269 w 3527031"/>
                <a:gd name="connsiteY190" fmla="*/ 328049 h 2974488"/>
                <a:gd name="connsiteX191" fmla="*/ 980859 w 3527031"/>
                <a:gd name="connsiteY191" fmla="*/ 340702 h 2974488"/>
                <a:gd name="connsiteX192" fmla="*/ 1306644 w 3527031"/>
                <a:gd name="connsiteY192" fmla="*/ 399787 h 2974488"/>
                <a:gd name="connsiteX193" fmla="*/ 1495209 w 3527031"/>
                <a:gd name="connsiteY193" fmla="*/ 630174 h 2974488"/>
                <a:gd name="connsiteX194" fmla="*/ 1496249 w 3527031"/>
                <a:gd name="connsiteY194" fmla="*/ 643566 h 2974488"/>
                <a:gd name="connsiteX195" fmla="*/ 1653411 w 3527031"/>
                <a:gd name="connsiteY195" fmla="*/ 1201807 h 2974488"/>
                <a:gd name="connsiteX196" fmla="*/ 1741666 w 3527031"/>
                <a:gd name="connsiteY196" fmla="*/ 1677295 h 2974488"/>
                <a:gd name="connsiteX197" fmla="*/ 1740180 w 3527031"/>
                <a:gd name="connsiteY197" fmla="*/ 1731618 h 2974488"/>
                <a:gd name="connsiteX198" fmla="*/ 1726636 w 3527031"/>
                <a:gd name="connsiteY198" fmla="*/ 1832671 h 2974488"/>
                <a:gd name="connsiteX199" fmla="*/ 1707289 w 3527031"/>
                <a:gd name="connsiteY199" fmla="*/ 1866755 h 2974488"/>
                <a:gd name="connsiteX200" fmla="*/ 1667253 w 3527031"/>
                <a:gd name="connsiteY200" fmla="*/ 1877023 h 2974488"/>
                <a:gd name="connsiteX201" fmla="*/ 1641654 w 3527031"/>
                <a:gd name="connsiteY201" fmla="*/ 1862290 h 2974488"/>
                <a:gd name="connsiteX202" fmla="*/ 1622752 w 3527031"/>
                <a:gd name="connsiteY202" fmla="*/ 1846810 h 2974488"/>
                <a:gd name="connsiteX203" fmla="*/ 1583761 w 3527031"/>
                <a:gd name="connsiteY203" fmla="*/ 1812432 h 2974488"/>
                <a:gd name="connsiteX204" fmla="*/ 1540750 w 3527031"/>
                <a:gd name="connsiteY204" fmla="*/ 1786387 h 2974488"/>
                <a:gd name="connsiteX205" fmla="*/ 1537031 w 3527031"/>
                <a:gd name="connsiteY205" fmla="*/ 1788323 h 2974488"/>
                <a:gd name="connsiteX206" fmla="*/ 1534353 w 3527031"/>
                <a:gd name="connsiteY206" fmla="*/ 1796358 h 2974488"/>
                <a:gd name="connsiteX207" fmla="*/ 1560844 w 3527031"/>
                <a:gd name="connsiteY207" fmla="*/ 1844131 h 2974488"/>
                <a:gd name="connsiteX208" fmla="*/ 1573493 w 3527031"/>
                <a:gd name="connsiteY208" fmla="*/ 1853805 h 2974488"/>
                <a:gd name="connsiteX209" fmla="*/ 1637935 w 3527031"/>
                <a:gd name="connsiteY209" fmla="*/ 1942654 h 2974488"/>
                <a:gd name="connsiteX210" fmla="*/ 1637935 w 3527031"/>
                <a:gd name="connsiteY210" fmla="*/ 1943995 h 2974488"/>
                <a:gd name="connsiteX211" fmla="*/ 1637638 w 3527031"/>
                <a:gd name="connsiteY211" fmla="*/ 1946079 h 2974488"/>
                <a:gd name="connsiteX212" fmla="*/ 1622905 w 3527031"/>
                <a:gd name="connsiteY212" fmla="*/ 1978670 h 2974488"/>
                <a:gd name="connsiteX213" fmla="*/ 1620375 w 3527031"/>
                <a:gd name="connsiteY213" fmla="*/ 1993403 h 2974488"/>
                <a:gd name="connsiteX214" fmla="*/ 1624391 w 3527031"/>
                <a:gd name="connsiteY214" fmla="*/ 2025998 h 2974488"/>
                <a:gd name="connsiteX215" fmla="*/ 1619331 w 3527031"/>
                <a:gd name="connsiteY215" fmla="*/ 2057549 h 2974488"/>
                <a:gd name="connsiteX216" fmla="*/ 1619034 w 3527031"/>
                <a:gd name="connsiteY216" fmla="*/ 2058295 h 2974488"/>
                <a:gd name="connsiteX217" fmla="*/ 1621712 w 3527031"/>
                <a:gd name="connsiteY217" fmla="*/ 2059038 h 2974488"/>
                <a:gd name="connsiteX218" fmla="*/ 1648500 w 3527031"/>
                <a:gd name="connsiteY218" fmla="*/ 2098178 h 2974488"/>
                <a:gd name="connsiteX219" fmla="*/ 1615014 w 3527031"/>
                <a:gd name="connsiteY219" fmla="*/ 2145209 h 2974488"/>
                <a:gd name="connsiteX220" fmla="*/ 1607127 w 3527031"/>
                <a:gd name="connsiteY220" fmla="*/ 2150269 h 2974488"/>
                <a:gd name="connsiteX221" fmla="*/ 1616504 w 3527031"/>
                <a:gd name="connsiteY221" fmla="*/ 2147590 h 2974488"/>
                <a:gd name="connsiteX222" fmla="*/ 1651628 w 3527031"/>
                <a:gd name="connsiteY222" fmla="*/ 2191642 h 2974488"/>
                <a:gd name="connsiteX223" fmla="*/ 1639722 w 3527031"/>
                <a:gd name="connsiteY223" fmla="*/ 2232569 h 2974488"/>
                <a:gd name="connsiteX224" fmla="*/ 1630048 w 3527031"/>
                <a:gd name="connsiteY224" fmla="*/ 2244178 h 2974488"/>
                <a:gd name="connsiteX225" fmla="*/ 1611741 w 3527031"/>
                <a:gd name="connsiteY225" fmla="*/ 2276025 h 2974488"/>
                <a:gd name="connsiteX226" fmla="*/ 1622604 w 3527031"/>
                <a:gd name="connsiteY226" fmla="*/ 2295075 h 2974488"/>
                <a:gd name="connsiteX227" fmla="*/ 1650881 w 3527031"/>
                <a:gd name="connsiteY227" fmla="*/ 2373360 h 2974488"/>
                <a:gd name="connsiteX228" fmla="*/ 1638381 w 3527031"/>
                <a:gd name="connsiteY228" fmla="*/ 2417262 h 2974488"/>
                <a:gd name="connsiteX229" fmla="*/ 1605935 w 3527031"/>
                <a:gd name="connsiteY229" fmla="*/ 2471882 h 2974488"/>
                <a:gd name="connsiteX230" fmla="*/ 1613677 w 3527031"/>
                <a:gd name="connsiteY230" fmla="*/ 2584841 h 2974488"/>
                <a:gd name="connsiteX231" fmla="*/ 1644336 w 3527031"/>
                <a:gd name="connsiteY231" fmla="*/ 2739771 h 2974488"/>
                <a:gd name="connsiteX232" fmla="*/ 1621266 w 3527031"/>
                <a:gd name="connsiteY232" fmla="*/ 2753613 h 2974488"/>
                <a:gd name="connsiteX233" fmla="*/ 1607425 w 3527031"/>
                <a:gd name="connsiteY233" fmla="*/ 2730543 h 2974488"/>
                <a:gd name="connsiteX234" fmla="*/ 1580636 w 3527031"/>
                <a:gd name="connsiteY234" fmla="*/ 2603594 h 2974488"/>
                <a:gd name="connsiteX235" fmla="*/ 1574236 w 3527031"/>
                <a:gd name="connsiteY235" fmla="*/ 2450897 h 2974488"/>
                <a:gd name="connsiteX236" fmla="*/ 1604003 w 3527031"/>
                <a:gd name="connsiteY236" fmla="*/ 2400891 h 2974488"/>
                <a:gd name="connsiteX237" fmla="*/ 1612934 w 3527031"/>
                <a:gd name="connsiteY237" fmla="*/ 2371721 h 2974488"/>
                <a:gd name="connsiteX238" fmla="*/ 1592989 w 3527031"/>
                <a:gd name="connsiteY238" fmla="*/ 2318888 h 2974488"/>
                <a:gd name="connsiteX239" fmla="*/ 1573790 w 3527031"/>
                <a:gd name="connsiteY239" fmla="*/ 2274536 h 2974488"/>
                <a:gd name="connsiteX240" fmla="*/ 1601473 w 3527031"/>
                <a:gd name="connsiteY240" fmla="*/ 2219173 h 2974488"/>
                <a:gd name="connsiteX241" fmla="*/ 1609509 w 3527031"/>
                <a:gd name="connsiteY241" fmla="*/ 2209648 h 2974488"/>
                <a:gd name="connsiteX242" fmla="*/ 1609509 w 3527031"/>
                <a:gd name="connsiteY242" fmla="*/ 2209499 h 2974488"/>
                <a:gd name="connsiteX243" fmla="*/ 1614420 w 3527031"/>
                <a:gd name="connsiteY243" fmla="*/ 2199380 h 2974488"/>
                <a:gd name="connsiteX244" fmla="*/ 1594330 w 3527031"/>
                <a:gd name="connsiteY244" fmla="*/ 2178394 h 2974488"/>
                <a:gd name="connsiteX245" fmla="*/ 1576320 w 3527031"/>
                <a:gd name="connsiteY245" fmla="*/ 2128091 h 2974488"/>
                <a:gd name="connsiteX246" fmla="*/ 1595221 w 3527031"/>
                <a:gd name="connsiteY246" fmla="*/ 2112763 h 2974488"/>
                <a:gd name="connsiteX247" fmla="*/ 1610549 w 3527031"/>
                <a:gd name="connsiteY247" fmla="*/ 2098327 h 2974488"/>
                <a:gd name="connsiteX248" fmla="*/ 1603554 w 3527031"/>
                <a:gd name="connsiteY248" fmla="*/ 2092372 h 2974488"/>
                <a:gd name="connsiteX249" fmla="*/ 1583018 w 3527031"/>
                <a:gd name="connsiteY249" fmla="*/ 2046237 h 2974488"/>
                <a:gd name="connsiteX250" fmla="*/ 1586439 w 3527031"/>
                <a:gd name="connsiteY250" fmla="*/ 2025400 h 2974488"/>
                <a:gd name="connsiteX251" fmla="*/ 1584058 w 3527031"/>
                <a:gd name="connsiteY251" fmla="*/ 2004567 h 2974488"/>
                <a:gd name="connsiteX252" fmla="*/ 1592246 w 3527031"/>
                <a:gd name="connsiteY252" fmla="*/ 1956347 h 2974488"/>
                <a:gd name="connsiteX253" fmla="*/ 1599835 w 3527031"/>
                <a:gd name="connsiteY253" fmla="*/ 1941313 h 2974488"/>
                <a:gd name="connsiteX254" fmla="*/ 1550720 w 3527031"/>
                <a:gd name="connsiteY254" fmla="*/ 1884312 h 2974488"/>
                <a:gd name="connsiteX255" fmla="*/ 1537027 w 3527031"/>
                <a:gd name="connsiteY255" fmla="*/ 1873747 h 2974488"/>
                <a:gd name="connsiteX256" fmla="*/ 1496397 w 3527031"/>
                <a:gd name="connsiteY256" fmla="*/ 1793378 h 2974488"/>
                <a:gd name="connsiteX257" fmla="*/ 1507412 w 3527031"/>
                <a:gd name="connsiteY257" fmla="*/ 1764506 h 2974488"/>
                <a:gd name="connsiteX258" fmla="*/ 1535690 w 3527031"/>
                <a:gd name="connsiteY258" fmla="*/ 1748729 h 2974488"/>
                <a:gd name="connsiteX259" fmla="*/ 1610998 w 3527031"/>
                <a:gd name="connsiteY259" fmla="*/ 1785938 h 2974488"/>
                <a:gd name="connsiteX260" fmla="*/ 1646271 w 3527031"/>
                <a:gd name="connsiteY260" fmla="*/ 1817042 h 2974488"/>
                <a:gd name="connsiteX261" fmla="*/ 1666510 w 3527031"/>
                <a:gd name="connsiteY261" fmla="*/ 1833563 h 2974488"/>
                <a:gd name="connsiteX262" fmla="*/ 1677525 w 3527031"/>
                <a:gd name="connsiteY262" fmla="*/ 1840409 h 2974488"/>
                <a:gd name="connsiteX263" fmla="*/ 1680946 w 3527031"/>
                <a:gd name="connsiteY263" fmla="*/ 1839365 h 2974488"/>
                <a:gd name="connsiteX264" fmla="*/ 1690620 w 3527031"/>
                <a:gd name="connsiteY264" fmla="*/ 1820761 h 2974488"/>
                <a:gd name="connsiteX265" fmla="*/ 1702229 w 3527031"/>
                <a:gd name="connsiteY265" fmla="*/ 1731016 h 2974488"/>
                <a:gd name="connsiteX266" fmla="*/ 1703719 w 3527031"/>
                <a:gd name="connsiteY266" fmla="*/ 1676248 h 2974488"/>
                <a:gd name="connsiteX267" fmla="*/ 1626330 w 3527031"/>
                <a:gd name="connsiteY267" fmla="*/ 1228420 h 2974488"/>
                <a:gd name="connsiteX268" fmla="*/ 1458301 w 3527031"/>
                <a:gd name="connsiteY268" fmla="*/ 646367 h 2974488"/>
                <a:gd name="connsiteX269" fmla="*/ 1457257 w 3527031"/>
                <a:gd name="connsiteY269" fmla="*/ 632974 h 2974488"/>
                <a:gd name="connsiteX270" fmla="*/ 1292951 w 3527031"/>
                <a:gd name="connsiteY270" fmla="*/ 435182 h 2974488"/>
                <a:gd name="connsiteX271" fmla="*/ 1067925 w 3527031"/>
                <a:gd name="connsiteY271" fmla="*/ 386814 h 2974488"/>
                <a:gd name="connsiteX272" fmla="*/ 1069563 w 3527031"/>
                <a:gd name="connsiteY272" fmla="*/ 388151 h 2974488"/>
                <a:gd name="connsiteX273" fmla="*/ 1112426 w 3527031"/>
                <a:gd name="connsiteY273" fmla="*/ 447088 h 2974488"/>
                <a:gd name="connsiteX274" fmla="*/ 1120015 w 3527031"/>
                <a:gd name="connsiteY274" fmla="*/ 517337 h 2974488"/>
                <a:gd name="connsiteX275" fmla="*/ 1014348 w 3527031"/>
                <a:gd name="connsiteY275" fmla="*/ 728823 h 2974488"/>
                <a:gd name="connsiteX276" fmla="*/ 748243 w 3527031"/>
                <a:gd name="connsiteY276" fmla="*/ 923342 h 2974488"/>
                <a:gd name="connsiteX277" fmla="*/ 566228 w 3527031"/>
                <a:gd name="connsiteY277" fmla="*/ 1013087 h 2974488"/>
                <a:gd name="connsiteX278" fmla="*/ 509523 w 3527031"/>
                <a:gd name="connsiteY278" fmla="*/ 1056692 h 2974488"/>
                <a:gd name="connsiteX279" fmla="*/ 326167 w 3527031"/>
                <a:gd name="connsiteY279" fmla="*/ 1376820 h 2974488"/>
                <a:gd name="connsiteX280" fmla="*/ 378406 w 3527031"/>
                <a:gd name="connsiteY280" fmla="*/ 1419385 h 2974488"/>
                <a:gd name="connsiteX281" fmla="*/ 501637 w 3527031"/>
                <a:gd name="connsiteY281" fmla="*/ 1446771 h 2974488"/>
                <a:gd name="connsiteX282" fmla="*/ 643620 w 3527031"/>
                <a:gd name="connsiteY282" fmla="*/ 1460464 h 2974488"/>
                <a:gd name="connsiteX283" fmla="*/ 994857 w 3527031"/>
                <a:gd name="connsiteY283" fmla="*/ 1024677 h 2974488"/>
                <a:gd name="connsiteX284" fmla="*/ 1007357 w 3527031"/>
                <a:gd name="connsiteY284" fmla="*/ 925704 h 2974488"/>
                <a:gd name="connsiteX285" fmla="*/ 1091741 w 3527031"/>
                <a:gd name="connsiteY285" fmla="*/ 768690 h 2974488"/>
                <a:gd name="connsiteX286" fmla="*/ 1128504 w 3527031"/>
                <a:gd name="connsiteY286" fmla="*/ 715114 h 2974488"/>
                <a:gd name="connsiteX287" fmla="*/ 1150232 w 3527031"/>
                <a:gd name="connsiteY287" fmla="*/ 676123 h 2974488"/>
                <a:gd name="connsiteX288" fmla="*/ 1178510 w 3527031"/>
                <a:gd name="connsiteY288" fmla="*/ 710500 h 2974488"/>
                <a:gd name="connsiteX289" fmla="*/ 1236700 w 3527031"/>
                <a:gd name="connsiteY289" fmla="*/ 940441 h 2974488"/>
                <a:gd name="connsiteX290" fmla="*/ 1250393 w 3527031"/>
                <a:gd name="connsiteY290" fmla="*/ 1040751 h 2974488"/>
                <a:gd name="connsiteX291" fmla="*/ 1314093 w 3527031"/>
                <a:gd name="connsiteY291" fmla="*/ 1174250 h 2974488"/>
                <a:gd name="connsiteX292" fmla="*/ 1374218 w 3527031"/>
                <a:gd name="connsiteY292" fmla="*/ 1289293 h 2974488"/>
                <a:gd name="connsiteX293" fmla="*/ 1376897 w 3527031"/>
                <a:gd name="connsiteY293" fmla="*/ 1490659 h 2974488"/>
                <a:gd name="connsiteX294" fmla="*/ 1443720 w 3527031"/>
                <a:gd name="connsiteY294" fmla="*/ 1904844 h 2974488"/>
                <a:gd name="connsiteX295" fmla="*/ 1510990 w 3527031"/>
                <a:gd name="connsiteY295" fmla="*/ 2065877 h 2974488"/>
                <a:gd name="connsiteX296" fmla="*/ 1503995 w 3527031"/>
                <a:gd name="connsiteY296" fmla="*/ 2242981 h 2974488"/>
                <a:gd name="connsiteX297" fmla="*/ 1475122 w 3527031"/>
                <a:gd name="connsiteY297" fmla="*/ 2379905 h 2974488"/>
                <a:gd name="connsiteX298" fmla="*/ 1489113 w 3527031"/>
                <a:gd name="connsiteY298" fmla="*/ 2826399 h 2974488"/>
                <a:gd name="connsiteX299" fmla="*/ 1623057 w 3527031"/>
                <a:gd name="connsiteY299" fmla="*/ 2913614 h 2974488"/>
                <a:gd name="connsiteX300" fmla="*/ 1635260 w 3527031"/>
                <a:gd name="connsiteY300" fmla="*/ 2909446 h 2974488"/>
                <a:gd name="connsiteX301" fmla="*/ 1636003 w 3527031"/>
                <a:gd name="connsiteY301" fmla="*/ 2908257 h 2974488"/>
                <a:gd name="connsiteX302" fmla="*/ 1625884 w 3527031"/>
                <a:gd name="connsiteY302" fmla="*/ 2901856 h 2974488"/>
                <a:gd name="connsiteX303" fmla="*/ 2536364 w 3527031"/>
                <a:gd name="connsiteY303" fmla="*/ 238133 h 2974488"/>
                <a:gd name="connsiteX304" fmla="*/ 2535918 w 3527031"/>
                <a:gd name="connsiteY304" fmla="*/ 237835 h 2974488"/>
                <a:gd name="connsiteX305" fmla="*/ 2242876 w 3527031"/>
                <a:gd name="connsiteY305" fmla="*/ 198097 h 2974488"/>
                <a:gd name="connsiteX306" fmla="*/ 1994185 w 3527031"/>
                <a:gd name="connsiteY306" fmla="*/ 96001 h 2974488"/>
                <a:gd name="connsiteX307" fmla="*/ 1763650 w 3527031"/>
                <a:gd name="connsiteY307" fmla="*/ 60430 h 2974488"/>
                <a:gd name="connsiteX308" fmla="*/ 1533114 w 3527031"/>
                <a:gd name="connsiteY308" fmla="*/ 96001 h 2974488"/>
                <a:gd name="connsiteX309" fmla="*/ 1284424 w 3527031"/>
                <a:gd name="connsiteY309" fmla="*/ 198097 h 2974488"/>
                <a:gd name="connsiteX310" fmla="*/ 1002545 w 3527031"/>
                <a:gd name="connsiteY310" fmla="*/ 238133 h 2974488"/>
                <a:gd name="connsiteX311" fmla="*/ 1248557 w 3527031"/>
                <a:gd name="connsiteY311" fmla="*/ 261202 h 2974488"/>
                <a:gd name="connsiteX312" fmla="*/ 1770070 w 3527031"/>
                <a:gd name="connsiteY312" fmla="*/ 283525 h 2974488"/>
                <a:gd name="connsiteX313" fmla="*/ 2291582 w 3527031"/>
                <a:gd name="connsiteY313" fmla="*/ 261202 h 2974488"/>
                <a:gd name="connsiteX314" fmla="*/ 2536703 w 3527031"/>
                <a:gd name="connsiteY314" fmla="*/ 238281 h 2974488"/>
                <a:gd name="connsiteX315" fmla="*/ 2615242 w 3527031"/>
                <a:gd name="connsiteY315" fmla="*/ 337105 h 2974488"/>
                <a:gd name="connsiteX316" fmla="*/ 3086425 w 3527031"/>
                <a:gd name="connsiteY316" fmla="*/ 408691 h 2974488"/>
                <a:gd name="connsiteX317" fmla="*/ 3346575 w 3527031"/>
                <a:gd name="connsiteY317" fmla="*/ 674648 h 2974488"/>
                <a:gd name="connsiteX318" fmla="*/ 3345535 w 3527031"/>
                <a:gd name="connsiteY318" fmla="*/ 925274 h 2974488"/>
                <a:gd name="connsiteX319" fmla="*/ 3259810 w 3527031"/>
                <a:gd name="connsiteY319" fmla="*/ 1040465 h 2974488"/>
                <a:gd name="connsiteX320" fmla="*/ 3151313 w 3527031"/>
                <a:gd name="connsiteY320" fmla="*/ 1083625 h 2974488"/>
                <a:gd name="connsiteX321" fmla="*/ 3272757 w 3527031"/>
                <a:gd name="connsiteY321" fmla="*/ 1243615 h 2974488"/>
                <a:gd name="connsiteX322" fmla="*/ 3299247 w 3527031"/>
                <a:gd name="connsiteY322" fmla="*/ 1172326 h 2974488"/>
                <a:gd name="connsiteX323" fmla="*/ 3312640 w 3527031"/>
                <a:gd name="connsiteY323" fmla="*/ 1135567 h 2974488"/>
                <a:gd name="connsiteX324" fmla="*/ 3361008 w 3527031"/>
                <a:gd name="connsiteY324" fmla="*/ 1067105 h 2974488"/>
                <a:gd name="connsiteX325" fmla="*/ 3389583 w 3527031"/>
                <a:gd name="connsiteY325" fmla="*/ 1039719 h 2974488"/>
                <a:gd name="connsiteX326" fmla="*/ 3461169 w 3527031"/>
                <a:gd name="connsiteY326" fmla="*/ 869457 h 2974488"/>
                <a:gd name="connsiteX327" fmla="*/ 3435123 w 3527031"/>
                <a:gd name="connsiteY327" fmla="*/ 639070 h 2974488"/>
                <a:gd name="connsiteX328" fmla="*/ 3270074 w 3527031"/>
                <a:gd name="connsiteY328" fmla="*/ 417614 h 2974488"/>
                <a:gd name="connsiteX329" fmla="*/ 2829410 w 3527031"/>
                <a:gd name="connsiteY329" fmla="*/ 241847 h 2974488"/>
                <a:gd name="connsiteX330" fmla="*/ 2610335 w 3527031"/>
                <a:gd name="connsiteY330" fmla="*/ 236045 h 2974488"/>
                <a:gd name="connsiteX331" fmla="*/ 2621944 w 3527031"/>
                <a:gd name="connsiteY331" fmla="*/ 286497 h 2974488"/>
                <a:gd name="connsiteX332" fmla="*/ 2615246 w 3527031"/>
                <a:gd name="connsiteY332" fmla="*/ 337097 h 2974488"/>
                <a:gd name="connsiteX333" fmla="*/ 2560325 w 3527031"/>
                <a:gd name="connsiteY333" fmla="*/ 690422 h 2974488"/>
                <a:gd name="connsiteX334" fmla="*/ 2797109 w 3527031"/>
                <a:gd name="connsiteY334" fmla="*/ 864847 h 2974488"/>
                <a:gd name="connsiteX335" fmla="*/ 3028090 w 3527031"/>
                <a:gd name="connsiteY335" fmla="*/ 987182 h 2974488"/>
                <a:gd name="connsiteX336" fmla="*/ 3132865 w 3527031"/>
                <a:gd name="connsiteY336" fmla="*/ 1024090 h 2974488"/>
                <a:gd name="connsiteX337" fmla="*/ 3223501 w 3527031"/>
                <a:gd name="connsiteY337" fmla="*/ 991648 h 2974488"/>
                <a:gd name="connsiteX338" fmla="*/ 3288987 w 3527031"/>
                <a:gd name="connsiteY338" fmla="*/ 903393 h 2974488"/>
                <a:gd name="connsiteX339" fmla="*/ 3288541 w 3527031"/>
                <a:gd name="connsiteY339" fmla="*/ 692205 h 2974488"/>
                <a:gd name="connsiteX340" fmla="*/ 3062174 w 3527031"/>
                <a:gd name="connsiteY340" fmla="*/ 464348 h 2974488"/>
                <a:gd name="connsiteX341" fmla="*/ 2604822 w 3527031"/>
                <a:gd name="connsiteY341" fmla="*/ 399162 h 2974488"/>
                <a:gd name="connsiteX342" fmla="*/ 2495730 w 3527031"/>
                <a:gd name="connsiteY342" fmla="*/ 435178 h 2974488"/>
                <a:gd name="connsiteX343" fmla="*/ 2471917 w 3527031"/>
                <a:gd name="connsiteY343" fmla="*/ 467476 h 2974488"/>
                <a:gd name="connsiteX344" fmla="*/ 2467749 w 3527031"/>
                <a:gd name="connsiteY344" fmla="*/ 510784 h 2974488"/>
                <a:gd name="connsiteX345" fmla="*/ 2560321 w 3527031"/>
                <a:gd name="connsiteY345" fmla="*/ 690418 h 2974488"/>
                <a:gd name="connsiteX346" fmla="*/ 916805 w 3527031"/>
                <a:gd name="connsiteY346" fmla="*/ 236041 h 2974488"/>
                <a:gd name="connsiteX347" fmla="*/ 697730 w 3527031"/>
                <a:gd name="connsiteY347" fmla="*/ 241844 h 2974488"/>
                <a:gd name="connsiteX348" fmla="*/ 257065 w 3527031"/>
                <a:gd name="connsiteY348" fmla="*/ 417610 h 2974488"/>
                <a:gd name="connsiteX349" fmla="*/ 92016 w 3527031"/>
                <a:gd name="connsiteY349" fmla="*/ 639067 h 2974488"/>
                <a:gd name="connsiteX350" fmla="*/ 65971 w 3527031"/>
                <a:gd name="connsiteY350" fmla="*/ 869453 h 2974488"/>
                <a:gd name="connsiteX351" fmla="*/ 137557 w 3527031"/>
                <a:gd name="connsiteY351" fmla="*/ 1039715 h 2974488"/>
                <a:gd name="connsiteX352" fmla="*/ 166132 w 3527031"/>
                <a:gd name="connsiteY352" fmla="*/ 1067101 h 2974488"/>
                <a:gd name="connsiteX353" fmla="*/ 214500 w 3527031"/>
                <a:gd name="connsiteY353" fmla="*/ 1135563 h 2974488"/>
                <a:gd name="connsiteX354" fmla="*/ 227895 w 3527031"/>
                <a:gd name="connsiteY354" fmla="*/ 1172322 h 2974488"/>
                <a:gd name="connsiteX355" fmla="*/ 254387 w 3527031"/>
                <a:gd name="connsiteY355" fmla="*/ 1243611 h 2974488"/>
                <a:gd name="connsiteX356" fmla="*/ 375831 w 3527031"/>
                <a:gd name="connsiteY356" fmla="*/ 1083621 h 2974488"/>
                <a:gd name="connsiteX357" fmla="*/ 267333 w 3527031"/>
                <a:gd name="connsiteY357" fmla="*/ 1040462 h 2974488"/>
                <a:gd name="connsiteX358" fmla="*/ 181607 w 3527031"/>
                <a:gd name="connsiteY358" fmla="*/ 925270 h 2974488"/>
                <a:gd name="connsiteX359" fmla="*/ 180566 w 3527031"/>
                <a:gd name="connsiteY359" fmla="*/ 674644 h 2974488"/>
                <a:gd name="connsiteX360" fmla="*/ 440715 w 3527031"/>
                <a:gd name="connsiteY360" fmla="*/ 408687 h 2974488"/>
                <a:gd name="connsiteX361" fmla="*/ 911898 w 3527031"/>
                <a:gd name="connsiteY361" fmla="*/ 337101 h 2974488"/>
                <a:gd name="connsiteX362" fmla="*/ 905203 w 3527031"/>
                <a:gd name="connsiteY362" fmla="*/ 286501 h 2974488"/>
                <a:gd name="connsiteX363" fmla="*/ 916809 w 3527031"/>
                <a:gd name="connsiteY363" fmla="*/ 236049 h 2974488"/>
                <a:gd name="connsiteX364" fmla="*/ 730027 w 3527031"/>
                <a:gd name="connsiteY364" fmla="*/ 864996 h 2974488"/>
                <a:gd name="connsiteX365" fmla="*/ 966811 w 3527031"/>
                <a:gd name="connsiteY365" fmla="*/ 690570 h 2974488"/>
                <a:gd name="connsiteX366" fmla="*/ 1059383 w 3527031"/>
                <a:gd name="connsiteY366" fmla="*/ 510936 h 2974488"/>
                <a:gd name="connsiteX367" fmla="*/ 1055215 w 3527031"/>
                <a:gd name="connsiteY367" fmla="*/ 467628 h 2974488"/>
                <a:gd name="connsiteX368" fmla="*/ 1031402 w 3527031"/>
                <a:gd name="connsiteY368" fmla="*/ 435331 h 2974488"/>
                <a:gd name="connsiteX369" fmla="*/ 922310 w 3527031"/>
                <a:gd name="connsiteY369" fmla="*/ 399315 h 2974488"/>
                <a:gd name="connsiteX370" fmla="*/ 464958 w 3527031"/>
                <a:gd name="connsiteY370" fmla="*/ 464500 h 2974488"/>
                <a:gd name="connsiteX371" fmla="*/ 238591 w 3527031"/>
                <a:gd name="connsiteY371" fmla="*/ 692357 h 2974488"/>
                <a:gd name="connsiteX372" fmla="*/ 238145 w 3527031"/>
                <a:gd name="connsiteY372" fmla="*/ 903545 h 2974488"/>
                <a:gd name="connsiteX373" fmla="*/ 303631 w 3527031"/>
                <a:gd name="connsiteY373" fmla="*/ 991800 h 2974488"/>
                <a:gd name="connsiteX374" fmla="*/ 394267 w 3527031"/>
                <a:gd name="connsiteY374" fmla="*/ 1024246 h 2974488"/>
                <a:gd name="connsiteX375" fmla="*/ 499042 w 3527031"/>
                <a:gd name="connsiteY375" fmla="*/ 987335 h 2974488"/>
                <a:gd name="connsiteX376" fmla="*/ 730023 w 3527031"/>
                <a:gd name="connsiteY376" fmla="*/ 865000 h 297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3527031" h="2974488">
                  <a:moveTo>
                    <a:pt x="1625393" y="2901704"/>
                  </a:moveTo>
                  <a:cubicBezTo>
                    <a:pt x="1609318" y="2896793"/>
                    <a:pt x="1600391" y="2879827"/>
                    <a:pt x="1605302" y="2863752"/>
                  </a:cubicBezTo>
                  <a:cubicBezTo>
                    <a:pt x="1610213" y="2847678"/>
                    <a:pt x="1627179" y="2838751"/>
                    <a:pt x="1643254" y="2843662"/>
                  </a:cubicBezTo>
                  <a:cubicBezTo>
                    <a:pt x="1674206" y="2853187"/>
                    <a:pt x="1691176" y="2874618"/>
                    <a:pt x="1695340" y="2897539"/>
                  </a:cubicBezTo>
                  <a:cubicBezTo>
                    <a:pt x="1698765" y="2916292"/>
                    <a:pt x="1693409" y="2935639"/>
                    <a:pt x="1679864" y="2950373"/>
                  </a:cubicBezTo>
                  <a:cubicBezTo>
                    <a:pt x="1667809" y="2963468"/>
                    <a:pt x="1649502" y="2972844"/>
                    <a:pt x="1625987" y="2974334"/>
                  </a:cubicBezTo>
                  <a:cubicBezTo>
                    <a:pt x="1584313" y="2976715"/>
                    <a:pt x="1520766" y="2952159"/>
                    <a:pt x="1443671" y="2867326"/>
                  </a:cubicBezTo>
                  <a:cubicBezTo>
                    <a:pt x="1327287" y="2739184"/>
                    <a:pt x="1374763" y="2538119"/>
                    <a:pt x="1415393" y="2366082"/>
                  </a:cubicBezTo>
                  <a:cubicBezTo>
                    <a:pt x="1426705" y="2318012"/>
                    <a:pt x="1437567" y="2272322"/>
                    <a:pt x="1443522" y="2233773"/>
                  </a:cubicBezTo>
                  <a:cubicBezTo>
                    <a:pt x="1452750" y="2174539"/>
                    <a:pt x="1456914" y="2122151"/>
                    <a:pt x="1450220" y="2074080"/>
                  </a:cubicBezTo>
                  <a:cubicBezTo>
                    <a:pt x="1443819" y="2027796"/>
                    <a:pt x="1427151" y="1984484"/>
                    <a:pt x="1394708" y="1941325"/>
                  </a:cubicBezTo>
                  <a:cubicBezTo>
                    <a:pt x="1278919" y="1787435"/>
                    <a:pt x="1299310" y="1620004"/>
                    <a:pt x="1315979" y="1483667"/>
                  </a:cubicBezTo>
                  <a:cubicBezTo>
                    <a:pt x="1324608" y="1412676"/>
                    <a:pt x="1332053" y="1350763"/>
                    <a:pt x="1316870" y="1311029"/>
                  </a:cubicBezTo>
                  <a:cubicBezTo>
                    <a:pt x="1302583" y="1273820"/>
                    <a:pt x="1281894" y="1239591"/>
                    <a:pt x="1261507" y="1205808"/>
                  </a:cubicBezTo>
                  <a:cubicBezTo>
                    <a:pt x="1233229" y="1158926"/>
                    <a:pt x="1205249" y="1112642"/>
                    <a:pt x="1190961" y="1055641"/>
                  </a:cubicBezTo>
                  <a:cubicBezTo>
                    <a:pt x="1183817" y="1027363"/>
                    <a:pt x="1180095" y="988371"/>
                    <a:pt x="1175931" y="946252"/>
                  </a:cubicBezTo>
                  <a:cubicBezTo>
                    <a:pt x="1170574" y="892077"/>
                    <a:pt x="1164767" y="832249"/>
                    <a:pt x="1151223" y="789832"/>
                  </a:cubicBezTo>
                  <a:cubicBezTo>
                    <a:pt x="1147653" y="794743"/>
                    <a:pt x="1143930" y="799803"/>
                    <a:pt x="1140212" y="804863"/>
                  </a:cubicBezTo>
                  <a:cubicBezTo>
                    <a:pt x="1110296" y="845344"/>
                    <a:pt x="1075621" y="892077"/>
                    <a:pt x="1066839" y="937321"/>
                  </a:cubicBezTo>
                  <a:cubicBezTo>
                    <a:pt x="1061779" y="963663"/>
                    <a:pt x="1058503" y="995511"/>
                    <a:pt x="1055081" y="1030636"/>
                  </a:cubicBezTo>
                  <a:cubicBezTo>
                    <a:pt x="1036180" y="1223220"/>
                    <a:pt x="1008645" y="1502999"/>
                    <a:pt x="646268" y="1521173"/>
                  </a:cubicBezTo>
                  <a:cubicBezTo>
                    <a:pt x="615015" y="1522811"/>
                    <a:pt x="551910" y="1516113"/>
                    <a:pt x="492081" y="1506737"/>
                  </a:cubicBezTo>
                  <a:cubicBezTo>
                    <a:pt x="432253" y="1497361"/>
                    <a:pt x="374360" y="1484860"/>
                    <a:pt x="352182" y="1474291"/>
                  </a:cubicBezTo>
                  <a:cubicBezTo>
                    <a:pt x="254996" y="1428304"/>
                    <a:pt x="207668" y="1296589"/>
                    <a:pt x="170464" y="1193006"/>
                  </a:cubicBezTo>
                  <a:cubicBezTo>
                    <a:pt x="166148" y="1180951"/>
                    <a:pt x="161980" y="1169194"/>
                    <a:pt x="157367" y="1156990"/>
                  </a:cubicBezTo>
                  <a:cubicBezTo>
                    <a:pt x="147247" y="1129756"/>
                    <a:pt x="139358" y="1123653"/>
                    <a:pt x="128643" y="1115469"/>
                  </a:cubicBezTo>
                  <a:cubicBezTo>
                    <a:pt x="118076" y="1107285"/>
                    <a:pt x="105872" y="1097760"/>
                    <a:pt x="89948" y="1078116"/>
                  </a:cubicBezTo>
                  <a:cubicBezTo>
                    <a:pt x="46789" y="1024688"/>
                    <a:pt x="17170" y="955331"/>
                    <a:pt x="5564" y="878834"/>
                  </a:cubicBezTo>
                  <a:cubicBezTo>
                    <a:pt x="-6937" y="796831"/>
                    <a:pt x="1100" y="706195"/>
                    <a:pt x="35033" y="617639"/>
                  </a:cubicBezTo>
                  <a:cubicBezTo>
                    <a:pt x="68817" y="529533"/>
                    <a:pt x="128347" y="443659"/>
                    <a:pt x="218983" y="370435"/>
                  </a:cubicBezTo>
                  <a:cubicBezTo>
                    <a:pt x="327630" y="282774"/>
                    <a:pt x="481070" y="213570"/>
                    <a:pt x="688681" y="181870"/>
                  </a:cubicBezTo>
                  <a:cubicBezTo>
                    <a:pt x="759524" y="171004"/>
                    <a:pt x="845398" y="173534"/>
                    <a:pt x="931866" y="175915"/>
                  </a:cubicBezTo>
                  <a:cubicBezTo>
                    <a:pt x="1057478" y="179489"/>
                    <a:pt x="1184278" y="183059"/>
                    <a:pt x="1255716" y="144810"/>
                  </a:cubicBezTo>
                  <a:cubicBezTo>
                    <a:pt x="1331173" y="104478"/>
                    <a:pt x="1420616" y="65037"/>
                    <a:pt x="1516312" y="37654"/>
                  </a:cubicBezTo>
                  <a:cubicBezTo>
                    <a:pt x="1595191" y="15030"/>
                    <a:pt x="1678980" y="446"/>
                    <a:pt x="1763368" y="0"/>
                  </a:cubicBezTo>
                  <a:lnTo>
                    <a:pt x="1763665" y="0"/>
                  </a:lnTo>
                  <a:cubicBezTo>
                    <a:pt x="1848201" y="446"/>
                    <a:pt x="1931842" y="15030"/>
                    <a:pt x="2010721" y="37654"/>
                  </a:cubicBezTo>
                  <a:cubicBezTo>
                    <a:pt x="2106417" y="65037"/>
                    <a:pt x="2195864" y="104478"/>
                    <a:pt x="2271317" y="144810"/>
                  </a:cubicBezTo>
                  <a:cubicBezTo>
                    <a:pt x="2342755" y="183059"/>
                    <a:pt x="2469555" y="179489"/>
                    <a:pt x="2595167" y="175915"/>
                  </a:cubicBezTo>
                  <a:cubicBezTo>
                    <a:pt x="2681635" y="173534"/>
                    <a:pt x="2767509" y="171004"/>
                    <a:pt x="2838352" y="181870"/>
                  </a:cubicBezTo>
                  <a:cubicBezTo>
                    <a:pt x="3045818" y="213570"/>
                    <a:pt x="3199410" y="282774"/>
                    <a:pt x="3308049" y="370435"/>
                  </a:cubicBezTo>
                  <a:cubicBezTo>
                    <a:pt x="3398685" y="443511"/>
                    <a:pt x="3458216" y="529533"/>
                    <a:pt x="3491999" y="617639"/>
                  </a:cubicBezTo>
                  <a:cubicBezTo>
                    <a:pt x="3525931" y="706191"/>
                    <a:pt x="3533970" y="796827"/>
                    <a:pt x="3521466" y="878834"/>
                  </a:cubicBezTo>
                  <a:cubicBezTo>
                    <a:pt x="3509857" y="955331"/>
                    <a:pt x="3480242" y="1024684"/>
                    <a:pt x="3437082" y="1078116"/>
                  </a:cubicBezTo>
                  <a:cubicBezTo>
                    <a:pt x="3421156" y="1097909"/>
                    <a:pt x="3408804" y="1107434"/>
                    <a:pt x="3398388" y="1115469"/>
                  </a:cubicBezTo>
                  <a:cubicBezTo>
                    <a:pt x="3387822" y="1123657"/>
                    <a:pt x="3379783" y="1129756"/>
                    <a:pt x="3369664" y="1156990"/>
                  </a:cubicBezTo>
                  <a:cubicBezTo>
                    <a:pt x="3365050" y="1169194"/>
                    <a:pt x="3360882" y="1180951"/>
                    <a:pt x="3356569" y="1193006"/>
                  </a:cubicBezTo>
                  <a:cubicBezTo>
                    <a:pt x="3319360" y="1296593"/>
                    <a:pt x="3272185" y="1428304"/>
                    <a:pt x="3174851" y="1474291"/>
                  </a:cubicBezTo>
                  <a:cubicBezTo>
                    <a:pt x="3152673" y="1484711"/>
                    <a:pt x="3094780" y="1497212"/>
                    <a:pt x="3034952" y="1506737"/>
                  </a:cubicBezTo>
                  <a:cubicBezTo>
                    <a:pt x="2975123" y="1516113"/>
                    <a:pt x="2912018" y="1522811"/>
                    <a:pt x="2880765" y="1521173"/>
                  </a:cubicBezTo>
                  <a:cubicBezTo>
                    <a:pt x="2518369" y="1503018"/>
                    <a:pt x="2490849" y="1223368"/>
                    <a:pt x="2471952" y="1030636"/>
                  </a:cubicBezTo>
                  <a:cubicBezTo>
                    <a:pt x="2468527" y="995511"/>
                    <a:pt x="2465402" y="963663"/>
                    <a:pt x="2460194" y="937321"/>
                  </a:cubicBezTo>
                  <a:cubicBezTo>
                    <a:pt x="2451412" y="892077"/>
                    <a:pt x="2416737" y="845344"/>
                    <a:pt x="2386821" y="804863"/>
                  </a:cubicBezTo>
                  <a:cubicBezTo>
                    <a:pt x="2383099" y="799803"/>
                    <a:pt x="2379380" y="794743"/>
                    <a:pt x="2375806" y="789832"/>
                  </a:cubicBezTo>
                  <a:cubicBezTo>
                    <a:pt x="2362262" y="832249"/>
                    <a:pt x="2356459" y="892077"/>
                    <a:pt x="2351102" y="946252"/>
                  </a:cubicBezTo>
                  <a:cubicBezTo>
                    <a:pt x="2346934" y="988371"/>
                    <a:pt x="2343212" y="1027511"/>
                    <a:pt x="2336068" y="1055641"/>
                  </a:cubicBezTo>
                  <a:cubicBezTo>
                    <a:pt x="2321781" y="1112642"/>
                    <a:pt x="2293800" y="1158926"/>
                    <a:pt x="2265522" y="1205808"/>
                  </a:cubicBezTo>
                  <a:cubicBezTo>
                    <a:pt x="2245135" y="1239740"/>
                    <a:pt x="2224447" y="1273824"/>
                    <a:pt x="2210159" y="1311029"/>
                  </a:cubicBezTo>
                  <a:cubicBezTo>
                    <a:pt x="2194980" y="1350767"/>
                    <a:pt x="2202421" y="1412531"/>
                    <a:pt x="2211054" y="1483667"/>
                  </a:cubicBezTo>
                  <a:cubicBezTo>
                    <a:pt x="2227575" y="1619993"/>
                    <a:pt x="2247962" y="1787427"/>
                    <a:pt x="2132325" y="1941325"/>
                  </a:cubicBezTo>
                  <a:cubicBezTo>
                    <a:pt x="2099879" y="1984484"/>
                    <a:pt x="2083210" y="2027644"/>
                    <a:pt x="2076813" y="2074080"/>
                  </a:cubicBezTo>
                  <a:cubicBezTo>
                    <a:pt x="2070115" y="2122151"/>
                    <a:pt x="2074283" y="2174539"/>
                    <a:pt x="2083511" y="2233773"/>
                  </a:cubicBezTo>
                  <a:cubicBezTo>
                    <a:pt x="2089462" y="2272318"/>
                    <a:pt x="2100328" y="2318008"/>
                    <a:pt x="2111636" y="2366082"/>
                  </a:cubicBezTo>
                  <a:cubicBezTo>
                    <a:pt x="2152266" y="2538127"/>
                    <a:pt x="2199742" y="2739196"/>
                    <a:pt x="2083358" y="2867326"/>
                  </a:cubicBezTo>
                  <a:cubicBezTo>
                    <a:pt x="2006415" y="2952159"/>
                    <a:pt x="1942865" y="2976715"/>
                    <a:pt x="1901042" y="2974334"/>
                  </a:cubicBezTo>
                  <a:cubicBezTo>
                    <a:pt x="1877382" y="2972993"/>
                    <a:pt x="1859071" y="2963616"/>
                    <a:pt x="1847165" y="2950373"/>
                  </a:cubicBezTo>
                  <a:cubicBezTo>
                    <a:pt x="1833624" y="2935639"/>
                    <a:pt x="1828267" y="2916288"/>
                    <a:pt x="1831689" y="2897539"/>
                  </a:cubicBezTo>
                  <a:cubicBezTo>
                    <a:pt x="1835857" y="2874618"/>
                    <a:pt x="1852823" y="2853187"/>
                    <a:pt x="1883779" y="2843662"/>
                  </a:cubicBezTo>
                  <a:cubicBezTo>
                    <a:pt x="1899854" y="2838751"/>
                    <a:pt x="1916819" y="2847678"/>
                    <a:pt x="1921731" y="2863752"/>
                  </a:cubicBezTo>
                  <a:cubicBezTo>
                    <a:pt x="1926642" y="2879827"/>
                    <a:pt x="1917711" y="2896793"/>
                    <a:pt x="1901637" y="2901704"/>
                  </a:cubicBezTo>
                  <a:cubicBezTo>
                    <a:pt x="1895091" y="2903788"/>
                    <a:pt x="1891814" y="2906169"/>
                    <a:pt x="1891517" y="2908105"/>
                  </a:cubicBezTo>
                  <a:cubicBezTo>
                    <a:pt x="1891517" y="2908253"/>
                    <a:pt x="1891666" y="2908699"/>
                    <a:pt x="1892264" y="2909293"/>
                  </a:cubicBezTo>
                  <a:cubicBezTo>
                    <a:pt x="1894196" y="2911526"/>
                    <a:pt x="1898215" y="2913016"/>
                    <a:pt x="1904467" y="2913461"/>
                  </a:cubicBezTo>
                  <a:cubicBezTo>
                    <a:pt x="1931256" y="2914951"/>
                    <a:pt x="1976202" y="2894709"/>
                    <a:pt x="2038412" y="2826247"/>
                  </a:cubicBezTo>
                  <a:cubicBezTo>
                    <a:pt x="2133067" y="2721917"/>
                    <a:pt x="2089611" y="2537521"/>
                    <a:pt x="2052402" y="2379753"/>
                  </a:cubicBezTo>
                  <a:cubicBezTo>
                    <a:pt x="2041090" y="2331682"/>
                    <a:pt x="2030224" y="2285844"/>
                    <a:pt x="2023526" y="2242829"/>
                  </a:cubicBezTo>
                  <a:cubicBezTo>
                    <a:pt x="2013555" y="2178090"/>
                    <a:pt x="2009090" y="2120345"/>
                    <a:pt x="2016535" y="2065725"/>
                  </a:cubicBezTo>
                  <a:cubicBezTo>
                    <a:pt x="2024273" y="2009318"/>
                    <a:pt x="2044512" y="1956782"/>
                    <a:pt x="2083804" y="1904691"/>
                  </a:cubicBezTo>
                  <a:cubicBezTo>
                    <a:pt x="2184708" y="1770450"/>
                    <a:pt x="2165955" y="1616263"/>
                    <a:pt x="2150628" y="1490506"/>
                  </a:cubicBezTo>
                  <a:cubicBezTo>
                    <a:pt x="2141103" y="1411479"/>
                    <a:pt x="2132618" y="1342869"/>
                    <a:pt x="2153306" y="1289140"/>
                  </a:cubicBezTo>
                  <a:cubicBezTo>
                    <a:pt x="2169529" y="1246724"/>
                    <a:pt x="2191555" y="1210262"/>
                    <a:pt x="2213432" y="1174097"/>
                  </a:cubicBezTo>
                  <a:cubicBezTo>
                    <a:pt x="2239328" y="1131086"/>
                    <a:pt x="2265076" y="1088669"/>
                    <a:pt x="2277131" y="1040599"/>
                  </a:cubicBezTo>
                  <a:cubicBezTo>
                    <a:pt x="2283380" y="1015895"/>
                    <a:pt x="2286953" y="979578"/>
                    <a:pt x="2290824" y="940289"/>
                  </a:cubicBezTo>
                  <a:cubicBezTo>
                    <a:pt x="2299008" y="856054"/>
                    <a:pt x="2308533" y="759463"/>
                    <a:pt x="2349014" y="710348"/>
                  </a:cubicBezTo>
                  <a:lnTo>
                    <a:pt x="2377289" y="675970"/>
                  </a:lnTo>
                  <a:lnTo>
                    <a:pt x="2399021" y="714962"/>
                  </a:lnTo>
                  <a:cubicBezTo>
                    <a:pt x="2407502" y="730289"/>
                    <a:pt x="2421195" y="748596"/>
                    <a:pt x="2435779" y="768538"/>
                  </a:cubicBezTo>
                  <a:cubicBezTo>
                    <a:pt x="2469563" y="814228"/>
                    <a:pt x="2508707" y="867061"/>
                    <a:pt x="2520164" y="925552"/>
                  </a:cubicBezTo>
                  <a:cubicBezTo>
                    <a:pt x="2525669" y="953380"/>
                    <a:pt x="2528946" y="987316"/>
                    <a:pt x="2532664" y="1024524"/>
                  </a:cubicBezTo>
                  <a:cubicBezTo>
                    <a:pt x="2549482" y="1195826"/>
                    <a:pt x="2573888" y="1444653"/>
                    <a:pt x="2883900" y="1460312"/>
                  </a:cubicBezTo>
                  <a:cubicBezTo>
                    <a:pt x="2911287" y="1461649"/>
                    <a:pt x="2969625" y="1455397"/>
                    <a:pt x="3025884" y="1446619"/>
                  </a:cubicBezTo>
                  <a:cubicBezTo>
                    <a:pt x="3080504" y="1437985"/>
                    <a:pt x="3132000" y="1427272"/>
                    <a:pt x="3149114" y="1419233"/>
                  </a:cubicBezTo>
                  <a:cubicBezTo>
                    <a:pt x="3168610" y="1410005"/>
                    <a:pt x="3185877" y="1395123"/>
                    <a:pt x="3201353" y="1376667"/>
                  </a:cubicBezTo>
                  <a:cubicBezTo>
                    <a:pt x="3274429" y="1245996"/>
                    <a:pt x="3119050" y="1131250"/>
                    <a:pt x="3017997" y="1056540"/>
                  </a:cubicBezTo>
                  <a:cubicBezTo>
                    <a:pt x="2996120" y="1040317"/>
                    <a:pt x="2976476" y="1025881"/>
                    <a:pt x="2961293" y="1012934"/>
                  </a:cubicBezTo>
                  <a:cubicBezTo>
                    <a:pt x="2882266" y="955338"/>
                    <a:pt x="2828092" y="938521"/>
                    <a:pt x="2779278" y="923190"/>
                  </a:cubicBezTo>
                  <a:cubicBezTo>
                    <a:pt x="2700102" y="898486"/>
                    <a:pt x="2633427" y="877649"/>
                    <a:pt x="2513172" y="728670"/>
                  </a:cubicBezTo>
                  <a:cubicBezTo>
                    <a:pt x="2455131" y="656787"/>
                    <a:pt x="2414348" y="581924"/>
                    <a:pt x="2407506" y="517185"/>
                  </a:cubicBezTo>
                  <a:cubicBezTo>
                    <a:pt x="2404827" y="492332"/>
                    <a:pt x="2407060" y="468668"/>
                    <a:pt x="2415095" y="446936"/>
                  </a:cubicBezTo>
                  <a:cubicBezTo>
                    <a:pt x="2423283" y="424464"/>
                    <a:pt x="2437273" y="404668"/>
                    <a:pt x="2457957" y="387999"/>
                  </a:cubicBezTo>
                  <a:cubicBezTo>
                    <a:pt x="2459150" y="387107"/>
                    <a:pt x="2460339" y="386216"/>
                    <a:pt x="2461383" y="385321"/>
                  </a:cubicBezTo>
                  <a:cubicBezTo>
                    <a:pt x="2373722" y="394548"/>
                    <a:pt x="2290973" y="408687"/>
                    <a:pt x="2223406" y="435030"/>
                  </a:cubicBezTo>
                  <a:cubicBezTo>
                    <a:pt x="2130983" y="471046"/>
                    <a:pt x="2066987" y="530280"/>
                    <a:pt x="2059100" y="632822"/>
                  </a:cubicBezTo>
                  <a:lnTo>
                    <a:pt x="2058056" y="646218"/>
                  </a:lnTo>
                  <a:cubicBezTo>
                    <a:pt x="2044515" y="823173"/>
                    <a:pt x="2023827" y="1092864"/>
                    <a:pt x="1890028" y="1228272"/>
                  </a:cubicBezTo>
                  <a:cubicBezTo>
                    <a:pt x="1801624" y="1317719"/>
                    <a:pt x="1808025" y="1526374"/>
                    <a:pt x="1812639" y="1676099"/>
                  </a:cubicBezTo>
                  <a:cubicBezTo>
                    <a:pt x="1813237" y="1695149"/>
                    <a:pt x="1813831" y="1713304"/>
                    <a:pt x="1814129" y="1730868"/>
                  </a:cubicBezTo>
                  <a:cubicBezTo>
                    <a:pt x="1814723" y="1762567"/>
                    <a:pt x="1817851" y="1797097"/>
                    <a:pt x="1825738" y="1820612"/>
                  </a:cubicBezTo>
                  <a:cubicBezTo>
                    <a:pt x="1828565" y="1829093"/>
                    <a:pt x="1831837" y="1835643"/>
                    <a:pt x="1835411" y="1839217"/>
                  </a:cubicBezTo>
                  <a:cubicBezTo>
                    <a:pt x="1836451" y="1840108"/>
                    <a:pt x="1837495" y="1840554"/>
                    <a:pt x="1838833" y="1840257"/>
                  </a:cubicBezTo>
                  <a:cubicBezTo>
                    <a:pt x="1841663" y="1839514"/>
                    <a:pt x="1845382" y="1837281"/>
                    <a:pt x="1849847" y="1833410"/>
                  </a:cubicBezTo>
                  <a:cubicBezTo>
                    <a:pt x="1856694" y="1827459"/>
                    <a:pt x="1863392" y="1822247"/>
                    <a:pt x="1870086" y="1816890"/>
                  </a:cubicBezTo>
                  <a:cubicBezTo>
                    <a:pt x="1881249" y="1808112"/>
                    <a:pt x="1891967" y="1799627"/>
                    <a:pt x="1905359" y="1785785"/>
                  </a:cubicBezTo>
                  <a:cubicBezTo>
                    <a:pt x="1934528" y="1755572"/>
                    <a:pt x="1960871" y="1745898"/>
                    <a:pt x="1980667" y="1748580"/>
                  </a:cubicBezTo>
                  <a:cubicBezTo>
                    <a:pt x="1992425" y="1750215"/>
                    <a:pt x="2002099" y="1755873"/>
                    <a:pt x="2008945" y="1764354"/>
                  </a:cubicBezTo>
                  <a:cubicBezTo>
                    <a:pt x="2015197" y="1772092"/>
                    <a:pt x="2019065" y="1782215"/>
                    <a:pt x="2019960" y="1793226"/>
                  </a:cubicBezTo>
                  <a:cubicBezTo>
                    <a:pt x="2021895" y="1817484"/>
                    <a:pt x="2009841" y="1849035"/>
                    <a:pt x="1979330" y="1873594"/>
                  </a:cubicBezTo>
                  <a:cubicBezTo>
                    <a:pt x="1974419" y="1877465"/>
                    <a:pt x="1970251" y="1880738"/>
                    <a:pt x="1965637" y="1884163"/>
                  </a:cubicBezTo>
                  <a:cubicBezTo>
                    <a:pt x="1944800" y="1899639"/>
                    <a:pt x="1917715" y="1920030"/>
                    <a:pt x="1916522" y="1941165"/>
                  </a:cubicBezTo>
                  <a:cubicBezTo>
                    <a:pt x="1918161" y="1947859"/>
                    <a:pt x="1921285" y="1952324"/>
                    <a:pt x="1924112" y="1956195"/>
                  </a:cubicBezTo>
                  <a:cubicBezTo>
                    <a:pt x="1933191" y="1968547"/>
                    <a:pt x="1940335" y="1978518"/>
                    <a:pt x="1932300" y="2004414"/>
                  </a:cubicBezTo>
                  <a:cubicBezTo>
                    <a:pt x="1931701" y="2006201"/>
                    <a:pt x="1929770" y="2014088"/>
                    <a:pt x="1929918" y="2025251"/>
                  </a:cubicBezTo>
                  <a:cubicBezTo>
                    <a:pt x="1930067" y="2031500"/>
                    <a:pt x="1930958" y="2038643"/>
                    <a:pt x="1933340" y="2046084"/>
                  </a:cubicBezTo>
                  <a:cubicBezTo>
                    <a:pt x="1943608" y="2075406"/>
                    <a:pt x="1929023" y="2083442"/>
                    <a:pt x="1912804" y="2092220"/>
                  </a:cubicBezTo>
                  <a:cubicBezTo>
                    <a:pt x="1909379" y="2094007"/>
                    <a:pt x="1905809" y="2096090"/>
                    <a:pt x="1905809" y="2098175"/>
                  </a:cubicBezTo>
                  <a:cubicBezTo>
                    <a:pt x="1905809" y="2103234"/>
                    <a:pt x="1914141" y="2108294"/>
                    <a:pt x="1921136" y="2112611"/>
                  </a:cubicBezTo>
                  <a:cubicBezTo>
                    <a:pt x="1928429" y="2117076"/>
                    <a:pt x="1935127" y="2121096"/>
                    <a:pt x="1940038" y="2127939"/>
                  </a:cubicBezTo>
                  <a:cubicBezTo>
                    <a:pt x="1950904" y="2142973"/>
                    <a:pt x="1949563" y="2158449"/>
                    <a:pt x="1922028" y="2178246"/>
                  </a:cubicBezTo>
                  <a:cubicBezTo>
                    <a:pt x="1908636" y="2187919"/>
                    <a:pt x="1902829" y="2194465"/>
                    <a:pt x="1901938" y="2199227"/>
                  </a:cubicBezTo>
                  <a:cubicBezTo>
                    <a:pt x="1901492" y="2201609"/>
                    <a:pt x="1903576" y="2205182"/>
                    <a:pt x="1906849" y="2209350"/>
                  </a:cubicBezTo>
                  <a:lnTo>
                    <a:pt x="1906849" y="2209499"/>
                  </a:lnTo>
                  <a:cubicBezTo>
                    <a:pt x="1908933" y="2212178"/>
                    <a:pt x="1911908" y="2215599"/>
                    <a:pt x="1914884" y="2219024"/>
                  </a:cubicBezTo>
                  <a:cubicBezTo>
                    <a:pt x="1927537" y="2233609"/>
                    <a:pt x="1941527" y="2249531"/>
                    <a:pt x="1942567" y="2274387"/>
                  </a:cubicBezTo>
                  <a:cubicBezTo>
                    <a:pt x="1943459" y="2294032"/>
                    <a:pt x="1934235" y="2305492"/>
                    <a:pt x="1923369" y="2318739"/>
                  </a:cubicBezTo>
                  <a:cubicBezTo>
                    <a:pt x="1913695" y="2330646"/>
                    <a:pt x="1902235" y="2344785"/>
                    <a:pt x="1903427" y="2371573"/>
                  </a:cubicBezTo>
                  <a:cubicBezTo>
                    <a:pt x="1903725" y="2379459"/>
                    <a:pt x="1906552" y="2388836"/>
                    <a:pt x="1912354" y="2400742"/>
                  </a:cubicBezTo>
                  <a:cubicBezTo>
                    <a:pt x="1918755" y="2414287"/>
                    <a:pt x="1928577" y="2430357"/>
                    <a:pt x="1942122" y="2450748"/>
                  </a:cubicBezTo>
                  <a:cubicBezTo>
                    <a:pt x="1985430" y="2515785"/>
                    <a:pt x="1962063" y="2557013"/>
                    <a:pt x="1935721" y="2603446"/>
                  </a:cubicBezTo>
                  <a:cubicBezTo>
                    <a:pt x="1916374" y="2637526"/>
                    <a:pt x="1895091" y="2675180"/>
                    <a:pt x="1908933" y="2730395"/>
                  </a:cubicBezTo>
                  <a:cubicBezTo>
                    <a:pt x="1911463" y="2740514"/>
                    <a:pt x="1905210" y="2750934"/>
                    <a:pt x="1895091" y="2753464"/>
                  </a:cubicBezTo>
                  <a:cubicBezTo>
                    <a:pt x="1884972" y="2755994"/>
                    <a:pt x="1874555" y="2749742"/>
                    <a:pt x="1872021" y="2739622"/>
                  </a:cubicBezTo>
                  <a:cubicBezTo>
                    <a:pt x="1854461" y="2669823"/>
                    <a:pt x="1879763" y="2625174"/>
                    <a:pt x="1902681" y="2584693"/>
                  </a:cubicBezTo>
                  <a:cubicBezTo>
                    <a:pt x="1922923" y="2548974"/>
                    <a:pt x="1940929" y="2517423"/>
                    <a:pt x="1910422" y="2471734"/>
                  </a:cubicBezTo>
                  <a:cubicBezTo>
                    <a:pt x="1895834" y="2449708"/>
                    <a:pt x="1885120" y="2432144"/>
                    <a:pt x="1877977" y="2417114"/>
                  </a:cubicBezTo>
                  <a:cubicBezTo>
                    <a:pt x="1870090" y="2400593"/>
                    <a:pt x="1866070" y="2386603"/>
                    <a:pt x="1865476" y="2373211"/>
                  </a:cubicBezTo>
                  <a:cubicBezTo>
                    <a:pt x="1863689" y="2332135"/>
                    <a:pt x="1880061" y="2311893"/>
                    <a:pt x="1893754" y="2294927"/>
                  </a:cubicBezTo>
                  <a:cubicBezTo>
                    <a:pt x="1899705" y="2287635"/>
                    <a:pt x="1904765" y="2281234"/>
                    <a:pt x="1904616" y="2275877"/>
                  </a:cubicBezTo>
                  <a:cubicBezTo>
                    <a:pt x="1904170" y="2264565"/>
                    <a:pt x="1894794" y="2253851"/>
                    <a:pt x="1886313" y="2244025"/>
                  </a:cubicBezTo>
                  <a:cubicBezTo>
                    <a:pt x="1883036" y="2240307"/>
                    <a:pt x="1879912" y="2236733"/>
                    <a:pt x="1876635" y="2232416"/>
                  </a:cubicBezTo>
                  <a:cubicBezTo>
                    <a:pt x="1867411" y="2220213"/>
                    <a:pt x="1861456" y="2207564"/>
                    <a:pt x="1864729" y="2191489"/>
                  </a:cubicBezTo>
                  <a:cubicBezTo>
                    <a:pt x="1867560" y="2177651"/>
                    <a:pt x="1877679" y="2163364"/>
                    <a:pt x="1899854" y="2147438"/>
                  </a:cubicBezTo>
                  <a:cubicBezTo>
                    <a:pt x="1903576" y="2144760"/>
                    <a:pt x="1911908" y="2153987"/>
                    <a:pt x="1909230" y="2150120"/>
                  </a:cubicBezTo>
                  <a:cubicBezTo>
                    <a:pt x="1908933" y="2149671"/>
                    <a:pt x="1905363" y="2147438"/>
                    <a:pt x="1901343" y="2145061"/>
                  </a:cubicBezTo>
                  <a:cubicBezTo>
                    <a:pt x="1886012" y="2135684"/>
                    <a:pt x="1867709" y="2124521"/>
                    <a:pt x="1867857" y="2098026"/>
                  </a:cubicBezTo>
                  <a:cubicBezTo>
                    <a:pt x="1868006" y="2073322"/>
                    <a:pt x="1881847" y="2065732"/>
                    <a:pt x="1894645" y="2058886"/>
                  </a:cubicBezTo>
                  <a:cubicBezTo>
                    <a:pt x="1895983" y="2058143"/>
                    <a:pt x="1897621" y="2058886"/>
                    <a:pt x="1897324" y="2058143"/>
                  </a:cubicBezTo>
                  <a:lnTo>
                    <a:pt x="1897027" y="2057400"/>
                  </a:lnTo>
                  <a:cubicBezTo>
                    <a:pt x="1893453" y="2046237"/>
                    <a:pt x="1892264" y="2035374"/>
                    <a:pt x="1891967" y="2025849"/>
                  </a:cubicBezTo>
                  <a:cubicBezTo>
                    <a:pt x="1891670" y="2009181"/>
                    <a:pt x="1895091" y="1996230"/>
                    <a:pt x="1895986" y="1993255"/>
                  </a:cubicBezTo>
                  <a:cubicBezTo>
                    <a:pt x="1898516" y="1985220"/>
                    <a:pt x="1896284" y="1982240"/>
                    <a:pt x="1893453" y="1978522"/>
                  </a:cubicBezTo>
                  <a:cubicBezTo>
                    <a:pt x="1887947" y="1971081"/>
                    <a:pt x="1881699" y="1962447"/>
                    <a:pt x="1878719" y="1945927"/>
                  </a:cubicBezTo>
                  <a:lnTo>
                    <a:pt x="1878422" y="1943843"/>
                  </a:lnTo>
                  <a:lnTo>
                    <a:pt x="1878422" y="1942506"/>
                  </a:lnTo>
                  <a:cubicBezTo>
                    <a:pt x="1878422" y="1901876"/>
                    <a:pt x="1915036" y="1874490"/>
                    <a:pt x="1942865" y="1853656"/>
                  </a:cubicBezTo>
                  <a:cubicBezTo>
                    <a:pt x="1947924" y="1849934"/>
                    <a:pt x="1952538" y="1846364"/>
                    <a:pt x="1955514" y="1843983"/>
                  </a:cubicBezTo>
                  <a:cubicBezTo>
                    <a:pt x="1975162" y="1828206"/>
                    <a:pt x="1983049" y="1809601"/>
                    <a:pt x="1982009" y="1796209"/>
                  </a:cubicBezTo>
                  <a:cubicBezTo>
                    <a:pt x="1981708" y="1792636"/>
                    <a:pt x="1980816" y="1789957"/>
                    <a:pt x="1979326" y="1788170"/>
                  </a:cubicBezTo>
                  <a:cubicBezTo>
                    <a:pt x="1978435" y="1787130"/>
                    <a:pt x="1977246" y="1786383"/>
                    <a:pt x="1975608" y="1786235"/>
                  </a:cubicBezTo>
                  <a:cubicBezTo>
                    <a:pt x="1966677" y="1785046"/>
                    <a:pt x="1952092" y="1792041"/>
                    <a:pt x="1932597" y="1812280"/>
                  </a:cubicBezTo>
                  <a:cubicBezTo>
                    <a:pt x="1917863" y="1827463"/>
                    <a:pt x="1905957" y="1836839"/>
                    <a:pt x="1893605" y="1846661"/>
                  </a:cubicBezTo>
                  <a:cubicBezTo>
                    <a:pt x="1887799" y="1851275"/>
                    <a:pt x="1881847" y="1855889"/>
                    <a:pt x="1874704" y="1862138"/>
                  </a:cubicBezTo>
                  <a:cubicBezTo>
                    <a:pt x="1865773" y="1869876"/>
                    <a:pt x="1857292" y="1874638"/>
                    <a:pt x="1849104" y="1876871"/>
                  </a:cubicBezTo>
                  <a:cubicBezTo>
                    <a:pt x="1833331" y="1881336"/>
                    <a:pt x="1820084" y="1877168"/>
                    <a:pt x="1809069" y="1866603"/>
                  </a:cubicBezTo>
                  <a:cubicBezTo>
                    <a:pt x="1800736" y="1858568"/>
                    <a:pt x="1794484" y="1846810"/>
                    <a:pt x="1789722" y="1832522"/>
                  </a:cubicBezTo>
                  <a:cubicBezTo>
                    <a:pt x="1780494" y="1804839"/>
                    <a:pt x="1776924" y="1766293"/>
                    <a:pt x="1776177" y="1731470"/>
                  </a:cubicBezTo>
                  <a:cubicBezTo>
                    <a:pt x="1775880" y="1715098"/>
                    <a:pt x="1775286" y="1696643"/>
                    <a:pt x="1774691" y="1677147"/>
                  </a:cubicBezTo>
                  <a:cubicBezTo>
                    <a:pt x="1769929" y="1520727"/>
                    <a:pt x="1763231" y="1302696"/>
                    <a:pt x="1862946" y="1201659"/>
                  </a:cubicBezTo>
                  <a:cubicBezTo>
                    <a:pt x="1986920" y="1076195"/>
                    <a:pt x="2006861" y="814868"/>
                    <a:pt x="2020109" y="643418"/>
                  </a:cubicBezTo>
                  <a:lnTo>
                    <a:pt x="2021149" y="630022"/>
                  </a:lnTo>
                  <a:cubicBezTo>
                    <a:pt x="2030377" y="509770"/>
                    <a:pt x="2103898" y="440863"/>
                    <a:pt x="2209713" y="399635"/>
                  </a:cubicBezTo>
                  <a:cubicBezTo>
                    <a:pt x="2304517" y="362727"/>
                    <a:pt x="2424917" y="348737"/>
                    <a:pt x="2547405" y="339509"/>
                  </a:cubicBezTo>
                  <a:cubicBezTo>
                    <a:pt x="2550084" y="335939"/>
                    <a:pt x="2552316" y="332068"/>
                    <a:pt x="2554252" y="327900"/>
                  </a:cubicBezTo>
                  <a:cubicBezTo>
                    <a:pt x="2559609" y="316142"/>
                    <a:pt x="2561990" y="302750"/>
                    <a:pt x="2561395" y="289354"/>
                  </a:cubicBezTo>
                  <a:cubicBezTo>
                    <a:pt x="2561098" y="283997"/>
                    <a:pt x="2560355" y="278641"/>
                    <a:pt x="2559163" y="273432"/>
                  </a:cubicBezTo>
                  <a:cubicBezTo>
                    <a:pt x="2500374" y="282805"/>
                    <a:pt x="2406763" y="291736"/>
                    <a:pt x="2293952" y="299325"/>
                  </a:cubicBezTo>
                  <a:cubicBezTo>
                    <a:pt x="2142444" y="309448"/>
                    <a:pt x="1955072" y="317484"/>
                    <a:pt x="1770382" y="321652"/>
                  </a:cubicBezTo>
                  <a:lnTo>
                    <a:pt x="1769639" y="321652"/>
                  </a:lnTo>
                  <a:cubicBezTo>
                    <a:pt x="1584942" y="317484"/>
                    <a:pt x="1397421" y="309448"/>
                    <a:pt x="1246069" y="299325"/>
                  </a:cubicBezTo>
                  <a:cubicBezTo>
                    <a:pt x="1125220" y="291141"/>
                    <a:pt x="1026400" y="281616"/>
                    <a:pt x="968804" y="271497"/>
                  </a:cubicBezTo>
                  <a:cubicBezTo>
                    <a:pt x="967314" y="277299"/>
                    <a:pt x="966423" y="283254"/>
                    <a:pt x="966125" y="289503"/>
                  </a:cubicBezTo>
                  <a:cubicBezTo>
                    <a:pt x="965527" y="302899"/>
                    <a:pt x="967908" y="316295"/>
                    <a:pt x="973269" y="328049"/>
                  </a:cubicBezTo>
                  <a:cubicBezTo>
                    <a:pt x="975353" y="332514"/>
                    <a:pt x="977883" y="336831"/>
                    <a:pt x="980859" y="340702"/>
                  </a:cubicBezTo>
                  <a:cubicBezTo>
                    <a:pt x="1099178" y="349929"/>
                    <a:pt x="1214964" y="364217"/>
                    <a:pt x="1306644" y="399787"/>
                  </a:cubicBezTo>
                  <a:cubicBezTo>
                    <a:pt x="1412459" y="441011"/>
                    <a:pt x="1485981" y="509919"/>
                    <a:pt x="1495209" y="630174"/>
                  </a:cubicBezTo>
                  <a:lnTo>
                    <a:pt x="1496249" y="643566"/>
                  </a:lnTo>
                  <a:cubicBezTo>
                    <a:pt x="1509348" y="815016"/>
                    <a:pt x="1529438" y="1076192"/>
                    <a:pt x="1653411" y="1201807"/>
                  </a:cubicBezTo>
                  <a:cubicBezTo>
                    <a:pt x="1753127" y="1302860"/>
                    <a:pt x="1746429" y="1520895"/>
                    <a:pt x="1741666" y="1677295"/>
                  </a:cubicBezTo>
                  <a:cubicBezTo>
                    <a:pt x="1741072" y="1696791"/>
                    <a:pt x="1740477" y="1715247"/>
                    <a:pt x="1740180" y="1731618"/>
                  </a:cubicBezTo>
                  <a:cubicBezTo>
                    <a:pt x="1739433" y="1766446"/>
                    <a:pt x="1735864" y="1805140"/>
                    <a:pt x="1726636" y="1832671"/>
                  </a:cubicBezTo>
                  <a:cubicBezTo>
                    <a:pt x="1721873" y="1846810"/>
                    <a:pt x="1715621" y="1858716"/>
                    <a:pt x="1707289" y="1866755"/>
                  </a:cubicBezTo>
                  <a:cubicBezTo>
                    <a:pt x="1696274" y="1877320"/>
                    <a:pt x="1683179" y="1881489"/>
                    <a:pt x="1667253" y="1877023"/>
                  </a:cubicBezTo>
                  <a:cubicBezTo>
                    <a:pt x="1659069" y="1874791"/>
                    <a:pt x="1650584" y="1869879"/>
                    <a:pt x="1641654" y="1862290"/>
                  </a:cubicBezTo>
                  <a:cubicBezTo>
                    <a:pt x="1634510" y="1856186"/>
                    <a:pt x="1628559" y="1851424"/>
                    <a:pt x="1622752" y="1846810"/>
                  </a:cubicBezTo>
                  <a:cubicBezTo>
                    <a:pt x="1610400" y="1836988"/>
                    <a:pt x="1598643" y="1827760"/>
                    <a:pt x="1583761" y="1812432"/>
                  </a:cubicBezTo>
                  <a:cubicBezTo>
                    <a:pt x="1564116" y="1792190"/>
                    <a:pt x="1549680" y="1785195"/>
                    <a:pt x="1540750" y="1786387"/>
                  </a:cubicBezTo>
                  <a:cubicBezTo>
                    <a:pt x="1539115" y="1786536"/>
                    <a:pt x="1537923" y="1787279"/>
                    <a:pt x="1537031" y="1788323"/>
                  </a:cubicBezTo>
                  <a:cubicBezTo>
                    <a:pt x="1535541" y="1790106"/>
                    <a:pt x="1534650" y="1792937"/>
                    <a:pt x="1534353" y="1796358"/>
                  </a:cubicBezTo>
                  <a:cubicBezTo>
                    <a:pt x="1533309" y="1809754"/>
                    <a:pt x="1541195" y="1828354"/>
                    <a:pt x="1560844" y="1844131"/>
                  </a:cubicBezTo>
                  <a:cubicBezTo>
                    <a:pt x="1563819" y="1846513"/>
                    <a:pt x="1568433" y="1849934"/>
                    <a:pt x="1573493" y="1853805"/>
                  </a:cubicBezTo>
                  <a:cubicBezTo>
                    <a:pt x="1601325" y="1874642"/>
                    <a:pt x="1637935" y="1901876"/>
                    <a:pt x="1637935" y="1942654"/>
                  </a:cubicBezTo>
                  <a:lnTo>
                    <a:pt x="1637935" y="1943995"/>
                  </a:lnTo>
                  <a:lnTo>
                    <a:pt x="1637638" y="1946079"/>
                  </a:lnTo>
                  <a:cubicBezTo>
                    <a:pt x="1634662" y="1962596"/>
                    <a:pt x="1628410" y="1971081"/>
                    <a:pt x="1622905" y="1978670"/>
                  </a:cubicBezTo>
                  <a:cubicBezTo>
                    <a:pt x="1620074" y="1982393"/>
                    <a:pt x="1617990" y="1985517"/>
                    <a:pt x="1620375" y="1993403"/>
                  </a:cubicBezTo>
                  <a:cubicBezTo>
                    <a:pt x="1621266" y="1996383"/>
                    <a:pt x="1624688" y="2009329"/>
                    <a:pt x="1624391" y="2025998"/>
                  </a:cubicBezTo>
                  <a:cubicBezTo>
                    <a:pt x="1624242" y="2035523"/>
                    <a:pt x="1622905" y="2046389"/>
                    <a:pt x="1619331" y="2057549"/>
                  </a:cubicBezTo>
                  <a:lnTo>
                    <a:pt x="1619034" y="2058295"/>
                  </a:lnTo>
                  <a:cubicBezTo>
                    <a:pt x="1618736" y="2058890"/>
                    <a:pt x="1620375" y="2058295"/>
                    <a:pt x="1621712" y="2059038"/>
                  </a:cubicBezTo>
                  <a:cubicBezTo>
                    <a:pt x="1634510" y="2066034"/>
                    <a:pt x="1648352" y="2073623"/>
                    <a:pt x="1648500" y="2098178"/>
                  </a:cubicBezTo>
                  <a:cubicBezTo>
                    <a:pt x="1648649" y="2124670"/>
                    <a:pt x="1630346" y="2135833"/>
                    <a:pt x="1615014" y="2145209"/>
                  </a:cubicBezTo>
                  <a:cubicBezTo>
                    <a:pt x="1610998" y="2147590"/>
                    <a:pt x="1607425" y="2149823"/>
                    <a:pt x="1607127" y="2150269"/>
                  </a:cubicBezTo>
                  <a:cubicBezTo>
                    <a:pt x="1604449" y="2154140"/>
                    <a:pt x="1612633" y="2144912"/>
                    <a:pt x="1616504" y="2147590"/>
                  </a:cubicBezTo>
                  <a:cubicBezTo>
                    <a:pt x="1638678" y="2163516"/>
                    <a:pt x="1648797" y="2177804"/>
                    <a:pt x="1651628" y="2191642"/>
                  </a:cubicBezTo>
                  <a:cubicBezTo>
                    <a:pt x="1655050" y="2207865"/>
                    <a:pt x="1649098" y="2220514"/>
                    <a:pt x="1639722" y="2232569"/>
                  </a:cubicBezTo>
                  <a:cubicBezTo>
                    <a:pt x="1636445" y="2236885"/>
                    <a:pt x="1633321" y="2240455"/>
                    <a:pt x="1630048" y="2244178"/>
                  </a:cubicBezTo>
                  <a:cubicBezTo>
                    <a:pt x="1621564" y="2254000"/>
                    <a:pt x="1612187" y="2264565"/>
                    <a:pt x="1611741" y="2276025"/>
                  </a:cubicBezTo>
                  <a:cubicBezTo>
                    <a:pt x="1611444" y="2281382"/>
                    <a:pt x="1616652" y="2287783"/>
                    <a:pt x="1622604" y="2295075"/>
                  </a:cubicBezTo>
                  <a:cubicBezTo>
                    <a:pt x="1636297" y="2312042"/>
                    <a:pt x="1652668" y="2332284"/>
                    <a:pt x="1650881" y="2373360"/>
                  </a:cubicBezTo>
                  <a:cubicBezTo>
                    <a:pt x="1650287" y="2386756"/>
                    <a:pt x="1646268" y="2400746"/>
                    <a:pt x="1638381" y="2417262"/>
                  </a:cubicBezTo>
                  <a:cubicBezTo>
                    <a:pt x="1631237" y="2432296"/>
                    <a:pt x="1620672" y="2449857"/>
                    <a:pt x="1605935" y="2471882"/>
                  </a:cubicBezTo>
                  <a:cubicBezTo>
                    <a:pt x="1575577" y="2517572"/>
                    <a:pt x="1593434" y="2549271"/>
                    <a:pt x="1613677" y="2584841"/>
                  </a:cubicBezTo>
                  <a:cubicBezTo>
                    <a:pt x="1636594" y="2625322"/>
                    <a:pt x="1661896" y="2669823"/>
                    <a:pt x="1644336" y="2739771"/>
                  </a:cubicBezTo>
                  <a:cubicBezTo>
                    <a:pt x="1641806" y="2749894"/>
                    <a:pt x="1631386" y="2756143"/>
                    <a:pt x="1621266" y="2753613"/>
                  </a:cubicBezTo>
                  <a:cubicBezTo>
                    <a:pt x="1611147" y="2751083"/>
                    <a:pt x="1604895" y="2740667"/>
                    <a:pt x="1607425" y="2730543"/>
                  </a:cubicBezTo>
                  <a:cubicBezTo>
                    <a:pt x="1621415" y="2675329"/>
                    <a:pt x="1599984" y="2637823"/>
                    <a:pt x="1580636" y="2603594"/>
                  </a:cubicBezTo>
                  <a:cubicBezTo>
                    <a:pt x="1554294" y="2557158"/>
                    <a:pt x="1530927" y="2515934"/>
                    <a:pt x="1574236" y="2450897"/>
                  </a:cubicBezTo>
                  <a:cubicBezTo>
                    <a:pt x="1587780" y="2430510"/>
                    <a:pt x="1597454" y="2414435"/>
                    <a:pt x="1604003" y="2400891"/>
                  </a:cubicBezTo>
                  <a:cubicBezTo>
                    <a:pt x="1609657" y="2388984"/>
                    <a:pt x="1612484" y="2379608"/>
                    <a:pt x="1612934" y="2371721"/>
                  </a:cubicBezTo>
                  <a:cubicBezTo>
                    <a:pt x="1614123" y="2344933"/>
                    <a:pt x="1602662" y="2330794"/>
                    <a:pt x="1592989" y="2318888"/>
                  </a:cubicBezTo>
                  <a:cubicBezTo>
                    <a:pt x="1582275" y="2305645"/>
                    <a:pt x="1573047" y="2294184"/>
                    <a:pt x="1573790" y="2274536"/>
                  </a:cubicBezTo>
                  <a:cubicBezTo>
                    <a:pt x="1574830" y="2249832"/>
                    <a:pt x="1588672" y="2233757"/>
                    <a:pt x="1601473" y="2219173"/>
                  </a:cubicBezTo>
                  <a:cubicBezTo>
                    <a:pt x="1604449" y="2215751"/>
                    <a:pt x="1607425" y="2212326"/>
                    <a:pt x="1609509" y="2209648"/>
                  </a:cubicBezTo>
                  <a:lnTo>
                    <a:pt x="1609509" y="2209499"/>
                  </a:lnTo>
                  <a:cubicBezTo>
                    <a:pt x="1612633" y="2205331"/>
                    <a:pt x="1614866" y="2201761"/>
                    <a:pt x="1614420" y="2199380"/>
                  </a:cubicBezTo>
                  <a:cubicBezTo>
                    <a:pt x="1613380" y="2194617"/>
                    <a:pt x="1607722" y="2188068"/>
                    <a:pt x="1594330" y="2178394"/>
                  </a:cubicBezTo>
                  <a:cubicBezTo>
                    <a:pt x="1566795" y="2158601"/>
                    <a:pt x="1565457" y="2143270"/>
                    <a:pt x="1576320" y="2128091"/>
                  </a:cubicBezTo>
                  <a:cubicBezTo>
                    <a:pt x="1581231" y="2121244"/>
                    <a:pt x="1587929" y="2117228"/>
                    <a:pt x="1595221" y="2112763"/>
                  </a:cubicBezTo>
                  <a:cubicBezTo>
                    <a:pt x="1602216" y="2108446"/>
                    <a:pt x="1610549" y="2103387"/>
                    <a:pt x="1610549" y="2098327"/>
                  </a:cubicBezTo>
                  <a:cubicBezTo>
                    <a:pt x="1610549" y="2096095"/>
                    <a:pt x="1606830" y="2094159"/>
                    <a:pt x="1603554" y="2092372"/>
                  </a:cubicBezTo>
                  <a:cubicBezTo>
                    <a:pt x="1587334" y="2083590"/>
                    <a:pt x="1572750" y="2075555"/>
                    <a:pt x="1583018" y="2046237"/>
                  </a:cubicBezTo>
                  <a:cubicBezTo>
                    <a:pt x="1585399" y="2038647"/>
                    <a:pt x="1586291" y="2031503"/>
                    <a:pt x="1586439" y="2025400"/>
                  </a:cubicBezTo>
                  <a:cubicBezTo>
                    <a:pt x="1586588" y="2014240"/>
                    <a:pt x="1584656" y="2006350"/>
                    <a:pt x="1584058" y="2004567"/>
                  </a:cubicBezTo>
                  <a:cubicBezTo>
                    <a:pt x="1576023" y="1978522"/>
                    <a:pt x="1583166" y="1968696"/>
                    <a:pt x="1592246" y="1956347"/>
                  </a:cubicBezTo>
                  <a:cubicBezTo>
                    <a:pt x="1595073" y="1952476"/>
                    <a:pt x="1598197" y="1948160"/>
                    <a:pt x="1599835" y="1941313"/>
                  </a:cubicBezTo>
                  <a:cubicBezTo>
                    <a:pt x="1598643" y="1920179"/>
                    <a:pt x="1571557" y="1899940"/>
                    <a:pt x="1550720" y="1884312"/>
                  </a:cubicBezTo>
                  <a:cubicBezTo>
                    <a:pt x="1546106" y="1880890"/>
                    <a:pt x="1541938" y="1877762"/>
                    <a:pt x="1537027" y="1873747"/>
                  </a:cubicBezTo>
                  <a:cubicBezTo>
                    <a:pt x="1506517" y="1849191"/>
                    <a:pt x="1494462" y="1817637"/>
                    <a:pt x="1496397" y="1793378"/>
                  </a:cubicBezTo>
                  <a:cubicBezTo>
                    <a:pt x="1497293" y="1782215"/>
                    <a:pt x="1501011" y="1772244"/>
                    <a:pt x="1507412" y="1764506"/>
                  </a:cubicBezTo>
                  <a:cubicBezTo>
                    <a:pt x="1514259" y="1756021"/>
                    <a:pt x="1523784" y="1750367"/>
                    <a:pt x="1535690" y="1748729"/>
                  </a:cubicBezTo>
                  <a:cubicBezTo>
                    <a:pt x="1555483" y="1746051"/>
                    <a:pt x="1581825" y="1755724"/>
                    <a:pt x="1610998" y="1785938"/>
                  </a:cubicBezTo>
                  <a:cubicBezTo>
                    <a:pt x="1624391" y="1799779"/>
                    <a:pt x="1635108" y="1808260"/>
                    <a:pt x="1646271" y="1817042"/>
                  </a:cubicBezTo>
                  <a:cubicBezTo>
                    <a:pt x="1652817" y="1822251"/>
                    <a:pt x="1659664" y="1827608"/>
                    <a:pt x="1666510" y="1833563"/>
                  </a:cubicBezTo>
                  <a:cubicBezTo>
                    <a:pt x="1670975" y="1837430"/>
                    <a:pt x="1674545" y="1839662"/>
                    <a:pt x="1677525" y="1840409"/>
                  </a:cubicBezTo>
                  <a:cubicBezTo>
                    <a:pt x="1678862" y="1840706"/>
                    <a:pt x="1679906" y="1840409"/>
                    <a:pt x="1680946" y="1839365"/>
                  </a:cubicBezTo>
                  <a:cubicBezTo>
                    <a:pt x="1684520" y="1835944"/>
                    <a:pt x="1687793" y="1829394"/>
                    <a:pt x="1690620" y="1820761"/>
                  </a:cubicBezTo>
                  <a:cubicBezTo>
                    <a:pt x="1698358" y="1797249"/>
                    <a:pt x="1701634" y="1762571"/>
                    <a:pt x="1702229" y="1731016"/>
                  </a:cubicBezTo>
                  <a:cubicBezTo>
                    <a:pt x="1702526" y="1713456"/>
                    <a:pt x="1703120" y="1695298"/>
                    <a:pt x="1703719" y="1676248"/>
                  </a:cubicBezTo>
                  <a:cubicBezTo>
                    <a:pt x="1708332" y="1526526"/>
                    <a:pt x="1714729" y="1317871"/>
                    <a:pt x="1626330" y="1228420"/>
                  </a:cubicBezTo>
                  <a:cubicBezTo>
                    <a:pt x="1492534" y="1092986"/>
                    <a:pt x="1471846" y="823303"/>
                    <a:pt x="1458301" y="646367"/>
                  </a:cubicBezTo>
                  <a:lnTo>
                    <a:pt x="1457257" y="632974"/>
                  </a:lnTo>
                  <a:cubicBezTo>
                    <a:pt x="1449371" y="530581"/>
                    <a:pt x="1385225" y="471198"/>
                    <a:pt x="1292951" y="435182"/>
                  </a:cubicBezTo>
                  <a:cubicBezTo>
                    <a:pt x="1228657" y="410177"/>
                    <a:pt x="1150819" y="396190"/>
                    <a:pt x="1067925" y="386814"/>
                  </a:cubicBezTo>
                  <a:cubicBezTo>
                    <a:pt x="1068523" y="387260"/>
                    <a:pt x="1068969" y="387706"/>
                    <a:pt x="1069563" y="388151"/>
                  </a:cubicBezTo>
                  <a:cubicBezTo>
                    <a:pt x="1090251" y="404820"/>
                    <a:pt x="1104242" y="424765"/>
                    <a:pt x="1112426" y="447088"/>
                  </a:cubicBezTo>
                  <a:cubicBezTo>
                    <a:pt x="1120312" y="468820"/>
                    <a:pt x="1122545" y="492481"/>
                    <a:pt x="1120015" y="517337"/>
                  </a:cubicBezTo>
                  <a:cubicBezTo>
                    <a:pt x="1113169" y="582225"/>
                    <a:pt x="1072390" y="656939"/>
                    <a:pt x="1014348" y="728823"/>
                  </a:cubicBezTo>
                  <a:cubicBezTo>
                    <a:pt x="894097" y="877801"/>
                    <a:pt x="827422" y="898634"/>
                    <a:pt x="748243" y="923342"/>
                  </a:cubicBezTo>
                  <a:cubicBezTo>
                    <a:pt x="699429" y="938525"/>
                    <a:pt x="645255" y="955491"/>
                    <a:pt x="566228" y="1013087"/>
                  </a:cubicBezTo>
                  <a:cubicBezTo>
                    <a:pt x="551049" y="1026037"/>
                    <a:pt x="531404" y="1040473"/>
                    <a:pt x="509523" y="1056692"/>
                  </a:cubicBezTo>
                  <a:cubicBezTo>
                    <a:pt x="408471" y="1131402"/>
                    <a:pt x="253091" y="1246152"/>
                    <a:pt x="326167" y="1376820"/>
                  </a:cubicBezTo>
                  <a:cubicBezTo>
                    <a:pt x="341647" y="1395424"/>
                    <a:pt x="358910" y="1410310"/>
                    <a:pt x="378406" y="1419385"/>
                  </a:cubicBezTo>
                  <a:cubicBezTo>
                    <a:pt x="395521" y="1427424"/>
                    <a:pt x="446868" y="1438138"/>
                    <a:pt x="501637" y="1446771"/>
                  </a:cubicBezTo>
                  <a:cubicBezTo>
                    <a:pt x="557895" y="1455702"/>
                    <a:pt x="616234" y="1461950"/>
                    <a:pt x="643620" y="1460464"/>
                  </a:cubicBezTo>
                  <a:cubicBezTo>
                    <a:pt x="953480" y="1444984"/>
                    <a:pt x="978035" y="1196146"/>
                    <a:pt x="994857" y="1024677"/>
                  </a:cubicBezTo>
                  <a:cubicBezTo>
                    <a:pt x="998579" y="987468"/>
                    <a:pt x="1001852" y="953536"/>
                    <a:pt x="1007357" y="925704"/>
                  </a:cubicBezTo>
                  <a:cubicBezTo>
                    <a:pt x="1018818" y="867213"/>
                    <a:pt x="1057809" y="814380"/>
                    <a:pt x="1091741" y="768690"/>
                  </a:cubicBezTo>
                  <a:cubicBezTo>
                    <a:pt x="1106478" y="748894"/>
                    <a:pt x="1120019" y="730442"/>
                    <a:pt x="1128504" y="715114"/>
                  </a:cubicBezTo>
                  <a:lnTo>
                    <a:pt x="1150232" y="676123"/>
                  </a:lnTo>
                  <a:lnTo>
                    <a:pt x="1178510" y="710500"/>
                  </a:lnTo>
                  <a:cubicBezTo>
                    <a:pt x="1218991" y="759764"/>
                    <a:pt x="1228516" y="856351"/>
                    <a:pt x="1236700" y="940441"/>
                  </a:cubicBezTo>
                  <a:cubicBezTo>
                    <a:pt x="1240567" y="979730"/>
                    <a:pt x="1244141" y="1016196"/>
                    <a:pt x="1250393" y="1040751"/>
                  </a:cubicBezTo>
                  <a:cubicBezTo>
                    <a:pt x="1262448" y="1088822"/>
                    <a:pt x="1288044" y="1131239"/>
                    <a:pt x="1314093" y="1174250"/>
                  </a:cubicBezTo>
                  <a:cubicBezTo>
                    <a:pt x="1335970" y="1210414"/>
                    <a:pt x="1357995" y="1246876"/>
                    <a:pt x="1374218" y="1289293"/>
                  </a:cubicBezTo>
                  <a:cubicBezTo>
                    <a:pt x="1394754" y="1343021"/>
                    <a:pt x="1386422" y="1411777"/>
                    <a:pt x="1376897" y="1490659"/>
                  </a:cubicBezTo>
                  <a:cubicBezTo>
                    <a:pt x="1361565" y="1616271"/>
                    <a:pt x="1342812" y="1770606"/>
                    <a:pt x="1443720" y="1904844"/>
                  </a:cubicBezTo>
                  <a:cubicBezTo>
                    <a:pt x="1483009" y="1957083"/>
                    <a:pt x="1503103" y="2009470"/>
                    <a:pt x="1510990" y="2065877"/>
                  </a:cubicBezTo>
                  <a:cubicBezTo>
                    <a:pt x="1518579" y="2120497"/>
                    <a:pt x="1514114" y="2178242"/>
                    <a:pt x="1503995" y="2242981"/>
                  </a:cubicBezTo>
                  <a:cubicBezTo>
                    <a:pt x="1497297" y="2285993"/>
                    <a:pt x="1486579" y="2331682"/>
                    <a:pt x="1475122" y="2379905"/>
                  </a:cubicBezTo>
                  <a:cubicBezTo>
                    <a:pt x="1437914" y="2537662"/>
                    <a:pt x="1394308" y="2722062"/>
                    <a:pt x="1489113" y="2826399"/>
                  </a:cubicBezTo>
                  <a:cubicBezTo>
                    <a:pt x="1551322" y="2895009"/>
                    <a:pt x="1596269" y="2915100"/>
                    <a:pt x="1623057" y="2913614"/>
                  </a:cubicBezTo>
                  <a:cubicBezTo>
                    <a:pt x="1629305" y="2913317"/>
                    <a:pt x="1633325" y="2911678"/>
                    <a:pt x="1635260" y="2909446"/>
                  </a:cubicBezTo>
                  <a:cubicBezTo>
                    <a:pt x="1635706" y="2908851"/>
                    <a:pt x="1636003" y="2908554"/>
                    <a:pt x="1636003" y="2908257"/>
                  </a:cubicBezTo>
                  <a:cubicBezTo>
                    <a:pt x="1635706" y="2906322"/>
                    <a:pt x="1632430" y="2903792"/>
                    <a:pt x="1625884" y="2901856"/>
                  </a:cubicBezTo>
                  <a:close/>
                  <a:moveTo>
                    <a:pt x="2536364" y="238133"/>
                  </a:moveTo>
                  <a:lnTo>
                    <a:pt x="2535918" y="237835"/>
                  </a:lnTo>
                  <a:cubicBezTo>
                    <a:pt x="2423405" y="240068"/>
                    <a:pt x="2315353" y="236791"/>
                    <a:pt x="2242876" y="198097"/>
                  </a:cubicBezTo>
                  <a:cubicBezTo>
                    <a:pt x="2171141" y="159700"/>
                    <a:pt x="2085861" y="122194"/>
                    <a:pt x="1994185" y="96001"/>
                  </a:cubicBezTo>
                  <a:cubicBezTo>
                    <a:pt x="1919772" y="74718"/>
                    <a:pt x="1841488" y="61025"/>
                    <a:pt x="1763650" y="60430"/>
                  </a:cubicBezTo>
                  <a:cubicBezTo>
                    <a:pt x="1685811" y="60876"/>
                    <a:pt x="1607527" y="74718"/>
                    <a:pt x="1533114" y="96001"/>
                  </a:cubicBezTo>
                  <a:cubicBezTo>
                    <a:pt x="1441438" y="122194"/>
                    <a:pt x="1356159" y="159700"/>
                    <a:pt x="1284424" y="198097"/>
                  </a:cubicBezTo>
                  <a:cubicBezTo>
                    <a:pt x="1214328" y="235603"/>
                    <a:pt x="1111039" y="239919"/>
                    <a:pt x="1002545" y="238133"/>
                  </a:cubicBezTo>
                  <a:cubicBezTo>
                    <a:pt x="1060141" y="246465"/>
                    <a:pt x="1146163" y="254207"/>
                    <a:pt x="1248557" y="261202"/>
                  </a:cubicBezTo>
                  <a:cubicBezTo>
                    <a:pt x="1400511" y="271470"/>
                    <a:pt x="1587140" y="279505"/>
                    <a:pt x="1770070" y="283525"/>
                  </a:cubicBezTo>
                  <a:cubicBezTo>
                    <a:pt x="1952980" y="279357"/>
                    <a:pt x="2139609" y="271322"/>
                    <a:pt x="2291582" y="261202"/>
                  </a:cubicBezTo>
                  <a:cubicBezTo>
                    <a:pt x="2393531" y="254356"/>
                    <a:pt x="2479107" y="246465"/>
                    <a:pt x="2536703" y="238281"/>
                  </a:cubicBezTo>
                  <a:close/>
                  <a:moveTo>
                    <a:pt x="2615242" y="337105"/>
                  </a:moveTo>
                  <a:cubicBezTo>
                    <a:pt x="2749632" y="325644"/>
                    <a:pt x="2934924" y="342016"/>
                    <a:pt x="3086425" y="408691"/>
                  </a:cubicBezTo>
                  <a:cubicBezTo>
                    <a:pt x="3207423" y="461822"/>
                    <a:pt x="3307584" y="546804"/>
                    <a:pt x="3346575" y="674648"/>
                  </a:cubicBezTo>
                  <a:cubicBezTo>
                    <a:pt x="3376491" y="772874"/>
                    <a:pt x="3371729" y="858302"/>
                    <a:pt x="3345535" y="925274"/>
                  </a:cubicBezTo>
                  <a:cubicBezTo>
                    <a:pt x="3326485" y="974240"/>
                    <a:pt x="3296272" y="1013231"/>
                    <a:pt x="3259810" y="1040465"/>
                  </a:cubicBezTo>
                  <a:cubicBezTo>
                    <a:pt x="3227513" y="1064575"/>
                    <a:pt x="3190160" y="1079457"/>
                    <a:pt x="3151313" y="1083625"/>
                  </a:cubicBezTo>
                  <a:cubicBezTo>
                    <a:pt x="3203997" y="1129315"/>
                    <a:pt x="3252365" y="1182597"/>
                    <a:pt x="3272757" y="1243615"/>
                  </a:cubicBezTo>
                  <a:cubicBezTo>
                    <a:pt x="3282430" y="1219356"/>
                    <a:pt x="3291060" y="1195098"/>
                    <a:pt x="3299247" y="1172326"/>
                  </a:cubicBezTo>
                  <a:cubicBezTo>
                    <a:pt x="3304010" y="1159078"/>
                    <a:pt x="3308475" y="1146429"/>
                    <a:pt x="3312640" y="1135567"/>
                  </a:cubicBezTo>
                  <a:cubicBezTo>
                    <a:pt x="3328863" y="1092110"/>
                    <a:pt x="3342556" y="1081392"/>
                    <a:pt x="3361008" y="1067105"/>
                  </a:cubicBezTo>
                  <a:cubicBezTo>
                    <a:pt x="3368898" y="1061001"/>
                    <a:pt x="3377973" y="1053857"/>
                    <a:pt x="3389583" y="1039719"/>
                  </a:cubicBezTo>
                  <a:cubicBezTo>
                    <a:pt x="3426048" y="994623"/>
                    <a:pt x="3451049" y="935389"/>
                    <a:pt x="3461169" y="869457"/>
                  </a:cubicBezTo>
                  <a:cubicBezTo>
                    <a:pt x="3472183" y="797277"/>
                    <a:pt x="3465040" y="717354"/>
                    <a:pt x="3435123" y="639070"/>
                  </a:cubicBezTo>
                  <a:cubicBezTo>
                    <a:pt x="3404914" y="560341"/>
                    <a:pt x="3351483" y="483398"/>
                    <a:pt x="3270074" y="417614"/>
                  </a:cubicBezTo>
                  <a:cubicBezTo>
                    <a:pt x="3169170" y="336206"/>
                    <a:pt x="3025400" y="271763"/>
                    <a:pt x="2829410" y="241847"/>
                  </a:cubicBezTo>
                  <a:cubicBezTo>
                    <a:pt x="2766457" y="232174"/>
                    <a:pt x="2688916" y="233812"/>
                    <a:pt x="2610335" y="236045"/>
                  </a:cubicBezTo>
                  <a:cubicBezTo>
                    <a:pt x="2617330" y="251818"/>
                    <a:pt x="2621201" y="269085"/>
                    <a:pt x="2621944" y="286497"/>
                  </a:cubicBezTo>
                  <a:cubicBezTo>
                    <a:pt x="2622690" y="303463"/>
                    <a:pt x="2620458" y="320874"/>
                    <a:pt x="2615246" y="337097"/>
                  </a:cubicBezTo>
                  <a:close/>
                  <a:moveTo>
                    <a:pt x="2560325" y="690422"/>
                  </a:moveTo>
                  <a:cubicBezTo>
                    <a:pt x="2668822" y="824812"/>
                    <a:pt x="2727458" y="843119"/>
                    <a:pt x="2797109" y="864847"/>
                  </a:cubicBezTo>
                  <a:cubicBezTo>
                    <a:pt x="2856788" y="883451"/>
                    <a:pt x="2923761" y="904437"/>
                    <a:pt x="3028090" y="987182"/>
                  </a:cubicBezTo>
                  <a:cubicBezTo>
                    <a:pt x="3060981" y="1013376"/>
                    <a:pt x="3097592" y="1024985"/>
                    <a:pt x="3132865" y="1024090"/>
                  </a:cubicBezTo>
                  <a:cubicBezTo>
                    <a:pt x="3164861" y="1023198"/>
                    <a:pt x="3196416" y="1011887"/>
                    <a:pt x="3223501" y="991648"/>
                  </a:cubicBezTo>
                  <a:cubicBezTo>
                    <a:pt x="3251184" y="970959"/>
                    <a:pt x="3274399" y="941047"/>
                    <a:pt x="3288987" y="903393"/>
                  </a:cubicBezTo>
                  <a:cubicBezTo>
                    <a:pt x="3310567" y="848178"/>
                    <a:pt x="3314141" y="776295"/>
                    <a:pt x="3288541" y="692205"/>
                  </a:cubicBezTo>
                  <a:cubicBezTo>
                    <a:pt x="3255650" y="584008"/>
                    <a:pt x="3168290" y="510932"/>
                    <a:pt x="3062174" y="464348"/>
                  </a:cubicBezTo>
                  <a:cubicBezTo>
                    <a:pt x="2914537" y="399459"/>
                    <a:pt x="2732072" y="385618"/>
                    <a:pt x="2604822" y="399162"/>
                  </a:cubicBezTo>
                  <a:cubicBezTo>
                    <a:pt x="2553177" y="404668"/>
                    <a:pt x="2517908" y="417321"/>
                    <a:pt x="2495730" y="435178"/>
                  </a:cubicBezTo>
                  <a:cubicBezTo>
                    <a:pt x="2484121" y="444555"/>
                    <a:pt x="2476383" y="455421"/>
                    <a:pt x="2471917" y="467476"/>
                  </a:cubicBezTo>
                  <a:cubicBezTo>
                    <a:pt x="2467303" y="480273"/>
                    <a:pt x="2465962" y="494858"/>
                    <a:pt x="2467749" y="510784"/>
                  </a:cubicBezTo>
                  <a:cubicBezTo>
                    <a:pt x="2473255" y="563023"/>
                    <a:pt x="2509122" y="626871"/>
                    <a:pt x="2560321" y="690418"/>
                  </a:cubicBezTo>
                  <a:close/>
                  <a:moveTo>
                    <a:pt x="916805" y="236041"/>
                  </a:moveTo>
                  <a:cubicBezTo>
                    <a:pt x="838075" y="233808"/>
                    <a:pt x="760682" y="232319"/>
                    <a:pt x="697730" y="241844"/>
                  </a:cubicBezTo>
                  <a:cubicBezTo>
                    <a:pt x="501724" y="271760"/>
                    <a:pt x="357954" y="336202"/>
                    <a:pt x="257065" y="417610"/>
                  </a:cubicBezTo>
                  <a:cubicBezTo>
                    <a:pt x="175508" y="483394"/>
                    <a:pt x="122077" y="560337"/>
                    <a:pt x="92016" y="639067"/>
                  </a:cubicBezTo>
                  <a:cubicBezTo>
                    <a:pt x="61953" y="717351"/>
                    <a:pt x="54958" y="797269"/>
                    <a:pt x="65971" y="869453"/>
                  </a:cubicBezTo>
                  <a:cubicBezTo>
                    <a:pt x="76092" y="935386"/>
                    <a:pt x="101095" y="994620"/>
                    <a:pt x="137557" y="1039715"/>
                  </a:cubicBezTo>
                  <a:cubicBezTo>
                    <a:pt x="149017" y="1054002"/>
                    <a:pt x="158245" y="1060997"/>
                    <a:pt x="166132" y="1067101"/>
                  </a:cubicBezTo>
                  <a:cubicBezTo>
                    <a:pt x="184587" y="1081389"/>
                    <a:pt x="198428" y="1092102"/>
                    <a:pt x="214500" y="1135563"/>
                  </a:cubicBezTo>
                  <a:cubicBezTo>
                    <a:pt x="218519" y="1146429"/>
                    <a:pt x="223132" y="1159078"/>
                    <a:pt x="227895" y="1172322"/>
                  </a:cubicBezTo>
                  <a:cubicBezTo>
                    <a:pt x="236080" y="1195094"/>
                    <a:pt x="244862" y="1219352"/>
                    <a:pt x="254387" y="1243611"/>
                  </a:cubicBezTo>
                  <a:cubicBezTo>
                    <a:pt x="274774" y="1182738"/>
                    <a:pt x="323146" y="1129311"/>
                    <a:pt x="375831" y="1083621"/>
                  </a:cubicBezTo>
                  <a:cubicBezTo>
                    <a:pt x="336988" y="1079457"/>
                    <a:pt x="299631" y="1064571"/>
                    <a:pt x="267333" y="1040462"/>
                  </a:cubicBezTo>
                  <a:cubicBezTo>
                    <a:pt x="230870" y="1013228"/>
                    <a:pt x="200657" y="974232"/>
                    <a:pt x="181607" y="925270"/>
                  </a:cubicBezTo>
                  <a:cubicBezTo>
                    <a:pt x="155563" y="858298"/>
                    <a:pt x="150800" y="772870"/>
                    <a:pt x="180566" y="674644"/>
                  </a:cubicBezTo>
                  <a:cubicBezTo>
                    <a:pt x="219557" y="546800"/>
                    <a:pt x="319717" y="461822"/>
                    <a:pt x="440715" y="408687"/>
                  </a:cubicBezTo>
                  <a:cubicBezTo>
                    <a:pt x="592372" y="342161"/>
                    <a:pt x="777511" y="325641"/>
                    <a:pt x="911898" y="337101"/>
                  </a:cubicBezTo>
                  <a:cubicBezTo>
                    <a:pt x="906689" y="320878"/>
                    <a:pt x="904457" y="303466"/>
                    <a:pt x="905203" y="286501"/>
                  </a:cubicBezTo>
                  <a:cubicBezTo>
                    <a:pt x="905946" y="269089"/>
                    <a:pt x="909813" y="251677"/>
                    <a:pt x="916809" y="236049"/>
                  </a:cubicBezTo>
                  <a:close/>
                  <a:moveTo>
                    <a:pt x="730027" y="864996"/>
                  </a:moveTo>
                  <a:cubicBezTo>
                    <a:pt x="799678" y="843267"/>
                    <a:pt x="858318" y="824960"/>
                    <a:pt x="966811" y="690570"/>
                  </a:cubicBezTo>
                  <a:cubicBezTo>
                    <a:pt x="1018158" y="627019"/>
                    <a:pt x="1053877" y="563171"/>
                    <a:pt x="1059383" y="510936"/>
                  </a:cubicBezTo>
                  <a:cubicBezTo>
                    <a:pt x="1061021" y="495010"/>
                    <a:pt x="1059828" y="480426"/>
                    <a:pt x="1055215" y="467628"/>
                  </a:cubicBezTo>
                  <a:cubicBezTo>
                    <a:pt x="1050749" y="455573"/>
                    <a:pt x="1043011" y="444707"/>
                    <a:pt x="1031402" y="435331"/>
                  </a:cubicBezTo>
                  <a:cubicBezTo>
                    <a:pt x="1009228" y="417473"/>
                    <a:pt x="973955" y="404824"/>
                    <a:pt x="922310" y="399315"/>
                  </a:cubicBezTo>
                  <a:cubicBezTo>
                    <a:pt x="795064" y="385774"/>
                    <a:pt x="612451" y="399760"/>
                    <a:pt x="464958" y="464500"/>
                  </a:cubicBezTo>
                  <a:cubicBezTo>
                    <a:pt x="358994" y="511085"/>
                    <a:pt x="271631" y="584008"/>
                    <a:pt x="238591" y="692357"/>
                  </a:cubicBezTo>
                  <a:cubicBezTo>
                    <a:pt x="212993" y="776444"/>
                    <a:pt x="216565" y="848178"/>
                    <a:pt x="238145" y="903545"/>
                  </a:cubicBezTo>
                  <a:cubicBezTo>
                    <a:pt x="252729" y="941200"/>
                    <a:pt x="275948" y="971112"/>
                    <a:pt x="303631" y="991800"/>
                  </a:cubicBezTo>
                  <a:cubicBezTo>
                    <a:pt x="330716" y="1012043"/>
                    <a:pt x="362271" y="1023355"/>
                    <a:pt x="394267" y="1024246"/>
                  </a:cubicBezTo>
                  <a:cubicBezTo>
                    <a:pt x="429540" y="1025138"/>
                    <a:pt x="466150" y="1013529"/>
                    <a:pt x="499042" y="987335"/>
                  </a:cubicBezTo>
                  <a:cubicBezTo>
                    <a:pt x="603371" y="904437"/>
                    <a:pt x="670195" y="883600"/>
                    <a:pt x="730023" y="865000"/>
                  </a:cubicBezTo>
                  <a:close/>
                </a:path>
              </a:pathLst>
            </a:custGeom>
            <a:solidFill>
              <a:schemeClr val="accent4">
                <a:lumMod val="60000"/>
                <a:lumOff val="40000"/>
              </a:schemeClr>
            </a:solidFill>
            <a:ln w="3810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20" name="Group 19">
              <a:extLst>
                <a:ext uri="{FF2B5EF4-FFF2-40B4-BE49-F238E27FC236}">
                  <a16:creationId xmlns:a16="http://schemas.microsoft.com/office/drawing/2014/main" id="{1963A221-77FC-683F-688C-D89C378F9E26}"/>
                </a:ext>
              </a:extLst>
            </p:cNvPr>
            <p:cNvGrpSpPr/>
            <p:nvPr/>
          </p:nvGrpSpPr>
          <p:grpSpPr>
            <a:xfrm>
              <a:off x="1077912" y="2368021"/>
              <a:ext cx="287868" cy="287868"/>
              <a:chOff x="1035578" y="2368021"/>
              <a:chExt cx="287868" cy="287868"/>
            </a:xfrm>
          </p:grpSpPr>
          <p:sp>
            <p:nvSpPr>
              <p:cNvPr id="22" name="Star: 12 Points 21">
                <a:extLst>
                  <a:ext uri="{FF2B5EF4-FFF2-40B4-BE49-F238E27FC236}">
                    <a16:creationId xmlns:a16="http://schemas.microsoft.com/office/drawing/2014/main" id="{918BDC2A-8BF5-9EC8-09C1-AC1516AE7EDF}"/>
                  </a:ext>
                </a:extLst>
              </p:cNvPr>
              <p:cNvSpPr/>
              <p:nvPr/>
            </p:nvSpPr>
            <p:spPr>
              <a:xfrm>
                <a:off x="1035578" y="2368021"/>
                <a:ext cx="287868" cy="287868"/>
              </a:xfrm>
              <a:prstGeom prst="star12">
                <a:avLst>
                  <a:gd name="adj" fmla="val 45772"/>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 name="Graphic 33">
                <a:extLst>
                  <a:ext uri="{FF2B5EF4-FFF2-40B4-BE49-F238E27FC236}">
                    <a16:creationId xmlns:a16="http://schemas.microsoft.com/office/drawing/2014/main" id="{4DC99FC1-10C8-A4F3-D94E-34158950F274}"/>
                  </a:ext>
                </a:extLst>
              </p:cNvPr>
              <p:cNvGrpSpPr/>
              <p:nvPr/>
            </p:nvGrpSpPr>
            <p:grpSpPr>
              <a:xfrm>
                <a:off x="1054879" y="2392997"/>
                <a:ext cx="234699" cy="239596"/>
                <a:chOff x="2692649" y="4360327"/>
                <a:chExt cx="2446610" cy="2497662"/>
              </a:xfrm>
              <a:solidFill>
                <a:schemeClr val="accent1"/>
              </a:solidFill>
            </p:grpSpPr>
            <p:sp>
              <p:nvSpPr>
                <p:cNvPr id="44" name="Freeform: Shape 43">
                  <a:extLst>
                    <a:ext uri="{FF2B5EF4-FFF2-40B4-BE49-F238E27FC236}">
                      <a16:creationId xmlns:a16="http://schemas.microsoft.com/office/drawing/2014/main" id="{5D9825D2-0893-DCFD-CC72-F971C3118140}"/>
                    </a:ext>
                  </a:extLst>
                </p:cNvPr>
                <p:cNvSpPr/>
                <p:nvPr/>
              </p:nvSpPr>
              <p:spPr>
                <a:xfrm>
                  <a:off x="2692649" y="4360327"/>
                  <a:ext cx="2446610" cy="2497662"/>
                </a:xfrm>
                <a:custGeom>
                  <a:avLst/>
                  <a:gdLst>
                    <a:gd name="connsiteX0" fmla="*/ 2419566 w 2446610"/>
                    <a:gd name="connsiteY0" fmla="*/ 1486907 h 2497662"/>
                    <a:gd name="connsiteX1" fmla="*/ 2389792 w 2446610"/>
                    <a:gd name="connsiteY1" fmla="*/ 1488939 h 2497662"/>
                    <a:gd name="connsiteX2" fmla="*/ 2370157 w 2446610"/>
                    <a:gd name="connsiteY2" fmla="*/ 1511412 h 2497662"/>
                    <a:gd name="connsiteX3" fmla="*/ 2345261 w 2446610"/>
                    <a:gd name="connsiteY3" fmla="*/ 1585562 h 2497662"/>
                    <a:gd name="connsiteX4" fmla="*/ 2162855 w 2446610"/>
                    <a:gd name="connsiteY4" fmla="*/ 1524177 h 2497662"/>
                    <a:gd name="connsiteX5" fmla="*/ 2162847 w 2446610"/>
                    <a:gd name="connsiteY5" fmla="*/ 1524177 h 2497662"/>
                    <a:gd name="connsiteX6" fmla="*/ 2313764 w 2446610"/>
                    <a:gd name="connsiteY6" fmla="*/ 1249039 h 2497662"/>
                    <a:gd name="connsiteX7" fmla="*/ 2162847 w 2446610"/>
                    <a:gd name="connsiteY7" fmla="*/ 973900 h 2497662"/>
                    <a:gd name="connsiteX8" fmla="*/ 2345253 w 2446610"/>
                    <a:gd name="connsiteY8" fmla="*/ 912515 h 2497662"/>
                    <a:gd name="connsiteX9" fmla="*/ 2370149 w 2446610"/>
                    <a:gd name="connsiteY9" fmla="*/ 986469 h 2497662"/>
                    <a:gd name="connsiteX10" fmla="*/ 2370157 w 2446610"/>
                    <a:gd name="connsiteY10" fmla="*/ 986469 h 2497662"/>
                    <a:gd name="connsiteX11" fmla="*/ 2389581 w 2446610"/>
                    <a:gd name="connsiteY11" fmla="*/ 1010039 h 2497662"/>
                    <a:gd name="connsiteX12" fmla="*/ 2420046 w 2446610"/>
                    <a:gd name="connsiteY12" fmla="*/ 1012397 h 2497662"/>
                    <a:gd name="connsiteX13" fmla="*/ 2442868 w 2446610"/>
                    <a:gd name="connsiteY13" fmla="*/ 992095 h 2497662"/>
                    <a:gd name="connsiteX14" fmla="*/ 2444071 w 2446610"/>
                    <a:gd name="connsiteY14" fmla="*/ 961565 h 2497662"/>
                    <a:gd name="connsiteX15" fmla="*/ 2406802 w 2446610"/>
                    <a:gd name="connsiteY15" fmla="*/ 850773 h 2497662"/>
                    <a:gd name="connsiteX16" fmla="*/ 2369491 w 2446610"/>
                    <a:gd name="connsiteY16" fmla="*/ 739897 h 2497662"/>
                    <a:gd name="connsiteX17" fmla="*/ 2350027 w 2446610"/>
                    <a:gd name="connsiteY17" fmla="*/ 716457 h 2497662"/>
                    <a:gd name="connsiteX18" fmla="*/ 2319643 w 2446610"/>
                    <a:gd name="connsiteY18" fmla="*/ 714156 h 2497662"/>
                    <a:gd name="connsiteX19" fmla="*/ 2296870 w 2446610"/>
                    <a:gd name="connsiteY19" fmla="*/ 734392 h 2497662"/>
                    <a:gd name="connsiteX20" fmla="*/ 2295578 w 2446610"/>
                    <a:gd name="connsiteY20" fmla="*/ 764833 h 2497662"/>
                    <a:gd name="connsiteX21" fmla="*/ 2320440 w 2446610"/>
                    <a:gd name="connsiteY21" fmla="*/ 838787 h 2497662"/>
                    <a:gd name="connsiteX22" fmla="*/ 2153716 w 2446610"/>
                    <a:gd name="connsiteY22" fmla="*/ 894903 h 2497662"/>
                    <a:gd name="connsiteX23" fmla="*/ 2153716 w 2446610"/>
                    <a:gd name="connsiteY23" fmla="*/ 894911 h 2497662"/>
                    <a:gd name="connsiteX24" fmla="*/ 2104510 w 2446610"/>
                    <a:gd name="connsiteY24" fmla="*/ 606306 h 2497662"/>
                    <a:gd name="connsiteX25" fmla="*/ 1843650 w 2446610"/>
                    <a:gd name="connsiteY25" fmla="*/ 473390 h 2497662"/>
                    <a:gd name="connsiteX26" fmla="*/ 1949409 w 2446610"/>
                    <a:gd name="connsiteY26" fmla="*/ 329693 h 2497662"/>
                    <a:gd name="connsiteX27" fmla="*/ 2012242 w 2446610"/>
                    <a:gd name="connsiteY27" fmla="*/ 376052 h 2497662"/>
                    <a:gd name="connsiteX28" fmla="*/ 2012242 w 2446610"/>
                    <a:gd name="connsiteY28" fmla="*/ 376060 h 2497662"/>
                    <a:gd name="connsiteX29" fmla="*/ 2035350 w 2446610"/>
                    <a:gd name="connsiteY29" fmla="*/ 383865 h 2497662"/>
                    <a:gd name="connsiteX30" fmla="*/ 2064106 w 2446610"/>
                    <a:gd name="connsiteY30" fmla="*/ 371003 h 2497662"/>
                    <a:gd name="connsiteX31" fmla="*/ 2073993 w 2446610"/>
                    <a:gd name="connsiteY31" fmla="*/ 341083 h 2497662"/>
                    <a:gd name="connsiteX32" fmla="*/ 2058569 w 2446610"/>
                    <a:gd name="connsiteY32" fmla="*/ 313619 h 2497662"/>
                    <a:gd name="connsiteX33" fmla="*/ 1964353 w 2446610"/>
                    <a:gd name="connsiteY33" fmla="*/ 243722 h 2497662"/>
                    <a:gd name="connsiteX34" fmla="*/ 1870145 w 2446610"/>
                    <a:gd name="connsiteY34" fmla="*/ 174255 h 2497662"/>
                    <a:gd name="connsiteX35" fmla="*/ 1840883 w 2446610"/>
                    <a:gd name="connsiteY35" fmla="*/ 166458 h 2497662"/>
                    <a:gd name="connsiteX36" fmla="*/ 1814849 w 2446610"/>
                    <a:gd name="connsiteY36" fmla="*/ 181947 h 2497662"/>
                    <a:gd name="connsiteX37" fmla="*/ 1807735 w 2446610"/>
                    <a:gd name="connsiteY37" fmla="*/ 211388 h 2497662"/>
                    <a:gd name="connsiteX38" fmla="*/ 1823825 w 2446610"/>
                    <a:gd name="connsiteY38" fmla="*/ 237047 h 2497662"/>
                    <a:gd name="connsiteX39" fmla="*/ 1886575 w 2446610"/>
                    <a:gd name="connsiteY39" fmla="*/ 283375 h 2497662"/>
                    <a:gd name="connsiteX40" fmla="*/ 1774261 w 2446610"/>
                    <a:gd name="connsiteY40" fmla="*/ 435576 h 2497662"/>
                    <a:gd name="connsiteX41" fmla="*/ 1564270 w 2446610"/>
                    <a:gd name="connsiteY41" fmla="*/ 212993 h 2497662"/>
                    <a:gd name="connsiteX42" fmla="*/ 1262177 w 2446610"/>
                    <a:gd name="connsiteY42" fmla="*/ 261751 h 2497662"/>
                    <a:gd name="connsiteX43" fmla="*/ 1262177 w 2446610"/>
                    <a:gd name="connsiteY43" fmla="*/ 78052 h 2497662"/>
                    <a:gd name="connsiteX44" fmla="*/ 1340229 w 2446610"/>
                    <a:gd name="connsiteY44" fmla="*/ 78052 h 2497662"/>
                    <a:gd name="connsiteX45" fmla="*/ 1374026 w 2446610"/>
                    <a:gd name="connsiteY45" fmla="*/ 58539 h 2497662"/>
                    <a:gd name="connsiteX46" fmla="*/ 1374026 w 2446610"/>
                    <a:gd name="connsiteY46" fmla="*/ 19513 h 2497662"/>
                    <a:gd name="connsiteX47" fmla="*/ 1340229 w 2446610"/>
                    <a:gd name="connsiteY47" fmla="*/ 0 h 2497662"/>
                    <a:gd name="connsiteX48" fmla="*/ 1106073 w 2446610"/>
                    <a:gd name="connsiteY48" fmla="*/ 0 h 2497662"/>
                    <a:gd name="connsiteX49" fmla="*/ 1072275 w 2446610"/>
                    <a:gd name="connsiteY49" fmla="*/ 19513 h 2497662"/>
                    <a:gd name="connsiteX50" fmla="*/ 1072275 w 2446610"/>
                    <a:gd name="connsiteY50" fmla="*/ 58539 h 2497662"/>
                    <a:gd name="connsiteX51" fmla="*/ 1106073 w 2446610"/>
                    <a:gd name="connsiteY51" fmla="*/ 78052 h 2497662"/>
                    <a:gd name="connsiteX52" fmla="*/ 1184125 w 2446610"/>
                    <a:gd name="connsiteY52" fmla="*/ 78052 h 2497662"/>
                    <a:gd name="connsiteX53" fmla="*/ 1184125 w 2446610"/>
                    <a:gd name="connsiteY53" fmla="*/ 261751 h 2497662"/>
                    <a:gd name="connsiteX54" fmla="*/ 881990 w 2446610"/>
                    <a:gd name="connsiteY54" fmla="*/ 213082 h 2497662"/>
                    <a:gd name="connsiteX55" fmla="*/ 672020 w 2446610"/>
                    <a:gd name="connsiteY55" fmla="*/ 435728 h 2497662"/>
                    <a:gd name="connsiteX56" fmla="*/ 559706 w 2446610"/>
                    <a:gd name="connsiteY56" fmla="*/ 283373 h 2497662"/>
                    <a:gd name="connsiteX57" fmla="*/ 622497 w 2446610"/>
                    <a:gd name="connsiteY57" fmla="*/ 237045 h 2497662"/>
                    <a:gd name="connsiteX58" fmla="*/ 638587 w 2446610"/>
                    <a:gd name="connsiteY58" fmla="*/ 211386 h 2497662"/>
                    <a:gd name="connsiteX59" fmla="*/ 631473 w 2446610"/>
                    <a:gd name="connsiteY59" fmla="*/ 181945 h 2497662"/>
                    <a:gd name="connsiteX60" fmla="*/ 605439 w 2446610"/>
                    <a:gd name="connsiteY60" fmla="*/ 166456 h 2497662"/>
                    <a:gd name="connsiteX61" fmla="*/ 576177 w 2446610"/>
                    <a:gd name="connsiteY61" fmla="*/ 174253 h 2497662"/>
                    <a:gd name="connsiteX62" fmla="*/ 387713 w 2446610"/>
                    <a:gd name="connsiteY62" fmla="*/ 313228 h 2497662"/>
                    <a:gd name="connsiteX63" fmla="*/ 372103 w 2446610"/>
                    <a:gd name="connsiteY63" fmla="*/ 349009 h 2497662"/>
                    <a:gd name="connsiteX64" fmla="*/ 395283 w 2446610"/>
                    <a:gd name="connsiteY64" fmla="*/ 380425 h 2497662"/>
                    <a:gd name="connsiteX65" fmla="*/ 434082 w 2446610"/>
                    <a:gd name="connsiteY65" fmla="*/ 376059 h 2497662"/>
                    <a:gd name="connsiteX66" fmla="*/ 496874 w 2446610"/>
                    <a:gd name="connsiteY66" fmla="*/ 329692 h 2497662"/>
                    <a:gd name="connsiteX67" fmla="*/ 602829 w 2446610"/>
                    <a:gd name="connsiteY67" fmla="*/ 473389 h 2497662"/>
                    <a:gd name="connsiteX68" fmla="*/ 342135 w 2446610"/>
                    <a:gd name="connsiteY68" fmla="*/ 606159 h 2497662"/>
                    <a:gd name="connsiteX69" fmla="*/ 292735 w 2446610"/>
                    <a:gd name="connsiteY69" fmla="*/ 894515 h 2497662"/>
                    <a:gd name="connsiteX70" fmla="*/ 125981 w 2446610"/>
                    <a:gd name="connsiteY70" fmla="*/ 838390 h 2497662"/>
                    <a:gd name="connsiteX71" fmla="*/ 150876 w 2446610"/>
                    <a:gd name="connsiteY71" fmla="*/ 764436 h 2497662"/>
                    <a:gd name="connsiteX72" fmla="*/ 143136 w 2446610"/>
                    <a:gd name="connsiteY72" fmla="*/ 726101 h 2497662"/>
                    <a:gd name="connsiteX73" fmla="*/ 106062 w 2446610"/>
                    <a:gd name="connsiteY73" fmla="*/ 713629 h 2497662"/>
                    <a:gd name="connsiteX74" fmla="*/ 76727 w 2446610"/>
                    <a:gd name="connsiteY74" fmla="*/ 739501 h 2497662"/>
                    <a:gd name="connsiteX75" fmla="*/ 2188 w 2446610"/>
                    <a:gd name="connsiteY75" fmla="*/ 961439 h 2497662"/>
                    <a:gd name="connsiteX76" fmla="*/ 9945 w 2446610"/>
                    <a:gd name="connsiteY76" fmla="*/ 999766 h 2497662"/>
                    <a:gd name="connsiteX77" fmla="*/ 47019 w 2446610"/>
                    <a:gd name="connsiteY77" fmla="*/ 1012222 h 2497662"/>
                    <a:gd name="connsiteX78" fmla="*/ 76337 w 2446610"/>
                    <a:gd name="connsiteY78" fmla="*/ 986333 h 2497662"/>
                    <a:gd name="connsiteX79" fmla="*/ 101233 w 2446610"/>
                    <a:gd name="connsiteY79" fmla="*/ 912379 h 2497662"/>
                    <a:gd name="connsiteX80" fmla="*/ 283598 w 2446610"/>
                    <a:gd name="connsiteY80" fmla="*/ 973764 h 2497662"/>
                    <a:gd name="connsiteX81" fmla="*/ 283606 w 2446610"/>
                    <a:gd name="connsiteY81" fmla="*/ 973772 h 2497662"/>
                    <a:gd name="connsiteX82" fmla="*/ 132657 w 2446610"/>
                    <a:gd name="connsiteY82" fmla="*/ 1248911 h 2497662"/>
                    <a:gd name="connsiteX83" fmla="*/ 283606 w 2446610"/>
                    <a:gd name="connsiteY83" fmla="*/ 1524050 h 2497662"/>
                    <a:gd name="connsiteX84" fmla="*/ 101078 w 2446610"/>
                    <a:gd name="connsiteY84" fmla="*/ 1585280 h 2497662"/>
                    <a:gd name="connsiteX85" fmla="*/ 76183 w 2446610"/>
                    <a:gd name="connsiteY85" fmla="*/ 1511130 h 2497662"/>
                    <a:gd name="connsiteX86" fmla="*/ 46864 w 2446610"/>
                    <a:gd name="connsiteY86" fmla="*/ 1485242 h 2497662"/>
                    <a:gd name="connsiteX87" fmla="*/ 9791 w 2446610"/>
                    <a:gd name="connsiteY87" fmla="*/ 1497698 h 2497662"/>
                    <a:gd name="connsiteX88" fmla="*/ 2034 w 2446610"/>
                    <a:gd name="connsiteY88" fmla="*/ 1536025 h 2497662"/>
                    <a:gd name="connsiteX89" fmla="*/ 76729 w 2446610"/>
                    <a:gd name="connsiteY89" fmla="*/ 1757963 h 2497662"/>
                    <a:gd name="connsiteX90" fmla="*/ 90957 w 2446610"/>
                    <a:gd name="connsiteY90" fmla="*/ 1777184 h 2497662"/>
                    <a:gd name="connsiteX91" fmla="*/ 113730 w 2446610"/>
                    <a:gd name="connsiteY91" fmla="*/ 1784501 h 2497662"/>
                    <a:gd name="connsiteX92" fmla="*/ 126177 w 2446610"/>
                    <a:gd name="connsiteY92" fmla="*/ 1782468 h 2497662"/>
                    <a:gd name="connsiteX93" fmla="*/ 148690 w 2446610"/>
                    <a:gd name="connsiteY93" fmla="*/ 1762833 h 2497662"/>
                    <a:gd name="connsiteX94" fmla="*/ 150722 w 2446610"/>
                    <a:gd name="connsiteY94" fmla="*/ 1733028 h 2497662"/>
                    <a:gd name="connsiteX95" fmla="*/ 125827 w 2446610"/>
                    <a:gd name="connsiteY95" fmla="*/ 1659074 h 2497662"/>
                    <a:gd name="connsiteX96" fmla="*/ 292581 w 2446610"/>
                    <a:gd name="connsiteY96" fmla="*/ 1602958 h 2497662"/>
                    <a:gd name="connsiteX97" fmla="*/ 292581 w 2446610"/>
                    <a:gd name="connsiteY97" fmla="*/ 1602950 h 2497662"/>
                    <a:gd name="connsiteX98" fmla="*/ 341869 w 2446610"/>
                    <a:gd name="connsiteY98" fmla="*/ 1891451 h 2497662"/>
                    <a:gd name="connsiteX99" fmla="*/ 602646 w 2446610"/>
                    <a:gd name="connsiteY99" fmla="*/ 2024318 h 2497662"/>
                    <a:gd name="connsiteX100" fmla="*/ 496886 w 2446610"/>
                    <a:gd name="connsiteY100" fmla="*/ 2167976 h 2497662"/>
                    <a:gd name="connsiteX101" fmla="*/ 434095 w 2446610"/>
                    <a:gd name="connsiteY101" fmla="*/ 2121617 h 2497662"/>
                    <a:gd name="connsiteX102" fmla="*/ 434095 w 2446610"/>
                    <a:gd name="connsiteY102" fmla="*/ 2121609 h 2497662"/>
                    <a:gd name="connsiteX103" fmla="*/ 395296 w 2446610"/>
                    <a:gd name="connsiteY103" fmla="*/ 2117243 h 2497662"/>
                    <a:gd name="connsiteX104" fmla="*/ 372116 w 2446610"/>
                    <a:gd name="connsiteY104" fmla="*/ 2148659 h 2497662"/>
                    <a:gd name="connsiteX105" fmla="*/ 387726 w 2446610"/>
                    <a:gd name="connsiteY105" fmla="*/ 2184441 h 2497662"/>
                    <a:gd name="connsiteX106" fmla="*/ 576181 w 2446610"/>
                    <a:gd name="connsiteY106" fmla="*/ 2323415 h 2497662"/>
                    <a:gd name="connsiteX107" fmla="*/ 576189 w 2446610"/>
                    <a:gd name="connsiteY107" fmla="*/ 2323415 h 2497662"/>
                    <a:gd name="connsiteX108" fmla="*/ 614508 w 2446610"/>
                    <a:gd name="connsiteY108" fmla="*/ 2327122 h 2497662"/>
                    <a:gd name="connsiteX109" fmla="*/ 637361 w 2446610"/>
                    <a:gd name="connsiteY109" fmla="*/ 2296145 h 2497662"/>
                    <a:gd name="connsiteX110" fmla="*/ 622507 w 2446610"/>
                    <a:gd name="connsiteY110" fmla="*/ 2260624 h 2497662"/>
                    <a:gd name="connsiteX111" fmla="*/ 559716 w 2446610"/>
                    <a:gd name="connsiteY111" fmla="*/ 2214297 h 2497662"/>
                    <a:gd name="connsiteX112" fmla="*/ 672030 w 2446610"/>
                    <a:gd name="connsiteY112" fmla="*/ 2062095 h 2497662"/>
                    <a:gd name="connsiteX113" fmla="*/ 882042 w 2446610"/>
                    <a:gd name="connsiteY113" fmla="*/ 2284637 h 2497662"/>
                    <a:gd name="connsiteX114" fmla="*/ 1184135 w 2446610"/>
                    <a:gd name="connsiteY114" fmla="*/ 2235912 h 2497662"/>
                    <a:gd name="connsiteX115" fmla="*/ 1184135 w 2446610"/>
                    <a:gd name="connsiteY115" fmla="*/ 2419611 h 2497662"/>
                    <a:gd name="connsiteX116" fmla="*/ 1106082 w 2446610"/>
                    <a:gd name="connsiteY116" fmla="*/ 2419611 h 2497662"/>
                    <a:gd name="connsiteX117" fmla="*/ 1072285 w 2446610"/>
                    <a:gd name="connsiteY117" fmla="*/ 2439124 h 2497662"/>
                    <a:gd name="connsiteX118" fmla="*/ 1072285 w 2446610"/>
                    <a:gd name="connsiteY118" fmla="*/ 2478150 h 2497662"/>
                    <a:gd name="connsiteX119" fmla="*/ 1106082 w 2446610"/>
                    <a:gd name="connsiteY119" fmla="*/ 2497663 h 2497662"/>
                    <a:gd name="connsiteX120" fmla="*/ 1340239 w 2446610"/>
                    <a:gd name="connsiteY120" fmla="*/ 2497663 h 2497662"/>
                    <a:gd name="connsiteX121" fmla="*/ 1374036 w 2446610"/>
                    <a:gd name="connsiteY121" fmla="*/ 2478150 h 2497662"/>
                    <a:gd name="connsiteX122" fmla="*/ 1374036 w 2446610"/>
                    <a:gd name="connsiteY122" fmla="*/ 2439124 h 2497662"/>
                    <a:gd name="connsiteX123" fmla="*/ 1340239 w 2446610"/>
                    <a:gd name="connsiteY123" fmla="*/ 2419611 h 2497662"/>
                    <a:gd name="connsiteX124" fmla="*/ 1262187 w 2446610"/>
                    <a:gd name="connsiteY124" fmla="*/ 2419611 h 2497662"/>
                    <a:gd name="connsiteX125" fmla="*/ 1262187 w 2446610"/>
                    <a:gd name="connsiteY125" fmla="*/ 2235881 h 2497662"/>
                    <a:gd name="connsiteX126" fmla="*/ 1455837 w 2446610"/>
                    <a:gd name="connsiteY126" fmla="*/ 2302810 h 2497662"/>
                    <a:gd name="connsiteX127" fmla="*/ 1560192 w 2446610"/>
                    <a:gd name="connsiteY127" fmla="*/ 2285988 h 2497662"/>
                    <a:gd name="connsiteX128" fmla="*/ 1774283 w 2446610"/>
                    <a:gd name="connsiteY128" fmla="*/ 2061989 h 2497662"/>
                    <a:gd name="connsiteX129" fmla="*/ 1886597 w 2446610"/>
                    <a:gd name="connsiteY129" fmla="*/ 2214305 h 2497662"/>
                    <a:gd name="connsiteX130" fmla="*/ 1823806 w 2446610"/>
                    <a:gd name="connsiteY130" fmla="*/ 2260632 h 2497662"/>
                    <a:gd name="connsiteX131" fmla="*/ 1808952 w 2446610"/>
                    <a:gd name="connsiteY131" fmla="*/ 2296153 h 2497662"/>
                    <a:gd name="connsiteX132" fmla="*/ 1831805 w 2446610"/>
                    <a:gd name="connsiteY132" fmla="*/ 2327131 h 2497662"/>
                    <a:gd name="connsiteX133" fmla="*/ 1870124 w 2446610"/>
                    <a:gd name="connsiteY133" fmla="*/ 2323423 h 2497662"/>
                    <a:gd name="connsiteX134" fmla="*/ 1964331 w 2446610"/>
                    <a:gd name="connsiteY134" fmla="*/ 2253957 h 2497662"/>
                    <a:gd name="connsiteX135" fmla="*/ 2058539 w 2446610"/>
                    <a:gd name="connsiteY135" fmla="*/ 2184449 h 2497662"/>
                    <a:gd name="connsiteX136" fmla="*/ 2058547 w 2446610"/>
                    <a:gd name="connsiteY136" fmla="*/ 2184449 h 2497662"/>
                    <a:gd name="connsiteX137" fmla="*/ 2074174 w 2446610"/>
                    <a:gd name="connsiteY137" fmla="*/ 2148682 h 2497662"/>
                    <a:gd name="connsiteX138" fmla="*/ 2051010 w 2446610"/>
                    <a:gd name="connsiteY138" fmla="*/ 2117266 h 2497662"/>
                    <a:gd name="connsiteX139" fmla="*/ 2012219 w 2446610"/>
                    <a:gd name="connsiteY139" fmla="*/ 2121616 h 2497662"/>
                    <a:gd name="connsiteX140" fmla="*/ 1949386 w 2446610"/>
                    <a:gd name="connsiteY140" fmla="*/ 2167974 h 2497662"/>
                    <a:gd name="connsiteX141" fmla="*/ 1843666 w 2446610"/>
                    <a:gd name="connsiteY141" fmla="*/ 2024400 h 2497662"/>
                    <a:gd name="connsiteX142" fmla="*/ 2104298 w 2446610"/>
                    <a:gd name="connsiteY142" fmla="*/ 1891508 h 2497662"/>
                    <a:gd name="connsiteX143" fmla="*/ 2153731 w 2446610"/>
                    <a:gd name="connsiteY143" fmla="*/ 1603152 h 2497662"/>
                    <a:gd name="connsiteX144" fmla="*/ 2320454 w 2446610"/>
                    <a:gd name="connsiteY144" fmla="*/ 1659268 h 2497662"/>
                    <a:gd name="connsiteX145" fmla="*/ 2295592 w 2446610"/>
                    <a:gd name="connsiteY145" fmla="*/ 1733222 h 2497662"/>
                    <a:gd name="connsiteX146" fmla="*/ 2295592 w 2446610"/>
                    <a:gd name="connsiteY146" fmla="*/ 1733230 h 2497662"/>
                    <a:gd name="connsiteX147" fmla="*/ 2296885 w 2446610"/>
                    <a:gd name="connsiteY147" fmla="*/ 1763670 h 2497662"/>
                    <a:gd name="connsiteX148" fmla="*/ 2319657 w 2446610"/>
                    <a:gd name="connsiteY148" fmla="*/ 1783907 h 2497662"/>
                    <a:gd name="connsiteX149" fmla="*/ 2350042 w 2446610"/>
                    <a:gd name="connsiteY149" fmla="*/ 1781606 h 2497662"/>
                    <a:gd name="connsiteX150" fmla="*/ 2369506 w 2446610"/>
                    <a:gd name="connsiteY150" fmla="*/ 1758166 h 2497662"/>
                    <a:gd name="connsiteX151" fmla="*/ 2406817 w 2446610"/>
                    <a:gd name="connsiteY151" fmla="*/ 1647332 h 2497662"/>
                    <a:gd name="connsiteX152" fmla="*/ 2444086 w 2446610"/>
                    <a:gd name="connsiteY152" fmla="*/ 1536539 h 2497662"/>
                    <a:gd name="connsiteX153" fmla="*/ 2442159 w 2446610"/>
                    <a:gd name="connsiteY153" fmla="*/ 1506619 h 2497662"/>
                    <a:gd name="connsiteX154" fmla="*/ 2419580 w 2446610"/>
                    <a:gd name="connsiteY154" fmla="*/ 1486895 h 2497662"/>
                    <a:gd name="connsiteX155" fmla="*/ 2042273 w 2446610"/>
                    <a:gd name="connsiteY155" fmla="*/ 1844032 h 2497662"/>
                    <a:gd name="connsiteX156" fmla="*/ 2042265 w 2446610"/>
                    <a:gd name="connsiteY156" fmla="*/ 1844032 h 2497662"/>
                    <a:gd name="connsiteX157" fmla="*/ 1915543 w 2446610"/>
                    <a:gd name="connsiteY157" fmla="*/ 1936019 h 2497662"/>
                    <a:gd name="connsiteX158" fmla="*/ 1759017 w 2446610"/>
                    <a:gd name="connsiteY158" fmla="*/ 1931799 h 2497662"/>
                    <a:gd name="connsiteX159" fmla="*/ 1722984 w 2446610"/>
                    <a:gd name="connsiteY159" fmla="*/ 1936994 h 2497662"/>
                    <a:gd name="connsiteX160" fmla="*/ 1706918 w 2446610"/>
                    <a:gd name="connsiteY160" fmla="*/ 1969653 h 2497662"/>
                    <a:gd name="connsiteX161" fmla="*/ 1626809 w 2446610"/>
                    <a:gd name="connsiteY161" fmla="*/ 2158873 h 2497662"/>
                    <a:gd name="connsiteX162" fmla="*/ 1431386 w 2446610"/>
                    <a:gd name="connsiteY162" fmla="*/ 2222380 h 2497662"/>
                    <a:gd name="connsiteX163" fmla="*/ 1255346 w 2446610"/>
                    <a:gd name="connsiteY163" fmla="*/ 2116391 h 2497662"/>
                    <a:gd name="connsiteX164" fmla="*/ 1223149 w 2446610"/>
                    <a:gd name="connsiteY164" fmla="*/ 2099423 h 2497662"/>
                    <a:gd name="connsiteX165" fmla="*/ 1190952 w 2446610"/>
                    <a:gd name="connsiteY165" fmla="*/ 2116391 h 2497662"/>
                    <a:gd name="connsiteX166" fmla="*/ 1014823 w 2446610"/>
                    <a:gd name="connsiteY166" fmla="*/ 2222615 h 2497662"/>
                    <a:gd name="connsiteX167" fmla="*/ 819220 w 2446610"/>
                    <a:gd name="connsiteY167" fmla="*/ 2159018 h 2497662"/>
                    <a:gd name="connsiteX168" fmla="*/ 739224 w 2446610"/>
                    <a:gd name="connsiteY168" fmla="*/ 1969539 h 2497662"/>
                    <a:gd name="connsiteX169" fmla="*/ 723166 w 2446610"/>
                    <a:gd name="connsiteY169" fmla="*/ 1936894 h 2497662"/>
                    <a:gd name="connsiteX170" fmla="*/ 687165 w 2446610"/>
                    <a:gd name="connsiteY170" fmla="*/ 1931683 h 2497662"/>
                    <a:gd name="connsiteX171" fmla="*/ 489139 w 2446610"/>
                    <a:gd name="connsiteY171" fmla="*/ 1917617 h 2497662"/>
                    <a:gd name="connsiteX172" fmla="*/ 365109 w 2446610"/>
                    <a:gd name="connsiteY172" fmla="*/ 1762602 h 2497662"/>
                    <a:gd name="connsiteX173" fmla="*/ 394817 w 2446610"/>
                    <a:gd name="connsiteY173" fmla="*/ 1566316 h 2497662"/>
                    <a:gd name="connsiteX174" fmla="*/ 409143 w 2446610"/>
                    <a:gd name="connsiteY174" fmla="*/ 1545592 h 2497662"/>
                    <a:gd name="connsiteX175" fmla="*/ 413834 w 2446610"/>
                    <a:gd name="connsiteY175" fmla="*/ 1510541 h 2497662"/>
                    <a:gd name="connsiteX176" fmla="*/ 388102 w 2446610"/>
                    <a:gd name="connsiteY176" fmla="*/ 1486272 h 2497662"/>
                    <a:gd name="connsiteX177" fmla="*/ 232909 w 2446610"/>
                    <a:gd name="connsiteY177" fmla="*/ 1351583 h 2497662"/>
                    <a:gd name="connsiteX178" fmla="*/ 232909 w 2446610"/>
                    <a:gd name="connsiteY178" fmla="*/ 1146094 h 2497662"/>
                    <a:gd name="connsiteX179" fmla="*/ 388102 w 2446610"/>
                    <a:gd name="connsiteY179" fmla="*/ 1011405 h 2497662"/>
                    <a:gd name="connsiteX180" fmla="*/ 413834 w 2446610"/>
                    <a:gd name="connsiteY180" fmla="*/ 987136 h 2497662"/>
                    <a:gd name="connsiteX181" fmla="*/ 409143 w 2446610"/>
                    <a:gd name="connsiteY181" fmla="*/ 952086 h 2497662"/>
                    <a:gd name="connsiteX182" fmla="*/ 394817 w 2446610"/>
                    <a:gd name="connsiteY182" fmla="*/ 931361 h 2497662"/>
                    <a:gd name="connsiteX183" fmla="*/ 364961 w 2446610"/>
                    <a:gd name="connsiteY183" fmla="*/ 734939 h 2497662"/>
                    <a:gd name="connsiteX184" fmla="*/ 489089 w 2446610"/>
                    <a:gd name="connsiteY184" fmla="*/ 579819 h 2497662"/>
                    <a:gd name="connsiteX185" fmla="*/ 687277 w 2446610"/>
                    <a:gd name="connsiteY185" fmla="*/ 565883 h 2497662"/>
                    <a:gd name="connsiteX186" fmla="*/ 723279 w 2446610"/>
                    <a:gd name="connsiteY186" fmla="*/ 560664 h 2497662"/>
                    <a:gd name="connsiteX187" fmla="*/ 739336 w 2446610"/>
                    <a:gd name="connsiteY187" fmla="*/ 528028 h 2497662"/>
                    <a:gd name="connsiteX188" fmla="*/ 819436 w 2446610"/>
                    <a:gd name="connsiteY188" fmla="*/ 338758 h 2497662"/>
                    <a:gd name="connsiteX189" fmla="*/ 1014900 w 2446610"/>
                    <a:gd name="connsiteY189" fmla="*/ 275243 h 2497662"/>
                    <a:gd name="connsiteX190" fmla="*/ 1190948 w 2446610"/>
                    <a:gd name="connsiteY190" fmla="*/ 381287 h 2497662"/>
                    <a:gd name="connsiteX191" fmla="*/ 1223145 w 2446610"/>
                    <a:gd name="connsiteY191" fmla="*/ 397191 h 2497662"/>
                    <a:gd name="connsiteX192" fmla="*/ 1255342 w 2446610"/>
                    <a:gd name="connsiteY192" fmla="*/ 381287 h 2497662"/>
                    <a:gd name="connsiteX193" fmla="*/ 1431471 w 2446610"/>
                    <a:gd name="connsiteY193" fmla="*/ 275064 h 2497662"/>
                    <a:gd name="connsiteX194" fmla="*/ 1627074 w 2446610"/>
                    <a:gd name="connsiteY194" fmla="*/ 338661 h 2497662"/>
                    <a:gd name="connsiteX195" fmla="*/ 1707070 w 2446610"/>
                    <a:gd name="connsiteY195" fmla="*/ 528140 h 2497662"/>
                    <a:gd name="connsiteX196" fmla="*/ 1723144 w 2446610"/>
                    <a:gd name="connsiteY196" fmla="*/ 560807 h 2497662"/>
                    <a:gd name="connsiteX197" fmla="*/ 1759171 w 2446610"/>
                    <a:gd name="connsiteY197" fmla="*/ 565995 h 2497662"/>
                    <a:gd name="connsiteX198" fmla="*/ 1957171 w 2446610"/>
                    <a:gd name="connsiteY198" fmla="*/ 580068 h 2497662"/>
                    <a:gd name="connsiteX199" fmla="*/ 2081218 w 2446610"/>
                    <a:gd name="connsiteY199" fmla="*/ 735042 h 2497662"/>
                    <a:gd name="connsiteX200" fmla="*/ 2051591 w 2446610"/>
                    <a:gd name="connsiteY200" fmla="*/ 931319 h 2497662"/>
                    <a:gd name="connsiteX201" fmla="*/ 2037119 w 2446610"/>
                    <a:gd name="connsiteY201" fmla="*/ 952239 h 2497662"/>
                    <a:gd name="connsiteX202" fmla="*/ 2032566 w 2446610"/>
                    <a:gd name="connsiteY202" fmla="*/ 987225 h 2497662"/>
                    <a:gd name="connsiteX203" fmla="*/ 2058267 w 2446610"/>
                    <a:gd name="connsiteY203" fmla="*/ 1011405 h 2497662"/>
                    <a:gd name="connsiteX204" fmla="*/ 2213468 w 2446610"/>
                    <a:gd name="connsiteY204" fmla="*/ 1146094 h 2497662"/>
                    <a:gd name="connsiteX205" fmla="*/ 2213468 w 2446610"/>
                    <a:gd name="connsiteY205" fmla="*/ 1351583 h 2497662"/>
                    <a:gd name="connsiteX206" fmla="*/ 2058267 w 2446610"/>
                    <a:gd name="connsiteY206" fmla="*/ 1486272 h 2497662"/>
                    <a:gd name="connsiteX207" fmla="*/ 2032566 w 2446610"/>
                    <a:gd name="connsiteY207" fmla="*/ 1510451 h 2497662"/>
                    <a:gd name="connsiteX208" fmla="*/ 2037119 w 2446610"/>
                    <a:gd name="connsiteY208" fmla="*/ 1545437 h 2497662"/>
                    <a:gd name="connsiteX209" fmla="*/ 2051591 w 2446610"/>
                    <a:gd name="connsiteY209" fmla="*/ 1566357 h 2497662"/>
                    <a:gd name="connsiteX210" fmla="*/ 2090399 w 2446610"/>
                    <a:gd name="connsiteY210" fmla="*/ 1706616 h 2497662"/>
                    <a:gd name="connsiteX211" fmla="*/ 2042267 w 2446610"/>
                    <a:gd name="connsiteY211" fmla="*/ 1843946 h 249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2446610" h="2497662">
                      <a:moveTo>
                        <a:pt x="2419566" y="1486907"/>
                      </a:moveTo>
                      <a:cubicBezTo>
                        <a:pt x="2409761" y="1483614"/>
                        <a:pt x="2399053" y="1484346"/>
                        <a:pt x="2389792" y="1488939"/>
                      </a:cubicBezTo>
                      <a:cubicBezTo>
                        <a:pt x="2380523" y="1493533"/>
                        <a:pt x="2373466" y="1501615"/>
                        <a:pt x="2370157" y="1511412"/>
                      </a:cubicBezTo>
                      <a:lnTo>
                        <a:pt x="2345261" y="1585562"/>
                      </a:lnTo>
                      <a:lnTo>
                        <a:pt x="2162855" y="1524177"/>
                      </a:lnTo>
                      <a:lnTo>
                        <a:pt x="2162847" y="1524177"/>
                      </a:lnTo>
                      <a:cubicBezTo>
                        <a:pt x="2256851" y="1464273"/>
                        <a:pt x="2313764" y="1360512"/>
                        <a:pt x="2313764" y="1249039"/>
                      </a:cubicBezTo>
                      <a:cubicBezTo>
                        <a:pt x="2313764" y="1137566"/>
                        <a:pt x="2256851" y="1033802"/>
                        <a:pt x="2162847" y="973900"/>
                      </a:cubicBezTo>
                      <a:lnTo>
                        <a:pt x="2345253" y="912515"/>
                      </a:lnTo>
                      <a:lnTo>
                        <a:pt x="2370149" y="986469"/>
                      </a:lnTo>
                      <a:lnTo>
                        <a:pt x="2370157" y="986469"/>
                      </a:lnTo>
                      <a:cubicBezTo>
                        <a:pt x="2373157" y="996640"/>
                        <a:pt x="2380174" y="1005153"/>
                        <a:pt x="2389581" y="1010039"/>
                      </a:cubicBezTo>
                      <a:cubicBezTo>
                        <a:pt x="2398995" y="1014933"/>
                        <a:pt x="2409988" y="1015787"/>
                        <a:pt x="2420046" y="1012397"/>
                      </a:cubicBezTo>
                      <a:cubicBezTo>
                        <a:pt x="2430095" y="1009014"/>
                        <a:pt x="2438331" y="1001681"/>
                        <a:pt x="2442868" y="992095"/>
                      </a:cubicBezTo>
                      <a:cubicBezTo>
                        <a:pt x="2447397" y="982501"/>
                        <a:pt x="2447836" y="971484"/>
                        <a:pt x="2444071" y="961565"/>
                      </a:cubicBezTo>
                      <a:lnTo>
                        <a:pt x="2406802" y="850773"/>
                      </a:lnTo>
                      <a:lnTo>
                        <a:pt x="2369491" y="739897"/>
                      </a:lnTo>
                      <a:cubicBezTo>
                        <a:pt x="2366451" y="729767"/>
                        <a:pt x="2359426" y="721311"/>
                        <a:pt x="2350027" y="716457"/>
                      </a:cubicBezTo>
                      <a:cubicBezTo>
                        <a:pt x="2340628" y="711602"/>
                        <a:pt x="2329669" y="710773"/>
                        <a:pt x="2319643" y="714156"/>
                      </a:cubicBezTo>
                      <a:cubicBezTo>
                        <a:pt x="2309617" y="717538"/>
                        <a:pt x="2301398" y="724839"/>
                        <a:pt x="2296870" y="734392"/>
                      </a:cubicBezTo>
                      <a:cubicBezTo>
                        <a:pt x="2292334" y="743945"/>
                        <a:pt x="2291862" y="754930"/>
                        <a:pt x="2295578" y="764833"/>
                      </a:cubicBezTo>
                      <a:lnTo>
                        <a:pt x="2320440" y="838787"/>
                      </a:lnTo>
                      <a:lnTo>
                        <a:pt x="2153716" y="894903"/>
                      </a:lnTo>
                      <a:lnTo>
                        <a:pt x="2153716" y="894911"/>
                      </a:lnTo>
                      <a:cubicBezTo>
                        <a:pt x="2183832" y="796338"/>
                        <a:pt x="2165587" y="689332"/>
                        <a:pt x="2104510" y="606306"/>
                      </a:cubicBezTo>
                      <a:cubicBezTo>
                        <a:pt x="2043442" y="523277"/>
                        <a:pt x="1946722" y="474000"/>
                        <a:pt x="1843650" y="473390"/>
                      </a:cubicBezTo>
                      <a:lnTo>
                        <a:pt x="1949409" y="329693"/>
                      </a:lnTo>
                      <a:lnTo>
                        <a:pt x="2012242" y="376052"/>
                      </a:lnTo>
                      <a:lnTo>
                        <a:pt x="2012242" y="376060"/>
                      </a:lnTo>
                      <a:cubicBezTo>
                        <a:pt x="2018901" y="381085"/>
                        <a:pt x="2027007" y="383825"/>
                        <a:pt x="2035350" y="383865"/>
                      </a:cubicBezTo>
                      <a:cubicBezTo>
                        <a:pt x="2046318" y="383808"/>
                        <a:pt x="2056757" y="379142"/>
                        <a:pt x="2064106" y="371003"/>
                      </a:cubicBezTo>
                      <a:cubicBezTo>
                        <a:pt x="2071464" y="362864"/>
                        <a:pt x="2075050" y="352002"/>
                        <a:pt x="2073993" y="341083"/>
                      </a:cubicBezTo>
                      <a:cubicBezTo>
                        <a:pt x="2072944" y="330172"/>
                        <a:pt x="2067342" y="320196"/>
                        <a:pt x="2058569" y="313619"/>
                      </a:cubicBezTo>
                      <a:lnTo>
                        <a:pt x="1964353" y="243722"/>
                      </a:lnTo>
                      <a:lnTo>
                        <a:pt x="1870145" y="174255"/>
                      </a:lnTo>
                      <a:cubicBezTo>
                        <a:pt x="1861836" y="167824"/>
                        <a:pt x="1851291" y="165011"/>
                        <a:pt x="1840883" y="166458"/>
                      </a:cubicBezTo>
                      <a:cubicBezTo>
                        <a:pt x="1830476" y="167905"/>
                        <a:pt x="1821086" y="173491"/>
                        <a:pt x="1814849" y="181947"/>
                      </a:cubicBezTo>
                      <a:cubicBezTo>
                        <a:pt x="1808613" y="190402"/>
                        <a:pt x="1806052" y="201013"/>
                        <a:pt x="1807735" y="211388"/>
                      </a:cubicBezTo>
                      <a:cubicBezTo>
                        <a:pt x="1809426" y="221754"/>
                        <a:pt x="1815223" y="231007"/>
                        <a:pt x="1823825" y="237047"/>
                      </a:cubicBezTo>
                      <a:lnTo>
                        <a:pt x="1886575" y="283375"/>
                      </a:lnTo>
                      <a:lnTo>
                        <a:pt x="1774261" y="435576"/>
                      </a:lnTo>
                      <a:cubicBezTo>
                        <a:pt x="1745463" y="331166"/>
                        <a:pt x="1666818" y="247812"/>
                        <a:pt x="1564270" y="212993"/>
                      </a:cubicBezTo>
                      <a:cubicBezTo>
                        <a:pt x="1461713" y="178186"/>
                        <a:pt x="1348575" y="196439"/>
                        <a:pt x="1262177" y="261751"/>
                      </a:cubicBezTo>
                      <a:lnTo>
                        <a:pt x="1262177" y="78052"/>
                      </a:lnTo>
                      <a:lnTo>
                        <a:pt x="1340229" y="78052"/>
                      </a:lnTo>
                      <a:cubicBezTo>
                        <a:pt x="1354173" y="78052"/>
                        <a:pt x="1367052" y="70613"/>
                        <a:pt x="1374026" y="58539"/>
                      </a:cubicBezTo>
                      <a:cubicBezTo>
                        <a:pt x="1380994" y="46465"/>
                        <a:pt x="1380994" y="31587"/>
                        <a:pt x="1374026" y="19513"/>
                      </a:cubicBezTo>
                      <a:cubicBezTo>
                        <a:pt x="1367050" y="7439"/>
                        <a:pt x="1354172" y="0"/>
                        <a:pt x="1340229" y="0"/>
                      </a:cubicBezTo>
                      <a:lnTo>
                        <a:pt x="1106073" y="0"/>
                      </a:lnTo>
                      <a:cubicBezTo>
                        <a:pt x="1092129" y="0"/>
                        <a:pt x="1079250" y="7439"/>
                        <a:pt x="1072275" y="19513"/>
                      </a:cubicBezTo>
                      <a:cubicBezTo>
                        <a:pt x="1065307" y="31587"/>
                        <a:pt x="1065307" y="46465"/>
                        <a:pt x="1072275" y="58539"/>
                      </a:cubicBezTo>
                      <a:cubicBezTo>
                        <a:pt x="1079251" y="70613"/>
                        <a:pt x="1092130" y="78052"/>
                        <a:pt x="1106073" y="78052"/>
                      </a:cubicBezTo>
                      <a:lnTo>
                        <a:pt x="1184125" y="78052"/>
                      </a:lnTo>
                      <a:lnTo>
                        <a:pt x="1184125" y="261751"/>
                      </a:lnTo>
                      <a:cubicBezTo>
                        <a:pt x="1097699" y="196464"/>
                        <a:pt x="984538" y="178236"/>
                        <a:pt x="881990" y="213082"/>
                      </a:cubicBezTo>
                      <a:cubicBezTo>
                        <a:pt x="779434" y="247921"/>
                        <a:pt x="700795" y="331307"/>
                        <a:pt x="672020" y="435728"/>
                      </a:cubicBezTo>
                      <a:lnTo>
                        <a:pt x="559706" y="283373"/>
                      </a:lnTo>
                      <a:lnTo>
                        <a:pt x="622497" y="237045"/>
                      </a:lnTo>
                      <a:cubicBezTo>
                        <a:pt x="631099" y="231004"/>
                        <a:pt x="636896" y="221752"/>
                        <a:pt x="638587" y="211386"/>
                      </a:cubicBezTo>
                      <a:cubicBezTo>
                        <a:pt x="640270" y="201011"/>
                        <a:pt x="637709" y="190401"/>
                        <a:pt x="631473" y="181945"/>
                      </a:cubicBezTo>
                      <a:cubicBezTo>
                        <a:pt x="625229" y="173489"/>
                        <a:pt x="615846" y="167903"/>
                        <a:pt x="605439" y="166456"/>
                      </a:cubicBezTo>
                      <a:cubicBezTo>
                        <a:pt x="595032" y="165009"/>
                        <a:pt x="584480" y="167822"/>
                        <a:pt x="576177" y="174253"/>
                      </a:cubicBezTo>
                      <a:lnTo>
                        <a:pt x="387713" y="313228"/>
                      </a:lnTo>
                      <a:cubicBezTo>
                        <a:pt x="376493" y="321504"/>
                        <a:pt x="370542" y="335147"/>
                        <a:pt x="372103" y="349009"/>
                      </a:cubicBezTo>
                      <a:cubicBezTo>
                        <a:pt x="373664" y="362871"/>
                        <a:pt x="382494" y="374847"/>
                        <a:pt x="395283" y="380425"/>
                      </a:cubicBezTo>
                      <a:cubicBezTo>
                        <a:pt x="408064" y="386003"/>
                        <a:pt x="422853" y="384336"/>
                        <a:pt x="434082" y="376059"/>
                      </a:cubicBezTo>
                      <a:lnTo>
                        <a:pt x="496874" y="329692"/>
                      </a:lnTo>
                      <a:lnTo>
                        <a:pt x="602829" y="473389"/>
                      </a:lnTo>
                      <a:cubicBezTo>
                        <a:pt x="499842" y="474007"/>
                        <a:pt x="403195" y="523228"/>
                        <a:pt x="342135" y="606159"/>
                      </a:cubicBezTo>
                      <a:cubicBezTo>
                        <a:pt x="281075" y="689090"/>
                        <a:pt x="262757" y="795988"/>
                        <a:pt x="292735" y="894515"/>
                      </a:cubicBezTo>
                      <a:lnTo>
                        <a:pt x="125981" y="838390"/>
                      </a:lnTo>
                      <a:lnTo>
                        <a:pt x="150876" y="764436"/>
                      </a:lnTo>
                      <a:cubicBezTo>
                        <a:pt x="155332" y="751191"/>
                        <a:pt x="152380" y="736581"/>
                        <a:pt x="143136" y="726101"/>
                      </a:cubicBezTo>
                      <a:cubicBezTo>
                        <a:pt x="133892" y="715613"/>
                        <a:pt x="119762" y="710865"/>
                        <a:pt x="106062" y="713629"/>
                      </a:cubicBezTo>
                      <a:cubicBezTo>
                        <a:pt x="92371" y="716393"/>
                        <a:pt x="81183" y="726255"/>
                        <a:pt x="76727" y="739501"/>
                      </a:cubicBezTo>
                      <a:lnTo>
                        <a:pt x="2188" y="961439"/>
                      </a:lnTo>
                      <a:cubicBezTo>
                        <a:pt x="-2259" y="974684"/>
                        <a:pt x="701" y="989294"/>
                        <a:pt x="9945" y="999766"/>
                      </a:cubicBezTo>
                      <a:cubicBezTo>
                        <a:pt x="19189" y="1010246"/>
                        <a:pt x="33327" y="1014986"/>
                        <a:pt x="47019" y="1012222"/>
                      </a:cubicBezTo>
                      <a:cubicBezTo>
                        <a:pt x="60718" y="1009449"/>
                        <a:pt x="71889" y="999579"/>
                        <a:pt x="76337" y="986333"/>
                      </a:cubicBezTo>
                      <a:lnTo>
                        <a:pt x="101233" y="912379"/>
                      </a:lnTo>
                      <a:lnTo>
                        <a:pt x="283598" y="973764"/>
                      </a:lnTo>
                      <a:lnTo>
                        <a:pt x="283606" y="973772"/>
                      </a:lnTo>
                      <a:cubicBezTo>
                        <a:pt x="189585" y="1033660"/>
                        <a:pt x="132657" y="1137421"/>
                        <a:pt x="132657" y="1248911"/>
                      </a:cubicBezTo>
                      <a:cubicBezTo>
                        <a:pt x="132657" y="1360388"/>
                        <a:pt x="189587" y="1464147"/>
                        <a:pt x="283606" y="1524050"/>
                      </a:cubicBezTo>
                      <a:lnTo>
                        <a:pt x="101078" y="1585280"/>
                      </a:lnTo>
                      <a:lnTo>
                        <a:pt x="76183" y="1511130"/>
                      </a:lnTo>
                      <a:cubicBezTo>
                        <a:pt x="71736" y="1497886"/>
                        <a:pt x="60556" y="1488017"/>
                        <a:pt x="46864" y="1485242"/>
                      </a:cubicBezTo>
                      <a:cubicBezTo>
                        <a:pt x="33173" y="1482478"/>
                        <a:pt x="19034" y="1487218"/>
                        <a:pt x="9791" y="1497698"/>
                      </a:cubicBezTo>
                      <a:cubicBezTo>
                        <a:pt x="546" y="1508170"/>
                        <a:pt x="-2413" y="1522781"/>
                        <a:pt x="2034" y="1536025"/>
                      </a:cubicBezTo>
                      <a:lnTo>
                        <a:pt x="76729" y="1757963"/>
                      </a:lnTo>
                      <a:cubicBezTo>
                        <a:pt x="79347" y="1765704"/>
                        <a:pt x="84323" y="1772427"/>
                        <a:pt x="90957" y="1777184"/>
                      </a:cubicBezTo>
                      <a:cubicBezTo>
                        <a:pt x="97592" y="1781948"/>
                        <a:pt x="105559" y="1784501"/>
                        <a:pt x="113730" y="1784501"/>
                      </a:cubicBezTo>
                      <a:cubicBezTo>
                        <a:pt x="117957" y="1784517"/>
                        <a:pt x="122169" y="1783826"/>
                        <a:pt x="126177" y="1782468"/>
                      </a:cubicBezTo>
                      <a:cubicBezTo>
                        <a:pt x="135991" y="1779168"/>
                        <a:pt x="144089" y="1772110"/>
                        <a:pt x="148690" y="1762833"/>
                      </a:cubicBezTo>
                      <a:cubicBezTo>
                        <a:pt x="153300" y="1753557"/>
                        <a:pt x="154023" y="1742832"/>
                        <a:pt x="150722" y="1733028"/>
                      </a:cubicBezTo>
                      <a:lnTo>
                        <a:pt x="125827" y="1659074"/>
                      </a:lnTo>
                      <a:lnTo>
                        <a:pt x="292581" y="1602958"/>
                      </a:lnTo>
                      <a:lnTo>
                        <a:pt x="292581" y="1602950"/>
                      </a:lnTo>
                      <a:cubicBezTo>
                        <a:pt x="262530" y="1701507"/>
                        <a:pt x="280800" y="1808462"/>
                        <a:pt x="341869" y="1891451"/>
                      </a:cubicBezTo>
                      <a:cubicBezTo>
                        <a:pt x="402937" y="1974438"/>
                        <a:pt x="499615" y="2023692"/>
                        <a:pt x="602646" y="2024318"/>
                      </a:cubicBezTo>
                      <a:lnTo>
                        <a:pt x="496886" y="2167976"/>
                      </a:lnTo>
                      <a:lnTo>
                        <a:pt x="434095" y="2121617"/>
                      </a:lnTo>
                      <a:lnTo>
                        <a:pt x="434095" y="2121609"/>
                      </a:lnTo>
                      <a:cubicBezTo>
                        <a:pt x="422867" y="2113332"/>
                        <a:pt x="408078" y="2111666"/>
                        <a:pt x="395296" y="2117243"/>
                      </a:cubicBezTo>
                      <a:cubicBezTo>
                        <a:pt x="382507" y="2122820"/>
                        <a:pt x="373677" y="2134796"/>
                        <a:pt x="372116" y="2148659"/>
                      </a:cubicBezTo>
                      <a:cubicBezTo>
                        <a:pt x="370554" y="2162522"/>
                        <a:pt x="376506" y="2176165"/>
                        <a:pt x="387726" y="2184441"/>
                      </a:cubicBezTo>
                      <a:lnTo>
                        <a:pt x="576181" y="2323415"/>
                      </a:lnTo>
                      <a:lnTo>
                        <a:pt x="576189" y="2323415"/>
                      </a:lnTo>
                      <a:cubicBezTo>
                        <a:pt x="587417" y="2331310"/>
                        <a:pt x="601971" y="2332716"/>
                        <a:pt x="614508" y="2327122"/>
                      </a:cubicBezTo>
                      <a:cubicBezTo>
                        <a:pt x="627045" y="2321537"/>
                        <a:pt x="635727" y="2309772"/>
                        <a:pt x="637361" y="2296145"/>
                      </a:cubicBezTo>
                      <a:cubicBezTo>
                        <a:pt x="639004" y="2282510"/>
                        <a:pt x="633361" y="2269022"/>
                        <a:pt x="622507" y="2260624"/>
                      </a:cubicBezTo>
                      <a:lnTo>
                        <a:pt x="559716" y="2214297"/>
                      </a:lnTo>
                      <a:lnTo>
                        <a:pt x="672030" y="2062095"/>
                      </a:lnTo>
                      <a:cubicBezTo>
                        <a:pt x="700844" y="2166489"/>
                        <a:pt x="779498" y="2249834"/>
                        <a:pt x="882042" y="2284637"/>
                      </a:cubicBezTo>
                      <a:cubicBezTo>
                        <a:pt x="984592" y="2319452"/>
                        <a:pt x="1097715" y="2301199"/>
                        <a:pt x="1184135" y="2235912"/>
                      </a:cubicBezTo>
                      <a:lnTo>
                        <a:pt x="1184135" y="2419611"/>
                      </a:lnTo>
                      <a:lnTo>
                        <a:pt x="1106082" y="2419611"/>
                      </a:lnTo>
                      <a:cubicBezTo>
                        <a:pt x="1092139" y="2419611"/>
                        <a:pt x="1079260" y="2427050"/>
                        <a:pt x="1072285" y="2439124"/>
                      </a:cubicBezTo>
                      <a:cubicBezTo>
                        <a:pt x="1065317" y="2451198"/>
                        <a:pt x="1065317" y="2466076"/>
                        <a:pt x="1072285" y="2478150"/>
                      </a:cubicBezTo>
                      <a:cubicBezTo>
                        <a:pt x="1079261" y="2490224"/>
                        <a:pt x="1092139" y="2497663"/>
                        <a:pt x="1106082" y="2497663"/>
                      </a:cubicBezTo>
                      <a:lnTo>
                        <a:pt x="1340239" y="2497663"/>
                      </a:lnTo>
                      <a:cubicBezTo>
                        <a:pt x="1354182" y="2497663"/>
                        <a:pt x="1367062" y="2490224"/>
                        <a:pt x="1374036" y="2478150"/>
                      </a:cubicBezTo>
                      <a:cubicBezTo>
                        <a:pt x="1381004" y="2466076"/>
                        <a:pt x="1381004" y="2451198"/>
                        <a:pt x="1374036" y="2439124"/>
                      </a:cubicBezTo>
                      <a:cubicBezTo>
                        <a:pt x="1367060" y="2427050"/>
                        <a:pt x="1354182" y="2419611"/>
                        <a:pt x="1340239" y="2419611"/>
                      </a:cubicBezTo>
                      <a:lnTo>
                        <a:pt x="1262187" y="2419611"/>
                      </a:lnTo>
                      <a:lnTo>
                        <a:pt x="1262187" y="2235881"/>
                      </a:lnTo>
                      <a:cubicBezTo>
                        <a:pt x="1317416" y="2279240"/>
                        <a:pt x="1385615" y="2302810"/>
                        <a:pt x="1455837" y="2302810"/>
                      </a:cubicBezTo>
                      <a:cubicBezTo>
                        <a:pt x="1491285" y="2302712"/>
                        <a:pt x="1526506" y="2297037"/>
                        <a:pt x="1560192" y="2285988"/>
                      </a:cubicBezTo>
                      <a:cubicBezTo>
                        <a:pt x="1665529" y="2253418"/>
                        <a:pt x="1746518" y="2168674"/>
                        <a:pt x="1774283" y="2061989"/>
                      </a:cubicBezTo>
                      <a:lnTo>
                        <a:pt x="1886597" y="2214305"/>
                      </a:lnTo>
                      <a:lnTo>
                        <a:pt x="1823806" y="2260632"/>
                      </a:lnTo>
                      <a:cubicBezTo>
                        <a:pt x="1812952" y="2269031"/>
                        <a:pt x="1807309" y="2282520"/>
                        <a:pt x="1808952" y="2296153"/>
                      </a:cubicBezTo>
                      <a:cubicBezTo>
                        <a:pt x="1810586" y="2309780"/>
                        <a:pt x="1819269" y="2321544"/>
                        <a:pt x="1831805" y="2327131"/>
                      </a:cubicBezTo>
                      <a:cubicBezTo>
                        <a:pt x="1844342" y="2332724"/>
                        <a:pt x="1858897" y="2331318"/>
                        <a:pt x="1870124" y="2323423"/>
                      </a:cubicBezTo>
                      <a:lnTo>
                        <a:pt x="1964331" y="2253957"/>
                      </a:lnTo>
                      <a:lnTo>
                        <a:pt x="2058539" y="2184449"/>
                      </a:lnTo>
                      <a:lnTo>
                        <a:pt x="2058547" y="2184449"/>
                      </a:lnTo>
                      <a:cubicBezTo>
                        <a:pt x="2069767" y="2176172"/>
                        <a:pt x="2075727" y="2162538"/>
                        <a:pt x="2074174" y="2148682"/>
                      </a:cubicBezTo>
                      <a:cubicBezTo>
                        <a:pt x="2072621" y="2134826"/>
                        <a:pt x="2063791" y="2122852"/>
                        <a:pt x="2051010" y="2117266"/>
                      </a:cubicBezTo>
                      <a:cubicBezTo>
                        <a:pt x="2038229" y="2111680"/>
                        <a:pt x="2023449" y="2113339"/>
                        <a:pt x="2012219" y="2121616"/>
                      </a:cubicBezTo>
                      <a:lnTo>
                        <a:pt x="1949386" y="2167974"/>
                      </a:lnTo>
                      <a:lnTo>
                        <a:pt x="1843666" y="2024400"/>
                      </a:lnTo>
                      <a:cubicBezTo>
                        <a:pt x="1946647" y="2023701"/>
                        <a:pt x="2043253" y="1974447"/>
                        <a:pt x="2104298" y="1891508"/>
                      </a:cubicBezTo>
                      <a:cubicBezTo>
                        <a:pt x="2165349" y="1808568"/>
                        <a:pt x="2183668" y="1701687"/>
                        <a:pt x="2153731" y="1603152"/>
                      </a:cubicBezTo>
                      <a:lnTo>
                        <a:pt x="2320454" y="1659268"/>
                      </a:lnTo>
                      <a:lnTo>
                        <a:pt x="2295592" y="1733222"/>
                      </a:lnTo>
                      <a:lnTo>
                        <a:pt x="2295592" y="1733230"/>
                      </a:lnTo>
                      <a:cubicBezTo>
                        <a:pt x="2291877" y="1743133"/>
                        <a:pt x="2292348" y="1754117"/>
                        <a:pt x="2296885" y="1763670"/>
                      </a:cubicBezTo>
                      <a:cubicBezTo>
                        <a:pt x="2301414" y="1773224"/>
                        <a:pt x="2309634" y="1780525"/>
                        <a:pt x="2319657" y="1783907"/>
                      </a:cubicBezTo>
                      <a:cubicBezTo>
                        <a:pt x="2329681" y="1787289"/>
                        <a:pt x="2340642" y="1786460"/>
                        <a:pt x="2350042" y="1781606"/>
                      </a:cubicBezTo>
                      <a:cubicBezTo>
                        <a:pt x="2359441" y="1776752"/>
                        <a:pt x="2366465" y="1768297"/>
                        <a:pt x="2369506" y="1758166"/>
                      </a:cubicBezTo>
                      <a:lnTo>
                        <a:pt x="2406817" y="1647332"/>
                      </a:lnTo>
                      <a:lnTo>
                        <a:pt x="2444086" y="1536539"/>
                      </a:lnTo>
                      <a:cubicBezTo>
                        <a:pt x="2447452" y="1526701"/>
                        <a:pt x="2446761" y="1515937"/>
                        <a:pt x="2442159" y="1506619"/>
                      </a:cubicBezTo>
                      <a:cubicBezTo>
                        <a:pt x="2437558" y="1497302"/>
                        <a:pt x="2429427" y="1490204"/>
                        <a:pt x="2419580" y="1486895"/>
                      </a:cubicBezTo>
                      <a:close/>
                      <a:moveTo>
                        <a:pt x="2042273" y="1844032"/>
                      </a:moveTo>
                      <a:lnTo>
                        <a:pt x="2042265" y="1844032"/>
                      </a:lnTo>
                      <a:cubicBezTo>
                        <a:pt x="2011312" y="1887814"/>
                        <a:pt x="1966766" y="1920148"/>
                        <a:pt x="1915543" y="1936019"/>
                      </a:cubicBezTo>
                      <a:cubicBezTo>
                        <a:pt x="1864331" y="1951889"/>
                        <a:pt x="1809303" y="1950410"/>
                        <a:pt x="1759017" y="1931799"/>
                      </a:cubicBezTo>
                      <a:cubicBezTo>
                        <a:pt x="1746886" y="1927482"/>
                        <a:pt x="1733405" y="1929425"/>
                        <a:pt x="1722984" y="1936994"/>
                      </a:cubicBezTo>
                      <a:cubicBezTo>
                        <a:pt x="1712569" y="1944564"/>
                        <a:pt x="1706560" y="1956784"/>
                        <a:pt x="1706918" y="1969653"/>
                      </a:cubicBezTo>
                      <a:cubicBezTo>
                        <a:pt x="1708894" y="2041355"/>
                        <a:pt x="1679664" y="2110391"/>
                        <a:pt x="1626809" y="2158873"/>
                      </a:cubicBezTo>
                      <a:cubicBezTo>
                        <a:pt x="1573946" y="2207363"/>
                        <a:pt x="1502650" y="2230526"/>
                        <a:pt x="1431386" y="2222380"/>
                      </a:cubicBezTo>
                      <a:cubicBezTo>
                        <a:pt x="1360123" y="2214225"/>
                        <a:pt x="1295891" y="2175557"/>
                        <a:pt x="1255346" y="2116391"/>
                      </a:cubicBezTo>
                      <a:cubicBezTo>
                        <a:pt x="1248069" y="2105773"/>
                        <a:pt x="1236020" y="2099423"/>
                        <a:pt x="1223149" y="2099423"/>
                      </a:cubicBezTo>
                      <a:cubicBezTo>
                        <a:pt x="1210278" y="2099423"/>
                        <a:pt x="1198229" y="2105773"/>
                        <a:pt x="1190952" y="2116391"/>
                      </a:cubicBezTo>
                      <a:cubicBezTo>
                        <a:pt x="1150429" y="2175669"/>
                        <a:pt x="1086158" y="2214429"/>
                        <a:pt x="1014823" y="2222615"/>
                      </a:cubicBezTo>
                      <a:cubicBezTo>
                        <a:pt x="943487" y="2230794"/>
                        <a:pt x="872110" y="2207590"/>
                        <a:pt x="819220" y="2159018"/>
                      </a:cubicBezTo>
                      <a:cubicBezTo>
                        <a:pt x="766332" y="2110455"/>
                        <a:pt x="737142" y="2041314"/>
                        <a:pt x="739224" y="1969539"/>
                      </a:cubicBezTo>
                      <a:cubicBezTo>
                        <a:pt x="739582" y="1956677"/>
                        <a:pt x="733573" y="1944465"/>
                        <a:pt x="723166" y="1936894"/>
                      </a:cubicBezTo>
                      <a:cubicBezTo>
                        <a:pt x="712759" y="1929324"/>
                        <a:pt x="699287" y="1927374"/>
                        <a:pt x="687165" y="1931683"/>
                      </a:cubicBezTo>
                      <a:cubicBezTo>
                        <a:pt x="622080" y="1954822"/>
                        <a:pt x="550297" y="1949716"/>
                        <a:pt x="489139" y="1917617"/>
                      </a:cubicBezTo>
                      <a:cubicBezTo>
                        <a:pt x="427982" y="1885510"/>
                        <a:pt x="383022" y="1829312"/>
                        <a:pt x="365109" y="1762602"/>
                      </a:cubicBezTo>
                      <a:cubicBezTo>
                        <a:pt x="347198" y="1695891"/>
                        <a:pt x="357971" y="1624735"/>
                        <a:pt x="394817" y="1566316"/>
                      </a:cubicBezTo>
                      <a:cubicBezTo>
                        <a:pt x="401817" y="1561251"/>
                        <a:pt x="406874" y="1553934"/>
                        <a:pt x="409143" y="1545592"/>
                      </a:cubicBezTo>
                      <a:cubicBezTo>
                        <a:pt x="416257" y="1535347"/>
                        <a:pt x="418005" y="1522299"/>
                        <a:pt x="413834" y="1510541"/>
                      </a:cubicBezTo>
                      <a:cubicBezTo>
                        <a:pt x="409663" y="1498785"/>
                        <a:pt x="400085" y="1489752"/>
                        <a:pt x="388102" y="1486272"/>
                      </a:cubicBezTo>
                      <a:cubicBezTo>
                        <a:pt x="319301" y="1465987"/>
                        <a:pt x="262681" y="1416848"/>
                        <a:pt x="232909" y="1351583"/>
                      </a:cubicBezTo>
                      <a:cubicBezTo>
                        <a:pt x="203135" y="1286322"/>
                        <a:pt x="203135" y="1211358"/>
                        <a:pt x="232909" y="1146094"/>
                      </a:cubicBezTo>
                      <a:cubicBezTo>
                        <a:pt x="262683" y="1080832"/>
                        <a:pt x="319303" y="1031691"/>
                        <a:pt x="388102" y="1011405"/>
                      </a:cubicBezTo>
                      <a:cubicBezTo>
                        <a:pt x="400086" y="1007926"/>
                        <a:pt x="409663" y="998893"/>
                        <a:pt x="413834" y="987136"/>
                      </a:cubicBezTo>
                      <a:cubicBezTo>
                        <a:pt x="418005" y="975380"/>
                        <a:pt x="416257" y="962330"/>
                        <a:pt x="409143" y="952086"/>
                      </a:cubicBezTo>
                      <a:cubicBezTo>
                        <a:pt x="406874" y="943744"/>
                        <a:pt x="401817" y="936427"/>
                        <a:pt x="394817" y="931361"/>
                      </a:cubicBezTo>
                      <a:cubicBezTo>
                        <a:pt x="357880" y="872928"/>
                        <a:pt x="347051" y="801714"/>
                        <a:pt x="364961" y="734939"/>
                      </a:cubicBezTo>
                      <a:cubicBezTo>
                        <a:pt x="382865" y="668172"/>
                        <a:pt x="427867" y="611924"/>
                        <a:pt x="489089" y="579819"/>
                      </a:cubicBezTo>
                      <a:cubicBezTo>
                        <a:pt x="550311" y="547711"/>
                        <a:pt x="622169" y="542656"/>
                        <a:pt x="687277" y="565883"/>
                      </a:cubicBezTo>
                      <a:cubicBezTo>
                        <a:pt x="699408" y="570184"/>
                        <a:pt x="712872" y="568233"/>
                        <a:pt x="723279" y="560664"/>
                      </a:cubicBezTo>
                      <a:cubicBezTo>
                        <a:pt x="733686" y="553102"/>
                        <a:pt x="739694" y="540891"/>
                        <a:pt x="739336" y="528028"/>
                      </a:cubicBezTo>
                      <a:cubicBezTo>
                        <a:pt x="737344" y="456309"/>
                        <a:pt x="766565" y="387257"/>
                        <a:pt x="819436" y="338758"/>
                      </a:cubicBezTo>
                      <a:cubicBezTo>
                        <a:pt x="872308" y="290260"/>
                        <a:pt x="943620" y="267088"/>
                        <a:pt x="1014900" y="275243"/>
                      </a:cubicBezTo>
                      <a:cubicBezTo>
                        <a:pt x="1086179" y="283406"/>
                        <a:pt x="1150409" y="322099"/>
                        <a:pt x="1190948" y="381287"/>
                      </a:cubicBezTo>
                      <a:cubicBezTo>
                        <a:pt x="1198623" y="391312"/>
                        <a:pt x="1210526" y="397191"/>
                        <a:pt x="1223145" y="397191"/>
                      </a:cubicBezTo>
                      <a:cubicBezTo>
                        <a:pt x="1235764" y="397191"/>
                        <a:pt x="1247666" y="391312"/>
                        <a:pt x="1255342" y="381287"/>
                      </a:cubicBezTo>
                      <a:cubicBezTo>
                        <a:pt x="1295864" y="322010"/>
                        <a:pt x="1360136" y="283250"/>
                        <a:pt x="1431471" y="275064"/>
                      </a:cubicBezTo>
                      <a:cubicBezTo>
                        <a:pt x="1502807" y="266885"/>
                        <a:pt x="1574184" y="290089"/>
                        <a:pt x="1627074" y="338661"/>
                      </a:cubicBezTo>
                      <a:cubicBezTo>
                        <a:pt x="1679962" y="387224"/>
                        <a:pt x="1709151" y="456365"/>
                        <a:pt x="1707070" y="528140"/>
                      </a:cubicBezTo>
                      <a:cubicBezTo>
                        <a:pt x="1706712" y="541018"/>
                        <a:pt x="1712720" y="553239"/>
                        <a:pt x="1723144" y="560807"/>
                      </a:cubicBezTo>
                      <a:cubicBezTo>
                        <a:pt x="1733559" y="568377"/>
                        <a:pt x="1747038" y="570320"/>
                        <a:pt x="1759171" y="565995"/>
                      </a:cubicBezTo>
                      <a:cubicBezTo>
                        <a:pt x="1824247" y="542872"/>
                        <a:pt x="1896022" y="547978"/>
                        <a:pt x="1957171" y="580068"/>
                      </a:cubicBezTo>
                      <a:cubicBezTo>
                        <a:pt x="2018320" y="612167"/>
                        <a:pt x="2063289" y="668348"/>
                        <a:pt x="2081218" y="735042"/>
                      </a:cubicBezTo>
                      <a:cubicBezTo>
                        <a:pt x="2099145" y="801736"/>
                        <a:pt x="2088405" y="872886"/>
                        <a:pt x="2051591" y="931319"/>
                      </a:cubicBezTo>
                      <a:cubicBezTo>
                        <a:pt x="2044518" y="936433"/>
                        <a:pt x="2039412" y="943816"/>
                        <a:pt x="2037119" y="952239"/>
                      </a:cubicBezTo>
                      <a:cubicBezTo>
                        <a:pt x="2030070" y="962492"/>
                        <a:pt x="2028379" y="975509"/>
                        <a:pt x="2032566" y="987225"/>
                      </a:cubicBezTo>
                      <a:cubicBezTo>
                        <a:pt x="2036753" y="998950"/>
                        <a:pt x="2046315" y="1007942"/>
                        <a:pt x="2058267" y="1011405"/>
                      </a:cubicBezTo>
                      <a:cubicBezTo>
                        <a:pt x="2127076" y="1031690"/>
                        <a:pt x="2183696" y="1080830"/>
                        <a:pt x="2213468" y="1146094"/>
                      </a:cubicBezTo>
                      <a:cubicBezTo>
                        <a:pt x="2243240" y="1211358"/>
                        <a:pt x="2243242" y="1286319"/>
                        <a:pt x="2213468" y="1351583"/>
                      </a:cubicBezTo>
                      <a:cubicBezTo>
                        <a:pt x="2183694" y="1416847"/>
                        <a:pt x="2127074" y="1465987"/>
                        <a:pt x="2058267" y="1486272"/>
                      </a:cubicBezTo>
                      <a:cubicBezTo>
                        <a:pt x="2046315" y="1489736"/>
                        <a:pt x="2036754" y="1498728"/>
                        <a:pt x="2032566" y="1510451"/>
                      </a:cubicBezTo>
                      <a:cubicBezTo>
                        <a:pt x="2028379" y="1522167"/>
                        <a:pt x="2030070" y="1535184"/>
                        <a:pt x="2037119" y="1545437"/>
                      </a:cubicBezTo>
                      <a:cubicBezTo>
                        <a:pt x="2039412" y="1553861"/>
                        <a:pt x="2044518" y="1561243"/>
                        <a:pt x="2051591" y="1566357"/>
                      </a:cubicBezTo>
                      <a:cubicBezTo>
                        <a:pt x="2078526" y="1608058"/>
                        <a:pt x="2092064" y="1656996"/>
                        <a:pt x="2090399" y="1706616"/>
                      </a:cubicBezTo>
                      <a:cubicBezTo>
                        <a:pt x="2088732" y="1756228"/>
                        <a:pt x="2071934" y="1804148"/>
                        <a:pt x="2042267" y="1843946"/>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5" name="Freeform: Shape 44">
                  <a:extLst>
                    <a:ext uri="{FF2B5EF4-FFF2-40B4-BE49-F238E27FC236}">
                      <a16:creationId xmlns:a16="http://schemas.microsoft.com/office/drawing/2014/main" id="{B0FD48AC-B12A-4E73-B4F6-91DA681B114B}"/>
                    </a:ext>
                  </a:extLst>
                </p:cNvPr>
                <p:cNvSpPr/>
                <p:nvPr/>
              </p:nvSpPr>
              <p:spPr>
                <a:xfrm>
                  <a:off x="3408494" y="5726243"/>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5"/>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4"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6" name="Freeform: Shape 45">
                  <a:extLst>
                    <a:ext uri="{FF2B5EF4-FFF2-40B4-BE49-F238E27FC236}">
                      <a16:creationId xmlns:a16="http://schemas.microsoft.com/office/drawing/2014/main" id="{A4F65316-82F7-18D9-27AB-DBC521D44865}"/>
                    </a:ext>
                  </a:extLst>
                </p:cNvPr>
                <p:cNvSpPr/>
                <p:nvPr/>
              </p:nvSpPr>
              <p:spPr>
                <a:xfrm>
                  <a:off x="3564599" y="5062800"/>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4"/>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5"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7" name="Freeform: Shape 46">
                  <a:extLst>
                    <a:ext uri="{FF2B5EF4-FFF2-40B4-BE49-F238E27FC236}">
                      <a16:creationId xmlns:a16="http://schemas.microsoft.com/office/drawing/2014/main" id="{25CA68CA-C6CB-7465-C5CC-6695910E4ED0}"/>
                    </a:ext>
                  </a:extLst>
                </p:cNvPr>
                <p:cNvSpPr/>
                <p:nvPr/>
              </p:nvSpPr>
              <p:spPr>
                <a:xfrm>
                  <a:off x="4071937" y="5453061"/>
                  <a:ext cx="468312" cy="468312"/>
                </a:xfrm>
                <a:custGeom>
                  <a:avLst/>
                  <a:gdLst>
                    <a:gd name="connsiteX0" fmla="*/ 234156 w 468312"/>
                    <a:gd name="connsiteY0" fmla="*/ 0 h 468312"/>
                    <a:gd name="connsiteX1" fmla="*/ 68580 w 468312"/>
                    <a:gd name="connsiteY1" fmla="*/ 68580 h 468312"/>
                    <a:gd name="connsiteX2" fmla="*/ 0 w 468312"/>
                    <a:gd name="connsiteY2" fmla="*/ 234156 h 468312"/>
                    <a:gd name="connsiteX3" fmla="*/ 68580 w 468312"/>
                    <a:gd name="connsiteY3" fmla="*/ 399733 h 468312"/>
                    <a:gd name="connsiteX4" fmla="*/ 234156 w 468312"/>
                    <a:gd name="connsiteY4" fmla="*/ 468313 h 468312"/>
                    <a:gd name="connsiteX5" fmla="*/ 399733 w 468312"/>
                    <a:gd name="connsiteY5" fmla="*/ 399733 h 468312"/>
                    <a:gd name="connsiteX6" fmla="*/ 468313 w 468312"/>
                    <a:gd name="connsiteY6" fmla="*/ 234156 h 468312"/>
                    <a:gd name="connsiteX7" fmla="*/ 399660 w 468312"/>
                    <a:gd name="connsiteY7" fmla="*/ 68653 h 468312"/>
                    <a:gd name="connsiteX8" fmla="*/ 234156 w 468312"/>
                    <a:gd name="connsiteY8" fmla="*/ 0 h 468312"/>
                    <a:gd name="connsiteX9" fmla="*/ 234156 w 468312"/>
                    <a:gd name="connsiteY9" fmla="*/ 390260 h 468312"/>
                    <a:gd name="connsiteX10" fmla="*/ 123778 w 468312"/>
                    <a:gd name="connsiteY10" fmla="*/ 344534 h 468312"/>
                    <a:gd name="connsiteX11" fmla="*/ 78052 w 468312"/>
                    <a:gd name="connsiteY11" fmla="*/ 234156 h 468312"/>
                    <a:gd name="connsiteX12" fmla="*/ 123778 w 468312"/>
                    <a:gd name="connsiteY12" fmla="*/ 123778 h 468312"/>
                    <a:gd name="connsiteX13" fmla="*/ 234156 w 468312"/>
                    <a:gd name="connsiteY13" fmla="*/ 78052 h 468312"/>
                    <a:gd name="connsiteX14" fmla="*/ 344534 w 468312"/>
                    <a:gd name="connsiteY14" fmla="*/ 123778 h 468312"/>
                    <a:gd name="connsiteX15" fmla="*/ 390260 w 468312"/>
                    <a:gd name="connsiteY15" fmla="*/ 234156 h 468312"/>
                    <a:gd name="connsiteX16" fmla="*/ 344534 w 468312"/>
                    <a:gd name="connsiteY16" fmla="*/ 344534 h 468312"/>
                    <a:gd name="connsiteX17" fmla="*/ 234156 w 468312"/>
                    <a:gd name="connsiteY17" fmla="*/ 390260 h 46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312" h="468312">
                      <a:moveTo>
                        <a:pt x="234156" y="0"/>
                      </a:moveTo>
                      <a:cubicBezTo>
                        <a:pt x="172056" y="0"/>
                        <a:pt x="112493" y="24669"/>
                        <a:pt x="68580" y="68580"/>
                      </a:cubicBezTo>
                      <a:cubicBezTo>
                        <a:pt x="24667" y="112493"/>
                        <a:pt x="0" y="172056"/>
                        <a:pt x="0" y="234156"/>
                      </a:cubicBezTo>
                      <a:cubicBezTo>
                        <a:pt x="0" y="296257"/>
                        <a:pt x="24669" y="355820"/>
                        <a:pt x="68580" y="399733"/>
                      </a:cubicBezTo>
                      <a:cubicBezTo>
                        <a:pt x="112493" y="443646"/>
                        <a:pt x="172056" y="468313"/>
                        <a:pt x="234156" y="468313"/>
                      </a:cubicBezTo>
                      <a:cubicBezTo>
                        <a:pt x="296257" y="468313"/>
                        <a:pt x="355820" y="443644"/>
                        <a:pt x="399733" y="399733"/>
                      </a:cubicBezTo>
                      <a:cubicBezTo>
                        <a:pt x="443646" y="355820"/>
                        <a:pt x="468313" y="296257"/>
                        <a:pt x="468313" y="234156"/>
                      </a:cubicBezTo>
                      <a:cubicBezTo>
                        <a:pt x="468248" y="172073"/>
                        <a:pt x="443563" y="112549"/>
                        <a:pt x="399660" y="68653"/>
                      </a:cubicBezTo>
                      <a:cubicBezTo>
                        <a:pt x="355764" y="24748"/>
                        <a:pt x="296240" y="65"/>
                        <a:pt x="234156" y="0"/>
                      </a:cubicBezTo>
                      <a:close/>
                      <a:moveTo>
                        <a:pt x="234156" y="390260"/>
                      </a:moveTo>
                      <a:cubicBezTo>
                        <a:pt x="192755" y="390260"/>
                        <a:pt x="153047" y="373813"/>
                        <a:pt x="123778" y="344534"/>
                      </a:cubicBezTo>
                      <a:cubicBezTo>
                        <a:pt x="94501" y="315266"/>
                        <a:pt x="78052" y="275555"/>
                        <a:pt x="78052" y="234156"/>
                      </a:cubicBezTo>
                      <a:cubicBezTo>
                        <a:pt x="78052" y="192757"/>
                        <a:pt x="94500" y="153047"/>
                        <a:pt x="123778" y="123778"/>
                      </a:cubicBezTo>
                      <a:cubicBezTo>
                        <a:pt x="153047" y="94501"/>
                        <a:pt x="192757" y="78052"/>
                        <a:pt x="234156" y="78052"/>
                      </a:cubicBezTo>
                      <a:cubicBezTo>
                        <a:pt x="275555" y="78052"/>
                        <a:pt x="315266" y="94500"/>
                        <a:pt x="344534" y="123778"/>
                      </a:cubicBezTo>
                      <a:cubicBezTo>
                        <a:pt x="373811" y="153047"/>
                        <a:pt x="390260" y="192757"/>
                        <a:pt x="390260" y="234156"/>
                      </a:cubicBezTo>
                      <a:cubicBezTo>
                        <a:pt x="390260" y="275555"/>
                        <a:pt x="373813" y="315266"/>
                        <a:pt x="344534" y="344534"/>
                      </a:cubicBezTo>
                      <a:cubicBezTo>
                        <a:pt x="315266" y="373811"/>
                        <a:pt x="275555" y="390260"/>
                        <a:pt x="234156" y="390260"/>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grpSp>
      <p:sp>
        <p:nvSpPr>
          <p:cNvPr id="5" name="CaixaDeTexto 4">
            <a:extLst>
              <a:ext uri="{FF2B5EF4-FFF2-40B4-BE49-F238E27FC236}">
                <a16:creationId xmlns:a16="http://schemas.microsoft.com/office/drawing/2014/main" id="{60F7110F-F12E-B48E-AD74-056A15B8CBD7}"/>
              </a:ext>
            </a:extLst>
          </p:cNvPr>
          <p:cNvSpPr txBox="1"/>
          <p:nvPr/>
        </p:nvSpPr>
        <p:spPr>
          <a:xfrm>
            <a:off x="948599" y="3505189"/>
            <a:ext cx="4814138" cy="181588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Pacientes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com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colo</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do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útero</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têm</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 8 </a:t>
            </a:r>
            <a:r>
              <a:rPr kumimoji="0" lang="en-US" sz="4000" b="1" i="0" u="none" strike="noStrike" kern="1200" cap="none" spc="0" normalizeH="0" baseline="0" noProof="0" dirty="0" err="1">
                <a:ln>
                  <a:noFill/>
                </a:ln>
                <a:solidFill>
                  <a:srgbClr val="264A9A"/>
                </a:solidFill>
                <a:effectLst/>
                <a:uLnTx/>
                <a:uFillTx/>
                <a:latin typeface="Arial" panose="020B0604020202020204"/>
                <a:ea typeface="+mn-ea"/>
                <a:cs typeface="+mn-cs"/>
              </a:rPr>
              <a:t>vezes</a:t>
            </a: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AB2F85"/>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(IC de 95%: 5,50–10,95)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mais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probabilidade</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desenvolver</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vulva e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vagina.</a:t>
            </a:r>
            <a:r>
              <a:rPr kumimoji="0" lang="en-US" sz="1800" b="0" i="0" u="none" strike="noStrike" kern="1200" cap="none" spc="0" normalizeH="0" baseline="30000" noProof="0" dirty="0">
                <a:ln>
                  <a:noFill/>
                </a:ln>
                <a:solidFill>
                  <a:srgbClr val="264A9A"/>
                </a:solidFill>
                <a:effectLst/>
                <a:uLnTx/>
                <a:uFillTx/>
                <a:latin typeface="Arial" panose="020B0604020202020204"/>
                <a:ea typeface="+mn-ea"/>
                <a:cs typeface="+mn-cs"/>
              </a:rPr>
              <a:t>1</a:t>
            </a:r>
          </a:p>
        </p:txBody>
      </p:sp>
      <p:sp>
        <p:nvSpPr>
          <p:cNvPr id="13" name="CaixaDeTexto 12">
            <a:extLst>
              <a:ext uri="{FF2B5EF4-FFF2-40B4-BE49-F238E27FC236}">
                <a16:creationId xmlns:a16="http://schemas.microsoft.com/office/drawing/2014/main" id="{90331CA0-8FEA-A2DF-CDC1-AF2BBD2BFF74}"/>
              </a:ext>
            </a:extLst>
          </p:cNvPr>
          <p:cNvSpPr txBox="1"/>
          <p:nvPr/>
        </p:nvSpPr>
        <p:spPr>
          <a:xfrm>
            <a:off x="6257813" y="3502522"/>
            <a:ext cx="5212477" cy="175432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Pacientes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com </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câ</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vulva e </a:t>
            </a:r>
            <a:b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b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vagina</a:t>
            </a:r>
            <a:r>
              <a:rPr kumimoji="0" lang="en-US" sz="1800" b="1" i="0" u="none" strike="noStrike" kern="1200" cap="none" spc="0" normalizeH="0" baseline="0" noProof="0" dirty="0">
                <a:ln>
                  <a:noFill/>
                </a:ln>
                <a:solidFill>
                  <a:srgbClr val="AB2F85"/>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têm</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3600" b="1" i="0" u="none" strike="noStrike" kern="1200" cap="none" spc="0" normalizeH="0" baseline="0" noProof="0" dirty="0">
                <a:ln>
                  <a:noFill/>
                </a:ln>
                <a:solidFill>
                  <a:srgbClr val="264A9A"/>
                </a:solidFill>
                <a:effectLst/>
                <a:uLnTx/>
                <a:uFillTx/>
                <a:latin typeface="Arial" panose="020B0604020202020204"/>
                <a:ea typeface="+mn-ea"/>
                <a:cs typeface="+mn-cs"/>
              </a:rPr>
              <a:t>~ 14 </a:t>
            </a:r>
            <a:r>
              <a:rPr kumimoji="0" lang="en-US" sz="3600" b="1" i="0" u="none" strike="noStrike" kern="1200" cap="none" spc="0" normalizeH="0" baseline="0" noProof="0" dirty="0" err="1">
                <a:ln>
                  <a:noFill/>
                </a:ln>
                <a:solidFill>
                  <a:srgbClr val="264A9A"/>
                </a:solidFill>
                <a:effectLst/>
                <a:uLnTx/>
                <a:uFillTx/>
                <a:latin typeface="Arial" panose="020B0604020202020204"/>
                <a:ea typeface="+mn-ea"/>
                <a:cs typeface="+mn-cs"/>
              </a:rPr>
              <a:t>vezes</a:t>
            </a:r>
            <a:r>
              <a:rPr kumimoji="0" lang="en-US" sz="3600" b="1" i="0" u="none" strike="noStrike" kern="1200" cap="none" spc="0" normalizeH="0" baseline="0" noProof="0" dirty="0">
                <a:ln>
                  <a:noFill/>
                </a:ln>
                <a:solidFill>
                  <a:srgbClr val="264A9A"/>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(IC de 95%: 8,56–21,89)</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mais probabilidade </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de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desenvolver</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anal.</a:t>
            </a:r>
            <a:r>
              <a:rPr kumimoji="0" lang="en-US" sz="1800" b="0" i="0" u="none" strike="noStrike" kern="1200" cap="none" spc="0" normalizeH="0" baseline="30000" noProof="0" dirty="0">
                <a:ln>
                  <a:noFill/>
                </a:ln>
                <a:solidFill>
                  <a:srgbClr val="264A9A"/>
                </a:solidFill>
                <a:effectLst/>
                <a:uLnTx/>
                <a:uFillTx/>
                <a:latin typeface="Arial" panose="020B0604020202020204"/>
                <a:ea typeface="+mn-ea"/>
                <a:cs typeface="+mn-cs"/>
              </a:rPr>
              <a:t>1</a:t>
            </a:r>
          </a:p>
        </p:txBody>
      </p:sp>
      <p:pic>
        <p:nvPicPr>
          <p:cNvPr id="6" name="Gráfico 5">
            <a:extLst>
              <a:ext uri="{FF2B5EF4-FFF2-40B4-BE49-F238E27FC236}">
                <a16:creationId xmlns:a16="http://schemas.microsoft.com/office/drawing/2014/main" id="{5A6ABC0C-1FC8-2785-0C2B-A57AB611D237}"/>
              </a:ext>
            </a:extLst>
          </p:cNvPr>
          <p:cNvPicPr>
            <a:picLocks noChangeAspect="1"/>
          </p:cNvPicPr>
          <p:nvPr/>
        </p:nvPicPr>
        <p:blipFill>
          <a:blip r:embed="rId3">
            <a:alphaModFix amt="14000"/>
            <a:extLst>
              <a:ext uri="{96DAC541-7B7A-43D3-8B79-37D633B846F1}">
                <asvg:svgBlip xmlns:asvg="http://schemas.microsoft.com/office/drawing/2016/SVG/main" r:embed="rId4"/>
              </a:ext>
            </a:extLst>
          </a:blip>
          <a:stretch>
            <a:fillRect/>
          </a:stretch>
        </p:blipFill>
        <p:spPr>
          <a:xfrm>
            <a:off x="2611808" y="1744295"/>
            <a:ext cx="1643149" cy="1484920"/>
          </a:xfrm>
          <a:prstGeom prst="rect">
            <a:avLst/>
          </a:prstGeom>
        </p:spPr>
      </p:pic>
      <p:pic>
        <p:nvPicPr>
          <p:cNvPr id="7" name="Gráfico 6">
            <a:extLst>
              <a:ext uri="{FF2B5EF4-FFF2-40B4-BE49-F238E27FC236}">
                <a16:creationId xmlns:a16="http://schemas.microsoft.com/office/drawing/2014/main" id="{AD70E9A8-A28C-1A15-7732-3A70D00562A7}"/>
              </a:ext>
            </a:extLst>
          </p:cNvPr>
          <p:cNvPicPr>
            <a:picLocks noChangeAspect="1"/>
          </p:cNvPicPr>
          <p:nvPr/>
        </p:nvPicPr>
        <p:blipFill>
          <a:blip r:embed="rId3">
            <a:alphaModFix amt="14000"/>
            <a:extLst>
              <a:ext uri="{96DAC541-7B7A-43D3-8B79-37D633B846F1}">
                <asvg:svgBlip xmlns:asvg="http://schemas.microsoft.com/office/drawing/2016/SVG/main" r:embed="rId4"/>
              </a:ext>
            </a:extLst>
          </a:blip>
          <a:stretch>
            <a:fillRect/>
          </a:stretch>
        </p:blipFill>
        <p:spPr>
          <a:xfrm>
            <a:off x="8045656" y="1744295"/>
            <a:ext cx="1643149" cy="1484920"/>
          </a:xfrm>
          <a:prstGeom prst="rect">
            <a:avLst/>
          </a:prstGeom>
        </p:spPr>
      </p:pic>
    </p:spTree>
    <p:extLst>
      <p:ext uri="{BB962C8B-B14F-4D97-AF65-F5344CB8AC3E}">
        <p14:creationId xmlns:p14="http://schemas.microsoft.com/office/powerpoint/2010/main" val="23386571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tângulo com Único Canto Arredondado 25">
            <a:extLst>
              <a:ext uri="{FF2B5EF4-FFF2-40B4-BE49-F238E27FC236}">
                <a16:creationId xmlns:a16="http://schemas.microsoft.com/office/drawing/2014/main" id="{ECDA99B1-654E-FD2F-5B4D-D089B273F274}"/>
              </a:ext>
            </a:extLst>
          </p:cNvPr>
          <p:cNvSpPr/>
          <p:nvPr/>
        </p:nvSpPr>
        <p:spPr>
          <a:xfrm>
            <a:off x="-23702" y="4951652"/>
            <a:ext cx="11820188" cy="548640"/>
          </a:xfrm>
          <a:prstGeom prst="round1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p:cNvSpPr>
            <a:spLocks noGrp="1"/>
          </p:cNvSpPr>
          <p:nvPr>
            <p:ph type="title"/>
          </p:nvPr>
        </p:nvSpPr>
        <p:spPr>
          <a:xfrm>
            <a:off x="278687" y="245319"/>
            <a:ext cx="10907473" cy="951509"/>
          </a:xfrm>
        </p:spPr>
        <p:txBody>
          <a:bodyPr/>
          <a:lstStyle/>
          <a:p>
            <a:pPr>
              <a:lnSpc>
                <a:spcPct val="100000"/>
              </a:lnSpc>
            </a:pPr>
            <a:r>
              <a:rPr lang="pt-BR" sz="2570" dirty="0">
                <a:solidFill>
                  <a:schemeClr val="accent1"/>
                </a:solidFill>
              </a:rPr>
              <a:t>Cânceres e Doenças Causados Pelo HPV Podem Ter Um Impacto Significativamente Negativo na Saúde e na Qualidade de Vida</a:t>
            </a:r>
            <a:r>
              <a:rPr lang="en-US" sz="2570" baseline="30000" dirty="0">
                <a:solidFill>
                  <a:schemeClr val="accent1"/>
                </a:solidFill>
              </a:rPr>
              <a:t>1–4</a:t>
            </a:r>
            <a:r>
              <a:rPr lang="en-US" sz="2570" dirty="0">
                <a:solidFill>
                  <a:schemeClr val="accent1"/>
                </a:solidFill>
              </a:rPr>
              <a:t> </a:t>
            </a:r>
          </a:p>
        </p:txBody>
      </p:sp>
      <p:sp>
        <p:nvSpPr>
          <p:cNvPr id="8" name="Text Placeholder 7">
            <a:extLst>
              <a:ext uri="{FF2B5EF4-FFF2-40B4-BE49-F238E27FC236}">
                <a16:creationId xmlns:a16="http://schemas.microsoft.com/office/drawing/2014/main" id="{BC6D85F5-222D-AAE5-6364-E2EDF9E0181D}"/>
              </a:ext>
            </a:extLst>
          </p:cNvPr>
          <p:cNvSpPr>
            <a:spLocks noGrp="1"/>
          </p:cNvSpPr>
          <p:nvPr>
            <p:ph type="body" sz="quarter" idx="13"/>
          </p:nvPr>
        </p:nvSpPr>
        <p:spPr>
          <a:xfrm>
            <a:off x="251120" y="5621910"/>
            <a:ext cx="11658600" cy="975662"/>
          </a:xfrm>
        </p:spPr>
        <p:txBody>
          <a:bodyPr/>
          <a:lstStyle/>
          <a:p>
            <a:pPr>
              <a:lnSpc>
                <a:spcPct val="95000"/>
              </a:lnSpc>
              <a:defRPr/>
            </a:pPr>
            <a:r>
              <a:rPr kumimoji="0" lang="en-US" sz="800" b="0" i="0" u="none" strike="noStrike" kern="1200" cap="none" spc="0" normalizeH="0" baseline="0" noProof="0" dirty="0">
                <a:ln>
                  <a:noFill/>
                </a:ln>
                <a:solidFill>
                  <a:schemeClr val="bg1">
                    <a:lumMod val="50000"/>
                  </a:schemeClr>
                </a:solidFill>
                <a:effectLst/>
                <a:uLnTx/>
                <a:uFillTx/>
                <a:ea typeface="+mn-ea"/>
                <a:cs typeface="+mn-cs"/>
              </a:rPr>
              <a:t>HPV: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humano</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p>
          <a:p>
            <a:pPr marL="0" marR="0" lvl="0" indent="0" algn="l" defTabSz="914400" rtl="0" eaLnBrk="1" fontAlgn="auto" latinLnBrk="0" hangingPunct="1">
              <a:lnSpc>
                <a:spcPct val="95000"/>
              </a:lnSpc>
              <a:buClrTx/>
              <a:buSzTx/>
              <a:buFontTx/>
              <a:buNone/>
              <a:tabLst/>
              <a:defRPr/>
            </a:pPr>
            <a:r>
              <a:rPr kumimoji="0" lang="en-US" sz="800" b="0" i="0" u="none" strike="noStrike" kern="1200" cap="none" spc="0" normalizeH="0" baseline="30000" noProof="0" dirty="0">
                <a:ln>
                  <a:noFill/>
                </a:ln>
                <a:solidFill>
                  <a:schemeClr val="bg1">
                    <a:lumMod val="50000"/>
                  </a:schemeClr>
                </a:solidFill>
                <a:effectLst/>
                <a:uLnTx/>
                <a:uFillTx/>
                <a:ea typeface="+mn-ea"/>
                <a:cs typeface="+mn-cs"/>
              </a:rPr>
              <a:t>a</a:t>
            </a:r>
            <a:r>
              <a:rPr kumimoji="0" lang="pt-BR" sz="800" b="0" i="0" u="none" strike="noStrike" kern="1200" cap="none" spc="0" normalizeH="0" baseline="0" noProof="0" dirty="0">
                <a:ln>
                  <a:noFill/>
                </a:ln>
                <a:solidFill>
                  <a:schemeClr val="bg1">
                    <a:lumMod val="50000"/>
                  </a:schemeClr>
                </a:solidFill>
                <a:effectLst/>
                <a:uLnTx/>
                <a:uFillTx/>
                <a:ea typeface="+mn-ea"/>
                <a:cs typeface="+mn-cs"/>
              </a:rPr>
              <a:t>Com base em uma escala que avaliou o impacto psicossocial de doenças relacionadas ao HPV</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lang="en-US" sz="800" baseline="30000" dirty="0">
                <a:solidFill>
                  <a:schemeClr val="bg1">
                    <a:lumMod val="50000"/>
                  </a:schemeClr>
                </a:solidFill>
              </a:rPr>
              <a:t>2</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lvl="0">
              <a:defRPr/>
            </a:pPr>
            <a:r>
              <a:rPr kumimoji="0" lang="en-US" sz="800" b="1" i="0" u="none" strike="noStrike" kern="1200" cap="none" spc="0" normalizeH="0" baseline="0" noProof="0" dirty="0">
                <a:ln>
                  <a:noFill/>
                </a:ln>
                <a:solidFill>
                  <a:schemeClr val="bg1">
                    <a:lumMod val="50000"/>
                  </a:schemeClr>
                </a:solidFill>
                <a:effectLst/>
                <a:uLnTx/>
                <a:uFillTx/>
                <a:cs typeface="Arial" panose="020B0604020202020204" pitchFamily="34" charset="0"/>
              </a:rPr>
              <a:t>1. </a:t>
            </a:r>
            <a:r>
              <a:rPr kumimoji="0" lang="en-US" sz="800" b="0" i="0" u="none" strike="noStrike" kern="1200" cap="none" spc="0" normalizeH="0" baseline="0" noProof="0" dirty="0">
                <a:ln>
                  <a:noFill/>
                </a:ln>
                <a:solidFill>
                  <a:schemeClr val="bg1">
                    <a:lumMod val="50000"/>
                  </a:schemeClr>
                </a:solidFill>
                <a:effectLst/>
                <a:uLnTx/>
                <a:uFillTx/>
                <a:cs typeface="Arial" panose="020B0604020202020204" pitchFamily="34" charset="0"/>
              </a:rPr>
              <a:t>Krakauer EL, </a:t>
            </a:r>
            <a:r>
              <a:rPr kumimoji="0" lang="en-US" sz="800" b="0" i="0" u="none" strike="noStrike" kern="1200" cap="none" spc="0" normalizeH="0" baseline="0" noProof="0" dirty="0" err="1">
                <a:ln>
                  <a:noFill/>
                </a:ln>
                <a:solidFill>
                  <a:schemeClr val="bg1">
                    <a:lumMod val="50000"/>
                  </a:schemeClr>
                </a:solidFill>
                <a:effectLst/>
                <a:uLnTx/>
                <a:uFillTx/>
                <a:cs typeface="Arial" panose="020B0604020202020204" pitchFamily="34" charset="0"/>
              </a:rPr>
              <a:t>Kwete</a:t>
            </a:r>
            <a:r>
              <a:rPr kumimoji="0" lang="en-US" sz="800" b="0" i="0" u="none" strike="noStrike" kern="1200" cap="none" spc="0" normalizeH="0" baseline="0" noProof="0" dirty="0">
                <a:ln>
                  <a:noFill/>
                </a:ln>
                <a:solidFill>
                  <a:schemeClr val="bg1">
                    <a:lumMod val="50000"/>
                  </a:schemeClr>
                </a:solidFill>
                <a:effectLst/>
                <a:uLnTx/>
                <a:uFillTx/>
                <a:cs typeface="Arial" panose="020B0604020202020204" pitchFamily="34" charset="0"/>
              </a:rPr>
              <a:t> X, Kane K et al. Cervical Cancer-Associated Suffering: Estimating the Palliative Care Needs of a Highly Vulnerable Population. </a:t>
            </a:r>
            <a:r>
              <a:rPr kumimoji="0" lang="en-US" sz="800" b="0" i="1" u="none" strike="noStrike" kern="1200" cap="none" spc="0" normalizeH="0" baseline="0" noProof="0" dirty="0">
                <a:ln>
                  <a:noFill/>
                </a:ln>
                <a:solidFill>
                  <a:schemeClr val="bg1">
                    <a:lumMod val="50000"/>
                  </a:schemeClr>
                </a:solidFill>
                <a:effectLst/>
                <a:uLnTx/>
                <a:uFillTx/>
                <a:cs typeface="Arial" panose="020B0604020202020204" pitchFamily="34" charset="0"/>
              </a:rPr>
              <a:t>JCO Glob Oncol</a:t>
            </a:r>
            <a:r>
              <a:rPr kumimoji="0" lang="en-US" sz="800" b="0" i="0" u="none" strike="noStrike" kern="1200" cap="none" spc="0" normalizeH="0" baseline="0" noProof="0" dirty="0">
                <a:ln>
                  <a:noFill/>
                </a:ln>
                <a:solidFill>
                  <a:schemeClr val="bg1">
                    <a:lumMod val="50000"/>
                  </a:schemeClr>
                </a:solidFill>
                <a:effectLst/>
                <a:uLnTx/>
                <a:uFillTx/>
                <a:cs typeface="Arial" panose="020B0604020202020204" pitchFamily="34" charset="0"/>
              </a:rPr>
              <a:t>. 2021;7:862–872. </a:t>
            </a:r>
            <a:r>
              <a:rPr kumimoji="0" lang="en-US" sz="800" b="1" i="0" u="none" strike="noStrike" kern="1200" cap="none" spc="0" normalizeH="0" baseline="0" noProof="0" dirty="0">
                <a:ln>
                  <a:noFill/>
                </a:ln>
                <a:solidFill>
                  <a:schemeClr val="bg1">
                    <a:lumMod val="50000"/>
                  </a:schemeClr>
                </a:solidFill>
                <a:effectLst/>
                <a:uLnTx/>
                <a:uFillTx/>
                <a:cs typeface="Arial" panose="020B0604020202020204" pitchFamily="34" charset="0"/>
              </a:rPr>
              <a:t>2</a:t>
            </a:r>
            <a:r>
              <a:rPr lang="en-US" sz="800" b="1" dirty="0">
                <a:solidFill>
                  <a:schemeClr val="bg1">
                    <a:lumMod val="50000"/>
                  </a:schemeClr>
                </a:solidFill>
                <a:cs typeface="Arial" panose="020B0604020202020204" pitchFamily="34" charset="0"/>
              </a:rPr>
              <a:t>. </a:t>
            </a:r>
            <a:r>
              <a:rPr lang="en-US" sz="800" dirty="0">
                <a:solidFill>
                  <a:schemeClr val="bg1">
                    <a:lumMod val="50000"/>
                  </a:schemeClr>
                </a:solidFill>
                <a:cs typeface="Arial" panose="020B0604020202020204" pitchFamily="34" charset="0"/>
              </a:rPr>
              <a:t>Lee TS, Kothari-Talwar S, Singha PK et al. Cross-sectional study estimating the psychosocial impact of genital warts and other anogenital diseases in South Korea. </a:t>
            </a:r>
            <a:r>
              <a:rPr lang="pt-BR" sz="800" i="1" dirty="0">
                <a:solidFill>
                  <a:schemeClr val="bg1">
                    <a:lumMod val="50000"/>
                  </a:schemeClr>
                </a:solidFill>
                <a:cs typeface="Arial" panose="020B0604020202020204" pitchFamily="34" charset="0"/>
              </a:rPr>
              <a:t>BMJ Open</a:t>
            </a:r>
            <a:r>
              <a:rPr lang="pt-BR" sz="800" dirty="0">
                <a:solidFill>
                  <a:schemeClr val="bg1">
                    <a:lumMod val="50000"/>
                  </a:schemeClr>
                </a:solidFill>
                <a:cs typeface="Arial" panose="020B0604020202020204" pitchFamily="34" charset="0"/>
              </a:rPr>
              <a:t>. 2019;9:e025035.</a:t>
            </a:r>
            <a:r>
              <a:rPr lang="en-US" sz="800" b="1" dirty="0">
                <a:solidFill>
                  <a:schemeClr val="bg1">
                    <a:lumMod val="50000"/>
                  </a:schemeClr>
                </a:solidFill>
                <a:cs typeface="Arial" panose="020B0604020202020204" pitchFamily="34" charset="0"/>
              </a:rPr>
              <a:t> 3.</a:t>
            </a:r>
            <a:r>
              <a:rPr lang="en-US" sz="800" dirty="0">
                <a:solidFill>
                  <a:schemeClr val="bg1">
                    <a:lumMod val="50000"/>
                  </a:schemeClr>
                </a:solidFill>
                <a:cs typeface="Arial" panose="020B0604020202020204" pitchFamily="34" charset="0"/>
              </a:rPr>
              <a:t> Domenech-</a:t>
            </a:r>
            <a:r>
              <a:rPr lang="en-US" sz="800" dirty="0" err="1">
                <a:solidFill>
                  <a:schemeClr val="bg1">
                    <a:lumMod val="50000"/>
                  </a:schemeClr>
                </a:solidFill>
                <a:cs typeface="Arial" panose="020B0604020202020204" pitchFamily="34" charset="0"/>
              </a:rPr>
              <a:t>Viñolas</a:t>
            </a:r>
            <a:r>
              <a:rPr lang="en-US" sz="800" dirty="0">
                <a:solidFill>
                  <a:schemeClr val="bg1">
                    <a:lumMod val="50000"/>
                  </a:schemeClr>
                </a:solidFill>
                <a:cs typeface="Arial" panose="020B0604020202020204" pitchFamily="34" charset="0"/>
              </a:rPr>
              <a:t> M, </a:t>
            </a:r>
            <a:r>
              <a:rPr lang="es-ES" sz="800" dirty="0">
                <a:solidFill>
                  <a:schemeClr val="bg1">
                    <a:lumMod val="50000"/>
                  </a:schemeClr>
                </a:solidFill>
                <a:cs typeface="Arial" panose="020B0604020202020204" pitchFamily="34" charset="0"/>
              </a:rPr>
              <a:t>León-Maldonado L, Ramírez-Palacios P et al. </a:t>
            </a:r>
            <a:r>
              <a:rPr lang="en-US" sz="800" dirty="0">
                <a:solidFill>
                  <a:schemeClr val="bg1">
                    <a:lumMod val="50000"/>
                  </a:schemeClr>
                </a:solidFill>
                <a:cs typeface="Arial" panose="020B0604020202020204" pitchFamily="34" charset="0"/>
              </a:rPr>
              <a:t>Incidence, psychosocial burden, and economic impact of genital warts in Mexico</a:t>
            </a:r>
            <a:r>
              <a:rPr lang="es-ES" sz="800" dirty="0">
                <a:solidFill>
                  <a:schemeClr val="bg1">
                    <a:lumMod val="50000"/>
                  </a:schemeClr>
                </a:solidFill>
                <a:cs typeface="Arial" panose="020B0604020202020204" pitchFamily="34" charset="0"/>
              </a:rPr>
              <a:t>.</a:t>
            </a:r>
            <a:r>
              <a:rPr lang="en-US" sz="800" dirty="0">
                <a:solidFill>
                  <a:schemeClr val="bg1">
                    <a:lumMod val="50000"/>
                  </a:schemeClr>
                </a:solidFill>
                <a:cs typeface="Arial" panose="020B0604020202020204" pitchFamily="34" charset="0"/>
              </a:rPr>
              <a:t> </a:t>
            </a:r>
            <a:r>
              <a:rPr lang="en-US" sz="800" i="1" dirty="0" err="1">
                <a:solidFill>
                  <a:schemeClr val="bg1">
                    <a:lumMod val="50000"/>
                  </a:schemeClr>
                </a:solidFill>
                <a:cs typeface="Arial" panose="020B0604020202020204" pitchFamily="34" charset="0"/>
              </a:rPr>
              <a:t>Salud</a:t>
            </a:r>
            <a:r>
              <a:rPr lang="en-US" sz="800" i="1" dirty="0">
                <a:solidFill>
                  <a:schemeClr val="bg1">
                    <a:lumMod val="50000"/>
                  </a:schemeClr>
                </a:solidFill>
                <a:cs typeface="Arial" panose="020B0604020202020204" pitchFamily="34" charset="0"/>
              </a:rPr>
              <a:t> Publica Mex</a:t>
            </a:r>
            <a:r>
              <a:rPr lang="en-US" sz="800" dirty="0">
                <a:solidFill>
                  <a:schemeClr val="bg1">
                    <a:lumMod val="50000"/>
                  </a:schemeClr>
                </a:solidFill>
                <a:cs typeface="Arial" panose="020B0604020202020204" pitchFamily="34" charset="0"/>
              </a:rPr>
              <a:t>. 2018;60:624–632. </a:t>
            </a:r>
            <a:r>
              <a:rPr lang="en-US" sz="800" b="1" dirty="0">
                <a:solidFill>
                  <a:schemeClr val="bg1">
                    <a:lumMod val="50000"/>
                  </a:schemeClr>
                </a:solidFill>
                <a:cs typeface="Arial" panose="020B0604020202020204" pitchFamily="34" charset="0"/>
              </a:rPr>
              <a:t>4. </a:t>
            </a:r>
            <a:r>
              <a:rPr lang="en-US" sz="800" dirty="0" err="1">
                <a:solidFill>
                  <a:schemeClr val="bg1">
                    <a:lumMod val="50000"/>
                  </a:schemeClr>
                </a:solidFill>
                <a:cs typeface="Arial" panose="020B0604020202020204" pitchFamily="34" charset="0"/>
              </a:rPr>
              <a:t>Nahidi</a:t>
            </a:r>
            <a:r>
              <a:rPr lang="en-US" sz="800" dirty="0">
                <a:solidFill>
                  <a:schemeClr val="bg1">
                    <a:lumMod val="50000"/>
                  </a:schemeClr>
                </a:solidFill>
                <a:cs typeface="Arial" panose="020B0604020202020204" pitchFamily="34" charset="0"/>
              </a:rPr>
              <a:t> M, </a:t>
            </a:r>
            <a:r>
              <a:rPr lang="en-US" sz="800" dirty="0" err="1">
                <a:solidFill>
                  <a:schemeClr val="bg1">
                    <a:lumMod val="50000"/>
                  </a:schemeClr>
                </a:solidFill>
                <a:cs typeface="Arial" panose="020B0604020202020204" pitchFamily="34" charset="0"/>
              </a:rPr>
              <a:t>Nahidi</a:t>
            </a:r>
            <a:r>
              <a:rPr lang="en-US" sz="800" dirty="0">
                <a:solidFill>
                  <a:schemeClr val="bg1">
                    <a:lumMod val="50000"/>
                  </a:schemeClr>
                </a:solidFill>
                <a:cs typeface="Arial" panose="020B0604020202020204" pitchFamily="34" charset="0"/>
              </a:rPr>
              <a:t> Y, </a:t>
            </a:r>
            <a:r>
              <a:rPr lang="en-US" sz="800" dirty="0" err="1">
                <a:solidFill>
                  <a:schemeClr val="bg1">
                    <a:lumMod val="50000"/>
                  </a:schemeClr>
                </a:solidFill>
                <a:cs typeface="Arial" panose="020B0604020202020204" pitchFamily="34" charset="0"/>
              </a:rPr>
              <a:t>Saghebi</a:t>
            </a:r>
            <a:r>
              <a:rPr lang="en-US" sz="800" dirty="0">
                <a:solidFill>
                  <a:schemeClr val="bg1">
                    <a:lumMod val="50000"/>
                  </a:schemeClr>
                </a:solidFill>
                <a:cs typeface="Arial" panose="020B0604020202020204" pitchFamily="34" charset="0"/>
              </a:rPr>
              <a:t> A et al. Evaluation of Psychopathology and Quality of Life in Patients with Anogenital Wart Compared to Control Group. </a:t>
            </a:r>
            <a:r>
              <a:rPr lang="en-US" sz="800" i="1" dirty="0">
                <a:solidFill>
                  <a:schemeClr val="bg1">
                    <a:lumMod val="50000"/>
                  </a:schemeClr>
                </a:solidFill>
                <a:cs typeface="Arial" panose="020B0604020202020204" pitchFamily="34" charset="0"/>
              </a:rPr>
              <a:t>Iran J Med Sci. </a:t>
            </a:r>
            <a:r>
              <a:rPr lang="en-US" sz="800" dirty="0">
                <a:solidFill>
                  <a:schemeClr val="bg1">
                    <a:lumMod val="50000"/>
                  </a:schemeClr>
                </a:solidFill>
                <a:cs typeface="Arial" panose="020B0604020202020204" pitchFamily="34" charset="0"/>
              </a:rPr>
              <a:t>2018;43:65–69. </a:t>
            </a:r>
            <a:r>
              <a:rPr lang="en-US" sz="800" b="1" dirty="0">
                <a:solidFill>
                  <a:schemeClr val="bg1">
                    <a:lumMod val="50000"/>
                  </a:schemeClr>
                </a:solidFill>
                <a:cs typeface="Arial" panose="020B0604020202020204" pitchFamily="34" charset="0"/>
              </a:rPr>
              <a:t>5. </a:t>
            </a:r>
            <a:r>
              <a:rPr lang="en-US" sz="800" dirty="0">
                <a:solidFill>
                  <a:schemeClr val="bg1">
                    <a:lumMod val="50000"/>
                  </a:schemeClr>
                </a:solidFill>
                <a:cs typeface="Arial" panose="020B0604020202020204" pitchFamily="34" charset="0"/>
              </a:rPr>
              <a:t>Centers for Disease Control and Prevention. Making the Vaccine Decision: Addressing Common Concerns. 2023. </a:t>
            </a:r>
            <a:r>
              <a:rPr lang="en-US" sz="800" dirty="0" err="1">
                <a:solidFill>
                  <a:schemeClr val="bg1">
                    <a:lumMod val="50000"/>
                  </a:schemeClr>
                </a:solidFill>
                <a:cs typeface="Arial" panose="020B0604020202020204" pitchFamily="34" charset="0"/>
              </a:rPr>
              <a:t>Disponível</a:t>
            </a:r>
            <a:r>
              <a:rPr lang="en-US" sz="800" dirty="0">
                <a:solidFill>
                  <a:schemeClr val="bg1">
                    <a:lumMod val="50000"/>
                  </a:schemeClr>
                </a:solidFill>
                <a:cs typeface="Arial" panose="020B0604020202020204" pitchFamily="34" charset="0"/>
              </a:rPr>
              <a:t> </a:t>
            </a:r>
            <a:r>
              <a:rPr lang="en-US" sz="800" dirty="0" err="1">
                <a:solidFill>
                  <a:schemeClr val="bg1">
                    <a:lumMod val="50000"/>
                  </a:schemeClr>
                </a:solidFill>
                <a:cs typeface="Arial" panose="020B0604020202020204" pitchFamily="34" charset="0"/>
              </a:rPr>
              <a:t>em</a:t>
            </a:r>
            <a:r>
              <a:rPr lang="en-US" sz="800" dirty="0">
                <a:solidFill>
                  <a:schemeClr val="bg1">
                    <a:lumMod val="50000"/>
                  </a:schemeClr>
                </a:solidFill>
                <a:cs typeface="Arial" panose="020B0604020202020204" pitchFamily="34" charset="0"/>
              </a:rPr>
              <a:t>: </a:t>
            </a:r>
            <a:r>
              <a:rPr lang="en-US" sz="800" dirty="0">
                <a:solidFill>
                  <a:schemeClr val="bg1">
                    <a:lumMod val="50000"/>
                  </a:schemeClr>
                </a:solidFill>
                <a:cs typeface="Arial" panose="020B0604020202020204" pitchFamily="34" charset="0"/>
                <a:hlinkClick r:id="rId3">
                  <a:extLst>
                    <a:ext uri="{A12FA001-AC4F-418D-AE19-62706E023703}">
                      <ahyp:hlinkClr xmlns:ahyp="http://schemas.microsoft.com/office/drawing/2018/hyperlinkcolor" val="tx"/>
                    </a:ext>
                  </a:extLst>
                </a:hlinkClick>
              </a:rPr>
              <a:t>www.cdc.gov/vaccines/parents/why-vaccinate/vaccine-decision.html</a:t>
            </a:r>
            <a:r>
              <a:rPr lang="en-US" sz="800" dirty="0">
                <a:solidFill>
                  <a:schemeClr val="bg1">
                    <a:lumMod val="50000"/>
                  </a:schemeClr>
                </a:solidFill>
                <a:cs typeface="Arial" panose="020B0604020202020204" pitchFamily="34" charset="0"/>
              </a:rPr>
              <a:t>. </a:t>
            </a:r>
            <a:r>
              <a:rPr lang="pt-BR" sz="800" dirty="0">
                <a:solidFill>
                  <a:schemeClr val="bg1">
                    <a:lumMod val="50000"/>
                  </a:schemeClr>
                </a:solidFill>
                <a:cs typeface="Arial" panose="020B0604020202020204" pitchFamily="34" charset="0"/>
              </a:rPr>
              <a:t>Acessado em 29 de novembro de 2024.</a:t>
            </a:r>
            <a:endParaRPr lang="en-US" sz="800" dirty="0">
              <a:solidFill>
                <a:schemeClr val="bg1">
                  <a:lumMod val="50000"/>
                </a:schemeClr>
              </a:solidFill>
              <a:cs typeface="Arial" panose="020B0604020202020204" pitchFamily="34" charset="0"/>
            </a:endParaRPr>
          </a:p>
        </p:txBody>
      </p:sp>
      <p:sp>
        <p:nvSpPr>
          <p:cNvPr id="3" name="Slide Number Placeholder 2">
            <a:extLst>
              <a:ext uri="{FF2B5EF4-FFF2-40B4-BE49-F238E27FC236}">
                <a16:creationId xmlns:a16="http://schemas.microsoft.com/office/drawing/2014/main" id="{4AF7FBE8-0A74-1E0C-2C27-2A34D480A78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Rectangle: Rounded Corners 67">
            <a:extLst>
              <a:ext uri="{FF2B5EF4-FFF2-40B4-BE49-F238E27FC236}">
                <a16:creationId xmlns:a16="http://schemas.microsoft.com/office/drawing/2014/main" id="{06CD652B-1FFD-FDFC-524F-759615517688}"/>
              </a:ext>
            </a:extLst>
          </p:cNvPr>
          <p:cNvSpPr/>
          <p:nvPr/>
        </p:nvSpPr>
        <p:spPr>
          <a:xfrm>
            <a:off x="586083" y="5097238"/>
            <a:ext cx="10600077" cy="290002"/>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200" b="1" i="0" u="none" strike="noStrike" kern="1200" cap="none" spc="150" normalizeH="0" baseline="0" noProof="0" dirty="0">
                <a:ln>
                  <a:noFill/>
                </a:ln>
                <a:solidFill>
                  <a:srgbClr val="279189"/>
                </a:solidFill>
                <a:effectLst/>
                <a:uLnTx/>
                <a:uFillTx/>
                <a:latin typeface="Arial" panose="020B0604020202020204"/>
                <a:ea typeface="+mn-ea"/>
                <a:cs typeface="+mn-cs"/>
              </a:rPr>
              <a:t>É SEMPRE MELHOR PREVENIR UMA DOENÇA DO QUE TRATAR.</a:t>
            </a:r>
            <a:r>
              <a:rPr kumimoji="0" lang="en-US" sz="2200" b="1" i="0" u="none" strike="noStrike" kern="1200" cap="none" spc="150" normalizeH="0" baseline="30000" noProof="0" dirty="0">
                <a:ln>
                  <a:noFill/>
                </a:ln>
                <a:solidFill>
                  <a:srgbClr val="279189"/>
                </a:solidFill>
                <a:effectLst/>
                <a:uLnTx/>
                <a:uFillTx/>
                <a:latin typeface="Arial" panose="020B0604020202020204"/>
                <a:ea typeface="+mn-ea"/>
                <a:cs typeface="+mn-cs"/>
              </a:rPr>
              <a:t>5</a:t>
            </a:r>
            <a:endParaRPr kumimoji="0" lang="en-PH" sz="2200" b="1" i="0" u="none" strike="noStrike" kern="1200" cap="none" spc="150" normalizeH="0" baseline="30000" noProof="0" dirty="0">
              <a:ln>
                <a:noFill/>
              </a:ln>
              <a:solidFill>
                <a:srgbClr val="279189"/>
              </a:solidFill>
              <a:effectLst/>
              <a:uLnTx/>
              <a:uFillTx/>
              <a:latin typeface="Arial" panose="020B0604020202020204"/>
              <a:ea typeface="+mn-ea"/>
              <a:cs typeface="+mn-cs"/>
            </a:endParaRPr>
          </a:p>
        </p:txBody>
      </p:sp>
      <p:sp>
        <p:nvSpPr>
          <p:cNvPr id="7" name="Rectangle: Rounded Corners 6">
            <a:extLst>
              <a:ext uri="{FF2B5EF4-FFF2-40B4-BE49-F238E27FC236}">
                <a16:creationId xmlns:a16="http://schemas.microsoft.com/office/drawing/2014/main" id="{D00496B0-7F56-796E-3B59-4C4312C4F773}"/>
              </a:ext>
            </a:extLst>
          </p:cNvPr>
          <p:cNvSpPr/>
          <p:nvPr/>
        </p:nvSpPr>
        <p:spPr>
          <a:xfrm>
            <a:off x="5887720" y="1198880"/>
            <a:ext cx="421640" cy="69088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B3A7B2E9-FA92-CD65-887C-9917A7468E46}"/>
              </a:ext>
            </a:extLst>
          </p:cNvPr>
          <p:cNvSpPr txBox="1"/>
          <p:nvPr/>
        </p:nvSpPr>
        <p:spPr>
          <a:xfrm>
            <a:off x="2572357" y="2103165"/>
            <a:ext cx="282211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100" normalizeH="0" baseline="0" noProof="0" dirty="0">
                <a:ln>
                  <a:noFill/>
                </a:ln>
                <a:solidFill>
                  <a:srgbClr val="30AEBF"/>
                </a:solidFill>
                <a:effectLst/>
                <a:uLnTx/>
                <a:uFillTx/>
                <a:latin typeface="Arial" panose="020B0604020202020204"/>
                <a:ea typeface="+mn-ea"/>
                <a:cs typeface="+mn-cs"/>
              </a:rPr>
              <a:t>CÂNCER DE COLO DO ÚTERO</a:t>
            </a:r>
          </a:p>
        </p:txBody>
      </p:sp>
      <p:sp>
        <p:nvSpPr>
          <p:cNvPr id="30" name="Rectangle: Rounded Corners 22">
            <a:extLst>
              <a:ext uri="{FF2B5EF4-FFF2-40B4-BE49-F238E27FC236}">
                <a16:creationId xmlns:a16="http://schemas.microsoft.com/office/drawing/2014/main" id="{4337BDAA-BC01-9DCD-E367-D1FDDC9517D6}"/>
              </a:ext>
            </a:extLst>
          </p:cNvPr>
          <p:cNvSpPr/>
          <p:nvPr/>
        </p:nvSpPr>
        <p:spPr>
          <a:xfrm>
            <a:off x="2556017" y="3121255"/>
            <a:ext cx="3098891" cy="1645920"/>
          </a:xfrm>
          <a:prstGeom prst="rect">
            <a:avLst/>
          </a:prstGeom>
          <a:noFill/>
          <a:ln w="7938" cap="flat">
            <a:noFill/>
            <a:prstDash val="solid"/>
            <a:miter lim="800000"/>
            <a:headEnd/>
            <a:tailEnd/>
          </a:ln>
        </p:spPr>
        <p:txBody>
          <a:bodyPr vert="horz" wrap="square" lIns="137160" tIns="45720" rIns="13716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relataram</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sentir</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-se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socialmente</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isoladas</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2000" b="0" i="0" u="none" strike="noStrike" kern="1200" cap="none" spc="0" normalizeH="0" baseline="0" noProof="0" dirty="0" err="1">
                <a:ln>
                  <a:noFill/>
                </a:ln>
                <a:solidFill>
                  <a:srgbClr val="292929"/>
                </a:solidFill>
                <a:effectLst/>
                <a:uLnTx/>
                <a:uFillTx/>
                <a:latin typeface="Arial" panose="020B0604020202020204"/>
                <a:ea typeface="+mn-ea"/>
                <a:cs typeface="Arial" panose="020B0604020202020204" pitchFamily="34" charset="0"/>
              </a:rPr>
              <a:t>ou</a:t>
            </a:r>
            <a:r>
              <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 </a:t>
            </a:r>
            <a:r>
              <a:rPr kumimoji="0" lang="pt-BR" sz="2000" b="1" i="0" u="none" strike="noStrike" kern="1200" cap="none" spc="0" normalizeH="0" baseline="0" noProof="0" dirty="0">
                <a:ln>
                  <a:noFill/>
                </a:ln>
                <a:solidFill>
                  <a:srgbClr val="279189"/>
                </a:solidFill>
                <a:effectLst/>
                <a:uLnTx/>
                <a:uFillTx/>
                <a:latin typeface="Arial" panose="020B0604020202020204"/>
                <a:ea typeface="+mn-ea"/>
                <a:cs typeface="Arial" panose="020B0604020202020204" pitchFamily="34" charset="0"/>
              </a:rPr>
              <a:t>serem abandonadas pelo parceiro íntimo.</a:t>
            </a:r>
            <a:r>
              <a:rPr kumimoji="0" lang="en-US" sz="2000" b="0" i="0" u="none" strike="noStrike" kern="1200" cap="none" spc="0" normalizeH="0" baseline="30000" noProof="0" dirty="0">
                <a:ln>
                  <a:noFill/>
                </a:ln>
                <a:solidFill>
                  <a:srgbClr val="292929"/>
                </a:solidFill>
                <a:effectLst/>
                <a:uLnTx/>
                <a:uFillTx/>
                <a:latin typeface="Arial" panose="020B0604020202020204"/>
                <a:ea typeface="+mn-ea"/>
                <a:cs typeface="Arial" panose="020B0604020202020204" pitchFamily="34" charset="0"/>
              </a:rPr>
              <a:t>1</a:t>
            </a:r>
          </a:p>
        </p:txBody>
      </p:sp>
      <p:sp>
        <p:nvSpPr>
          <p:cNvPr id="33" name="TextBox 32">
            <a:extLst>
              <a:ext uri="{FF2B5EF4-FFF2-40B4-BE49-F238E27FC236}">
                <a16:creationId xmlns:a16="http://schemas.microsoft.com/office/drawing/2014/main" id="{F86C981D-27EB-D75A-BFA0-6ECFE7640249}"/>
              </a:ext>
            </a:extLst>
          </p:cNvPr>
          <p:cNvSpPr txBox="1"/>
          <p:nvPr/>
        </p:nvSpPr>
        <p:spPr>
          <a:xfrm>
            <a:off x="8136606" y="2225724"/>
            <a:ext cx="38367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all" spc="100" normalizeH="0" baseline="0" noProof="0" dirty="0">
                <a:ln>
                  <a:noFill/>
                </a:ln>
                <a:solidFill>
                  <a:srgbClr val="365290"/>
                </a:solidFill>
                <a:effectLst/>
                <a:uLnTx/>
                <a:uFillTx/>
                <a:latin typeface="Arial" panose="020B0604020202020204"/>
                <a:ea typeface="+mn-ea"/>
                <a:cs typeface="+mn-cs"/>
              </a:rPr>
              <a:t>VERRUGAS GENITAIS</a:t>
            </a:r>
          </a:p>
        </p:txBody>
      </p:sp>
      <p:sp>
        <p:nvSpPr>
          <p:cNvPr id="34" name="Rectangle: Rounded Corners 22">
            <a:extLst>
              <a:ext uri="{FF2B5EF4-FFF2-40B4-BE49-F238E27FC236}">
                <a16:creationId xmlns:a16="http://schemas.microsoft.com/office/drawing/2014/main" id="{9DCA31AD-D56E-0D84-254C-350CFBB39289}"/>
              </a:ext>
            </a:extLst>
          </p:cNvPr>
          <p:cNvSpPr/>
          <p:nvPr/>
        </p:nvSpPr>
        <p:spPr>
          <a:xfrm>
            <a:off x="8118273" y="2953242"/>
            <a:ext cx="3349805" cy="1645920"/>
          </a:xfrm>
          <a:prstGeom prst="rect">
            <a:avLst/>
          </a:prstGeom>
          <a:noFill/>
          <a:ln w="7938" cap="flat">
            <a:noFill/>
            <a:prstDash val="solid"/>
            <a:miter lim="800000"/>
            <a:headEnd/>
            <a:tailEnd/>
          </a:ln>
        </p:spPr>
        <p:txBody>
          <a:bodyPr vert="horz" wrap="square" lIns="137160" tIns="45720" rIns="13716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365290"/>
                </a:solidFill>
                <a:effectLst/>
                <a:uLnTx/>
                <a:uFillTx/>
                <a:latin typeface="Arial" panose="020B0604020202020204"/>
                <a:ea typeface="+mn-ea"/>
                <a:cs typeface="+mn-cs"/>
              </a:rPr>
              <a:t>relataram impacto psicológico moderado.</a:t>
            </a:r>
            <a:r>
              <a:rPr kumimoji="0" lang="en-US" sz="2000" b="0" i="0" u="none" strike="noStrike" kern="1200" cap="none" spc="0" normalizeH="0" baseline="30000" noProof="0" dirty="0">
                <a:ln>
                  <a:noFill/>
                </a:ln>
                <a:solidFill>
                  <a:srgbClr val="365290"/>
                </a:solidFill>
                <a:effectLst/>
                <a:uLnTx/>
                <a:uFillTx/>
                <a:latin typeface="Arial" panose="020B0604020202020204"/>
                <a:ea typeface="+mn-ea"/>
                <a:cs typeface="Arial" panose="020B0604020202020204" pitchFamily="34" charset="0"/>
              </a:rPr>
              <a:t>2,a</a:t>
            </a:r>
          </a:p>
        </p:txBody>
      </p:sp>
      <p:sp>
        <p:nvSpPr>
          <p:cNvPr id="37" name="Rectangle: Rounded Corners 22">
            <a:extLst>
              <a:ext uri="{FF2B5EF4-FFF2-40B4-BE49-F238E27FC236}">
                <a16:creationId xmlns:a16="http://schemas.microsoft.com/office/drawing/2014/main" id="{65B91A99-707C-3604-8F1A-B3221072F1F8}"/>
              </a:ext>
            </a:extLst>
          </p:cNvPr>
          <p:cNvSpPr/>
          <p:nvPr/>
        </p:nvSpPr>
        <p:spPr>
          <a:xfrm>
            <a:off x="2608434" y="2697703"/>
            <a:ext cx="2116542" cy="548640"/>
          </a:xfrm>
          <a:prstGeom prst="rect">
            <a:avLst/>
          </a:prstGeom>
          <a:noFill/>
          <a:ln w="7938" cap="flat">
            <a:noFill/>
            <a:prstDash val="solid"/>
            <a:miter lim="800000"/>
            <a:headEnd/>
            <a:tailEnd/>
          </a:ln>
        </p:spPr>
        <p:txBody>
          <a:bodyPr vert="horz" wrap="square" lIns="91440" tIns="45720" rIns="91440" bIns="45720" numCol="1" anchor="ctr" anchorCtr="0" compatLnSpc="1">
            <a:prstTxWarp prst="textNoShape">
              <a:avLst/>
            </a:prstTxWarp>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das </a:t>
            </a:r>
            <a:r>
              <a:rPr kumimoji="0" lang="en-US" sz="2000" b="0" i="0" u="none" strike="noStrike" kern="1200" cap="none" spc="0" normalizeH="0" baseline="0" noProof="0" dirty="0" err="1">
                <a:ln>
                  <a:noFill/>
                </a:ln>
                <a:solidFill>
                  <a:srgbClr val="292929"/>
                </a:solidFill>
                <a:effectLst/>
                <a:uLnTx/>
                <a:uFillTx/>
                <a:latin typeface="Arial" panose="020B0604020202020204"/>
                <a:ea typeface="+mn-ea"/>
                <a:cs typeface="Arial" panose="020B0604020202020204" pitchFamily="34" charset="0"/>
              </a:rPr>
              <a:t>pacientes</a:t>
            </a:r>
            <a:endPar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endParaRPr>
          </a:p>
        </p:txBody>
      </p:sp>
      <p:sp>
        <p:nvSpPr>
          <p:cNvPr id="39" name="TextBox 38">
            <a:extLst>
              <a:ext uri="{FF2B5EF4-FFF2-40B4-BE49-F238E27FC236}">
                <a16:creationId xmlns:a16="http://schemas.microsoft.com/office/drawing/2014/main" id="{CAAF3230-B5CF-EF09-338B-BD885A00ABA2}"/>
              </a:ext>
            </a:extLst>
          </p:cNvPr>
          <p:cNvSpPr txBox="1"/>
          <p:nvPr/>
        </p:nvSpPr>
        <p:spPr>
          <a:xfrm>
            <a:off x="8136606" y="2525600"/>
            <a:ext cx="3187907" cy="548640"/>
          </a:xfrm>
          <a:prstGeom prst="rect">
            <a:avLst/>
          </a:prstGeom>
          <a:noFill/>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de </a:t>
            </a:r>
            <a:r>
              <a:rPr kumimoji="0" lang="en-US" sz="2000" b="0" i="0" u="none" strike="noStrike" kern="1200" cap="none" spc="0" normalizeH="0" baseline="0" noProof="0" dirty="0" err="1">
                <a:ln>
                  <a:noFill/>
                </a:ln>
                <a:solidFill>
                  <a:srgbClr val="292929"/>
                </a:solidFill>
                <a:effectLst/>
                <a:uLnTx/>
                <a:uFillTx/>
                <a:latin typeface="Arial" panose="020B0604020202020204"/>
                <a:ea typeface="+mn-ea"/>
                <a:cs typeface="Arial" panose="020B0604020202020204" pitchFamily="34" charset="0"/>
              </a:rPr>
              <a:t>homens</a:t>
            </a:r>
            <a:r>
              <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 e </a:t>
            </a:r>
            <a:r>
              <a:rPr kumimoji="0" lang="en-US" sz="2000" b="0" i="0" u="none" strike="noStrike" kern="1200" cap="none" spc="0" normalizeH="0" baseline="0" noProof="0" dirty="0" err="1">
                <a:ln>
                  <a:noFill/>
                </a:ln>
                <a:solidFill>
                  <a:srgbClr val="292929"/>
                </a:solidFill>
                <a:effectLst/>
                <a:uLnTx/>
                <a:uFillTx/>
                <a:latin typeface="Arial" panose="020B0604020202020204"/>
                <a:ea typeface="+mn-ea"/>
                <a:cs typeface="Arial" panose="020B0604020202020204" pitchFamily="34" charset="0"/>
              </a:rPr>
              <a:t>mulheres</a:t>
            </a:r>
            <a:endPar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endParaRPr>
          </a:p>
        </p:txBody>
      </p:sp>
      <p:pic>
        <p:nvPicPr>
          <p:cNvPr id="4" name="Imagem 3" descr="Forma, Círculo&#10;&#10;Descrição gerada automaticamente">
            <a:extLst>
              <a:ext uri="{FF2B5EF4-FFF2-40B4-BE49-F238E27FC236}">
                <a16:creationId xmlns:a16="http://schemas.microsoft.com/office/drawing/2014/main" id="{3E397980-36C6-6E49-AD63-B32146A16C95}"/>
              </a:ext>
            </a:extLst>
          </p:cNvPr>
          <p:cNvPicPr>
            <a:picLocks noChangeAspect="1"/>
          </p:cNvPicPr>
          <p:nvPr/>
        </p:nvPicPr>
        <p:blipFill>
          <a:blip r:embed="rId4"/>
          <a:stretch>
            <a:fillRect/>
          </a:stretch>
        </p:blipFill>
        <p:spPr>
          <a:xfrm>
            <a:off x="34130" y="1851439"/>
            <a:ext cx="2448337" cy="2495468"/>
          </a:xfrm>
          <a:prstGeom prst="rect">
            <a:avLst/>
          </a:prstGeom>
        </p:spPr>
      </p:pic>
      <p:pic>
        <p:nvPicPr>
          <p:cNvPr id="12" name="Imagem 11" descr="Forma&#10;&#10;Descrição gerada automaticamente">
            <a:extLst>
              <a:ext uri="{FF2B5EF4-FFF2-40B4-BE49-F238E27FC236}">
                <a16:creationId xmlns:a16="http://schemas.microsoft.com/office/drawing/2014/main" id="{EEF230D2-8A08-A865-EFE0-619839DA1BB8}"/>
              </a:ext>
            </a:extLst>
          </p:cNvPr>
          <p:cNvPicPr>
            <a:picLocks noChangeAspect="1"/>
          </p:cNvPicPr>
          <p:nvPr/>
        </p:nvPicPr>
        <p:blipFill>
          <a:blip r:embed="rId5"/>
          <a:stretch>
            <a:fillRect/>
          </a:stretch>
        </p:blipFill>
        <p:spPr>
          <a:xfrm>
            <a:off x="5759238" y="1936780"/>
            <a:ext cx="2359036" cy="2430973"/>
          </a:xfrm>
          <a:prstGeom prst="rect">
            <a:avLst/>
          </a:prstGeom>
        </p:spPr>
      </p:pic>
      <p:sp>
        <p:nvSpPr>
          <p:cNvPr id="16" name="Rectangle: Rounded Corners 35">
            <a:extLst>
              <a:ext uri="{FF2B5EF4-FFF2-40B4-BE49-F238E27FC236}">
                <a16:creationId xmlns:a16="http://schemas.microsoft.com/office/drawing/2014/main" id="{227E2447-22E0-41EF-FD26-97C83C6BE869}"/>
              </a:ext>
            </a:extLst>
          </p:cNvPr>
          <p:cNvSpPr>
            <a:spLocks/>
          </p:cNvSpPr>
          <p:nvPr/>
        </p:nvSpPr>
        <p:spPr>
          <a:xfrm>
            <a:off x="723921" y="2530119"/>
            <a:ext cx="1303892" cy="591136"/>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500" b="1" i="0" u="none" strike="noStrike" kern="1200" cap="none" spc="0" normalizeH="0" baseline="0" noProof="0" dirty="0">
                <a:ln>
                  <a:noFill/>
                </a:ln>
                <a:solidFill>
                  <a:srgbClr val="1DA6B9"/>
                </a:solidFill>
                <a:effectLst/>
                <a:uLnTx/>
                <a:uFillTx/>
                <a:latin typeface="Arial" panose="020B0604020202020204"/>
                <a:ea typeface="+mn-ea"/>
                <a:cs typeface="+mn-cs"/>
              </a:rPr>
              <a:t>~ 40</a:t>
            </a:r>
            <a:r>
              <a:rPr kumimoji="0" lang="en-US" sz="4500" b="1" i="0" u="none" strike="noStrike" kern="1200" cap="none" spc="0" normalizeH="0" baseline="24000" noProof="0" dirty="0">
                <a:ln>
                  <a:noFill/>
                </a:ln>
                <a:solidFill>
                  <a:srgbClr val="1DA6B9"/>
                </a:solidFill>
                <a:effectLst/>
                <a:uLnTx/>
                <a:uFillTx/>
                <a:latin typeface="Arial" panose="020B0604020202020204"/>
                <a:ea typeface="+mn-ea"/>
                <a:cs typeface="+mn-cs"/>
              </a:rPr>
              <a:t>%</a:t>
            </a:r>
          </a:p>
        </p:txBody>
      </p:sp>
      <p:sp>
        <p:nvSpPr>
          <p:cNvPr id="18" name="Rectangle: Rounded Corners 39">
            <a:extLst>
              <a:ext uri="{FF2B5EF4-FFF2-40B4-BE49-F238E27FC236}">
                <a16:creationId xmlns:a16="http://schemas.microsoft.com/office/drawing/2014/main" id="{D7F76099-DBF2-8EF6-14FC-0115CEDCE718}"/>
              </a:ext>
            </a:extLst>
          </p:cNvPr>
          <p:cNvSpPr>
            <a:spLocks/>
          </p:cNvSpPr>
          <p:nvPr/>
        </p:nvSpPr>
        <p:spPr>
          <a:xfrm>
            <a:off x="6303782" y="2627194"/>
            <a:ext cx="1459364" cy="591136"/>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500" b="1" i="0" u="none" strike="noStrike" kern="1200" cap="none" spc="0" normalizeH="0" baseline="0" noProof="0" dirty="0">
                <a:ln>
                  <a:noFill/>
                </a:ln>
                <a:solidFill>
                  <a:srgbClr val="264A9A"/>
                </a:solidFill>
                <a:effectLst/>
                <a:uLnTx/>
                <a:uFillTx/>
                <a:latin typeface="Arial" panose="020B0604020202020204"/>
                <a:ea typeface="+mn-ea"/>
                <a:cs typeface="+mn-cs"/>
              </a:rPr>
              <a:t>&gt; 80</a:t>
            </a:r>
            <a:r>
              <a:rPr kumimoji="0" lang="en-US" sz="4500" b="1" i="0" u="none" strike="noStrike" kern="1200" cap="none" spc="0" normalizeH="0" baseline="24000" noProof="0" dirty="0">
                <a:ln>
                  <a:noFill/>
                </a:ln>
                <a:solidFill>
                  <a:srgbClr val="264A9A"/>
                </a:solidFill>
                <a:effectLst/>
                <a:uLnTx/>
                <a:uFillTx/>
                <a:latin typeface="Arial" panose="020B0604020202020204"/>
                <a:ea typeface="+mn-ea"/>
                <a:cs typeface="+mn-cs"/>
              </a:rPr>
              <a:t>%</a:t>
            </a:r>
            <a:endParaRPr kumimoji="0" lang="en-US" sz="4500" b="1" i="0" u="none" strike="noStrike" kern="1200" cap="none" spc="0" normalizeH="0" baseline="24000" noProof="0" dirty="0">
              <a:ln>
                <a:noFill/>
              </a:ln>
              <a:solidFill>
                <a:srgbClr val="264A9A"/>
              </a:solidFill>
              <a:effectLst/>
              <a:uLnTx/>
              <a:uFillTx/>
              <a:latin typeface="Arial" panose="020B0604020202020204"/>
              <a:ea typeface="+mn-ea"/>
              <a:cs typeface="Arial" panose="020B0604020202020204" pitchFamily="34" charset="0"/>
            </a:endParaRPr>
          </a:p>
        </p:txBody>
      </p:sp>
    </p:spTree>
    <p:extLst>
      <p:ext uri="{BB962C8B-B14F-4D97-AF65-F5344CB8AC3E}">
        <p14:creationId xmlns:p14="http://schemas.microsoft.com/office/powerpoint/2010/main" val="3561923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tângulo 8">
            <a:extLst>
              <a:ext uri="{FF2B5EF4-FFF2-40B4-BE49-F238E27FC236}">
                <a16:creationId xmlns:a16="http://schemas.microsoft.com/office/drawing/2014/main" id="{41A7CD66-8036-A805-2E8D-E8E34DA12FEB}"/>
              </a:ext>
            </a:extLst>
          </p:cNvPr>
          <p:cNvSpPr/>
          <p:nvPr/>
        </p:nvSpPr>
        <p:spPr>
          <a:xfrm rot="10800000">
            <a:off x="-1" y="1369126"/>
            <a:ext cx="12192000" cy="4496652"/>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2F1FA4E2-F20E-D0DA-2E04-9AB7E26ECA8A}"/>
              </a:ext>
            </a:extLst>
          </p:cNvPr>
          <p:cNvSpPr>
            <a:spLocks noGrp="1"/>
          </p:cNvSpPr>
          <p:nvPr>
            <p:ph type="title"/>
          </p:nvPr>
        </p:nvSpPr>
        <p:spPr>
          <a:xfrm>
            <a:off x="127000" y="248558"/>
            <a:ext cx="11658600" cy="951509"/>
          </a:xfrm>
        </p:spPr>
        <p:txBody>
          <a:bodyPr/>
          <a:lstStyle/>
          <a:p>
            <a:r>
              <a:rPr lang="pt-BR" dirty="0"/>
              <a:t>Mulheres em Tratamento Para o Câncer de Colo do Útero Relataram Impacto na Qualidade de Vida Sexual e Afetiva e na Autoestima</a:t>
            </a:r>
            <a:r>
              <a:rPr lang="pt-BR" baseline="30000" dirty="0"/>
              <a:t>1</a:t>
            </a:r>
          </a:p>
        </p:txBody>
      </p:sp>
      <p:sp>
        <p:nvSpPr>
          <p:cNvPr id="3" name="Content Placeholder 2">
            <a:extLst>
              <a:ext uri="{FF2B5EF4-FFF2-40B4-BE49-F238E27FC236}">
                <a16:creationId xmlns:a16="http://schemas.microsoft.com/office/drawing/2014/main" id="{BE877BB4-2F91-AD14-9F5D-74EEDDFA7FBA}"/>
              </a:ext>
            </a:extLst>
          </p:cNvPr>
          <p:cNvSpPr>
            <a:spLocks noGrp="1"/>
          </p:cNvSpPr>
          <p:nvPr>
            <p:ph idx="1"/>
          </p:nvPr>
        </p:nvSpPr>
        <p:spPr>
          <a:xfrm>
            <a:off x="1591123" y="2228698"/>
            <a:ext cx="3906466" cy="2400604"/>
          </a:xfrm>
        </p:spPr>
        <p:txBody>
          <a:bodyPr/>
          <a:lstStyle/>
          <a:p>
            <a:pPr marL="0" indent="0">
              <a:buNone/>
            </a:pPr>
            <a:r>
              <a:rPr lang="pt-BR" sz="5000" b="1" dirty="0">
                <a:solidFill>
                  <a:srgbClr val="1DA6B9"/>
                </a:solidFill>
              </a:rPr>
              <a:t>Cerca de </a:t>
            </a:r>
          </a:p>
          <a:p>
            <a:pPr marL="0" indent="0">
              <a:buNone/>
            </a:pPr>
            <a:r>
              <a:rPr lang="pt-BR" sz="5500" b="1" dirty="0">
                <a:solidFill>
                  <a:schemeClr val="accent4">
                    <a:lumMod val="75000"/>
                  </a:schemeClr>
                </a:solidFill>
              </a:rPr>
              <a:t>6</a:t>
            </a:r>
            <a:r>
              <a:rPr lang="pt-BR" sz="5500" b="1" dirty="0">
                <a:solidFill>
                  <a:srgbClr val="1DA6B9"/>
                </a:solidFill>
              </a:rPr>
              <a:t> em </a:t>
            </a:r>
            <a:r>
              <a:rPr lang="pt-BR" sz="5500" b="1" dirty="0">
                <a:solidFill>
                  <a:schemeClr val="accent4">
                    <a:lumMod val="75000"/>
                  </a:schemeClr>
                </a:solidFill>
              </a:rPr>
              <a:t>10</a:t>
            </a:r>
            <a:r>
              <a:rPr lang="pt-BR" sz="5500" b="1" dirty="0">
                <a:solidFill>
                  <a:srgbClr val="1DA6B9"/>
                </a:solidFill>
              </a:rPr>
              <a:t> </a:t>
            </a:r>
            <a:r>
              <a:rPr lang="pt-BR" sz="5000" b="1" dirty="0">
                <a:solidFill>
                  <a:srgbClr val="1DA6B9"/>
                </a:solidFill>
              </a:rPr>
              <a:t>mulheres*</a:t>
            </a:r>
          </a:p>
        </p:txBody>
      </p:sp>
      <p:sp>
        <p:nvSpPr>
          <p:cNvPr id="4" name="Slide Number Placeholder 3">
            <a:extLst>
              <a:ext uri="{FF2B5EF4-FFF2-40B4-BE49-F238E27FC236}">
                <a16:creationId xmlns:a16="http://schemas.microsoft.com/office/drawing/2014/main" id="{E0BC1A5F-C58D-175B-0B89-96CEA4BB90E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Text Placeholder 4">
            <a:extLst>
              <a:ext uri="{FF2B5EF4-FFF2-40B4-BE49-F238E27FC236}">
                <a16:creationId xmlns:a16="http://schemas.microsoft.com/office/drawing/2014/main" id="{E50D3905-50EC-6557-FBFD-DE54C423A965}"/>
              </a:ext>
            </a:extLst>
          </p:cNvPr>
          <p:cNvSpPr>
            <a:spLocks noGrp="1"/>
          </p:cNvSpPr>
          <p:nvPr>
            <p:ph type="body" sz="quarter" idx="13"/>
          </p:nvPr>
        </p:nvSpPr>
        <p:spPr>
          <a:xfrm>
            <a:off x="0" y="6443940"/>
            <a:ext cx="11658600" cy="358775"/>
          </a:xfrm>
        </p:spPr>
        <p:txBody>
          <a:bodyPr/>
          <a:lstStyle/>
          <a:p>
            <a:r>
              <a:rPr lang="pt-BR" sz="800" dirty="0">
                <a:solidFill>
                  <a:srgbClr val="7F7F7F"/>
                </a:solidFill>
              </a:rPr>
              <a:t>*mulheres que se declararam sexualmente ativas antes e após a radioterapia.</a:t>
            </a:r>
            <a:r>
              <a:rPr lang="pt-BR" sz="800" baseline="30000" dirty="0">
                <a:solidFill>
                  <a:srgbClr val="7F7F7F"/>
                </a:solidFill>
              </a:rPr>
              <a:t>1</a:t>
            </a:r>
            <a:r>
              <a:rPr lang="pt-BR" sz="800" dirty="0">
                <a:solidFill>
                  <a:srgbClr val="7F7F7F"/>
                </a:solidFill>
              </a:rPr>
              <a:t>  </a:t>
            </a:r>
          </a:p>
          <a:p>
            <a:r>
              <a:rPr lang="pt-BR" sz="800" dirty="0">
                <a:solidFill>
                  <a:srgbClr val="7F7F7F"/>
                </a:solidFill>
              </a:rPr>
              <a:t>1. Vidal MLB. Efeitos adversos tardios </a:t>
            </a:r>
            <a:r>
              <a:rPr lang="pt-BR" sz="800" dirty="0" err="1">
                <a:solidFill>
                  <a:srgbClr val="7F7F7F"/>
                </a:solidFill>
              </a:rPr>
              <a:t>subseqüentes</a:t>
            </a:r>
            <a:r>
              <a:rPr lang="pt-BR" sz="800" dirty="0">
                <a:solidFill>
                  <a:srgbClr val="7F7F7F"/>
                </a:solidFill>
              </a:rPr>
              <a:t> ao tratamento radioterápico para câncer de colo uterino na bexiga, reto e função sexual [dissertação]. Rio de Janeiro: Instituto Nacional de Câncer; 2008. 94 p. Disponível em: https://bvsms.saude.gov.br/</a:t>
            </a:r>
            <a:r>
              <a:rPr lang="pt-BR" sz="800" dirty="0" err="1">
                <a:solidFill>
                  <a:srgbClr val="7F7F7F"/>
                </a:solidFill>
              </a:rPr>
              <a:t>bvs</a:t>
            </a:r>
            <a:r>
              <a:rPr lang="pt-BR" sz="800" dirty="0">
                <a:solidFill>
                  <a:srgbClr val="7F7F7F"/>
                </a:solidFill>
              </a:rPr>
              <a:t>/</a:t>
            </a:r>
            <a:r>
              <a:rPr lang="pt-BR" sz="800" dirty="0" err="1">
                <a:solidFill>
                  <a:srgbClr val="7F7F7F"/>
                </a:solidFill>
              </a:rPr>
              <a:t>publicacoes</a:t>
            </a:r>
            <a:r>
              <a:rPr lang="pt-BR" sz="800" dirty="0">
                <a:solidFill>
                  <a:srgbClr val="7F7F7F"/>
                </a:solidFill>
              </a:rPr>
              <a:t>/inca/EFEITOS_ADVERSOS_TARDIOS_SUBSEQUENTES_AO_TRATAMENTO.pdf. Acessado em 29 de novembro de 2024.</a:t>
            </a:r>
          </a:p>
          <a:p>
            <a:endParaRPr lang="pt-BR" sz="800" baseline="30000" dirty="0">
              <a:solidFill>
                <a:srgbClr val="7F7F7F"/>
              </a:solidFill>
            </a:endParaRPr>
          </a:p>
        </p:txBody>
      </p:sp>
      <p:pic>
        <p:nvPicPr>
          <p:cNvPr id="7" name="Gráfico 6">
            <a:extLst>
              <a:ext uri="{FF2B5EF4-FFF2-40B4-BE49-F238E27FC236}">
                <a16:creationId xmlns:a16="http://schemas.microsoft.com/office/drawing/2014/main" id="{EA7ED34D-410D-4FE4-4D39-D4879C39F85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178053" y="2153309"/>
            <a:ext cx="4654339" cy="2551382"/>
          </a:xfrm>
          <a:prstGeom prst="rect">
            <a:avLst/>
          </a:prstGeom>
        </p:spPr>
      </p:pic>
      <p:sp>
        <p:nvSpPr>
          <p:cNvPr id="8" name="CaixaDeTexto 7">
            <a:extLst>
              <a:ext uri="{FF2B5EF4-FFF2-40B4-BE49-F238E27FC236}">
                <a16:creationId xmlns:a16="http://schemas.microsoft.com/office/drawing/2014/main" id="{E156F126-39F4-3B4C-EEEB-960D5C6B4D61}"/>
              </a:ext>
            </a:extLst>
          </p:cNvPr>
          <p:cNvSpPr txBox="1"/>
          <p:nvPr/>
        </p:nvSpPr>
        <p:spPr>
          <a:xfrm>
            <a:off x="1819072" y="4873749"/>
            <a:ext cx="7655668" cy="7078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relataram diminuição da libido, possivelmente relacionada aos efeitos adversos tardios pós-radioterapia.</a:t>
            </a:r>
            <a:r>
              <a:rPr kumimoji="0" lang="pt-BR" sz="20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22201559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a:extLst>
              <a:ext uri="{FF2B5EF4-FFF2-40B4-BE49-F238E27FC236}">
                <a16:creationId xmlns:a16="http://schemas.microsoft.com/office/drawing/2014/main" id="{E719E541-27F9-4A8F-0CE2-655CB67895E3}"/>
              </a:ext>
            </a:extLst>
          </p:cNvPr>
          <p:cNvSpPr>
            <a:spLocks noGrp="1"/>
          </p:cNvSpPr>
          <p:nvPr>
            <p:ph idx="1"/>
          </p:nvPr>
        </p:nvSpPr>
        <p:spPr>
          <a:xfrm>
            <a:off x="425493" y="1149389"/>
            <a:ext cx="11062313" cy="831715"/>
          </a:xfrm>
        </p:spPr>
        <p:txBody>
          <a:bodyPr/>
          <a:lstStyle/>
          <a:p>
            <a:pPr marL="0" indent="0">
              <a:buNone/>
            </a:pPr>
            <a:r>
              <a:rPr lang="pt-BR" sz="1800" dirty="0"/>
              <a:t>Distribuição dos sinais e sintomas sobre a função sexual possivelmente relacionados a efeitos adversos tardios pós-radioterapia para câncer de colo do útero, referidos pelas pacientes durante entrevista.</a:t>
            </a:r>
            <a:r>
              <a:rPr lang="pt-BR" sz="1800" baseline="30000" dirty="0"/>
              <a:t>1</a:t>
            </a:r>
          </a:p>
        </p:txBody>
      </p:sp>
      <p:sp>
        <p:nvSpPr>
          <p:cNvPr id="4" name="Espaço Reservado para Número de Slide 3">
            <a:extLst>
              <a:ext uri="{FF2B5EF4-FFF2-40B4-BE49-F238E27FC236}">
                <a16:creationId xmlns:a16="http://schemas.microsoft.com/office/drawing/2014/main" id="{93F026A7-6409-CCE9-9643-A82DA5EC71AC}"/>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aphicFrame>
        <p:nvGraphicFramePr>
          <p:cNvPr id="6" name="Tabela 5">
            <a:extLst>
              <a:ext uri="{FF2B5EF4-FFF2-40B4-BE49-F238E27FC236}">
                <a16:creationId xmlns:a16="http://schemas.microsoft.com/office/drawing/2014/main" id="{D7D10FCE-3CE0-7DCF-6E9F-595BA52707A2}"/>
              </a:ext>
            </a:extLst>
          </p:cNvPr>
          <p:cNvGraphicFramePr>
            <a:graphicFrameLocks noGrp="1"/>
          </p:cNvGraphicFramePr>
          <p:nvPr/>
        </p:nvGraphicFramePr>
        <p:xfrm>
          <a:off x="2718563" y="2042381"/>
          <a:ext cx="4618824" cy="1430001"/>
        </p:xfrm>
        <a:graphic>
          <a:graphicData uri="http://schemas.openxmlformats.org/drawingml/2006/table">
            <a:tbl>
              <a:tblPr firstRow="1" bandRow="1">
                <a:tableStyleId>{5940675A-B579-460E-94D1-54222C63F5DA}</a:tableStyleId>
              </a:tblPr>
              <a:tblGrid>
                <a:gridCol w="3411288">
                  <a:extLst>
                    <a:ext uri="{9D8B030D-6E8A-4147-A177-3AD203B41FA5}">
                      <a16:colId xmlns:a16="http://schemas.microsoft.com/office/drawing/2014/main" val="2192769594"/>
                    </a:ext>
                  </a:extLst>
                </a:gridCol>
                <a:gridCol w="1207536">
                  <a:extLst>
                    <a:ext uri="{9D8B030D-6E8A-4147-A177-3AD203B41FA5}">
                      <a16:colId xmlns:a16="http://schemas.microsoft.com/office/drawing/2014/main" val="684417692"/>
                    </a:ext>
                  </a:extLst>
                </a:gridCol>
              </a:tblGrid>
              <a:tr h="302378">
                <a:tc>
                  <a:txBody>
                    <a:bodyPr/>
                    <a:lstStyle/>
                    <a:p>
                      <a:pPr algn="ctr"/>
                      <a:r>
                        <a:rPr lang="pt-BR" sz="1300" b="1" dirty="0">
                          <a:solidFill>
                            <a:schemeClr val="bg1"/>
                          </a:solidFill>
                        </a:rPr>
                        <a:t>Efeitos referidos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300" b="1" dirty="0">
                          <a:solidFill>
                            <a:schemeClr val="bg1"/>
                          </a:solidFill>
                        </a:rPr>
                        <a:t>Casos</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946765354"/>
                  </a:ext>
                </a:extLst>
              </a:tr>
              <a:tr h="317527">
                <a:tc>
                  <a:txBody>
                    <a:bodyPr/>
                    <a:lstStyle/>
                    <a:p>
                      <a:r>
                        <a:rPr lang="pt-BR" sz="1300" dirty="0"/>
                        <a:t>Diminuição da libido</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~66%</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00881031"/>
                  </a:ext>
                </a:extLst>
              </a:tr>
              <a:tr h="255571">
                <a:tc>
                  <a:txBody>
                    <a:bodyPr/>
                    <a:lstStyle/>
                    <a:p>
                      <a:r>
                        <a:rPr lang="pt-BR" sz="1300" dirty="0"/>
                        <a:t>Diminuição do prazer</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~60%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371464"/>
                  </a:ext>
                </a:extLst>
              </a:tr>
              <a:tr h="255571">
                <a:tc>
                  <a:txBody>
                    <a:bodyPr/>
                    <a:lstStyle/>
                    <a:p>
                      <a:r>
                        <a:rPr lang="pt-BR" sz="1300" dirty="0"/>
                        <a:t>Sangramento relacionado ao ato sexual</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300" dirty="0"/>
                        <a:t>~49%</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8177812"/>
                  </a:ext>
                </a:extLst>
              </a:tr>
              <a:tr h="25557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300" dirty="0"/>
                        <a:t>Dispareunia</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300" dirty="0"/>
                        <a:t>~53%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78436644"/>
                  </a:ext>
                </a:extLst>
              </a:tr>
            </a:tbl>
          </a:graphicData>
        </a:graphic>
      </p:graphicFrame>
      <p:sp>
        <p:nvSpPr>
          <p:cNvPr id="14" name="Forma Livre: Forma 13">
            <a:extLst>
              <a:ext uri="{FF2B5EF4-FFF2-40B4-BE49-F238E27FC236}">
                <a16:creationId xmlns:a16="http://schemas.microsoft.com/office/drawing/2014/main" id="{530B7E6F-577F-C077-2281-8621979B49EB}"/>
              </a:ext>
            </a:extLst>
          </p:cNvPr>
          <p:cNvSpPr/>
          <p:nvPr/>
        </p:nvSpPr>
        <p:spPr>
          <a:xfrm>
            <a:off x="872105" y="5895802"/>
            <a:ext cx="10447789" cy="12972"/>
          </a:xfrm>
          <a:custGeom>
            <a:avLst/>
            <a:gdLst>
              <a:gd name="connsiteX0" fmla="*/ 0 w 10447789"/>
              <a:gd name="connsiteY0" fmla="*/ 0 h 12972"/>
              <a:gd name="connsiteX1" fmla="*/ 10447790 w 10447789"/>
              <a:gd name="connsiteY1" fmla="*/ 0 h 12972"/>
            </a:gdLst>
            <a:ahLst/>
            <a:cxnLst>
              <a:cxn ang="0">
                <a:pos x="connsiteX0" y="connsiteY0"/>
              </a:cxn>
              <a:cxn ang="0">
                <a:pos x="connsiteX1" y="connsiteY1"/>
              </a:cxn>
            </a:cxnLst>
            <a:rect l="l" t="t" r="r" b="b"/>
            <a:pathLst>
              <a:path w="10447789" h="12972">
                <a:moveTo>
                  <a:pt x="0" y="0"/>
                </a:moveTo>
                <a:lnTo>
                  <a:pt x="10447790" y="0"/>
                </a:lnTo>
              </a:path>
            </a:pathLst>
          </a:custGeom>
          <a:ln w="10375" cap="flat">
            <a:solidFill>
              <a:srgbClr val="00535E"/>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5" name="Forma Livre: Forma 14">
            <a:extLst>
              <a:ext uri="{FF2B5EF4-FFF2-40B4-BE49-F238E27FC236}">
                <a16:creationId xmlns:a16="http://schemas.microsoft.com/office/drawing/2014/main" id="{740516A9-A7A0-2BFA-87D0-8A66095C33E0}"/>
              </a:ext>
            </a:extLst>
          </p:cNvPr>
          <p:cNvSpPr/>
          <p:nvPr/>
        </p:nvSpPr>
        <p:spPr>
          <a:xfrm>
            <a:off x="1385803" y="4562263"/>
            <a:ext cx="473484" cy="1336134"/>
          </a:xfrm>
          <a:custGeom>
            <a:avLst/>
            <a:gdLst>
              <a:gd name="connsiteX0" fmla="*/ 0 w 473484"/>
              <a:gd name="connsiteY0" fmla="*/ 0 h 1336134"/>
              <a:gd name="connsiteX1" fmla="*/ 473484 w 473484"/>
              <a:gd name="connsiteY1" fmla="*/ 0 h 1336134"/>
              <a:gd name="connsiteX2" fmla="*/ 473484 w 473484"/>
              <a:gd name="connsiteY2" fmla="*/ 1336134 h 1336134"/>
              <a:gd name="connsiteX3" fmla="*/ 0 w 473484"/>
              <a:gd name="connsiteY3" fmla="*/ 1336134 h 1336134"/>
            </a:gdLst>
            <a:ahLst/>
            <a:cxnLst>
              <a:cxn ang="0">
                <a:pos x="connsiteX0" y="connsiteY0"/>
              </a:cxn>
              <a:cxn ang="0">
                <a:pos x="connsiteX1" y="connsiteY1"/>
              </a:cxn>
              <a:cxn ang="0">
                <a:pos x="connsiteX2" y="connsiteY2"/>
              </a:cxn>
              <a:cxn ang="0">
                <a:pos x="connsiteX3" y="connsiteY3"/>
              </a:cxn>
            </a:cxnLst>
            <a:rect l="l" t="t" r="r" b="b"/>
            <a:pathLst>
              <a:path w="473484" h="1336134">
                <a:moveTo>
                  <a:pt x="0" y="0"/>
                </a:moveTo>
                <a:lnTo>
                  <a:pt x="473484" y="0"/>
                </a:lnTo>
                <a:lnTo>
                  <a:pt x="473484" y="1336134"/>
                </a:lnTo>
                <a:lnTo>
                  <a:pt x="0" y="1336134"/>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6" name="Forma Livre: Forma 15">
            <a:extLst>
              <a:ext uri="{FF2B5EF4-FFF2-40B4-BE49-F238E27FC236}">
                <a16:creationId xmlns:a16="http://schemas.microsoft.com/office/drawing/2014/main" id="{AF7930B9-F90A-A539-0A50-95E49871FD44}"/>
              </a:ext>
            </a:extLst>
          </p:cNvPr>
          <p:cNvSpPr/>
          <p:nvPr/>
        </p:nvSpPr>
        <p:spPr>
          <a:xfrm>
            <a:off x="2878900" y="5567606"/>
            <a:ext cx="473484" cy="326898"/>
          </a:xfrm>
          <a:custGeom>
            <a:avLst/>
            <a:gdLst>
              <a:gd name="connsiteX0" fmla="*/ 0 w 473484"/>
              <a:gd name="connsiteY0" fmla="*/ 0 h 326898"/>
              <a:gd name="connsiteX1" fmla="*/ 473484 w 473484"/>
              <a:gd name="connsiteY1" fmla="*/ 0 h 326898"/>
              <a:gd name="connsiteX2" fmla="*/ 473484 w 473484"/>
              <a:gd name="connsiteY2" fmla="*/ 326899 h 326898"/>
              <a:gd name="connsiteX3" fmla="*/ 0 w 473484"/>
              <a:gd name="connsiteY3" fmla="*/ 326899 h 326898"/>
            </a:gdLst>
            <a:ahLst/>
            <a:cxnLst>
              <a:cxn ang="0">
                <a:pos x="connsiteX0" y="connsiteY0"/>
              </a:cxn>
              <a:cxn ang="0">
                <a:pos x="connsiteX1" y="connsiteY1"/>
              </a:cxn>
              <a:cxn ang="0">
                <a:pos x="connsiteX2" y="connsiteY2"/>
              </a:cxn>
              <a:cxn ang="0">
                <a:pos x="connsiteX3" y="connsiteY3"/>
              </a:cxn>
            </a:cxnLst>
            <a:rect l="l" t="t" r="r" b="b"/>
            <a:pathLst>
              <a:path w="473484" h="326898">
                <a:moveTo>
                  <a:pt x="0" y="0"/>
                </a:moveTo>
                <a:lnTo>
                  <a:pt x="473484" y="0"/>
                </a:lnTo>
                <a:lnTo>
                  <a:pt x="473484" y="326899"/>
                </a:lnTo>
                <a:lnTo>
                  <a:pt x="0" y="326899"/>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7" name="Forma Livre: Forma 16">
            <a:extLst>
              <a:ext uri="{FF2B5EF4-FFF2-40B4-BE49-F238E27FC236}">
                <a16:creationId xmlns:a16="http://schemas.microsoft.com/office/drawing/2014/main" id="{9872C1E1-58EC-D351-D3B0-ECA7F678A2A1}"/>
              </a:ext>
            </a:extLst>
          </p:cNvPr>
          <p:cNvSpPr/>
          <p:nvPr/>
        </p:nvSpPr>
        <p:spPr>
          <a:xfrm>
            <a:off x="4370700" y="5632467"/>
            <a:ext cx="473484" cy="263335"/>
          </a:xfrm>
          <a:custGeom>
            <a:avLst/>
            <a:gdLst>
              <a:gd name="connsiteX0" fmla="*/ 0 w 473484"/>
              <a:gd name="connsiteY0" fmla="*/ 0 h 263335"/>
              <a:gd name="connsiteX1" fmla="*/ 473485 w 473484"/>
              <a:gd name="connsiteY1" fmla="*/ 0 h 263335"/>
              <a:gd name="connsiteX2" fmla="*/ 473485 w 473484"/>
              <a:gd name="connsiteY2" fmla="*/ 263335 h 263335"/>
              <a:gd name="connsiteX3" fmla="*/ 0 w 473484"/>
              <a:gd name="connsiteY3" fmla="*/ 263335 h 263335"/>
            </a:gdLst>
            <a:ahLst/>
            <a:cxnLst>
              <a:cxn ang="0">
                <a:pos x="connsiteX0" y="connsiteY0"/>
              </a:cxn>
              <a:cxn ang="0">
                <a:pos x="connsiteX1" y="connsiteY1"/>
              </a:cxn>
              <a:cxn ang="0">
                <a:pos x="connsiteX2" y="connsiteY2"/>
              </a:cxn>
              <a:cxn ang="0">
                <a:pos x="connsiteX3" y="connsiteY3"/>
              </a:cxn>
            </a:cxnLst>
            <a:rect l="l" t="t" r="r" b="b"/>
            <a:pathLst>
              <a:path w="473484" h="263335">
                <a:moveTo>
                  <a:pt x="0" y="0"/>
                </a:moveTo>
                <a:lnTo>
                  <a:pt x="473485" y="0"/>
                </a:lnTo>
                <a:lnTo>
                  <a:pt x="473485" y="263335"/>
                </a:lnTo>
                <a:lnTo>
                  <a:pt x="0" y="263335"/>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8" name="Forma Livre: Forma 17">
            <a:extLst>
              <a:ext uri="{FF2B5EF4-FFF2-40B4-BE49-F238E27FC236}">
                <a16:creationId xmlns:a16="http://schemas.microsoft.com/office/drawing/2014/main" id="{F5A3170E-9873-807E-4700-E88E3C1C26DC}"/>
              </a:ext>
            </a:extLst>
          </p:cNvPr>
          <p:cNvSpPr/>
          <p:nvPr/>
        </p:nvSpPr>
        <p:spPr>
          <a:xfrm>
            <a:off x="8859073" y="5788133"/>
            <a:ext cx="473484" cy="101182"/>
          </a:xfrm>
          <a:custGeom>
            <a:avLst/>
            <a:gdLst>
              <a:gd name="connsiteX0" fmla="*/ 0 w 473484"/>
              <a:gd name="connsiteY0" fmla="*/ 0 h 101182"/>
              <a:gd name="connsiteX1" fmla="*/ 473485 w 473484"/>
              <a:gd name="connsiteY1" fmla="*/ 0 h 101182"/>
              <a:gd name="connsiteX2" fmla="*/ 473485 w 473484"/>
              <a:gd name="connsiteY2" fmla="*/ 101183 h 101182"/>
              <a:gd name="connsiteX3" fmla="*/ 0 w 473484"/>
              <a:gd name="connsiteY3" fmla="*/ 101183 h 101182"/>
            </a:gdLst>
            <a:ahLst/>
            <a:cxnLst>
              <a:cxn ang="0">
                <a:pos x="connsiteX0" y="connsiteY0"/>
              </a:cxn>
              <a:cxn ang="0">
                <a:pos x="connsiteX1" y="connsiteY1"/>
              </a:cxn>
              <a:cxn ang="0">
                <a:pos x="connsiteX2" y="connsiteY2"/>
              </a:cxn>
              <a:cxn ang="0">
                <a:pos x="connsiteX3" y="connsiteY3"/>
              </a:cxn>
            </a:cxnLst>
            <a:rect l="l" t="t" r="r" b="b"/>
            <a:pathLst>
              <a:path w="473484" h="101182">
                <a:moveTo>
                  <a:pt x="0" y="0"/>
                </a:moveTo>
                <a:lnTo>
                  <a:pt x="473485" y="0"/>
                </a:lnTo>
                <a:lnTo>
                  <a:pt x="473485" y="101183"/>
                </a:lnTo>
                <a:lnTo>
                  <a:pt x="0" y="101183"/>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9" name="Forma Livre: Forma 18">
            <a:extLst>
              <a:ext uri="{FF2B5EF4-FFF2-40B4-BE49-F238E27FC236}">
                <a16:creationId xmlns:a16="http://schemas.microsoft.com/office/drawing/2014/main" id="{DB17865F-43BD-EEBB-42D5-89FE07960226}"/>
              </a:ext>
            </a:extLst>
          </p:cNvPr>
          <p:cNvSpPr/>
          <p:nvPr/>
        </p:nvSpPr>
        <p:spPr>
          <a:xfrm>
            <a:off x="10337901" y="5814077"/>
            <a:ext cx="491645" cy="75238"/>
          </a:xfrm>
          <a:custGeom>
            <a:avLst/>
            <a:gdLst>
              <a:gd name="connsiteX0" fmla="*/ 0 w 491645"/>
              <a:gd name="connsiteY0" fmla="*/ 0 h 75238"/>
              <a:gd name="connsiteX1" fmla="*/ 491646 w 491645"/>
              <a:gd name="connsiteY1" fmla="*/ 0 h 75238"/>
              <a:gd name="connsiteX2" fmla="*/ 491646 w 491645"/>
              <a:gd name="connsiteY2" fmla="*/ 75239 h 75238"/>
              <a:gd name="connsiteX3" fmla="*/ 0 w 491645"/>
              <a:gd name="connsiteY3" fmla="*/ 75239 h 75238"/>
            </a:gdLst>
            <a:ahLst/>
            <a:cxnLst>
              <a:cxn ang="0">
                <a:pos x="connsiteX0" y="connsiteY0"/>
              </a:cxn>
              <a:cxn ang="0">
                <a:pos x="connsiteX1" y="connsiteY1"/>
              </a:cxn>
              <a:cxn ang="0">
                <a:pos x="connsiteX2" y="connsiteY2"/>
              </a:cxn>
              <a:cxn ang="0">
                <a:pos x="connsiteX3" y="connsiteY3"/>
              </a:cxn>
            </a:cxnLst>
            <a:rect l="l" t="t" r="r" b="b"/>
            <a:pathLst>
              <a:path w="491645" h="75238">
                <a:moveTo>
                  <a:pt x="0" y="0"/>
                </a:moveTo>
                <a:lnTo>
                  <a:pt x="491646" y="0"/>
                </a:lnTo>
                <a:lnTo>
                  <a:pt x="491646" y="75239"/>
                </a:lnTo>
                <a:lnTo>
                  <a:pt x="0" y="75239"/>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0" name="Forma Livre: Forma 19">
            <a:extLst>
              <a:ext uri="{FF2B5EF4-FFF2-40B4-BE49-F238E27FC236}">
                <a16:creationId xmlns:a16="http://schemas.microsoft.com/office/drawing/2014/main" id="{43092ACD-C190-5787-81A0-BE3E52D04A7C}"/>
              </a:ext>
            </a:extLst>
          </p:cNvPr>
          <p:cNvSpPr/>
          <p:nvPr/>
        </p:nvSpPr>
        <p:spPr>
          <a:xfrm>
            <a:off x="5862500" y="5762189"/>
            <a:ext cx="473484" cy="127127"/>
          </a:xfrm>
          <a:custGeom>
            <a:avLst/>
            <a:gdLst>
              <a:gd name="connsiteX0" fmla="*/ 0 w 473484"/>
              <a:gd name="connsiteY0" fmla="*/ 0 h 127127"/>
              <a:gd name="connsiteX1" fmla="*/ 473485 w 473484"/>
              <a:gd name="connsiteY1" fmla="*/ 0 h 127127"/>
              <a:gd name="connsiteX2" fmla="*/ 473485 w 473484"/>
              <a:gd name="connsiteY2" fmla="*/ 127127 h 127127"/>
              <a:gd name="connsiteX3" fmla="*/ 0 w 473484"/>
              <a:gd name="connsiteY3" fmla="*/ 127127 h 127127"/>
            </a:gdLst>
            <a:ahLst/>
            <a:cxnLst>
              <a:cxn ang="0">
                <a:pos x="connsiteX0" y="connsiteY0"/>
              </a:cxn>
              <a:cxn ang="0">
                <a:pos x="connsiteX1" y="connsiteY1"/>
              </a:cxn>
              <a:cxn ang="0">
                <a:pos x="connsiteX2" y="connsiteY2"/>
              </a:cxn>
              <a:cxn ang="0">
                <a:pos x="connsiteX3" y="connsiteY3"/>
              </a:cxn>
            </a:cxnLst>
            <a:rect l="l" t="t" r="r" b="b"/>
            <a:pathLst>
              <a:path w="473484" h="127127">
                <a:moveTo>
                  <a:pt x="0" y="0"/>
                </a:moveTo>
                <a:lnTo>
                  <a:pt x="473485" y="0"/>
                </a:lnTo>
                <a:lnTo>
                  <a:pt x="473485" y="127127"/>
                </a:lnTo>
                <a:lnTo>
                  <a:pt x="0" y="127127"/>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1" name="Forma Livre: Forma 20">
            <a:extLst>
              <a:ext uri="{FF2B5EF4-FFF2-40B4-BE49-F238E27FC236}">
                <a16:creationId xmlns:a16="http://schemas.microsoft.com/office/drawing/2014/main" id="{DF576A22-AC08-CA97-96A2-30B061A32FAD}"/>
              </a:ext>
            </a:extLst>
          </p:cNvPr>
          <p:cNvSpPr/>
          <p:nvPr/>
        </p:nvSpPr>
        <p:spPr>
          <a:xfrm>
            <a:off x="7354300" y="5759594"/>
            <a:ext cx="473484" cy="127127"/>
          </a:xfrm>
          <a:custGeom>
            <a:avLst/>
            <a:gdLst>
              <a:gd name="connsiteX0" fmla="*/ 0 w 473484"/>
              <a:gd name="connsiteY0" fmla="*/ 0 h 127127"/>
              <a:gd name="connsiteX1" fmla="*/ 473485 w 473484"/>
              <a:gd name="connsiteY1" fmla="*/ 0 h 127127"/>
              <a:gd name="connsiteX2" fmla="*/ 473485 w 473484"/>
              <a:gd name="connsiteY2" fmla="*/ 127127 h 127127"/>
              <a:gd name="connsiteX3" fmla="*/ 0 w 473484"/>
              <a:gd name="connsiteY3" fmla="*/ 127127 h 127127"/>
            </a:gdLst>
            <a:ahLst/>
            <a:cxnLst>
              <a:cxn ang="0">
                <a:pos x="connsiteX0" y="connsiteY0"/>
              </a:cxn>
              <a:cxn ang="0">
                <a:pos x="connsiteX1" y="connsiteY1"/>
              </a:cxn>
              <a:cxn ang="0">
                <a:pos x="connsiteX2" y="connsiteY2"/>
              </a:cxn>
              <a:cxn ang="0">
                <a:pos x="connsiteX3" y="connsiteY3"/>
              </a:cxn>
            </a:cxnLst>
            <a:rect l="l" t="t" r="r" b="b"/>
            <a:pathLst>
              <a:path w="473484" h="127127">
                <a:moveTo>
                  <a:pt x="0" y="0"/>
                </a:moveTo>
                <a:lnTo>
                  <a:pt x="473485" y="0"/>
                </a:lnTo>
                <a:lnTo>
                  <a:pt x="473485" y="127127"/>
                </a:lnTo>
                <a:lnTo>
                  <a:pt x="0" y="127127"/>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2" name="CaixaDeTexto 21">
            <a:extLst>
              <a:ext uri="{FF2B5EF4-FFF2-40B4-BE49-F238E27FC236}">
                <a16:creationId xmlns:a16="http://schemas.microsoft.com/office/drawing/2014/main" id="{51EBD6F2-3A76-B385-815C-06B25F449842}"/>
              </a:ext>
            </a:extLst>
          </p:cNvPr>
          <p:cNvSpPr txBox="1"/>
          <p:nvPr/>
        </p:nvSpPr>
        <p:spPr>
          <a:xfrm>
            <a:off x="1195044" y="4138953"/>
            <a:ext cx="91082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58,1%</a:t>
            </a:r>
          </a:p>
        </p:txBody>
      </p:sp>
      <p:sp>
        <p:nvSpPr>
          <p:cNvPr id="23" name="CaixaDeTexto 22">
            <a:extLst>
              <a:ext uri="{FF2B5EF4-FFF2-40B4-BE49-F238E27FC236}">
                <a16:creationId xmlns:a16="http://schemas.microsoft.com/office/drawing/2014/main" id="{29737049-B4C4-1570-7216-C80E540A5400}"/>
              </a:ext>
            </a:extLst>
          </p:cNvPr>
          <p:cNvSpPr txBox="1"/>
          <p:nvPr/>
        </p:nvSpPr>
        <p:spPr>
          <a:xfrm>
            <a:off x="2718563" y="5162956"/>
            <a:ext cx="91082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13,6%</a:t>
            </a:r>
          </a:p>
        </p:txBody>
      </p:sp>
      <p:sp>
        <p:nvSpPr>
          <p:cNvPr id="24" name="CaixaDeTexto 23">
            <a:extLst>
              <a:ext uri="{FF2B5EF4-FFF2-40B4-BE49-F238E27FC236}">
                <a16:creationId xmlns:a16="http://schemas.microsoft.com/office/drawing/2014/main" id="{7D1F61C8-AE70-2D45-4A47-05C926A05DFF}"/>
              </a:ext>
            </a:extLst>
          </p:cNvPr>
          <p:cNvSpPr txBox="1"/>
          <p:nvPr/>
        </p:nvSpPr>
        <p:spPr>
          <a:xfrm>
            <a:off x="4226351" y="5162956"/>
            <a:ext cx="896656"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11,1%</a:t>
            </a:r>
          </a:p>
        </p:txBody>
      </p:sp>
      <p:sp>
        <p:nvSpPr>
          <p:cNvPr id="25" name="CaixaDeTexto 24">
            <a:extLst>
              <a:ext uri="{FF2B5EF4-FFF2-40B4-BE49-F238E27FC236}">
                <a16:creationId xmlns:a16="http://schemas.microsoft.com/office/drawing/2014/main" id="{DFBE8A4A-1538-072B-37C8-AFF69FF024ED}"/>
              </a:ext>
            </a:extLst>
          </p:cNvPr>
          <p:cNvSpPr txBox="1"/>
          <p:nvPr/>
        </p:nvSpPr>
        <p:spPr>
          <a:xfrm>
            <a:off x="5671365" y="5350261"/>
            <a:ext cx="76815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5,1%</a:t>
            </a:r>
          </a:p>
        </p:txBody>
      </p:sp>
      <p:sp>
        <p:nvSpPr>
          <p:cNvPr id="26" name="CaixaDeTexto 25">
            <a:extLst>
              <a:ext uri="{FF2B5EF4-FFF2-40B4-BE49-F238E27FC236}">
                <a16:creationId xmlns:a16="http://schemas.microsoft.com/office/drawing/2014/main" id="{0A81789E-2464-78BA-FCE4-8389EB0C4301}"/>
              </a:ext>
            </a:extLst>
          </p:cNvPr>
          <p:cNvSpPr txBox="1"/>
          <p:nvPr/>
        </p:nvSpPr>
        <p:spPr>
          <a:xfrm>
            <a:off x="7227791" y="5350261"/>
            <a:ext cx="76815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5,1%</a:t>
            </a:r>
          </a:p>
        </p:txBody>
      </p:sp>
      <p:sp>
        <p:nvSpPr>
          <p:cNvPr id="27" name="CaixaDeTexto 26">
            <a:extLst>
              <a:ext uri="{FF2B5EF4-FFF2-40B4-BE49-F238E27FC236}">
                <a16:creationId xmlns:a16="http://schemas.microsoft.com/office/drawing/2014/main" id="{D08D11D7-1416-B135-BE3C-7FD554EA001F}"/>
              </a:ext>
            </a:extLst>
          </p:cNvPr>
          <p:cNvSpPr txBox="1"/>
          <p:nvPr/>
        </p:nvSpPr>
        <p:spPr>
          <a:xfrm>
            <a:off x="8735578" y="5350261"/>
            <a:ext cx="76815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4,2%</a:t>
            </a:r>
          </a:p>
        </p:txBody>
      </p:sp>
      <p:sp>
        <p:nvSpPr>
          <p:cNvPr id="28" name="CaixaDeTexto 27">
            <a:extLst>
              <a:ext uri="{FF2B5EF4-FFF2-40B4-BE49-F238E27FC236}">
                <a16:creationId xmlns:a16="http://schemas.microsoft.com/office/drawing/2014/main" id="{904EAD63-7ABF-C336-C8AE-00536078844D}"/>
              </a:ext>
            </a:extLst>
          </p:cNvPr>
          <p:cNvSpPr txBox="1"/>
          <p:nvPr/>
        </p:nvSpPr>
        <p:spPr>
          <a:xfrm>
            <a:off x="10214182" y="5350261"/>
            <a:ext cx="76815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3,4%</a:t>
            </a:r>
          </a:p>
        </p:txBody>
      </p:sp>
      <p:sp>
        <p:nvSpPr>
          <p:cNvPr id="29" name="Espaço Reservado para Conteúdo 2">
            <a:extLst>
              <a:ext uri="{FF2B5EF4-FFF2-40B4-BE49-F238E27FC236}">
                <a16:creationId xmlns:a16="http://schemas.microsoft.com/office/drawing/2014/main" id="{DEAA3FBA-9DC0-E14C-F25E-9C3F73FC0E01}"/>
              </a:ext>
            </a:extLst>
          </p:cNvPr>
          <p:cNvSpPr txBox="1">
            <a:spLocks/>
          </p:cNvSpPr>
          <p:nvPr/>
        </p:nvSpPr>
        <p:spPr>
          <a:xfrm>
            <a:off x="591606" y="5907127"/>
            <a:ext cx="1871948" cy="400110"/>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Gastroenterologista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0" name="Espaço Reservado para Conteúdo 2">
            <a:extLst>
              <a:ext uri="{FF2B5EF4-FFF2-40B4-BE49-F238E27FC236}">
                <a16:creationId xmlns:a16="http://schemas.microsoft.com/office/drawing/2014/main" id="{489A0912-8B1D-EA37-2B93-05971D226DCC}"/>
              </a:ext>
            </a:extLst>
          </p:cNvPr>
          <p:cNvSpPr txBox="1">
            <a:spLocks/>
          </p:cNvSpPr>
          <p:nvPr/>
        </p:nvSpPr>
        <p:spPr>
          <a:xfrm>
            <a:off x="2559376" y="5907127"/>
            <a:ext cx="1112532" cy="400110"/>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Urologista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1" name="Espaço Reservado para Conteúdo 2">
            <a:extLst>
              <a:ext uri="{FF2B5EF4-FFF2-40B4-BE49-F238E27FC236}">
                <a16:creationId xmlns:a16="http://schemas.microsoft.com/office/drawing/2014/main" id="{4947B973-807B-6281-023D-D55050DFBA0F}"/>
              </a:ext>
            </a:extLst>
          </p:cNvPr>
          <p:cNvSpPr txBox="1">
            <a:spLocks/>
          </p:cNvSpPr>
          <p:nvPr/>
        </p:nvSpPr>
        <p:spPr>
          <a:xfrm>
            <a:off x="3908928" y="5907127"/>
            <a:ext cx="1531502" cy="400110"/>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Ginecologista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2" name="Espaço Reservado para Conteúdo 2">
            <a:extLst>
              <a:ext uri="{FF2B5EF4-FFF2-40B4-BE49-F238E27FC236}">
                <a16:creationId xmlns:a16="http://schemas.microsoft.com/office/drawing/2014/main" id="{D3BBCBA2-BF17-D455-8276-62E1060FCC8C}"/>
              </a:ext>
            </a:extLst>
          </p:cNvPr>
          <p:cNvSpPr txBox="1">
            <a:spLocks/>
          </p:cNvSpPr>
          <p:nvPr/>
        </p:nvSpPr>
        <p:spPr>
          <a:xfrm>
            <a:off x="5458758" y="5907127"/>
            <a:ext cx="1119597" cy="348222"/>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Enfermeiro</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3" name="Espaço Reservado para Conteúdo 2">
            <a:extLst>
              <a:ext uri="{FF2B5EF4-FFF2-40B4-BE49-F238E27FC236}">
                <a16:creationId xmlns:a16="http://schemas.microsoft.com/office/drawing/2014/main" id="{029F492B-7057-37F9-0957-90C8C7AB468D}"/>
              </a:ext>
            </a:extLst>
          </p:cNvPr>
          <p:cNvSpPr txBox="1">
            <a:spLocks/>
          </p:cNvSpPr>
          <p:nvPr/>
        </p:nvSpPr>
        <p:spPr>
          <a:xfrm>
            <a:off x="6882101" y="5907127"/>
            <a:ext cx="1328824" cy="348222"/>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Psicólogo e psiquiatra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4" name="Espaço Reservado para Conteúdo 2">
            <a:extLst>
              <a:ext uri="{FF2B5EF4-FFF2-40B4-BE49-F238E27FC236}">
                <a16:creationId xmlns:a16="http://schemas.microsoft.com/office/drawing/2014/main" id="{E8A24C40-8A81-F07F-B14E-6F0249959F6C}"/>
              </a:ext>
            </a:extLst>
          </p:cNvPr>
          <p:cNvSpPr txBox="1">
            <a:spLocks/>
          </p:cNvSpPr>
          <p:nvPr/>
        </p:nvSpPr>
        <p:spPr>
          <a:xfrm>
            <a:off x="8400934" y="5907127"/>
            <a:ext cx="1369823" cy="348222"/>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Nutricionista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5" name="Espaço Reservado para Conteúdo 2">
            <a:extLst>
              <a:ext uri="{FF2B5EF4-FFF2-40B4-BE49-F238E27FC236}">
                <a16:creationId xmlns:a16="http://schemas.microsoft.com/office/drawing/2014/main" id="{81EE62F7-24E3-A2A7-348F-87E8B23345EB}"/>
              </a:ext>
            </a:extLst>
          </p:cNvPr>
          <p:cNvSpPr txBox="1">
            <a:spLocks/>
          </p:cNvSpPr>
          <p:nvPr/>
        </p:nvSpPr>
        <p:spPr>
          <a:xfrm>
            <a:off x="9881022" y="5907127"/>
            <a:ext cx="1438872" cy="348222"/>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Fisioterapeuta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6" name="Espaço Reservado para Conteúdo 2">
            <a:extLst>
              <a:ext uri="{FF2B5EF4-FFF2-40B4-BE49-F238E27FC236}">
                <a16:creationId xmlns:a16="http://schemas.microsoft.com/office/drawing/2014/main" id="{642E8F25-C5E1-1F05-ABBD-7A9BBA9951D4}"/>
              </a:ext>
            </a:extLst>
          </p:cNvPr>
          <p:cNvSpPr txBox="1">
            <a:spLocks/>
          </p:cNvSpPr>
          <p:nvPr/>
        </p:nvSpPr>
        <p:spPr>
          <a:xfrm>
            <a:off x="1909699" y="4138953"/>
            <a:ext cx="8372599" cy="557993"/>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Profissionais que atenderam mulheres para tratamento de possível efeito adverso</a:t>
            </a:r>
            <a:b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ao tratamento do câncer de colo do útero, de acordo com a ordem de frequência.</a:t>
            </a:r>
            <a:r>
              <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pic>
        <p:nvPicPr>
          <p:cNvPr id="41" name="Gráfico 40">
            <a:hlinkClick r:id="rId2" action="ppaction://hlinksldjump"/>
            <a:extLst>
              <a:ext uri="{FF2B5EF4-FFF2-40B4-BE49-F238E27FC236}">
                <a16:creationId xmlns:a16="http://schemas.microsoft.com/office/drawing/2014/main" id="{3A73FA36-BDE0-43C5-B106-AADEB2F488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810917" y="2297613"/>
            <a:ext cx="352425" cy="352425"/>
          </a:xfrm>
          <a:prstGeom prst="rect">
            <a:avLst/>
          </a:prstGeom>
        </p:spPr>
      </p:pic>
      <p:sp>
        <p:nvSpPr>
          <p:cNvPr id="42" name="Retângulo: Cantos Arredondados 41">
            <a:extLst>
              <a:ext uri="{FF2B5EF4-FFF2-40B4-BE49-F238E27FC236}">
                <a16:creationId xmlns:a16="http://schemas.microsoft.com/office/drawing/2014/main" id="{8D7F5531-2082-5C81-3BF0-1F6A04E957B3}"/>
              </a:ext>
            </a:extLst>
          </p:cNvPr>
          <p:cNvSpPr/>
          <p:nvPr/>
        </p:nvSpPr>
        <p:spPr>
          <a:xfrm>
            <a:off x="7567200" y="2539474"/>
            <a:ext cx="1291873" cy="744348"/>
          </a:xfrm>
          <a:prstGeom prst="round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3" name="CaixaDeTexto 42">
            <a:extLst>
              <a:ext uri="{FF2B5EF4-FFF2-40B4-BE49-F238E27FC236}">
                <a16:creationId xmlns:a16="http://schemas.microsoft.com/office/drawing/2014/main" id="{07303396-D055-37EA-9B71-C135D4D1688F}"/>
              </a:ext>
            </a:extLst>
          </p:cNvPr>
          <p:cNvSpPr txBox="1"/>
          <p:nvPr/>
        </p:nvSpPr>
        <p:spPr>
          <a:xfrm>
            <a:off x="7690696" y="2650038"/>
            <a:ext cx="1031051" cy="52322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panose="020B0604020202020204"/>
                <a:ea typeface="+mn-ea"/>
                <a:cs typeface="+mn-cs"/>
              </a:rPr>
              <a:t>População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panose="020B0604020202020204"/>
                <a:ea typeface="+mn-ea"/>
                <a:cs typeface="+mn-cs"/>
              </a:rPr>
              <a:t>do estudo</a:t>
            </a:r>
          </a:p>
        </p:txBody>
      </p:sp>
      <p:sp>
        <p:nvSpPr>
          <p:cNvPr id="7" name="Título 1">
            <a:extLst>
              <a:ext uri="{FF2B5EF4-FFF2-40B4-BE49-F238E27FC236}">
                <a16:creationId xmlns:a16="http://schemas.microsoft.com/office/drawing/2014/main" id="{4CFD585D-94A4-8010-2F2D-C6459A82CCF0}"/>
              </a:ext>
            </a:extLst>
          </p:cNvPr>
          <p:cNvSpPr txBox="1">
            <a:spLocks/>
          </p:cNvSpPr>
          <p:nvPr/>
        </p:nvSpPr>
        <p:spPr>
          <a:xfrm>
            <a:off x="436004" y="174881"/>
            <a:ext cx="8433579" cy="9515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600" b="1" kern="1200">
                <a:solidFill>
                  <a:schemeClr val="accent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pt-BR" sz="2600" b="1" i="0" u="none" strike="noStrike" kern="1200" cap="none" spc="0" normalizeH="0" baseline="0" noProof="0" dirty="0">
                <a:ln>
                  <a:noFill/>
                </a:ln>
                <a:solidFill>
                  <a:srgbClr val="264A9A"/>
                </a:solidFill>
                <a:effectLst/>
                <a:uLnTx/>
                <a:uFillTx/>
                <a:latin typeface="Arial" panose="020B0604020202020204"/>
                <a:ea typeface="+mj-ea"/>
                <a:cs typeface="+mj-cs"/>
              </a:rPr>
              <a:t>Mulheres em Tratamento Para o Câncer de Colo do Útero Relataram Impacto na Qualidade de Vida Sexual e Afetiva e na Autoestima</a:t>
            </a:r>
            <a:r>
              <a:rPr kumimoji="0" lang="pt-BR" sz="2600" b="1" i="0" u="none" strike="noStrike" kern="1200" cap="none" spc="0" normalizeH="0" baseline="30000" noProof="0" dirty="0">
                <a:ln>
                  <a:noFill/>
                </a:ln>
                <a:solidFill>
                  <a:srgbClr val="264A9A"/>
                </a:solidFill>
                <a:effectLst/>
                <a:uLnTx/>
                <a:uFillTx/>
                <a:latin typeface="Arial" panose="020B0604020202020204"/>
                <a:ea typeface="+mj-ea"/>
                <a:cs typeface="+mj-cs"/>
              </a:rPr>
              <a:t> </a:t>
            </a:r>
            <a:r>
              <a:rPr kumimoji="0" lang="pt-BR" sz="2600" b="1" i="0" u="none" strike="noStrike" kern="1200" cap="none" spc="0" normalizeH="0" baseline="0" noProof="0" dirty="0">
                <a:ln>
                  <a:noFill/>
                </a:ln>
                <a:solidFill>
                  <a:srgbClr val="264A9A"/>
                </a:solidFill>
                <a:effectLst/>
                <a:uLnTx/>
                <a:uFillTx/>
                <a:latin typeface="Arial" panose="020B0604020202020204"/>
                <a:ea typeface="+mj-ea"/>
                <a:cs typeface="+mj-cs"/>
              </a:rPr>
              <a:t>(</a:t>
            </a:r>
            <a:r>
              <a:rPr kumimoji="0" lang="pt-BR" sz="2600" b="1" i="1" u="none" strike="noStrike" kern="1200" cap="none" spc="0" normalizeH="0" baseline="0" noProof="0" dirty="0">
                <a:ln>
                  <a:noFill/>
                </a:ln>
                <a:solidFill>
                  <a:srgbClr val="264A9A"/>
                </a:solidFill>
                <a:effectLst/>
                <a:uLnTx/>
                <a:uFillTx/>
                <a:latin typeface="Arial" panose="020B0604020202020204"/>
                <a:ea typeface="+mj-ea"/>
                <a:cs typeface="+mj-cs"/>
              </a:rPr>
              <a:t>cont</a:t>
            </a:r>
            <a:r>
              <a:rPr kumimoji="0" lang="pt-BR" sz="2600" b="1" i="0" u="none" strike="noStrike" kern="1200" cap="none" spc="0" normalizeH="0" baseline="0" noProof="0" dirty="0">
                <a:ln>
                  <a:noFill/>
                </a:ln>
                <a:solidFill>
                  <a:srgbClr val="264A9A"/>
                </a:solidFill>
                <a:effectLst/>
                <a:uLnTx/>
                <a:uFillTx/>
                <a:latin typeface="Arial" panose="020B0604020202020204"/>
                <a:ea typeface="+mj-ea"/>
                <a:cs typeface="+mj-cs"/>
              </a:rPr>
              <a:t>.)</a:t>
            </a:r>
            <a:r>
              <a:rPr kumimoji="0" lang="pt-BR" sz="2600" b="1" i="0" u="none" strike="noStrike" kern="1200" cap="none" spc="0" normalizeH="0" baseline="30000" noProof="0" dirty="0">
                <a:ln>
                  <a:noFill/>
                </a:ln>
                <a:solidFill>
                  <a:srgbClr val="264A9A"/>
                </a:solidFill>
                <a:effectLst/>
                <a:uLnTx/>
                <a:uFillTx/>
                <a:latin typeface="Arial" panose="020B0604020202020204"/>
                <a:ea typeface="+mj-ea"/>
                <a:cs typeface="+mj-cs"/>
              </a:rPr>
              <a:t>1</a:t>
            </a:r>
          </a:p>
        </p:txBody>
      </p:sp>
      <p:sp>
        <p:nvSpPr>
          <p:cNvPr id="8" name="Espaço Reservado para Texto 4">
            <a:extLst>
              <a:ext uri="{FF2B5EF4-FFF2-40B4-BE49-F238E27FC236}">
                <a16:creationId xmlns:a16="http://schemas.microsoft.com/office/drawing/2014/main" id="{F05EF083-B692-F760-CEE1-4D883A662A1D}"/>
              </a:ext>
            </a:extLst>
          </p:cNvPr>
          <p:cNvSpPr txBox="1">
            <a:spLocks/>
          </p:cNvSpPr>
          <p:nvPr/>
        </p:nvSpPr>
        <p:spPr>
          <a:xfrm>
            <a:off x="2671167" y="3525447"/>
            <a:ext cx="7505700" cy="184150"/>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Adaptado de: Vidal MLB.</a:t>
            </a:r>
            <a:r>
              <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rPr>
              <a:t>1</a:t>
            </a:r>
          </a:p>
        </p:txBody>
      </p:sp>
      <p:sp>
        <p:nvSpPr>
          <p:cNvPr id="9" name="Espaço Reservado para Texto 4">
            <a:extLst>
              <a:ext uri="{FF2B5EF4-FFF2-40B4-BE49-F238E27FC236}">
                <a16:creationId xmlns:a16="http://schemas.microsoft.com/office/drawing/2014/main" id="{EDEDD6EA-3A26-B459-0149-D1C04F79CBA1}"/>
              </a:ext>
            </a:extLst>
          </p:cNvPr>
          <p:cNvSpPr txBox="1">
            <a:spLocks/>
          </p:cNvSpPr>
          <p:nvPr/>
        </p:nvSpPr>
        <p:spPr>
          <a:xfrm>
            <a:off x="592227" y="6210003"/>
            <a:ext cx="7505700" cy="184150"/>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Adaptado de: Vidal MLB.</a:t>
            </a:r>
            <a:r>
              <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rPr>
              <a:t>1</a:t>
            </a:r>
          </a:p>
        </p:txBody>
      </p:sp>
      <p:sp>
        <p:nvSpPr>
          <p:cNvPr id="10" name="Text Placeholder 4">
            <a:extLst>
              <a:ext uri="{FF2B5EF4-FFF2-40B4-BE49-F238E27FC236}">
                <a16:creationId xmlns:a16="http://schemas.microsoft.com/office/drawing/2014/main" id="{A97A46BE-6959-D522-DD26-D24C5D99A05B}"/>
              </a:ext>
            </a:extLst>
          </p:cNvPr>
          <p:cNvSpPr txBox="1">
            <a:spLocks/>
          </p:cNvSpPr>
          <p:nvPr/>
        </p:nvSpPr>
        <p:spPr>
          <a:xfrm>
            <a:off x="33200" y="6469409"/>
            <a:ext cx="11658600" cy="358775"/>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1. Vidal MLB. Efeitos adversos tardios subsequentes ao tratamento radioterápico para câncer de colo uterino na bexiga, reto e função sexual [dissertação]. Rio de Janeiro: Instituto Nacional de Câncer; 2008. 94 p. Disponível em: https://bvsms.saude.gov.br/</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bvs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publicacoes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/inca/EFEITOS_ADVERSOS_TARDIOS_SUBSEQUENTES_AO_TRATAMENTO.pdf. Acessado em 29 de novembro de 2024.</a:t>
            </a: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167559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Título 9">
            <a:extLst>
              <a:ext uri="{FF2B5EF4-FFF2-40B4-BE49-F238E27FC236}">
                <a16:creationId xmlns:a16="http://schemas.microsoft.com/office/drawing/2014/main" id="{F18FBAA3-79F4-5F36-062C-98F7D093B543}"/>
              </a:ext>
            </a:extLst>
          </p:cNvPr>
          <p:cNvSpPr>
            <a:spLocks noGrp="1"/>
          </p:cNvSpPr>
          <p:nvPr>
            <p:ph type="title"/>
          </p:nvPr>
        </p:nvSpPr>
        <p:spPr>
          <a:xfrm>
            <a:off x="269809" y="170761"/>
            <a:ext cx="10445538" cy="951509"/>
          </a:xfrm>
        </p:spPr>
        <p:txBody>
          <a:bodyPr/>
          <a:lstStyle/>
          <a:p>
            <a:r>
              <a:rPr lang="pt-BR" sz="2400" dirty="0"/>
              <a:t>Distribuição das Mulheres com Câncer de Colo do Útero Submetidas a Tratamento Radioterápico e em Seguimento Ambulatorial no INCA Segundo Dados Sociodemográficos no Ano de 2007</a:t>
            </a:r>
            <a:r>
              <a:rPr lang="pt-BR" sz="2400" baseline="30000" dirty="0"/>
              <a:t>1</a:t>
            </a:r>
            <a:endParaRPr lang="pt-BR" sz="2400" dirty="0"/>
          </a:p>
        </p:txBody>
      </p:sp>
      <p:sp>
        <p:nvSpPr>
          <p:cNvPr id="4" name="Espaço Reservado para Número de Slide 3">
            <a:extLst>
              <a:ext uri="{FF2B5EF4-FFF2-40B4-BE49-F238E27FC236}">
                <a16:creationId xmlns:a16="http://schemas.microsoft.com/office/drawing/2014/main" id="{AF03FA03-86A5-8D6A-C5CD-F284F51DFB24}"/>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aphicFrame>
        <p:nvGraphicFramePr>
          <p:cNvPr id="2" name="Tabela 1">
            <a:extLst>
              <a:ext uri="{FF2B5EF4-FFF2-40B4-BE49-F238E27FC236}">
                <a16:creationId xmlns:a16="http://schemas.microsoft.com/office/drawing/2014/main" id="{3E6B2E97-CA38-AB84-3000-5B0E99C08D89}"/>
              </a:ext>
            </a:extLst>
          </p:cNvPr>
          <p:cNvGraphicFramePr>
            <a:graphicFrameLocks noGrp="1"/>
          </p:cNvGraphicFramePr>
          <p:nvPr/>
        </p:nvGraphicFramePr>
        <p:xfrm>
          <a:off x="2071068" y="1174811"/>
          <a:ext cx="7705983" cy="5125392"/>
        </p:xfrm>
        <a:graphic>
          <a:graphicData uri="http://schemas.openxmlformats.org/drawingml/2006/table">
            <a:tbl>
              <a:tblPr firstRow="1" bandRow="1">
                <a:tableStyleId>{5940675A-B579-460E-94D1-54222C63F5DA}</a:tableStyleId>
              </a:tblPr>
              <a:tblGrid>
                <a:gridCol w="4511793">
                  <a:extLst>
                    <a:ext uri="{9D8B030D-6E8A-4147-A177-3AD203B41FA5}">
                      <a16:colId xmlns:a16="http://schemas.microsoft.com/office/drawing/2014/main" val="2192769594"/>
                    </a:ext>
                  </a:extLst>
                </a:gridCol>
                <a:gridCol w="1597095">
                  <a:extLst>
                    <a:ext uri="{9D8B030D-6E8A-4147-A177-3AD203B41FA5}">
                      <a16:colId xmlns:a16="http://schemas.microsoft.com/office/drawing/2014/main" val="684417692"/>
                    </a:ext>
                  </a:extLst>
                </a:gridCol>
                <a:gridCol w="1597095">
                  <a:extLst>
                    <a:ext uri="{9D8B030D-6E8A-4147-A177-3AD203B41FA5}">
                      <a16:colId xmlns:a16="http://schemas.microsoft.com/office/drawing/2014/main" val="4152585306"/>
                    </a:ext>
                  </a:extLst>
                </a:gridCol>
              </a:tblGrid>
              <a:tr h="267297">
                <a:tc>
                  <a:txBody>
                    <a:bodyPr/>
                    <a:lstStyle/>
                    <a:p>
                      <a:pPr algn="l"/>
                      <a:r>
                        <a:rPr lang="pt-BR" sz="1400" b="1" dirty="0">
                          <a:solidFill>
                            <a:schemeClr val="bg1"/>
                          </a:solidFill>
                        </a:rPr>
                        <a:t>Características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400" b="1" dirty="0">
                          <a:solidFill>
                            <a:schemeClr val="bg1"/>
                          </a:solidFill>
                        </a:rPr>
                        <a:t>n</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400" b="1" dirty="0">
                          <a:solidFill>
                            <a:schemeClr val="bg1"/>
                          </a:solidFill>
                        </a:rPr>
                        <a:t>%</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946765354"/>
                  </a:ext>
                </a:extLst>
              </a:tr>
              <a:tr h="267297">
                <a:tc>
                  <a:txBody>
                    <a:bodyPr/>
                    <a:lstStyle/>
                    <a:p>
                      <a:pPr algn="l"/>
                      <a:r>
                        <a:rPr lang="pt-BR" sz="1400" b="1" dirty="0">
                          <a:solidFill>
                            <a:schemeClr val="bg1"/>
                          </a:solidFill>
                        </a:rPr>
                        <a:t>Total de mulheres </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400" b="1" dirty="0">
                          <a:solidFill>
                            <a:schemeClr val="bg1"/>
                          </a:solidFill>
                        </a:rPr>
                        <a:t>300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400" b="1" dirty="0">
                          <a:solidFill>
                            <a:schemeClr val="bg1"/>
                          </a:solidFill>
                        </a:rPr>
                        <a:t>100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225156150"/>
                  </a:ext>
                </a:extLst>
              </a:tr>
              <a:tr h="1073962">
                <a:tc>
                  <a:txBody>
                    <a:bodyPr/>
                    <a:lstStyle/>
                    <a:p>
                      <a:r>
                        <a:rPr lang="pt-BR" sz="1400" b="1" dirty="0"/>
                        <a:t>Idade</a:t>
                      </a:r>
                    </a:p>
                    <a:p>
                      <a:r>
                        <a:rPr lang="pt-BR" sz="1400" dirty="0"/>
                        <a:t>40 anos ou menos</a:t>
                      </a:r>
                    </a:p>
                    <a:p>
                      <a:r>
                        <a:rPr lang="pt-BR" sz="1400" dirty="0"/>
                        <a:t>41 a 50 anos</a:t>
                      </a:r>
                    </a:p>
                    <a:p>
                      <a:r>
                        <a:rPr lang="pt-BR" sz="1400" dirty="0"/>
                        <a:t>51 a 59 anos</a:t>
                      </a:r>
                    </a:p>
                    <a:p>
                      <a:r>
                        <a:rPr lang="pt-BR" sz="1400" dirty="0"/>
                        <a:t>60 anos ou mais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400" dirty="0"/>
                        <a:t>54</a:t>
                      </a:r>
                    </a:p>
                    <a:p>
                      <a:pPr algn="ctr"/>
                      <a:r>
                        <a:rPr lang="pt-BR" sz="1400" dirty="0"/>
                        <a:t>94</a:t>
                      </a:r>
                    </a:p>
                    <a:p>
                      <a:pPr algn="ctr"/>
                      <a:r>
                        <a:rPr lang="pt-BR" sz="1400" dirty="0"/>
                        <a:t>62</a:t>
                      </a:r>
                    </a:p>
                    <a:p>
                      <a:pPr algn="ctr"/>
                      <a:r>
                        <a:rPr lang="pt-BR" sz="1400" dirty="0"/>
                        <a:t>90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400" dirty="0"/>
                        <a:t>18,0</a:t>
                      </a:r>
                    </a:p>
                    <a:p>
                      <a:pPr algn="ctr"/>
                      <a:r>
                        <a:rPr lang="pt-BR" sz="1400" dirty="0"/>
                        <a:t>31,4</a:t>
                      </a:r>
                    </a:p>
                    <a:p>
                      <a:pPr algn="ctr"/>
                      <a:r>
                        <a:rPr lang="pt-BR" sz="1400" dirty="0"/>
                        <a:t>20,7</a:t>
                      </a:r>
                    </a:p>
                    <a:p>
                      <a:pPr algn="ctr"/>
                      <a:r>
                        <a:rPr lang="pt-BR" sz="1400" dirty="0"/>
                        <a:t>30,0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00881031"/>
                  </a:ext>
                </a:extLst>
              </a:tr>
              <a:tr h="827331">
                <a:tc>
                  <a:txBody>
                    <a:bodyPr/>
                    <a:lstStyle/>
                    <a:p>
                      <a:r>
                        <a:rPr lang="pt-BR" sz="1400" b="1" dirty="0"/>
                        <a:t>Escolaridade </a:t>
                      </a:r>
                    </a:p>
                    <a:p>
                      <a:r>
                        <a:rPr lang="pt-BR" sz="1400" b="0" dirty="0"/>
                        <a:t>Nenhuma</a:t>
                      </a:r>
                    </a:p>
                    <a:p>
                      <a:r>
                        <a:rPr lang="pt-BR" sz="1400" dirty="0"/>
                        <a:t>1 a 4 anos de estudo</a:t>
                      </a:r>
                    </a:p>
                    <a:p>
                      <a:r>
                        <a:rPr lang="pt-BR" sz="1400" dirty="0"/>
                        <a:t>5 a 8 anos de estudo</a:t>
                      </a:r>
                    </a:p>
                    <a:p>
                      <a:r>
                        <a:rPr lang="pt-BR" sz="1400" dirty="0"/>
                        <a:t>9 a 12 anos de estudo</a:t>
                      </a:r>
                    </a:p>
                    <a:p>
                      <a:r>
                        <a:rPr lang="pt-BR" sz="1400" dirty="0"/>
                        <a:t>&gt; 12 anos de estudo</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pt-BR" sz="1400" dirty="0"/>
                    </a:p>
                    <a:p>
                      <a:pPr algn="ctr"/>
                      <a:r>
                        <a:rPr lang="pt-BR" sz="1400" dirty="0"/>
                        <a:t>33</a:t>
                      </a:r>
                    </a:p>
                    <a:p>
                      <a:pPr algn="ctr"/>
                      <a:r>
                        <a:rPr lang="pt-BR" sz="1400" dirty="0"/>
                        <a:t>142</a:t>
                      </a:r>
                    </a:p>
                    <a:p>
                      <a:pPr algn="ctr"/>
                      <a:r>
                        <a:rPr lang="pt-BR" sz="1400" dirty="0"/>
                        <a:t>86</a:t>
                      </a:r>
                    </a:p>
                    <a:p>
                      <a:pPr algn="ctr"/>
                      <a:r>
                        <a:rPr lang="pt-BR" sz="1400" dirty="0"/>
                        <a:t>35</a:t>
                      </a:r>
                    </a:p>
                    <a:p>
                      <a:pPr algn="ctr"/>
                      <a:r>
                        <a:rPr lang="pt-BR" sz="1400" dirty="0"/>
                        <a:t>4</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pt-BR" sz="1400" dirty="0"/>
                    </a:p>
                    <a:p>
                      <a:pPr algn="ctr"/>
                      <a:r>
                        <a:rPr lang="pt-BR" sz="1400" dirty="0"/>
                        <a:t>10,7</a:t>
                      </a:r>
                    </a:p>
                    <a:p>
                      <a:pPr algn="ctr"/>
                      <a:r>
                        <a:rPr lang="pt-BR" sz="1400" dirty="0"/>
                        <a:t>47,8</a:t>
                      </a:r>
                    </a:p>
                    <a:p>
                      <a:pPr algn="ctr"/>
                      <a:r>
                        <a:rPr lang="pt-BR" sz="1400" dirty="0"/>
                        <a:t>28,6</a:t>
                      </a:r>
                    </a:p>
                    <a:p>
                      <a:pPr algn="ctr"/>
                      <a:r>
                        <a:rPr lang="pt-BR" sz="1400" dirty="0"/>
                        <a:t>11,4</a:t>
                      </a:r>
                    </a:p>
                    <a:p>
                      <a:pPr algn="ctr"/>
                      <a:r>
                        <a:rPr lang="pt-BR" sz="1400" dirty="0"/>
                        <a:t>1,3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371464"/>
                  </a:ext>
                </a:extLst>
              </a:tr>
              <a:tr h="722841">
                <a:tc>
                  <a:txBody>
                    <a:bodyPr/>
                    <a:lstStyle/>
                    <a:p>
                      <a:r>
                        <a:rPr lang="pt-BR" sz="1400" b="1" dirty="0"/>
                        <a:t>Renda familiar</a:t>
                      </a:r>
                    </a:p>
                    <a:p>
                      <a:r>
                        <a:rPr lang="pt-BR" sz="1400" dirty="0"/>
                        <a:t>0 a 1 salário mínimo</a:t>
                      </a:r>
                    </a:p>
                    <a:p>
                      <a:r>
                        <a:rPr lang="pt-BR" sz="1400" dirty="0"/>
                        <a:t>2 a 3 salários mínimos</a:t>
                      </a:r>
                    </a:p>
                    <a:p>
                      <a:r>
                        <a:rPr lang="pt-BR" sz="1400" dirty="0"/>
                        <a:t>≥ 4 salários mínimos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256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37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7</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85,0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12,0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2,3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8177812"/>
                  </a:ext>
                </a:extLst>
              </a:tr>
              <a:tr h="10739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400" b="1" dirty="0"/>
                        <a:t>Cor</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400" dirty="0"/>
                        <a:t>Branca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400" dirty="0"/>
                        <a:t>Negra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400" dirty="0"/>
                        <a:t>Parda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400" dirty="0"/>
                        <a:t>Amarela e Indígena</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138</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56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87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19</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46,0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18,7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29,0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6,3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78436644"/>
                  </a:ext>
                </a:extLst>
              </a:tr>
            </a:tbl>
          </a:graphicData>
        </a:graphic>
      </p:graphicFrame>
      <p:sp>
        <p:nvSpPr>
          <p:cNvPr id="3" name="Seta: Divisa 2">
            <a:hlinkClick r:id="rId2" action="ppaction://hlinksldjump"/>
            <a:extLst>
              <a:ext uri="{FF2B5EF4-FFF2-40B4-BE49-F238E27FC236}">
                <a16:creationId xmlns:a16="http://schemas.microsoft.com/office/drawing/2014/main" id="{4B542947-7655-FE65-17FA-BC6C992CF11D}"/>
              </a:ext>
            </a:extLst>
          </p:cNvPr>
          <p:cNvSpPr/>
          <p:nvPr/>
        </p:nvSpPr>
        <p:spPr>
          <a:xfrm>
            <a:off x="10493894" y="5827244"/>
            <a:ext cx="300356" cy="447345"/>
          </a:xfrm>
          <a:prstGeom prst="chevron">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 name="Espaço Reservado para Texto 4">
            <a:extLst>
              <a:ext uri="{FF2B5EF4-FFF2-40B4-BE49-F238E27FC236}">
                <a16:creationId xmlns:a16="http://schemas.microsoft.com/office/drawing/2014/main" id="{6FC46ED2-9E3B-1079-161B-AEF2FB8949EB}"/>
              </a:ext>
            </a:extLst>
          </p:cNvPr>
          <p:cNvSpPr txBox="1">
            <a:spLocks/>
          </p:cNvSpPr>
          <p:nvPr/>
        </p:nvSpPr>
        <p:spPr>
          <a:xfrm>
            <a:off x="1986021" y="6309743"/>
            <a:ext cx="7505700" cy="184150"/>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Adaptado de: Vidal MLB.</a:t>
            </a:r>
            <a:r>
              <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rPr>
              <a:t>1</a:t>
            </a:r>
          </a:p>
        </p:txBody>
      </p:sp>
      <p:sp>
        <p:nvSpPr>
          <p:cNvPr id="8" name="Text Placeholder 4">
            <a:extLst>
              <a:ext uri="{FF2B5EF4-FFF2-40B4-BE49-F238E27FC236}">
                <a16:creationId xmlns:a16="http://schemas.microsoft.com/office/drawing/2014/main" id="{5151834E-9E00-8360-5F20-940BDCBBC8DB}"/>
              </a:ext>
            </a:extLst>
          </p:cNvPr>
          <p:cNvSpPr txBox="1">
            <a:spLocks/>
          </p:cNvSpPr>
          <p:nvPr/>
        </p:nvSpPr>
        <p:spPr>
          <a:xfrm>
            <a:off x="33200" y="6458899"/>
            <a:ext cx="11658600" cy="358775"/>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1. Vidal MLB. Efeitos adversos tardios subsequentes ao tratamento radioterápico para câncer de colo uterino na bexiga, reto e função sexual [dissertação]. Rio de Janeiro: Instituto Nacional de Câncer; 2008. 94 p. Disponível em: https://bvsms.saude.gov.br/</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bvs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publicacoes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/inca/EFEITOS_ADVERSOS_TARDIOS_SUBSEQUENTES_AO_TRATAMENTO.pdf. Acessado em 29 de novembro de 2024.</a:t>
            </a: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073487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BEDD2B1-AE6E-33B0-F688-837E8DEEF48D}"/>
            </a:ext>
          </a:extLst>
        </p:cNvPr>
        <p:cNvGrpSpPr/>
        <p:nvPr/>
      </p:nvGrpSpPr>
      <p:grpSpPr>
        <a:xfrm>
          <a:off x="0" y="0"/>
          <a:ext cx="0" cy="0"/>
          <a:chOff x="0" y="0"/>
          <a:chExt cx="0" cy="0"/>
        </a:xfrm>
      </p:grpSpPr>
      <p:sp>
        <p:nvSpPr>
          <p:cNvPr id="7" name="Título 6">
            <a:extLst>
              <a:ext uri="{FF2B5EF4-FFF2-40B4-BE49-F238E27FC236}">
                <a16:creationId xmlns:a16="http://schemas.microsoft.com/office/drawing/2014/main" id="{CA93FCF9-5514-5465-16F3-C79CC04F33C4}"/>
              </a:ext>
            </a:extLst>
          </p:cNvPr>
          <p:cNvSpPr>
            <a:spLocks noGrp="1"/>
          </p:cNvSpPr>
          <p:nvPr>
            <p:ph type="title"/>
          </p:nvPr>
        </p:nvSpPr>
        <p:spPr>
          <a:xfrm>
            <a:off x="386976" y="119532"/>
            <a:ext cx="10530484" cy="951509"/>
          </a:xfrm>
        </p:spPr>
        <p:txBody>
          <a:bodyPr/>
          <a:lstStyle/>
          <a:p>
            <a:r>
              <a:rPr lang="pt-BR" dirty="0"/>
              <a:t>Distribuição das Mulheres com Câncer de Colo do Útero em Segmento Pós-Radioterapia Segundo Fatores Relacionados ao Diagnóstico e Tratamento</a:t>
            </a:r>
            <a:r>
              <a:rPr lang="pt-BR" baseline="30000" dirty="0"/>
              <a:t>1</a:t>
            </a:r>
          </a:p>
        </p:txBody>
      </p:sp>
      <p:sp>
        <p:nvSpPr>
          <p:cNvPr id="4" name="Espaço Reservado para Número de Slide 3">
            <a:extLst>
              <a:ext uri="{FF2B5EF4-FFF2-40B4-BE49-F238E27FC236}">
                <a16:creationId xmlns:a16="http://schemas.microsoft.com/office/drawing/2014/main" id="{2D307FDB-BEF1-6279-440F-A85156AF255F}"/>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0" name="Espaço Reservado para Texto 9">
            <a:extLst>
              <a:ext uri="{FF2B5EF4-FFF2-40B4-BE49-F238E27FC236}">
                <a16:creationId xmlns:a16="http://schemas.microsoft.com/office/drawing/2014/main" id="{DCFDDC64-4954-7037-2241-8385AA7A7526}"/>
              </a:ext>
            </a:extLst>
          </p:cNvPr>
          <p:cNvSpPr>
            <a:spLocks noGrp="1"/>
          </p:cNvSpPr>
          <p:nvPr>
            <p:ph type="body" sz="quarter" idx="13"/>
          </p:nvPr>
        </p:nvSpPr>
        <p:spPr>
          <a:xfrm>
            <a:off x="266700" y="5847244"/>
            <a:ext cx="11658600" cy="358775"/>
          </a:xfrm>
        </p:spPr>
        <p:txBody>
          <a:bodyPr/>
          <a:lstStyle/>
          <a:p>
            <a:r>
              <a:rPr lang="pt-BR" sz="800" dirty="0" err="1">
                <a:solidFill>
                  <a:srgbClr val="7F7F7F"/>
                </a:solidFill>
              </a:rPr>
              <a:t>cGy</a:t>
            </a:r>
            <a:r>
              <a:rPr lang="pt-BR" sz="800" dirty="0">
                <a:solidFill>
                  <a:srgbClr val="7F7F7F"/>
                </a:solidFill>
              </a:rPr>
              <a:t>: </a:t>
            </a:r>
            <a:r>
              <a:rPr lang="pt-BR" sz="800" dirty="0" err="1">
                <a:solidFill>
                  <a:srgbClr val="7F7F7F"/>
                </a:solidFill>
              </a:rPr>
              <a:t>Centigray</a:t>
            </a:r>
            <a:r>
              <a:rPr lang="pt-BR" sz="800" dirty="0">
                <a:solidFill>
                  <a:srgbClr val="7F7F7F"/>
                </a:solidFill>
              </a:rPr>
              <a:t>; INCA: Instituto</a:t>
            </a:r>
          </a:p>
          <a:p>
            <a:r>
              <a:rPr lang="pt-BR" sz="800" dirty="0">
                <a:solidFill>
                  <a:srgbClr val="7F7F7F"/>
                </a:solidFill>
              </a:rPr>
              <a:t>Nacional de Câncer; HCI: Hospital do</a:t>
            </a:r>
          </a:p>
          <a:p>
            <a:r>
              <a:rPr lang="pt-BR" sz="800" dirty="0">
                <a:solidFill>
                  <a:srgbClr val="7F7F7F"/>
                </a:solidFill>
              </a:rPr>
              <a:t>Câncer I; HCII: Hospital do Câncer II.</a:t>
            </a:r>
          </a:p>
        </p:txBody>
      </p:sp>
      <p:graphicFrame>
        <p:nvGraphicFramePr>
          <p:cNvPr id="6" name="Tabela 5">
            <a:extLst>
              <a:ext uri="{FF2B5EF4-FFF2-40B4-BE49-F238E27FC236}">
                <a16:creationId xmlns:a16="http://schemas.microsoft.com/office/drawing/2014/main" id="{B3933C90-6C69-5E67-3F01-F4F2BB06845D}"/>
              </a:ext>
            </a:extLst>
          </p:cNvPr>
          <p:cNvGraphicFramePr>
            <a:graphicFrameLocks noGrp="1"/>
          </p:cNvGraphicFramePr>
          <p:nvPr/>
        </p:nvGraphicFramePr>
        <p:xfrm>
          <a:off x="2259892" y="1124192"/>
          <a:ext cx="5988191" cy="5269216"/>
        </p:xfrm>
        <a:graphic>
          <a:graphicData uri="http://schemas.openxmlformats.org/drawingml/2006/table">
            <a:tbl>
              <a:tblPr firstRow="1" bandRow="1">
                <a:tableStyleId>{5940675A-B579-460E-94D1-54222C63F5DA}</a:tableStyleId>
              </a:tblPr>
              <a:tblGrid>
                <a:gridCol w="2917187">
                  <a:extLst>
                    <a:ext uri="{9D8B030D-6E8A-4147-A177-3AD203B41FA5}">
                      <a16:colId xmlns:a16="http://schemas.microsoft.com/office/drawing/2014/main" val="2192769594"/>
                    </a:ext>
                  </a:extLst>
                </a:gridCol>
                <a:gridCol w="1552755">
                  <a:extLst>
                    <a:ext uri="{9D8B030D-6E8A-4147-A177-3AD203B41FA5}">
                      <a16:colId xmlns:a16="http://schemas.microsoft.com/office/drawing/2014/main" val="684417692"/>
                    </a:ext>
                  </a:extLst>
                </a:gridCol>
                <a:gridCol w="1518249">
                  <a:extLst>
                    <a:ext uri="{9D8B030D-6E8A-4147-A177-3AD203B41FA5}">
                      <a16:colId xmlns:a16="http://schemas.microsoft.com/office/drawing/2014/main" val="4152585306"/>
                    </a:ext>
                  </a:extLst>
                </a:gridCol>
              </a:tblGrid>
              <a:tr h="212775">
                <a:tc>
                  <a:txBody>
                    <a:bodyPr/>
                    <a:lstStyle/>
                    <a:p>
                      <a:pPr algn="l"/>
                      <a:r>
                        <a:rPr lang="pt-BR" sz="1100" b="1" dirty="0">
                          <a:solidFill>
                            <a:schemeClr val="bg1"/>
                          </a:solidFill>
                        </a:rPr>
                        <a:t>Características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100" b="1" dirty="0">
                          <a:solidFill>
                            <a:schemeClr val="bg1"/>
                          </a:solidFill>
                        </a:rPr>
                        <a:t>n</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100" b="1" dirty="0">
                          <a:solidFill>
                            <a:schemeClr val="bg1"/>
                          </a:solidFill>
                        </a:rPr>
                        <a:t>%</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946765354"/>
                  </a:ext>
                </a:extLst>
              </a:tr>
              <a:tr h="212775">
                <a:tc>
                  <a:txBody>
                    <a:bodyPr/>
                    <a:lstStyle/>
                    <a:p>
                      <a:pPr algn="l"/>
                      <a:r>
                        <a:rPr lang="pt-BR" sz="1100" b="1" dirty="0">
                          <a:solidFill>
                            <a:schemeClr val="bg1"/>
                          </a:solidFill>
                        </a:rPr>
                        <a:t>Populações de estudo </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100" b="1" dirty="0">
                          <a:solidFill>
                            <a:schemeClr val="bg1"/>
                          </a:solidFill>
                        </a:rPr>
                        <a:t>300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100" b="1" dirty="0">
                          <a:solidFill>
                            <a:schemeClr val="bg1"/>
                          </a:solidFill>
                        </a:rPr>
                        <a:t>100,0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225156150"/>
                  </a:ext>
                </a:extLst>
              </a:tr>
              <a:tr h="659478">
                <a:tc>
                  <a:txBody>
                    <a:bodyPr/>
                    <a:lstStyle/>
                    <a:p>
                      <a:r>
                        <a:rPr lang="pt-BR" sz="1100" b="1" dirty="0"/>
                        <a:t>Tipo histológico do tumor</a:t>
                      </a:r>
                    </a:p>
                    <a:p>
                      <a:r>
                        <a:rPr lang="pt-BR" sz="1100" dirty="0"/>
                        <a:t>Escamoso</a:t>
                      </a:r>
                    </a:p>
                    <a:p>
                      <a:r>
                        <a:rPr lang="pt-BR" sz="1100" dirty="0"/>
                        <a:t>Adenocarcinoma</a:t>
                      </a:r>
                    </a:p>
                    <a:p>
                      <a:r>
                        <a:rPr lang="pt-BR" sz="1100" dirty="0"/>
                        <a:t>Outros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100" dirty="0"/>
                        <a:t>265</a:t>
                      </a:r>
                    </a:p>
                    <a:p>
                      <a:pPr algn="ctr"/>
                      <a:r>
                        <a:rPr lang="pt-BR" sz="1100" dirty="0"/>
                        <a:t>30</a:t>
                      </a:r>
                    </a:p>
                    <a:p>
                      <a:pPr algn="ctr"/>
                      <a:r>
                        <a:rPr lang="pt-BR" sz="1100" dirty="0"/>
                        <a:t>4</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100" dirty="0"/>
                        <a:t>88,6</a:t>
                      </a:r>
                    </a:p>
                    <a:p>
                      <a:pPr algn="ctr"/>
                      <a:r>
                        <a:rPr lang="pt-BR" sz="1100" dirty="0"/>
                        <a:t>10,0</a:t>
                      </a:r>
                    </a:p>
                    <a:p>
                      <a:pPr algn="ctr"/>
                      <a:r>
                        <a:rPr lang="pt-BR" sz="1100" dirty="0"/>
                        <a:t>1,4</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00881031"/>
                  </a:ext>
                </a:extLst>
              </a:tr>
              <a:tr h="659478">
                <a:tc>
                  <a:txBody>
                    <a:bodyPr/>
                    <a:lstStyle/>
                    <a:p>
                      <a:r>
                        <a:rPr lang="pt-BR" sz="1100" b="1" dirty="0"/>
                        <a:t>Estadiamento</a:t>
                      </a:r>
                    </a:p>
                    <a:p>
                      <a:r>
                        <a:rPr lang="pt-BR" sz="1100" dirty="0"/>
                        <a:t>IB</a:t>
                      </a:r>
                    </a:p>
                    <a:p>
                      <a:r>
                        <a:rPr lang="pt-BR" sz="1100" dirty="0"/>
                        <a:t>IIA-IIB</a:t>
                      </a:r>
                    </a:p>
                    <a:p>
                      <a:r>
                        <a:rPr lang="pt-BR" sz="1100" dirty="0"/>
                        <a:t>IIIA-IIIB</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pt-BR" sz="1100" dirty="0"/>
                    </a:p>
                    <a:p>
                      <a:pPr algn="ctr"/>
                      <a:r>
                        <a:rPr lang="pt-BR" sz="1100" dirty="0"/>
                        <a:t>40</a:t>
                      </a:r>
                    </a:p>
                    <a:p>
                      <a:pPr algn="ctr"/>
                      <a:r>
                        <a:rPr lang="pt-BR" sz="1100" dirty="0"/>
                        <a:t>161</a:t>
                      </a:r>
                    </a:p>
                    <a:p>
                      <a:pPr algn="ctr"/>
                      <a:r>
                        <a:rPr lang="pt-BR" sz="1100" dirty="0"/>
                        <a:t>99</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pt-BR" sz="1100" dirty="0"/>
                    </a:p>
                    <a:p>
                      <a:pPr algn="ctr"/>
                      <a:r>
                        <a:rPr lang="pt-BR" sz="1100" dirty="0"/>
                        <a:t>13,3</a:t>
                      </a:r>
                    </a:p>
                    <a:p>
                      <a:pPr algn="ctr"/>
                      <a:r>
                        <a:rPr lang="pt-BR" sz="1100" dirty="0"/>
                        <a:t>53,7</a:t>
                      </a:r>
                    </a:p>
                    <a:p>
                      <a:pPr algn="ctr"/>
                      <a:r>
                        <a:rPr lang="pt-BR" sz="1100" dirty="0"/>
                        <a:t>33,0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371464"/>
                  </a:ext>
                </a:extLst>
              </a:tr>
              <a:tr h="808380">
                <a:tc>
                  <a:txBody>
                    <a:bodyPr/>
                    <a:lstStyle/>
                    <a:p>
                      <a:r>
                        <a:rPr lang="pt-BR" sz="1100" b="1" dirty="0"/>
                        <a:t>Tipo de tratamento</a:t>
                      </a:r>
                    </a:p>
                    <a:p>
                      <a:r>
                        <a:rPr lang="pt-BR" sz="1100" dirty="0"/>
                        <a:t>Radioterapia exclusiva</a:t>
                      </a:r>
                    </a:p>
                    <a:p>
                      <a:r>
                        <a:rPr lang="pt-BR" sz="1100" dirty="0"/>
                        <a:t>Radioterapia e quimioterapia</a:t>
                      </a:r>
                    </a:p>
                    <a:p>
                      <a:r>
                        <a:rPr lang="pt-BR" sz="1100" dirty="0"/>
                        <a:t>Radioterapia e cirurgia</a:t>
                      </a:r>
                    </a:p>
                    <a:p>
                      <a:r>
                        <a:rPr lang="pt-BR" sz="1100" dirty="0"/>
                        <a:t>Radioterapia, quimioterapia e cirurgia</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1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98</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157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33</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12</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1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32,7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52,3</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11,0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8177812"/>
                  </a:ext>
                </a:extLst>
              </a:tr>
              <a:tr h="5105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100" b="1" dirty="0"/>
                        <a:t>Dose de teleterapia e braquiterapia e </a:t>
                      </a:r>
                      <a:r>
                        <a:rPr lang="pt-BR" sz="1100" b="1" dirty="0" err="1"/>
                        <a:t>cGy</a:t>
                      </a:r>
                      <a:endParaRPr lang="pt-BR" sz="11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&lt; 7000 </a:t>
                      </a:r>
                      <a:r>
                        <a:rPr lang="pt-BR" sz="1100" dirty="0" err="1"/>
                        <a:t>cGy</a:t>
                      </a:r>
                      <a:r>
                        <a:rPr lang="pt-BR" sz="11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 7000 </a:t>
                      </a:r>
                      <a:r>
                        <a:rPr lang="pt-BR" sz="1100" dirty="0" err="1"/>
                        <a:t>cGy</a:t>
                      </a:r>
                      <a:endParaRPr lang="pt-BR" sz="1100" dirty="0"/>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1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137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163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1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45,6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54,4</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78436644"/>
                  </a:ext>
                </a:extLst>
              </a:tr>
              <a:tr h="5105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100" b="1" dirty="0"/>
                        <a:t>Número de aplicações de teleterapia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 25 aplicações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&gt; 25 aplicações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226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70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76,4</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23,6</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85228609"/>
                  </a:ext>
                </a:extLst>
              </a:tr>
              <a:tr h="11061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100" b="1" dirty="0"/>
                        <a:t>Centro de radioterapia para teleterapia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INCA (HCI E HCII), Rio de Janeiro</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Clínica de Radioterapia </a:t>
                      </a:r>
                      <a:r>
                        <a:rPr lang="pt-BR" sz="1100" dirty="0" err="1"/>
                        <a:t>Osolano</a:t>
                      </a:r>
                      <a:r>
                        <a:rPr lang="pt-BR" sz="1100" dirty="0"/>
                        <a:t> Machado</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Instituto Oncológico Ltda., Nova Iguaçu</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Clínica de Radioterapia do Ingá, Niterói</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Serviço de Radioterapia e Isótopo, Niterói</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Outros centros de radioterapia</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80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133</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45</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21</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12</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09</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26,6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45,0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15,2</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7,2</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3,0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86369190"/>
                  </a:ext>
                </a:extLst>
              </a:tr>
            </a:tbl>
          </a:graphicData>
        </a:graphic>
      </p:graphicFrame>
      <p:sp>
        <p:nvSpPr>
          <p:cNvPr id="2" name="Seta: Divisa 1">
            <a:hlinkClick r:id="rId2" action="ppaction://hlinksldjump"/>
            <a:extLst>
              <a:ext uri="{FF2B5EF4-FFF2-40B4-BE49-F238E27FC236}">
                <a16:creationId xmlns:a16="http://schemas.microsoft.com/office/drawing/2014/main" id="{428D6B91-B882-1EFD-5BC0-85F7E1997E43}"/>
              </a:ext>
            </a:extLst>
          </p:cNvPr>
          <p:cNvSpPr/>
          <p:nvPr/>
        </p:nvSpPr>
        <p:spPr>
          <a:xfrm rot="10800000">
            <a:off x="10853092" y="5827244"/>
            <a:ext cx="300356" cy="447345"/>
          </a:xfrm>
          <a:prstGeom prst="chevron">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 name="Espaço Reservado para Texto 4">
            <a:extLst>
              <a:ext uri="{FF2B5EF4-FFF2-40B4-BE49-F238E27FC236}">
                <a16:creationId xmlns:a16="http://schemas.microsoft.com/office/drawing/2014/main" id="{32A7173C-F532-DEDB-8741-4B3FA57C33DD}"/>
              </a:ext>
            </a:extLst>
          </p:cNvPr>
          <p:cNvSpPr txBox="1">
            <a:spLocks/>
          </p:cNvSpPr>
          <p:nvPr/>
        </p:nvSpPr>
        <p:spPr>
          <a:xfrm>
            <a:off x="223589" y="6182779"/>
            <a:ext cx="7505700" cy="184150"/>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Adaptado de: Vidal MLB.</a:t>
            </a:r>
            <a:r>
              <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rPr>
              <a:t>1</a:t>
            </a:r>
          </a:p>
        </p:txBody>
      </p:sp>
      <p:sp>
        <p:nvSpPr>
          <p:cNvPr id="5" name="Text Placeholder 4">
            <a:extLst>
              <a:ext uri="{FF2B5EF4-FFF2-40B4-BE49-F238E27FC236}">
                <a16:creationId xmlns:a16="http://schemas.microsoft.com/office/drawing/2014/main" id="{A378D00A-3761-80AE-E766-C6B915655742}"/>
              </a:ext>
            </a:extLst>
          </p:cNvPr>
          <p:cNvSpPr txBox="1">
            <a:spLocks/>
          </p:cNvSpPr>
          <p:nvPr/>
        </p:nvSpPr>
        <p:spPr>
          <a:xfrm>
            <a:off x="0" y="6451303"/>
            <a:ext cx="11658600" cy="358775"/>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1. Vidal MLB. Efeitos adversos tardios subsequentes ao tratamento radioterápico para câncer de colo uterino na bexiga, reto e função sexual [dissertação]. Rio de Janeiro: Instituto Nacional de Câncer; 2008. 94 p. Disponível em: https://bvsms.saude.gov.br/</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bvs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publicacoes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/inca/EFEITOS_ADVERSOS_TARDIOS_SUBSEQUENTES_AO_TRATAMENTO.pdf. Acessado em 29 de novembro de 2024.</a:t>
            </a: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688566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74D7ADF-C3FD-41E7-9E96-BADF8F3BC97E}"/>
              </a:ext>
            </a:extLst>
          </p:cNvPr>
          <p:cNvSpPr>
            <a:spLocks noGrp="1"/>
          </p:cNvSpPr>
          <p:nvPr>
            <p:ph type="title"/>
          </p:nvPr>
        </p:nvSpPr>
        <p:spPr/>
        <p:txBody>
          <a:bodyPr/>
          <a:lstStyle/>
          <a:p>
            <a:r>
              <a:rPr lang="en-US" dirty="0"/>
              <a:t>Conflitos de Interesse</a:t>
            </a:r>
          </a:p>
        </p:txBody>
      </p:sp>
      <p:sp>
        <p:nvSpPr>
          <p:cNvPr id="5" name="Espaço Reservado para Texto 4">
            <a:extLst>
              <a:ext uri="{FF2B5EF4-FFF2-40B4-BE49-F238E27FC236}">
                <a16:creationId xmlns:a16="http://schemas.microsoft.com/office/drawing/2014/main" id="{70309E40-8339-D900-953E-E3901FC9F9C7}"/>
              </a:ext>
            </a:extLst>
          </p:cNvPr>
          <p:cNvSpPr>
            <a:spLocks noGrp="1"/>
          </p:cNvSpPr>
          <p:nvPr>
            <p:ph type="body" sz="quarter" idx="13"/>
          </p:nvPr>
        </p:nvSpPr>
        <p:spPr/>
        <p:txBody>
          <a:bodyPr/>
          <a:lstStyle/>
          <a:p>
            <a:endParaRPr lang="pt-BR"/>
          </a:p>
        </p:txBody>
      </p:sp>
      <p:sp>
        <p:nvSpPr>
          <p:cNvPr id="7" name="Retângulo 6">
            <a:extLst>
              <a:ext uri="{FF2B5EF4-FFF2-40B4-BE49-F238E27FC236}">
                <a16:creationId xmlns:a16="http://schemas.microsoft.com/office/drawing/2014/main" id="{204B026B-06EA-FE89-3C49-E3E9E4347CF0}"/>
              </a:ext>
            </a:extLst>
          </p:cNvPr>
          <p:cNvSpPr/>
          <p:nvPr/>
        </p:nvSpPr>
        <p:spPr>
          <a:xfrm>
            <a:off x="533400" y="1733064"/>
            <a:ext cx="11658600" cy="1800358"/>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ontent Placeholder 3">
            <a:extLst>
              <a:ext uri="{FF2B5EF4-FFF2-40B4-BE49-F238E27FC236}">
                <a16:creationId xmlns:a16="http://schemas.microsoft.com/office/drawing/2014/main" id="{F4E481F2-DDF9-DDD2-9391-67B17F27708E}"/>
              </a:ext>
            </a:extLst>
          </p:cNvPr>
          <p:cNvSpPr>
            <a:spLocks noGrp="1"/>
          </p:cNvSpPr>
          <p:nvPr>
            <p:ph idx="1"/>
          </p:nvPr>
        </p:nvSpPr>
        <p:spPr>
          <a:xfrm>
            <a:off x="756356" y="2054579"/>
            <a:ext cx="11168944" cy="1374422"/>
          </a:xfrm>
        </p:spPr>
        <p:txBody>
          <a:bodyPr/>
          <a:lstStyle/>
          <a:p>
            <a:pPr marL="0" indent="0">
              <a:buNone/>
            </a:pPr>
            <a:r>
              <a:rPr lang="pt-BR" sz="2500" b="0" i="0" u="none" strike="noStrike" baseline="0" dirty="0">
                <a:solidFill>
                  <a:schemeClr val="bg1"/>
                </a:solidFill>
                <a:latin typeface="Arial" panose="020B0604020202020204" pitchFamily="34" charset="0"/>
              </a:rPr>
              <a:t>De acordo com a norma 1.595/00 do Conselho Federal de Medicina e a Resolução da Diretoria Colegiada 96/08 da Agência Nacional de Vigilância Sanitária (Anvisa), declaro que:</a:t>
            </a:r>
          </a:p>
          <a:p>
            <a:endParaRPr lang="en-US" dirty="0"/>
          </a:p>
          <a:p>
            <a:pPr marL="0" indent="0">
              <a:buNone/>
            </a:pPr>
            <a:endParaRPr lang="en-US" dirty="0"/>
          </a:p>
        </p:txBody>
      </p:sp>
    </p:spTree>
    <p:extLst>
      <p:ext uri="{BB962C8B-B14F-4D97-AF65-F5344CB8AC3E}">
        <p14:creationId xmlns:p14="http://schemas.microsoft.com/office/powerpoint/2010/main" val="13917448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4327E8C-37C5-B7F6-A49B-5A14DDFA8A6C}"/>
              </a:ext>
            </a:extLst>
          </p:cNvPr>
          <p:cNvSpPr>
            <a:spLocks noGrp="1"/>
          </p:cNvSpPr>
          <p:nvPr>
            <p:ph type="title"/>
          </p:nvPr>
        </p:nvSpPr>
        <p:spPr/>
        <p:txBody>
          <a:bodyPr/>
          <a:lstStyle/>
          <a:p>
            <a:r>
              <a:rPr lang="pt-BR" dirty="0"/>
              <a:t>Quanto o Tratamento do Câncer de Colo do Útero Custa para o Ministério da Saúde?</a:t>
            </a:r>
            <a:r>
              <a:rPr lang="pt-BR" baseline="30000" dirty="0"/>
              <a:t>1</a:t>
            </a:r>
          </a:p>
        </p:txBody>
      </p:sp>
      <p:sp>
        <p:nvSpPr>
          <p:cNvPr id="3" name="Espaço Reservado para Número de Slide 2">
            <a:extLst>
              <a:ext uri="{FF2B5EF4-FFF2-40B4-BE49-F238E27FC236}">
                <a16:creationId xmlns:a16="http://schemas.microsoft.com/office/drawing/2014/main" id="{00BAE5AA-EA24-34B4-FEA0-56594035494B}"/>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5" name="Picture 9">
            <a:extLst>
              <a:ext uri="{FF2B5EF4-FFF2-40B4-BE49-F238E27FC236}">
                <a16:creationId xmlns:a16="http://schemas.microsoft.com/office/drawing/2014/main" id="{D0F487DC-126F-3154-6745-9E90EC7057D3}"/>
              </a:ext>
            </a:extLst>
          </p:cNvPr>
          <p:cNvPicPr>
            <a:picLocks noChangeAspect="1"/>
          </p:cNvPicPr>
          <p:nvPr/>
        </p:nvPicPr>
        <p:blipFill>
          <a:blip r:embed="rId2"/>
          <a:srcRect l="3946" b="6687"/>
          <a:stretch/>
        </p:blipFill>
        <p:spPr>
          <a:xfrm>
            <a:off x="520285" y="2149295"/>
            <a:ext cx="5880118" cy="3182065"/>
          </a:xfrm>
          <a:prstGeom prst="rect">
            <a:avLst/>
          </a:prstGeom>
        </p:spPr>
      </p:pic>
      <p:sp>
        <p:nvSpPr>
          <p:cNvPr id="6" name="CaixaDeTexto 5">
            <a:extLst>
              <a:ext uri="{FF2B5EF4-FFF2-40B4-BE49-F238E27FC236}">
                <a16:creationId xmlns:a16="http://schemas.microsoft.com/office/drawing/2014/main" id="{F45C300E-FAE3-4FD2-DB42-4DF24858C53B}"/>
              </a:ext>
            </a:extLst>
          </p:cNvPr>
          <p:cNvSpPr txBox="1"/>
          <p:nvPr/>
        </p:nvSpPr>
        <p:spPr>
          <a:xfrm>
            <a:off x="484913" y="5636996"/>
            <a:ext cx="2630077"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Inter"/>
                <a:ea typeface="+mn-ea"/>
                <a:cs typeface="+mn-cs"/>
              </a:rPr>
              <a:t>Adaptado de: Radar do Câncer.</a:t>
            </a:r>
            <a:r>
              <a:rPr kumimoji="0" lang="pt-BR" sz="1000" b="0" i="0" u="none" strike="noStrike" kern="1200" cap="none" spc="0" normalizeH="0" baseline="30000" noProof="0" dirty="0">
                <a:ln>
                  <a:noFill/>
                </a:ln>
                <a:solidFill>
                  <a:srgbClr val="FFFFFF">
                    <a:lumMod val="50000"/>
                  </a:srgbClr>
                </a:solidFill>
                <a:effectLst/>
                <a:uLnTx/>
                <a:uFillTx/>
                <a:latin typeface="Inter"/>
                <a:ea typeface="+mn-ea"/>
                <a:cs typeface="+mn-cs"/>
              </a:rPr>
              <a:t>1</a:t>
            </a:r>
            <a:endParaRPr kumimoji="0" lang="pt-BR" sz="1800" b="0" i="0" u="none" strike="noStrike" kern="1200" cap="none" spc="0" normalizeH="0" baseline="30000" noProof="0" dirty="0">
              <a:ln>
                <a:noFill/>
              </a:ln>
              <a:solidFill>
                <a:srgbClr val="FFFFFF">
                  <a:lumMod val="50000"/>
                </a:srgbClr>
              </a:solidFill>
              <a:effectLst/>
              <a:uLnTx/>
              <a:uFillTx/>
              <a:latin typeface="Aptos" panose="02110004020202020204"/>
              <a:ea typeface="+mn-ea"/>
              <a:cs typeface="+mn-cs"/>
            </a:endParaRPr>
          </a:p>
        </p:txBody>
      </p:sp>
      <p:pic>
        <p:nvPicPr>
          <p:cNvPr id="13" name="Picture 14">
            <a:extLst>
              <a:ext uri="{FF2B5EF4-FFF2-40B4-BE49-F238E27FC236}">
                <a16:creationId xmlns:a16="http://schemas.microsoft.com/office/drawing/2014/main" id="{A781F2DE-577D-5644-08A9-CDE4E705D04B}"/>
              </a:ext>
            </a:extLst>
          </p:cNvPr>
          <p:cNvPicPr>
            <a:picLocks noChangeAspect="1"/>
          </p:cNvPicPr>
          <p:nvPr/>
        </p:nvPicPr>
        <p:blipFill>
          <a:blip r:embed="rId3"/>
          <a:srcRect l="11967" t="8591"/>
          <a:stretch/>
        </p:blipFill>
        <p:spPr>
          <a:xfrm>
            <a:off x="6979131" y="1600161"/>
            <a:ext cx="4768303" cy="4278143"/>
          </a:xfrm>
          <a:prstGeom prst="rect">
            <a:avLst/>
          </a:prstGeom>
        </p:spPr>
      </p:pic>
      <p:pic>
        <p:nvPicPr>
          <p:cNvPr id="14" name="Imagem 13">
            <a:extLst>
              <a:ext uri="{FF2B5EF4-FFF2-40B4-BE49-F238E27FC236}">
                <a16:creationId xmlns:a16="http://schemas.microsoft.com/office/drawing/2014/main" id="{ADAE7032-0C4B-8E56-DEFA-B29AC98258AA}"/>
              </a:ext>
            </a:extLst>
          </p:cNvPr>
          <p:cNvPicPr>
            <a:picLocks noChangeAspect="1"/>
          </p:cNvPicPr>
          <p:nvPr/>
        </p:nvPicPr>
        <p:blipFill>
          <a:blip r:embed="rId4"/>
          <a:stretch>
            <a:fillRect/>
          </a:stretch>
        </p:blipFill>
        <p:spPr>
          <a:xfrm>
            <a:off x="8634500" y="1457266"/>
            <a:ext cx="1419423" cy="285790"/>
          </a:xfrm>
          <a:prstGeom prst="rect">
            <a:avLst/>
          </a:prstGeom>
        </p:spPr>
      </p:pic>
      <p:sp>
        <p:nvSpPr>
          <p:cNvPr id="15" name="CaixaDeTexto 14">
            <a:extLst>
              <a:ext uri="{FF2B5EF4-FFF2-40B4-BE49-F238E27FC236}">
                <a16:creationId xmlns:a16="http://schemas.microsoft.com/office/drawing/2014/main" id="{956087F3-0AB8-404D-1DF8-9EEC41849DDD}"/>
              </a:ext>
            </a:extLst>
          </p:cNvPr>
          <p:cNvSpPr txBox="1"/>
          <p:nvPr/>
        </p:nvSpPr>
        <p:spPr>
          <a:xfrm>
            <a:off x="7646298" y="1304383"/>
            <a:ext cx="3657600"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79189"/>
                </a:solidFill>
                <a:effectLst/>
                <a:uLnTx/>
                <a:uFillTx/>
                <a:latin typeface="Arial" panose="020B0604020202020204" pitchFamily="34" charset="0"/>
                <a:ea typeface="+mn-ea"/>
                <a:cs typeface="Arial" panose="020B0604020202020204" pitchFamily="34" charset="0"/>
              </a:rPr>
              <a:t>Valor de reembolso por estado*</a:t>
            </a:r>
          </a:p>
        </p:txBody>
      </p:sp>
      <p:sp>
        <p:nvSpPr>
          <p:cNvPr id="16" name="CaixaDeTexto 15">
            <a:extLst>
              <a:ext uri="{FF2B5EF4-FFF2-40B4-BE49-F238E27FC236}">
                <a16:creationId xmlns:a16="http://schemas.microsoft.com/office/drawing/2014/main" id="{3E51CF9F-AB63-A549-8C0D-B3EB9C79B18E}"/>
              </a:ext>
            </a:extLst>
          </p:cNvPr>
          <p:cNvSpPr txBox="1"/>
          <p:nvPr/>
        </p:nvSpPr>
        <p:spPr>
          <a:xfrm>
            <a:off x="6568692" y="5639332"/>
            <a:ext cx="2630077"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Inter"/>
                <a:ea typeface="+mn-ea"/>
                <a:cs typeface="+mn-cs"/>
              </a:rPr>
              <a:t>Adaptado de: Radar do Câncer.</a:t>
            </a:r>
            <a:r>
              <a:rPr kumimoji="0" lang="pt-BR" sz="1000" b="0" i="0" u="none" strike="noStrike" kern="1200" cap="none" spc="0" normalizeH="0" baseline="30000" noProof="0" dirty="0">
                <a:ln>
                  <a:noFill/>
                </a:ln>
                <a:solidFill>
                  <a:srgbClr val="FFFFFF">
                    <a:lumMod val="50000"/>
                  </a:srgbClr>
                </a:solidFill>
                <a:effectLst/>
                <a:uLnTx/>
                <a:uFillTx/>
                <a:latin typeface="Inter"/>
                <a:ea typeface="+mn-ea"/>
                <a:cs typeface="+mn-cs"/>
              </a:rPr>
              <a:t>1</a:t>
            </a:r>
            <a:endParaRPr kumimoji="0" lang="pt-BR" sz="1800" b="0" i="0" u="none" strike="noStrike" kern="1200" cap="none" spc="0" normalizeH="0" baseline="30000" noProof="0" dirty="0">
              <a:ln>
                <a:noFill/>
              </a:ln>
              <a:solidFill>
                <a:srgbClr val="FFFFFF">
                  <a:lumMod val="50000"/>
                </a:srgbClr>
              </a:solidFill>
              <a:effectLst/>
              <a:uLnTx/>
              <a:uFillTx/>
              <a:latin typeface="Aptos" panose="02110004020202020204"/>
              <a:ea typeface="+mn-ea"/>
              <a:cs typeface="+mn-cs"/>
            </a:endParaRPr>
          </a:p>
        </p:txBody>
      </p:sp>
      <p:sp>
        <p:nvSpPr>
          <p:cNvPr id="17" name="CaixaDeTexto 16">
            <a:extLst>
              <a:ext uri="{FF2B5EF4-FFF2-40B4-BE49-F238E27FC236}">
                <a16:creationId xmlns:a16="http://schemas.microsoft.com/office/drawing/2014/main" id="{BE0B79FA-3986-05A4-FBD5-1FBA957EE663}"/>
              </a:ext>
            </a:extLst>
          </p:cNvPr>
          <p:cNvSpPr txBox="1"/>
          <p:nvPr/>
        </p:nvSpPr>
        <p:spPr>
          <a:xfrm>
            <a:off x="9934929" y="4733287"/>
            <a:ext cx="173678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SP:</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R$ 15.780.000</a:t>
            </a:r>
          </a:p>
        </p:txBody>
      </p:sp>
      <p:cxnSp>
        <p:nvCxnSpPr>
          <p:cNvPr id="18" name="Conector reto 17">
            <a:extLst>
              <a:ext uri="{FF2B5EF4-FFF2-40B4-BE49-F238E27FC236}">
                <a16:creationId xmlns:a16="http://schemas.microsoft.com/office/drawing/2014/main" id="{C62D3DB8-DAB5-CFE6-5C22-B3CA204985EF}"/>
              </a:ext>
            </a:extLst>
          </p:cNvPr>
          <p:cNvCxnSpPr>
            <a:cxnSpLocks/>
          </p:cNvCxnSpPr>
          <p:nvPr/>
        </p:nvCxnSpPr>
        <p:spPr>
          <a:xfrm>
            <a:off x="9718563" y="4648875"/>
            <a:ext cx="741" cy="235771"/>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19" name="Conector reto 18">
            <a:extLst>
              <a:ext uri="{FF2B5EF4-FFF2-40B4-BE49-F238E27FC236}">
                <a16:creationId xmlns:a16="http://schemas.microsoft.com/office/drawing/2014/main" id="{CC0751F0-28B5-0B02-0A89-B94D5AAC356A}"/>
              </a:ext>
            </a:extLst>
          </p:cNvPr>
          <p:cNvCxnSpPr>
            <a:cxnSpLocks/>
          </p:cNvCxnSpPr>
          <p:nvPr/>
        </p:nvCxnSpPr>
        <p:spPr>
          <a:xfrm flipH="1">
            <a:off x="9711482" y="4884646"/>
            <a:ext cx="281588"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20" name="Elipse 19">
            <a:extLst>
              <a:ext uri="{FF2B5EF4-FFF2-40B4-BE49-F238E27FC236}">
                <a16:creationId xmlns:a16="http://schemas.microsoft.com/office/drawing/2014/main" id="{FADCCCB4-C2F1-ED3E-DCAE-C630ACB96F84}"/>
              </a:ext>
            </a:extLst>
          </p:cNvPr>
          <p:cNvSpPr/>
          <p:nvPr/>
        </p:nvSpPr>
        <p:spPr>
          <a:xfrm>
            <a:off x="9678406" y="4560342"/>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CaixaDeTexto 20">
            <a:extLst>
              <a:ext uri="{FF2B5EF4-FFF2-40B4-BE49-F238E27FC236}">
                <a16:creationId xmlns:a16="http://schemas.microsoft.com/office/drawing/2014/main" id="{0324E7F9-88CA-8E52-1CEE-F3FD2FD01FE8}"/>
              </a:ext>
            </a:extLst>
          </p:cNvPr>
          <p:cNvSpPr txBox="1"/>
          <p:nvPr/>
        </p:nvSpPr>
        <p:spPr>
          <a:xfrm>
            <a:off x="10722036" y="3951006"/>
            <a:ext cx="158905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MG: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R$ 8.595.700</a:t>
            </a:r>
          </a:p>
        </p:txBody>
      </p:sp>
      <p:sp>
        <p:nvSpPr>
          <p:cNvPr id="22" name="Elipse 21">
            <a:extLst>
              <a:ext uri="{FF2B5EF4-FFF2-40B4-BE49-F238E27FC236}">
                <a16:creationId xmlns:a16="http://schemas.microsoft.com/office/drawing/2014/main" id="{2684DDBE-7D76-8AC6-D69B-2086D231BE2F}"/>
              </a:ext>
            </a:extLst>
          </p:cNvPr>
          <p:cNvSpPr/>
          <p:nvPr/>
        </p:nvSpPr>
        <p:spPr>
          <a:xfrm>
            <a:off x="10092474" y="4048185"/>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cxnSp>
        <p:nvCxnSpPr>
          <p:cNvPr id="23" name="Conector reto 22">
            <a:extLst>
              <a:ext uri="{FF2B5EF4-FFF2-40B4-BE49-F238E27FC236}">
                <a16:creationId xmlns:a16="http://schemas.microsoft.com/office/drawing/2014/main" id="{1CF093BB-5F3D-897A-95C5-E14E5B8001D4}"/>
              </a:ext>
            </a:extLst>
          </p:cNvPr>
          <p:cNvCxnSpPr>
            <a:cxnSpLocks/>
          </p:cNvCxnSpPr>
          <p:nvPr/>
        </p:nvCxnSpPr>
        <p:spPr>
          <a:xfrm flipH="1">
            <a:off x="10175117" y="4092265"/>
            <a:ext cx="597264"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24" name="CaixaDeTexto 23">
            <a:extLst>
              <a:ext uri="{FF2B5EF4-FFF2-40B4-BE49-F238E27FC236}">
                <a16:creationId xmlns:a16="http://schemas.microsoft.com/office/drawing/2014/main" id="{21726BA6-CDE4-EB7B-B568-C417F3F160BF}"/>
              </a:ext>
            </a:extLst>
          </p:cNvPr>
          <p:cNvSpPr txBox="1"/>
          <p:nvPr/>
        </p:nvSpPr>
        <p:spPr>
          <a:xfrm>
            <a:off x="7489935" y="4628260"/>
            <a:ext cx="1617039"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PR: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R$ 7.137.340</a:t>
            </a:r>
          </a:p>
        </p:txBody>
      </p:sp>
      <p:sp>
        <p:nvSpPr>
          <p:cNvPr id="25" name="Elipse 24">
            <a:extLst>
              <a:ext uri="{FF2B5EF4-FFF2-40B4-BE49-F238E27FC236}">
                <a16:creationId xmlns:a16="http://schemas.microsoft.com/office/drawing/2014/main" id="{93BD29E1-6CCF-D8F9-82BF-2D0CC560EF44}"/>
              </a:ext>
            </a:extLst>
          </p:cNvPr>
          <p:cNvSpPr/>
          <p:nvPr/>
        </p:nvSpPr>
        <p:spPr>
          <a:xfrm>
            <a:off x="9171641" y="4733287"/>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6" name="Conector reto 25">
            <a:extLst>
              <a:ext uri="{FF2B5EF4-FFF2-40B4-BE49-F238E27FC236}">
                <a16:creationId xmlns:a16="http://schemas.microsoft.com/office/drawing/2014/main" id="{619263A4-78A9-069F-D308-D3885E374D7B}"/>
              </a:ext>
            </a:extLst>
          </p:cNvPr>
          <p:cNvCxnSpPr>
            <a:cxnSpLocks/>
          </p:cNvCxnSpPr>
          <p:nvPr/>
        </p:nvCxnSpPr>
        <p:spPr>
          <a:xfrm flipH="1">
            <a:off x="8834313" y="4779862"/>
            <a:ext cx="334211"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27" name="CaixaDeTexto 26">
            <a:extLst>
              <a:ext uri="{FF2B5EF4-FFF2-40B4-BE49-F238E27FC236}">
                <a16:creationId xmlns:a16="http://schemas.microsoft.com/office/drawing/2014/main" id="{DFA34660-ED6F-3284-3006-4852D45C4147}"/>
              </a:ext>
            </a:extLst>
          </p:cNvPr>
          <p:cNvSpPr txBox="1"/>
          <p:nvPr/>
        </p:nvSpPr>
        <p:spPr>
          <a:xfrm>
            <a:off x="7301184" y="5180662"/>
            <a:ext cx="158905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RS: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R$ 6.971.970</a:t>
            </a:r>
          </a:p>
        </p:txBody>
      </p:sp>
      <p:sp>
        <p:nvSpPr>
          <p:cNvPr id="28" name="Elipse 27">
            <a:extLst>
              <a:ext uri="{FF2B5EF4-FFF2-40B4-BE49-F238E27FC236}">
                <a16:creationId xmlns:a16="http://schemas.microsoft.com/office/drawing/2014/main" id="{EA91C23F-8457-4DD1-BD6D-EE51A6203D44}"/>
              </a:ext>
            </a:extLst>
          </p:cNvPr>
          <p:cNvSpPr/>
          <p:nvPr/>
        </p:nvSpPr>
        <p:spPr>
          <a:xfrm>
            <a:off x="9065652" y="5284785"/>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9" name="Conector reto 28">
            <a:extLst>
              <a:ext uri="{FF2B5EF4-FFF2-40B4-BE49-F238E27FC236}">
                <a16:creationId xmlns:a16="http://schemas.microsoft.com/office/drawing/2014/main" id="{A489E8C9-BC56-86D0-9C79-00AD16A3435D}"/>
              </a:ext>
            </a:extLst>
          </p:cNvPr>
          <p:cNvCxnSpPr>
            <a:cxnSpLocks/>
          </p:cNvCxnSpPr>
          <p:nvPr/>
        </p:nvCxnSpPr>
        <p:spPr>
          <a:xfrm flipH="1">
            <a:off x="8610026" y="5331360"/>
            <a:ext cx="452509"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0" name="CaixaDeTexto 29">
            <a:extLst>
              <a:ext uri="{FF2B5EF4-FFF2-40B4-BE49-F238E27FC236}">
                <a16:creationId xmlns:a16="http://schemas.microsoft.com/office/drawing/2014/main" id="{AA11B394-0F93-CB68-4F33-D2E876BFE0D1}"/>
              </a:ext>
            </a:extLst>
          </p:cNvPr>
          <p:cNvSpPr txBox="1"/>
          <p:nvPr/>
        </p:nvSpPr>
        <p:spPr>
          <a:xfrm>
            <a:off x="10722035" y="4416883"/>
            <a:ext cx="1562703"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RJ: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R$ 6.222.600</a:t>
            </a:r>
          </a:p>
        </p:txBody>
      </p:sp>
      <p:sp>
        <p:nvSpPr>
          <p:cNvPr id="31" name="Elipse 30">
            <a:extLst>
              <a:ext uri="{FF2B5EF4-FFF2-40B4-BE49-F238E27FC236}">
                <a16:creationId xmlns:a16="http://schemas.microsoft.com/office/drawing/2014/main" id="{FC36B6D6-B9B1-B569-E488-13D1A485591F}"/>
              </a:ext>
            </a:extLst>
          </p:cNvPr>
          <p:cNvSpPr/>
          <p:nvPr/>
        </p:nvSpPr>
        <p:spPr>
          <a:xfrm>
            <a:off x="10249838" y="4512096"/>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32" name="Conector reto 31">
            <a:extLst>
              <a:ext uri="{FF2B5EF4-FFF2-40B4-BE49-F238E27FC236}">
                <a16:creationId xmlns:a16="http://schemas.microsoft.com/office/drawing/2014/main" id="{63960C5E-E4F8-B3D8-F2A6-61D7FFDAB1D0}"/>
              </a:ext>
            </a:extLst>
          </p:cNvPr>
          <p:cNvCxnSpPr>
            <a:cxnSpLocks/>
          </p:cNvCxnSpPr>
          <p:nvPr/>
        </p:nvCxnSpPr>
        <p:spPr>
          <a:xfrm flipH="1">
            <a:off x="10332481" y="4569593"/>
            <a:ext cx="4399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3" name="CaixaDeTexto 32">
            <a:extLst>
              <a:ext uri="{FF2B5EF4-FFF2-40B4-BE49-F238E27FC236}">
                <a16:creationId xmlns:a16="http://schemas.microsoft.com/office/drawing/2014/main" id="{56B318AA-A686-922E-370A-C8D6F9DA4764}"/>
              </a:ext>
            </a:extLst>
          </p:cNvPr>
          <p:cNvSpPr txBox="1"/>
          <p:nvPr/>
        </p:nvSpPr>
        <p:spPr>
          <a:xfrm>
            <a:off x="10922485" y="3288400"/>
            <a:ext cx="1878993"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15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PE:</a:t>
            </a:r>
            <a:r>
              <a:rPr kumimoji="0" lang="pt-BR" sz="115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R$ 5.738.440</a:t>
            </a:r>
          </a:p>
        </p:txBody>
      </p:sp>
      <p:sp>
        <p:nvSpPr>
          <p:cNvPr id="34" name="Elipse 33">
            <a:extLst>
              <a:ext uri="{FF2B5EF4-FFF2-40B4-BE49-F238E27FC236}">
                <a16:creationId xmlns:a16="http://schemas.microsoft.com/office/drawing/2014/main" id="{B4EB5D79-40E5-24D8-55AE-A459AC2B54BD}"/>
              </a:ext>
            </a:extLst>
          </p:cNvPr>
          <p:cNvSpPr/>
          <p:nvPr/>
        </p:nvSpPr>
        <p:spPr>
          <a:xfrm>
            <a:off x="10680713" y="3087776"/>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cxnSp>
        <p:nvCxnSpPr>
          <p:cNvPr id="35" name="Conector reto 34">
            <a:extLst>
              <a:ext uri="{FF2B5EF4-FFF2-40B4-BE49-F238E27FC236}">
                <a16:creationId xmlns:a16="http://schemas.microsoft.com/office/drawing/2014/main" id="{7257D47F-BA20-7A6A-CF1A-DE697210D9C0}"/>
              </a:ext>
            </a:extLst>
          </p:cNvPr>
          <p:cNvCxnSpPr>
            <a:cxnSpLocks/>
          </p:cNvCxnSpPr>
          <p:nvPr/>
        </p:nvCxnSpPr>
        <p:spPr>
          <a:xfrm>
            <a:off x="10710951" y="3183277"/>
            <a:ext cx="741" cy="235771"/>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36" name="Conector reto 35">
            <a:extLst>
              <a:ext uri="{FF2B5EF4-FFF2-40B4-BE49-F238E27FC236}">
                <a16:creationId xmlns:a16="http://schemas.microsoft.com/office/drawing/2014/main" id="{D7047F14-C199-F928-00F1-AEBC68C9A7B7}"/>
              </a:ext>
            </a:extLst>
          </p:cNvPr>
          <p:cNvCxnSpPr>
            <a:cxnSpLocks/>
          </p:cNvCxnSpPr>
          <p:nvPr/>
        </p:nvCxnSpPr>
        <p:spPr>
          <a:xfrm flipH="1">
            <a:off x="10703870" y="3419048"/>
            <a:ext cx="281588"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7" name="Elipse 36">
            <a:extLst>
              <a:ext uri="{FF2B5EF4-FFF2-40B4-BE49-F238E27FC236}">
                <a16:creationId xmlns:a16="http://schemas.microsoft.com/office/drawing/2014/main" id="{E95C0CAE-B2D9-44D2-B178-6C3C7A356F55}"/>
              </a:ext>
            </a:extLst>
          </p:cNvPr>
          <p:cNvSpPr/>
          <p:nvPr/>
        </p:nvSpPr>
        <p:spPr>
          <a:xfrm>
            <a:off x="10326498" y="3451092"/>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8" name="CaixaDeTexto 37">
            <a:extLst>
              <a:ext uri="{FF2B5EF4-FFF2-40B4-BE49-F238E27FC236}">
                <a16:creationId xmlns:a16="http://schemas.microsoft.com/office/drawing/2014/main" id="{020C6171-541B-54A4-4606-F132A93B701E}"/>
              </a:ext>
            </a:extLst>
          </p:cNvPr>
          <p:cNvSpPr txBox="1"/>
          <p:nvPr/>
        </p:nvSpPr>
        <p:spPr>
          <a:xfrm>
            <a:off x="10622714" y="3612525"/>
            <a:ext cx="143755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BA: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R$ 5.246.910</a:t>
            </a:r>
          </a:p>
        </p:txBody>
      </p:sp>
      <p:cxnSp>
        <p:nvCxnSpPr>
          <p:cNvPr id="39" name="Conector reto 38">
            <a:extLst>
              <a:ext uri="{FF2B5EF4-FFF2-40B4-BE49-F238E27FC236}">
                <a16:creationId xmlns:a16="http://schemas.microsoft.com/office/drawing/2014/main" id="{8920E03B-2962-EF85-D819-C115C299E513}"/>
              </a:ext>
            </a:extLst>
          </p:cNvPr>
          <p:cNvCxnSpPr>
            <a:cxnSpLocks/>
          </p:cNvCxnSpPr>
          <p:nvPr/>
        </p:nvCxnSpPr>
        <p:spPr>
          <a:xfrm>
            <a:off x="10367820" y="3517559"/>
            <a:ext cx="741" cy="235771"/>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40" name="Conector reto 39">
            <a:extLst>
              <a:ext uri="{FF2B5EF4-FFF2-40B4-BE49-F238E27FC236}">
                <a16:creationId xmlns:a16="http://schemas.microsoft.com/office/drawing/2014/main" id="{6C5C1362-5D40-9AB6-7818-47480C4B0493}"/>
              </a:ext>
            </a:extLst>
          </p:cNvPr>
          <p:cNvCxnSpPr>
            <a:cxnSpLocks/>
          </p:cNvCxnSpPr>
          <p:nvPr/>
        </p:nvCxnSpPr>
        <p:spPr>
          <a:xfrm flipH="1">
            <a:off x="10360739" y="3753330"/>
            <a:ext cx="350212"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1" name="Elipse 40">
            <a:extLst>
              <a:ext uri="{FF2B5EF4-FFF2-40B4-BE49-F238E27FC236}">
                <a16:creationId xmlns:a16="http://schemas.microsoft.com/office/drawing/2014/main" id="{23A5670F-E353-94DE-C9F4-13642AF91927}"/>
              </a:ext>
            </a:extLst>
          </p:cNvPr>
          <p:cNvSpPr/>
          <p:nvPr/>
        </p:nvSpPr>
        <p:spPr>
          <a:xfrm>
            <a:off x="10540071" y="2715247"/>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2" name="CaixaDeTexto 41">
            <a:extLst>
              <a:ext uri="{FF2B5EF4-FFF2-40B4-BE49-F238E27FC236}">
                <a16:creationId xmlns:a16="http://schemas.microsoft.com/office/drawing/2014/main" id="{5D53B231-1836-54AE-5BD9-CC9452B7F8A6}"/>
              </a:ext>
            </a:extLst>
          </p:cNvPr>
          <p:cNvSpPr txBox="1"/>
          <p:nvPr/>
        </p:nvSpPr>
        <p:spPr>
          <a:xfrm>
            <a:off x="10421068" y="2237594"/>
            <a:ext cx="143755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CE: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R$ 4.917.220</a:t>
            </a:r>
          </a:p>
        </p:txBody>
      </p:sp>
      <p:cxnSp>
        <p:nvCxnSpPr>
          <p:cNvPr id="43" name="Conector reto 42">
            <a:extLst>
              <a:ext uri="{FF2B5EF4-FFF2-40B4-BE49-F238E27FC236}">
                <a16:creationId xmlns:a16="http://schemas.microsoft.com/office/drawing/2014/main" id="{D293FAA7-3D98-A8E5-4FD4-09717DB8972E}"/>
              </a:ext>
            </a:extLst>
          </p:cNvPr>
          <p:cNvCxnSpPr>
            <a:cxnSpLocks/>
          </p:cNvCxnSpPr>
          <p:nvPr/>
        </p:nvCxnSpPr>
        <p:spPr>
          <a:xfrm>
            <a:off x="10578832" y="2476910"/>
            <a:ext cx="741" cy="235771"/>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4" name="Elipse 43">
            <a:extLst>
              <a:ext uri="{FF2B5EF4-FFF2-40B4-BE49-F238E27FC236}">
                <a16:creationId xmlns:a16="http://schemas.microsoft.com/office/drawing/2014/main" id="{E2ED7944-31ED-B0DC-1F6A-A29914E4DC9C}"/>
              </a:ext>
            </a:extLst>
          </p:cNvPr>
          <p:cNvSpPr/>
          <p:nvPr/>
        </p:nvSpPr>
        <p:spPr>
          <a:xfrm>
            <a:off x="9433706" y="5038579"/>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CaixaDeTexto 44">
            <a:extLst>
              <a:ext uri="{FF2B5EF4-FFF2-40B4-BE49-F238E27FC236}">
                <a16:creationId xmlns:a16="http://schemas.microsoft.com/office/drawing/2014/main" id="{988F883E-BD88-1BEE-0C9E-A28322428D35}"/>
              </a:ext>
            </a:extLst>
          </p:cNvPr>
          <p:cNvSpPr txBox="1"/>
          <p:nvPr/>
        </p:nvSpPr>
        <p:spPr>
          <a:xfrm>
            <a:off x="9796444" y="4962421"/>
            <a:ext cx="173678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SC:</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R$ 4.204.010</a:t>
            </a:r>
          </a:p>
        </p:txBody>
      </p:sp>
      <p:cxnSp>
        <p:nvCxnSpPr>
          <p:cNvPr id="46" name="Conector reto 45">
            <a:extLst>
              <a:ext uri="{FF2B5EF4-FFF2-40B4-BE49-F238E27FC236}">
                <a16:creationId xmlns:a16="http://schemas.microsoft.com/office/drawing/2014/main" id="{54590DA1-B9DF-5416-06C2-7E64E7073338}"/>
              </a:ext>
            </a:extLst>
          </p:cNvPr>
          <p:cNvCxnSpPr>
            <a:cxnSpLocks/>
          </p:cNvCxnSpPr>
          <p:nvPr/>
        </p:nvCxnSpPr>
        <p:spPr>
          <a:xfrm flipH="1">
            <a:off x="9518065" y="5079900"/>
            <a:ext cx="334211"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7" name="Elipse 46">
            <a:extLst>
              <a:ext uri="{FF2B5EF4-FFF2-40B4-BE49-F238E27FC236}">
                <a16:creationId xmlns:a16="http://schemas.microsoft.com/office/drawing/2014/main" id="{2F6043D7-9895-09C1-7580-4F3090D35530}"/>
              </a:ext>
            </a:extLst>
          </p:cNvPr>
          <p:cNvSpPr/>
          <p:nvPr/>
        </p:nvSpPr>
        <p:spPr>
          <a:xfrm>
            <a:off x="9099967" y="2667395"/>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CaixaDeTexto 47">
            <a:extLst>
              <a:ext uri="{FF2B5EF4-FFF2-40B4-BE49-F238E27FC236}">
                <a16:creationId xmlns:a16="http://schemas.microsoft.com/office/drawing/2014/main" id="{4E4A97E9-ADB3-CBD3-B673-0F383935CC87}"/>
              </a:ext>
            </a:extLst>
          </p:cNvPr>
          <p:cNvSpPr txBox="1"/>
          <p:nvPr/>
        </p:nvSpPr>
        <p:spPr>
          <a:xfrm>
            <a:off x="7036160" y="3745372"/>
            <a:ext cx="158905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PA: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R$ 4.067.550</a:t>
            </a:r>
          </a:p>
        </p:txBody>
      </p:sp>
      <p:cxnSp>
        <p:nvCxnSpPr>
          <p:cNvPr id="49" name="Conector reto 48">
            <a:extLst>
              <a:ext uri="{FF2B5EF4-FFF2-40B4-BE49-F238E27FC236}">
                <a16:creationId xmlns:a16="http://schemas.microsoft.com/office/drawing/2014/main" id="{540CA552-50F3-1960-B348-E0F091A1E252}"/>
              </a:ext>
            </a:extLst>
          </p:cNvPr>
          <p:cNvCxnSpPr>
            <a:cxnSpLocks/>
          </p:cNvCxnSpPr>
          <p:nvPr/>
        </p:nvCxnSpPr>
        <p:spPr>
          <a:xfrm>
            <a:off x="9137904" y="2756568"/>
            <a:ext cx="0" cy="1132956"/>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50" name="Conector reto 49">
            <a:extLst>
              <a:ext uri="{FF2B5EF4-FFF2-40B4-BE49-F238E27FC236}">
                <a16:creationId xmlns:a16="http://schemas.microsoft.com/office/drawing/2014/main" id="{95D25487-78F4-1E1A-900B-50D563990EF9}"/>
              </a:ext>
            </a:extLst>
          </p:cNvPr>
          <p:cNvCxnSpPr>
            <a:cxnSpLocks/>
          </p:cNvCxnSpPr>
          <p:nvPr/>
        </p:nvCxnSpPr>
        <p:spPr>
          <a:xfrm flipH="1">
            <a:off x="8310977" y="3889524"/>
            <a:ext cx="837318"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51" name="TextBox 10">
            <a:extLst>
              <a:ext uri="{FF2B5EF4-FFF2-40B4-BE49-F238E27FC236}">
                <a16:creationId xmlns:a16="http://schemas.microsoft.com/office/drawing/2014/main" id="{089B4BB2-7EEE-E419-9408-6764B08879F5}"/>
              </a:ext>
            </a:extLst>
          </p:cNvPr>
          <p:cNvSpPr txBox="1"/>
          <p:nvPr/>
        </p:nvSpPr>
        <p:spPr>
          <a:xfrm>
            <a:off x="304005" y="1346682"/>
            <a:ext cx="6997179" cy="533885"/>
          </a:xfrm>
          <a:prstGeom prst="rect">
            <a:avLst/>
          </a:prstGeom>
          <a:solidFill>
            <a:srgbClr val="1DA6B9"/>
          </a:solidFill>
          <a:ln w="6350">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89,95 milhões de reais foram reembolsados para gestores e estabelecimentos em média por ano para o tratamento de quimioterapia e radioterapia.</a:t>
            </a:r>
            <a:r>
              <a:rPr kumimoji="0" lang="pt-BR" sz="14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1</a:t>
            </a:r>
          </a:p>
        </p:txBody>
      </p:sp>
      <p:sp>
        <p:nvSpPr>
          <p:cNvPr id="52" name="TextBox 12">
            <a:extLst>
              <a:ext uri="{FF2B5EF4-FFF2-40B4-BE49-F238E27FC236}">
                <a16:creationId xmlns:a16="http://schemas.microsoft.com/office/drawing/2014/main" id="{119C31AF-2605-0DAA-7B55-C160147C74DE}"/>
              </a:ext>
            </a:extLst>
          </p:cNvPr>
          <p:cNvSpPr txBox="1"/>
          <p:nvPr/>
        </p:nvSpPr>
        <p:spPr>
          <a:xfrm>
            <a:off x="357279" y="5973493"/>
            <a:ext cx="11428321" cy="338554"/>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Filtro: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Somente pacientes a partir de 18 anos.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Período: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Para filtro e apresentação dos dados foi utilizada a data de faturamento (competência) como período – Por ano: desde 2008 até 2024; Por UF: Média anual últimos 3 anos (2021 - 2023);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Representatividade: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Os dados representam os pacientes atendidos a nível nacional no sistema público de saúde (SUS). No mapa estão destacados os 10 estados com os maiores valores de reembolso do país.</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sp>
        <p:nvSpPr>
          <p:cNvPr id="53" name="TextBox 16">
            <a:extLst>
              <a:ext uri="{FF2B5EF4-FFF2-40B4-BE49-F238E27FC236}">
                <a16:creationId xmlns:a16="http://schemas.microsoft.com/office/drawing/2014/main" id="{C67AF1D7-8F92-3CD5-D7B3-55833276EB87}"/>
              </a:ext>
            </a:extLst>
          </p:cNvPr>
          <p:cNvSpPr txBox="1"/>
          <p:nvPr/>
        </p:nvSpPr>
        <p:spPr>
          <a:xfrm>
            <a:off x="32971" y="6346900"/>
            <a:ext cx="12278121" cy="346039"/>
          </a:xfrm>
          <a:prstGeom prst="rect">
            <a:avLst/>
          </a:prstGeom>
          <a:noFill/>
        </p:spPr>
        <p:txBody>
          <a:bodyPr wrap="square">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Radar do Câncer. 2024. Disponível em: https://www.radardocancer.org.br/cancer-colo-utero#:~:text=O%20c%C3%A2ncer%20do%20colo%20do%20%C3%BAtero%20ocupa%20a%20sexta%20posi%C3%A7%C3%A3o,a%20cada%20100%20mil%20mulheres.  Acessado em 29 de novembro de 2024.</a:t>
            </a:r>
          </a:p>
        </p:txBody>
      </p:sp>
    </p:spTree>
    <p:extLst>
      <p:ext uri="{BB962C8B-B14F-4D97-AF65-F5344CB8AC3E}">
        <p14:creationId xmlns:p14="http://schemas.microsoft.com/office/powerpoint/2010/main" val="24588690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08861E6-C770-BED6-101B-30A902620281}"/>
              </a:ext>
            </a:extLst>
          </p:cNvPr>
          <p:cNvPicPr>
            <a:picLocks noChangeAspect="1"/>
          </p:cNvPicPr>
          <p:nvPr/>
        </p:nvPicPr>
        <p:blipFill>
          <a:blip r:embed="rId2"/>
          <a:srcRect l="14211" t="12813"/>
          <a:stretch/>
        </p:blipFill>
        <p:spPr>
          <a:xfrm>
            <a:off x="3836425" y="1501802"/>
            <a:ext cx="5130375" cy="4793703"/>
          </a:xfrm>
          <a:prstGeom prst="rect">
            <a:avLst/>
          </a:prstGeom>
        </p:spPr>
      </p:pic>
      <p:sp>
        <p:nvSpPr>
          <p:cNvPr id="7" name="TextBox 6">
            <a:extLst>
              <a:ext uri="{FF2B5EF4-FFF2-40B4-BE49-F238E27FC236}">
                <a16:creationId xmlns:a16="http://schemas.microsoft.com/office/drawing/2014/main" id="{7BDFE788-CE6B-DBE2-3004-FAC49DA8199C}"/>
              </a:ext>
            </a:extLst>
          </p:cNvPr>
          <p:cNvSpPr txBox="1"/>
          <p:nvPr/>
        </p:nvSpPr>
        <p:spPr>
          <a:xfrm>
            <a:off x="452927" y="5101127"/>
            <a:ext cx="4371389" cy="1200329"/>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*:Filtro: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Somente pacientes a partir de 18 anos; Apenas pacientes que apresentaram o estadiamento preenchido.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Período (ano de diagnóstico):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Para filtro e apresentação dos dados foi utilizada a data de diagnóstico como período: Por UF – Cálculo realizado para os atendimentos dos últimos três anos 2021 a 2023;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Representatividade: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Os dados representam os pacientes atendidos a nível nacional no sistema público de saúde (SUS).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Fonte: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Utilizamos os dados disponíveis no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hlinkClick r:id="rId3">
                  <a:extLst>
                    <a:ext uri="{A12FA001-AC4F-418D-AE19-62706E023703}">
                      <ahyp:hlinkClr xmlns:ahyp="http://schemas.microsoft.com/office/drawing/2018/hyperlinkcolor" val="tx"/>
                    </a:ext>
                  </a:extLst>
                </a:hlinkClick>
              </a:rPr>
              <a:t>Painel de Oncologia</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 para o ano de 2023 os dados estão parciais e podem mudar nas próximas atualizações;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Atualização: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Os dados foram atualizados no mês de agosto/2024. No mapa estão destacados os 10 estados com as maiores porcentagens de pacientes em estadiamento avançado do país.</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sp>
        <p:nvSpPr>
          <p:cNvPr id="9" name="Rectangle 8">
            <a:extLst>
              <a:ext uri="{FF2B5EF4-FFF2-40B4-BE49-F238E27FC236}">
                <a16:creationId xmlns:a16="http://schemas.microsoft.com/office/drawing/2014/main" id="{CDE28C7E-75AC-29D9-F777-0D8385CC2D31}"/>
              </a:ext>
            </a:extLst>
          </p:cNvPr>
          <p:cNvSpPr/>
          <p:nvPr/>
        </p:nvSpPr>
        <p:spPr>
          <a:xfrm>
            <a:off x="705678" y="650656"/>
            <a:ext cx="2494722" cy="40289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 name="TextBox 7">
            <a:extLst>
              <a:ext uri="{FF2B5EF4-FFF2-40B4-BE49-F238E27FC236}">
                <a16:creationId xmlns:a16="http://schemas.microsoft.com/office/drawing/2014/main" id="{F258E10B-4CA8-01ED-9BB0-91CDC3FA94AF}"/>
              </a:ext>
            </a:extLst>
          </p:cNvPr>
          <p:cNvSpPr txBox="1"/>
          <p:nvPr/>
        </p:nvSpPr>
        <p:spPr>
          <a:xfrm>
            <a:off x="2751771" y="1102934"/>
            <a:ext cx="7090302"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Porcentagem de pacientes em estadiamento avançado*</a:t>
            </a:r>
          </a:p>
        </p:txBody>
      </p:sp>
      <p:sp>
        <p:nvSpPr>
          <p:cNvPr id="2" name="TextBox 16">
            <a:extLst>
              <a:ext uri="{FF2B5EF4-FFF2-40B4-BE49-F238E27FC236}">
                <a16:creationId xmlns:a16="http://schemas.microsoft.com/office/drawing/2014/main" id="{B180440D-7851-D785-EF8E-62DEC3CF48E5}"/>
              </a:ext>
            </a:extLst>
          </p:cNvPr>
          <p:cNvSpPr txBox="1"/>
          <p:nvPr/>
        </p:nvSpPr>
        <p:spPr>
          <a:xfrm>
            <a:off x="-76361" y="6379811"/>
            <a:ext cx="12268361" cy="338554"/>
          </a:xfrm>
          <a:prstGeom prst="rect">
            <a:avLst/>
          </a:prstGeom>
          <a:noFill/>
        </p:spPr>
        <p:txBody>
          <a:bodyPr wrap="square">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Radar do Câncer. 2024. Disponível em: https://www.radardocancer.org.br/cancer-colo-utero#:~:text=O%20c%C3%A2ncer%20do%20colo%20do%20%C3%BAtero%20ocupa%20a%20sexta%20posi%C3%A7%C3%A3o,a%20cada%20100%20mil%20mulheres.  Acessado em 29 de novembro de 2024.</a:t>
            </a:r>
          </a:p>
        </p:txBody>
      </p:sp>
      <p:sp>
        <p:nvSpPr>
          <p:cNvPr id="3" name="CaixaDeTexto 2">
            <a:extLst>
              <a:ext uri="{FF2B5EF4-FFF2-40B4-BE49-F238E27FC236}">
                <a16:creationId xmlns:a16="http://schemas.microsoft.com/office/drawing/2014/main" id="{7E71F646-2126-E15C-0F5A-1D67D4F94681}"/>
              </a:ext>
            </a:extLst>
          </p:cNvPr>
          <p:cNvSpPr txBox="1"/>
          <p:nvPr/>
        </p:nvSpPr>
        <p:spPr>
          <a:xfrm>
            <a:off x="452927" y="4912651"/>
            <a:ext cx="2630077"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Radar do Câncer.</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sp>
        <p:nvSpPr>
          <p:cNvPr id="6" name="Título 5">
            <a:extLst>
              <a:ext uri="{FF2B5EF4-FFF2-40B4-BE49-F238E27FC236}">
                <a16:creationId xmlns:a16="http://schemas.microsoft.com/office/drawing/2014/main" id="{2A88E219-0CB0-0E77-D3F6-472C2191D083}"/>
              </a:ext>
            </a:extLst>
          </p:cNvPr>
          <p:cNvSpPr>
            <a:spLocks noGrp="1"/>
          </p:cNvSpPr>
          <p:nvPr>
            <p:ph type="title"/>
          </p:nvPr>
        </p:nvSpPr>
        <p:spPr/>
        <p:txBody>
          <a:bodyPr/>
          <a:lstStyle/>
          <a:p>
            <a:r>
              <a:rPr lang="pt-BR" dirty="0"/>
              <a:t>Cerca de 6 em 10 Mulheres Iniciaram o Tratamento do Câncer de Colo do Útero em Estadiamento Avançado nos Últimos 3 Anos</a:t>
            </a:r>
            <a:r>
              <a:rPr lang="pt-BR" baseline="30000" dirty="0"/>
              <a:t>1</a:t>
            </a:r>
          </a:p>
        </p:txBody>
      </p:sp>
      <p:sp>
        <p:nvSpPr>
          <p:cNvPr id="12" name="Elipse 11">
            <a:extLst>
              <a:ext uri="{FF2B5EF4-FFF2-40B4-BE49-F238E27FC236}">
                <a16:creationId xmlns:a16="http://schemas.microsoft.com/office/drawing/2014/main" id="{C05B2447-2804-EB7D-7EFE-2CA80621D91D}"/>
              </a:ext>
            </a:extLst>
          </p:cNvPr>
          <p:cNvSpPr/>
          <p:nvPr/>
        </p:nvSpPr>
        <p:spPr>
          <a:xfrm>
            <a:off x="5267577" y="1907000"/>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 name="CaixaDeTexto 12">
            <a:extLst>
              <a:ext uri="{FF2B5EF4-FFF2-40B4-BE49-F238E27FC236}">
                <a16:creationId xmlns:a16="http://schemas.microsoft.com/office/drawing/2014/main" id="{EBC079EB-35A2-BC9B-246C-E2281CCC2AD1}"/>
              </a:ext>
            </a:extLst>
          </p:cNvPr>
          <p:cNvSpPr txBox="1"/>
          <p:nvPr/>
        </p:nvSpPr>
        <p:spPr>
          <a:xfrm>
            <a:off x="2703217" y="1790582"/>
            <a:ext cx="134294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RR: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88,89%</a:t>
            </a:r>
          </a:p>
        </p:txBody>
      </p:sp>
      <p:cxnSp>
        <p:nvCxnSpPr>
          <p:cNvPr id="14" name="Conector reto 13">
            <a:extLst>
              <a:ext uri="{FF2B5EF4-FFF2-40B4-BE49-F238E27FC236}">
                <a16:creationId xmlns:a16="http://schemas.microsoft.com/office/drawing/2014/main" id="{55138A14-7F13-8FAB-158B-267661217987}"/>
              </a:ext>
            </a:extLst>
          </p:cNvPr>
          <p:cNvCxnSpPr>
            <a:cxnSpLocks/>
          </p:cNvCxnSpPr>
          <p:nvPr/>
        </p:nvCxnSpPr>
        <p:spPr>
          <a:xfrm flipH="1">
            <a:off x="3540326" y="3207883"/>
            <a:ext cx="550631"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16" name="Conector reto 15">
            <a:extLst>
              <a:ext uri="{FF2B5EF4-FFF2-40B4-BE49-F238E27FC236}">
                <a16:creationId xmlns:a16="http://schemas.microsoft.com/office/drawing/2014/main" id="{91749A71-1482-5B7C-4EF5-9494A66342C9}"/>
              </a:ext>
            </a:extLst>
          </p:cNvPr>
          <p:cNvCxnSpPr>
            <a:cxnSpLocks/>
          </p:cNvCxnSpPr>
          <p:nvPr/>
        </p:nvCxnSpPr>
        <p:spPr>
          <a:xfrm flipH="1">
            <a:off x="3836425" y="1966758"/>
            <a:ext cx="1431152"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18" name="CaixaDeTexto 17">
            <a:extLst>
              <a:ext uri="{FF2B5EF4-FFF2-40B4-BE49-F238E27FC236}">
                <a16:creationId xmlns:a16="http://schemas.microsoft.com/office/drawing/2014/main" id="{4262A3E6-DE31-6E93-F03B-04BEEED2E9C8}"/>
              </a:ext>
            </a:extLst>
          </p:cNvPr>
          <p:cNvSpPr txBox="1"/>
          <p:nvPr/>
        </p:nvSpPr>
        <p:spPr>
          <a:xfrm>
            <a:off x="2371944" y="3042389"/>
            <a:ext cx="134294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AC: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85,92%</a:t>
            </a:r>
          </a:p>
        </p:txBody>
      </p:sp>
      <p:sp>
        <p:nvSpPr>
          <p:cNvPr id="19" name="Elipse 18">
            <a:extLst>
              <a:ext uri="{FF2B5EF4-FFF2-40B4-BE49-F238E27FC236}">
                <a16:creationId xmlns:a16="http://schemas.microsoft.com/office/drawing/2014/main" id="{83B664DB-B7A3-2982-FA4C-6F1A1B191871}"/>
              </a:ext>
            </a:extLst>
          </p:cNvPr>
          <p:cNvSpPr/>
          <p:nvPr/>
        </p:nvSpPr>
        <p:spPr>
          <a:xfrm>
            <a:off x="4031440" y="3142747"/>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 name="Elipse 22">
            <a:extLst>
              <a:ext uri="{FF2B5EF4-FFF2-40B4-BE49-F238E27FC236}">
                <a16:creationId xmlns:a16="http://schemas.microsoft.com/office/drawing/2014/main" id="{0D734DBD-A0FE-70F5-B81B-7515DD6B2F99}"/>
              </a:ext>
            </a:extLst>
          </p:cNvPr>
          <p:cNvSpPr/>
          <p:nvPr/>
        </p:nvSpPr>
        <p:spPr>
          <a:xfrm>
            <a:off x="6536669" y="4026439"/>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 name="CaixaDeTexto 23">
            <a:extLst>
              <a:ext uri="{FF2B5EF4-FFF2-40B4-BE49-F238E27FC236}">
                <a16:creationId xmlns:a16="http://schemas.microsoft.com/office/drawing/2014/main" id="{1E04EAEB-A30F-D580-6BB3-6F949B1EA659}"/>
              </a:ext>
            </a:extLst>
          </p:cNvPr>
          <p:cNvSpPr txBox="1"/>
          <p:nvPr/>
        </p:nvSpPr>
        <p:spPr>
          <a:xfrm>
            <a:off x="3874678" y="4077975"/>
            <a:ext cx="138009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GO: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85,85%</a:t>
            </a:r>
          </a:p>
        </p:txBody>
      </p:sp>
      <p:cxnSp>
        <p:nvCxnSpPr>
          <p:cNvPr id="25" name="Conector reto 24">
            <a:extLst>
              <a:ext uri="{FF2B5EF4-FFF2-40B4-BE49-F238E27FC236}">
                <a16:creationId xmlns:a16="http://schemas.microsoft.com/office/drawing/2014/main" id="{5922674B-71DC-DD61-0925-865BA2F190B5}"/>
              </a:ext>
            </a:extLst>
          </p:cNvPr>
          <p:cNvCxnSpPr>
            <a:cxnSpLocks/>
          </p:cNvCxnSpPr>
          <p:nvPr/>
        </p:nvCxnSpPr>
        <p:spPr>
          <a:xfrm flipH="1">
            <a:off x="5165274" y="4251330"/>
            <a:ext cx="1431152"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26" name="Conector reto 25">
            <a:extLst>
              <a:ext uri="{FF2B5EF4-FFF2-40B4-BE49-F238E27FC236}">
                <a16:creationId xmlns:a16="http://schemas.microsoft.com/office/drawing/2014/main" id="{5E7C9179-62D1-4260-45BA-E81DB959E6DE}"/>
              </a:ext>
            </a:extLst>
          </p:cNvPr>
          <p:cNvCxnSpPr>
            <a:cxnSpLocks/>
          </p:cNvCxnSpPr>
          <p:nvPr/>
        </p:nvCxnSpPr>
        <p:spPr>
          <a:xfrm>
            <a:off x="6596426" y="4145954"/>
            <a:ext cx="0" cy="105376"/>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29" name="Elipse 28">
            <a:extLst>
              <a:ext uri="{FF2B5EF4-FFF2-40B4-BE49-F238E27FC236}">
                <a16:creationId xmlns:a16="http://schemas.microsoft.com/office/drawing/2014/main" id="{CAD0B195-D75F-A9D3-5908-D3259228F2D3}"/>
              </a:ext>
            </a:extLst>
          </p:cNvPr>
          <p:cNvSpPr/>
          <p:nvPr/>
        </p:nvSpPr>
        <p:spPr>
          <a:xfrm>
            <a:off x="5055601" y="3416285"/>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 name="CaixaDeTexto 29">
            <a:extLst>
              <a:ext uri="{FF2B5EF4-FFF2-40B4-BE49-F238E27FC236}">
                <a16:creationId xmlns:a16="http://schemas.microsoft.com/office/drawing/2014/main" id="{0EB8E08B-63B6-AFDA-5FBE-9D8164205D30}"/>
              </a:ext>
            </a:extLst>
          </p:cNvPr>
          <p:cNvSpPr txBox="1"/>
          <p:nvPr/>
        </p:nvSpPr>
        <p:spPr>
          <a:xfrm>
            <a:off x="3308074" y="3679689"/>
            <a:ext cx="138009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RO: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83,07%</a:t>
            </a:r>
          </a:p>
        </p:txBody>
      </p:sp>
      <p:cxnSp>
        <p:nvCxnSpPr>
          <p:cNvPr id="31" name="Conector reto 30">
            <a:extLst>
              <a:ext uri="{FF2B5EF4-FFF2-40B4-BE49-F238E27FC236}">
                <a16:creationId xmlns:a16="http://schemas.microsoft.com/office/drawing/2014/main" id="{D709BFBD-B5F0-E769-8383-5B73E3B18D07}"/>
              </a:ext>
            </a:extLst>
          </p:cNvPr>
          <p:cNvCxnSpPr>
            <a:cxnSpLocks/>
          </p:cNvCxnSpPr>
          <p:nvPr/>
        </p:nvCxnSpPr>
        <p:spPr>
          <a:xfrm flipH="1">
            <a:off x="4564727" y="3848824"/>
            <a:ext cx="550631"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32" name="Conector reto 31">
            <a:extLst>
              <a:ext uri="{FF2B5EF4-FFF2-40B4-BE49-F238E27FC236}">
                <a16:creationId xmlns:a16="http://schemas.microsoft.com/office/drawing/2014/main" id="{E7D32D65-0A56-352A-8F64-15DF72A8CEA7}"/>
              </a:ext>
            </a:extLst>
          </p:cNvPr>
          <p:cNvCxnSpPr>
            <a:cxnSpLocks/>
          </p:cNvCxnSpPr>
          <p:nvPr/>
        </p:nvCxnSpPr>
        <p:spPr>
          <a:xfrm>
            <a:off x="5115358" y="3529372"/>
            <a:ext cx="0" cy="319452"/>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4" name="Elipse 33">
            <a:extLst>
              <a:ext uri="{FF2B5EF4-FFF2-40B4-BE49-F238E27FC236}">
                <a16:creationId xmlns:a16="http://schemas.microsoft.com/office/drawing/2014/main" id="{0AAE2EC7-9286-5828-81A3-F0B767F6F29F}"/>
              </a:ext>
            </a:extLst>
          </p:cNvPr>
          <p:cNvSpPr/>
          <p:nvPr/>
        </p:nvSpPr>
        <p:spPr>
          <a:xfrm>
            <a:off x="8227159" y="2967637"/>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 name="CaixaDeTexto 34">
            <a:extLst>
              <a:ext uri="{FF2B5EF4-FFF2-40B4-BE49-F238E27FC236}">
                <a16:creationId xmlns:a16="http://schemas.microsoft.com/office/drawing/2014/main" id="{5B70E7C0-F1F7-7AB9-AC44-3632FC429EA8}"/>
              </a:ext>
            </a:extLst>
          </p:cNvPr>
          <p:cNvSpPr txBox="1"/>
          <p:nvPr/>
        </p:nvSpPr>
        <p:spPr>
          <a:xfrm>
            <a:off x="8655977" y="2842618"/>
            <a:ext cx="1455995"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PB:</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75,92%</a:t>
            </a:r>
          </a:p>
        </p:txBody>
      </p:sp>
      <p:cxnSp>
        <p:nvCxnSpPr>
          <p:cNvPr id="36" name="Conector reto 35">
            <a:extLst>
              <a:ext uri="{FF2B5EF4-FFF2-40B4-BE49-F238E27FC236}">
                <a16:creationId xmlns:a16="http://schemas.microsoft.com/office/drawing/2014/main" id="{E4D7FDD0-E7A3-B000-EEEB-BBB7051D2E63}"/>
              </a:ext>
            </a:extLst>
          </p:cNvPr>
          <p:cNvCxnSpPr>
            <a:cxnSpLocks/>
          </p:cNvCxnSpPr>
          <p:nvPr/>
        </p:nvCxnSpPr>
        <p:spPr>
          <a:xfrm flipH="1">
            <a:off x="8346674" y="3025143"/>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8" name="Elipse 37">
            <a:extLst>
              <a:ext uri="{FF2B5EF4-FFF2-40B4-BE49-F238E27FC236}">
                <a16:creationId xmlns:a16="http://schemas.microsoft.com/office/drawing/2014/main" id="{2CAAF212-5CD8-F6C4-1EF0-1296E2A36055}"/>
              </a:ext>
            </a:extLst>
          </p:cNvPr>
          <p:cNvSpPr/>
          <p:nvPr/>
        </p:nvSpPr>
        <p:spPr>
          <a:xfrm>
            <a:off x="7738329" y="4440824"/>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39" name="Conector reto 38">
            <a:extLst>
              <a:ext uri="{FF2B5EF4-FFF2-40B4-BE49-F238E27FC236}">
                <a16:creationId xmlns:a16="http://schemas.microsoft.com/office/drawing/2014/main" id="{C251455A-A43B-8D54-2D2A-CDFF5184C26B}"/>
              </a:ext>
            </a:extLst>
          </p:cNvPr>
          <p:cNvCxnSpPr>
            <a:cxnSpLocks/>
          </p:cNvCxnSpPr>
          <p:nvPr/>
        </p:nvCxnSpPr>
        <p:spPr>
          <a:xfrm flipH="1">
            <a:off x="7861059" y="4500581"/>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0" name="CaixaDeTexto 39">
            <a:extLst>
              <a:ext uri="{FF2B5EF4-FFF2-40B4-BE49-F238E27FC236}">
                <a16:creationId xmlns:a16="http://schemas.microsoft.com/office/drawing/2014/main" id="{0790DFE2-4CB9-121B-C32C-EF3F477B1284}"/>
              </a:ext>
            </a:extLst>
          </p:cNvPr>
          <p:cNvSpPr txBox="1"/>
          <p:nvPr/>
        </p:nvSpPr>
        <p:spPr>
          <a:xfrm>
            <a:off x="8150139" y="4322115"/>
            <a:ext cx="1616292"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ES</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75,71%</a:t>
            </a:r>
          </a:p>
        </p:txBody>
      </p:sp>
      <p:sp>
        <p:nvSpPr>
          <p:cNvPr id="41" name="CaixaDeTexto 40">
            <a:extLst>
              <a:ext uri="{FF2B5EF4-FFF2-40B4-BE49-F238E27FC236}">
                <a16:creationId xmlns:a16="http://schemas.microsoft.com/office/drawing/2014/main" id="{5DE88A63-684C-DCB0-EF9F-936F0EE2DB76}"/>
              </a:ext>
            </a:extLst>
          </p:cNvPr>
          <p:cNvSpPr txBox="1"/>
          <p:nvPr/>
        </p:nvSpPr>
        <p:spPr>
          <a:xfrm>
            <a:off x="7012039" y="5230688"/>
            <a:ext cx="1476012"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SC:</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73,41%</a:t>
            </a:r>
          </a:p>
        </p:txBody>
      </p:sp>
      <p:sp>
        <p:nvSpPr>
          <p:cNvPr id="42" name="Elipse 41">
            <a:extLst>
              <a:ext uri="{FF2B5EF4-FFF2-40B4-BE49-F238E27FC236}">
                <a16:creationId xmlns:a16="http://schemas.microsoft.com/office/drawing/2014/main" id="{945E6474-EE1C-0164-70D0-2C48564F714C}"/>
              </a:ext>
            </a:extLst>
          </p:cNvPr>
          <p:cNvSpPr/>
          <p:nvPr/>
        </p:nvSpPr>
        <p:spPr>
          <a:xfrm>
            <a:off x="6596426" y="5351962"/>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43" name="Conector reto 42">
            <a:extLst>
              <a:ext uri="{FF2B5EF4-FFF2-40B4-BE49-F238E27FC236}">
                <a16:creationId xmlns:a16="http://schemas.microsoft.com/office/drawing/2014/main" id="{9456594D-B991-CCB6-6AAD-30C554CFBC6E}"/>
              </a:ext>
            </a:extLst>
          </p:cNvPr>
          <p:cNvCxnSpPr>
            <a:cxnSpLocks/>
          </p:cNvCxnSpPr>
          <p:nvPr/>
        </p:nvCxnSpPr>
        <p:spPr>
          <a:xfrm flipH="1">
            <a:off x="6715941" y="5415063"/>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5" name="Elipse 44">
            <a:extLst>
              <a:ext uri="{FF2B5EF4-FFF2-40B4-BE49-F238E27FC236}">
                <a16:creationId xmlns:a16="http://schemas.microsoft.com/office/drawing/2014/main" id="{4795B689-2DD6-1C75-7CB8-7E2223C1BAA2}"/>
              </a:ext>
            </a:extLst>
          </p:cNvPr>
          <p:cNvSpPr/>
          <p:nvPr/>
        </p:nvSpPr>
        <p:spPr>
          <a:xfrm>
            <a:off x="8227159" y="3255184"/>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46" name="Conector reto 45">
            <a:extLst>
              <a:ext uri="{FF2B5EF4-FFF2-40B4-BE49-F238E27FC236}">
                <a16:creationId xmlns:a16="http://schemas.microsoft.com/office/drawing/2014/main" id="{EFC406A2-348D-8A5F-8E75-4089168320C8}"/>
              </a:ext>
            </a:extLst>
          </p:cNvPr>
          <p:cNvCxnSpPr>
            <a:cxnSpLocks/>
          </p:cNvCxnSpPr>
          <p:nvPr/>
        </p:nvCxnSpPr>
        <p:spPr>
          <a:xfrm flipH="1">
            <a:off x="8346674" y="3329943"/>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7" name="CaixaDeTexto 46">
            <a:extLst>
              <a:ext uri="{FF2B5EF4-FFF2-40B4-BE49-F238E27FC236}">
                <a16:creationId xmlns:a16="http://schemas.microsoft.com/office/drawing/2014/main" id="{158A508C-6E57-0DC1-6093-E52E12FC440A}"/>
              </a:ext>
            </a:extLst>
          </p:cNvPr>
          <p:cNvSpPr txBox="1"/>
          <p:nvPr/>
        </p:nvSpPr>
        <p:spPr>
          <a:xfrm>
            <a:off x="8644013" y="3159174"/>
            <a:ext cx="1455995"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AL: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71,91%</a:t>
            </a:r>
          </a:p>
        </p:txBody>
      </p:sp>
      <p:sp>
        <p:nvSpPr>
          <p:cNvPr id="48" name="Elipse 47">
            <a:extLst>
              <a:ext uri="{FF2B5EF4-FFF2-40B4-BE49-F238E27FC236}">
                <a16:creationId xmlns:a16="http://schemas.microsoft.com/office/drawing/2014/main" id="{4ABBB391-30AC-E0F8-6968-EDF4CF767700}"/>
              </a:ext>
            </a:extLst>
          </p:cNvPr>
          <p:cNvSpPr/>
          <p:nvPr/>
        </p:nvSpPr>
        <p:spPr>
          <a:xfrm>
            <a:off x="6401612" y="5032475"/>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CaixaDeTexto 48">
            <a:extLst>
              <a:ext uri="{FF2B5EF4-FFF2-40B4-BE49-F238E27FC236}">
                <a16:creationId xmlns:a16="http://schemas.microsoft.com/office/drawing/2014/main" id="{C9D64CC7-BB03-B21F-4AF9-DAE74C849BCD}"/>
              </a:ext>
            </a:extLst>
          </p:cNvPr>
          <p:cNvSpPr txBox="1"/>
          <p:nvPr/>
        </p:nvSpPr>
        <p:spPr>
          <a:xfrm>
            <a:off x="4884074" y="4927858"/>
            <a:ext cx="1369490"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PR:</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71,21%</a:t>
            </a:r>
          </a:p>
        </p:txBody>
      </p:sp>
      <p:cxnSp>
        <p:nvCxnSpPr>
          <p:cNvPr id="50" name="Conector reto 49">
            <a:extLst>
              <a:ext uri="{FF2B5EF4-FFF2-40B4-BE49-F238E27FC236}">
                <a16:creationId xmlns:a16="http://schemas.microsoft.com/office/drawing/2014/main" id="{CDC6E7E3-742A-D245-CACF-DD863FE73759}"/>
              </a:ext>
            </a:extLst>
          </p:cNvPr>
          <p:cNvCxnSpPr>
            <a:cxnSpLocks/>
          </p:cNvCxnSpPr>
          <p:nvPr/>
        </p:nvCxnSpPr>
        <p:spPr>
          <a:xfrm flipH="1">
            <a:off x="6032514" y="5092232"/>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51" name="Elipse 50">
            <a:extLst>
              <a:ext uri="{FF2B5EF4-FFF2-40B4-BE49-F238E27FC236}">
                <a16:creationId xmlns:a16="http://schemas.microsoft.com/office/drawing/2014/main" id="{710E4937-7684-60CB-118E-5C08C0B3B073}"/>
              </a:ext>
            </a:extLst>
          </p:cNvPr>
          <p:cNvSpPr/>
          <p:nvPr/>
        </p:nvSpPr>
        <p:spPr>
          <a:xfrm>
            <a:off x="7261001" y="4440824"/>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CaixaDeTexto 52">
            <a:extLst>
              <a:ext uri="{FF2B5EF4-FFF2-40B4-BE49-F238E27FC236}">
                <a16:creationId xmlns:a16="http://schemas.microsoft.com/office/drawing/2014/main" id="{744DE96A-DC68-7968-A128-5058B49D41B3}"/>
              </a:ext>
            </a:extLst>
          </p:cNvPr>
          <p:cNvSpPr txBox="1"/>
          <p:nvPr/>
        </p:nvSpPr>
        <p:spPr>
          <a:xfrm>
            <a:off x="7637942" y="4869156"/>
            <a:ext cx="1523871"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MG: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62,11%</a:t>
            </a:r>
          </a:p>
        </p:txBody>
      </p:sp>
      <p:cxnSp>
        <p:nvCxnSpPr>
          <p:cNvPr id="55" name="Conector reto 54">
            <a:extLst>
              <a:ext uri="{FF2B5EF4-FFF2-40B4-BE49-F238E27FC236}">
                <a16:creationId xmlns:a16="http://schemas.microsoft.com/office/drawing/2014/main" id="{70B4B6B7-801F-76F2-E5D8-142EB3B4FBE9}"/>
              </a:ext>
            </a:extLst>
          </p:cNvPr>
          <p:cNvCxnSpPr>
            <a:cxnSpLocks/>
          </p:cNvCxnSpPr>
          <p:nvPr/>
        </p:nvCxnSpPr>
        <p:spPr>
          <a:xfrm>
            <a:off x="7320758" y="4560339"/>
            <a:ext cx="0" cy="49576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60" name="Conector reto 59">
            <a:extLst>
              <a:ext uri="{FF2B5EF4-FFF2-40B4-BE49-F238E27FC236}">
                <a16:creationId xmlns:a16="http://schemas.microsoft.com/office/drawing/2014/main" id="{5AFDB642-1B0D-0750-BF40-BCBD515EC5EC}"/>
              </a:ext>
            </a:extLst>
          </p:cNvPr>
          <p:cNvCxnSpPr>
            <a:cxnSpLocks/>
          </p:cNvCxnSpPr>
          <p:nvPr/>
        </p:nvCxnSpPr>
        <p:spPr>
          <a:xfrm flipH="1">
            <a:off x="7320758" y="5059442"/>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61" name="Conector reto 60">
            <a:extLst>
              <a:ext uri="{FF2B5EF4-FFF2-40B4-BE49-F238E27FC236}">
                <a16:creationId xmlns:a16="http://schemas.microsoft.com/office/drawing/2014/main" id="{75C785A4-A8BD-71CA-68D9-90C29B405BDA}"/>
              </a:ext>
            </a:extLst>
          </p:cNvPr>
          <p:cNvCxnSpPr>
            <a:cxnSpLocks/>
          </p:cNvCxnSpPr>
          <p:nvPr/>
        </p:nvCxnSpPr>
        <p:spPr>
          <a:xfrm>
            <a:off x="-37" y="1535118"/>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Conector reto 61">
            <a:extLst>
              <a:ext uri="{FF2B5EF4-FFF2-40B4-BE49-F238E27FC236}">
                <a16:creationId xmlns:a16="http://schemas.microsoft.com/office/drawing/2014/main" id="{F193ACAC-EAD5-AD9E-E855-9D5EA5AF7139}"/>
              </a:ext>
            </a:extLst>
          </p:cNvPr>
          <p:cNvCxnSpPr>
            <a:cxnSpLocks/>
          </p:cNvCxnSpPr>
          <p:nvPr/>
        </p:nvCxnSpPr>
        <p:spPr>
          <a:xfrm flipV="1">
            <a:off x="381800" y="1535118"/>
            <a:ext cx="0" cy="479691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3" name="Conector reto 62">
            <a:extLst>
              <a:ext uri="{FF2B5EF4-FFF2-40B4-BE49-F238E27FC236}">
                <a16:creationId xmlns:a16="http://schemas.microsoft.com/office/drawing/2014/main" id="{AC306D75-2143-A791-3B43-6DC53ABF4787}"/>
              </a:ext>
            </a:extLst>
          </p:cNvPr>
          <p:cNvCxnSpPr>
            <a:cxnSpLocks/>
          </p:cNvCxnSpPr>
          <p:nvPr/>
        </p:nvCxnSpPr>
        <p:spPr>
          <a:xfrm>
            <a:off x="381800" y="6290722"/>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64" name="Imagem 63" descr="Uma imagem contendo invertebrado, animal, coral&#10;&#10;Descrição gerada automaticamente">
            <a:extLst>
              <a:ext uri="{FF2B5EF4-FFF2-40B4-BE49-F238E27FC236}">
                <a16:creationId xmlns:a16="http://schemas.microsoft.com/office/drawing/2014/main" id="{3E276CDE-F6C5-D8AC-B54E-3BB0B36671E6}"/>
              </a:ext>
            </a:extLst>
          </p:cNvPr>
          <p:cNvPicPr>
            <a:picLocks noChangeAspect="1"/>
          </p:cNvPicPr>
          <p:nvPr/>
        </p:nvPicPr>
        <p:blipFill>
          <a:blip r:embed="rId4">
            <a:alphaModFix/>
          </a:blip>
          <a:srcRect t="-1593"/>
          <a:stretch/>
        </p:blipFill>
        <p:spPr>
          <a:xfrm>
            <a:off x="224057" y="1377658"/>
            <a:ext cx="333247" cy="338554"/>
          </a:xfrm>
          <a:prstGeom prst="rect">
            <a:avLst/>
          </a:prstGeom>
        </p:spPr>
      </p:pic>
      <p:pic>
        <p:nvPicPr>
          <p:cNvPr id="65" name="Imagem 64" descr="Uma imagem contendo invertebrado, animal, coral&#10;&#10;Descrição gerada automaticamente">
            <a:extLst>
              <a:ext uri="{FF2B5EF4-FFF2-40B4-BE49-F238E27FC236}">
                <a16:creationId xmlns:a16="http://schemas.microsoft.com/office/drawing/2014/main" id="{57809A68-84AC-F274-1C91-2A1D1A87F70D}"/>
              </a:ext>
            </a:extLst>
          </p:cNvPr>
          <p:cNvPicPr>
            <a:picLocks noChangeAspect="1"/>
          </p:cNvPicPr>
          <p:nvPr/>
        </p:nvPicPr>
        <p:blipFill>
          <a:blip r:embed="rId4">
            <a:alphaModFix/>
          </a:blip>
          <a:srcRect t="-1593"/>
          <a:stretch/>
        </p:blipFill>
        <p:spPr>
          <a:xfrm>
            <a:off x="11678199" y="6121445"/>
            <a:ext cx="333247" cy="338554"/>
          </a:xfrm>
          <a:prstGeom prst="rect">
            <a:avLst/>
          </a:prstGeom>
        </p:spPr>
      </p:pic>
      <p:sp>
        <p:nvSpPr>
          <p:cNvPr id="10" name="CaixaDeTexto 9">
            <a:extLst>
              <a:ext uri="{FF2B5EF4-FFF2-40B4-BE49-F238E27FC236}">
                <a16:creationId xmlns:a16="http://schemas.microsoft.com/office/drawing/2014/main" id="{6D95796B-3774-0606-BD6A-F62F4C940A7F}"/>
              </a:ext>
            </a:extLst>
          </p:cNvPr>
          <p:cNvSpPr txBox="1"/>
          <p:nvPr/>
        </p:nvSpPr>
        <p:spPr>
          <a:xfrm>
            <a:off x="6461369" y="6083404"/>
            <a:ext cx="614362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Radar do Câncer.</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19399657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ângulo com Único Canto Arredondado 25">
            <a:extLst>
              <a:ext uri="{FF2B5EF4-FFF2-40B4-BE49-F238E27FC236}">
                <a16:creationId xmlns:a16="http://schemas.microsoft.com/office/drawing/2014/main" id="{D9AEAB0D-DAC8-C384-48F3-DD701CFD2309}"/>
              </a:ext>
            </a:extLst>
          </p:cNvPr>
          <p:cNvSpPr/>
          <p:nvPr/>
        </p:nvSpPr>
        <p:spPr>
          <a:xfrm>
            <a:off x="-23702" y="5537468"/>
            <a:ext cx="11820188" cy="548640"/>
          </a:xfrm>
          <a:prstGeom prst="round1Rect">
            <a:avLst>
              <a:gd name="adj" fmla="val 50000"/>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 name="Freeform: Shape 39">
            <a:extLst>
              <a:ext uri="{FF2B5EF4-FFF2-40B4-BE49-F238E27FC236}">
                <a16:creationId xmlns:a16="http://schemas.microsoft.com/office/drawing/2014/main" id="{599ACB66-6461-C65A-33E2-F71F6FC6EE95}"/>
              </a:ext>
            </a:extLst>
          </p:cNvPr>
          <p:cNvSpPr/>
          <p:nvPr/>
        </p:nvSpPr>
        <p:spPr>
          <a:xfrm>
            <a:off x="266700" y="2459892"/>
            <a:ext cx="5829300" cy="3029479"/>
          </a:xfrm>
          <a:custGeom>
            <a:avLst/>
            <a:gdLst>
              <a:gd name="connsiteX0" fmla="*/ 1147231 w 5829300"/>
              <a:gd name="connsiteY0" fmla="*/ 0 h 3029479"/>
              <a:gd name="connsiteX1" fmla="*/ 2316688 w 5829300"/>
              <a:gd name="connsiteY1" fmla="*/ 878945 h 3029479"/>
              <a:gd name="connsiteX2" fmla="*/ 3489851 w 5829300"/>
              <a:gd name="connsiteY2" fmla="*/ 1156228 h 3029479"/>
              <a:gd name="connsiteX3" fmla="*/ 4663543 w 5829300"/>
              <a:gd name="connsiteY3" fmla="*/ 1339320 h 3029479"/>
              <a:gd name="connsiteX4" fmla="*/ 5824006 w 5829300"/>
              <a:gd name="connsiteY4" fmla="*/ 1493837 h 3029479"/>
              <a:gd name="connsiteX5" fmla="*/ 5829300 w 5829300"/>
              <a:gd name="connsiteY5" fmla="*/ 1493660 h 3029479"/>
              <a:gd name="connsiteX6" fmla="*/ 5829300 w 5829300"/>
              <a:gd name="connsiteY6" fmla="*/ 3029479 h 3029479"/>
              <a:gd name="connsiteX7" fmla="*/ 0 w 5829300"/>
              <a:gd name="connsiteY7" fmla="*/ 3029479 h 3029479"/>
              <a:gd name="connsiteX8" fmla="*/ 0 w 5829300"/>
              <a:gd name="connsiteY8" fmla="*/ 826006 h 302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9300" h="3029479">
                <a:moveTo>
                  <a:pt x="1147231" y="0"/>
                </a:moveTo>
                <a:lnTo>
                  <a:pt x="2316688" y="878945"/>
                </a:lnTo>
                <a:lnTo>
                  <a:pt x="3489851" y="1156228"/>
                </a:lnTo>
                <a:lnTo>
                  <a:pt x="4663543" y="1339320"/>
                </a:lnTo>
                <a:lnTo>
                  <a:pt x="5824006" y="1493837"/>
                </a:lnTo>
                <a:lnTo>
                  <a:pt x="5829300" y="1493660"/>
                </a:lnTo>
                <a:lnTo>
                  <a:pt x="5829300" y="3029479"/>
                </a:lnTo>
                <a:lnTo>
                  <a:pt x="0" y="3029479"/>
                </a:lnTo>
                <a:lnTo>
                  <a:pt x="0" y="826006"/>
                </a:lnTo>
                <a:close/>
              </a:path>
            </a:pathLst>
          </a:custGeom>
          <a:solidFill>
            <a:schemeClr val="accent4"/>
          </a:solidFill>
          <a:ln w="19050">
            <a:solidFill>
              <a:schemeClr val="bg1"/>
            </a:solidFill>
          </a:ln>
          <a:effectLst>
            <a:innerShdw blurRad="622300" dist="3810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3" name="Freeform: Shape 42">
            <a:extLst>
              <a:ext uri="{FF2B5EF4-FFF2-40B4-BE49-F238E27FC236}">
                <a16:creationId xmlns:a16="http://schemas.microsoft.com/office/drawing/2014/main" id="{197BD7D5-E8C0-885B-1062-B468E84418DA}"/>
              </a:ext>
            </a:extLst>
          </p:cNvPr>
          <p:cNvSpPr/>
          <p:nvPr/>
        </p:nvSpPr>
        <p:spPr>
          <a:xfrm>
            <a:off x="6096000" y="2989587"/>
            <a:ext cx="5829300" cy="2499783"/>
          </a:xfrm>
          <a:custGeom>
            <a:avLst/>
            <a:gdLst>
              <a:gd name="connsiteX0" fmla="*/ 2313516 w 5829300"/>
              <a:gd name="connsiteY0" fmla="*/ 0 h 2499783"/>
              <a:gd name="connsiteX1" fmla="*/ 3483504 w 5829300"/>
              <a:gd name="connsiteY1" fmla="*/ 318558 h 2499783"/>
              <a:gd name="connsiteX2" fmla="*/ 4654021 w 5829300"/>
              <a:gd name="connsiteY2" fmla="*/ 241300 h 2499783"/>
              <a:gd name="connsiteX3" fmla="*/ 5829300 w 5829300"/>
              <a:gd name="connsiteY3" fmla="*/ 72575 h 2499783"/>
              <a:gd name="connsiteX4" fmla="*/ 5829300 w 5829300"/>
              <a:gd name="connsiteY4" fmla="*/ 2499783 h 2499783"/>
              <a:gd name="connsiteX5" fmla="*/ 0 w 5829300"/>
              <a:gd name="connsiteY5" fmla="*/ 2499783 h 2499783"/>
              <a:gd name="connsiteX6" fmla="*/ 0 w 5829300"/>
              <a:gd name="connsiteY6" fmla="*/ 1405664 h 2499783"/>
              <a:gd name="connsiteX7" fmla="*/ 1147234 w 5829300"/>
              <a:gd name="connsiteY7" fmla="*/ 479955 h 249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9300" h="2499783">
                <a:moveTo>
                  <a:pt x="2313516" y="0"/>
                </a:moveTo>
                <a:lnTo>
                  <a:pt x="3483504" y="318558"/>
                </a:lnTo>
                <a:lnTo>
                  <a:pt x="4654021" y="241300"/>
                </a:lnTo>
                <a:lnTo>
                  <a:pt x="5829300" y="72575"/>
                </a:lnTo>
                <a:lnTo>
                  <a:pt x="5829300" y="2499783"/>
                </a:lnTo>
                <a:lnTo>
                  <a:pt x="0" y="2499783"/>
                </a:lnTo>
                <a:lnTo>
                  <a:pt x="0" y="1405664"/>
                </a:lnTo>
                <a:lnTo>
                  <a:pt x="1147234" y="479955"/>
                </a:lnTo>
                <a:close/>
              </a:path>
            </a:pathLst>
          </a:custGeom>
          <a:solidFill>
            <a:schemeClr val="accent2"/>
          </a:solidFill>
          <a:ln w="19050">
            <a:solidFill>
              <a:schemeClr val="bg1"/>
            </a:solidFill>
          </a:ln>
          <a:effectLst>
            <a:innerShdw blurRad="622300" dist="3810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76" name="Title 2">
            <a:extLst>
              <a:ext uri="{FF2B5EF4-FFF2-40B4-BE49-F238E27FC236}">
                <a16:creationId xmlns:a16="http://schemas.microsoft.com/office/drawing/2014/main" id="{5FD416C5-587F-3411-1FB8-88DAB914D5DA}"/>
              </a:ext>
            </a:extLst>
          </p:cNvPr>
          <p:cNvSpPr txBox="1">
            <a:spLocks/>
          </p:cNvSpPr>
          <p:nvPr/>
        </p:nvSpPr>
        <p:spPr>
          <a:xfrm>
            <a:off x="420095" y="804313"/>
            <a:ext cx="11710866" cy="437122"/>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3200" b="1" kern="1200">
                <a:solidFill>
                  <a:schemeClr val="tx1">
                    <a:lumMod val="75000"/>
                    <a:lumOff val="25000"/>
                  </a:schemeClr>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800" b="0" i="0" u="none" strike="sngStrike" kern="1200" cap="none" spc="0" normalizeH="0" baseline="30000" noProof="0" dirty="0">
              <a:ln>
                <a:noFill/>
              </a:ln>
              <a:solidFill>
                <a:prstClr val="white"/>
              </a:solidFill>
              <a:effectLst/>
              <a:uLnTx/>
              <a:uFillTx/>
              <a:latin typeface="Arial" panose="020B0604020202020204"/>
              <a:ea typeface="+mj-ea"/>
              <a:cs typeface="+mj-cs"/>
            </a:endParaRPr>
          </a:p>
        </p:txBody>
      </p:sp>
      <p:sp>
        <p:nvSpPr>
          <p:cNvPr id="2" name="Title 1">
            <a:extLst>
              <a:ext uri="{FF2B5EF4-FFF2-40B4-BE49-F238E27FC236}">
                <a16:creationId xmlns:a16="http://schemas.microsoft.com/office/drawing/2014/main" id="{3174E128-1448-FA7F-6D0B-55FB249C2117}"/>
              </a:ext>
            </a:extLst>
          </p:cNvPr>
          <p:cNvSpPr>
            <a:spLocks noGrp="1"/>
          </p:cNvSpPr>
          <p:nvPr>
            <p:ph type="title"/>
          </p:nvPr>
        </p:nvSpPr>
        <p:spPr/>
        <p:txBody>
          <a:bodyPr/>
          <a:lstStyle/>
          <a:p>
            <a:r>
              <a:rPr lang="pt-BR" dirty="0"/>
              <a:t>HPV também é Comum Entre Adultos</a:t>
            </a:r>
            <a:r>
              <a:rPr lang="en-US" baseline="30000" dirty="0"/>
              <a:t>1,a</a:t>
            </a:r>
          </a:p>
        </p:txBody>
      </p:sp>
      <p:sp>
        <p:nvSpPr>
          <p:cNvPr id="5" name="Text Placeholder 4">
            <a:extLst>
              <a:ext uri="{FF2B5EF4-FFF2-40B4-BE49-F238E27FC236}">
                <a16:creationId xmlns:a16="http://schemas.microsoft.com/office/drawing/2014/main" id="{9F99BAD6-3CCD-D508-27F8-E9E207129299}"/>
              </a:ext>
            </a:extLst>
          </p:cNvPr>
          <p:cNvSpPr>
            <a:spLocks noGrp="1"/>
          </p:cNvSpPr>
          <p:nvPr>
            <p:ph type="body" sz="quarter" idx="13"/>
          </p:nvPr>
        </p:nvSpPr>
        <p:spPr>
          <a:xfrm>
            <a:off x="250687" y="6149832"/>
            <a:ext cx="12049681" cy="533400"/>
          </a:xfrm>
        </p:spPr>
        <p:txBody>
          <a:bodyPr>
            <a:noAutofit/>
          </a:bodyPr>
          <a:lstStyle/>
          <a:p>
            <a:pPr marL="0" marR="0" lvl="4" indent="0" algn="l" defTabSz="914400" rtl="0" eaLnBrk="1" fontAlgn="auto" latinLnBrk="0" hangingPunct="1">
              <a:lnSpc>
                <a:spcPct val="95000"/>
              </a:lnSpc>
              <a:buClrTx/>
              <a:buSzTx/>
              <a:buFontTx/>
              <a:buNone/>
              <a:tabLst/>
              <a:defRPr/>
            </a:pPr>
            <a:r>
              <a:rPr kumimoji="0" lang="pt-BR" altLang="en-US" sz="800" b="0" i="0" u="none" strike="noStrike" kern="1200" cap="none" spc="0" normalizeH="0" baseline="0" noProof="0" dirty="0">
                <a:ln>
                  <a:noFill/>
                </a:ln>
                <a:solidFill>
                  <a:schemeClr val="bg1">
                    <a:lumMod val="50000"/>
                  </a:schemeClr>
                </a:solidFill>
                <a:effectLst/>
                <a:uLnTx/>
                <a:uFillTx/>
                <a:ea typeface="+mn-ea"/>
                <a:cs typeface="+mn-cs"/>
              </a:rPr>
              <a:t>HPV: papilomavírus humano</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a:t>
            </a:r>
            <a:endParaRPr kumimoji="0" lang="en-US" sz="800" b="1" i="0" u="none" strike="noStrike" kern="1200" cap="none" spc="0" normalizeH="0" baseline="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spcBef>
                <a:spcPts val="0"/>
              </a:spcBef>
              <a:spcAft>
                <a:spcPts val="0"/>
              </a:spcAft>
              <a:buClrTx/>
              <a:buSzTx/>
              <a:buFontTx/>
              <a:buNone/>
              <a:tabLst/>
              <a:defRPr/>
            </a:pPr>
            <a:r>
              <a:rPr kumimoji="0" lang="fr-FR" sz="800" b="0" i="0" u="none" strike="noStrike" kern="1200" cap="none" spc="0" normalizeH="0" baseline="30000" noProof="0" dirty="0">
                <a:ln>
                  <a:noFill/>
                </a:ln>
                <a:solidFill>
                  <a:schemeClr val="bg1">
                    <a:lumMod val="50000"/>
                  </a:schemeClr>
                </a:solidFill>
                <a:effectLst/>
                <a:uLnTx/>
                <a:uFillTx/>
                <a:ea typeface="+mn-ea"/>
                <a:cs typeface="+mn-cs"/>
              </a:rPr>
              <a:t>a</a:t>
            </a:r>
            <a:r>
              <a:rPr kumimoji="0" lang="fr-FR" sz="800" b="0" i="0" u="none" strike="noStrike" kern="1200" cap="none" spc="0" normalizeH="0" baseline="0" noProof="0" dirty="0">
                <a:ln>
                  <a:noFill/>
                </a:ln>
                <a:solidFill>
                  <a:schemeClr val="bg1">
                    <a:lumMod val="50000"/>
                  </a:schemeClr>
                </a:solidFill>
                <a:effectLst/>
                <a:uLnTx/>
                <a:uFillTx/>
                <a:ea typeface="+mn-ea"/>
                <a:cs typeface="+mn-cs"/>
              </a:rPr>
              <a:t>Prevalência de pelo menos 1 dos 37 tipos de HPV.</a:t>
            </a:r>
            <a:endParaRPr kumimoji="0" lang="en-US" sz="800" b="1" i="0" u="none" strike="noStrike" kern="1200" cap="none" spc="0" normalizeH="0" baseline="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 Lewis RM</a:t>
            </a:r>
            <a:r>
              <a:rPr lang="en-US" sz="800" dirty="0">
                <a:solidFill>
                  <a:schemeClr val="bg1">
                    <a:lumMod val="50000"/>
                  </a:schemeClr>
                </a:solidFill>
              </a:rPr>
              <a:t> , Markowitz LE, Gargano JW et al. Prevalence of Genital Human Papillomavirus Among Sexually Experienced Males and Females Aged 14–59 Years, United States, 2013–2014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1" u="none" strike="noStrike" kern="1200" cap="none" spc="0" normalizeH="0" baseline="0" noProof="0" dirty="0">
                <a:ln>
                  <a:noFill/>
                </a:ln>
                <a:solidFill>
                  <a:schemeClr val="bg1">
                    <a:lumMod val="50000"/>
                  </a:schemeClr>
                </a:solidFill>
                <a:effectLst/>
                <a:uLnTx/>
                <a:uFillTx/>
                <a:ea typeface="+mn-ea"/>
                <a:cs typeface="+mn-cs"/>
              </a:rPr>
              <a:t>J Infect Dis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2018;217:869–877. </a:t>
            </a:r>
            <a:r>
              <a:rPr kumimoji="0" lang="en-US" sz="800" b="1" i="0" u="none" strike="noStrike" kern="1200" cap="none" spc="0" normalizeH="0" baseline="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dirty="0">
                <a:solidFill>
                  <a:schemeClr val="bg1">
                    <a:lumMod val="50000"/>
                  </a:schemeClr>
                </a:solidFill>
                <a:cs typeface="+mn-cs"/>
              </a:rPr>
              <a:t>World Health Organization. Questions and answers about human papillomavirus (‎HPV)‎. </a:t>
            </a:r>
            <a:r>
              <a:rPr lang="en-US" sz="800" dirty="0" err="1">
                <a:solidFill>
                  <a:schemeClr val="bg1">
                    <a:lumMod val="50000"/>
                  </a:schemeClr>
                </a:solidFill>
                <a:cs typeface="+mn-cs"/>
              </a:rPr>
              <a:t>Disponível</a:t>
            </a:r>
            <a:r>
              <a:rPr lang="en-US" sz="800" dirty="0">
                <a:solidFill>
                  <a:schemeClr val="bg1">
                    <a:lumMod val="50000"/>
                  </a:schemeClr>
                </a:solidFill>
                <a:cs typeface="+mn-cs"/>
              </a:rPr>
              <a:t> </a:t>
            </a:r>
            <a:r>
              <a:rPr lang="en-US" sz="800" dirty="0" err="1">
                <a:solidFill>
                  <a:schemeClr val="bg1">
                    <a:lumMod val="50000"/>
                  </a:schemeClr>
                </a:solidFill>
                <a:cs typeface="+mn-cs"/>
              </a:rPr>
              <a:t>em</a:t>
            </a:r>
            <a:r>
              <a:rPr lang="en-US" sz="800" dirty="0">
                <a:solidFill>
                  <a:schemeClr val="bg1">
                    <a:lumMod val="50000"/>
                  </a:schemeClr>
                </a:solidFill>
                <a:cs typeface="+mn-cs"/>
              </a:rPr>
              <a:t>: https://iris.who.int/bitstream/handle/10665/360807/WHO-EURO-2020-5631-45396-64962-eng.pdf. </a:t>
            </a:r>
            <a:r>
              <a:rPr lang="pt-BR" sz="800" dirty="0">
                <a:solidFill>
                  <a:schemeClr val="bg1">
                    <a:lumMod val="50000"/>
                  </a:schemeClr>
                </a:solidFill>
                <a:cs typeface="+mn-cs"/>
              </a:rPr>
              <a:t>Acessado em 29 de novembro de 2024.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p>
        </p:txBody>
      </p:sp>
      <p:pic>
        <p:nvPicPr>
          <p:cNvPr id="6" name="Picture 5" hidden="1">
            <a:extLst>
              <a:ext uri="{FF2B5EF4-FFF2-40B4-BE49-F238E27FC236}">
                <a16:creationId xmlns:a16="http://schemas.microsoft.com/office/drawing/2014/main" id="{EE6AD40F-46B9-4FEF-9821-3F787CDD7468}"/>
              </a:ext>
            </a:extLst>
          </p:cNvPr>
          <p:cNvPicPr>
            <a:picLocks noChangeAspect="1"/>
          </p:cNvPicPr>
          <p:nvPr/>
        </p:nvPicPr>
        <p:blipFill>
          <a:blip r:embed="rId3"/>
          <a:stretch>
            <a:fillRect/>
          </a:stretch>
        </p:blipFill>
        <p:spPr>
          <a:xfrm>
            <a:off x="4678279" y="1784194"/>
            <a:ext cx="7855951" cy="6563107"/>
          </a:xfrm>
          <a:prstGeom prst="rect">
            <a:avLst/>
          </a:prstGeom>
        </p:spPr>
      </p:pic>
      <p:sp>
        <p:nvSpPr>
          <p:cNvPr id="42" name="TextBox 41">
            <a:extLst>
              <a:ext uri="{FF2B5EF4-FFF2-40B4-BE49-F238E27FC236}">
                <a16:creationId xmlns:a16="http://schemas.microsoft.com/office/drawing/2014/main" id="{DD5723FC-F7BF-4CBE-AF83-FFE8D123B953}"/>
              </a:ext>
            </a:extLst>
          </p:cNvPr>
          <p:cNvSpPr txBox="1"/>
          <p:nvPr/>
        </p:nvSpPr>
        <p:spPr>
          <a:xfrm>
            <a:off x="266700" y="985490"/>
            <a:ext cx="10023056" cy="633187"/>
          </a:xfrm>
          <a:prstGeom prst="rect">
            <a:avLst/>
          </a:prstGeom>
          <a:noFill/>
        </p:spPr>
        <p:txBody>
          <a:bodyPr wrap="square" rtlCol="0">
            <a:noAutofit/>
          </a:body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Estimativas de Prevalência de Qualquer Tipo de HPV Entre Homens e Mulheres Adultos por Faixa Etária</a:t>
            </a:r>
            <a:r>
              <a:rPr kumimoji="0" lang="en-US" sz="1800" b="1" i="0" u="none" strike="noStrike" kern="1200" cap="none" spc="0" normalizeH="0" baseline="30000" noProof="0" dirty="0">
                <a:ln>
                  <a:noFill/>
                </a:ln>
                <a:solidFill>
                  <a:srgbClr val="279189"/>
                </a:solidFill>
                <a:effectLst/>
                <a:uLnTx/>
                <a:uFillTx/>
                <a:latin typeface="Arial" panose="020B0604020202020204"/>
                <a:ea typeface="+mn-ea"/>
                <a:cs typeface="+mn-cs"/>
              </a:rPr>
              <a:t>a</a:t>
            </a:r>
            <a:b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(EUA, NHANES 2013-2014)</a:t>
            </a:r>
          </a:p>
        </p:txBody>
      </p:sp>
      <p:sp>
        <p:nvSpPr>
          <p:cNvPr id="7" name="Slide Number Placeholder 6">
            <a:extLst>
              <a:ext uri="{FF2B5EF4-FFF2-40B4-BE49-F238E27FC236}">
                <a16:creationId xmlns:a16="http://schemas.microsoft.com/office/drawing/2014/main" id="{3F68EAB5-7A2E-6703-39C2-E8668B2D1E52}"/>
              </a:ext>
            </a:extLst>
          </p:cNvPr>
          <p:cNvSpPr>
            <a:spLocks noGrp="1"/>
          </p:cNvSpPr>
          <p:nvPr>
            <p:ph type="sldNum" sz="quarter" idx="12"/>
          </p:nvPr>
        </p:nvSpPr>
        <p:spPr/>
        <p:txBody>
          <a:bodyP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900" b="0" i="0" u="none" strike="noStrike" kern="1200" cap="none" spc="0" normalizeH="0" baseline="0" noProof="0" dirty="0">
              <a:ln>
                <a:noFill/>
              </a:ln>
              <a:solidFill>
                <a:srgbClr val="969696"/>
              </a:solidFill>
              <a:effectLst/>
              <a:uLnTx/>
              <a:uFillTx/>
              <a:latin typeface="Arial" panose="020B0604020202020204"/>
              <a:ea typeface="+mn-ea"/>
              <a:cs typeface="+mn-cs"/>
            </a:endParaRPr>
          </a:p>
        </p:txBody>
      </p:sp>
      <p:sp>
        <p:nvSpPr>
          <p:cNvPr id="130" name="TextBox 129">
            <a:extLst>
              <a:ext uri="{FF2B5EF4-FFF2-40B4-BE49-F238E27FC236}">
                <a16:creationId xmlns:a16="http://schemas.microsoft.com/office/drawing/2014/main" id="{5A2F70A3-0002-6997-7328-575670ADF804}"/>
              </a:ext>
            </a:extLst>
          </p:cNvPr>
          <p:cNvSpPr txBox="1"/>
          <p:nvPr/>
        </p:nvSpPr>
        <p:spPr>
          <a:xfrm>
            <a:off x="968152" y="2730242"/>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20–24</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03FF1318-862B-1B45-BD5C-607683BD381F}"/>
              </a:ext>
            </a:extLst>
          </p:cNvPr>
          <p:cNvSpPr txBox="1"/>
          <p:nvPr/>
        </p:nvSpPr>
        <p:spPr>
          <a:xfrm>
            <a:off x="7952231" y="3275855"/>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25–29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D1FE7EB2-00E6-53B6-3770-4A2BBD2D8464}"/>
              </a:ext>
            </a:extLst>
          </p:cNvPr>
          <p:cNvSpPr txBox="1"/>
          <p:nvPr/>
        </p:nvSpPr>
        <p:spPr>
          <a:xfrm>
            <a:off x="6783468" y="3770716"/>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20–24</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ED0FBF50-39D1-75B1-E158-5471DC6DBDBF}"/>
              </a:ext>
            </a:extLst>
          </p:cNvPr>
          <p:cNvSpPr txBox="1"/>
          <p:nvPr/>
        </p:nvSpPr>
        <p:spPr>
          <a:xfrm>
            <a:off x="10289756" y="3487968"/>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40–49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21" name="TextBox 120">
            <a:extLst>
              <a:ext uri="{FF2B5EF4-FFF2-40B4-BE49-F238E27FC236}">
                <a16:creationId xmlns:a16="http://schemas.microsoft.com/office/drawing/2014/main" id="{020B74D2-ACD7-C2DA-6F8E-B990EEB2DC8E}"/>
              </a:ext>
            </a:extLst>
          </p:cNvPr>
          <p:cNvSpPr txBox="1"/>
          <p:nvPr/>
        </p:nvSpPr>
        <p:spPr>
          <a:xfrm>
            <a:off x="4469739" y="4081522"/>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40–49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24" name="TextBox 123">
            <a:extLst>
              <a:ext uri="{FF2B5EF4-FFF2-40B4-BE49-F238E27FC236}">
                <a16:creationId xmlns:a16="http://schemas.microsoft.com/office/drawing/2014/main" id="{83F0A75B-5217-D351-B1C1-CCEB5C285E8A}"/>
              </a:ext>
            </a:extLst>
          </p:cNvPr>
          <p:cNvSpPr txBox="1"/>
          <p:nvPr/>
        </p:nvSpPr>
        <p:spPr>
          <a:xfrm>
            <a:off x="3302544" y="3898414"/>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30–39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77DA5E5F-73B5-4CA1-B5C6-AA71ED5A3202}"/>
              </a:ext>
            </a:extLst>
          </p:cNvPr>
          <p:cNvSpPr txBox="1"/>
          <p:nvPr/>
        </p:nvSpPr>
        <p:spPr>
          <a:xfrm>
            <a:off x="9120994" y="3614747"/>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30–39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874797BB-410F-4308-9383-E76A71BF391D}"/>
              </a:ext>
            </a:extLst>
          </p:cNvPr>
          <p:cNvSpPr txBox="1"/>
          <p:nvPr/>
        </p:nvSpPr>
        <p:spPr>
          <a:xfrm>
            <a:off x="2135348" y="3602984"/>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25–29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148" name="Straight Connector 147">
            <a:extLst>
              <a:ext uri="{FF2B5EF4-FFF2-40B4-BE49-F238E27FC236}">
                <a16:creationId xmlns:a16="http://schemas.microsoft.com/office/drawing/2014/main" id="{F1C54E59-803F-3A9F-90CF-1AC4ED0B721B}"/>
              </a:ext>
            </a:extLst>
          </p:cNvPr>
          <p:cNvCxnSpPr>
            <a:cxnSpLocks/>
          </p:cNvCxnSpPr>
          <p:nvPr/>
        </p:nvCxnSpPr>
        <p:spPr>
          <a:xfrm flipV="1">
            <a:off x="10748274" y="323393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4C0C747-7643-FE00-3992-0B7153BB4534}"/>
              </a:ext>
            </a:extLst>
          </p:cNvPr>
          <p:cNvCxnSpPr>
            <a:cxnSpLocks/>
          </p:cNvCxnSpPr>
          <p:nvPr/>
        </p:nvCxnSpPr>
        <p:spPr>
          <a:xfrm flipV="1">
            <a:off x="9579874" y="3306962"/>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41C3318-746B-FB05-35DB-A4C467B2C831}"/>
              </a:ext>
            </a:extLst>
          </p:cNvPr>
          <p:cNvCxnSpPr>
            <a:cxnSpLocks/>
          </p:cNvCxnSpPr>
          <p:nvPr/>
        </p:nvCxnSpPr>
        <p:spPr>
          <a:xfrm flipV="1">
            <a:off x="8411474" y="299898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D9629A0-5EA3-8AD4-DCEB-B2CA85D5F5FC}"/>
              </a:ext>
            </a:extLst>
          </p:cNvPr>
          <p:cNvCxnSpPr>
            <a:cxnSpLocks/>
          </p:cNvCxnSpPr>
          <p:nvPr/>
        </p:nvCxnSpPr>
        <p:spPr>
          <a:xfrm flipV="1">
            <a:off x="7243074" y="348158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C18AD577-9D43-9600-A125-F83688219655}"/>
              </a:ext>
            </a:extLst>
          </p:cNvPr>
          <p:cNvCxnSpPr>
            <a:cxnSpLocks/>
          </p:cNvCxnSpPr>
          <p:nvPr/>
        </p:nvCxnSpPr>
        <p:spPr>
          <a:xfrm flipV="1">
            <a:off x="4925321" y="379908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3F5A2D5-A5EC-E262-C237-6B5C88110D79}"/>
              </a:ext>
            </a:extLst>
          </p:cNvPr>
          <p:cNvCxnSpPr>
            <a:cxnSpLocks/>
          </p:cNvCxnSpPr>
          <p:nvPr/>
        </p:nvCxnSpPr>
        <p:spPr>
          <a:xfrm flipV="1">
            <a:off x="3756921" y="361493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CA4EE42-83D3-A10A-B15C-1CCBFCF50B6D}"/>
              </a:ext>
            </a:extLst>
          </p:cNvPr>
          <p:cNvCxnSpPr>
            <a:cxnSpLocks/>
          </p:cNvCxnSpPr>
          <p:nvPr/>
        </p:nvCxnSpPr>
        <p:spPr>
          <a:xfrm flipV="1">
            <a:off x="2588521" y="3332362"/>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E07171-EEF8-D57C-DDF5-95E36CC6CE2B}"/>
              </a:ext>
            </a:extLst>
          </p:cNvPr>
          <p:cNvCxnSpPr>
            <a:cxnSpLocks/>
          </p:cNvCxnSpPr>
          <p:nvPr/>
        </p:nvCxnSpPr>
        <p:spPr>
          <a:xfrm flipV="1">
            <a:off x="1420121" y="2485695"/>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grpSp>
        <p:nvGrpSpPr>
          <p:cNvPr id="73" name="Group 72">
            <a:extLst>
              <a:ext uri="{FF2B5EF4-FFF2-40B4-BE49-F238E27FC236}">
                <a16:creationId xmlns:a16="http://schemas.microsoft.com/office/drawing/2014/main" id="{B88A5E8E-C104-78EE-F6C8-05EF42559BC6}"/>
              </a:ext>
            </a:extLst>
          </p:cNvPr>
          <p:cNvGrpSpPr/>
          <p:nvPr/>
        </p:nvGrpSpPr>
        <p:grpSpPr>
          <a:xfrm>
            <a:off x="5816600" y="1774620"/>
            <a:ext cx="558800" cy="3702050"/>
            <a:chOff x="5816600" y="1955800"/>
            <a:chExt cx="558800" cy="3702050"/>
          </a:xfrm>
          <a:solidFill>
            <a:srgbClr val="FBFBFB"/>
          </a:solidFill>
        </p:grpSpPr>
        <p:cxnSp>
          <p:nvCxnSpPr>
            <p:cNvPr id="35" name="Straight Connector 34">
              <a:extLst>
                <a:ext uri="{FF2B5EF4-FFF2-40B4-BE49-F238E27FC236}">
                  <a16:creationId xmlns:a16="http://schemas.microsoft.com/office/drawing/2014/main" id="{B0BCABEC-C1DC-4848-E2AC-A63BF8A4F4E5}"/>
                </a:ext>
              </a:extLst>
            </p:cNvPr>
            <p:cNvCxnSpPr>
              <a:cxnSpLocks/>
            </p:cNvCxnSpPr>
            <p:nvPr/>
          </p:nvCxnSpPr>
          <p:spPr>
            <a:xfrm>
              <a:off x="6096000" y="1955800"/>
              <a:ext cx="0" cy="3702050"/>
            </a:xfrm>
            <a:prstGeom prst="line">
              <a:avLst/>
            </a:prstGeom>
            <a:grpFill/>
            <a:ln w="1905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72" name="Group 71">
              <a:extLst>
                <a:ext uri="{FF2B5EF4-FFF2-40B4-BE49-F238E27FC236}">
                  <a16:creationId xmlns:a16="http://schemas.microsoft.com/office/drawing/2014/main" id="{A9F517D7-FD13-65E3-765A-01891ECE699C}"/>
                </a:ext>
              </a:extLst>
            </p:cNvPr>
            <p:cNvGrpSpPr/>
            <p:nvPr/>
          </p:nvGrpSpPr>
          <p:grpSpPr>
            <a:xfrm>
              <a:off x="5816600" y="2175933"/>
              <a:ext cx="558800" cy="3117427"/>
              <a:chOff x="5816600" y="2175933"/>
              <a:chExt cx="558800" cy="3117427"/>
            </a:xfrm>
            <a:grpFill/>
          </p:grpSpPr>
          <p:sp>
            <p:nvSpPr>
              <p:cNvPr id="91" name="TextBox 90">
                <a:extLst>
                  <a:ext uri="{FF2B5EF4-FFF2-40B4-BE49-F238E27FC236}">
                    <a16:creationId xmlns:a16="http://schemas.microsoft.com/office/drawing/2014/main" id="{FCE25891-E51E-0322-F8D8-8A88EE4A41F3}"/>
                  </a:ext>
                </a:extLst>
              </p:cNvPr>
              <p:cNvSpPr txBox="1"/>
              <p:nvPr/>
            </p:nvSpPr>
            <p:spPr>
              <a:xfrm>
                <a:off x="5816600" y="2175933"/>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70%</a:t>
                </a:r>
              </a:p>
            </p:txBody>
          </p:sp>
          <p:sp>
            <p:nvSpPr>
              <p:cNvPr id="92" name="TextBox 91">
                <a:extLst>
                  <a:ext uri="{FF2B5EF4-FFF2-40B4-BE49-F238E27FC236}">
                    <a16:creationId xmlns:a16="http://schemas.microsoft.com/office/drawing/2014/main" id="{014419DA-FE44-0AB9-7C0E-ACE4D0058412}"/>
                  </a:ext>
                </a:extLst>
              </p:cNvPr>
              <p:cNvSpPr txBox="1"/>
              <p:nvPr/>
            </p:nvSpPr>
            <p:spPr>
              <a:xfrm>
                <a:off x="5816600" y="2670119"/>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60%</a:t>
                </a:r>
              </a:p>
            </p:txBody>
          </p:sp>
          <p:sp>
            <p:nvSpPr>
              <p:cNvPr id="93" name="TextBox 92">
                <a:extLst>
                  <a:ext uri="{FF2B5EF4-FFF2-40B4-BE49-F238E27FC236}">
                    <a16:creationId xmlns:a16="http://schemas.microsoft.com/office/drawing/2014/main" id="{054968C8-B817-9DA8-0353-8F543E1400D7}"/>
                  </a:ext>
                </a:extLst>
              </p:cNvPr>
              <p:cNvSpPr txBox="1"/>
              <p:nvPr/>
            </p:nvSpPr>
            <p:spPr>
              <a:xfrm>
                <a:off x="5816600" y="3152227"/>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50%</a:t>
                </a:r>
              </a:p>
            </p:txBody>
          </p:sp>
          <p:sp>
            <p:nvSpPr>
              <p:cNvPr id="97" name="TextBox 96">
                <a:extLst>
                  <a:ext uri="{FF2B5EF4-FFF2-40B4-BE49-F238E27FC236}">
                    <a16:creationId xmlns:a16="http://schemas.microsoft.com/office/drawing/2014/main" id="{4BF7A2B8-11C1-5842-3C84-E22DD73B9F45}"/>
                  </a:ext>
                </a:extLst>
              </p:cNvPr>
              <p:cNvSpPr txBox="1"/>
              <p:nvPr/>
            </p:nvSpPr>
            <p:spPr>
              <a:xfrm>
                <a:off x="5816600" y="5082774"/>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10%</a:t>
                </a:r>
              </a:p>
            </p:txBody>
          </p:sp>
          <p:sp>
            <p:nvSpPr>
              <p:cNvPr id="94" name="TextBox 93">
                <a:extLst>
                  <a:ext uri="{FF2B5EF4-FFF2-40B4-BE49-F238E27FC236}">
                    <a16:creationId xmlns:a16="http://schemas.microsoft.com/office/drawing/2014/main" id="{AC927FC1-E5C3-081F-791B-C4854ECF4BFA}"/>
                  </a:ext>
                </a:extLst>
              </p:cNvPr>
              <p:cNvSpPr txBox="1"/>
              <p:nvPr/>
            </p:nvSpPr>
            <p:spPr>
              <a:xfrm>
                <a:off x="5816600" y="3634878"/>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40%</a:t>
                </a:r>
              </a:p>
            </p:txBody>
          </p:sp>
          <p:sp>
            <p:nvSpPr>
              <p:cNvPr id="95" name="TextBox 94">
                <a:extLst>
                  <a:ext uri="{FF2B5EF4-FFF2-40B4-BE49-F238E27FC236}">
                    <a16:creationId xmlns:a16="http://schemas.microsoft.com/office/drawing/2014/main" id="{2EA66136-0FAA-98EB-7756-AC1FC811E42E}"/>
                  </a:ext>
                </a:extLst>
              </p:cNvPr>
              <p:cNvSpPr txBox="1"/>
              <p:nvPr/>
            </p:nvSpPr>
            <p:spPr>
              <a:xfrm>
                <a:off x="5816600" y="4127196"/>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30%</a:t>
                </a:r>
              </a:p>
            </p:txBody>
          </p:sp>
          <p:sp>
            <p:nvSpPr>
              <p:cNvPr id="96" name="TextBox 95">
                <a:extLst>
                  <a:ext uri="{FF2B5EF4-FFF2-40B4-BE49-F238E27FC236}">
                    <a16:creationId xmlns:a16="http://schemas.microsoft.com/office/drawing/2014/main" id="{49CD213C-5480-2172-3260-3F4E4E335D70}"/>
                  </a:ext>
                </a:extLst>
              </p:cNvPr>
              <p:cNvSpPr txBox="1"/>
              <p:nvPr/>
            </p:nvSpPr>
            <p:spPr>
              <a:xfrm>
                <a:off x="5816600" y="4609216"/>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20%</a:t>
                </a:r>
              </a:p>
            </p:txBody>
          </p:sp>
        </p:grpSp>
      </p:grpSp>
      <p:sp>
        <p:nvSpPr>
          <p:cNvPr id="10" name="CaixaDeTexto 9">
            <a:extLst>
              <a:ext uri="{FF2B5EF4-FFF2-40B4-BE49-F238E27FC236}">
                <a16:creationId xmlns:a16="http://schemas.microsoft.com/office/drawing/2014/main" id="{30A145B6-6E07-5334-B685-14EB5F483EA2}"/>
              </a:ext>
            </a:extLst>
          </p:cNvPr>
          <p:cNvSpPr txBox="1"/>
          <p:nvPr/>
        </p:nvSpPr>
        <p:spPr>
          <a:xfrm>
            <a:off x="0" y="5623663"/>
            <a:ext cx="1182018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79189">
                    <a:lumMod val="60000"/>
                    <a:lumOff val="40000"/>
                  </a:srgbClr>
                </a:solidFill>
                <a:effectLst/>
                <a:uLnTx/>
                <a:uFillTx/>
                <a:latin typeface="Arial" panose="020B0604020202020204"/>
                <a:ea typeface="+mn-ea"/>
                <a:cs typeface="+mn-cs"/>
              </a:rPr>
              <a:t>Infecções persistentes podem levar a cânceres ou outras doenças causadas pelo HPV.</a:t>
            </a:r>
            <a:r>
              <a:rPr kumimoji="0" lang="pt-BR" sz="2000" b="1" i="0" u="none" strike="noStrike" kern="1200" cap="none" spc="0" normalizeH="0" baseline="30000" noProof="0" dirty="0">
                <a:ln>
                  <a:noFill/>
                </a:ln>
                <a:solidFill>
                  <a:srgbClr val="279189">
                    <a:lumMod val="60000"/>
                    <a:lumOff val="40000"/>
                  </a:srgbClr>
                </a:solidFill>
                <a:effectLst/>
                <a:uLnTx/>
                <a:uFillTx/>
                <a:latin typeface="Arial" panose="020B0604020202020204"/>
                <a:ea typeface="+mn-ea"/>
                <a:cs typeface="+mn-cs"/>
              </a:rPr>
              <a:t>2</a:t>
            </a:r>
          </a:p>
        </p:txBody>
      </p:sp>
      <p:pic>
        <p:nvPicPr>
          <p:cNvPr id="11" name="Gráfico 10">
            <a:extLst>
              <a:ext uri="{FF2B5EF4-FFF2-40B4-BE49-F238E27FC236}">
                <a16:creationId xmlns:a16="http://schemas.microsoft.com/office/drawing/2014/main" id="{EF92FC6E-0836-13A4-3AC2-8276B6EA4C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498737">
            <a:off x="630891" y="4083160"/>
            <a:ext cx="712359" cy="979494"/>
          </a:xfrm>
          <a:prstGeom prst="rect">
            <a:avLst/>
          </a:prstGeom>
        </p:spPr>
      </p:pic>
      <p:pic>
        <p:nvPicPr>
          <p:cNvPr id="13" name="Gráfico 12">
            <a:extLst>
              <a:ext uri="{FF2B5EF4-FFF2-40B4-BE49-F238E27FC236}">
                <a16:creationId xmlns:a16="http://schemas.microsoft.com/office/drawing/2014/main" id="{3170D920-EF74-75C5-C78B-F9F41BDE63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561735">
            <a:off x="10520290" y="4237565"/>
            <a:ext cx="747656" cy="1041378"/>
          </a:xfrm>
          <a:prstGeom prst="rect">
            <a:avLst/>
          </a:prstGeom>
        </p:spPr>
      </p:pic>
      <p:sp>
        <p:nvSpPr>
          <p:cNvPr id="14" name="Elipse 13">
            <a:extLst>
              <a:ext uri="{FF2B5EF4-FFF2-40B4-BE49-F238E27FC236}">
                <a16:creationId xmlns:a16="http://schemas.microsoft.com/office/drawing/2014/main" id="{FCE951DF-8EF4-1963-844B-993B0CDE9621}"/>
              </a:ext>
            </a:extLst>
          </p:cNvPr>
          <p:cNvSpPr/>
          <p:nvPr/>
        </p:nvSpPr>
        <p:spPr>
          <a:xfrm>
            <a:off x="1347139" y="2387728"/>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 name="Elipse 14">
            <a:extLst>
              <a:ext uri="{FF2B5EF4-FFF2-40B4-BE49-F238E27FC236}">
                <a16:creationId xmlns:a16="http://schemas.microsoft.com/office/drawing/2014/main" id="{29E1E58D-4481-2011-A1C5-1BE9F93EC0DC}"/>
              </a:ext>
            </a:extLst>
          </p:cNvPr>
          <p:cNvSpPr/>
          <p:nvPr/>
        </p:nvSpPr>
        <p:spPr>
          <a:xfrm>
            <a:off x="2517899" y="3283845"/>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Elipse 15">
            <a:extLst>
              <a:ext uri="{FF2B5EF4-FFF2-40B4-BE49-F238E27FC236}">
                <a16:creationId xmlns:a16="http://schemas.microsoft.com/office/drawing/2014/main" id="{8B9340D9-726C-DF47-3804-9B7A680AEB60}"/>
              </a:ext>
            </a:extLst>
          </p:cNvPr>
          <p:cNvSpPr/>
          <p:nvPr/>
        </p:nvSpPr>
        <p:spPr>
          <a:xfrm>
            <a:off x="3683360" y="3525049"/>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Elipse 16">
            <a:extLst>
              <a:ext uri="{FF2B5EF4-FFF2-40B4-BE49-F238E27FC236}">
                <a16:creationId xmlns:a16="http://schemas.microsoft.com/office/drawing/2014/main" id="{6545C165-A5A7-0158-3D1A-2996F21C46F4}"/>
              </a:ext>
            </a:extLst>
          </p:cNvPr>
          <p:cNvSpPr/>
          <p:nvPr/>
        </p:nvSpPr>
        <p:spPr>
          <a:xfrm>
            <a:off x="4846246" y="3750990"/>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Elipse 17">
            <a:extLst>
              <a:ext uri="{FF2B5EF4-FFF2-40B4-BE49-F238E27FC236}">
                <a16:creationId xmlns:a16="http://schemas.microsoft.com/office/drawing/2014/main" id="{98E102A0-A652-AC0F-F851-6E5216657C6D}"/>
              </a:ext>
            </a:extLst>
          </p:cNvPr>
          <p:cNvSpPr/>
          <p:nvPr/>
        </p:nvSpPr>
        <p:spPr>
          <a:xfrm>
            <a:off x="7164982" y="3380455"/>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Elipse 18">
            <a:extLst>
              <a:ext uri="{FF2B5EF4-FFF2-40B4-BE49-F238E27FC236}">
                <a16:creationId xmlns:a16="http://schemas.microsoft.com/office/drawing/2014/main" id="{AC97E4B0-D4B4-38DA-24EE-42F32FA70EA3}"/>
              </a:ext>
            </a:extLst>
          </p:cNvPr>
          <p:cNvSpPr/>
          <p:nvPr/>
        </p:nvSpPr>
        <p:spPr>
          <a:xfrm>
            <a:off x="8343326" y="2904942"/>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Elipse 19">
            <a:extLst>
              <a:ext uri="{FF2B5EF4-FFF2-40B4-BE49-F238E27FC236}">
                <a16:creationId xmlns:a16="http://schemas.microsoft.com/office/drawing/2014/main" id="{B2EB1EDE-1CDB-8A60-302A-32AA3004C0B9}"/>
              </a:ext>
            </a:extLst>
          </p:cNvPr>
          <p:cNvSpPr/>
          <p:nvPr/>
        </p:nvSpPr>
        <p:spPr>
          <a:xfrm>
            <a:off x="9516555" y="3210333"/>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Elipse 20">
            <a:extLst>
              <a:ext uri="{FF2B5EF4-FFF2-40B4-BE49-F238E27FC236}">
                <a16:creationId xmlns:a16="http://schemas.microsoft.com/office/drawing/2014/main" id="{AD4448E6-243D-605E-66A9-BC668C3DF09B}"/>
              </a:ext>
            </a:extLst>
          </p:cNvPr>
          <p:cNvSpPr/>
          <p:nvPr/>
        </p:nvSpPr>
        <p:spPr>
          <a:xfrm>
            <a:off x="10687740" y="3141097"/>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9047612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Freeform: Shape 56">
            <a:extLst>
              <a:ext uri="{FF2B5EF4-FFF2-40B4-BE49-F238E27FC236}">
                <a16:creationId xmlns:a16="http://schemas.microsoft.com/office/drawing/2014/main" id="{D76A3D43-D5B7-A5A3-6C23-218835A3BF08}"/>
              </a:ext>
            </a:extLst>
          </p:cNvPr>
          <p:cNvSpPr/>
          <p:nvPr/>
        </p:nvSpPr>
        <p:spPr>
          <a:xfrm flipH="1">
            <a:off x="1660609" y="2309018"/>
            <a:ext cx="1175010" cy="3395607"/>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chemeClr val="accent1"/>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F8CF77D2-E45B-94BC-B331-4C0DAA4EA8A8}"/>
              </a:ext>
            </a:extLst>
          </p:cNvPr>
          <p:cNvSpPr>
            <a:spLocks noGrp="1"/>
          </p:cNvSpPr>
          <p:nvPr>
            <p:ph type="title"/>
          </p:nvPr>
        </p:nvSpPr>
        <p:spPr/>
        <p:txBody>
          <a:bodyPr/>
          <a:lstStyle/>
          <a:p>
            <a:pPr>
              <a:lnSpc>
                <a:spcPct val="100000"/>
              </a:lnSpc>
            </a:pPr>
            <a:r>
              <a:rPr lang="pt-BR" dirty="0"/>
              <a:t>Mulheres Sexualmente Ativas Permanecem em Risco de Adquirir Novas Infecções por HPV ao Longo de Toda a Vida</a:t>
            </a:r>
            <a:r>
              <a:rPr lang="en-US" baseline="30000" dirty="0"/>
              <a:t>1</a:t>
            </a:r>
            <a:r>
              <a:rPr lang="en-US" dirty="0"/>
              <a:t> </a:t>
            </a:r>
          </a:p>
        </p:txBody>
      </p:sp>
      <p:sp>
        <p:nvSpPr>
          <p:cNvPr id="4" name="Slide Number Placeholder 3">
            <a:extLst>
              <a:ext uri="{FF2B5EF4-FFF2-40B4-BE49-F238E27FC236}">
                <a16:creationId xmlns:a16="http://schemas.microsoft.com/office/drawing/2014/main" id="{14547542-C0AE-3FF5-0B69-40222483C85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Text Placeholder 4">
            <a:extLst>
              <a:ext uri="{FF2B5EF4-FFF2-40B4-BE49-F238E27FC236}">
                <a16:creationId xmlns:a16="http://schemas.microsoft.com/office/drawing/2014/main" id="{BB4D8739-2125-B09F-387B-B203D569AF70}"/>
              </a:ext>
            </a:extLst>
          </p:cNvPr>
          <p:cNvSpPr>
            <a:spLocks noGrp="1"/>
          </p:cNvSpPr>
          <p:nvPr>
            <p:ph type="body" sz="quarter" idx="13"/>
          </p:nvPr>
        </p:nvSpPr>
        <p:spPr>
          <a:xfrm>
            <a:off x="262020" y="5944960"/>
            <a:ext cx="11157094" cy="723933"/>
          </a:xfrm>
        </p:spPr>
        <p:txBody>
          <a:bodyPr/>
          <a:lstStyle/>
          <a:p>
            <a:r>
              <a:rPr lang="en-US" sz="800" baseline="30000" dirty="0">
                <a:solidFill>
                  <a:schemeClr val="bg1">
                    <a:lumMod val="50000"/>
                  </a:schemeClr>
                </a:solidFill>
                <a:latin typeface="+mn-lt"/>
              </a:rPr>
              <a:t>a</a:t>
            </a:r>
            <a:r>
              <a:rPr lang="pt-BR" sz="800" dirty="0">
                <a:solidFill>
                  <a:schemeClr val="bg1">
                    <a:lumMod val="50000"/>
                  </a:schemeClr>
                </a:solidFill>
              </a:rPr>
              <a:t>1.610 mulheres colombianas negativas para HPV com idades entre 15 e 85 anos com citologia normal no início do estudo foram acompanhadas por uma mediana de 4,1 anos para qualquer nova infecção pelo HPV, com um intervalo mediano entre visitas de 7 meses.</a:t>
            </a:r>
          </a:p>
          <a:p>
            <a:r>
              <a:rPr lang="en-US" sz="800" b="1" dirty="0">
                <a:solidFill>
                  <a:schemeClr val="bg1">
                    <a:lumMod val="50000"/>
                  </a:schemeClr>
                </a:solidFill>
              </a:rPr>
              <a:t>1. </a:t>
            </a:r>
            <a:r>
              <a:rPr lang="pt-BR" sz="800" dirty="0" err="1">
                <a:solidFill>
                  <a:schemeClr val="bg1">
                    <a:lumMod val="50000"/>
                  </a:schemeClr>
                </a:solidFill>
              </a:rPr>
              <a:t>Muñoz</a:t>
            </a:r>
            <a:r>
              <a:rPr lang="pt-BR" sz="800" dirty="0">
                <a:solidFill>
                  <a:schemeClr val="bg1">
                    <a:lumMod val="50000"/>
                  </a:schemeClr>
                </a:solidFill>
              </a:rPr>
              <a:t> N, Méndez F, Posso H</a:t>
            </a:r>
            <a:r>
              <a:rPr lang="da-DK" sz="800" dirty="0">
                <a:solidFill>
                  <a:schemeClr val="bg1">
                    <a:lumMod val="50000"/>
                  </a:schemeClr>
                </a:solidFill>
              </a:rPr>
              <a:t> et al. </a:t>
            </a:r>
            <a:r>
              <a:rPr lang="en-US" sz="800" dirty="0">
                <a:solidFill>
                  <a:schemeClr val="bg1">
                    <a:lumMod val="50000"/>
                  </a:schemeClr>
                </a:solidFill>
              </a:rPr>
              <a:t>Incidence, duration, and determinants of cervical human papillomavirus infection in a cohort of Colombian women with normal cytological results</a:t>
            </a:r>
            <a:r>
              <a:rPr lang="da-DK" sz="800" dirty="0">
                <a:solidFill>
                  <a:schemeClr val="bg1">
                    <a:lumMod val="50000"/>
                  </a:schemeClr>
                </a:solidFill>
              </a:rPr>
              <a:t>. </a:t>
            </a:r>
            <a:r>
              <a:rPr lang="da-DK" sz="800" i="1" dirty="0">
                <a:solidFill>
                  <a:schemeClr val="bg1">
                    <a:lumMod val="50000"/>
                  </a:schemeClr>
                </a:solidFill>
              </a:rPr>
              <a:t>J Infect Dis</a:t>
            </a:r>
            <a:r>
              <a:rPr lang="da-DK" sz="800" dirty="0">
                <a:solidFill>
                  <a:schemeClr val="bg1">
                    <a:lumMod val="50000"/>
                  </a:schemeClr>
                </a:solidFill>
              </a:rPr>
              <a:t>. 2004;190:2077</a:t>
            </a:r>
            <a:r>
              <a:rPr lang="en-US" sz="800" b="1" dirty="0">
                <a:solidFill>
                  <a:schemeClr val="bg1">
                    <a:lumMod val="50000"/>
                  </a:schemeClr>
                </a:solidFill>
              </a:rPr>
              <a:t>–</a:t>
            </a:r>
            <a:r>
              <a:rPr lang="da-DK" sz="800" dirty="0">
                <a:solidFill>
                  <a:schemeClr val="bg1">
                    <a:lumMod val="50000"/>
                  </a:schemeClr>
                </a:solidFill>
              </a:rPr>
              <a:t>2087.</a:t>
            </a:r>
            <a:endParaRPr lang="en-US" sz="800" dirty="0">
              <a:solidFill>
                <a:schemeClr val="bg1">
                  <a:lumMod val="50000"/>
                </a:schemeClr>
              </a:solidFill>
            </a:endParaRPr>
          </a:p>
        </p:txBody>
      </p:sp>
      <p:grpSp>
        <p:nvGrpSpPr>
          <p:cNvPr id="64" name="Group 63">
            <a:extLst>
              <a:ext uri="{FF2B5EF4-FFF2-40B4-BE49-F238E27FC236}">
                <a16:creationId xmlns:a16="http://schemas.microsoft.com/office/drawing/2014/main" id="{A0B5599C-7111-C86D-3A44-219499B098A6}"/>
              </a:ext>
            </a:extLst>
          </p:cNvPr>
          <p:cNvGrpSpPr/>
          <p:nvPr/>
        </p:nvGrpSpPr>
        <p:grpSpPr>
          <a:xfrm>
            <a:off x="3041794" y="1573381"/>
            <a:ext cx="6759304" cy="4020699"/>
            <a:chOff x="2812606" y="2007760"/>
            <a:chExt cx="6759304" cy="4020699"/>
          </a:xfrm>
        </p:grpSpPr>
        <p:grpSp>
          <p:nvGrpSpPr>
            <p:cNvPr id="8" name="Group 7">
              <a:extLst>
                <a:ext uri="{FF2B5EF4-FFF2-40B4-BE49-F238E27FC236}">
                  <a16:creationId xmlns:a16="http://schemas.microsoft.com/office/drawing/2014/main" id="{A5D80524-AD90-2D58-D2C4-EAC9B51BAB8A}"/>
                </a:ext>
              </a:extLst>
            </p:cNvPr>
            <p:cNvGrpSpPr/>
            <p:nvPr/>
          </p:nvGrpSpPr>
          <p:grpSpPr>
            <a:xfrm>
              <a:off x="2812606" y="2007760"/>
              <a:ext cx="5905950" cy="4020699"/>
              <a:chOff x="6339441" y="1962501"/>
              <a:chExt cx="5905950" cy="4020699"/>
            </a:xfrm>
          </p:grpSpPr>
          <p:grpSp>
            <p:nvGrpSpPr>
              <p:cNvPr id="19" name="Group 18">
                <a:extLst>
                  <a:ext uri="{FF2B5EF4-FFF2-40B4-BE49-F238E27FC236}">
                    <a16:creationId xmlns:a16="http://schemas.microsoft.com/office/drawing/2014/main" id="{B8A880CF-B275-E457-FA50-A6606E27B0A4}"/>
                  </a:ext>
                </a:extLst>
              </p:cNvPr>
              <p:cNvGrpSpPr/>
              <p:nvPr/>
            </p:nvGrpSpPr>
            <p:grpSpPr>
              <a:xfrm>
                <a:off x="6339441" y="1962501"/>
                <a:ext cx="893118" cy="3456335"/>
                <a:chOff x="6339441" y="1962501"/>
                <a:chExt cx="893118" cy="3456335"/>
              </a:xfrm>
            </p:grpSpPr>
            <p:cxnSp>
              <p:nvCxnSpPr>
                <p:cNvPr id="32" name="Straight Connector 31">
                  <a:extLst>
                    <a:ext uri="{FF2B5EF4-FFF2-40B4-BE49-F238E27FC236}">
                      <a16:creationId xmlns:a16="http://schemas.microsoft.com/office/drawing/2014/main" id="{FAC9C83F-C419-BD9A-69B4-19DC532F4EC1}"/>
                    </a:ext>
                  </a:extLst>
                </p:cNvPr>
                <p:cNvCxnSpPr/>
                <p:nvPr/>
              </p:nvCxnSpPr>
              <p:spPr bwMode="auto">
                <a:xfrm>
                  <a:off x="7159407" y="2729715"/>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23ADA148-58D6-0A9A-6ADD-3BE19E60ECEC}"/>
                    </a:ext>
                  </a:extLst>
                </p:cNvPr>
                <p:cNvCxnSpPr/>
                <p:nvPr/>
              </p:nvCxnSpPr>
              <p:spPr bwMode="auto">
                <a:xfrm>
                  <a:off x="7159407" y="4033800"/>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6468263E-8B2A-D3EF-1C8F-9A82274A61B0}"/>
                    </a:ext>
                  </a:extLst>
                </p:cNvPr>
                <p:cNvCxnSpPr/>
                <p:nvPr/>
              </p:nvCxnSpPr>
              <p:spPr bwMode="auto">
                <a:xfrm>
                  <a:off x="7159407" y="4685842"/>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5" name="TextBox 34">
                  <a:extLst>
                    <a:ext uri="{FF2B5EF4-FFF2-40B4-BE49-F238E27FC236}">
                      <a16:creationId xmlns:a16="http://schemas.microsoft.com/office/drawing/2014/main" id="{15021D8C-C920-A755-C72E-755BBB53D35D}"/>
                    </a:ext>
                  </a:extLst>
                </p:cNvPr>
                <p:cNvSpPr txBox="1"/>
                <p:nvPr/>
              </p:nvSpPr>
              <p:spPr>
                <a:xfrm>
                  <a:off x="6812320" y="2642721"/>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0,4</a:t>
                  </a:r>
                </a:p>
              </p:txBody>
            </p:sp>
            <p:sp>
              <p:nvSpPr>
                <p:cNvPr id="36" name="TextBox 35">
                  <a:extLst>
                    <a:ext uri="{FF2B5EF4-FFF2-40B4-BE49-F238E27FC236}">
                      <a16:creationId xmlns:a16="http://schemas.microsoft.com/office/drawing/2014/main" id="{798E9BF7-2795-A207-6513-B123E9BECAD0}"/>
                    </a:ext>
                  </a:extLst>
                </p:cNvPr>
                <p:cNvSpPr txBox="1"/>
                <p:nvPr/>
              </p:nvSpPr>
              <p:spPr>
                <a:xfrm>
                  <a:off x="6812320" y="3944458"/>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0,2</a:t>
                  </a:r>
                </a:p>
              </p:txBody>
            </p:sp>
            <p:sp>
              <p:nvSpPr>
                <p:cNvPr id="37" name="TextBox 36">
                  <a:extLst>
                    <a:ext uri="{FF2B5EF4-FFF2-40B4-BE49-F238E27FC236}">
                      <a16:creationId xmlns:a16="http://schemas.microsoft.com/office/drawing/2014/main" id="{382B7402-9370-E630-D9A2-3AF851F4C4F9}"/>
                    </a:ext>
                  </a:extLst>
                </p:cNvPr>
                <p:cNvSpPr txBox="1"/>
                <p:nvPr/>
              </p:nvSpPr>
              <p:spPr>
                <a:xfrm>
                  <a:off x="6812320" y="4595326"/>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0,1</a:t>
                  </a:r>
                </a:p>
              </p:txBody>
            </p:sp>
            <p:cxnSp>
              <p:nvCxnSpPr>
                <p:cNvPr id="38" name="Straight Connector 37">
                  <a:extLst>
                    <a:ext uri="{FF2B5EF4-FFF2-40B4-BE49-F238E27FC236}">
                      <a16:creationId xmlns:a16="http://schemas.microsoft.com/office/drawing/2014/main" id="{55349F30-932E-6648-831A-1F93A196E9C8}"/>
                    </a:ext>
                  </a:extLst>
                </p:cNvPr>
                <p:cNvCxnSpPr/>
                <p:nvPr/>
              </p:nvCxnSpPr>
              <p:spPr bwMode="auto">
                <a:xfrm>
                  <a:off x="7159407" y="2077673"/>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9" name="TextBox 38">
                  <a:extLst>
                    <a:ext uri="{FF2B5EF4-FFF2-40B4-BE49-F238E27FC236}">
                      <a16:creationId xmlns:a16="http://schemas.microsoft.com/office/drawing/2014/main" id="{0B511813-475D-3518-7305-2E6B1C5BCE72}"/>
                    </a:ext>
                  </a:extLst>
                </p:cNvPr>
                <p:cNvSpPr txBox="1"/>
                <p:nvPr/>
              </p:nvSpPr>
              <p:spPr>
                <a:xfrm>
                  <a:off x="6812320" y="1991853"/>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0,5</a:t>
                  </a:r>
                </a:p>
              </p:txBody>
            </p:sp>
            <p:sp>
              <p:nvSpPr>
                <p:cNvPr id="40" name="TextBox 39">
                  <a:extLst>
                    <a:ext uri="{FF2B5EF4-FFF2-40B4-BE49-F238E27FC236}">
                      <a16:creationId xmlns:a16="http://schemas.microsoft.com/office/drawing/2014/main" id="{09CD12D2-780B-D2BE-5B28-939F8264F921}"/>
                    </a:ext>
                  </a:extLst>
                </p:cNvPr>
                <p:cNvSpPr txBox="1"/>
                <p:nvPr/>
              </p:nvSpPr>
              <p:spPr>
                <a:xfrm rot="16200000">
                  <a:off x="4866700" y="3435242"/>
                  <a:ext cx="3268133" cy="322652"/>
                </a:xfrm>
                <a:prstGeom prst="rect">
                  <a:avLst/>
                </a:prstGeom>
                <a:noFill/>
              </p:spPr>
              <p:txBody>
                <a:bodyPr wrap="square" lIns="0" tIns="0" rIns="0" bIns="0" rtlCol="0" anchor="b">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Incidência</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cumulativa</a:t>
                  </a:r>
                  <a:endPar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41" name="Straight Connector 40">
                  <a:extLst>
                    <a:ext uri="{FF2B5EF4-FFF2-40B4-BE49-F238E27FC236}">
                      <a16:creationId xmlns:a16="http://schemas.microsoft.com/office/drawing/2014/main" id="{F95560DD-EB2B-AB3E-D9D2-2E1337F9BF2D}"/>
                    </a:ext>
                  </a:extLst>
                </p:cNvPr>
                <p:cNvCxnSpPr>
                  <a:cxnSpLocks/>
                </p:cNvCxnSpPr>
                <p:nvPr/>
              </p:nvCxnSpPr>
              <p:spPr bwMode="auto">
                <a:xfrm>
                  <a:off x="7159407" y="5337885"/>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2" name="TextBox 41">
                  <a:extLst>
                    <a:ext uri="{FF2B5EF4-FFF2-40B4-BE49-F238E27FC236}">
                      <a16:creationId xmlns:a16="http://schemas.microsoft.com/office/drawing/2014/main" id="{64A4C594-FCB4-63CF-B94F-4D0387488498}"/>
                    </a:ext>
                  </a:extLst>
                </p:cNvPr>
                <p:cNvSpPr txBox="1"/>
                <p:nvPr/>
              </p:nvSpPr>
              <p:spPr>
                <a:xfrm>
                  <a:off x="6812320" y="5246195"/>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0,0</a:t>
                  </a:r>
                </a:p>
              </p:txBody>
            </p:sp>
            <p:sp>
              <p:nvSpPr>
                <p:cNvPr id="43" name="TextBox 42">
                  <a:extLst>
                    <a:ext uri="{FF2B5EF4-FFF2-40B4-BE49-F238E27FC236}">
                      <a16:creationId xmlns:a16="http://schemas.microsoft.com/office/drawing/2014/main" id="{4CFF8FE7-028C-D149-141F-9D39E1AC5419}"/>
                    </a:ext>
                  </a:extLst>
                </p:cNvPr>
                <p:cNvSpPr txBox="1"/>
                <p:nvPr/>
              </p:nvSpPr>
              <p:spPr>
                <a:xfrm>
                  <a:off x="6812320" y="3293590"/>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0,3</a:t>
                  </a:r>
                </a:p>
              </p:txBody>
            </p:sp>
            <p:cxnSp>
              <p:nvCxnSpPr>
                <p:cNvPr id="44" name="Straight Connector 43">
                  <a:extLst>
                    <a:ext uri="{FF2B5EF4-FFF2-40B4-BE49-F238E27FC236}">
                      <a16:creationId xmlns:a16="http://schemas.microsoft.com/office/drawing/2014/main" id="{21CBF094-E3D9-7A36-2F83-01B617D7A2AD}"/>
                    </a:ext>
                  </a:extLst>
                </p:cNvPr>
                <p:cNvCxnSpPr/>
                <p:nvPr/>
              </p:nvCxnSpPr>
              <p:spPr bwMode="auto">
                <a:xfrm>
                  <a:off x="7159407" y="3381757"/>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0" name="Group 19">
                <a:extLst>
                  <a:ext uri="{FF2B5EF4-FFF2-40B4-BE49-F238E27FC236}">
                    <a16:creationId xmlns:a16="http://schemas.microsoft.com/office/drawing/2014/main" id="{7F707DCB-40B1-6A2A-5426-0A5282298671}"/>
                  </a:ext>
                </a:extLst>
              </p:cNvPr>
              <p:cNvGrpSpPr/>
              <p:nvPr/>
            </p:nvGrpSpPr>
            <p:grpSpPr>
              <a:xfrm>
                <a:off x="7136840" y="5335090"/>
                <a:ext cx="5108551" cy="648110"/>
                <a:chOff x="7136840" y="5335090"/>
                <a:chExt cx="5108551" cy="648110"/>
              </a:xfrm>
            </p:grpSpPr>
            <p:sp>
              <p:nvSpPr>
                <p:cNvPr id="21" name="TextBox 20">
                  <a:extLst>
                    <a:ext uri="{FF2B5EF4-FFF2-40B4-BE49-F238E27FC236}">
                      <a16:creationId xmlns:a16="http://schemas.microsoft.com/office/drawing/2014/main" id="{29A7C771-85D7-254E-AA79-F8E8F91A06E1}"/>
                    </a:ext>
                  </a:extLst>
                </p:cNvPr>
                <p:cNvSpPr txBox="1"/>
                <p:nvPr/>
              </p:nvSpPr>
              <p:spPr>
                <a:xfrm>
                  <a:off x="7378751" y="5747422"/>
                  <a:ext cx="4866640" cy="235778"/>
                </a:xfrm>
                <a:prstGeom prst="rect">
                  <a:avLst/>
                </a:prstGeom>
                <a:noFill/>
              </p:spPr>
              <p:txBody>
                <a:bodyPr wrap="squar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Tempo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acompanhamento</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em</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44D4CD61-B956-B27D-2C21-91766FF67A5E}"/>
                    </a:ext>
                  </a:extLst>
                </p:cNvPr>
                <p:cNvCxnSpPr>
                  <a:cxnSpLocks/>
                </p:cNvCxnSpPr>
                <p:nvPr/>
              </p:nvCxnSpPr>
              <p:spPr bwMode="auto">
                <a:xfrm>
                  <a:off x="7232661" y="5335090"/>
                  <a:ext cx="48625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3" name="TextBox 22">
                  <a:extLst>
                    <a:ext uri="{FF2B5EF4-FFF2-40B4-BE49-F238E27FC236}">
                      <a16:creationId xmlns:a16="http://schemas.microsoft.com/office/drawing/2014/main" id="{CFCF9CBA-ADAC-6E48-E333-4681B022048E}"/>
                    </a:ext>
                  </a:extLst>
                </p:cNvPr>
                <p:cNvSpPr txBox="1"/>
                <p:nvPr/>
              </p:nvSpPr>
              <p:spPr>
                <a:xfrm>
                  <a:off x="7136840"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0</a:t>
                  </a:r>
                </a:p>
              </p:txBody>
            </p:sp>
            <p:sp>
              <p:nvSpPr>
                <p:cNvPr id="26" name="TextBox 25">
                  <a:extLst>
                    <a:ext uri="{FF2B5EF4-FFF2-40B4-BE49-F238E27FC236}">
                      <a16:creationId xmlns:a16="http://schemas.microsoft.com/office/drawing/2014/main" id="{997CEEFB-852D-10EC-1985-1D7F7A1633A8}"/>
                    </a:ext>
                  </a:extLst>
                </p:cNvPr>
                <p:cNvSpPr txBox="1"/>
                <p:nvPr/>
              </p:nvSpPr>
              <p:spPr>
                <a:xfrm>
                  <a:off x="12008405"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5</a:t>
                  </a:r>
                </a:p>
              </p:txBody>
            </p:sp>
            <p:sp>
              <p:nvSpPr>
                <p:cNvPr id="27" name="TextBox 26">
                  <a:extLst>
                    <a:ext uri="{FF2B5EF4-FFF2-40B4-BE49-F238E27FC236}">
                      <a16:creationId xmlns:a16="http://schemas.microsoft.com/office/drawing/2014/main" id="{76A0C9D1-FE69-4C5C-EFF9-89CD1390B0BA}"/>
                    </a:ext>
                  </a:extLst>
                </p:cNvPr>
                <p:cNvSpPr txBox="1"/>
                <p:nvPr/>
              </p:nvSpPr>
              <p:spPr>
                <a:xfrm>
                  <a:off x="8111153"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1</a:t>
                  </a:r>
                </a:p>
              </p:txBody>
            </p:sp>
            <p:sp>
              <p:nvSpPr>
                <p:cNvPr id="29" name="TextBox 28">
                  <a:extLst>
                    <a:ext uri="{FF2B5EF4-FFF2-40B4-BE49-F238E27FC236}">
                      <a16:creationId xmlns:a16="http://schemas.microsoft.com/office/drawing/2014/main" id="{9F22591F-8DCF-ADE6-F3A2-BDC313FA6670}"/>
                    </a:ext>
                  </a:extLst>
                </p:cNvPr>
                <p:cNvSpPr txBox="1"/>
                <p:nvPr/>
              </p:nvSpPr>
              <p:spPr>
                <a:xfrm>
                  <a:off x="11034092"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4</a:t>
                  </a:r>
                </a:p>
              </p:txBody>
            </p:sp>
            <p:sp>
              <p:nvSpPr>
                <p:cNvPr id="30" name="TextBox 29">
                  <a:extLst>
                    <a:ext uri="{FF2B5EF4-FFF2-40B4-BE49-F238E27FC236}">
                      <a16:creationId xmlns:a16="http://schemas.microsoft.com/office/drawing/2014/main" id="{C500AFAA-9C78-00AA-821C-A430A8F70F40}"/>
                    </a:ext>
                  </a:extLst>
                </p:cNvPr>
                <p:cNvSpPr txBox="1"/>
                <p:nvPr/>
              </p:nvSpPr>
              <p:spPr>
                <a:xfrm>
                  <a:off x="9085466"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2</a:t>
                  </a:r>
                </a:p>
              </p:txBody>
            </p:sp>
            <p:sp>
              <p:nvSpPr>
                <p:cNvPr id="31" name="TextBox 30">
                  <a:extLst>
                    <a:ext uri="{FF2B5EF4-FFF2-40B4-BE49-F238E27FC236}">
                      <a16:creationId xmlns:a16="http://schemas.microsoft.com/office/drawing/2014/main" id="{8A0E4703-6257-4FCF-DBFB-39D0CC86EAE0}"/>
                    </a:ext>
                  </a:extLst>
                </p:cNvPr>
                <p:cNvSpPr txBox="1"/>
                <p:nvPr/>
              </p:nvSpPr>
              <p:spPr>
                <a:xfrm>
                  <a:off x="10059779"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3</a:t>
                  </a:r>
                </a:p>
              </p:txBody>
            </p:sp>
          </p:grpSp>
        </p:grpSp>
        <p:sp>
          <p:nvSpPr>
            <p:cNvPr id="14" name="Rectangle 41">
              <a:extLst>
                <a:ext uri="{FF2B5EF4-FFF2-40B4-BE49-F238E27FC236}">
                  <a16:creationId xmlns:a16="http://schemas.microsoft.com/office/drawing/2014/main" id="{B7435FA3-D0EB-9402-C6F7-77CC3B96B44C}"/>
                </a:ext>
              </a:extLst>
            </p:cNvPr>
            <p:cNvSpPr>
              <a:spLocks noChangeArrowheads="1"/>
            </p:cNvSpPr>
            <p:nvPr/>
          </p:nvSpPr>
          <p:spPr bwMode="black">
            <a:xfrm>
              <a:off x="8608505" y="2530755"/>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15–19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15" name="Rectangle 43">
              <a:extLst>
                <a:ext uri="{FF2B5EF4-FFF2-40B4-BE49-F238E27FC236}">
                  <a16:creationId xmlns:a16="http://schemas.microsoft.com/office/drawing/2014/main" id="{66DB754B-C4B4-A7D8-DDC2-88AF3F4131C5}"/>
                </a:ext>
              </a:extLst>
            </p:cNvPr>
            <p:cNvSpPr>
              <a:spLocks noChangeArrowheads="1"/>
            </p:cNvSpPr>
            <p:nvPr/>
          </p:nvSpPr>
          <p:spPr bwMode="black">
            <a:xfrm>
              <a:off x="8608505" y="2875552"/>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panose="020B0604020202020204"/>
                  <a:ea typeface="+mn-ea"/>
                  <a:cs typeface="+mn-cs"/>
                </a:rPr>
                <a:t>20–24 </a:t>
              </a:r>
              <a:r>
                <a:rPr kumimoji="0" lang="en-US" sz="1400" b="1" i="0" u="none" strike="noStrike" kern="1200" cap="none" spc="0" normalizeH="0" baseline="0" noProof="0" dirty="0" err="1">
                  <a:ln>
                    <a:noFill/>
                  </a:ln>
                  <a:solidFill>
                    <a:srgbClr val="27918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16" name="Rectangle 45">
              <a:extLst>
                <a:ext uri="{FF2B5EF4-FFF2-40B4-BE49-F238E27FC236}">
                  <a16:creationId xmlns:a16="http://schemas.microsoft.com/office/drawing/2014/main" id="{7A5B17C6-2040-4650-75A7-6AADFE19033D}"/>
                </a:ext>
              </a:extLst>
            </p:cNvPr>
            <p:cNvSpPr>
              <a:spLocks noChangeArrowheads="1"/>
            </p:cNvSpPr>
            <p:nvPr/>
          </p:nvSpPr>
          <p:spPr bwMode="black">
            <a:xfrm>
              <a:off x="8608505" y="3321081"/>
              <a:ext cx="96340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DA6B9"/>
                  </a:solidFill>
                  <a:effectLst/>
                  <a:uLnTx/>
                  <a:uFillTx/>
                  <a:latin typeface="Arial" panose="020B0604020202020204"/>
                  <a:ea typeface="+mn-ea"/>
                  <a:cs typeface="+mn-cs"/>
                </a:rPr>
                <a:t>25–29 </a:t>
              </a:r>
              <a:r>
                <a:rPr kumimoji="0" lang="en-US" sz="1400" b="1" i="0" u="none" strike="noStrike" kern="1200" cap="none" spc="0" normalizeH="0" baseline="0" noProof="0" dirty="0" err="1">
                  <a:ln>
                    <a:noFill/>
                  </a:ln>
                  <a:solidFill>
                    <a:srgbClr val="1DA6B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1DA6B9"/>
                </a:solidFill>
                <a:effectLst/>
                <a:uLnTx/>
                <a:uFillTx/>
                <a:latin typeface="Arial" panose="020B0604020202020204"/>
                <a:ea typeface="+mn-ea"/>
                <a:cs typeface="+mn-cs"/>
              </a:endParaRPr>
            </a:p>
          </p:txBody>
        </p:sp>
        <p:sp>
          <p:nvSpPr>
            <p:cNvPr id="17" name="Rectangle 47">
              <a:extLst>
                <a:ext uri="{FF2B5EF4-FFF2-40B4-BE49-F238E27FC236}">
                  <a16:creationId xmlns:a16="http://schemas.microsoft.com/office/drawing/2014/main" id="{D2BB4A85-5A11-FE3A-B1DD-BEC458C7CDE1}"/>
                </a:ext>
              </a:extLst>
            </p:cNvPr>
            <p:cNvSpPr>
              <a:spLocks noChangeArrowheads="1"/>
            </p:cNvSpPr>
            <p:nvPr/>
          </p:nvSpPr>
          <p:spPr bwMode="black">
            <a:xfrm>
              <a:off x="8608505" y="3863410"/>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AB2F85">
                      <a:lumMod val="50000"/>
                    </a:srgbClr>
                  </a:solidFill>
                  <a:effectLst/>
                  <a:uLnTx/>
                  <a:uFillTx/>
                  <a:latin typeface="Arial" panose="020B0604020202020204"/>
                  <a:ea typeface="+mn-ea"/>
                  <a:cs typeface="+mn-cs"/>
                </a:rPr>
                <a:t>30–44 </a:t>
              </a:r>
              <a:r>
                <a:rPr kumimoji="0" lang="en-US" sz="1400" b="1" i="0" u="none" strike="noStrike" kern="1200" cap="none" spc="0" normalizeH="0" baseline="0" noProof="0" dirty="0" err="1">
                  <a:ln>
                    <a:noFill/>
                  </a:ln>
                  <a:solidFill>
                    <a:srgbClr val="AB2F85">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AB2F85">
                    <a:lumMod val="50000"/>
                  </a:srgbClr>
                </a:solidFill>
                <a:effectLst/>
                <a:uLnTx/>
                <a:uFillTx/>
                <a:latin typeface="Arial" panose="020B0604020202020204"/>
                <a:ea typeface="+mn-ea"/>
                <a:cs typeface="+mn-cs"/>
              </a:endParaRPr>
            </a:p>
          </p:txBody>
        </p:sp>
        <p:sp>
          <p:nvSpPr>
            <p:cNvPr id="18" name="Rectangle 49">
              <a:extLst>
                <a:ext uri="{FF2B5EF4-FFF2-40B4-BE49-F238E27FC236}">
                  <a16:creationId xmlns:a16="http://schemas.microsoft.com/office/drawing/2014/main" id="{1253EDEB-650A-AA1A-9D0E-2F6CD188A523}"/>
                </a:ext>
              </a:extLst>
            </p:cNvPr>
            <p:cNvSpPr>
              <a:spLocks noChangeArrowheads="1"/>
            </p:cNvSpPr>
            <p:nvPr/>
          </p:nvSpPr>
          <p:spPr bwMode="black">
            <a:xfrm>
              <a:off x="8608505" y="4460218"/>
              <a:ext cx="7694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969696"/>
                  </a:solidFill>
                  <a:effectLst/>
                  <a:uLnTx/>
                  <a:uFillTx/>
                  <a:latin typeface="Arial" panose="020B0604020202020204"/>
                  <a:ea typeface="+mn-ea"/>
                  <a:cs typeface="+mn-cs"/>
                </a:rPr>
                <a:t>45+ </a:t>
              </a:r>
              <a:r>
                <a:rPr kumimoji="0" lang="en-US" sz="1400" b="1" i="0" u="none" strike="noStrike" kern="1200" cap="none" spc="0" normalizeH="0" baseline="0" noProof="0" dirty="0" err="1">
                  <a:ln>
                    <a:noFill/>
                  </a:ln>
                  <a:solidFill>
                    <a:srgbClr val="969696"/>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969696"/>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FA473EB4-99C7-DAA3-EE66-0E3FFD350BD5}"/>
                </a:ext>
              </a:extLst>
            </p:cNvPr>
            <p:cNvCxnSpPr>
              <a:cxnSpLocks/>
            </p:cNvCxnSpPr>
            <p:nvPr/>
          </p:nvCxnSpPr>
          <p:spPr bwMode="auto">
            <a:xfrm>
              <a:off x="3702422" y="2117725"/>
              <a:ext cx="0" cy="3262624"/>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1" name="Freeform: Shape 50">
              <a:extLst>
                <a:ext uri="{FF2B5EF4-FFF2-40B4-BE49-F238E27FC236}">
                  <a16:creationId xmlns:a16="http://schemas.microsoft.com/office/drawing/2014/main" id="{E521D1A6-D9D5-6FAC-3C9F-AB5CCA3F7455}"/>
                </a:ext>
              </a:extLst>
            </p:cNvPr>
            <p:cNvSpPr/>
            <p:nvPr/>
          </p:nvSpPr>
          <p:spPr>
            <a:xfrm>
              <a:off x="3694000" y="2983873"/>
              <a:ext cx="4858476" cy="2388486"/>
            </a:xfrm>
            <a:custGeom>
              <a:avLst/>
              <a:gdLst>
                <a:gd name="connsiteX0" fmla="*/ 15211647 w 15211647"/>
                <a:gd name="connsiteY0" fmla="*/ 0 h 7478232"/>
                <a:gd name="connsiteX1" fmla="*/ 14559517 w 15211647"/>
                <a:gd name="connsiteY1" fmla="*/ 0 h 7478232"/>
                <a:gd name="connsiteX2" fmla="*/ 14559517 w 15211647"/>
                <a:gd name="connsiteY2" fmla="*/ 283535 h 7478232"/>
                <a:gd name="connsiteX3" fmla="*/ 14240540 w 15211647"/>
                <a:gd name="connsiteY3" fmla="*/ 283535 h 7478232"/>
                <a:gd name="connsiteX4" fmla="*/ 14240540 w 15211647"/>
                <a:gd name="connsiteY4" fmla="*/ 545804 h 7478232"/>
                <a:gd name="connsiteX5" fmla="*/ 13879033 w 15211647"/>
                <a:gd name="connsiteY5" fmla="*/ 545804 h 7478232"/>
                <a:gd name="connsiteX6" fmla="*/ 13879033 w 15211647"/>
                <a:gd name="connsiteY6" fmla="*/ 800986 h 7478232"/>
                <a:gd name="connsiteX7" fmla="*/ 13673470 w 15211647"/>
                <a:gd name="connsiteY7" fmla="*/ 800986 h 7478232"/>
                <a:gd name="connsiteX8" fmla="*/ 13673470 w 15211647"/>
                <a:gd name="connsiteY8" fmla="*/ 1041990 h 7478232"/>
                <a:gd name="connsiteX9" fmla="*/ 13319051 w 15211647"/>
                <a:gd name="connsiteY9" fmla="*/ 1041990 h 7478232"/>
                <a:gd name="connsiteX10" fmla="*/ 13319051 w 15211647"/>
                <a:gd name="connsiteY10" fmla="*/ 1261730 h 7478232"/>
                <a:gd name="connsiteX11" fmla="*/ 12532242 w 15211647"/>
                <a:gd name="connsiteY11" fmla="*/ 1261730 h 7478232"/>
                <a:gd name="connsiteX12" fmla="*/ 12532242 w 15211647"/>
                <a:gd name="connsiteY12" fmla="*/ 1474381 h 7478232"/>
                <a:gd name="connsiteX13" fmla="*/ 12149470 w 15211647"/>
                <a:gd name="connsiteY13" fmla="*/ 1474381 h 7478232"/>
                <a:gd name="connsiteX14" fmla="*/ 12149470 w 15211647"/>
                <a:gd name="connsiteY14" fmla="*/ 1679944 h 7478232"/>
                <a:gd name="connsiteX15" fmla="*/ 11958084 w 15211647"/>
                <a:gd name="connsiteY15" fmla="*/ 1679944 h 7478232"/>
                <a:gd name="connsiteX16" fmla="*/ 11958084 w 15211647"/>
                <a:gd name="connsiteY16" fmla="*/ 1871330 h 7478232"/>
                <a:gd name="connsiteX17" fmla="*/ 11561135 w 15211647"/>
                <a:gd name="connsiteY17" fmla="*/ 1871330 h 7478232"/>
                <a:gd name="connsiteX18" fmla="*/ 11561135 w 15211647"/>
                <a:gd name="connsiteY18" fmla="*/ 2055628 h 7478232"/>
                <a:gd name="connsiteX19" fmla="*/ 10568763 w 15211647"/>
                <a:gd name="connsiteY19" fmla="*/ 2055628 h 7478232"/>
                <a:gd name="connsiteX20" fmla="*/ 10568763 w 15211647"/>
                <a:gd name="connsiteY20" fmla="*/ 2247014 h 7478232"/>
                <a:gd name="connsiteX21" fmla="*/ 10249786 w 15211647"/>
                <a:gd name="connsiteY21" fmla="*/ 2247014 h 7478232"/>
                <a:gd name="connsiteX22" fmla="*/ 10249786 w 15211647"/>
                <a:gd name="connsiteY22" fmla="*/ 2417135 h 7478232"/>
                <a:gd name="connsiteX23" fmla="*/ 9944986 w 15211647"/>
                <a:gd name="connsiteY23" fmla="*/ 2417135 h 7478232"/>
                <a:gd name="connsiteX24" fmla="*/ 9944986 w 15211647"/>
                <a:gd name="connsiteY24" fmla="*/ 2587255 h 7478232"/>
                <a:gd name="connsiteX25" fmla="*/ 9009321 w 15211647"/>
                <a:gd name="connsiteY25" fmla="*/ 2587255 h 7478232"/>
                <a:gd name="connsiteX26" fmla="*/ 9009321 w 15211647"/>
                <a:gd name="connsiteY26" fmla="*/ 2729023 h 7478232"/>
                <a:gd name="connsiteX27" fmla="*/ 8187070 w 15211647"/>
                <a:gd name="connsiteY27" fmla="*/ 2729023 h 7478232"/>
                <a:gd name="connsiteX28" fmla="*/ 8187070 w 15211647"/>
                <a:gd name="connsiteY28" fmla="*/ 2892055 h 7478232"/>
                <a:gd name="connsiteX29" fmla="*/ 7988596 w 15211647"/>
                <a:gd name="connsiteY29" fmla="*/ 2892055 h 7478232"/>
                <a:gd name="connsiteX30" fmla="*/ 7988596 w 15211647"/>
                <a:gd name="connsiteY30" fmla="*/ 3033823 h 7478232"/>
                <a:gd name="connsiteX31" fmla="*/ 7400261 w 15211647"/>
                <a:gd name="connsiteY31" fmla="*/ 3033823 h 7478232"/>
                <a:gd name="connsiteX32" fmla="*/ 7400261 w 15211647"/>
                <a:gd name="connsiteY32" fmla="*/ 3189767 h 7478232"/>
                <a:gd name="connsiteX33" fmla="*/ 6925340 w 15211647"/>
                <a:gd name="connsiteY33" fmla="*/ 3189767 h 7478232"/>
                <a:gd name="connsiteX34" fmla="*/ 6925340 w 15211647"/>
                <a:gd name="connsiteY34" fmla="*/ 3317358 h 7478232"/>
                <a:gd name="connsiteX35" fmla="*/ 6500038 w 15211647"/>
                <a:gd name="connsiteY35" fmla="*/ 3317358 h 7478232"/>
                <a:gd name="connsiteX36" fmla="*/ 6500038 w 15211647"/>
                <a:gd name="connsiteY36" fmla="*/ 3466214 h 7478232"/>
                <a:gd name="connsiteX37" fmla="*/ 5755758 w 15211647"/>
                <a:gd name="connsiteY37" fmla="*/ 3466214 h 7478232"/>
                <a:gd name="connsiteX38" fmla="*/ 5755758 w 15211647"/>
                <a:gd name="connsiteY38" fmla="*/ 3622158 h 7478232"/>
                <a:gd name="connsiteX39" fmla="*/ 5628168 w 15211647"/>
                <a:gd name="connsiteY39" fmla="*/ 3622158 h 7478232"/>
                <a:gd name="connsiteX40" fmla="*/ 5628168 w 15211647"/>
                <a:gd name="connsiteY40" fmla="*/ 3763925 h 7478232"/>
                <a:gd name="connsiteX41" fmla="*/ 5564372 w 15211647"/>
                <a:gd name="connsiteY41" fmla="*/ 3763925 h 7478232"/>
                <a:gd name="connsiteX42" fmla="*/ 5564372 w 15211647"/>
                <a:gd name="connsiteY42" fmla="*/ 3905693 h 7478232"/>
                <a:gd name="connsiteX43" fmla="*/ 4600354 w 15211647"/>
                <a:gd name="connsiteY43" fmla="*/ 3905693 h 7478232"/>
                <a:gd name="connsiteX44" fmla="*/ 4600354 w 15211647"/>
                <a:gd name="connsiteY44" fmla="*/ 4061637 h 7478232"/>
                <a:gd name="connsiteX45" fmla="*/ 4345172 w 15211647"/>
                <a:gd name="connsiteY45" fmla="*/ 4061637 h 7478232"/>
                <a:gd name="connsiteX46" fmla="*/ 4345172 w 15211647"/>
                <a:gd name="connsiteY46" fmla="*/ 4189228 h 7478232"/>
                <a:gd name="connsiteX47" fmla="*/ 4238847 w 15211647"/>
                <a:gd name="connsiteY47" fmla="*/ 4189228 h 7478232"/>
                <a:gd name="connsiteX48" fmla="*/ 4238847 w 15211647"/>
                <a:gd name="connsiteY48" fmla="*/ 4323907 h 7478232"/>
                <a:gd name="connsiteX49" fmla="*/ 4210493 w 15211647"/>
                <a:gd name="connsiteY49" fmla="*/ 4323907 h 7478232"/>
                <a:gd name="connsiteX50" fmla="*/ 4210493 w 15211647"/>
                <a:gd name="connsiteY50" fmla="*/ 4494028 h 7478232"/>
                <a:gd name="connsiteX51" fmla="*/ 4089991 w 15211647"/>
                <a:gd name="connsiteY51" fmla="*/ 4494028 h 7478232"/>
                <a:gd name="connsiteX52" fmla="*/ 4089991 w 15211647"/>
                <a:gd name="connsiteY52" fmla="*/ 4621618 h 7478232"/>
                <a:gd name="connsiteX53" fmla="*/ 4054549 w 15211647"/>
                <a:gd name="connsiteY53" fmla="*/ 4621618 h 7478232"/>
                <a:gd name="connsiteX54" fmla="*/ 4054549 w 15211647"/>
                <a:gd name="connsiteY54" fmla="*/ 4756297 h 7478232"/>
                <a:gd name="connsiteX55" fmla="*/ 3678865 w 15211647"/>
                <a:gd name="connsiteY55" fmla="*/ 4756297 h 7478232"/>
                <a:gd name="connsiteX56" fmla="*/ 3678865 w 15211647"/>
                <a:gd name="connsiteY56" fmla="*/ 4905153 h 7478232"/>
                <a:gd name="connsiteX57" fmla="*/ 3182679 w 15211647"/>
                <a:gd name="connsiteY57" fmla="*/ 4905153 h 7478232"/>
                <a:gd name="connsiteX58" fmla="*/ 3182679 w 15211647"/>
                <a:gd name="connsiteY58" fmla="*/ 5054009 h 7478232"/>
                <a:gd name="connsiteX59" fmla="*/ 3104707 w 15211647"/>
                <a:gd name="connsiteY59" fmla="*/ 5054009 h 7478232"/>
                <a:gd name="connsiteX60" fmla="*/ 3104707 w 15211647"/>
                <a:gd name="connsiteY60" fmla="*/ 5181600 h 7478232"/>
                <a:gd name="connsiteX61" fmla="*/ 2729024 w 15211647"/>
                <a:gd name="connsiteY61" fmla="*/ 5181600 h 7478232"/>
                <a:gd name="connsiteX62" fmla="*/ 2729024 w 15211647"/>
                <a:gd name="connsiteY62" fmla="*/ 5337544 h 7478232"/>
                <a:gd name="connsiteX63" fmla="*/ 2332075 w 15211647"/>
                <a:gd name="connsiteY63" fmla="*/ 5337544 h 7478232"/>
                <a:gd name="connsiteX64" fmla="*/ 2332075 w 15211647"/>
                <a:gd name="connsiteY64" fmla="*/ 5443869 h 7478232"/>
                <a:gd name="connsiteX65" fmla="*/ 2225749 w 15211647"/>
                <a:gd name="connsiteY65" fmla="*/ 5443869 h 7478232"/>
                <a:gd name="connsiteX66" fmla="*/ 2225749 w 15211647"/>
                <a:gd name="connsiteY66" fmla="*/ 5592725 h 7478232"/>
                <a:gd name="connsiteX67" fmla="*/ 1963479 w 15211647"/>
                <a:gd name="connsiteY67" fmla="*/ 5592725 h 7478232"/>
                <a:gd name="connsiteX68" fmla="*/ 1963479 w 15211647"/>
                <a:gd name="connsiteY68" fmla="*/ 5734493 h 7478232"/>
                <a:gd name="connsiteX69" fmla="*/ 1850065 w 15211647"/>
                <a:gd name="connsiteY69" fmla="*/ 5734493 h 7478232"/>
                <a:gd name="connsiteX70" fmla="*/ 1850065 w 15211647"/>
                <a:gd name="connsiteY70" fmla="*/ 5876260 h 7478232"/>
                <a:gd name="connsiteX71" fmla="*/ 1049079 w 15211647"/>
                <a:gd name="connsiteY71" fmla="*/ 5876260 h 7478232"/>
                <a:gd name="connsiteX72" fmla="*/ 1049079 w 15211647"/>
                <a:gd name="connsiteY72" fmla="*/ 6018028 h 7478232"/>
                <a:gd name="connsiteX73" fmla="*/ 921489 w 15211647"/>
                <a:gd name="connsiteY73" fmla="*/ 6018028 h 7478232"/>
                <a:gd name="connsiteX74" fmla="*/ 921489 w 15211647"/>
                <a:gd name="connsiteY74" fmla="*/ 6138530 h 7478232"/>
                <a:gd name="connsiteX75" fmla="*/ 900224 w 15211647"/>
                <a:gd name="connsiteY75" fmla="*/ 6138530 h 7478232"/>
                <a:gd name="connsiteX76" fmla="*/ 900224 w 15211647"/>
                <a:gd name="connsiteY76" fmla="*/ 6273209 h 7478232"/>
                <a:gd name="connsiteX77" fmla="*/ 815163 w 15211647"/>
                <a:gd name="connsiteY77" fmla="*/ 6273209 h 7478232"/>
                <a:gd name="connsiteX78" fmla="*/ 815163 w 15211647"/>
                <a:gd name="connsiteY78" fmla="*/ 6578009 h 7478232"/>
                <a:gd name="connsiteX79" fmla="*/ 793898 w 15211647"/>
                <a:gd name="connsiteY79" fmla="*/ 6578009 h 7478232"/>
                <a:gd name="connsiteX80" fmla="*/ 793898 w 15211647"/>
                <a:gd name="connsiteY80" fmla="*/ 6826102 h 7478232"/>
                <a:gd name="connsiteX81" fmla="*/ 772633 w 15211647"/>
                <a:gd name="connsiteY81" fmla="*/ 6826102 h 7478232"/>
                <a:gd name="connsiteX82" fmla="*/ 772633 w 15211647"/>
                <a:gd name="connsiteY82" fmla="*/ 6946604 h 7478232"/>
                <a:gd name="connsiteX83" fmla="*/ 765544 w 15211647"/>
                <a:gd name="connsiteY83" fmla="*/ 6953693 h 7478232"/>
                <a:gd name="connsiteX84" fmla="*/ 765544 w 15211647"/>
                <a:gd name="connsiteY84" fmla="*/ 7201786 h 7478232"/>
                <a:gd name="connsiteX85" fmla="*/ 723014 w 15211647"/>
                <a:gd name="connsiteY85" fmla="*/ 7201786 h 7478232"/>
                <a:gd name="connsiteX86" fmla="*/ 723014 w 15211647"/>
                <a:gd name="connsiteY86" fmla="*/ 7478232 h 7478232"/>
                <a:gd name="connsiteX87" fmla="*/ 0 w 15211647"/>
                <a:gd name="connsiteY87" fmla="*/ 7478232 h 747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211647" h="7478232">
                  <a:moveTo>
                    <a:pt x="15211647" y="0"/>
                  </a:moveTo>
                  <a:lnTo>
                    <a:pt x="14559517" y="0"/>
                  </a:lnTo>
                  <a:lnTo>
                    <a:pt x="14559517" y="283535"/>
                  </a:lnTo>
                  <a:lnTo>
                    <a:pt x="14240540" y="283535"/>
                  </a:lnTo>
                  <a:lnTo>
                    <a:pt x="14240540" y="545804"/>
                  </a:lnTo>
                  <a:lnTo>
                    <a:pt x="13879033" y="545804"/>
                  </a:lnTo>
                  <a:lnTo>
                    <a:pt x="13879033" y="800986"/>
                  </a:lnTo>
                  <a:lnTo>
                    <a:pt x="13673470" y="800986"/>
                  </a:lnTo>
                  <a:lnTo>
                    <a:pt x="13673470" y="1041990"/>
                  </a:lnTo>
                  <a:lnTo>
                    <a:pt x="13319051" y="1041990"/>
                  </a:lnTo>
                  <a:lnTo>
                    <a:pt x="13319051" y="1261730"/>
                  </a:lnTo>
                  <a:lnTo>
                    <a:pt x="12532242" y="1261730"/>
                  </a:lnTo>
                  <a:lnTo>
                    <a:pt x="12532242" y="1474381"/>
                  </a:lnTo>
                  <a:lnTo>
                    <a:pt x="12149470" y="1474381"/>
                  </a:lnTo>
                  <a:lnTo>
                    <a:pt x="12149470" y="1679944"/>
                  </a:lnTo>
                  <a:lnTo>
                    <a:pt x="11958084" y="1679944"/>
                  </a:lnTo>
                  <a:lnTo>
                    <a:pt x="11958084" y="1871330"/>
                  </a:lnTo>
                  <a:lnTo>
                    <a:pt x="11561135" y="1871330"/>
                  </a:lnTo>
                  <a:lnTo>
                    <a:pt x="11561135" y="2055628"/>
                  </a:lnTo>
                  <a:lnTo>
                    <a:pt x="10568763" y="2055628"/>
                  </a:lnTo>
                  <a:lnTo>
                    <a:pt x="10568763" y="2247014"/>
                  </a:lnTo>
                  <a:lnTo>
                    <a:pt x="10249786" y="2247014"/>
                  </a:lnTo>
                  <a:lnTo>
                    <a:pt x="10249786" y="2417135"/>
                  </a:lnTo>
                  <a:lnTo>
                    <a:pt x="9944986" y="2417135"/>
                  </a:lnTo>
                  <a:lnTo>
                    <a:pt x="9944986" y="2587255"/>
                  </a:lnTo>
                  <a:lnTo>
                    <a:pt x="9009321" y="2587255"/>
                  </a:lnTo>
                  <a:lnTo>
                    <a:pt x="9009321" y="2729023"/>
                  </a:lnTo>
                  <a:lnTo>
                    <a:pt x="8187070" y="2729023"/>
                  </a:lnTo>
                  <a:lnTo>
                    <a:pt x="8187070" y="2892055"/>
                  </a:lnTo>
                  <a:lnTo>
                    <a:pt x="7988596" y="2892055"/>
                  </a:lnTo>
                  <a:lnTo>
                    <a:pt x="7988596" y="3033823"/>
                  </a:lnTo>
                  <a:lnTo>
                    <a:pt x="7400261" y="3033823"/>
                  </a:lnTo>
                  <a:lnTo>
                    <a:pt x="7400261" y="3189767"/>
                  </a:lnTo>
                  <a:lnTo>
                    <a:pt x="6925340" y="3189767"/>
                  </a:lnTo>
                  <a:lnTo>
                    <a:pt x="6925340" y="3317358"/>
                  </a:lnTo>
                  <a:lnTo>
                    <a:pt x="6500038" y="3317358"/>
                  </a:lnTo>
                  <a:lnTo>
                    <a:pt x="6500038" y="3466214"/>
                  </a:lnTo>
                  <a:lnTo>
                    <a:pt x="5755758" y="3466214"/>
                  </a:lnTo>
                  <a:lnTo>
                    <a:pt x="5755758" y="3622158"/>
                  </a:lnTo>
                  <a:lnTo>
                    <a:pt x="5628168" y="3622158"/>
                  </a:lnTo>
                  <a:lnTo>
                    <a:pt x="5628168" y="3763925"/>
                  </a:lnTo>
                  <a:lnTo>
                    <a:pt x="5564372" y="3763925"/>
                  </a:lnTo>
                  <a:lnTo>
                    <a:pt x="5564372" y="3905693"/>
                  </a:lnTo>
                  <a:lnTo>
                    <a:pt x="4600354" y="3905693"/>
                  </a:lnTo>
                  <a:lnTo>
                    <a:pt x="4600354" y="4061637"/>
                  </a:lnTo>
                  <a:lnTo>
                    <a:pt x="4345172" y="4061637"/>
                  </a:lnTo>
                  <a:lnTo>
                    <a:pt x="4345172" y="4189228"/>
                  </a:lnTo>
                  <a:lnTo>
                    <a:pt x="4238847" y="4189228"/>
                  </a:lnTo>
                  <a:lnTo>
                    <a:pt x="4238847" y="4323907"/>
                  </a:lnTo>
                  <a:lnTo>
                    <a:pt x="4210493" y="4323907"/>
                  </a:lnTo>
                  <a:lnTo>
                    <a:pt x="4210493" y="4494028"/>
                  </a:lnTo>
                  <a:lnTo>
                    <a:pt x="4089991" y="4494028"/>
                  </a:lnTo>
                  <a:lnTo>
                    <a:pt x="4089991" y="4621618"/>
                  </a:lnTo>
                  <a:lnTo>
                    <a:pt x="4054549" y="4621618"/>
                  </a:lnTo>
                  <a:lnTo>
                    <a:pt x="4054549" y="4756297"/>
                  </a:lnTo>
                  <a:lnTo>
                    <a:pt x="3678865" y="4756297"/>
                  </a:lnTo>
                  <a:lnTo>
                    <a:pt x="3678865" y="4905153"/>
                  </a:lnTo>
                  <a:lnTo>
                    <a:pt x="3182679" y="4905153"/>
                  </a:lnTo>
                  <a:lnTo>
                    <a:pt x="3182679" y="5054009"/>
                  </a:lnTo>
                  <a:lnTo>
                    <a:pt x="3104707" y="5054009"/>
                  </a:lnTo>
                  <a:lnTo>
                    <a:pt x="3104707" y="5181600"/>
                  </a:lnTo>
                  <a:lnTo>
                    <a:pt x="2729024" y="5181600"/>
                  </a:lnTo>
                  <a:lnTo>
                    <a:pt x="2729024" y="5337544"/>
                  </a:lnTo>
                  <a:lnTo>
                    <a:pt x="2332075" y="5337544"/>
                  </a:lnTo>
                  <a:lnTo>
                    <a:pt x="2332075" y="5443869"/>
                  </a:lnTo>
                  <a:lnTo>
                    <a:pt x="2225749" y="5443869"/>
                  </a:lnTo>
                  <a:lnTo>
                    <a:pt x="2225749" y="5592725"/>
                  </a:lnTo>
                  <a:lnTo>
                    <a:pt x="1963479" y="5592725"/>
                  </a:lnTo>
                  <a:lnTo>
                    <a:pt x="1963479" y="5734493"/>
                  </a:lnTo>
                  <a:lnTo>
                    <a:pt x="1850065" y="5734493"/>
                  </a:lnTo>
                  <a:lnTo>
                    <a:pt x="1850065" y="5876260"/>
                  </a:lnTo>
                  <a:lnTo>
                    <a:pt x="1049079" y="5876260"/>
                  </a:lnTo>
                  <a:lnTo>
                    <a:pt x="1049079" y="6018028"/>
                  </a:lnTo>
                  <a:lnTo>
                    <a:pt x="921489" y="6018028"/>
                  </a:lnTo>
                  <a:lnTo>
                    <a:pt x="921489" y="6138530"/>
                  </a:lnTo>
                  <a:lnTo>
                    <a:pt x="900224" y="6138530"/>
                  </a:lnTo>
                  <a:lnTo>
                    <a:pt x="900224" y="6273209"/>
                  </a:lnTo>
                  <a:lnTo>
                    <a:pt x="815163" y="6273209"/>
                  </a:lnTo>
                  <a:lnTo>
                    <a:pt x="815163" y="6578009"/>
                  </a:lnTo>
                  <a:lnTo>
                    <a:pt x="793898" y="6578009"/>
                  </a:lnTo>
                  <a:lnTo>
                    <a:pt x="793898" y="6826102"/>
                  </a:lnTo>
                  <a:lnTo>
                    <a:pt x="772633" y="6826102"/>
                  </a:lnTo>
                  <a:lnTo>
                    <a:pt x="772633" y="6946604"/>
                  </a:lnTo>
                  <a:lnTo>
                    <a:pt x="765544" y="6953693"/>
                  </a:lnTo>
                  <a:lnTo>
                    <a:pt x="765544" y="7201786"/>
                  </a:lnTo>
                  <a:lnTo>
                    <a:pt x="723014" y="7201786"/>
                  </a:lnTo>
                  <a:lnTo>
                    <a:pt x="723014" y="7478232"/>
                  </a:lnTo>
                  <a:lnTo>
                    <a:pt x="0" y="7478232"/>
                  </a:lnTo>
                </a:path>
              </a:pathLst>
            </a:custGeom>
            <a:noFill/>
            <a:ln w="28575" cap="rnd">
              <a:solidFill>
                <a:schemeClr val="accent4"/>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2" name="Freeform: Shape 51">
              <a:extLst>
                <a:ext uri="{FF2B5EF4-FFF2-40B4-BE49-F238E27FC236}">
                  <a16:creationId xmlns:a16="http://schemas.microsoft.com/office/drawing/2014/main" id="{BD0162A7-57A9-E39A-5EB5-2D684E4971BF}"/>
                </a:ext>
              </a:extLst>
            </p:cNvPr>
            <p:cNvSpPr/>
            <p:nvPr/>
          </p:nvSpPr>
          <p:spPr>
            <a:xfrm>
              <a:off x="3694000" y="3434403"/>
              <a:ext cx="4779237" cy="1940221"/>
            </a:xfrm>
            <a:custGeom>
              <a:avLst/>
              <a:gdLst>
                <a:gd name="connsiteX0" fmla="*/ 14963554 w 14963554"/>
                <a:gd name="connsiteY0" fmla="*/ 0 h 6074735"/>
                <a:gd name="connsiteX1" fmla="*/ 14963554 w 14963554"/>
                <a:gd name="connsiteY1" fmla="*/ 184297 h 6074735"/>
                <a:gd name="connsiteX2" fmla="*/ 14431926 w 14963554"/>
                <a:gd name="connsiteY2" fmla="*/ 184297 h 6074735"/>
                <a:gd name="connsiteX3" fmla="*/ 14431926 w 14963554"/>
                <a:gd name="connsiteY3" fmla="*/ 361507 h 6074735"/>
                <a:gd name="connsiteX4" fmla="*/ 14268893 w 14963554"/>
                <a:gd name="connsiteY4" fmla="*/ 361507 h 6074735"/>
                <a:gd name="connsiteX5" fmla="*/ 14268893 w 14963554"/>
                <a:gd name="connsiteY5" fmla="*/ 538716 h 6074735"/>
                <a:gd name="connsiteX6" fmla="*/ 14112949 w 14963554"/>
                <a:gd name="connsiteY6" fmla="*/ 538716 h 6074735"/>
                <a:gd name="connsiteX7" fmla="*/ 14112949 w 14963554"/>
                <a:gd name="connsiteY7" fmla="*/ 715925 h 6074735"/>
                <a:gd name="connsiteX8" fmla="*/ 13163107 w 14963554"/>
                <a:gd name="connsiteY8" fmla="*/ 715925 h 6074735"/>
                <a:gd name="connsiteX9" fmla="*/ 13163107 w 14963554"/>
                <a:gd name="connsiteY9" fmla="*/ 836428 h 6074735"/>
                <a:gd name="connsiteX10" fmla="*/ 12971721 w 14963554"/>
                <a:gd name="connsiteY10" fmla="*/ 836428 h 6074735"/>
                <a:gd name="connsiteX11" fmla="*/ 12971721 w 14963554"/>
                <a:gd name="connsiteY11" fmla="*/ 971107 h 6074735"/>
                <a:gd name="connsiteX12" fmla="*/ 12936279 w 14963554"/>
                <a:gd name="connsiteY12" fmla="*/ 971107 h 6074735"/>
                <a:gd name="connsiteX13" fmla="*/ 12936279 w 14963554"/>
                <a:gd name="connsiteY13" fmla="*/ 1091609 h 6074735"/>
                <a:gd name="connsiteX14" fmla="*/ 12922103 w 14963554"/>
                <a:gd name="connsiteY14" fmla="*/ 1091609 h 6074735"/>
                <a:gd name="connsiteX15" fmla="*/ 12922103 w 14963554"/>
                <a:gd name="connsiteY15" fmla="*/ 1268818 h 6074735"/>
                <a:gd name="connsiteX16" fmla="*/ 11610754 w 14963554"/>
                <a:gd name="connsiteY16" fmla="*/ 1268818 h 6074735"/>
                <a:gd name="connsiteX17" fmla="*/ 11610754 w 14963554"/>
                <a:gd name="connsiteY17" fmla="*/ 1382232 h 6074735"/>
                <a:gd name="connsiteX18" fmla="*/ 11454810 w 14963554"/>
                <a:gd name="connsiteY18" fmla="*/ 1382232 h 6074735"/>
                <a:gd name="connsiteX19" fmla="*/ 11454810 w 14963554"/>
                <a:gd name="connsiteY19" fmla="*/ 1481469 h 6074735"/>
                <a:gd name="connsiteX20" fmla="*/ 11178363 w 14963554"/>
                <a:gd name="connsiteY20" fmla="*/ 1481469 h 6074735"/>
                <a:gd name="connsiteX21" fmla="*/ 11178363 w 14963554"/>
                <a:gd name="connsiteY21" fmla="*/ 1594883 h 6074735"/>
                <a:gd name="connsiteX22" fmla="*/ 10675089 w 14963554"/>
                <a:gd name="connsiteY22" fmla="*/ 1594883 h 6074735"/>
                <a:gd name="connsiteX23" fmla="*/ 10675089 w 14963554"/>
                <a:gd name="connsiteY23" fmla="*/ 1701209 h 6074735"/>
                <a:gd name="connsiteX24" fmla="*/ 10405731 w 14963554"/>
                <a:gd name="connsiteY24" fmla="*/ 1701209 h 6074735"/>
                <a:gd name="connsiteX25" fmla="*/ 10405731 w 14963554"/>
                <a:gd name="connsiteY25" fmla="*/ 1793358 h 6074735"/>
                <a:gd name="connsiteX26" fmla="*/ 10271051 w 14963554"/>
                <a:gd name="connsiteY26" fmla="*/ 1793358 h 6074735"/>
                <a:gd name="connsiteX27" fmla="*/ 10271051 w 14963554"/>
                <a:gd name="connsiteY27" fmla="*/ 1913860 h 6074735"/>
                <a:gd name="connsiteX28" fmla="*/ 9307033 w 14963554"/>
                <a:gd name="connsiteY28" fmla="*/ 1913860 h 6074735"/>
                <a:gd name="connsiteX29" fmla="*/ 9307033 w 14963554"/>
                <a:gd name="connsiteY29" fmla="*/ 1977656 h 6074735"/>
                <a:gd name="connsiteX30" fmla="*/ 9066028 w 14963554"/>
                <a:gd name="connsiteY30" fmla="*/ 1977656 h 6074735"/>
                <a:gd name="connsiteX31" fmla="*/ 9066028 w 14963554"/>
                <a:gd name="connsiteY31" fmla="*/ 2091069 h 6074735"/>
                <a:gd name="connsiteX32" fmla="*/ 8988056 w 14963554"/>
                <a:gd name="connsiteY32" fmla="*/ 2091069 h 6074735"/>
                <a:gd name="connsiteX33" fmla="*/ 8988056 w 14963554"/>
                <a:gd name="connsiteY33" fmla="*/ 2247014 h 6074735"/>
                <a:gd name="connsiteX34" fmla="*/ 8860465 w 14963554"/>
                <a:gd name="connsiteY34" fmla="*/ 2247014 h 6074735"/>
                <a:gd name="connsiteX35" fmla="*/ 8860465 w 14963554"/>
                <a:gd name="connsiteY35" fmla="*/ 2324986 h 6074735"/>
                <a:gd name="connsiteX36" fmla="*/ 8775405 w 14963554"/>
                <a:gd name="connsiteY36" fmla="*/ 2324986 h 6074735"/>
                <a:gd name="connsiteX37" fmla="*/ 8775405 w 14963554"/>
                <a:gd name="connsiteY37" fmla="*/ 2424223 h 6074735"/>
                <a:gd name="connsiteX38" fmla="*/ 8279219 w 14963554"/>
                <a:gd name="connsiteY38" fmla="*/ 2424223 h 6074735"/>
                <a:gd name="connsiteX39" fmla="*/ 8279219 w 14963554"/>
                <a:gd name="connsiteY39" fmla="*/ 2551814 h 6074735"/>
                <a:gd name="connsiteX40" fmla="*/ 8222512 w 14963554"/>
                <a:gd name="connsiteY40" fmla="*/ 2551814 h 6074735"/>
                <a:gd name="connsiteX41" fmla="*/ 8222512 w 14963554"/>
                <a:gd name="connsiteY41" fmla="*/ 2601432 h 6074735"/>
                <a:gd name="connsiteX42" fmla="*/ 8137451 w 14963554"/>
                <a:gd name="connsiteY42" fmla="*/ 2601432 h 6074735"/>
                <a:gd name="connsiteX43" fmla="*/ 8102010 w 14963554"/>
                <a:gd name="connsiteY43" fmla="*/ 2636873 h 6074735"/>
                <a:gd name="connsiteX44" fmla="*/ 8102010 w 14963554"/>
                <a:gd name="connsiteY44" fmla="*/ 2679404 h 6074735"/>
                <a:gd name="connsiteX45" fmla="*/ 7839740 w 14963554"/>
                <a:gd name="connsiteY45" fmla="*/ 2679404 h 6074735"/>
                <a:gd name="connsiteX46" fmla="*/ 7839740 w 14963554"/>
                <a:gd name="connsiteY46" fmla="*/ 2757376 h 6074735"/>
                <a:gd name="connsiteX47" fmla="*/ 7641265 w 14963554"/>
                <a:gd name="connsiteY47" fmla="*/ 2757376 h 6074735"/>
                <a:gd name="connsiteX48" fmla="*/ 7641265 w 14963554"/>
                <a:gd name="connsiteY48" fmla="*/ 2835349 h 6074735"/>
                <a:gd name="connsiteX49" fmla="*/ 6882810 w 14963554"/>
                <a:gd name="connsiteY49" fmla="*/ 2835349 h 6074735"/>
                <a:gd name="connsiteX50" fmla="*/ 6882810 w 14963554"/>
                <a:gd name="connsiteY50" fmla="*/ 2906232 h 6074735"/>
                <a:gd name="connsiteX51" fmla="*/ 6776484 w 14963554"/>
                <a:gd name="connsiteY51" fmla="*/ 2906232 h 6074735"/>
                <a:gd name="connsiteX52" fmla="*/ 6776484 w 14963554"/>
                <a:gd name="connsiteY52" fmla="*/ 2984204 h 6074735"/>
                <a:gd name="connsiteX53" fmla="*/ 6039293 w 14963554"/>
                <a:gd name="connsiteY53" fmla="*/ 2984204 h 6074735"/>
                <a:gd name="connsiteX54" fmla="*/ 6039293 w 14963554"/>
                <a:gd name="connsiteY54" fmla="*/ 3133060 h 6074735"/>
                <a:gd name="connsiteX55" fmla="*/ 5862084 w 14963554"/>
                <a:gd name="connsiteY55" fmla="*/ 3133060 h 6074735"/>
                <a:gd name="connsiteX56" fmla="*/ 5862084 w 14963554"/>
                <a:gd name="connsiteY56" fmla="*/ 3225209 h 6074735"/>
                <a:gd name="connsiteX57" fmla="*/ 5238307 w 14963554"/>
                <a:gd name="connsiteY57" fmla="*/ 3225209 h 6074735"/>
                <a:gd name="connsiteX58" fmla="*/ 5238307 w 14963554"/>
                <a:gd name="connsiteY58" fmla="*/ 3310269 h 6074735"/>
                <a:gd name="connsiteX59" fmla="*/ 4472763 w 14963554"/>
                <a:gd name="connsiteY59" fmla="*/ 3310269 h 6074735"/>
                <a:gd name="connsiteX60" fmla="*/ 4472763 w 14963554"/>
                <a:gd name="connsiteY60" fmla="*/ 3459125 h 6074735"/>
                <a:gd name="connsiteX61" fmla="*/ 4401879 w 14963554"/>
                <a:gd name="connsiteY61" fmla="*/ 3459125 h 6074735"/>
                <a:gd name="connsiteX62" fmla="*/ 4401879 w 14963554"/>
                <a:gd name="connsiteY62" fmla="*/ 3537097 h 6074735"/>
                <a:gd name="connsiteX63" fmla="*/ 4316819 w 14963554"/>
                <a:gd name="connsiteY63" fmla="*/ 3537097 h 6074735"/>
                <a:gd name="connsiteX64" fmla="*/ 4316819 w 14963554"/>
                <a:gd name="connsiteY64" fmla="*/ 3600893 h 6074735"/>
                <a:gd name="connsiteX65" fmla="*/ 4267200 w 14963554"/>
                <a:gd name="connsiteY65" fmla="*/ 3600893 h 6074735"/>
                <a:gd name="connsiteX66" fmla="*/ 4267200 w 14963554"/>
                <a:gd name="connsiteY66" fmla="*/ 3678865 h 6074735"/>
                <a:gd name="connsiteX67" fmla="*/ 4182140 w 14963554"/>
                <a:gd name="connsiteY67" fmla="*/ 3678865 h 6074735"/>
                <a:gd name="connsiteX68" fmla="*/ 4182140 w 14963554"/>
                <a:gd name="connsiteY68" fmla="*/ 3785190 h 6074735"/>
                <a:gd name="connsiteX69" fmla="*/ 4104168 w 14963554"/>
                <a:gd name="connsiteY69" fmla="*/ 3785190 h 6074735"/>
                <a:gd name="connsiteX70" fmla="*/ 4104168 w 14963554"/>
                <a:gd name="connsiteY70" fmla="*/ 3848986 h 6074735"/>
                <a:gd name="connsiteX71" fmla="*/ 4019107 w 14963554"/>
                <a:gd name="connsiteY71" fmla="*/ 3848986 h 6074735"/>
                <a:gd name="connsiteX72" fmla="*/ 4019107 w 14963554"/>
                <a:gd name="connsiteY72" fmla="*/ 3962400 h 6074735"/>
                <a:gd name="connsiteX73" fmla="*/ 3558363 w 14963554"/>
                <a:gd name="connsiteY73" fmla="*/ 3962400 h 6074735"/>
                <a:gd name="connsiteX74" fmla="*/ 3522921 w 14963554"/>
                <a:gd name="connsiteY74" fmla="*/ 3997842 h 6074735"/>
                <a:gd name="connsiteX75" fmla="*/ 3303182 w 14963554"/>
                <a:gd name="connsiteY75" fmla="*/ 3997842 h 6074735"/>
                <a:gd name="connsiteX76" fmla="*/ 3303182 w 14963554"/>
                <a:gd name="connsiteY76" fmla="*/ 4104167 h 6074735"/>
                <a:gd name="connsiteX77" fmla="*/ 3239386 w 14963554"/>
                <a:gd name="connsiteY77" fmla="*/ 4104167 h 6074735"/>
                <a:gd name="connsiteX78" fmla="*/ 3239386 w 14963554"/>
                <a:gd name="connsiteY78" fmla="*/ 4167963 h 6074735"/>
                <a:gd name="connsiteX79" fmla="*/ 2991293 w 14963554"/>
                <a:gd name="connsiteY79" fmla="*/ 4167963 h 6074735"/>
                <a:gd name="connsiteX80" fmla="*/ 2991293 w 14963554"/>
                <a:gd name="connsiteY80" fmla="*/ 4231758 h 6074735"/>
                <a:gd name="connsiteX81" fmla="*/ 2863703 w 14963554"/>
                <a:gd name="connsiteY81" fmla="*/ 4231758 h 6074735"/>
                <a:gd name="connsiteX82" fmla="*/ 2863703 w 14963554"/>
                <a:gd name="connsiteY82" fmla="*/ 4309730 h 6074735"/>
                <a:gd name="connsiteX83" fmla="*/ 2622698 w 14963554"/>
                <a:gd name="connsiteY83" fmla="*/ 4309730 h 6074735"/>
                <a:gd name="connsiteX84" fmla="*/ 2622698 w 14963554"/>
                <a:gd name="connsiteY84" fmla="*/ 4387702 h 6074735"/>
                <a:gd name="connsiteX85" fmla="*/ 2558903 w 14963554"/>
                <a:gd name="connsiteY85" fmla="*/ 4387702 h 6074735"/>
                <a:gd name="connsiteX86" fmla="*/ 2558903 w 14963554"/>
                <a:gd name="connsiteY86" fmla="*/ 4529469 h 6074735"/>
                <a:gd name="connsiteX87" fmla="*/ 2211572 w 14963554"/>
                <a:gd name="connsiteY87" fmla="*/ 4529469 h 6074735"/>
                <a:gd name="connsiteX88" fmla="*/ 2211572 w 14963554"/>
                <a:gd name="connsiteY88" fmla="*/ 4614530 h 6074735"/>
                <a:gd name="connsiteX89" fmla="*/ 1998921 w 14963554"/>
                <a:gd name="connsiteY89" fmla="*/ 4614530 h 6074735"/>
                <a:gd name="connsiteX90" fmla="*/ 1998921 w 14963554"/>
                <a:gd name="connsiteY90" fmla="*/ 4699590 h 6074735"/>
                <a:gd name="connsiteX91" fmla="*/ 1906772 w 14963554"/>
                <a:gd name="connsiteY91" fmla="*/ 4699590 h 6074735"/>
                <a:gd name="connsiteX92" fmla="*/ 1906772 w 14963554"/>
                <a:gd name="connsiteY92" fmla="*/ 4827181 h 6074735"/>
                <a:gd name="connsiteX93" fmla="*/ 1389321 w 14963554"/>
                <a:gd name="connsiteY93" fmla="*/ 4827181 h 6074735"/>
                <a:gd name="connsiteX94" fmla="*/ 1389321 w 14963554"/>
                <a:gd name="connsiteY94" fmla="*/ 4912242 h 6074735"/>
                <a:gd name="connsiteX95" fmla="*/ 1006549 w 14963554"/>
                <a:gd name="connsiteY95" fmla="*/ 4912242 h 6074735"/>
                <a:gd name="connsiteX96" fmla="*/ 1006549 w 14963554"/>
                <a:gd name="connsiteY96" fmla="*/ 4976037 h 6074735"/>
                <a:gd name="connsiteX97" fmla="*/ 964019 w 14963554"/>
                <a:gd name="connsiteY97" fmla="*/ 4976037 h 6074735"/>
                <a:gd name="connsiteX98" fmla="*/ 964019 w 14963554"/>
                <a:gd name="connsiteY98" fmla="*/ 5054009 h 6074735"/>
                <a:gd name="connsiteX99" fmla="*/ 949842 w 14963554"/>
                <a:gd name="connsiteY99" fmla="*/ 5054009 h 6074735"/>
                <a:gd name="connsiteX100" fmla="*/ 949842 w 14963554"/>
                <a:gd name="connsiteY100" fmla="*/ 5344632 h 6074735"/>
                <a:gd name="connsiteX101" fmla="*/ 893135 w 14963554"/>
                <a:gd name="connsiteY101" fmla="*/ 5344632 h 6074735"/>
                <a:gd name="connsiteX102" fmla="*/ 871870 w 14963554"/>
                <a:gd name="connsiteY102" fmla="*/ 5344632 h 6074735"/>
                <a:gd name="connsiteX103" fmla="*/ 914400 w 14963554"/>
                <a:gd name="connsiteY103" fmla="*/ 5344632 h 6074735"/>
                <a:gd name="connsiteX104" fmla="*/ 878958 w 14963554"/>
                <a:gd name="connsiteY104" fmla="*/ 5344632 h 6074735"/>
                <a:gd name="connsiteX105" fmla="*/ 878958 w 14963554"/>
                <a:gd name="connsiteY105" fmla="*/ 5479311 h 6074735"/>
                <a:gd name="connsiteX106" fmla="*/ 843517 w 14963554"/>
                <a:gd name="connsiteY106" fmla="*/ 5479311 h 6074735"/>
                <a:gd name="connsiteX107" fmla="*/ 843517 w 14963554"/>
                <a:gd name="connsiteY107" fmla="*/ 5606902 h 6074735"/>
                <a:gd name="connsiteX108" fmla="*/ 793898 w 14963554"/>
                <a:gd name="connsiteY108" fmla="*/ 5606902 h 6074735"/>
                <a:gd name="connsiteX109" fmla="*/ 836428 w 14963554"/>
                <a:gd name="connsiteY109" fmla="*/ 5606902 h 6074735"/>
                <a:gd name="connsiteX110" fmla="*/ 836428 w 14963554"/>
                <a:gd name="connsiteY110" fmla="*/ 5784111 h 6074735"/>
                <a:gd name="connsiteX111" fmla="*/ 786810 w 14963554"/>
                <a:gd name="connsiteY111" fmla="*/ 5784111 h 6074735"/>
                <a:gd name="connsiteX112" fmla="*/ 786810 w 14963554"/>
                <a:gd name="connsiteY112" fmla="*/ 5925879 h 6074735"/>
                <a:gd name="connsiteX113" fmla="*/ 737191 w 14963554"/>
                <a:gd name="connsiteY113" fmla="*/ 5925879 h 6074735"/>
                <a:gd name="connsiteX114" fmla="*/ 737191 w 14963554"/>
                <a:gd name="connsiteY114" fmla="*/ 6074735 h 6074735"/>
                <a:gd name="connsiteX115" fmla="*/ 0 w 14963554"/>
                <a:gd name="connsiteY115" fmla="*/ 6074735 h 607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4963554" h="6074735">
                  <a:moveTo>
                    <a:pt x="14963554" y="0"/>
                  </a:moveTo>
                  <a:lnTo>
                    <a:pt x="14963554" y="184297"/>
                  </a:lnTo>
                  <a:lnTo>
                    <a:pt x="14431926" y="184297"/>
                  </a:lnTo>
                  <a:lnTo>
                    <a:pt x="14431926" y="361507"/>
                  </a:lnTo>
                  <a:lnTo>
                    <a:pt x="14268893" y="361507"/>
                  </a:lnTo>
                  <a:lnTo>
                    <a:pt x="14268893" y="538716"/>
                  </a:lnTo>
                  <a:lnTo>
                    <a:pt x="14112949" y="538716"/>
                  </a:lnTo>
                  <a:lnTo>
                    <a:pt x="14112949" y="715925"/>
                  </a:lnTo>
                  <a:lnTo>
                    <a:pt x="13163107" y="715925"/>
                  </a:lnTo>
                  <a:lnTo>
                    <a:pt x="13163107" y="836428"/>
                  </a:lnTo>
                  <a:lnTo>
                    <a:pt x="12971721" y="836428"/>
                  </a:lnTo>
                  <a:lnTo>
                    <a:pt x="12971721" y="971107"/>
                  </a:lnTo>
                  <a:lnTo>
                    <a:pt x="12936279" y="971107"/>
                  </a:lnTo>
                  <a:lnTo>
                    <a:pt x="12936279" y="1091609"/>
                  </a:lnTo>
                  <a:lnTo>
                    <a:pt x="12922103" y="1091609"/>
                  </a:lnTo>
                  <a:lnTo>
                    <a:pt x="12922103" y="1268818"/>
                  </a:lnTo>
                  <a:lnTo>
                    <a:pt x="11610754" y="1268818"/>
                  </a:lnTo>
                  <a:lnTo>
                    <a:pt x="11610754" y="1382232"/>
                  </a:lnTo>
                  <a:lnTo>
                    <a:pt x="11454810" y="1382232"/>
                  </a:lnTo>
                  <a:lnTo>
                    <a:pt x="11454810" y="1481469"/>
                  </a:lnTo>
                  <a:lnTo>
                    <a:pt x="11178363" y="1481469"/>
                  </a:lnTo>
                  <a:lnTo>
                    <a:pt x="11178363" y="1594883"/>
                  </a:lnTo>
                  <a:lnTo>
                    <a:pt x="10675089" y="1594883"/>
                  </a:lnTo>
                  <a:lnTo>
                    <a:pt x="10675089" y="1701209"/>
                  </a:lnTo>
                  <a:lnTo>
                    <a:pt x="10405731" y="1701209"/>
                  </a:lnTo>
                  <a:lnTo>
                    <a:pt x="10405731" y="1793358"/>
                  </a:lnTo>
                  <a:lnTo>
                    <a:pt x="10271051" y="1793358"/>
                  </a:lnTo>
                  <a:lnTo>
                    <a:pt x="10271051" y="1913860"/>
                  </a:lnTo>
                  <a:lnTo>
                    <a:pt x="9307033" y="1913860"/>
                  </a:lnTo>
                  <a:lnTo>
                    <a:pt x="9307033" y="1977656"/>
                  </a:lnTo>
                  <a:lnTo>
                    <a:pt x="9066028" y="1977656"/>
                  </a:lnTo>
                  <a:lnTo>
                    <a:pt x="9066028" y="2091069"/>
                  </a:lnTo>
                  <a:lnTo>
                    <a:pt x="8988056" y="2091069"/>
                  </a:lnTo>
                  <a:lnTo>
                    <a:pt x="8988056" y="2247014"/>
                  </a:lnTo>
                  <a:lnTo>
                    <a:pt x="8860465" y="2247014"/>
                  </a:lnTo>
                  <a:lnTo>
                    <a:pt x="8860465" y="2324986"/>
                  </a:lnTo>
                  <a:lnTo>
                    <a:pt x="8775405" y="2324986"/>
                  </a:lnTo>
                  <a:lnTo>
                    <a:pt x="8775405" y="2424223"/>
                  </a:lnTo>
                  <a:lnTo>
                    <a:pt x="8279219" y="2424223"/>
                  </a:lnTo>
                  <a:lnTo>
                    <a:pt x="8279219" y="2551814"/>
                  </a:lnTo>
                  <a:lnTo>
                    <a:pt x="8222512" y="2551814"/>
                  </a:lnTo>
                  <a:lnTo>
                    <a:pt x="8222512" y="2601432"/>
                  </a:lnTo>
                  <a:lnTo>
                    <a:pt x="8137451" y="2601432"/>
                  </a:lnTo>
                  <a:lnTo>
                    <a:pt x="8102010" y="2636873"/>
                  </a:lnTo>
                  <a:lnTo>
                    <a:pt x="8102010" y="2679404"/>
                  </a:lnTo>
                  <a:lnTo>
                    <a:pt x="7839740" y="2679404"/>
                  </a:lnTo>
                  <a:lnTo>
                    <a:pt x="7839740" y="2757376"/>
                  </a:lnTo>
                  <a:lnTo>
                    <a:pt x="7641265" y="2757376"/>
                  </a:lnTo>
                  <a:lnTo>
                    <a:pt x="7641265" y="2835349"/>
                  </a:lnTo>
                  <a:lnTo>
                    <a:pt x="6882810" y="2835349"/>
                  </a:lnTo>
                  <a:lnTo>
                    <a:pt x="6882810" y="2906232"/>
                  </a:lnTo>
                  <a:lnTo>
                    <a:pt x="6776484" y="2906232"/>
                  </a:lnTo>
                  <a:lnTo>
                    <a:pt x="6776484" y="2984204"/>
                  </a:lnTo>
                  <a:lnTo>
                    <a:pt x="6039293" y="2984204"/>
                  </a:lnTo>
                  <a:lnTo>
                    <a:pt x="6039293" y="3133060"/>
                  </a:lnTo>
                  <a:lnTo>
                    <a:pt x="5862084" y="3133060"/>
                  </a:lnTo>
                  <a:lnTo>
                    <a:pt x="5862084" y="3225209"/>
                  </a:lnTo>
                  <a:lnTo>
                    <a:pt x="5238307" y="3225209"/>
                  </a:lnTo>
                  <a:lnTo>
                    <a:pt x="5238307" y="3310269"/>
                  </a:lnTo>
                  <a:lnTo>
                    <a:pt x="4472763" y="3310269"/>
                  </a:lnTo>
                  <a:lnTo>
                    <a:pt x="4472763" y="3459125"/>
                  </a:lnTo>
                  <a:lnTo>
                    <a:pt x="4401879" y="3459125"/>
                  </a:lnTo>
                  <a:lnTo>
                    <a:pt x="4401879" y="3537097"/>
                  </a:lnTo>
                  <a:lnTo>
                    <a:pt x="4316819" y="3537097"/>
                  </a:lnTo>
                  <a:lnTo>
                    <a:pt x="4316819" y="3600893"/>
                  </a:lnTo>
                  <a:lnTo>
                    <a:pt x="4267200" y="3600893"/>
                  </a:lnTo>
                  <a:lnTo>
                    <a:pt x="4267200" y="3678865"/>
                  </a:lnTo>
                  <a:lnTo>
                    <a:pt x="4182140" y="3678865"/>
                  </a:lnTo>
                  <a:lnTo>
                    <a:pt x="4182140" y="3785190"/>
                  </a:lnTo>
                  <a:lnTo>
                    <a:pt x="4104168" y="3785190"/>
                  </a:lnTo>
                  <a:lnTo>
                    <a:pt x="4104168" y="3848986"/>
                  </a:lnTo>
                  <a:lnTo>
                    <a:pt x="4019107" y="3848986"/>
                  </a:lnTo>
                  <a:lnTo>
                    <a:pt x="4019107" y="3962400"/>
                  </a:lnTo>
                  <a:lnTo>
                    <a:pt x="3558363" y="3962400"/>
                  </a:lnTo>
                  <a:lnTo>
                    <a:pt x="3522921" y="3997842"/>
                  </a:lnTo>
                  <a:lnTo>
                    <a:pt x="3303182" y="3997842"/>
                  </a:lnTo>
                  <a:lnTo>
                    <a:pt x="3303182" y="4104167"/>
                  </a:lnTo>
                  <a:lnTo>
                    <a:pt x="3239386" y="4104167"/>
                  </a:lnTo>
                  <a:lnTo>
                    <a:pt x="3239386" y="4167963"/>
                  </a:lnTo>
                  <a:lnTo>
                    <a:pt x="2991293" y="4167963"/>
                  </a:lnTo>
                  <a:lnTo>
                    <a:pt x="2991293" y="4231758"/>
                  </a:lnTo>
                  <a:lnTo>
                    <a:pt x="2863703" y="4231758"/>
                  </a:lnTo>
                  <a:lnTo>
                    <a:pt x="2863703" y="4309730"/>
                  </a:lnTo>
                  <a:lnTo>
                    <a:pt x="2622698" y="4309730"/>
                  </a:lnTo>
                  <a:lnTo>
                    <a:pt x="2622698" y="4387702"/>
                  </a:lnTo>
                  <a:lnTo>
                    <a:pt x="2558903" y="4387702"/>
                  </a:lnTo>
                  <a:lnTo>
                    <a:pt x="2558903" y="4529469"/>
                  </a:lnTo>
                  <a:lnTo>
                    <a:pt x="2211572" y="4529469"/>
                  </a:lnTo>
                  <a:lnTo>
                    <a:pt x="2211572" y="4614530"/>
                  </a:lnTo>
                  <a:lnTo>
                    <a:pt x="1998921" y="4614530"/>
                  </a:lnTo>
                  <a:lnTo>
                    <a:pt x="1998921" y="4699590"/>
                  </a:lnTo>
                  <a:lnTo>
                    <a:pt x="1906772" y="4699590"/>
                  </a:lnTo>
                  <a:lnTo>
                    <a:pt x="1906772" y="4827181"/>
                  </a:lnTo>
                  <a:lnTo>
                    <a:pt x="1389321" y="4827181"/>
                  </a:lnTo>
                  <a:lnTo>
                    <a:pt x="1389321" y="4912242"/>
                  </a:lnTo>
                  <a:lnTo>
                    <a:pt x="1006549" y="4912242"/>
                  </a:lnTo>
                  <a:lnTo>
                    <a:pt x="1006549" y="4976037"/>
                  </a:lnTo>
                  <a:lnTo>
                    <a:pt x="964019" y="4976037"/>
                  </a:lnTo>
                  <a:lnTo>
                    <a:pt x="964019" y="5054009"/>
                  </a:lnTo>
                  <a:lnTo>
                    <a:pt x="949842" y="5054009"/>
                  </a:lnTo>
                  <a:lnTo>
                    <a:pt x="949842" y="5344632"/>
                  </a:lnTo>
                  <a:lnTo>
                    <a:pt x="893135" y="5344632"/>
                  </a:lnTo>
                  <a:lnTo>
                    <a:pt x="871870" y="5344632"/>
                  </a:lnTo>
                  <a:lnTo>
                    <a:pt x="914400" y="5344632"/>
                  </a:lnTo>
                  <a:lnTo>
                    <a:pt x="878958" y="5344632"/>
                  </a:lnTo>
                  <a:lnTo>
                    <a:pt x="878958" y="5479311"/>
                  </a:lnTo>
                  <a:lnTo>
                    <a:pt x="843517" y="5479311"/>
                  </a:lnTo>
                  <a:lnTo>
                    <a:pt x="843517" y="5606902"/>
                  </a:lnTo>
                  <a:lnTo>
                    <a:pt x="793898" y="5606902"/>
                  </a:lnTo>
                  <a:lnTo>
                    <a:pt x="836428" y="5606902"/>
                  </a:lnTo>
                  <a:lnTo>
                    <a:pt x="836428" y="5784111"/>
                  </a:lnTo>
                  <a:lnTo>
                    <a:pt x="786810" y="5784111"/>
                  </a:lnTo>
                  <a:lnTo>
                    <a:pt x="786810" y="5925879"/>
                  </a:lnTo>
                  <a:lnTo>
                    <a:pt x="737191" y="5925879"/>
                  </a:lnTo>
                  <a:lnTo>
                    <a:pt x="737191" y="6074735"/>
                  </a:lnTo>
                  <a:lnTo>
                    <a:pt x="0" y="6074735"/>
                  </a:lnTo>
                </a:path>
              </a:pathLst>
            </a:custGeom>
            <a:noFill/>
            <a:ln w="28575" cap="rnd">
              <a:solidFill>
                <a:schemeClr val="accent2">
                  <a:lumMod val="40000"/>
                  <a:lumOff val="60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3" name="Freeform: Shape 52">
              <a:extLst>
                <a:ext uri="{FF2B5EF4-FFF2-40B4-BE49-F238E27FC236}">
                  <a16:creationId xmlns:a16="http://schemas.microsoft.com/office/drawing/2014/main" id="{31DA29A2-106D-5F72-B045-AEABA4082613}"/>
                </a:ext>
              </a:extLst>
            </p:cNvPr>
            <p:cNvSpPr/>
            <p:nvPr/>
          </p:nvSpPr>
          <p:spPr>
            <a:xfrm>
              <a:off x="3694000" y="4575442"/>
              <a:ext cx="4815461" cy="803709"/>
            </a:xfrm>
            <a:custGeom>
              <a:avLst/>
              <a:gdLst>
                <a:gd name="connsiteX0" fmla="*/ 15076968 w 15076968"/>
                <a:gd name="connsiteY0" fmla="*/ 0 h 2516372"/>
                <a:gd name="connsiteX1" fmla="*/ 12815777 w 15076968"/>
                <a:gd name="connsiteY1" fmla="*/ 0 h 2516372"/>
                <a:gd name="connsiteX2" fmla="*/ 12815777 w 15076968"/>
                <a:gd name="connsiteY2" fmla="*/ 425303 h 2516372"/>
                <a:gd name="connsiteX3" fmla="*/ 11447721 w 15076968"/>
                <a:gd name="connsiteY3" fmla="*/ 425303 h 2516372"/>
                <a:gd name="connsiteX4" fmla="*/ 11447721 w 15076968"/>
                <a:gd name="connsiteY4" fmla="*/ 680484 h 2516372"/>
                <a:gd name="connsiteX5" fmla="*/ 9214884 w 15076968"/>
                <a:gd name="connsiteY5" fmla="*/ 680484 h 2516372"/>
                <a:gd name="connsiteX6" fmla="*/ 9214884 w 15076968"/>
                <a:gd name="connsiteY6" fmla="*/ 864782 h 2516372"/>
                <a:gd name="connsiteX7" fmla="*/ 7917712 w 15076968"/>
                <a:gd name="connsiteY7" fmla="*/ 864782 h 2516372"/>
                <a:gd name="connsiteX8" fmla="*/ 7917712 w 15076968"/>
                <a:gd name="connsiteY8" fmla="*/ 1041991 h 2516372"/>
                <a:gd name="connsiteX9" fmla="*/ 6684335 w 15076968"/>
                <a:gd name="connsiteY9" fmla="*/ 1041991 h 2516372"/>
                <a:gd name="connsiteX10" fmla="*/ 6684335 w 15076968"/>
                <a:gd name="connsiteY10" fmla="*/ 1190847 h 2516372"/>
                <a:gd name="connsiteX11" fmla="*/ 6492949 w 15076968"/>
                <a:gd name="connsiteY11" fmla="*/ 1190847 h 2516372"/>
                <a:gd name="connsiteX12" fmla="*/ 6492949 w 15076968"/>
                <a:gd name="connsiteY12" fmla="*/ 1332614 h 2516372"/>
                <a:gd name="connsiteX13" fmla="*/ 6266121 w 15076968"/>
                <a:gd name="connsiteY13" fmla="*/ 1332614 h 2516372"/>
                <a:gd name="connsiteX14" fmla="*/ 6266121 w 15076968"/>
                <a:gd name="connsiteY14" fmla="*/ 1481470 h 2516372"/>
                <a:gd name="connsiteX15" fmla="*/ 5344633 w 15076968"/>
                <a:gd name="connsiteY15" fmla="*/ 1481470 h 2516372"/>
                <a:gd name="connsiteX16" fmla="*/ 5344633 w 15076968"/>
                <a:gd name="connsiteY16" fmla="*/ 1644503 h 2516372"/>
                <a:gd name="connsiteX17" fmla="*/ 5082363 w 15076968"/>
                <a:gd name="connsiteY17" fmla="*/ 1644503 h 2516372"/>
                <a:gd name="connsiteX18" fmla="*/ 5082363 w 15076968"/>
                <a:gd name="connsiteY18" fmla="*/ 1793358 h 2516372"/>
                <a:gd name="connsiteX19" fmla="*/ 4536558 w 15076968"/>
                <a:gd name="connsiteY19" fmla="*/ 1793358 h 2516372"/>
                <a:gd name="connsiteX20" fmla="*/ 4536558 w 15076968"/>
                <a:gd name="connsiteY20" fmla="*/ 1920949 h 2516372"/>
                <a:gd name="connsiteX21" fmla="*/ 4033284 w 15076968"/>
                <a:gd name="connsiteY21" fmla="*/ 1920949 h 2516372"/>
                <a:gd name="connsiteX22" fmla="*/ 4033284 w 15076968"/>
                <a:gd name="connsiteY22" fmla="*/ 2076893 h 2516372"/>
                <a:gd name="connsiteX23" fmla="*/ 3211033 w 15076968"/>
                <a:gd name="connsiteY23" fmla="*/ 2076893 h 2516372"/>
                <a:gd name="connsiteX24" fmla="*/ 3211033 w 15076968"/>
                <a:gd name="connsiteY24" fmla="*/ 2225749 h 2516372"/>
                <a:gd name="connsiteX25" fmla="*/ 3147238 w 15076968"/>
                <a:gd name="connsiteY25" fmla="*/ 2218661 h 2516372"/>
                <a:gd name="connsiteX26" fmla="*/ 2516372 w 15076968"/>
                <a:gd name="connsiteY26" fmla="*/ 2218661 h 2516372"/>
                <a:gd name="connsiteX27" fmla="*/ 2516372 w 15076968"/>
                <a:gd name="connsiteY27" fmla="*/ 2367517 h 2516372"/>
                <a:gd name="connsiteX28" fmla="*/ 708838 w 15076968"/>
                <a:gd name="connsiteY28" fmla="*/ 2367517 h 2516372"/>
                <a:gd name="connsiteX29" fmla="*/ 708838 w 15076968"/>
                <a:gd name="connsiteY29" fmla="*/ 2516372 h 2516372"/>
                <a:gd name="connsiteX30" fmla="*/ 0 w 15076968"/>
                <a:gd name="connsiteY30" fmla="*/ 2516372 h 251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076968" h="2516372">
                  <a:moveTo>
                    <a:pt x="15076968" y="0"/>
                  </a:moveTo>
                  <a:lnTo>
                    <a:pt x="12815777" y="0"/>
                  </a:lnTo>
                  <a:lnTo>
                    <a:pt x="12815777" y="425303"/>
                  </a:lnTo>
                  <a:lnTo>
                    <a:pt x="11447721" y="425303"/>
                  </a:lnTo>
                  <a:lnTo>
                    <a:pt x="11447721" y="680484"/>
                  </a:lnTo>
                  <a:lnTo>
                    <a:pt x="9214884" y="680484"/>
                  </a:lnTo>
                  <a:lnTo>
                    <a:pt x="9214884" y="864782"/>
                  </a:lnTo>
                  <a:lnTo>
                    <a:pt x="7917712" y="864782"/>
                  </a:lnTo>
                  <a:lnTo>
                    <a:pt x="7917712" y="1041991"/>
                  </a:lnTo>
                  <a:lnTo>
                    <a:pt x="6684335" y="1041991"/>
                  </a:lnTo>
                  <a:lnTo>
                    <a:pt x="6684335" y="1190847"/>
                  </a:lnTo>
                  <a:lnTo>
                    <a:pt x="6492949" y="1190847"/>
                  </a:lnTo>
                  <a:lnTo>
                    <a:pt x="6492949" y="1332614"/>
                  </a:lnTo>
                  <a:lnTo>
                    <a:pt x="6266121" y="1332614"/>
                  </a:lnTo>
                  <a:lnTo>
                    <a:pt x="6266121" y="1481470"/>
                  </a:lnTo>
                  <a:lnTo>
                    <a:pt x="5344633" y="1481470"/>
                  </a:lnTo>
                  <a:lnTo>
                    <a:pt x="5344633" y="1644503"/>
                  </a:lnTo>
                  <a:lnTo>
                    <a:pt x="5082363" y="1644503"/>
                  </a:lnTo>
                  <a:lnTo>
                    <a:pt x="5082363" y="1793358"/>
                  </a:lnTo>
                  <a:lnTo>
                    <a:pt x="4536558" y="1793358"/>
                  </a:lnTo>
                  <a:lnTo>
                    <a:pt x="4536558" y="1920949"/>
                  </a:lnTo>
                  <a:lnTo>
                    <a:pt x="4033284" y="1920949"/>
                  </a:lnTo>
                  <a:lnTo>
                    <a:pt x="4033284" y="2076893"/>
                  </a:lnTo>
                  <a:lnTo>
                    <a:pt x="3211033" y="2076893"/>
                  </a:lnTo>
                  <a:lnTo>
                    <a:pt x="3211033" y="2225749"/>
                  </a:lnTo>
                  <a:lnTo>
                    <a:pt x="3147238" y="2218661"/>
                  </a:lnTo>
                  <a:lnTo>
                    <a:pt x="2516372" y="2218661"/>
                  </a:lnTo>
                  <a:lnTo>
                    <a:pt x="2516372" y="2367517"/>
                  </a:lnTo>
                  <a:lnTo>
                    <a:pt x="708838" y="2367517"/>
                  </a:lnTo>
                  <a:lnTo>
                    <a:pt x="708838" y="2516372"/>
                  </a:lnTo>
                  <a:lnTo>
                    <a:pt x="0" y="2516372"/>
                  </a:lnTo>
                </a:path>
              </a:pathLst>
            </a:custGeom>
            <a:noFill/>
            <a:ln w="28575" cap="rnd">
              <a:solidFill>
                <a:schemeClr val="bg2"/>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4" name="Freeform: Shape 53">
              <a:extLst>
                <a:ext uri="{FF2B5EF4-FFF2-40B4-BE49-F238E27FC236}">
                  <a16:creationId xmlns:a16="http://schemas.microsoft.com/office/drawing/2014/main" id="{D5AEFB4A-64A1-DC85-278D-08515440C9F7}"/>
                </a:ext>
              </a:extLst>
            </p:cNvPr>
            <p:cNvSpPr/>
            <p:nvPr/>
          </p:nvSpPr>
          <p:spPr>
            <a:xfrm>
              <a:off x="3698528" y="2619374"/>
              <a:ext cx="4831308" cy="2757513"/>
            </a:xfrm>
            <a:custGeom>
              <a:avLst/>
              <a:gdLst>
                <a:gd name="connsiteX0" fmla="*/ 15126586 w 15126586"/>
                <a:gd name="connsiteY0" fmla="*/ 0 h 8633637"/>
                <a:gd name="connsiteX1" fmla="*/ 12929191 w 15126586"/>
                <a:gd name="connsiteY1" fmla="*/ 0 h 8633637"/>
                <a:gd name="connsiteX2" fmla="*/ 12929191 w 15126586"/>
                <a:gd name="connsiteY2" fmla="*/ 255181 h 8633637"/>
                <a:gd name="connsiteX3" fmla="*/ 12454270 w 15126586"/>
                <a:gd name="connsiteY3" fmla="*/ 255181 h 8633637"/>
                <a:gd name="connsiteX4" fmla="*/ 12454270 w 15126586"/>
                <a:gd name="connsiteY4" fmla="*/ 496186 h 8633637"/>
                <a:gd name="connsiteX5" fmla="*/ 11922642 w 15126586"/>
                <a:gd name="connsiteY5" fmla="*/ 496186 h 8633637"/>
                <a:gd name="connsiteX6" fmla="*/ 11922642 w 15126586"/>
                <a:gd name="connsiteY6" fmla="*/ 744279 h 8633637"/>
                <a:gd name="connsiteX7" fmla="*/ 11008242 w 15126586"/>
                <a:gd name="connsiteY7" fmla="*/ 744279 h 8633637"/>
                <a:gd name="connsiteX8" fmla="*/ 11008242 w 15126586"/>
                <a:gd name="connsiteY8" fmla="*/ 956930 h 8633637"/>
                <a:gd name="connsiteX9" fmla="*/ 10823944 w 15126586"/>
                <a:gd name="connsiteY9" fmla="*/ 956930 h 8633637"/>
                <a:gd name="connsiteX10" fmla="*/ 10823944 w 15126586"/>
                <a:gd name="connsiteY10" fmla="*/ 1176670 h 8633637"/>
                <a:gd name="connsiteX11" fmla="*/ 9966251 w 15126586"/>
                <a:gd name="connsiteY11" fmla="*/ 1176670 h 8633637"/>
                <a:gd name="connsiteX12" fmla="*/ 9966251 w 15126586"/>
                <a:gd name="connsiteY12" fmla="*/ 1368056 h 8633637"/>
                <a:gd name="connsiteX13" fmla="*/ 8867554 w 15126586"/>
                <a:gd name="connsiteY13" fmla="*/ 1368056 h 8633637"/>
                <a:gd name="connsiteX14" fmla="*/ 8867554 w 15126586"/>
                <a:gd name="connsiteY14" fmla="*/ 1545265 h 8633637"/>
                <a:gd name="connsiteX15" fmla="*/ 7754679 w 15126586"/>
                <a:gd name="connsiteY15" fmla="*/ 1545265 h 8633637"/>
                <a:gd name="connsiteX16" fmla="*/ 7754679 w 15126586"/>
                <a:gd name="connsiteY16" fmla="*/ 1736651 h 8633637"/>
                <a:gd name="connsiteX17" fmla="*/ 7712149 w 15126586"/>
                <a:gd name="connsiteY17" fmla="*/ 1736651 h 8633637"/>
                <a:gd name="connsiteX18" fmla="*/ 7712149 w 15126586"/>
                <a:gd name="connsiteY18" fmla="*/ 1935125 h 8633637"/>
                <a:gd name="connsiteX19" fmla="*/ 7634177 w 15126586"/>
                <a:gd name="connsiteY19" fmla="*/ 1935125 h 8633637"/>
                <a:gd name="connsiteX20" fmla="*/ 7634177 w 15126586"/>
                <a:gd name="connsiteY20" fmla="*/ 2119423 h 8633637"/>
                <a:gd name="connsiteX21" fmla="*/ 6826102 w 15126586"/>
                <a:gd name="connsiteY21" fmla="*/ 2119423 h 8633637"/>
                <a:gd name="connsiteX22" fmla="*/ 6826102 w 15126586"/>
                <a:gd name="connsiteY22" fmla="*/ 2303721 h 8633637"/>
                <a:gd name="connsiteX23" fmla="*/ 6358270 w 15126586"/>
                <a:gd name="connsiteY23" fmla="*/ 2303721 h 8633637"/>
                <a:gd name="connsiteX24" fmla="*/ 6358270 w 15126586"/>
                <a:gd name="connsiteY24" fmla="*/ 2488018 h 8633637"/>
                <a:gd name="connsiteX25" fmla="*/ 5897526 w 15126586"/>
                <a:gd name="connsiteY25" fmla="*/ 2488018 h 8633637"/>
                <a:gd name="connsiteX26" fmla="*/ 5897526 w 15126586"/>
                <a:gd name="connsiteY26" fmla="*/ 2665228 h 8633637"/>
                <a:gd name="connsiteX27" fmla="*/ 5798288 w 15126586"/>
                <a:gd name="connsiteY27" fmla="*/ 2665228 h 8633637"/>
                <a:gd name="connsiteX28" fmla="*/ 5798288 w 15126586"/>
                <a:gd name="connsiteY28" fmla="*/ 2849525 h 8633637"/>
                <a:gd name="connsiteX29" fmla="*/ 5528930 w 15126586"/>
                <a:gd name="connsiteY29" fmla="*/ 2849525 h 8633637"/>
                <a:gd name="connsiteX30" fmla="*/ 5528930 w 15126586"/>
                <a:gd name="connsiteY30" fmla="*/ 3033823 h 8633637"/>
                <a:gd name="connsiteX31" fmla="*/ 5436781 w 15126586"/>
                <a:gd name="connsiteY31" fmla="*/ 3033823 h 8633637"/>
                <a:gd name="connsiteX32" fmla="*/ 5436781 w 15126586"/>
                <a:gd name="connsiteY32" fmla="*/ 3211032 h 8633637"/>
                <a:gd name="connsiteX33" fmla="*/ 5387163 w 15126586"/>
                <a:gd name="connsiteY33" fmla="*/ 3211032 h 8633637"/>
                <a:gd name="connsiteX34" fmla="*/ 5387163 w 15126586"/>
                <a:gd name="connsiteY34" fmla="*/ 3388242 h 8633637"/>
                <a:gd name="connsiteX35" fmla="*/ 4777563 w 15126586"/>
                <a:gd name="connsiteY35" fmla="*/ 3388242 h 8633637"/>
                <a:gd name="connsiteX36" fmla="*/ 4777563 w 15126586"/>
                <a:gd name="connsiteY36" fmla="*/ 3565451 h 8633637"/>
                <a:gd name="connsiteX37" fmla="*/ 4501116 w 15126586"/>
                <a:gd name="connsiteY37" fmla="*/ 3565451 h 8633637"/>
                <a:gd name="connsiteX38" fmla="*/ 4501116 w 15126586"/>
                <a:gd name="connsiteY38" fmla="*/ 3735572 h 8633637"/>
                <a:gd name="connsiteX39" fmla="*/ 4486940 w 15126586"/>
                <a:gd name="connsiteY39" fmla="*/ 3735572 h 8633637"/>
                <a:gd name="connsiteX40" fmla="*/ 4486940 w 15126586"/>
                <a:gd name="connsiteY40" fmla="*/ 3905693 h 8633637"/>
                <a:gd name="connsiteX41" fmla="*/ 4416056 w 15126586"/>
                <a:gd name="connsiteY41" fmla="*/ 3905693 h 8633637"/>
                <a:gd name="connsiteX42" fmla="*/ 4416056 w 15126586"/>
                <a:gd name="connsiteY42" fmla="*/ 4082902 h 8633637"/>
                <a:gd name="connsiteX43" fmla="*/ 4330995 w 15126586"/>
                <a:gd name="connsiteY43" fmla="*/ 4082902 h 8633637"/>
                <a:gd name="connsiteX44" fmla="*/ 4330995 w 15126586"/>
                <a:gd name="connsiteY44" fmla="*/ 4274288 h 8633637"/>
                <a:gd name="connsiteX45" fmla="*/ 4224670 w 15126586"/>
                <a:gd name="connsiteY45" fmla="*/ 4274288 h 8633637"/>
                <a:gd name="connsiteX46" fmla="*/ 4224670 w 15126586"/>
                <a:gd name="connsiteY46" fmla="*/ 4430232 h 8633637"/>
                <a:gd name="connsiteX47" fmla="*/ 4217581 w 15126586"/>
                <a:gd name="connsiteY47" fmla="*/ 4430232 h 8633637"/>
                <a:gd name="connsiteX48" fmla="*/ 4217581 w 15126586"/>
                <a:gd name="connsiteY48" fmla="*/ 4614530 h 8633637"/>
                <a:gd name="connsiteX49" fmla="*/ 3756837 w 15126586"/>
                <a:gd name="connsiteY49" fmla="*/ 4614530 h 8633637"/>
                <a:gd name="connsiteX50" fmla="*/ 3756837 w 15126586"/>
                <a:gd name="connsiteY50" fmla="*/ 4791739 h 8633637"/>
                <a:gd name="connsiteX51" fmla="*/ 3388242 w 15126586"/>
                <a:gd name="connsiteY51" fmla="*/ 4791739 h 8633637"/>
                <a:gd name="connsiteX52" fmla="*/ 3388242 w 15126586"/>
                <a:gd name="connsiteY52" fmla="*/ 4954772 h 8633637"/>
                <a:gd name="connsiteX53" fmla="*/ 3281916 w 15126586"/>
                <a:gd name="connsiteY53" fmla="*/ 4954772 h 8633637"/>
                <a:gd name="connsiteX54" fmla="*/ 3281916 w 15126586"/>
                <a:gd name="connsiteY54" fmla="*/ 5146158 h 8633637"/>
                <a:gd name="connsiteX55" fmla="*/ 2835349 w 15126586"/>
                <a:gd name="connsiteY55" fmla="*/ 5146158 h 8633637"/>
                <a:gd name="connsiteX56" fmla="*/ 2835349 w 15126586"/>
                <a:gd name="connsiteY56" fmla="*/ 5280837 h 8633637"/>
                <a:gd name="connsiteX57" fmla="*/ 2573079 w 15126586"/>
                <a:gd name="connsiteY57" fmla="*/ 5280837 h 8633637"/>
                <a:gd name="connsiteX58" fmla="*/ 2573079 w 15126586"/>
                <a:gd name="connsiteY58" fmla="*/ 5458046 h 8633637"/>
                <a:gd name="connsiteX59" fmla="*/ 2516372 w 15126586"/>
                <a:gd name="connsiteY59" fmla="*/ 5458046 h 8633637"/>
                <a:gd name="connsiteX60" fmla="*/ 2516372 w 15126586"/>
                <a:gd name="connsiteY60" fmla="*/ 5628167 h 8633637"/>
                <a:gd name="connsiteX61" fmla="*/ 2473842 w 15126586"/>
                <a:gd name="connsiteY61" fmla="*/ 5628167 h 8633637"/>
                <a:gd name="connsiteX62" fmla="*/ 2473842 w 15126586"/>
                <a:gd name="connsiteY62" fmla="*/ 5791200 h 8633637"/>
                <a:gd name="connsiteX63" fmla="*/ 2268279 w 15126586"/>
                <a:gd name="connsiteY63" fmla="*/ 5791200 h 8633637"/>
                <a:gd name="connsiteX64" fmla="*/ 2268279 w 15126586"/>
                <a:gd name="connsiteY64" fmla="*/ 5968409 h 8633637"/>
                <a:gd name="connsiteX65" fmla="*/ 2190307 w 15126586"/>
                <a:gd name="connsiteY65" fmla="*/ 5968409 h 8633637"/>
                <a:gd name="connsiteX66" fmla="*/ 2190307 w 15126586"/>
                <a:gd name="connsiteY66" fmla="*/ 6117265 h 8633637"/>
                <a:gd name="connsiteX67" fmla="*/ 2055628 w 15126586"/>
                <a:gd name="connsiteY67" fmla="*/ 6117265 h 8633637"/>
                <a:gd name="connsiteX68" fmla="*/ 2055628 w 15126586"/>
                <a:gd name="connsiteY68" fmla="*/ 6287386 h 8633637"/>
                <a:gd name="connsiteX69" fmla="*/ 1538177 w 15126586"/>
                <a:gd name="connsiteY69" fmla="*/ 6287386 h 8633637"/>
                <a:gd name="connsiteX70" fmla="*/ 1538177 w 15126586"/>
                <a:gd name="connsiteY70" fmla="*/ 6443330 h 8633637"/>
                <a:gd name="connsiteX71" fmla="*/ 1474381 w 15126586"/>
                <a:gd name="connsiteY71" fmla="*/ 6443330 h 8633637"/>
                <a:gd name="connsiteX72" fmla="*/ 1474381 w 15126586"/>
                <a:gd name="connsiteY72" fmla="*/ 6606363 h 8633637"/>
                <a:gd name="connsiteX73" fmla="*/ 1212112 w 15126586"/>
                <a:gd name="connsiteY73" fmla="*/ 6606363 h 8633637"/>
                <a:gd name="connsiteX74" fmla="*/ 1212112 w 15126586"/>
                <a:gd name="connsiteY74" fmla="*/ 6755218 h 8633637"/>
                <a:gd name="connsiteX75" fmla="*/ 1112874 w 15126586"/>
                <a:gd name="connsiteY75" fmla="*/ 6755218 h 8633637"/>
                <a:gd name="connsiteX76" fmla="*/ 1112874 w 15126586"/>
                <a:gd name="connsiteY76" fmla="*/ 6904074 h 8633637"/>
                <a:gd name="connsiteX77" fmla="*/ 1070344 w 15126586"/>
                <a:gd name="connsiteY77" fmla="*/ 6904074 h 8633637"/>
                <a:gd name="connsiteX78" fmla="*/ 1070344 w 15126586"/>
                <a:gd name="connsiteY78" fmla="*/ 7095460 h 8633637"/>
                <a:gd name="connsiteX79" fmla="*/ 1041991 w 15126586"/>
                <a:gd name="connsiteY79" fmla="*/ 7095460 h 8633637"/>
                <a:gd name="connsiteX80" fmla="*/ 1041991 w 15126586"/>
                <a:gd name="connsiteY80" fmla="*/ 7230139 h 8633637"/>
                <a:gd name="connsiteX81" fmla="*/ 878958 w 15126586"/>
                <a:gd name="connsiteY81" fmla="*/ 7230139 h 8633637"/>
                <a:gd name="connsiteX82" fmla="*/ 878958 w 15126586"/>
                <a:gd name="connsiteY82" fmla="*/ 7301023 h 8633637"/>
                <a:gd name="connsiteX83" fmla="*/ 878958 w 15126586"/>
                <a:gd name="connsiteY83" fmla="*/ 7315200 h 8633637"/>
                <a:gd name="connsiteX84" fmla="*/ 878958 w 15126586"/>
                <a:gd name="connsiteY84" fmla="*/ 7435702 h 8633637"/>
                <a:gd name="connsiteX85" fmla="*/ 857693 w 15126586"/>
                <a:gd name="connsiteY85" fmla="*/ 7435702 h 8633637"/>
                <a:gd name="connsiteX86" fmla="*/ 857693 w 15126586"/>
                <a:gd name="connsiteY86" fmla="*/ 7584558 h 8633637"/>
                <a:gd name="connsiteX87" fmla="*/ 822251 w 15126586"/>
                <a:gd name="connsiteY87" fmla="*/ 7584558 h 8633637"/>
                <a:gd name="connsiteX88" fmla="*/ 822251 w 15126586"/>
                <a:gd name="connsiteY88" fmla="*/ 7953153 h 8633637"/>
                <a:gd name="connsiteX89" fmla="*/ 822251 w 15126586"/>
                <a:gd name="connsiteY89" fmla="*/ 8158716 h 8633637"/>
                <a:gd name="connsiteX90" fmla="*/ 793898 w 15126586"/>
                <a:gd name="connsiteY90" fmla="*/ 8187069 h 8633637"/>
                <a:gd name="connsiteX91" fmla="*/ 793898 w 15126586"/>
                <a:gd name="connsiteY91" fmla="*/ 8343014 h 8633637"/>
                <a:gd name="connsiteX92" fmla="*/ 779722 w 15126586"/>
                <a:gd name="connsiteY92" fmla="*/ 8357190 h 8633637"/>
                <a:gd name="connsiteX93" fmla="*/ 779722 w 15126586"/>
                <a:gd name="connsiteY93" fmla="*/ 8498958 h 8633637"/>
                <a:gd name="connsiteX94" fmla="*/ 744279 w 15126586"/>
                <a:gd name="connsiteY94" fmla="*/ 8498958 h 8633637"/>
                <a:gd name="connsiteX95" fmla="*/ 744279 w 15126586"/>
                <a:gd name="connsiteY95" fmla="*/ 8633637 h 8633637"/>
                <a:gd name="connsiteX96" fmla="*/ 0 w 15126586"/>
                <a:gd name="connsiteY96" fmla="*/ 8633637 h 86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5126586" h="8633637">
                  <a:moveTo>
                    <a:pt x="15126586" y="0"/>
                  </a:moveTo>
                  <a:lnTo>
                    <a:pt x="12929191" y="0"/>
                  </a:lnTo>
                  <a:lnTo>
                    <a:pt x="12929191" y="255181"/>
                  </a:lnTo>
                  <a:lnTo>
                    <a:pt x="12454270" y="255181"/>
                  </a:lnTo>
                  <a:lnTo>
                    <a:pt x="12454270" y="496186"/>
                  </a:lnTo>
                  <a:lnTo>
                    <a:pt x="11922642" y="496186"/>
                  </a:lnTo>
                  <a:lnTo>
                    <a:pt x="11922642" y="744279"/>
                  </a:lnTo>
                  <a:lnTo>
                    <a:pt x="11008242" y="744279"/>
                  </a:lnTo>
                  <a:lnTo>
                    <a:pt x="11008242" y="956930"/>
                  </a:lnTo>
                  <a:lnTo>
                    <a:pt x="10823944" y="956930"/>
                  </a:lnTo>
                  <a:lnTo>
                    <a:pt x="10823944" y="1176670"/>
                  </a:lnTo>
                  <a:lnTo>
                    <a:pt x="9966251" y="1176670"/>
                  </a:lnTo>
                  <a:lnTo>
                    <a:pt x="9966251" y="1368056"/>
                  </a:lnTo>
                  <a:lnTo>
                    <a:pt x="8867554" y="1368056"/>
                  </a:lnTo>
                  <a:lnTo>
                    <a:pt x="8867554" y="1545265"/>
                  </a:lnTo>
                  <a:lnTo>
                    <a:pt x="7754679" y="1545265"/>
                  </a:lnTo>
                  <a:lnTo>
                    <a:pt x="7754679" y="1736651"/>
                  </a:lnTo>
                  <a:lnTo>
                    <a:pt x="7712149" y="1736651"/>
                  </a:lnTo>
                  <a:lnTo>
                    <a:pt x="7712149" y="1935125"/>
                  </a:lnTo>
                  <a:lnTo>
                    <a:pt x="7634177" y="1935125"/>
                  </a:lnTo>
                  <a:lnTo>
                    <a:pt x="7634177" y="2119423"/>
                  </a:lnTo>
                  <a:lnTo>
                    <a:pt x="6826102" y="2119423"/>
                  </a:lnTo>
                  <a:lnTo>
                    <a:pt x="6826102" y="2303721"/>
                  </a:lnTo>
                  <a:lnTo>
                    <a:pt x="6358270" y="2303721"/>
                  </a:lnTo>
                  <a:lnTo>
                    <a:pt x="6358270" y="2488018"/>
                  </a:lnTo>
                  <a:lnTo>
                    <a:pt x="5897526" y="2488018"/>
                  </a:lnTo>
                  <a:lnTo>
                    <a:pt x="5897526" y="2665228"/>
                  </a:lnTo>
                  <a:lnTo>
                    <a:pt x="5798288" y="2665228"/>
                  </a:lnTo>
                  <a:lnTo>
                    <a:pt x="5798288" y="2849525"/>
                  </a:lnTo>
                  <a:lnTo>
                    <a:pt x="5528930" y="2849525"/>
                  </a:lnTo>
                  <a:lnTo>
                    <a:pt x="5528930" y="3033823"/>
                  </a:lnTo>
                  <a:lnTo>
                    <a:pt x="5436781" y="3033823"/>
                  </a:lnTo>
                  <a:lnTo>
                    <a:pt x="5436781" y="3211032"/>
                  </a:lnTo>
                  <a:lnTo>
                    <a:pt x="5387163" y="3211032"/>
                  </a:lnTo>
                  <a:lnTo>
                    <a:pt x="5387163" y="3388242"/>
                  </a:lnTo>
                  <a:lnTo>
                    <a:pt x="4777563" y="3388242"/>
                  </a:lnTo>
                  <a:lnTo>
                    <a:pt x="4777563" y="3565451"/>
                  </a:lnTo>
                  <a:lnTo>
                    <a:pt x="4501116" y="3565451"/>
                  </a:lnTo>
                  <a:lnTo>
                    <a:pt x="4501116" y="3735572"/>
                  </a:lnTo>
                  <a:lnTo>
                    <a:pt x="4486940" y="3735572"/>
                  </a:lnTo>
                  <a:lnTo>
                    <a:pt x="4486940" y="3905693"/>
                  </a:lnTo>
                  <a:lnTo>
                    <a:pt x="4416056" y="3905693"/>
                  </a:lnTo>
                  <a:lnTo>
                    <a:pt x="4416056" y="4082902"/>
                  </a:lnTo>
                  <a:lnTo>
                    <a:pt x="4330995" y="4082902"/>
                  </a:lnTo>
                  <a:lnTo>
                    <a:pt x="4330995" y="4274288"/>
                  </a:lnTo>
                  <a:lnTo>
                    <a:pt x="4224670" y="4274288"/>
                  </a:lnTo>
                  <a:lnTo>
                    <a:pt x="4224670" y="4430232"/>
                  </a:lnTo>
                  <a:lnTo>
                    <a:pt x="4217581" y="4430232"/>
                  </a:lnTo>
                  <a:lnTo>
                    <a:pt x="4217581" y="4614530"/>
                  </a:lnTo>
                  <a:lnTo>
                    <a:pt x="3756837" y="4614530"/>
                  </a:lnTo>
                  <a:lnTo>
                    <a:pt x="3756837" y="4791739"/>
                  </a:lnTo>
                  <a:lnTo>
                    <a:pt x="3388242" y="4791739"/>
                  </a:lnTo>
                  <a:lnTo>
                    <a:pt x="3388242" y="4954772"/>
                  </a:lnTo>
                  <a:lnTo>
                    <a:pt x="3281916" y="4954772"/>
                  </a:lnTo>
                  <a:lnTo>
                    <a:pt x="3281916" y="5146158"/>
                  </a:lnTo>
                  <a:lnTo>
                    <a:pt x="2835349" y="5146158"/>
                  </a:lnTo>
                  <a:lnTo>
                    <a:pt x="2835349" y="5280837"/>
                  </a:lnTo>
                  <a:lnTo>
                    <a:pt x="2573079" y="5280837"/>
                  </a:lnTo>
                  <a:lnTo>
                    <a:pt x="2573079" y="5458046"/>
                  </a:lnTo>
                  <a:lnTo>
                    <a:pt x="2516372" y="5458046"/>
                  </a:lnTo>
                  <a:lnTo>
                    <a:pt x="2516372" y="5628167"/>
                  </a:lnTo>
                  <a:lnTo>
                    <a:pt x="2473842" y="5628167"/>
                  </a:lnTo>
                  <a:lnTo>
                    <a:pt x="2473842" y="5791200"/>
                  </a:lnTo>
                  <a:lnTo>
                    <a:pt x="2268279" y="5791200"/>
                  </a:lnTo>
                  <a:lnTo>
                    <a:pt x="2268279" y="5968409"/>
                  </a:lnTo>
                  <a:lnTo>
                    <a:pt x="2190307" y="5968409"/>
                  </a:lnTo>
                  <a:lnTo>
                    <a:pt x="2190307" y="6117265"/>
                  </a:lnTo>
                  <a:lnTo>
                    <a:pt x="2055628" y="6117265"/>
                  </a:lnTo>
                  <a:lnTo>
                    <a:pt x="2055628" y="6287386"/>
                  </a:lnTo>
                  <a:lnTo>
                    <a:pt x="1538177" y="6287386"/>
                  </a:lnTo>
                  <a:lnTo>
                    <a:pt x="1538177" y="6443330"/>
                  </a:lnTo>
                  <a:lnTo>
                    <a:pt x="1474381" y="6443330"/>
                  </a:lnTo>
                  <a:lnTo>
                    <a:pt x="1474381" y="6606363"/>
                  </a:lnTo>
                  <a:lnTo>
                    <a:pt x="1212112" y="6606363"/>
                  </a:lnTo>
                  <a:lnTo>
                    <a:pt x="1212112" y="6755218"/>
                  </a:lnTo>
                  <a:lnTo>
                    <a:pt x="1112874" y="6755218"/>
                  </a:lnTo>
                  <a:lnTo>
                    <a:pt x="1112874" y="6904074"/>
                  </a:lnTo>
                  <a:lnTo>
                    <a:pt x="1070344" y="6904074"/>
                  </a:lnTo>
                  <a:lnTo>
                    <a:pt x="1070344" y="7095460"/>
                  </a:lnTo>
                  <a:lnTo>
                    <a:pt x="1041991" y="7095460"/>
                  </a:lnTo>
                  <a:lnTo>
                    <a:pt x="1041991" y="7230139"/>
                  </a:lnTo>
                  <a:lnTo>
                    <a:pt x="878958" y="7230139"/>
                  </a:lnTo>
                  <a:lnTo>
                    <a:pt x="878958" y="7301023"/>
                  </a:lnTo>
                  <a:lnTo>
                    <a:pt x="878958" y="7315200"/>
                  </a:lnTo>
                  <a:lnTo>
                    <a:pt x="878958" y="7435702"/>
                  </a:lnTo>
                  <a:lnTo>
                    <a:pt x="857693" y="7435702"/>
                  </a:lnTo>
                  <a:lnTo>
                    <a:pt x="857693" y="7584558"/>
                  </a:lnTo>
                  <a:lnTo>
                    <a:pt x="822251" y="7584558"/>
                  </a:lnTo>
                  <a:lnTo>
                    <a:pt x="822251" y="7953153"/>
                  </a:lnTo>
                  <a:lnTo>
                    <a:pt x="822251" y="8158716"/>
                  </a:lnTo>
                  <a:lnTo>
                    <a:pt x="793898" y="8187069"/>
                  </a:lnTo>
                  <a:lnTo>
                    <a:pt x="793898" y="8343014"/>
                  </a:lnTo>
                  <a:lnTo>
                    <a:pt x="779722" y="8357190"/>
                  </a:lnTo>
                  <a:lnTo>
                    <a:pt x="779722" y="8498958"/>
                  </a:lnTo>
                  <a:lnTo>
                    <a:pt x="744279" y="8498958"/>
                  </a:lnTo>
                  <a:lnTo>
                    <a:pt x="744279" y="8633637"/>
                  </a:lnTo>
                  <a:lnTo>
                    <a:pt x="0" y="8633637"/>
                  </a:lnTo>
                </a:path>
              </a:pathLst>
            </a:custGeom>
            <a:noFill/>
            <a:ln w="28575" cap="rnd">
              <a:solidFill>
                <a:schemeClr val="accent1"/>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8" name="Freeform: Shape 57">
              <a:extLst>
                <a:ext uri="{FF2B5EF4-FFF2-40B4-BE49-F238E27FC236}">
                  <a16:creationId xmlns:a16="http://schemas.microsoft.com/office/drawing/2014/main" id="{788E541C-07A5-0196-4B9C-3F42A8E57D91}"/>
                </a:ext>
              </a:extLst>
            </p:cNvPr>
            <p:cNvSpPr/>
            <p:nvPr/>
          </p:nvSpPr>
          <p:spPr>
            <a:xfrm>
              <a:off x="3696690" y="3953413"/>
              <a:ext cx="4859480" cy="1418538"/>
            </a:xfrm>
            <a:custGeom>
              <a:avLst/>
              <a:gdLst>
                <a:gd name="connsiteX0" fmla="*/ 15214791 w 15214791"/>
                <a:gd name="connsiteY0" fmla="*/ 0 h 4441371"/>
                <a:gd name="connsiteX1" fmla="*/ 15214791 w 15214791"/>
                <a:gd name="connsiteY1" fmla="*/ 116878 h 4441371"/>
                <a:gd name="connsiteX2" fmla="*/ 15022286 w 15214791"/>
                <a:gd name="connsiteY2" fmla="*/ 116878 h 4441371"/>
                <a:gd name="connsiteX3" fmla="*/ 15022286 w 15214791"/>
                <a:gd name="connsiteY3" fmla="*/ 220006 h 4441371"/>
                <a:gd name="connsiteX4" fmla="*/ 14176638 w 15214791"/>
                <a:gd name="connsiteY4" fmla="*/ 220006 h 4441371"/>
                <a:gd name="connsiteX5" fmla="*/ 14176638 w 15214791"/>
                <a:gd name="connsiteY5" fmla="*/ 275007 h 4441371"/>
                <a:gd name="connsiteX6" fmla="*/ 14073510 w 15214791"/>
                <a:gd name="connsiteY6" fmla="*/ 275007 h 4441371"/>
                <a:gd name="connsiteX7" fmla="*/ 14073510 w 15214791"/>
                <a:gd name="connsiteY7" fmla="*/ 378135 h 4441371"/>
                <a:gd name="connsiteX8" fmla="*/ 13881005 w 15214791"/>
                <a:gd name="connsiteY8" fmla="*/ 378135 h 4441371"/>
                <a:gd name="connsiteX9" fmla="*/ 13881005 w 15214791"/>
                <a:gd name="connsiteY9" fmla="*/ 460637 h 4441371"/>
                <a:gd name="connsiteX10" fmla="*/ 13495994 w 15214791"/>
                <a:gd name="connsiteY10" fmla="*/ 460637 h 4441371"/>
                <a:gd name="connsiteX11" fmla="*/ 13495994 w 15214791"/>
                <a:gd name="connsiteY11" fmla="*/ 522514 h 4441371"/>
                <a:gd name="connsiteX12" fmla="*/ 12897853 w 15214791"/>
                <a:gd name="connsiteY12" fmla="*/ 522514 h 4441371"/>
                <a:gd name="connsiteX13" fmla="*/ 12897853 w 15214791"/>
                <a:gd name="connsiteY13" fmla="*/ 577515 h 4441371"/>
                <a:gd name="connsiteX14" fmla="*/ 12753474 w 15214791"/>
                <a:gd name="connsiteY14" fmla="*/ 577515 h 4441371"/>
                <a:gd name="connsiteX15" fmla="*/ 12753474 w 15214791"/>
                <a:gd name="connsiteY15" fmla="*/ 639392 h 4441371"/>
                <a:gd name="connsiteX16" fmla="*/ 12526593 w 15214791"/>
                <a:gd name="connsiteY16" fmla="*/ 639392 h 4441371"/>
                <a:gd name="connsiteX17" fmla="*/ 12526593 w 15214791"/>
                <a:gd name="connsiteY17" fmla="*/ 721894 h 4441371"/>
                <a:gd name="connsiteX18" fmla="*/ 12265335 w 15214791"/>
                <a:gd name="connsiteY18" fmla="*/ 721894 h 4441371"/>
                <a:gd name="connsiteX19" fmla="*/ 12265335 w 15214791"/>
                <a:gd name="connsiteY19" fmla="*/ 756270 h 4441371"/>
                <a:gd name="connsiteX20" fmla="*/ 11756572 w 15214791"/>
                <a:gd name="connsiteY20" fmla="*/ 756270 h 4441371"/>
                <a:gd name="connsiteX21" fmla="*/ 11756572 w 15214791"/>
                <a:gd name="connsiteY21" fmla="*/ 804397 h 4441371"/>
                <a:gd name="connsiteX22" fmla="*/ 11701570 w 15214791"/>
                <a:gd name="connsiteY22" fmla="*/ 804397 h 4441371"/>
                <a:gd name="connsiteX23" fmla="*/ 11701570 w 15214791"/>
                <a:gd name="connsiteY23" fmla="*/ 886899 h 4441371"/>
                <a:gd name="connsiteX24" fmla="*/ 11612193 w 15214791"/>
                <a:gd name="connsiteY24" fmla="*/ 886899 h 4441371"/>
                <a:gd name="connsiteX25" fmla="*/ 11612193 w 15214791"/>
                <a:gd name="connsiteY25" fmla="*/ 948776 h 4441371"/>
                <a:gd name="connsiteX26" fmla="*/ 11433438 w 15214791"/>
                <a:gd name="connsiteY26" fmla="*/ 948776 h 4441371"/>
                <a:gd name="connsiteX27" fmla="*/ 11433438 w 15214791"/>
                <a:gd name="connsiteY27" fmla="*/ 1017528 h 4441371"/>
                <a:gd name="connsiteX28" fmla="*/ 11344060 w 15214791"/>
                <a:gd name="connsiteY28" fmla="*/ 1017528 h 4441371"/>
                <a:gd name="connsiteX29" fmla="*/ 11344060 w 15214791"/>
                <a:gd name="connsiteY29" fmla="*/ 1127531 h 4441371"/>
                <a:gd name="connsiteX30" fmla="*/ 11268433 w 15214791"/>
                <a:gd name="connsiteY30" fmla="*/ 1127531 h 4441371"/>
                <a:gd name="connsiteX31" fmla="*/ 11268433 w 15214791"/>
                <a:gd name="connsiteY31" fmla="*/ 1155031 h 4441371"/>
                <a:gd name="connsiteX32" fmla="*/ 11206556 w 15214791"/>
                <a:gd name="connsiteY32" fmla="*/ 1155031 h 4441371"/>
                <a:gd name="connsiteX33" fmla="*/ 11206556 w 15214791"/>
                <a:gd name="connsiteY33" fmla="*/ 1196282 h 4441371"/>
                <a:gd name="connsiteX34" fmla="*/ 10697793 w 15214791"/>
                <a:gd name="connsiteY34" fmla="*/ 1196282 h 4441371"/>
                <a:gd name="connsiteX35" fmla="*/ 10697793 w 15214791"/>
                <a:gd name="connsiteY35" fmla="*/ 1244409 h 4441371"/>
                <a:gd name="connsiteX36" fmla="*/ 10608415 w 15214791"/>
                <a:gd name="connsiteY36" fmla="*/ 1244409 h 4441371"/>
                <a:gd name="connsiteX37" fmla="*/ 10608415 w 15214791"/>
                <a:gd name="connsiteY37" fmla="*/ 1320036 h 4441371"/>
                <a:gd name="connsiteX38" fmla="*/ 10134027 w 15214791"/>
                <a:gd name="connsiteY38" fmla="*/ 1320036 h 4441371"/>
                <a:gd name="connsiteX39" fmla="*/ 10134027 w 15214791"/>
                <a:gd name="connsiteY39" fmla="*/ 1347537 h 4441371"/>
                <a:gd name="connsiteX40" fmla="*/ 10113402 w 15214791"/>
                <a:gd name="connsiteY40" fmla="*/ 1347537 h 4441371"/>
                <a:gd name="connsiteX41" fmla="*/ 10113402 w 15214791"/>
                <a:gd name="connsiteY41" fmla="*/ 1388788 h 4441371"/>
                <a:gd name="connsiteX42" fmla="*/ 9948397 w 15214791"/>
                <a:gd name="connsiteY42" fmla="*/ 1388788 h 4441371"/>
                <a:gd name="connsiteX43" fmla="*/ 9948397 w 15214791"/>
                <a:gd name="connsiteY43" fmla="*/ 1430039 h 4441371"/>
                <a:gd name="connsiteX44" fmla="*/ 9810893 w 15214791"/>
                <a:gd name="connsiteY44" fmla="*/ 1430039 h 4441371"/>
                <a:gd name="connsiteX45" fmla="*/ 9810893 w 15214791"/>
                <a:gd name="connsiteY45" fmla="*/ 1450664 h 4441371"/>
                <a:gd name="connsiteX46" fmla="*/ 9776517 w 15214791"/>
                <a:gd name="connsiteY46" fmla="*/ 1450664 h 4441371"/>
                <a:gd name="connsiteX47" fmla="*/ 9769642 w 15214791"/>
                <a:gd name="connsiteY47" fmla="*/ 1457539 h 4441371"/>
                <a:gd name="connsiteX48" fmla="*/ 9680265 w 15214791"/>
                <a:gd name="connsiteY48" fmla="*/ 1457539 h 4441371"/>
                <a:gd name="connsiteX49" fmla="*/ 9680265 w 15214791"/>
                <a:gd name="connsiteY49" fmla="*/ 1498791 h 4441371"/>
                <a:gd name="connsiteX50" fmla="*/ 9618388 w 15214791"/>
                <a:gd name="connsiteY50" fmla="*/ 1498791 h 4441371"/>
                <a:gd name="connsiteX51" fmla="*/ 9618388 w 15214791"/>
                <a:gd name="connsiteY51" fmla="*/ 1567543 h 4441371"/>
                <a:gd name="connsiteX52" fmla="*/ 8937744 w 15214791"/>
                <a:gd name="connsiteY52" fmla="*/ 1567543 h 4441371"/>
                <a:gd name="connsiteX53" fmla="*/ 8937744 w 15214791"/>
                <a:gd name="connsiteY53" fmla="*/ 1567543 h 4441371"/>
                <a:gd name="connsiteX54" fmla="*/ 8937744 w 15214791"/>
                <a:gd name="connsiteY54" fmla="*/ 1595043 h 4441371"/>
                <a:gd name="connsiteX55" fmla="*/ 8903368 w 15214791"/>
                <a:gd name="connsiteY55" fmla="*/ 1629419 h 4441371"/>
                <a:gd name="connsiteX56" fmla="*/ 8820866 w 15214791"/>
                <a:gd name="connsiteY56" fmla="*/ 1629419 h 4441371"/>
                <a:gd name="connsiteX57" fmla="*/ 8820866 w 15214791"/>
                <a:gd name="connsiteY57" fmla="*/ 1684421 h 4441371"/>
                <a:gd name="connsiteX58" fmla="*/ 8580235 w 15214791"/>
                <a:gd name="connsiteY58" fmla="*/ 1684421 h 4441371"/>
                <a:gd name="connsiteX59" fmla="*/ 8580235 w 15214791"/>
                <a:gd name="connsiteY59" fmla="*/ 1718797 h 4441371"/>
                <a:gd name="connsiteX60" fmla="*/ 8449606 w 15214791"/>
                <a:gd name="connsiteY60" fmla="*/ 1718797 h 4441371"/>
                <a:gd name="connsiteX61" fmla="*/ 8449606 w 15214791"/>
                <a:gd name="connsiteY61" fmla="*/ 1787549 h 4441371"/>
                <a:gd name="connsiteX62" fmla="*/ 7947717 w 15214791"/>
                <a:gd name="connsiteY62" fmla="*/ 1787549 h 4441371"/>
                <a:gd name="connsiteX63" fmla="*/ 7947717 w 15214791"/>
                <a:gd name="connsiteY63" fmla="*/ 1870051 h 4441371"/>
                <a:gd name="connsiteX64" fmla="*/ 7844590 w 15214791"/>
                <a:gd name="connsiteY64" fmla="*/ 1870051 h 4441371"/>
                <a:gd name="connsiteX65" fmla="*/ 7844590 w 15214791"/>
                <a:gd name="connsiteY65" fmla="*/ 1911302 h 4441371"/>
                <a:gd name="connsiteX66" fmla="*/ 7555832 w 15214791"/>
                <a:gd name="connsiteY66" fmla="*/ 1911302 h 4441371"/>
                <a:gd name="connsiteX67" fmla="*/ 7555832 w 15214791"/>
                <a:gd name="connsiteY67" fmla="*/ 1980054 h 4441371"/>
                <a:gd name="connsiteX68" fmla="*/ 7267074 w 15214791"/>
                <a:gd name="connsiteY68" fmla="*/ 1980054 h 4441371"/>
                <a:gd name="connsiteX69" fmla="*/ 7267074 w 15214791"/>
                <a:gd name="connsiteY69" fmla="*/ 2000679 h 4441371"/>
                <a:gd name="connsiteX70" fmla="*/ 7163946 w 15214791"/>
                <a:gd name="connsiteY70" fmla="*/ 2000679 h 4441371"/>
                <a:gd name="connsiteX71" fmla="*/ 7163946 w 15214791"/>
                <a:gd name="connsiteY71" fmla="*/ 2062556 h 4441371"/>
                <a:gd name="connsiteX72" fmla="*/ 6758310 w 15214791"/>
                <a:gd name="connsiteY72" fmla="*/ 2062556 h 4441371"/>
                <a:gd name="connsiteX73" fmla="*/ 6744559 w 15214791"/>
                <a:gd name="connsiteY73" fmla="*/ 2076307 h 4441371"/>
                <a:gd name="connsiteX74" fmla="*/ 6668932 w 15214791"/>
                <a:gd name="connsiteY74" fmla="*/ 2076307 h 4441371"/>
                <a:gd name="connsiteX75" fmla="*/ 6668932 w 15214791"/>
                <a:gd name="connsiteY75" fmla="*/ 2117558 h 4441371"/>
                <a:gd name="connsiteX76" fmla="*/ 6407675 w 15214791"/>
                <a:gd name="connsiteY76" fmla="*/ 2117558 h 4441371"/>
                <a:gd name="connsiteX77" fmla="*/ 6407675 w 15214791"/>
                <a:gd name="connsiteY77" fmla="*/ 2213810 h 4441371"/>
                <a:gd name="connsiteX78" fmla="*/ 6180794 w 15214791"/>
                <a:gd name="connsiteY78" fmla="*/ 2213810 h 4441371"/>
                <a:gd name="connsiteX79" fmla="*/ 6180794 w 15214791"/>
                <a:gd name="connsiteY79" fmla="*/ 2282562 h 4441371"/>
                <a:gd name="connsiteX80" fmla="*/ 6077666 w 15214791"/>
                <a:gd name="connsiteY80" fmla="*/ 2282562 h 4441371"/>
                <a:gd name="connsiteX81" fmla="*/ 6077666 w 15214791"/>
                <a:gd name="connsiteY81" fmla="*/ 2316938 h 4441371"/>
                <a:gd name="connsiteX82" fmla="*/ 5988289 w 15214791"/>
                <a:gd name="connsiteY82" fmla="*/ 2316938 h 4441371"/>
                <a:gd name="connsiteX83" fmla="*/ 5974539 w 15214791"/>
                <a:gd name="connsiteY83" fmla="*/ 2330688 h 4441371"/>
                <a:gd name="connsiteX84" fmla="*/ 5933287 w 15214791"/>
                <a:gd name="connsiteY84" fmla="*/ 2330688 h 4441371"/>
                <a:gd name="connsiteX85" fmla="*/ 5933287 w 15214791"/>
                <a:gd name="connsiteY85" fmla="*/ 2365064 h 4441371"/>
                <a:gd name="connsiteX86" fmla="*/ 5864535 w 15214791"/>
                <a:gd name="connsiteY86" fmla="*/ 2365064 h 4441371"/>
                <a:gd name="connsiteX87" fmla="*/ 5850785 w 15214791"/>
                <a:gd name="connsiteY87" fmla="*/ 2378814 h 4441371"/>
                <a:gd name="connsiteX88" fmla="*/ 5727032 w 15214791"/>
                <a:gd name="connsiteY88" fmla="*/ 2378814 h 4441371"/>
                <a:gd name="connsiteX89" fmla="*/ 5727032 w 15214791"/>
                <a:gd name="connsiteY89" fmla="*/ 2420066 h 4441371"/>
                <a:gd name="connsiteX90" fmla="*/ 5417648 w 15214791"/>
                <a:gd name="connsiteY90" fmla="*/ 2420066 h 4441371"/>
                <a:gd name="connsiteX91" fmla="*/ 5383272 w 15214791"/>
                <a:gd name="connsiteY91" fmla="*/ 2454442 h 4441371"/>
                <a:gd name="connsiteX92" fmla="*/ 5362647 w 15214791"/>
                <a:gd name="connsiteY92" fmla="*/ 2475067 h 4441371"/>
                <a:gd name="connsiteX93" fmla="*/ 5362647 w 15214791"/>
                <a:gd name="connsiteY93" fmla="*/ 2523194 h 4441371"/>
                <a:gd name="connsiteX94" fmla="*/ 5362647 w 15214791"/>
                <a:gd name="connsiteY94" fmla="*/ 2543819 h 4441371"/>
                <a:gd name="connsiteX95" fmla="*/ 5252644 w 15214791"/>
                <a:gd name="connsiteY95" fmla="*/ 2543819 h 4441371"/>
                <a:gd name="connsiteX96" fmla="*/ 5238893 w 15214791"/>
                <a:gd name="connsiteY96" fmla="*/ 2557570 h 4441371"/>
                <a:gd name="connsiteX97" fmla="*/ 5211393 w 15214791"/>
                <a:gd name="connsiteY97" fmla="*/ 2557570 h 4441371"/>
                <a:gd name="connsiteX98" fmla="*/ 5190767 w 15214791"/>
                <a:gd name="connsiteY98" fmla="*/ 2578196 h 4441371"/>
                <a:gd name="connsiteX99" fmla="*/ 5135765 w 15214791"/>
                <a:gd name="connsiteY99" fmla="*/ 2578196 h 4441371"/>
                <a:gd name="connsiteX100" fmla="*/ 5135765 w 15214791"/>
                <a:gd name="connsiteY100" fmla="*/ 2619446 h 4441371"/>
                <a:gd name="connsiteX101" fmla="*/ 4963886 w 15214791"/>
                <a:gd name="connsiteY101" fmla="*/ 2619446 h 4441371"/>
                <a:gd name="connsiteX102" fmla="*/ 4963886 w 15214791"/>
                <a:gd name="connsiteY102" fmla="*/ 2653822 h 4441371"/>
                <a:gd name="connsiteX103" fmla="*/ 4578875 w 15214791"/>
                <a:gd name="connsiteY103" fmla="*/ 2653822 h 4441371"/>
                <a:gd name="connsiteX104" fmla="*/ 4551374 w 15214791"/>
                <a:gd name="connsiteY104" fmla="*/ 2681323 h 4441371"/>
                <a:gd name="connsiteX105" fmla="*/ 4461997 w 15214791"/>
                <a:gd name="connsiteY105" fmla="*/ 2681323 h 4441371"/>
                <a:gd name="connsiteX106" fmla="*/ 4448247 w 15214791"/>
                <a:gd name="connsiteY106" fmla="*/ 2695073 h 4441371"/>
                <a:gd name="connsiteX107" fmla="*/ 4427621 w 15214791"/>
                <a:gd name="connsiteY107" fmla="*/ 2695073 h 4441371"/>
                <a:gd name="connsiteX108" fmla="*/ 4427621 w 15214791"/>
                <a:gd name="connsiteY108" fmla="*/ 2743200 h 4441371"/>
                <a:gd name="connsiteX109" fmla="*/ 4276367 w 15214791"/>
                <a:gd name="connsiteY109" fmla="*/ 2743200 h 4441371"/>
                <a:gd name="connsiteX110" fmla="*/ 4276367 w 15214791"/>
                <a:gd name="connsiteY110" fmla="*/ 2770700 h 4441371"/>
                <a:gd name="connsiteX111" fmla="*/ 4145738 w 15214791"/>
                <a:gd name="connsiteY111" fmla="*/ 2770700 h 4441371"/>
                <a:gd name="connsiteX112" fmla="*/ 4118238 w 15214791"/>
                <a:gd name="connsiteY112" fmla="*/ 2798200 h 4441371"/>
                <a:gd name="connsiteX113" fmla="*/ 4021985 w 15214791"/>
                <a:gd name="connsiteY113" fmla="*/ 2798200 h 4441371"/>
                <a:gd name="connsiteX114" fmla="*/ 3994484 w 15214791"/>
                <a:gd name="connsiteY114" fmla="*/ 2825701 h 4441371"/>
                <a:gd name="connsiteX115" fmla="*/ 3973857 w 15214791"/>
                <a:gd name="connsiteY115" fmla="*/ 2846328 h 4441371"/>
                <a:gd name="connsiteX116" fmla="*/ 3973857 w 15214791"/>
                <a:gd name="connsiteY116" fmla="*/ 2887579 h 4441371"/>
                <a:gd name="connsiteX117" fmla="*/ 3891356 w 15214791"/>
                <a:gd name="connsiteY117" fmla="*/ 2887579 h 4441371"/>
                <a:gd name="connsiteX118" fmla="*/ 3891356 w 15214791"/>
                <a:gd name="connsiteY118" fmla="*/ 2908204 h 4441371"/>
                <a:gd name="connsiteX119" fmla="*/ 3863856 w 15214791"/>
                <a:gd name="connsiteY119" fmla="*/ 2908204 h 4441371"/>
                <a:gd name="connsiteX120" fmla="*/ 3843230 w 15214791"/>
                <a:gd name="connsiteY120" fmla="*/ 2928830 h 4441371"/>
                <a:gd name="connsiteX121" fmla="*/ 3767603 w 15214791"/>
                <a:gd name="connsiteY121" fmla="*/ 2928830 h 4441371"/>
                <a:gd name="connsiteX122" fmla="*/ 3767603 w 15214791"/>
                <a:gd name="connsiteY122" fmla="*/ 2976956 h 4441371"/>
                <a:gd name="connsiteX123" fmla="*/ 3561347 w 15214791"/>
                <a:gd name="connsiteY123" fmla="*/ 2976956 h 4441371"/>
                <a:gd name="connsiteX124" fmla="*/ 3561347 w 15214791"/>
                <a:gd name="connsiteY124" fmla="*/ 3038833 h 4441371"/>
                <a:gd name="connsiteX125" fmla="*/ 3485720 w 15214791"/>
                <a:gd name="connsiteY125" fmla="*/ 3038833 h 4441371"/>
                <a:gd name="connsiteX126" fmla="*/ 3471970 w 15214791"/>
                <a:gd name="connsiteY126" fmla="*/ 3052583 h 4441371"/>
                <a:gd name="connsiteX127" fmla="*/ 3423844 w 15214791"/>
                <a:gd name="connsiteY127" fmla="*/ 3052583 h 4441371"/>
                <a:gd name="connsiteX128" fmla="*/ 3423844 w 15214791"/>
                <a:gd name="connsiteY128" fmla="*/ 3093834 h 4441371"/>
                <a:gd name="connsiteX129" fmla="*/ 3423844 w 15214791"/>
                <a:gd name="connsiteY129" fmla="*/ 3114460 h 4441371"/>
                <a:gd name="connsiteX130" fmla="*/ 3334466 w 15214791"/>
                <a:gd name="connsiteY130" fmla="*/ 3114460 h 4441371"/>
                <a:gd name="connsiteX131" fmla="*/ 3293215 w 15214791"/>
                <a:gd name="connsiteY131" fmla="*/ 3114460 h 4441371"/>
                <a:gd name="connsiteX132" fmla="*/ 3293215 w 15214791"/>
                <a:gd name="connsiteY132" fmla="*/ 3176337 h 4441371"/>
                <a:gd name="connsiteX133" fmla="*/ 3272590 w 15214791"/>
                <a:gd name="connsiteY133" fmla="*/ 3196962 h 4441371"/>
                <a:gd name="connsiteX134" fmla="*/ 3245089 w 15214791"/>
                <a:gd name="connsiteY134" fmla="*/ 3224463 h 4441371"/>
                <a:gd name="connsiteX135" fmla="*/ 3196962 w 15214791"/>
                <a:gd name="connsiteY135" fmla="*/ 3224463 h 4441371"/>
                <a:gd name="connsiteX136" fmla="*/ 3169462 w 15214791"/>
                <a:gd name="connsiteY136" fmla="*/ 3251963 h 4441371"/>
                <a:gd name="connsiteX137" fmla="*/ 3100710 w 15214791"/>
                <a:gd name="connsiteY137" fmla="*/ 3251963 h 4441371"/>
                <a:gd name="connsiteX138" fmla="*/ 3100710 w 15214791"/>
                <a:gd name="connsiteY138" fmla="*/ 3320715 h 4441371"/>
                <a:gd name="connsiteX139" fmla="*/ 3011332 w 15214791"/>
                <a:gd name="connsiteY139" fmla="*/ 3320715 h 4441371"/>
                <a:gd name="connsiteX140" fmla="*/ 3011332 w 15214791"/>
                <a:gd name="connsiteY140" fmla="*/ 3403218 h 4441371"/>
                <a:gd name="connsiteX141" fmla="*/ 2818827 w 15214791"/>
                <a:gd name="connsiteY141" fmla="*/ 3403218 h 4441371"/>
                <a:gd name="connsiteX142" fmla="*/ 2798202 w 15214791"/>
                <a:gd name="connsiteY142" fmla="*/ 3423843 h 4441371"/>
                <a:gd name="connsiteX143" fmla="*/ 2640072 w 15214791"/>
                <a:gd name="connsiteY143" fmla="*/ 3423843 h 4441371"/>
                <a:gd name="connsiteX144" fmla="*/ 2640072 w 15214791"/>
                <a:gd name="connsiteY144" fmla="*/ 3451344 h 4441371"/>
                <a:gd name="connsiteX145" fmla="*/ 2619447 w 15214791"/>
                <a:gd name="connsiteY145" fmla="*/ 3451344 h 4441371"/>
                <a:gd name="connsiteX146" fmla="*/ 2619447 w 15214791"/>
                <a:gd name="connsiteY146" fmla="*/ 3492595 h 4441371"/>
                <a:gd name="connsiteX147" fmla="*/ 2585071 w 15214791"/>
                <a:gd name="connsiteY147" fmla="*/ 3492595 h 4441371"/>
                <a:gd name="connsiteX148" fmla="*/ 2585071 w 15214791"/>
                <a:gd name="connsiteY148" fmla="*/ 3526971 h 4441371"/>
                <a:gd name="connsiteX149" fmla="*/ 2454442 w 15214791"/>
                <a:gd name="connsiteY149" fmla="*/ 3526971 h 4441371"/>
                <a:gd name="connsiteX150" fmla="*/ 2454442 w 15214791"/>
                <a:gd name="connsiteY150" fmla="*/ 3568222 h 4441371"/>
                <a:gd name="connsiteX151" fmla="*/ 2316938 w 15214791"/>
                <a:gd name="connsiteY151" fmla="*/ 3568222 h 4441371"/>
                <a:gd name="connsiteX152" fmla="*/ 2316938 w 15214791"/>
                <a:gd name="connsiteY152" fmla="*/ 3616349 h 4441371"/>
                <a:gd name="connsiteX153" fmla="*/ 2248187 w 15214791"/>
                <a:gd name="connsiteY153" fmla="*/ 3616349 h 4441371"/>
                <a:gd name="connsiteX154" fmla="*/ 2248187 w 15214791"/>
                <a:gd name="connsiteY154" fmla="*/ 3664475 h 4441371"/>
                <a:gd name="connsiteX155" fmla="*/ 2206935 w 15214791"/>
                <a:gd name="connsiteY155" fmla="*/ 3664475 h 4441371"/>
                <a:gd name="connsiteX156" fmla="*/ 2206935 w 15214791"/>
                <a:gd name="connsiteY156" fmla="*/ 3685100 h 4441371"/>
                <a:gd name="connsiteX157" fmla="*/ 2117558 w 15214791"/>
                <a:gd name="connsiteY157" fmla="*/ 3685100 h 4441371"/>
                <a:gd name="connsiteX158" fmla="*/ 2117558 w 15214791"/>
                <a:gd name="connsiteY158" fmla="*/ 3705726 h 4441371"/>
                <a:gd name="connsiteX159" fmla="*/ 1973179 w 15214791"/>
                <a:gd name="connsiteY159" fmla="*/ 3705726 h 4441371"/>
                <a:gd name="connsiteX160" fmla="*/ 1918178 w 15214791"/>
                <a:gd name="connsiteY160" fmla="*/ 3760727 h 4441371"/>
                <a:gd name="connsiteX161" fmla="*/ 1815050 w 15214791"/>
                <a:gd name="connsiteY161" fmla="*/ 3760727 h 4441371"/>
                <a:gd name="connsiteX162" fmla="*/ 1794424 w 15214791"/>
                <a:gd name="connsiteY162" fmla="*/ 3781353 h 4441371"/>
                <a:gd name="connsiteX163" fmla="*/ 1574418 w 15214791"/>
                <a:gd name="connsiteY163" fmla="*/ 3781353 h 4441371"/>
                <a:gd name="connsiteX164" fmla="*/ 1546917 w 15214791"/>
                <a:gd name="connsiteY164" fmla="*/ 3808854 h 4441371"/>
                <a:gd name="connsiteX165" fmla="*/ 1423164 w 15214791"/>
                <a:gd name="connsiteY165" fmla="*/ 3808854 h 4441371"/>
                <a:gd name="connsiteX166" fmla="*/ 1388788 w 15214791"/>
                <a:gd name="connsiteY166" fmla="*/ 3843230 h 4441371"/>
                <a:gd name="connsiteX167" fmla="*/ 1299411 w 15214791"/>
                <a:gd name="connsiteY167" fmla="*/ 3843230 h 4441371"/>
                <a:gd name="connsiteX168" fmla="*/ 1285661 w 15214791"/>
                <a:gd name="connsiteY168" fmla="*/ 3856980 h 4441371"/>
                <a:gd name="connsiteX169" fmla="*/ 1230659 w 15214791"/>
                <a:gd name="connsiteY169" fmla="*/ 3856980 h 4441371"/>
                <a:gd name="connsiteX170" fmla="*/ 1230659 w 15214791"/>
                <a:gd name="connsiteY170" fmla="*/ 3911982 h 4441371"/>
                <a:gd name="connsiteX171" fmla="*/ 1182532 w 15214791"/>
                <a:gd name="connsiteY171" fmla="*/ 3911982 h 4441371"/>
                <a:gd name="connsiteX172" fmla="*/ 1182532 w 15214791"/>
                <a:gd name="connsiteY172" fmla="*/ 3946358 h 4441371"/>
                <a:gd name="connsiteX173" fmla="*/ 1141281 w 15214791"/>
                <a:gd name="connsiteY173" fmla="*/ 3946358 h 4441371"/>
                <a:gd name="connsiteX174" fmla="*/ 1113781 w 15214791"/>
                <a:gd name="connsiteY174" fmla="*/ 3973858 h 4441371"/>
                <a:gd name="connsiteX175" fmla="*/ 1093155 w 15214791"/>
                <a:gd name="connsiteY175" fmla="*/ 3994484 h 4441371"/>
                <a:gd name="connsiteX176" fmla="*/ 1093155 w 15214791"/>
                <a:gd name="connsiteY176" fmla="*/ 4035735 h 4441371"/>
                <a:gd name="connsiteX177" fmla="*/ 1058779 w 15214791"/>
                <a:gd name="connsiteY177" fmla="*/ 4035735 h 4441371"/>
                <a:gd name="connsiteX178" fmla="*/ 1058779 w 15214791"/>
                <a:gd name="connsiteY178" fmla="*/ 4063236 h 4441371"/>
                <a:gd name="connsiteX179" fmla="*/ 955651 w 15214791"/>
                <a:gd name="connsiteY179" fmla="*/ 4063236 h 4441371"/>
                <a:gd name="connsiteX180" fmla="*/ 955651 w 15214791"/>
                <a:gd name="connsiteY180" fmla="*/ 4159488 h 4441371"/>
                <a:gd name="connsiteX181" fmla="*/ 914400 w 15214791"/>
                <a:gd name="connsiteY181" fmla="*/ 4159488 h 4441371"/>
                <a:gd name="connsiteX182" fmla="*/ 914400 w 15214791"/>
                <a:gd name="connsiteY182" fmla="*/ 4214490 h 4441371"/>
                <a:gd name="connsiteX183" fmla="*/ 893775 w 15214791"/>
                <a:gd name="connsiteY183" fmla="*/ 4214490 h 4441371"/>
                <a:gd name="connsiteX184" fmla="*/ 893775 w 15214791"/>
                <a:gd name="connsiteY184" fmla="*/ 4262616 h 4441371"/>
                <a:gd name="connsiteX185" fmla="*/ 852523 w 15214791"/>
                <a:gd name="connsiteY185" fmla="*/ 4262616 h 4441371"/>
                <a:gd name="connsiteX186" fmla="*/ 852523 w 15214791"/>
                <a:gd name="connsiteY186" fmla="*/ 4324493 h 4441371"/>
                <a:gd name="connsiteX187" fmla="*/ 770021 w 15214791"/>
                <a:gd name="connsiteY187" fmla="*/ 4324493 h 4441371"/>
                <a:gd name="connsiteX188" fmla="*/ 770021 w 15214791"/>
                <a:gd name="connsiteY188" fmla="*/ 4351994 h 4441371"/>
                <a:gd name="connsiteX189" fmla="*/ 721895 w 15214791"/>
                <a:gd name="connsiteY189" fmla="*/ 4351994 h 4441371"/>
                <a:gd name="connsiteX190" fmla="*/ 721895 w 15214791"/>
                <a:gd name="connsiteY190" fmla="*/ 4441371 h 4441371"/>
                <a:gd name="connsiteX191" fmla="*/ 0 w 15214791"/>
                <a:gd name="connsiteY191" fmla="*/ 4441371 h 444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5214791" h="4441371">
                  <a:moveTo>
                    <a:pt x="15214791" y="0"/>
                  </a:moveTo>
                  <a:lnTo>
                    <a:pt x="15214791" y="116878"/>
                  </a:lnTo>
                  <a:lnTo>
                    <a:pt x="15022286" y="116878"/>
                  </a:lnTo>
                  <a:lnTo>
                    <a:pt x="15022286" y="220006"/>
                  </a:lnTo>
                  <a:lnTo>
                    <a:pt x="14176638" y="220006"/>
                  </a:lnTo>
                  <a:lnTo>
                    <a:pt x="14176638" y="275007"/>
                  </a:lnTo>
                  <a:lnTo>
                    <a:pt x="14073510" y="275007"/>
                  </a:lnTo>
                  <a:lnTo>
                    <a:pt x="14073510" y="378135"/>
                  </a:lnTo>
                  <a:lnTo>
                    <a:pt x="13881005" y="378135"/>
                  </a:lnTo>
                  <a:lnTo>
                    <a:pt x="13881005" y="460637"/>
                  </a:lnTo>
                  <a:lnTo>
                    <a:pt x="13495994" y="460637"/>
                  </a:lnTo>
                  <a:lnTo>
                    <a:pt x="13495994" y="522514"/>
                  </a:lnTo>
                  <a:lnTo>
                    <a:pt x="12897853" y="522514"/>
                  </a:lnTo>
                  <a:lnTo>
                    <a:pt x="12897853" y="577515"/>
                  </a:lnTo>
                  <a:lnTo>
                    <a:pt x="12753474" y="577515"/>
                  </a:lnTo>
                  <a:lnTo>
                    <a:pt x="12753474" y="639392"/>
                  </a:lnTo>
                  <a:lnTo>
                    <a:pt x="12526593" y="639392"/>
                  </a:lnTo>
                  <a:lnTo>
                    <a:pt x="12526593" y="721894"/>
                  </a:lnTo>
                  <a:lnTo>
                    <a:pt x="12265335" y="721894"/>
                  </a:lnTo>
                  <a:lnTo>
                    <a:pt x="12265335" y="756270"/>
                  </a:lnTo>
                  <a:lnTo>
                    <a:pt x="11756572" y="756270"/>
                  </a:lnTo>
                  <a:lnTo>
                    <a:pt x="11756572" y="804397"/>
                  </a:lnTo>
                  <a:lnTo>
                    <a:pt x="11701570" y="804397"/>
                  </a:lnTo>
                  <a:lnTo>
                    <a:pt x="11701570" y="886899"/>
                  </a:lnTo>
                  <a:lnTo>
                    <a:pt x="11612193" y="886899"/>
                  </a:lnTo>
                  <a:lnTo>
                    <a:pt x="11612193" y="948776"/>
                  </a:lnTo>
                  <a:lnTo>
                    <a:pt x="11433438" y="948776"/>
                  </a:lnTo>
                  <a:lnTo>
                    <a:pt x="11433438" y="1017528"/>
                  </a:lnTo>
                  <a:lnTo>
                    <a:pt x="11344060" y="1017528"/>
                  </a:lnTo>
                  <a:lnTo>
                    <a:pt x="11344060" y="1127531"/>
                  </a:lnTo>
                  <a:lnTo>
                    <a:pt x="11268433" y="1127531"/>
                  </a:lnTo>
                  <a:lnTo>
                    <a:pt x="11268433" y="1155031"/>
                  </a:lnTo>
                  <a:lnTo>
                    <a:pt x="11206556" y="1155031"/>
                  </a:lnTo>
                  <a:lnTo>
                    <a:pt x="11206556" y="1196282"/>
                  </a:lnTo>
                  <a:lnTo>
                    <a:pt x="10697793" y="1196282"/>
                  </a:lnTo>
                  <a:lnTo>
                    <a:pt x="10697793" y="1244409"/>
                  </a:lnTo>
                  <a:lnTo>
                    <a:pt x="10608415" y="1244409"/>
                  </a:lnTo>
                  <a:lnTo>
                    <a:pt x="10608415" y="1320036"/>
                  </a:lnTo>
                  <a:lnTo>
                    <a:pt x="10134027" y="1320036"/>
                  </a:lnTo>
                  <a:lnTo>
                    <a:pt x="10134027" y="1347537"/>
                  </a:lnTo>
                  <a:lnTo>
                    <a:pt x="10113402" y="1347537"/>
                  </a:lnTo>
                  <a:lnTo>
                    <a:pt x="10113402" y="1388788"/>
                  </a:lnTo>
                  <a:lnTo>
                    <a:pt x="9948397" y="1388788"/>
                  </a:lnTo>
                  <a:lnTo>
                    <a:pt x="9948397" y="1430039"/>
                  </a:lnTo>
                  <a:lnTo>
                    <a:pt x="9810893" y="1430039"/>
                  </a:lnTo>
                  <a:lnTo>
                    <a:pt x="9810893" y="1450664"/>
                  </a:lnTo>
                  <a:lnTo>
                    <a:pt x="9776517" y="1450664"/>
                  </a:lnTo>
                  <a:lnTo>
                    <a:pt x="9769642" y="1457539"/>
                  </a:lnTo>
                  <a:lnTo>
                    <a:pt x="9680265" y="1457539"/>
                  </a:lnTo>
                  <a:lnTo>
                    <a:pt x="9680265" y="1498791"/>
                  </a:lnTo>
                  <a:lnTo>
                    <a:pt x="9618388" y="1498791"/>
                  </a:lnTo>
                  <a:lnTo>
                    <a:pt x="9618388" y="1567543"/>
                  </a:lnTo>
                  <a:lnTo>
                    <a:pt x="8937744" y="1567543"/>
                  </a:lnTo>
                  <a:lnTo>
                    <a:pt x="8937744" y="1567543"/>
                  </a:lnTo>
                  <a:lnTo>
                    <a:pt x="8937744" y="1595043"/>
                  </a:lnTo>
                  <a:lnTo>
                    <a:pt x="8903368" y="1629419"/>
                  </a:lnTo>
                  <a:lnTo>
                    <a:pt x="8820866" y="1629419"/>
                  </a:lnTo>
                  <a:lnTo>
                    <a:pt x="8820866" y="1684421"/>
                  </a:lnTo>
                  <a:lnTo>
                    <a:pt x="8580235" y="1684421"/>
                  </a:lnTo>
                  <a:lnTo>
                    <a:pt x="8580235" y="1718797"/>
                  </a:lnTo>
                  <a:lnTo>
                    <a:pt x="8449606" y="1718797"/>
                  </a:lnTo>
                  <a:lnTo>
                    <a:pt x="8449606" y="1787549"/>
                  </a:lnTo>
                  <a:lnTo>
                    <a:pt x="7947717" y="1787549"/>
                  </a:lnTo>
                  <a:lnTo>
                    <a:pt x="7947717" y="1870051"/>
                  </a:lnTo>
                  <a:lnTo>
                    <a:pt x="7844590" y="1870051"/>
                  </a:lnTo>
                  <a:lnTo>
                    <a:pt x="7844590" y="1911302"/>
                  </a:lnTo>
                  <a:lnTo>
                    <a:pt x="7555832" y="1911302"/>
                  </a:lnTo>
                  <a:lnTo>
                    <a:pt x="7555832" y="1980054"/>
                  </a:lnTo>
                  <a:lnTo>
                    <a:pt x="7267074" y="1980054"/>
                  </a:lnTo>
                  <a:lnTo>
                    <a:pt x="7267074" y="2000679"/>
                  </a:lnTo>
                  <a:lnTo>
                    <a:pt x="7163946" y="2000679"/>
                  </a:lnTo>
                  <a:lnTo>
                    <a:pt x="7163946" y="2062556"/>
                  </a:lnTo>
                  <a:lnTo>
                    <a:pt x="6758310" y="2062556"/>
                  </a:lnTo>
                  <a:lnTo>
                    <a:pt x="6744559" y="2076307"/>
                  </a:lnTo>
                  <a:lnTo>
                    <a:pt x="6668932" y="2076307"/>
                  </a:lnTo>
                  <a:lnTo>
                    <a:pt x="6668932" y="2117558"/>
                  </a:lnTo>
                  <a:lnTo>
                    <a:pt x="6407675" y="2117558"/>
                  </a:lnTo>
                  <a:lnTo>
                    <a:pt x="6407675" y="2213810"/>
                  </a:lnTo>
                  <a:lnTo>
                    <a:pt x="6180794" y="2213810"/>
                  </a:lnTo>
                  <a:lnTo>
                    <a:pt x="6180794" y="2282562"/>
                  </a:lnTo>
                  <a:lnTo>
                    <a:pt x="6077666" y="2282562"/>
                  </a:lnTo>
                  <a:lnTo>
                    <a:pt x="6077666" y="2316938"/>
                  </a:lnTo>
                  <a:lnTo>
                    <a:pt x="5988289" y="2316938"/>
                  </a:lnTo>
                  <a:lnTo>
                    <a:pt x="5974539" y="2330688"/>
                  </a:lnTo>
                  <a:lnTo>
                    <a:pt x="5933287" y="2330688"/>
                  </a:lnTo>
                  <a:lnTo>
                    <a:pt x="5933287" y="2365064"/>
                  </a:lnTo>
                  <a:lnTo>
                    <a:pt x="5864535" y="2365064"/>
                  </a:lnTo>
                  <a:lnTo>
                    <a:pt x="5850785" y="2378814"/>
                  </a:lnTo>
                  <a:lnTo>
                    <a:pt x="5727032" y="2378814"/>
                  </a:lnTo>
                  <a:lnTo>
                    <a:pt x="5727032" y="2420066"/>
                  </a:lnTo>
                  <a:lnTo>
                    <a:pt x="5417648" y="2420066"/>
                  </a:lnTo>
                  <a:lnTo>
                    <a:pt x="5383272" y="2454442"/>
                  </a:lnTo>
                  <a:lnTo>
                    <a:pt x="5362647" y="2475067"/>
                  </a:lnTo>
                  <a:lnTo>
                    <a:pt x="5362647" y="2523194"/>
                  </a:lnTo>
                  <a:lnTo>
                    <a:pt x="5362647" y="2543819"/>
                  </a:lnTo>
                  <a:lnTo>
                    <a:pt x="5252644" y="2543819"/>
                  </a:lnTo>
                  <a:lnTo>
                    <a:pt x="5238893" y="2557570"/>
                  </a:lnTo>
                  <a:lnTo>
                    <a:pt x="5211393" y="2557570"/>
                  </a:lnTo>
                  <a:lnTo>
                    <a:pt x="5190767" y="2578196"/>
                  </a:lnTo>
                  <a:lnTo>
                    <a:pt x="5135765" y="2578196"/>
                  </a:lnTo>
                  <a:lnTo>
                    <a:pt x="5135765" y="2619446"/>
                  </a:lnTo>
                  <a:lnTo>
                    <a:pt x="4963886" y="2619446"/>
                  </a:lnTo>
                  <a:lnTo>
                    <a:pt x="4963886" y="2653822"/>
                  </a:lnTo>
                  <a:lnTo>
                    <a:pt x="4578875" y="2653822"/>
                  </a:lnTo>
                  <a:lnTo>
                    <a:pt x="4551374" y="2681323"/>
                  </a:lnTo>
                  <a:lnTo>
                    <a:pt x="4461997" y="2681323"/>
                  </a:lnTo>
                  <a:lnTo>
                    <a:pt x="4448247" y="2695073"/>
                  </a:lnTo>
                  <a:lnTo>
                    <a:pt x="4427621" y="2695073"/>
                  </a:lnTo>
                  <a:lnTo>
                    <a:pt x="4427621" y="2743200"/>
                  </a:lnTo>
                  <a:lnTo>
                    <a:pt x="4276367" y="2743200"/>
                  </a:lnTo>
                  <a:lnTo>
                    <a:pt x="4276367" y="2770700"/>
                  </a:lnTo>
                  <a:lnTo>
                    <a:pt x="4145738" y="2770700"/>
                  </a:lnTo>
                  <a:lnTo>
                    <a:pt x="4118238" y="2798200"/>
                  </a:lnTo>
                  <a:lnTo>
                    <a:pt x="4021985" y="2798200"/>
                  </a:lnTo>
                  <a:lnTo>
                    <a:pt x="3994484" y="2825701"/>
                  </a:lnTo>
                  <a:lnTo>
                    <a:pt x="3973857" y="2846328"/>
                  </a:lnTo>
                  <a:lnTo>
                    <a:pt x="3973857" y="2887579"/>
                  </a:lnTo>
                  <a:lnTo>
                    <a:pt x="3891356" y="2887579"/>
                  </a:lnTo>
                  <a:lnTo>
                    <a:pt x="3891356" y="2908204"/>
                  </a:lnTo>
                  <a:lnTo>
                    <a:pt x="3863856" y="2908204"/>
                  </a:lnTo>
                  <a:lnTo>
                    <a:pt x="3843230" y="2928830"/>
                  </a:lnTo>
                  <a:lnTo>
                    <a:pt x="3767603" y="2928830"/>
                  </a:lnTo>
                  <a:lnTo>
                    <a:pt x="3767603" y="2976956"/>
                  </a:lnTo>
                  <a:lnTo>
                    <a:pt x="3561347" y="2976956"/>
                  </a:lnTo>
                  <a:lnTo>
                    <a:pt x="3561347" y="3038833"/>
                  </a:lnTo>
                  <a:lnTo>
                    <a:pt x="3485720" y="3038833"/>
                  </a:lnTo>
                  <a:lnTo>
                    <a:pt x="3471970" y="3052583"/>
                  </a:lnTo>
                  <a:lnTo>
                    <a:pt x="3423844" y="3052583"/>
                  </a:lnTo>
                  <a:lnTo>
                    <a:pt x="3423844" y="3093834"/>
                  </a:lnTo>
                  <a:lnTo>
                    <a:pt x="3423844" y="3114460"/>
                  </a:lnTo>
                  <a:lnTo>
                    <a:pt x="3334466" y="3114460"/>
                  </a:lnTo>
                  <a:lnTo>
                    <a:pt x="3293215" y="3114460"/>
                  </a:lnTo>
                  <a:lnTo>
                    <a:pt x="3293215" y="3176337"/>
                  </a:lnTo>
                  <a:lnTo>
                    <a:pt x="3272590" y="3196962"/>
                  </a:lnTo>
                  <a:lnTo>
                    <a:pt x="3245089" y="3224463"/>
                  </a:lnTo>
                  <a:lnTo>
                    <a:pt x="3196962" y="3224463"/>
                  </a:lnTo>
                  <a:lnTo>
                    <a:pt x="3169462" y="3251963"/>
                  </a:lnTo>
                  <a:lnTo>
                    <a:pt x="3100710" y="3251963"/>
                  </a:lnTo>
                  <a:lnTo>
                    <a:pt x="3100710" y="3320715"/>
                  </a:lnTo>
                  <a:lnTo>
                    <a:pt x="3011332" y="3320715"/>
                  </a:lnTo>
                  <a:lnTo>
                    <a:pt x="3011332" y="3403218"/>
                  </a:lnTo>
                  <a:lnTo>
                    <a:pt x="2818827" y="3403218"/>
                  </a:lnTo>
                  <a:lnTo>
                    <a:pt x="2798202" y="3423843"/>
                  </a:lnTo>
                  <a:lnTo>
                    <a:pt x="2640072" y="3423843"/>
                  </a:lnTo>
                  <a:lnTo>
                    <a:pt x="2640072" y="3451344"/>
                  </a:lnTo>
                  <a:lnTo>
                    <a:pt x="2619447" y="3451344"/>
                  </a:lnTo>
                  <a:lnTo>
                    <a:pt x="2619447" y="3492595"/>
                  </a:lnTo>
                  <a:lnTo>
                    <a:pt x="2585071" y="3492595"/>
                  </a:lnTo>
                  <a:lnTo>
                    <a:pt x="2585071" y="3526971"/>
                  </a:lnTo>
                  <a:lnTo>
                    <a:pt x="2454442" y="3526971"/>
                  </a:lnTo>
                  <a:lnTo>
                    <a:pt x="2454442" y="3568222"/>
                  </a:lnTo>
                  <a:lnTo>
                    <a:pt x="2316938" y="3568222"/>
                  </a:lnTo>
                  <a:lnTo>
                    <a:pt x="2316938" y="3616349"/>
                  </a:lnTo>
                  <a:lnTo>
                    <a:pt x="2248187" y="3616349"/>
                  </a:lnTo>
                  <a:lnTo>
                    <a:pt x="2248187" y="3664475"/>
                  </a:lnTo>
                  <a:lnTo>
                    <a:pt x="2206935" y="3664475"/>
                  </a:lnTo>
                  <a:lnTo>
                    <a:pt x="2206935" y="3685100"/>
                  </a:lnTo>
                  <a:lnTo>
                    <a:pt x="2117558" y="3685100"/>
                  </a:lnTo>
                  <a:lnTo>
                    <a:pt x="2117558" y="3705726"/>
                  </a:lnTo>
                  <a:lnTo>
                    <a:pt x="1973179" y="3705726"/>
                  </a:lnTo>
                  <a:lnTo>
                    <a:pt x="1918178" y="3760727"/>
                  </a:lnTo>
                  <a:lnTo>
                    <a:pt x="1815050" y="3760727"/>
                  </a:lnTo>
                  <a:lnTo>
                    <a:pt x="1794424" y="3781353"/>
                  </a:lnTo>
                  <a:lnTo>
                    <a:pt x="1574418" y="3781353"/>
                  </a:lnTo>
                  <a:lnTo>
                    <a:pt x="1546917" y="3808854"/>
                  </a:lnTo>
                  <a:lnTo>
                    <a:pt x="1423164" y="3808854"/>
                  </a:lnTo>
                  <a:lnTo>
                    <a:pt x="1388788" y="3843230"/>
                  </a:lnTo>
                  <a:lnTo>
                    <a:pt x="1299411" y="3843230"/>
                  </a:lnTo>
                  <a:lnTo>
                    <a:pt x="1285661" y="3856980"/>
                  </a:lnTo>
                  <a:lnTo>
                    <a:pt x="1230659" y="3856980"/>
                  </a:lnTo>
                  <a:lnTo>
                    <a:pt x="1230659" y="3911982"/>
                  </a:lnTo>
                  <a:lnTo>
                    <a:pt x="1182532" y="3911982"/>
                  </a:lnTo>
                  <a:lnTo>
                    <a:pt x="1182532" y="3946358"/>
                  </a:lnTo>
                  <a:lnTo>
                    <a:pt x="1141281" y="3946358"/>
                  </a:lnTo>
                  <a:lnTo>
                    <a:pt x="1113781" y="3973858"/>
                  </a:lnTo>
                  <a:lnTo>
                    <a:pt x="1093155" y="3994484"/>
                  </a:lnTo>
                  <a:lnTo>
                    <a:pt x="1093155" y="4035735"/>
                  </a:lnTo>
                  <a:lnTo>
                    <a:pt x="1058779" y="4035735"/>
                  </a:lnTo>
                  <a:lnTo>
                    <a:pt x="1058779" y="4063236"/>
                  </a:lnTo>
                  <a:lnTo>
                    <a:pt x="955651" y="4063236"/>
                  </a:lnTo>
                  <a:lnTo>
                    <a:pt x="955651" y="4159488"/>
                  </a:lnTo>
                  <a:lnTo>
                    <a:pt x="914400" y="4159488"/>
                  </a:lnTo>
                  <a:lnTo>
                    <a:pt x="914400" y="4214490"/>
                  </a:lnTo>
                  <a:lnTo>
                    <a:pt x="893775" y="4214490"/>
                  </a:lnTo>
                  <a:lnTo>
                    <a:pt x="893775" y="4262616"/>
                  </a:lnTo>
                  <a:lnTo>
                    <a:pt x="852523" y="4262616"/>
                  </a:lnTo>
                  <a:lnTo>
                    <a:pt x="852523" y="4324493"/>
                  </a:lnTo>
                  <a:lnTo>
                    <a:pt x="770021" y="4324493"/>
                  </a:lnTo>
                  <a:lnTo>
                    <a:pt x="770021" y="4351994"/>
                  </a:lnTo>
                  <a:lnTo>
                    <a:pt x="721895" y="4351994"/>
                  </a:lnTo>
                  <a:lnTo>
                    <a:pt x="721895" y="4441371"/>
                  </a:lnTo>
                  <a:lnTo>
                    <a:pt x="0" y="4441371"/>
                  </a:lnTo>
                </a:path>
              </a:pathLst>
            </a:custGeom>
            <a:noFill/>
            <a:ln w="28575" cap="rnd">
              <a:solidFill>
                <a:schemeClr val="accent3">
                  <a:lumMod val="50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sp>
        <p:nvSpPr>
          <p:cNvPr id="7" name="CaixaDeTexto 6">
            <a:extLst>
              <a:ext uri="{FF2B5EF4-FFF2-40B4-BE49-F238E27FC236}">
                <a16:creationId xmlns:a16="http://schemas.microsoft.com/office/drawing/2014/main" id="{8F802B84-0936-406B-4F24-D12C35A51948}"/>
              </a:ext>
            </a:extLst>
          </p:cNvPr>
          <p:cNvSpPr txBox="1"/>
          <p:nvPr/>
        </p:nvSpPr>
        <p:spPr>
          <a:xfrm>
            <a:off x="277822" y="5810932"/>
            <a:ext cx="614362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777777"/>
                </a:solidFill>
                <a:effectLst/>
                <a:uLnTx/>
                <a:uFillTx/>
                <a:latin typeface="Arial" panose="020B0604020202020204"/>
                <a:ea typeface="+mn-ea"/>
                <a:cs typeface="+mn-cs"/>
              </a:rPr>
              <a:t>Risco de Nova Infecção pelo HPV em </a:t>
            </a:r>
            <a:r>
              <a:rPr kumimoji="0" lang="en-US" sz="800" b="1" i="0" u="none" strike="noStrike" kern="1200" cap="none" spc="0" normalizeH="0" baseline="0" noProof="0" dirty="0" err="1">
                <a:ln>
                  <a:noFill/>
                </a:ln>
                <a:solidFill>
                  <a:srgbClr val="777777"/>
                </a:solidFill>
                <a:effectLst/>
                <a:uLnTx/>
                <a:uFillTx/>
                <a:latin typeface="Arial" panose="020B0604020202020204"/>
                <a:ea typeface="+mn-ea"/>
                <a:cs typeface="+mn-cs"/>
              </a:rPr>
              <a:t>Mulheres</a:t>
            </a:r>
            <a:r>
              <a:rPr kumimoji="0" lang="en-US" sz="800" b="1"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777777"/>
                </a:solidFill>
                <a:effectLst/>
                <a:uLnTx/>
                <a:uFillTx/>
                <a:latin typeface="Arial" panose="020B0604020202020204"/>
                <a:ea typeface="+mn-ea"/>
                <a:cs typeface="+mn-cs"/>
              </a:rPr>
              <a:t>Colombianas</a:t>
            </a:r>
            <a:r>
              <a:rPr kumimoji="0" lang="en-US" sz="800" b="0"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777777"/>
                </a:solidFill>
                <a:effectLst/>
                <a:uLnTx/>
                <a:uFillTx/>
                <a:latin typeface="Arial" panose="020B0604020202020204"/>
                <a:ea typeface="+mn-ea"/>
                <a:cs typeface="+mn-cs"/>
              </a:rPr>
              <a:t>por</a:t>
            </a:r>
            <a:r>
              <a:rPr kumimoji="0" lang="en-US" sz="800" b="0"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777777"/>
                </a:solidFill>
                <a:effectLst/>
                <a:uLnTx/>
                <a:uFillTx/>
                <a:latin typeface="Arial" panose="020B0604020202020204"/>
                <a:ea typeface="+mn-ea"/>
                <a:cs typeface="+mn-cs"/>
              </a:rPr>
              <a:t>Idade</a:t>
            </a:r>
            <a:r>
              <a:rPr kumimoji="0" lang="en-US" sz="800" b="0" i="0" u="none" strike="noStrike" kern="1200" cap="none" spc="0" normalizeH="0" baseline="30000" noProof="0" dirty="0" err="1">
                <a:ln>
                  <a:noFill/>
                </a:ln>
                <a:solidFill>
                  <a:srgbClr val="777777"/>
                </a:solidFill>
                <a:effectLst/>
                <a:uLnTx/>
                <a:uFillTx/>
                <a:latin typeface="Arial" panose="020B0604020202020204"/>
                <a:ea typeface="+mn-ea"/>
                <a:cs typeface="+mn-cs"/>
              </a:rPr>
              <a:t>a</a:t>
            </a:r>
            <a:endParaRPr kumimoji="0" lang="en-US" sz="800" b="0" i="0" u="none" strike="noStrike" kern="1200" cap="none" spc="0" normalizeH="0" baseline="30000" noProof="0" dirty="0">
              <a:ln>
                <a:noFill/>
              </a:ln>
              <a:solidFill>
                <a:srgbClr val="777777"/>
              </a:solidFill>
              <a:effectLst/>
              <a:uLnTx/>
              <a:uFillTx/>
              <a:latin typeface="Arial" panose="020B0604020202020204"/>
              <a:ea typeface="+mn-ea"/>
              <a:cs typeface="+mn-cs"/>
            </a:endParaRPr>
          </a:p>
        </p:txBody>
      </p:sp>
      <p:sp>
        <p:nvSpPr>
          <p:cNvPr id="10" name="CaixaDeTexto 9">
            <a:extLst>
              <a:ext uri="{FF2B5EF4-FFF2-40B4-BE49-F238E27FC236}">
                <a16:creationId xmlns:a16="http://schemas.microsoft.com/office/drawing/2014/main" id="{F4900E44-776E-901D-6141-6551479B0A42}"/>
              </a:ext>
            </a:extLst>
          </p:cNvPr>
          <p:cNvSpPr txBox="1"/>
          <p:nvPr/>
        </p:nvSpPr>
        <p:spPr>
          <a:xfrm>
            <a:off x="277822" y="5985028"/>
            <a:ext cx="8742278" cy="326243"/>
          </a:xfrm>
          <a:prstGeom prst="rect">
            <a:avLst/>
          </a:prstGeom>
          <a:noFill/>
        </p:spPr>
        <p:txBody>
          <a:bodyPr wrap="square">
            <a:spAutoFit/>
          </a:body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Reproduzido do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Journal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Infectious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Diseases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Vol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190/</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Issue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12,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Muñoz</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N et al, Incidência, Duração e Determinantes da Infecção pelo papilomavírus humano no Colo do Útero em uma Coorte de Mulheres Colombianas com Resultados Citológicos Normais, pp2077-2087, Copyright 2004, com permissão da Oxford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University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Press.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p>
        </p:txBody>
      </p:sp>
      <p:cxnSp>
        <p:nvCxnSpPr>
          <p:cNvPr id="3" name="Conector reto 2">
            <a:extLst>
              <a:ext uri="{FF2B5EF4-FFF2-40B4-BE49-F238E27FC236}">
                <a16:creationId xmlns:a16="http://schemas.microsoft.com/office/drawing/2014/main" id="{4962450E-A5BA-C180-A299-BA910A35DD9B}"/>
              </a:ext>
            </a:extLst>
          </p:cNvPr>
          <p:cNvCxnSpPr>
            <a:cxnSpLocks/>
          </p:cNvCxnSpPr>
          <p:nvPr/>
        </p:nvCxnSpPr>
        <p:spPr>
          <a:xfrm>
            <a:off x="-37" y="1678368"/>
            <a:ext cx="74106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 name="Conector reto 8">
            <a:extLst>
              <a:ext uri="{FF2B5EF4-FFF2-40B4-BE49-F238E27FC236}">
                <a16:creationId xmlns:a16="http://schemas.microsoft.com/office/drawing/2014/main" id="{A54277A7-5720-4AB9-09AC-D28C10F1BE1B}"/>
              </a:ext>
            </a:extLst>
          </p:cNvPr>
          <p:cNvCxnSpPr>
            <a:cxnSpLocks/>
          </p:cNvCxnSpPr>
          <p:nvPr/>
        </p:nvCxnSpPr>
        <p:spPr>
          <a:xfrm flipV="1">
            <a:off x="741029" y="1678368"/>
            <a:ext cx="0" cy="403650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Conector reto 10">
            <a:extLst>
              <a:ext uri="{FF2B5EF4-FFF2-40B4-BE49-F238E27FC236}">
                <a16:creationId xmlns:a16="http://schemas.microsoft.com/office/drawing/2014/main" id="{946EACED-7CC8-EEDD-DF92-B71865D70C90}"/>
              </a:ext>
            </a:extLst>
          </p:cNvPr>
          <p:cNvCxnSpPr>
            <a:cxnSpLocks/>
          </p:cNvCxnSpPr>
          <p:nvPr/>
        </p:nvCxnSpPr>
        <p:spPr>
          <a:xfrm>
            <a:off x="741029" y="5714875"/>
            <a:ext cx="11069097"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2" name="Imagem 11" descr="Uma imagem contendo invertebrado, animal, coral&#10;&#10;Descrição gerada automaticamente">
            <a:extLst>
              <a:ext uri="{FF2B5EF4-FFF2-40B4-BE49-F238E27FC236}">
                <a16:creationId xmlns:a16="http://schemas.microsoft.com/office/drawing/2014/main" id="{5CF8B8A6-B79E-12D0-DBAD-A2001AAF0DCA}"/>
              </a:ext>
            </a:extLst>
          </p:cNvPr>
          <p:cNvPicPr>
            <a:picLocks noChangeAspect="1"/>
          </p:cNvPicPr>
          <p:nvPr/>
        </p:nvPicPr>
        <p:blipFill>
          <a:blip r:embed="rId3">
            <a:alphaModFix/>
          </a:blip>
          <a:srcRect t="-1593"/>
          <a:stretch/>
        </p:blipFill>
        <p:spPr>
          <a:xfrm>
            <a:off x="11643503" y="5525688"/>
            <a:ext cx="333247" cy="338554"/>
          </a:xfrm>
          <a:prstGeom prst="rect">
            <a:avLst/>
          </a:prstGeom>
        </p:spPr>
      </p:pic>
      <p:pic>
        <p:nvPicPr>
          <p:cNvPr id="13" name="Imagem 12" descr="Uma imagem contendo invertebrado, animal, coral&#10;&#10;Descrição gerada automaticamente">
            <a:extLst>
              <a:ext uri="{FF2B5EF4-FFF2-40B4-BE49-F238E27FC236}">
                <a16:creationId xmlns:a16="http://schemas.microsoft.com/office/drawing/2014/main" id="{8AB22BD3-8952-850D-5647-7E8088A63F07}"/>
              </a:ext>
            </a:extLst>
          </p:cNvPr>
          <p:cNvPicPr>
            <a:picLocks noChangeAspect="1"/>
          </p:cNvPicPr>
          <p:nvPr/>
        </p:nvPicPr>
        <p:blipFill>
          <a:blip r:embed="rId3">
            <a:alphaModFix/>
          </a:blip>
          <a:srcRect t="-1593"/>
          <a:stretch/>
        </p:blipFill>
        <p:spPr>
          <a:xfrm>
            <a:off x="520529" y="1520908"/>
            <a:ext cx="333247" cy="338554"/>
          </a:xfrm>
          <a:prstGeom prst="rect">
            <a:avLst/>
          </a:prstGeom>
        </p:spPr>
      </p:pic>
    </p:spTree>
    <p:extLst>
      <p:ext uri="{BB962C8B-B14F-4D97-AF65-F5344CB8AC3E}">
        <p14:creationId xmlns:p14="http://schemas.microsoft.com/office/powerpoint/2010/main" val="1093504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m 14" descr="Forma, Círculo&#10;&#10;Descrição gerada automaticamente">
            <a:extLst>
              <a:ext uri="{FF2B5EF4-FFF2-40B4-BE49-F238E27FC236}">
                <a16:creationId xmlns:a16="http://schemas.microsoft.com/office/drawing/2014/main" id="{76D75981-411F-0540-EC4F-A10D6BC52968}"/>
              </a:ext>
            </a:extLst>
          </p:cNvPr>
          <p:cNvPicPr>
            <a:picLocks noChangeAspect="1"/>
          </p:cNvPicPr>
          <p:nvPr/>
        </p:nvPicPr>
        <p:blipFill>
          <a:blip r:embed="rId3"/>
          <a:stretch>
            <a:fillRect/>
          </a:stretch>
        </p:blipFill>
        <p:spPr>
          <a:xfrm>
            <a:off x="3766174" y="1207531"/>
            <a:ext cx="4007440" cy="3619171"/>
          </a:xfrm>
          <a:prstGeom prst="rect">
            <a:avLst/>
          </a:prstGeom>
        </p:spPr>
      </p:pic>
      <p:sp>
        <p:nvSpPr>
          <p:cNvPr id="13" name="Retângulo com Único Canto Arredondado 25">
            <a:extLst>
              <a:ext uri="{FF2B5EF4-FFF2-40B4-BE49-F238E27FC236}">
                <a16:creationId xmlns:a16="http://schemas.microsoft.com/office/drawing/2014/main" id="{D5997EC2-BA0C-6B28-CFC8-5C0B209805C8}"/>
              </a:ext>
            </a:extLst>
          </p:cNvPr>
          <p:cNvSpPr/>
          <p:nvPr/>
        </p:nvSpPr>
        <p:spPr>
          <a:xfrm>
            <a:off x="-34588" y="4826702"/>
            <a:ext cx="11820188" cy="799373"/>
          </a:xfrm>
          <a:prstGeom prst="round1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Title 3">
            <a:extLst>
              <a:ext uri="{FF2B5EF4-FFF2-40B4-BE49-F238E27FC236}">
                <a16:creationId xmlns:a16="http://schemas.microsoft.com/office/drawing/2014/main" id="{A9C5D32A-AB5C-460C-92FA-ABF7405F1D05}"/>
              </a:ext>
            </a:extLst>
          </p:cNvPr>
          <p:cNvSpPr>
            <a:spLocks noGrp="1"/>
          </p:cNvSpPr>
          <p:nvPr>
            <p:ph type="title"/>
          </p:nvPr>
        </p:nvSpPr>
        <p:spPr>
          <a:xfrm>
            <a:off x="278688" y="123825"/>
            <a:ext cx="10530484" cy="1038573"/>
          </a:xfrm>
        </p:spPr>
        <p:txBody>
          <a:bodyPr/>
          <a:lstStyle/>
          <a:p>
            <a:pPr>
              <a:lnSpc>
                <a:spcPct val="100000"/>
              </a:lnSpc>
            </a:pPr>
            <a:r>
              <a:rPr lang="pt-BR" dirty="0"/>
              <a:t>A Maioria dos Adultos Pode Não Ter Sido Exposta a Todos os Tipos de HPV Cobertos por </a:t>
            </a:r>
            <a:r>
              <a:rPr lang="en-US" dirty="0"/>
              <a:t>GARDASIL</a:t>
            </a:r>
            <a:r>
              <a:rPr lang="en-US" baseline="30000" dirty="0"/>
              <a:t>®</a:t>
            </a:r>
            <a:r>
              <a:rPr lang="en-US" dirty="0"/>
              <a:t>9</a:t>
            </a:r>
            <a:r>
              <a:rPr lang="en-US" baseline="30000" dirty="0"/>
              <a:t>1–3,a</a:t>
            </a:r>
            <a:endParaRPr lang="en-US" dirty="0"/>
          </a:p>
        </p:txBody>
      </p:sp>
      <p:sp>
        <p:nvSpPr>
          <p:cNvPr id="10" name="Text Placeholder 9">
            <a:extLst>
              <a:ext uri="{FF2B5EF4-FFF2-40B4-BE49-F238E27FC236}">
                <a16:creationId xmlns:a16="http://schemas.microsoft.com/office/drawing/2014/main" id="{084177C9-F1FA-7746-F924-1757E3734C9A}"/>
              </a:ext>
            </a:extLst>
          </p:cNvPr>
          <p:cNvSpPr>
            <a:spLocks noGrp="1"/>
          </p:cNvSpPr>
          <p:nvPr>
            <p:ph type="body" sz="quarter" idx="13"/>
          </p:nvPr>
        </p:nvSpPr>
        <p:spPr>
          <a:xfrm>
            <a:off x="279633" y="5590732"/>
            <a:ext cx="11658600" cy="1029624"/>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chemeClr val="bg1">
                    <a:lumMod val="50000"/>
                  </a:schemeClr>
                </a:solidFill>
                <a:effectLst/>
                <a:uLnTx/>
                <a:uFillTx/>
                <a:ea typeface="+mn-ea"/>
                <a:cs typeface="+mn-cs"/>
              </a:rPr>
              <a:t>a</a:t>
            </a:r>
            <a:r>
              <a:rPr kumimoji="0" lang="en-US" sz="800" b="0" i="0" u="none" strike="noStrike" kern="1200" cap="none" spc="0" normalizeH="0" noProof="0" dirty="0">
                <a:ln>
                  <a:noFill/>
                </a:ln>
                <a:solidFill>
                  <a:schemeClr val="bg1">
                    <a:lumMod val="50000"/>
                  </a:schemeClr>
                </a:solidFill>
                <a:effectLst/>
                <a:uLnTx/>
                <a:uFillTx/>
                <a:ea typeface="+mn-ea"/>
                <a:cs typeface="+mn-cs"/>
              </a:rPr>
              <a:t>HPV6/11/16/18/31/33/45/52/58</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1–3</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b</a:t>
            </a:r>
            <a:r>
              <a:rPr lang="pt-BR" sz="800" dirty="0">
                <a:solidFill>
                  <a:schemeClr val="bg1">
                    <a:lumMod val="50000"/>
                  </a:schemeClr>
                </a:solidFill>
              </a:rPr>
              <a:t>Mulheres com idades entre 24 e 45 anos (N=3817) foram submetidas a coleta de amostras cervicais e </a:t>
            </a:r>
            <a:r>
              <a:rPr lang="pt-BR" sz="800" dirty="0" err="1">
                <a:solidFill>
                  <a:schemeClr val="bg1">
                    <a:lumMod val="50000"/>
                  </a:schemeClr>
                </a:solidFill>
              </a:rPr>
              <a:t>anogenitais</a:t>
            </a:r>
            <a:r>
              <a:rPr lang="pt-BR" sz="800" dirty="0">
                <a:solidFill>
                  <a:schemeClr val="bg1">
                    <a:lumMod val="50000"/>
                  </a:schemeClr>
                </a:solidFill>
              </a:rPr>
              <a:t> para teste de DNA por PCR para HPV 6/11/16/18/31/33/45/52/58/35/39/51/56/59 no início do estudo e nos meses 7, 12, 18, 24, 30, 36, 42 e 48 em um ensaio clínico randomizado de </a:t>
            </a:r>
            <a:r>
              <a:rPr lang="en-US" sz="800" dirty="0">
                <a:solidFill>
                  <a:schemeClr val="bg1">
                    <a:lumMod val="50000"/>
                  </a:schemeClr>
                </a:solidFill>
              </a:rPr>
              <a:t>GARDASIL</a:t>
            </a:r>
            <a:r>
              <a:rPr lang="en-US" sz="800" baseline="30000" dirty="0">
                <a:solidFill>
                  <a:schemeClr val="bg1">
                    <a:lumMod val="50000"/>
                  </a:schemeClr>
                </a:solidFill>
              </a:rPr>
              <a:t>2; </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c</a:t>
            </a:r>
            <a:r>
              <a:rPr kumimoji="0" lang="pt-BR" sz="800" b="0" i="0" u="none" strike="noStrike" kern="1200" cap="none" spc="0" normalizeH="0" noProof="0" dirty="0">
                <a:ln>
                  <a:noFill/>
                </a:ln>
                <a:solidFill>
                  <a:schemeClr val="bg1">
                    <a:lumMod val="50000"/>
                  </a:schemeClr>
                </a:solidFill>
                <a:effectLst/>
                <a:uLnTx/>
                <a:uFillTx/>
                <a:ea typeface="+mn-ea"/>
                <a:cs typeface="+mn-cs"/>
              </a:rPr>
              <a:t>Homens heterossexuais com idades entre 16 e 23 anos (N=3463) foram submetidos a coleta de amostras </a:t>
            </a:r>
            <a:r>
              <a:rPr kumimoji="0" lang="pt-BR" sz="800" b="0" i="0" u="none" strike="noStrike" kern="1200" cap="none" spc="0" normalizeH="0" noProof="0" dirty="0" err="1">
                <a:ln>
                  <a:noFill/>
                </a:ln>
                <a:solidFill>
                  <a:schemeClr val="bg1">
                    <a:lumMod val="50000"/>
                  </a:schemeClr>
                </a:solidFill>
                <a:effectLst/>
                <a:uLnTx/>
                <a:uFillTx/>
                <a:ea typeface="+mn-ea"/>
                <a:cs typeface="+mn-cs"/>
              </a:rPr>
              <a:t>anogenitais</a:t>
            </a:r>
            <a:r>
              <a:rPr kumimoji="0" lang="pt-BR" sz="800" b="0" i="0" u="none" strike="noStrike" kern="1200" cap="none" spc="0" normalizeH="0" noProof="0" dirty="0">
                <a:ln>
                  <a:noFill/>
                </a:ln>
                <a:solidFill>
                  <a:schemeClr val="bg1">
                    <a:lumMod val="50000"/>
                  </a:schemeClr>
                </a:solidFill>
                <a:effectLst/>
                <a:uLnTx/>
                <a:uFillTx/>
                <a:ea typeface="+mn-ea"/>
                <a:cs typeface="+mn-cs"/>
              </a:rPr>
              <a:t> para teste de DNA por PCR para HPV 6/11/16/18/31/33/45/52/58/35/39/51/56/59 no dia 1 do estudo em um ensaio clínico randomizado de</a:t>
            </a:r>
            <a:r>
              <a:rPr lang="en-US" sz="800" dirty="0">
                <a:solidFill>
                  <a:schemeClr val="bg1">
                    <a:lumMod val="50000"/>
                  </a:schemeClr>
                </a:solidFill>
              </a:rPr>
              <a:t> GARDASIL.</a:t>
            </a:r>
            <a:r>
              <a:rPr lang="en-US" sz="800" baseline="30000" dirty="0">
                <a:solidFill>
                  <a:schemeClr val="bg1">
                    <a:lumMod val="50000"/>
                  </a:schemeClr>
                </a:solidFill>
              </a:rPr>
              <a:t>3</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noProof="0" dirty="0">
                <a:ln>
                  <a:noFill/>
                </a:ln>
                <a:solidFill>
                  <a:schemeClr val="bg1">
                    <a:lumMod val="50000"/>
                  </a:schemeClr>
                </a:solidFill>
                <a:effectLst/>
                <a:uLnTx/>
                <a:uFillTx/>
                <a:ea typeface="+mn-ea"/>
                <a:cs typeface="+mn-cs"/>
              </a:rPr>
              <a:t>HPV: papilomavírus humano; PCR: reação em cadeia da polimerase.</a:t>
            </a:r>
            <a:endParaRPr kumimoji="0" lang="en-US" sz="800" b="0" i="0" u="none" strike="noStrike" kern="1200" cap="none" spc="0" normalizeH="0" noProof="0" dirty="0">
              <a:ln>
                <a:noFill/>
              </a:ln>
              <a:solidFill>
                <a:schemeClr val="bg1">
                  <a:lumMod val="50000"/>
                </a:schemeClr>
              </a:solidFill>
              <a:effectLst/>
              <a:uLnTx/>
              <a:uFillTx/>
              <a:ea typeface="+mn-ea"/>
              <a:cs typeface="+mn-cs"/>
            </a:endParaRPr>
          </a:p>
          <a:p>
            <a:pPr>
              <a:lnSpc>
                <a:spcPct val="100000"/>
              </a:lnSpc>
              <a:buClrTx/>
              <a:defRPr/>
            </a:pPr>
            <a:r>
              <a:rPr kumimoji="0" lang="en-US" sz="800" b="1" i="0" u="none" strike="noStrike" kern="1200" cap="none" spc="0" normalizeH="0" noProof="0" dirty="0">
                <a:ln>
                  <a:noFill/>
                </a:ln>
                <a:solidFill>
                  <a:schemeClr val="bg1">
                    <a:lumMod val="50000"/>
                  </a:schemeClr>
                </a:solidFill>
                <a:effectLst/>
                <a:uLnTx/>
                <a:uFillTx/>
                <a:ea typeface="+mn-ea"/>
                <a:cs typeface="+mn-cs"/>
              </a:rPr>
              <a:t>1. </a:t>
            </a:r>
            <a:r>
              <a:rPr kumimoji="0" lang="en-US" sz="800" b="0" i="0" u="none" strike="noStrike" kern="1200" cap="none" spc="0" normalizeH="0" noProof="0" dirty="0">
                <a:ln>
                  <a:noFill/>
                </a:ln>
                <a:solidFill>
                  <a:schemeClr val="bg1">
                    <a:lumMod val="50000"/>
                  </a:schemeClr>
                </a:solidFill>
                <a:effectLst/>
                <a:uLnTx/>
                <a:uFillTx/>
                <a:ea typeface="+mn-ea"/>
                <a:cs typeface="+mn-cs"/>
              </a:rPr>
              <a:t>Meites E, </a:t>
            </a:r>
            <a:r>
              <a:rPr kumimoji="0" lang="en-US" sz="800" b="0" i="0" u="none" strike="noStrike" kern="1200" cap="none" spc="0" normalizeH="0" noProof="0" dirty="0" err="1">
                <a:ln>
                  <a:noFill/>
                </a:ln>
                <a:solidFill>
                  <a:schemeClr val="bg1">
                    <a:lumMod val="50000"/>
                  </a:schemeClr>
                </a:solidFill>
                <a:effectLst/>
                <a:uLnTx/>
                <a:uFillTx/>
                <a:ea typeface="+mn-ea"/>
                <a:cs typeface="+mn-cs"/>
              </a:rPr>
              <a:t>Szilagyi</a:t>
            </a:r>
            <a:r>
              <a:rPr kumimoji="0" lang="en-US" sz="800" b="0" i="0" u="none" strike="noStrike" kern="1200" cap="none" spc="0" normalizeH="0" noProof="0" dirty="0">
                <a:ln>
                  <a:noFill/>
                </a:ln>
                <a:solidFill>
                  <a:schemeClr val="bg1">
                    <a:lumMod val="50000"/>
                  </a:schemeClr>
                </a:solidFill>
                <a:effectLst/>
                <a:uLnTx/>
                <a:uFillTx/>
                <a:ea typeface="+mn-ea"/>
                <a:cs typeface="+mn-cs"/>
              </a:rPr>
              <a:t> PG, Chesson HW et al. Human Papillomavirus Vaccination for Adults: Updated Recommendations of the Advisory Committee on Immunization Practices. </a:t>
            </a:r>
            <a:r>
              <a:rPr kumimoji="0" lang="en-US" sz="800" b="0" i="1" u="none" strike="noStrike" kern="1200" cap="none" spc="0" normalizeH="0" noProof="0" dirty="0">
                <a:ln>
                  <a:noFill/>
                </a:ln>
                <a:solidFill>
                  <a:schemeClr val="bg1">
                    <a:lumMod val="50000"/>
                  </a:schemeClr>
                </a:solidFill>
                <a:effectLst/>
                <a:uLnTx/>
                <a:uFillTx/>
                <a:ea typeface="+mn-ea"/>
                <a:cs typeface="+mn-cs"/>
              </a:rPr>
              <a:t>MMWR </a:t>
            </a:r>
            <a:r>
              <a:rPr kumimoji="0" lang="en-US" sz="800" b="0" i="1" u="none" strike="noStrike" kern="1200" cap="none" spc="0" normalizeH="0" noProof="0" dirty="0" err="1">
                <a:ln>
                  <a:noFill/>
                </a:ln>
                <a:solidFill>
                  <a:schemeClr val="bg1">
                    <a:lumMod val="50000"/>
                  </a:schemeClr>
                </a:solidFill>
                <a:effectLst/>
                <a:uLnTx/>
                <a:uFillTx/>
                <a:ea typeface="+mn-ea"/>
                <a:cs typeface="+mn-cs"/>
              </a:rPr>
              <a:t>Morb</a:t>
            </a:r>
            <a:r>
              <a:rPr kumimoji="0" lang="en-US" sz="800" b="0" i="1" u="none" strike="noStrike" kern="1200" cap="none" spc="0" normalizeH="0" noProof="0" dirty="0">
                <a:ln>
                  <a:noFill/>
                </a:ln>
                <a:solidFill>
                  <a:schemeClr val="bg1">
                    <a:lumMod val="50000"/>
                  </a:schemeClr>
                </a:solidFill>
                <a:effectLst/>
                <a:uLnTx/>
                <a:uFillTx/>
                <a:ea typeface="+mn-ea"/>
                <a:cs typeface="+mn-cs"/>
              </a:rPr>
              <a:t> Mortal </a:t>
            </a:r>
            <a:r>
              <a:rPr kumimoji="0" lang="en-US" sz="800" b="0" i="1" u="none" strike="noStrike" kern="1200" cap="none" spc="0" normalizeH="0" noProof="0" dirty="0" err="1">
                <a:ln>
                  <a:noFill/>
                </a:ln>
                <a:solidFill>
                  <a:schemeClr val="bg1">
                    <a:lumMod val="50000"/>
                  </a:schemeClr>
                </a:solidFill>
                <a:effectLst/>
                <a:uLnTx/>
                <a:uFillTx/>
                <a:ea typeface="+mn-ea"/>
                <a:cs typeface="+mn-cs"/>
              </a:rPr>
              <a:t>Wkly</a:t>
            </a:r>
            <a:r>
              <a:rPr kumimoji="0" lang="en-US" sz="800" b="0" i="1" u="none" strike="noStrike" kern="1200" cap="none" spc="0" normalizeH="0" noProof="0" dirty="0">
                <a:ln>
                  <a:noFill/>
                </a:ln>
                <a:solidFill>
                  <a:schemeClr val="bg1">
                    <a:lumMod val="50000"/>
                  </a:schemeClr>
                </a:solidFill>
                <a:effectLst/>
                <a:uLnTx/>
                <a:uFillTx/>
                <a:ea typeface="+mn-ea"/>
                <a:cs typeface="+mn-cs"/>
              </a:rPr>
              <a:t> Rep. </a:t>
            </a:r>
            <a:r>
              <a:rPr kumimoji="0" lang="en-US" sz="800" b="0" i="0" u="none" strike="noStrike" kern="1200" cap="none" spc="0" normalizeH="0" noProof="0" dirty="0">
                <a:ln>
                  <a:noFill/>
                </a:ln>
                <a:solidFill>
                  <a:schemeClr val="bg1">
                    <a:lumMod val="50000"/>
                  </a:schemeClr>
                </a:solidFill>
                <a:effectLst/>
                <a:uLnTx/>
                <a:uFillTx/>
                <a:ea typeface="+mn-ea"/>
                <a:cs typeface="+mn-cs"/>
              </a:rPr>
              <a:t>2019;68:698–702. </a:t>
            </a:r>
            <a:r>
              <a:rPr kumimoji="0" lang="en-US" sz="800" b="1" i="0" u="none" strike="noStrike" kern="1200" cap="none" spc="0" normalizeH="0" noProof="0" dirty="0">
                <a:ln>
                  <a:noFill/>
                </a:ln>
                <a:solidFill>
                  <a:schemeClr val="bg1">
                    <a:lumMod val="50000"/>
                  </a:schemeClr>
                </a:solidFill>
                <a:effectLst/>
                <a:uLnTx/>
                <a:uFillTx/>
                <a:ea typeface="+mn-ea"/>
                <a:cs typeface="+mn-cs"/>
              </a:rPr>
              <a:t>2.</a:t>
            </a:r>
            <a:r>
              <a:rPr kumimoji="0" lang="en-US" sz="800" i="0" u="none" strike="noStrike" kern="1200" cap="none" spc="0" normalizeH="0" noProof="0" dirty="0">
                <a:ln>
                  <a:noFill/>
                </a:ln>
                <a:solidFill>
                  <a:schemeClr val="bg1">
                    <a:lumMod val="50000"/>
                  </a:schemeClr>
                </a:solidFill>
                <a:effectLst/>
                <a:uLnTx/>
                <a:uFillTx/>
                <a:ea typeface="+mn-ea"/>
                <a:cs typeface="+mn-cs"/>
              </a:rPr>
              <a:t> </a:t>
            </a:r>
            <a:r>
              <a:rPr kumimoji="0" lang="en-US" sz="800" b="0" i="0" u="none" strike="noStrike" kern="1200" cap="none" spc="0" normalizeH="0" noProof="0" dirty="0">
                <a:ln>
                  <a:noFill/>
                </a:ln>
                <a:solidFill>
                  <a:schemeClr val="bg1">
                    <a:lumMod val="50000"/>
                  </a:schemeClr>
                </a:solidFill>
                <a:effectLst/>
                <a:uLnTx/>
                <a:uFillTx/>
                <a:ea typeface="+mn-ea"/>
                <a:cs typeface="+mn-cs"/>
              </a:rPr>
              <a:t>Ferris DG, Brown DR, Giuliano AR et al. Prevalence, incidence, and natural history of HPV infection in adult women ages 24 to 45 participating in a vaccine trial. </a:t>
            </a:r>
            <a:r>
              <a:rPr kumimoji="0" lang="en-US" sz="800" b="0" i="1" u="none" strike="noStrike" kern="1200" cap="none" spc="0" normalizeH="0" noProof="0" dirty="0">
                <a:ln>
                  <a:noFill/>
                </a:ln>
                <a:solidFill>
                  <a:schemeClr val="bg1">
                    <a:lumMod val="50000"/>
                  </a:schemeClr>
                </a:solidFill>
                <a:effectLst/>
                <a:uLnTx/>
                <a:uFillTx/>
                <a:ea typeface="+mn-ea"/>
                <a:cs typeface="+mn-cs"/>
              </a:rPr>
              <a:t>Papillomavirus Res. </a:t>
            </a:r>
            <a:r>
              <a:rPr kumimoji="0" lang="en-US" sz="800" b="0" i="0" u="none" strike="noStrike" kern="1200" cap="none" spc="0" normalizeH="0" noProof="0" dirty="0">
                <a:ln>
                  <a:noFill/>
                </a:ln>
                <a:solidFill>
                  <a:schemeClr val="bg1">
                    <a:lumMod val="50000"/>
                  </a:schemeClr>
                </a:solidFill>
                <a:effectLst/>
                <a:uLnTx/>
                <a:uFillTx/>
                <a:ea typeface="+mn-ea"/>
                <a:cs typeface="+mn-cs"/>
              </a:rPr>
              <a:t>2020;10:100202. </a:t>
            </a:r>
            <a:r>
              <a:rPr kumimoji="0" lang="en-US" sz="800" b="1" i="0" u="none" strike="noStrike" kern="1200" cap="none" spc="0" normalizeH="0" noProof="0" dirty="0">
                <a:ln>
                  <a:noFill/>
                </a:ln>
                <a:solidFill>
                  <a:schemeClr val="bg1">
                    <a:lumMod val="50000"/>
                  </a:schemeClr>
                </a:solidFill>
                <a:effectLst/>
                <a:uLnTx/>
                <a:uFillTx/>
                <a:ea typeface="+mn-ea"/>
                <a:cs typeface="+mn-cs"/>
              </a:rPr>
              <a:t>3. </a:t>
            </a:r>
            <a:r>
              <a:rPr kumimoji="0" lang="en-US" sz="800" b="0" i="0" u="none" strike="noStrike" kern="1200" cap="none" spc="0" normalizeH="0" noProof="0" dirty="0" err="1">
                <a:ln>
                  <a:noFill/>
                </a:ln>
                <a:solidFill>
                  <a:schemeClr val="bg1">
                    <a:lumMod val="50000"/>
                  </a:schemeClr>
                </a:solidFill>
                <a:effectLst/>
                <a:uLnTx/>
                <a:uFillTx/>
                <a:ea typeface="+mn-ea"/>
                <a:cs typeface="+mn-cs"/>
              </a:rPr>
              <a:t>Tota</a:t>
            </a:r>
            <a:r>
              <a:rPr kumimoji="0" lang="en-US" sz="800" b="0" i="0" u="none" strike="noStrike" kern="1200" cap="none" spc="0" normalizeH="0" noProof="0" dirty="0">
                <a:ln>
                  <a:noFill/>
                </a:ln>
                <a:solidFill>
                  <a:schemeClr val="bg1">
                    <a:lumMod val="50000"/>
                  </a:schemeClr>
                </a:solidFill>
                <a:effectLst/>
                <a:uLnTx/>
                <a:uFillTx/>
                <a:ea typeface="+mn-ea"/>
                <a:cs typeface="+mn-cs"/>
              </a:rPr>
              <a:t> JE, Giuliano AR, Goldstone SE et al. Anogenital Human Papillomavirus (HPV) Infection, Seroprevalence, and Risk Factors for HPV Seropositivity Among Sexually Active Men Enrolled in a Global HPV Vaccine Trial. </a:t>
            </a:r>
            <a:r>
              <a:rPr kumimoji="0" lang="en-US" sz="800" b="0" i="1" u="none" strike="noStrike" kern="1200" cap="none" spc="0" normalizeH="0" noProof="0" dirty="0">
                <a:ln>
                  <a:noFill/>
                </a:ln>
                <a:solidFill>
                  <a:schemeClr val="bg1">
                    <a:lumMod val="50000"/>
                  </a:schemeClr>
                </a:solidFill>
                <a:effectLst/>
                <a:uLnTx/>
                <a:uFillTx/>
                <a:ea typeface="+mn-ea"/>
                <a:cs typeface="+mn-cs"/>
              </a:rPr>
              <a:t>Clin Infect Dis</a:t>
            </a:r>
            <a:r>
              <a:rPr kumimoji="0" lang="en-US" sz="800" b="0" i="0" u="none" strike="noStrike" kern="1200" cap="none" spc="0" normalizeH="0" noProof="0" dirty="0">
                <a:ln>
                  <a:noFill/>
                </a:ln>
                <a:solidFill>
                  <a:schemeClr val="bg1">
                    <a:lumMod val="50000"/>
                  </a:schemeClr>
                </a:solidFill>
                <a:effectLst/>
                <a:uLnTx/>
                <a:uFillTx/>
                <a:ea typeface="+mn-ea"/>
                <a:cs typeface="+mn-cs"/>
              </a:rPr>
              <a:t>. 2022;74:1247–1256</a:t>
            </a:r>
            <a:r>
              <a:rPr lang="da-DK" sz="800" dirty="0">
                <a:solidFill>
                  <a:schemeClr val="bg1">
                    <a:lumMod val="50000"/>
                  </a:schemeClr>
                </a:solidFill>
              </a:rPr>
              <a:t>. </a:t>
            </a:r>
            <a:r>
              <a:rPr lang="da-DK" sz="800" b="1" dirty="0">
                <a:solidFill>
                  <a:schemeClr val="bg1">
                    <a:lumMod val="50000"/>
                  </a:schemeClr>
                </a:solidFill>
              </a:rPr>
              <a:t>4</a:t>
            </a:r>
            <a:r>
              <a:rPr kumimoji="0" lang="en-US" sz="800" b="1" i="0" u="none" strike="noStrike" kern="1200" cap="none" spc="0" normalizeH="0" noProof="0" dirty="0">
                <a:ln>
                  <a:noFill/>
                </a:ln>
                <a:solidFill>
                  <a:schemeClr val="bg1">
                    <a:lumMod val="50000"/>
                  </a:schemeClr>
                </a:solidFill>
                <a:effectLst/>
                <a:uLnTx/>
                <a:uFillTx/>
                <a:ea typeface="+mn-ea"/>
                <a:cs typeface="+mn-cs"/>
              </a:rPr>
              <a:t>. </a:t>
            </a:r>
            <a:r>
              <a:rPr kumimoji="0" lang="en-US" sz="800" i="0" u="none" strike="noStrike" kern="1200" cap="none" spc="0" normalizeH="0" noProof="0" dirty="0">
                <a:ln>
                  <a:noFill/>
                </a:ln>
                <a:solidFill>
                  <a:schemeClr val="bg1">
                    <a:lumMod val="50000"/>
                  </a:schemeClr>
                </a:solidFill>
                <a:effectLst/>
                <a:uLnTx/>
                <a:uFillTx/>
                <a:ea typeface="+mn-ea"/>
                <a:cs typeface="+mn-cs"/>
              </a:rPr>
              <a:t>Bula vigente de </a:t>
            </a:r>
            <a:r>
              <a:rPr lang="en-US" sz="800" dirty="0">
                <a:solidFill>
                  <a:schemeClr val="bg1">
                    <a:lumMod val="50000"/>
                  </a:schemeClr>
                </a:solidFill>
              </a:rPr>
              <a:t>GARDASIL 9</a:t>
            </a:r>
            <a:r>
              <a:rPr kumimoji="0" lang="en-US" sz="800" b="0" i="0" u="none" strike="noStrike" kern="1200" cap="none" spc="0" normalizeH="0" baseline="0" noProof="0" dirty="0">
                <a:ln>
                  <a:noFill/>
                </a:ln>
                <a:solidFill>
                  <a:schemeClr val="bg1">
                    <a:lumMod val="50000"/>
                  </a:schemeClr>
                </a:solidFill>
                <a:effectLst/>
                <a:uLnTx/>
                <a:uFillTx/>
                <a:latin typeface="+mn-lt"/>
                <a:ea typeface="+mn-ea"/>
                <a:cs typeface="+mn-cs"/>
              </a:rPr>
              <a:t>.</a:t>
            </a:r>
            <a:endParaRPr lang="en-US" sz="800" dirty="0">
              <a:solidFill>
                <a:schemeClr val="bg1">
                  <a:lumMod val="50000"/>
                </a:schemeClr>
              </a:solidFill>
            </a:endParaRPr>
          </a:p>
        </p:txBody>
      </p:sp>
      <p:sp>
        <p:nvSpPr>
          <p:cNvPr id="26" name="Rectangle 25">
            <a:extLst>
              <a:ext uri="{FF2B5EF4-FFF2-40B4-BE49-F238E27FC236}">
                <a16:creationId xmlns:a16="http://schemas.microsoft.com/office/drawing/2014/main" id="{8B2019AA-A51F-CDA7-69B7-83BD471BEDFC}"/>
              </a:ext>
            </a:extLst>
          </p:cNvPr>
          <p:cNvSpPr/>
          <p:nvPr/>
        </p:nvSpPr>
        <p:spPr>
          <a:xfrm>
            <a:off x="1130215" y="3402924"/>
            <a:ext cx="2541080" cy="605809"/>
          </a:xfrm>
          <a:prstGeom prst="rect">
            <a:avLst/>
          </a:prstGeom>
        </p:spPr>
        <p:txBody>
          <a:bodyPr wrap="none">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264A9A"/>
                </a:solidFill>
                <a:effectLst/>
                <a:uLnTx/>
                <a:uFillTx/>
                <a:latin typeface="Arial" panose="020B0604020202020204"/>
                <a:ea typeface="+mn-ea"/>
                <a:cs typeface="+mn-cs"/>
              </a:rPr>
              <a:t>~ 84</a:t>
            </a:r>
            <a:r>
              <a:rPr kumimoji="0" lang="en-US" altLang="en-US" sz="4000" b="1" i="0" u="none" strike="noStrike" kern="1200" cap="none" spc="0" normalizeH="0" baseline="33000" noProof="0" dirty="0">
                <a:ln>
                  <a:noFill/>
                </a:ln>
                <a:solidFill>
                  <a:srgbClr val="264A9A"/>
                </a:solidFill>
                <a:effectLst/>
                <a:uLnTx/>
                <a:uFillTx/>
                <a:latin typeface="Arial" panose="020B0604020202020204"/>
                <a:ea typeface="+mn-ea"/>
                <a:cs typeface="+mn-cs"/>
              </a:rPr>
              <a:t>%</a:t>
            </a:r>
            <a:r>
              <a:rPr kumimoji="0" lang="en-US" altLang="en-US" sz="3600" b="1" i="0" u="none" strike="noStrike" kern="1200" cap="none" spc="0" normalizeH="0" baseline="40000" noProof="0" dirty="0">
                <a:ln>
                  <a:noFill/>
                </a:ln>
                <a:solidFill>
                  <a:srgbClr val="264A9A"/>
                </a:solidFill>
                <a:effectLst/>
                <a:uLnTx/>
                <a:uFillTx/>
                <a:latin typeface="Arial" panose="020B0604020202020204"/>
                <a:ea typeface="+mn-ea"/>
                <a:cs typeface="+mn-cs"/>
              </a:rPr>
              <a:t>2,b</a:t>
            </a:r>
          </a:p>
        </p:txBody>
      </p:sp>
      <p:sp>
        <p:nvSpPr>
          <p:cNvPr id="27" name="TextBox 26">
            <a:extLst>
              <a:ext uri="{FF2B5EF4-FFF2-40B4-BE49-F238E27FC236}">
                <a16:creationId xmlns:a16="http://schemas.microsoft.com/office/drawing/2014/main" id="{ADDCFA6E-1BC0-CF5D-56F1-DED3F633CA0C}"/>
              </a:ext>
            </a:extLst>
          </p:cNvPr>
          <p:cNvSpPr txBox="1"/>
          <p:nvPr/>
        </p:nvSpPr>
        <p:spPr>
          <a:xfrm>
            <a:off x="-432697" y="4056275"/>
            <a:ext cx="5768340" cy="646331"/>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24–45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9ED35EA-083D-EFF8-1086-7AFEBFE3D106}"/>
              </a:ext>
            </a:extLst>
          </p:cNvPr>
          <p:cNvGrpSpPr/>
          <p:nvPr/>
        </p:nvGrpSpPr>
        <p:grpSpPr>
          <a:xfrm>
            <a:off x="1706987" y="1352724"/>
            <a:ext cx="1420070" cy="2150540"/>
            <a:chOff x="2393452" y="1371599"/>
            <a:chExt cx="1420070" cy="2150540"/>
          </a:xfrm>
        </p:grpSpPr>
        <p:sp>
          <p:nvSpPr>
            <p:cNvPr id="5" name="Oval 4">
              <a:extLst>
                <a:ext uri="{FF2B5EF4-FFF2-40B4-BE49-F238E27FC236}">
                  <a16:creationId xmlns:a16="http://schemas.microsoft.com/office/drawing/2014/main" id="{392A70E2-44C2-91DB-914D-A732A302D6FC}"/>
                </a:ext>
              </a:extLst>
            </p:cNvPr>
            <p:cNvSpPr/>
            <p:nvPr/>
          </p:nvSpPr>
          <p:spPr>
            <a:xfrm>
              <a:off x="2393452" y="3268139"/>
              <a:ext cx="1420070" cy="25400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9" name="Freeform: Shape 28">
              <a:extLst>
                <a:ext uri="{FF2B5EF4-FFF2-40B4-BE49-F238E27FC236}">
                  <a16:creationId xmlns:a16="http://schemas.microsoft.com/office/drawing/2014/main" id="{182FB44A-5DFF-8F7C-32FE-E171BCE87726}"/>
                </a:ext>
              </a:extLst>
            </p:cNvPr>
            <p:cNvSpPr/>
            <p:nvPr/>
          </p:nvSpPr>
          <p:spPr>
            <a:xfrm flipH="1">
              <a:off x="2583688" y="1371599"/>
              <a:ext cx="833452" cy="2051851"/>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33" name="Rectangle 32">
            <a:extLst>
              <a:ext uri="{FF2B5EF4-FFF2-40B4-BE49-F238E27FC236}">
                <a16:creationId xmlns:a16="http://schemas.microsoft.com/office/drawing/2014/main" id="{4B43D824-C9C0-9071-86B3-F107C69B6916}"/>
              </a:ext>
            </a:extLst>
          </p:cNvPr>
          <p:cNvSpPr/>
          <p:nvPr/>
        </p:nvSpPr>
        <p:spPr>
          <a:xfrm>
            <a:off x="7848146" y="3379428"/>
            <a:ext cx="2541080" cy="605809"/>
          </a:xfrm>
          <a:prstGeom prst="rect">
            <a:avLst/>
          </a:prstGeom>
        </p:spPr>
        <p:txBody>
          <a:bodyPr wrap="none">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279189"/>
                </a:solidFill>
                <a:effectLst/>
                <a:uLnTx/>
                <a:uFillTx/>
                <a:latin typeface="Arial" panose="020B0604020202020204"/>
                <a:ea typeface="+mn-ea"/>
                <a:cs typeface="+mn-cs"/>
              </a:rPr>
              <a:t>~ 87</a:t>
            </a:r>
            <a:r>
              <a:rPr kumimoji="0" lang="en-US" altLang="en-US" sz="4000" b="1" i="0" u="none" strike="noStrike" kern="1200" cap="none" spc="0" normalizeH="0" baseline="33000" noProof="0" dirty="0">
                <a:ln>
                  <a:noFill/>
                </a:ln>
                <a:solidFill>
                  <a:srgbClr val="279189"/>
                </a:solidFill>
                <a:effectLst/>
                <a:uLnTx/>
                <a:uFillTx/>
                <a:latin typeface="Arial" panose="020B0604020202020204"/>
                <a:ea typeface="+mn-ea"/>
                <a:cs typeface="+mn-cs"/>
              </a:rPr>
              <a:t>%</a:t>
            </a:r>
            <a:r>
              <a:rPr kumimoji="0" lang="en-US" altLang="en-US" sz="3600" b="1" i="0" u="none" strike="noStrike" kern="1200" cap="none" spc="0" normalizeH="0" baseline="40000" noProof="0" dirty="0">
                <a:ln>
                  <a:noFill/>
                </a:ln>
                <a:solidFill>
                  <a:srgbClr val="279189"/>
                </a:solidFill>
                <a:effectLst/>
                <a:uLnTx/>
                <a:uFillTx/>
                <a:latin typeface="Arial" panose="020B0604020202020204"/>
                <a:ea typeface="+mn-ea"/>
                <a:cs typeface="+mn-cs"/>
              </a:rPr>
              <a:t>3,c</a:t>
            </a:r>
          </a:p>
        </p:txBody>
      </p:sp>
      <p:grpSp>
        <p:nvGrpSpPr>
          <p:cNvPr id="9" name="Group 8">
            <a:extLst>
              <a:ext uri="{FF2B5EF4-FFF2-40B4-BE49-F238E27FC236}">
                <a16:creationId xmlns:a16="http://schemas.microsoft.com/office/drawing/2014/main" id="{FBF1B430-2264-4B15-7F5D-92CFE66C2AB0}"/>
              </a:ext>
            </a:extLst>
          </p:cNvPr>
          <p:cNvGrpSpPr/>
          <p:nvPr/>
        </p:nvGrpSpPr>
        <p:grpSpPr>
          <a:xfrm>
            <a:off x="8377599" y="1207531"/>
            <a:ext cx="1420070" cy="2272237"/>
            <a:chOff x="8256618" y="1249902"/>
            <a:chExt cx="1420070" cy="2272237"/>
          </a:xfrm>
        </p:grpSpPr>
        <p:sp>
          <p:nvSpPr>
            <p:cNvPr id="6" name="Oval 5">
              <a:extLst>
                <a:ext uri="{FF2B5EF4-FFF2-40B4-BE49-F238E27FC236}">
                  <a16:creationId xmlns:a16="http://schemas.microsoft.com/office/drawing/2014/main" id="{DA7B1630-9413-DA82-0075-9556D77FFE41}"/>
                </a:ext>
              </a:extLst>
            </p:cNvPr>
            <p:cNvSpPr/>
            <p:nvPr/>
          </p:nvSpPr>
          <p:spPr>
            <a:xfrm>
              <a:off x="8256618" y="3268139"/>
              <a:ext cx="1420070" cy="25400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5" name="Freeform: Shape 34">
              <a:extLst>
                <a:ext uri="{FF2B5EF4-FFF2-40B4-BE49-F238E27FC236}">
                  <a16:creationId xmlns:a16="http://schemas.microsoft.com/office/drawing/2014/main" id="{FC454CCD-9B6D-B545-CE22-A62C23C7EC66}"/>
                </a:ext>
              </a:extLst>
            </p:cNvPr>
            <p:cNvSpPr/>
            <p:nvPr/>
          </p:nvSpPr>
          <p:spPr>
            <a:xfrm flipH="1">
              <a:off x="8690869" y="1249902"/>
              <a:ext cx="771076" cy="2154089"/>
            </a:xfrm>
            <a:custGeom>
              <a:avLst/>
              <a:gdLst>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1611074 w 1883925"/>
                <a:gd name="connsiteY4" fmla="*/ 5153511 h 5262956"/>
                <a:gd name="connsiteX5" fmla="*/ 1615441 w 1883925"/>
                <a:gd name="connsiteY5" fmla="*/ 5154468 h 5262956"/>
                <a:gd name="connsiteX6" fmla="*/ 1635462 w 1883925"/>
                <a:gd name="connsiteY6" fmla="*/ 5156904 h 5262956"/>
                <a:gd name="connsiteX7" fmla="*/ 1441806 w 1883925"/>
                <a:gd name="connsiteY7" fmla="*/ 2843292 h 5262956"/>
                <a:gd name="connsiteX8" fmla="*/ 1447952 w 1883925"/>
                <a:gd name="connsiteY8" fmla="*/ 2928705 h 5262956"/>
                <a:gd name="connsiteX9" fmla="*/ 1451769 w 1883925"/>
                <a:gd name="connsiteY9" fmla="*/ 2996668 h 5262956"/>
                <a:gd name="connsiteX10" fmla="*/ 1457804 w 1883925"/>
                <a:gd name="connsiteY10" fmla="*/ 2994088 h 5262956"/>
                <a:gd name="connsiteX11" fmla="*/ 1477108 w 1883925"/>
                <a:gd name="connsiteY11" fmla="*/ 2925748 h 5262956"/>
                <a:gd name="connsiteX12" fmla="*/ 1466793 w 1883925"/>
                <a:gd name="connsiteY12" fmla="*/ 2852861 h 5262956"/>
                <a:gd name="connsiteX13" fmla="*/ 1344494 w 1883925"/>
                <a:gd name="connsiteY13" fmla="*/ 1886557 h 5262956"/>
                <a:gd name="connsiteX14" fmla="*/ 1340254 w 1883925"/>
                <a:gd name="connsiteY14" fmla="*/ 1906422 h 5262956"/>
                <a:gd name="connsiteX15" fmla="*/ 1371502 w 1883925"/>
                <a:gd name="connsiteY15" fmla="*/ 2209942 h 5262956"/>
                <a:gd name="connsiteX16" fmla="*/ 1379404 w 1883925"/>
                <a:gd name="connsiteY16" fmla="*/ 2041525 h 5262956"/>
                <a:gd name="connsiteX17" fmla="*/ 340811 w 1883925"/>
                <a:gd name="connsiteY17" fmla="*/ 1800941 h 5262956"/>
                <a:gd name="connsiteX18" fmla="*/ 340931 w 1883925"/>
                <a:gd name="connsiteY18" fmla="*/ 1801998 h 5262956"/>
                <a:gd name="connsiteX19" fmla="*/ 340931 w 1883925"/>
                <a:gd name="connsiteY19" fmla="*/ 1801998 h 5262956"/>
                <a:gd name="connsiteX20" fmla="*/ 340931 w 1883925"/>
                <a:gd name="connsiteY20" fmla="*/ 1801999 h 5262956"/>
                <a:gd name="connsiteX21" fmla="*/ 313197 w 1883925"/>
                <a:gd name="connsiteY21" fmla="*/ 1847820 h 5262956"/>
                <a:gd name="connsiteX22" fmla="*/ 313197 w 1883925"/>
                <a:gd name="connsiteY22" fmla="*/ 1847820 h 5262956"/>
                <a:gd name="connsiteX23" fmla="*/ 277728 w 1883925"/>
                <a:gd name="connsiteY23" fmla="*/ 1906421 h 5262956"/>
                <a:gd name="connsiteX24" fmla="*/ 277728 w 1883925"/>
                <a:gd name="connsiteY24" fmla="*/ 1906422 h 5262956"/>
                <a:gd name="connsiteX25" fmla="*/ 277728 w 1883925"/>
                <a:gd name="connsiteY25" fmla="*/ 1906423 h 5262956"/>
                <a:gd name="connsiteX26" fmla="*/ 287320 w 1883925"/>
                <a:gd name="connsiteY26" fmla="*/ 1953304 h 5262956"/>
                <a:gd name="connsiteX27" fmla="*/ 296432 w 1883925"/>
                <a:gd name="connsiteY27" fmla="*/ 1997835 h 5262956"/>
                <a:gd name="connsiteX28" fmla="*/ 296432 w 1883925"/>
                <a:gd name="connsiteY28" fmla="*/ 1997835 h 5262956"/>
                <a:gd name="connsiteX29" fmla="*/ 324377 w 1883925"/>
                <a:gd name="connsiteY29" fmla="*/ 2134413 h 5262956"/>
                <a:gd name="connsiteX30" fmla="*/ 366790 w 1883925"/>
                <a:gd name="connsiteY30" fmla="*/ 2014554 h 5262956"/>
                <a:gd name="connsiteX31" fmla="*/ 366994 w 1883925"/>
                <a:gd name="connsiteY31" fmla="*/ 2013973 h 5262956"/>
                <a:gd name="connsiteX32" fmla="*/ 366995 w 1883925"/>
                <a:gd name="connsiteY32" fmla="*/ 2013975 h 5262956"/>
                <a:gd name="connsiteX33" fmla="*/ 366996 w 1883925"/>
                <a:gd name="connsiteY33" fmla="*/ 2013973 h 5262956"/>
                <a:gd name="connsiteX34" fmla="*/ 351077 w 1883925"/>
                <a:gd name="connsiteY34" fmla="*/ 1884705 h 5262956"/>
                <a:gd name="connsiteX35" fmla="*/ 997641 w 1883925"/>
                <a:gd name="connsiteY35" fmla="*/ 0 h 5262956"/>
                <a:gd name="connsiteX36" fmla="*/ 997642 w 1883925"/>
                <a:gd name="connsiteY36" fmla="*/ 3 h 5262956"/>
                <a:gd name="connsiteX37" fmla="*/ 1032966 w 1883925"/>
                <a:gd name="connsiteY37" fmla="*/ 21195 h 5262956"/>
                <a:gd name="connsiteX38" fmla="*/ 1086307 w 1883925"/>
                <a:gd name="connsiteY38" fmla="*/ 106136 h 5262956"/>
                <a:gd name="connsiteX39" fmla="*/ 1075951 w 1883925"/>
                <a:gd name="connsiteY39" fmla="*/ 45732 h 5262956"/>
                <a:gd name="connsiteX40" fmla="*/ 1134105 w 1883925"/>
                <a:gd name="connsiteY40" fmla="*/ 137424 h 5262956"/>
                <a:gd name="connsiteX41" fmla="*/ 1170256 w 1883925"/>
                <a:gd name="connsiteY41" fmla="*/ 231205 h 5262956"/>
                <a:gd name="connsiteX42" fmla="*/ 1162084 w 1883925"/>
                <a:gd name="connsiteY42" fmla="*/ 408401 h 5262956"/>
                <a:gd name="connsiteX43" fmla="*/ 1150539 w 1883925"/>
                <a:gd name="connsiteY43" fmla="*/ 417383 h 5262956"/>
                <a:gd name="connsiteX44" fmla="*/ 1148236 w 1883925"/>
                <a:gd name="connsiteY44" fmla="*/ 422173 h 5262956"/>
                <a:gd name="connsiteX45" fmla="*/ 1162084 w 1883925"/>
                <a:gd name="connsiteY45" fmla="*/ 408404 h 5262956"/>
                <a:gd name="connsiteX46" fmla="*/ 1181641 w 1883925"/>
                <a:gd name="connsiteY46" fmla="*/ 477986 h 5262956"/>
                <a:gd name="connsiteX47" fmla="*/ 1148562 w 1883925"/>
                <a:gd name="connsiteY47" fmla="*/ 582365 h 5262956"/>
                <a:gd name="connsiteX48" fmla="*/ 1127319 w 1883925"/>
                <a:gd name="connsiteY48" fmla="*/ 583617 h 5262956"/>
                <a:gd name="connsiteX49" fmla="*/ 1125746 w 1883925"/>
                <a:gd name="connsiteY49" fmla="*/ 619732 h 5262956"/>
                <a:gd name="connsiteX50" fmla="*/ 1118997 w 1883925"/>
                <a:gd name="connsiteY50" fmla="*/ 662340 h 5262956"/>
                <a:gd name="connsiteX51" fmla="*/ 1066370 w 1883925"/>
                <a:gd name="connsiteY51" fmla="*/ 731175 h 5262956"/>
                <a:gd name="connsiteX52" fmla="*/ 1032094 w 1883925"/>
                <a:gd name="connsiteY52" fmla="*/ 771491 h 5262956"/>
                <a:gd name="connsiteX53" fmla="*/ 1032135 w 1883925"/>
                <a:gd name="connsiteY53" fmla="*/ 773221 h 5262956"/>
                <a:gd name="connsiteX54" fmla="*/ 1041484 w 1883925"/>
                <a:gd name="connsiteY54" fmla="*/ 783371 h 5262956"/>
                <a:gd name="connsiteX55" fmla="*/ 1042999 w 1883925"/>
                <a:gd name="connsiteY55" fmla="*/ 786856 h 5262956"/>
                <a:gd name="connsiteX56" fmla="*/ 1043134 w 1883925"/>
                <a:gd name="connsiteY56" fmla="*/ 786426 h 5262956"/>
                <a:gd name="connsiteX57" fmla="*/ 1061907 w 1883925"/>
                <a:gd name="connsiteY57" fmla="*/ 831066 h 5262956"/>
                <a:gd name="connsiteX58" fmla="*/ 1061190 w 1883925"/>
                <a:gd name="connsiteY58" fmla="*/ 826386 h 5262956"/>
                <a:gd name="connsiteX59" fmla="*/ 1061198 w 1883925"/>
                <a:gd name="connsiteY59" fmla="*/ 826408 h 5262956"/>
                <a:gd name="connsiteX60" fmla="*/ 1061190 w 1883925"/>
                <a:gd name="connsiteY60" fmla="*/ 826376 h 5262956"/>
                <a:gd name="connsiteX61" fmla="*/ 1097855 w 1883925"/>
                <a:gd name="connsiteY61" fmla="*/ 847339 h 5262956"/>
                <a:gd name="connsiteX62" fmla="*/ 1127875 w 1883925"/>
                <a:gd name="connsiteY62" fmla="*/ 869572 h 5262956"/>
                <a:gd name="connsiteX63" fmla="*/ 1144222 w 1883925"/>
                <a:gd name="connsiteY63" fmla="*/ 877069 h 5262956"/>
                <a:gd name="connsiteX64" fmla="*/ 1459618 w 1883925"/>
                <a:gd name="connsiteY64" fmla="*/ 1023444 h 5262956"/>
                <a:gd name="connsiteX65" fmla="*/ 1522311 w 1883925"/>
                <a:gd name="connsiteY65" fmla="*/ 1053180 h 5262956"/>
                <a:gd name="connsiteX66" fmla="*/ 1522379 w 1883925"/>
                <a:gd name="connsiteY66" fmla="*/ 1053212 h 5262956"/>
                <a:gd name="connsiteX67" fmla="*/ 1522380 w 1883925"/>
                <a:gd name="connsiteY67" fmla="*/ 1053210 h 5262956"/>
                <a:gd name="connsiteX68" fmla="*/ 1522380 w 1883925"/>
                <a:gd name="connsiteY68" fmla="*/ 1053212 h 5262956"/>
                <a:gd name="connsiteX69" fmla="*/ 1522381 w 1883925"/>
                <a:gd name="connsiteY69" fmla="*/ 1053213 h 5262956"/>
                <a:gd name="connsiteX70" fmla="*/ 1522381 w 1883925"/>
                <a:gd name="connsiteY70" fmla="*/ 1053210 h 5262956"/>
                <a:gd name="connsiteX71" fmla="*/ 1522385 w 1883925"/>
                <a:gd name="connsiteY71" fmla="*/ 1053219 h 5262956"/>
                <a:gd name="connsiteX72" fmla="*/ 1531708 w 1883925"/>
                <a:gd name="connsiteY72" fmla="*/ 1073062 h 5262956"/>
                <a:gd name="connsiteX73" fmla="*/ 1535604 w 1883925"/>
                <a:gd name="connsiteY73" fmla="*/ 1086730 h 5262956"/>
                <a:gd name="connsiteX74" fmla="*/ 1543542 w 1883925"/>
                <a:gd name="connsiteY74" fmla="*/ 1106851 h 5262956"/>
                <a:gd name="connsiteX75" fmla="*/ 1559673 w 1883925"/>
                <a:gd name="connsiteY75" fmla="*/ 1175509 h 5262956"/>
                <a:gd name="connsiteX76" fmla="*/ 1563472 w 1883925"/>
                <a:gd name="connsiteY76" fmla="*/ 1205110 h 5262956"/>
                <a:gd name="connsiteX77" fmla="*/ 1564651 w 1883925"/>
                <a:gd name="connsiteY77" fmla="*/ 1211537 h 5262956"/>
                <a:gd name="connsiteX78" fmla="*/ 1575560 w 1883925"/>
                <a:gd name="connsiteY78" fmla="*/ 1297645 h 5262956"/>
                <a:gd name="connsiteX79" fmla="*/ 1575899 w 1883925"/>
                <a:gd name="connsiteY79" fmla="*/ 1301937 h 5262956"/>
                <a:gd name="connsiteX80" fmla="*/ 1579570 w 1883925"/>
                <a:gd name="connsiteY80" fmla="*/ 1330543 h 5262956"/>
                <a:gd name="connsiteX81" fmla="*/ 1583950 w 1883925"/>
                <a:gd name="connsiteY81" fmla="*/ 1403914 h 5262956"/>
                <a:gd name="connsiteX82" fmla="*/ 1584296 w 1883925"/>
                <a:gd name="connsiteY82" fmla="*/ 1408298 h 5262956"/>
                <a:gd name="connsiteX83" fmla="*/ 1584447 w 1883925"/>
                <a:gd name="connsiteY83" fmla="*/ 1412241 h 5262956"/>
                <a:gd name="connsiteX84" fmla="*/ 1587516 w 1883925"/>
                <a:gd name="connsiteY84" fmla="*/ 1463651 h 5262956"/>
                <a:gd name="connsiteX85" fmla="*/ 1588955 w 1883925"/>
                <a:gd name="connsiteY85" fmla="*/ 1520168 h 5262956"/>
                <a:gd name="connsiteX86" fmla="*/ 1588613 w 1883925"/>
                <a:gd name="connsiteY86" fmla="*/ 1521033 h 5262956"/>
                <a:gd name="connsiteX87" fmla="*/ 1589578 w 1883925"/>
                <a:gd name="connsiteY87" fmla="*/ 1546234 h 5262956"/>
                <a:gd name="connsiteX88" fmla="*/ 1614046 w 1883925"/>
                <a:gd name="connsiteY88" fmla="*/ 2299049 h 5262956"/>
                <a:gd name="connsiteX89" fmla="*/ 1574282 w 1883925"/>
                <a:gd name="connsiteY89" fmla="*/ 2660015 h 5262956"/>
                <a:gd name="connsiteX90" fmla="*/ 1553174 w 1883925"/>
                <a:gd name="connsiteY90" fmla="*/ 2665487 h 5262956"/>
                <a:gd name="connsiteX91" fmla="*/ 1549204 w 1883925"/>
                <a:gd name="connsiteY91" fmla="*/ 2666146 h 5262956"/>
                <a:gd name="connsiteX92" fmla="*/ 1549018 w 1883925"/>
                <a:gd name="connsiteY92" fmla="*/ 2670278 h 5262956"/>
                <a:gd name="connsiteX93" fmla="*/ 1546427 w 1883925"/>
                <a:gd name="connsiteY93" fmla="*/ 2670344 h 5262956"/>
                <a:gd name="connsiteX94" fmla="*/ 1545899 w 1883925"/>
                <a:gd name="connsiteY94" fmla="*/ 2670335 h 5262956"/>
                <a:gd name="connsiteX95" fmla="*/ 1545615 w 1883925"/>
                <a:gd name="connsiteY95" fmla="*/ 2672970 h 5262956"/>
                <a:gd name="connsiteX96" fmla="*/ 1545306 w 1883925"/>
                <a:gd name="connsiteY96" fmla="*/ 2675915 h 5262956"/>
                <a:gd name="connsiteX97" fmla="*/ 1555061 w 1883925"/>
                <a:gd name="connsiteY97" fmla="*/ 2699990 h 5262956"/>
                <a:gd name="connsiteX98" fmla="*/ 1562848 w 1883925"/>
                <a:gd name="connsiteY98" fmla="*/ 2719436 h 5262956"/>
                <a:gd name="connsiteX99" fmla="*/ 1562702 w 1883925"/>
                <a:gd name="connsiteY99" fmla="*/ 2718924 h 5262956"/>
                <a:gd name="connsiteX100" fmla="*/ 1607755 w 1883925"/>
                <a:gd name="connsiteY100" fmla="*/ 2834984 h 5262956"/>
                <a:gd name="connsiteX101" fmla="*/ 1600396 w 1883925"/>
                <a:gd name="connsiteY101" fmla="*/ 2903724 h 5262956"/>
                <a:gd name="connsiteX102" fmla="*/ 1598141 w 1883925"/>
                <a:gd name="connsiteY102" fmla="*/ 2917704 h 5262956"/>
                <a:gd name="connsiteX103" fmla="*/ 1594354 w 1883925"/>
                <a:gd name="connsiteY103" fmla="*/ 2944763 h 5262956"/>
                <a:gd name="connsiteX104" fmla="*/ 1592151 w 1883925"/>
                <a:gd name="connsiteY104" fmla="*/ 2954084 h 5262956"/>
                <a:gd name="connsiteX105" fmla="*/ 1591252 w 1883925"/>
                <a:gd name="connsiteY105" fmla="*/ 2959319 h 5262956"/>
                <a:gd name="connsiteX106" fmla="*/ 1591348 w 1883925"/>
                <a:gd name="connsiteY106" fmla="*/ 2957484 h 5262956"/>
                <a:gd name="connsiteX107" fmla="*/ 1589281 w 1883925"/>
                <a:gd name="connsiteY107" fmla="*/ 2966228 h 5262956"/>
                <a:gd name="connsiteX108" fmla="*/ 1576756 w 1883925"/>
                <a:gd name="connsiteY108" fmla="*/ 2974441 h 5262956"/>
                <a:gd name="connsiteX109" fmla="*/ 1576650 w 1883925"/>
                <a:gd name="connsiteY109" fmla="*/ 2975272 h 5262956"/>
                <a:gd name="connsiteX110" fmla="*/ 1563139 w 1883925"/>
                <a:gd name="connsiteY110" fmla="*/ 2983784 h 5262956"/>
                <a:gd name="connsiteX111" fmla="*/ 1563250 w 1883925"/>
                <a:gd name="connsiteY111" fmla="*/ 2983298 h 5262956"/>
                <a:gd name="connsiteX112" fmla="*/ 1556581 w 1883925"/>
                <a:gd name="connsiteY112" fmla="*/ 2987671 h 5262956"/>
                <a:gd name="connsiteX113" fmla="*/ 1537567 w 1883925"/>
                <a:gd name="connsiteY113" fmla="*/ 2998278 h 5262956"/>
                <a:gd name="connsiteX114" fmla="*/ 1534082 w 1883925"/>
                <a:gd name="connsiteY114" fmla="*/ 3000410 h 5262956"/>
                <a:gd name="connsiteX115" fmla="*/ 1508187 w 1883925"/>
                <a:gd name="connsiteY115" fmla="*/ 3017016 h 5262956"/>
                <a:gd name="connsiteX116" fmla="*/ 1510603 w 1883925"/>
                <a:gd name="connsiteY116" fmla="*/ 3014774 h 5262956"/>
                <a:gd name="connsiteX117" fmla="*/ 1487275 w 1883925"/>
                <a:gd name="connsiteY117" fmla="*/ 3029045 h 5262956"/>
                <a:gd name="connsiteX118" fmla="*/ 1465647 w 1883925"/>
                <a:gd name="connsiteY118" fmla="*/ 3040350 h 5262956"/>
                <a:gd name="connsiteX119" fmla="*/ 1458808 w 1883925"/>
                <a:gd name="connsiteY119" fmla="*/ 3042686 h 5262956"/>
                <a:gd name="connsiteX120" fmla="*/ 1454417 w 1883925"/>
                <a:gd name="connsiteY120" fmla="*/ 3043801 h 5262956"/>
                <a:gd name="connsiteX121" fmla="*/ 1465573 w 1883925"/>
                <a:gd name="connsiteY121" fmla="*/ 3242439 h 5262956"/>
                <a:gd name="connsiteX122" fmla="*/ 1482763 w 1883925"/>
                <a:gd name="connsiteY122" fmla="*/ 3627856 h 5262956"/>
                <a:gd name="connsiteX123" fmla="*/ 1548773 w 1883925"/>
                <a:gd name="connsiteY123" fmla="*/ 4864027 h 5262956"/>
                <a:gd name="connsiteX124" fmla="*/ 1541044 w 1883925"/>
                <a:gd name="connsiteY124" fmla="*/ 4865741 h 5262956"/>
                <a:gd name="connsiteX125" fmla="*/ 1532528 w 1883925"/>
                <a:gd name="connsiteY125" fmla="*/ 4869050 h 5262956"/>
                <a:gd name="connsiteX126" fmla="*/ 1538666 w 1883925"/>
                <a:gd name="connsiteY126" fmla="*/ 4869162 h 5262956"/>
                <a:gd name="connsiteX127" fmla="*/ 1545786 w 1883925"/>
                <a:gd name="connsiteY127" fmla="*/ 4879580 h 5262956"/>
                <a:gd name="connsiteX128" fmla="*/ 1545866 w 1883925"/>
                <a:gd name="connsiteY128" fmla="*/ 4879575 h 5262956"/>
                <a:gd name="connsiteX129" fmla="*/ 1546155 w 1883925"/>
                <a:gd name="connsiteY129" fmla="*/ 4880120 h 5262956"/>
                <a:gd name="connsiteX130" fmla="*/ 1546328 w 1883925"/>
                <a:gd name="connsiteY130" fmla="*/ 4880372 h 5262956"/>
                <a:gd name="connsiteX131" fmla="*/ 1556865 w 1883925"/>
                <a:gd name="connsiteY131" fmla="*/ 4900032 h 5262956"/>
                <a:gd name="connsiteX132" fmla="*/ 1560681 w 1883925"/>
                <a:gd name="connsiteY132" fmla="*/ 4907066 h 5262956"/>
                <a:gd name="connsiteX133" fmla="*/ 1572299 w 1883925"/>
                <a:gd name="connsiteY133" fmla="*/ 4927469 h 5262956"/>
                <a:gd name="connsiteX134" fmla="*/ 1574660 w 1883925"/>
                <a:gd name="connsiteY134" fmla="*/ 4931010 h 5262956"/>
                <a:gd name="connsiteX135" fmla="*/ 1579270 w 1883925"/>
                <a:gd name="connsiteY135" fmla="*/ 4930742 h 5262956"/>
                <a:gd name="connsiteX136" fmla="*/ 1589701 w 1883925"/>
                <a:gd name="connsiteY136" fmla="*/ 4941616 h 5262956"/>
                <a:gd name="connsiteX137" fmla="*/ 1586286 w 1883925"/>
                <a:gd name="connsiteY137" fmla="*/ 4945212 h 5262956"/>
                <a:gd name="connsiteX138" fmla="*/ 1598925 w 1883925"/>
                <a:gd name="connsiteY138" fmla="*/ 4956995 h 5262956"/>
                <a:gd name="connsiteX139" fmla="*/ 1608371 w 1883925"/>
                <a:gd name="connsiteY139" fmla="*/ 4965248 h 5262956"/>
                <a:gd name="connsiteX140" fmla="*/ 1610989 w 1883925"/>
                <a:gd name="connsiteY140" fmla="*/ 4965667 h 5262956"/>
                <a:gd name="connsiteX141" fmla="*/ 1612800 w 1883925"/>
                <a:gd name="connsiteY141" fmla="*/ 4969118 h 5262956"/>
                <a:gd name="connsiteX142" fmla="*/ 1613520 w 1883925"/>
                <a:gd name="connsiteY142" fmla="*/ 4969747 h 5262956"/>
                <a:gd name="connsiteX143" fmla="*/ 1622932 w 1883925"/>
                <a:gd name="connsiteY143" fmla="*/ 4970552 h 5262956"/>
                <a:gd name="connsiteX144" fmla="*/ 1624294 w 1883925"/>
                <a:gd name="connsiteY144" fmla="*/ 4972008 h 5262956"/>
                <a:gd name="connsiteX145" fmla="*/ 1625351 w 1883925"/>
                <a:gd name="connsiteY145" fmla="*/ 4971655 h 5262956"/>
                <a:gd name="connsiteX146" fmla="*/ 1629890 w 1883925"/>
                <a:gd name="connsiteY146" fmla="*/ 4976423 h 5262956"/>
                <a:gd name="connsiteX147" fmla="*/ 1629878 w 1883925"/>
                <a:gd name="connsiteY147" fmla="*/ 4977977 h 5262956"/>
                <a:gd name="connsiteX148" fmla="*/ 1633372 w 1883925"/>
                <a:gd name="connsiteY148" fmla="*/ 4981714 h 5262956"/>
                <a:gd name="connsiteX149" fmla="*/ 1630759 w 1883925"/>
                <a:gd name="connsiteY149" fmla="*/ 4984383 h 5262956"/>
                <a:gd name="connsiteX150" fmla="*/ 1636410 w 1883925"/>
                <a:gd name="connsiteY150" fmla="*/ 4988867 h 5262956"/>
                <a:gd name="connsiteX151" fmla="*/ 1638698 w 1883925"/>
                <a:gd name="connsiteY151" fmla="*/ 4990562 h 5262956"/>
                <a:gd name="connsiteX152" fmla="*/ 1662621 w 1883925"/>
                <a:gd name="connsiteY152" fmla="*/ 5005859 h 5262956"/>
                <a:gd name="connsiteX153" fmla="*/ 1663320 w 1883925"/>
                <a:gd name="connsiteY153" fmla="*/ 5006286 h 5262956"/>
                <a:gd name="connsiteX154" fmla="*/ 1673667 w 1883925"/>
                <a:gd name="connsiteY154" fmla="*/ 5007125 h 5262956"/>
                <a:gd name="connsiteX155" fmla="*/ 1674744 w 1883925"/>
                <a:gd name="connsiteY155" fmla="*/ 5008019 h 5262956"/>
                <a:gd name="connsiteX156" fmla="*/ 1677413 w 1883925"/>
                <a:gd name="connsiteY156" fmla="*/ 5007602 h 5262956"/>
                <a:gd name="connsiteX157" fmla="*/ 1683109 w 1883925"/>
                <a:gd name="connsiteY157" fmla="*/ 5011036 h 5262956"/>
                <a:gd name="connsiteX158" fmla="*/ 1684095 w 1883925"/>
                <a:gd name="connsiteY158" fmla="*/ 5010518 h 5262956"/>
                <a:gd name="connsiteX159" fmla="*/ 1689399 w 1883925"/>
                <a:gd name="connsiteY159" fmla="*/ 5013419 h 5262956"/>
                <a:gd name="connsiteX160" fmla="*/ 1689466 w 1883925"/>
                <a:gd name="connsiteY160" fmla="*/ 5014869 h 5262956"/>
                <a:gd name="connsiteX161" fmla="*/ 1691397 w 1883925"/>
                <a:gd name="connsiteY161" fmla="*/ 5016033 h 5262956"/>
                <a:gd name="connsiteX162" fmla="*/ 1693132 w 1883925"/>
                <a:gd name="connsiteY162" fmla="*/ 5021205 h 5262956"/>
                <a:gd name="connsiteX163" fmla="*/ 1689895 w 1883925"/>
                <a:gd name="connsiteY163" fmla="*/ 5022558 h 5262956"/>
                <a:gd name="connsiteX164" fmla="*/ 1714673 w 1883925"/>
                <a:gd name="connsiteY164" fmla="*/ 5037729 h 5262956"/>
                <a:gd name="connsiteX165" fmla="*/ 1722275 w 1883925"/>
                <a:gd name="connsiteY165" fmla="*/ 5042324 h 5262956"/>
                <a:gd name="connsiteX166" fmla="*/ 1728179 w 1883925"/>
                <a:gd name="connsiteY166" fmla="*/ 5042942 h 5262956"/>
                <a:gd name="connsiteX167" fmla="*/ 1730406 w 1883925"/>
                <a:gd name="connsiteY167" fmla="*/ 5043820 h 5262956"/>
                <a:gd name="connsiteX168" fmla="*/ 1732084 w 1883925"/>
                <a:gd name="connsiteY168" fmla="*/ 5043482 h 5262956"/>
                <a:gd name="connsiteX169" fmla="*/ 1735742 w 1883925"/>
                <a:gd name="connsiteY169" fmla="*/ 5045923 h 5262956"/>
                <a:gd name="connsiteX170" fmla="*/ 1736124 w 1883925"/>
                <a:gd name="connsiteY170" fmla="*/ 5046073 h 5262956"/>
                <a:gd name="connsiteX171" fmla="*/ 1736135 w 1883925"/>
                <a:gd name="connsiteY171" fmla="*/ 5046184 h 5262956"/>
                <a:gd name="connsiteX172" fmla="*/ 1745546 w 1883925"/>
                <a:gd name="connsiteY172" fmla="*/ 5052462 h 5262956"/>
                <a:gd name="connsiteX173" fmla="*/ 1746903 w 1883925"/>
                <a:gd name="connsiteY173" fmla="*/ 5057830 h 5262956"/>
                <a:gd name="connsiteX174" fmla="*/ 1746892 w 1883925"/>
                <a:gd name="connsiteY174" fmla="*/ 5057834 h 5262956"/>
                <a:gd name="connsiteX175" fmla="*/ 1867570 w 1883925"/>
                <a:gd name="connsiteY175" fmla="*/ 5129570 h 5262956"/>
                <a:gd name="connsiteX176" fmla="*/ 1877248 w 1883925"/>
                <a:gd name="connsiteY176" fmla="*/ 5137385 h 5262956"/>
                <a:gd name="connsiteX177" fmla="*/ 1877248 w 1883925"/>
                <a:gd name="connsiteY177" fmla="*/ 5137386 h 5262956"/>
                <a:gd name="connsiteX178" fmla="*/ 1877249 w 1883925"/>
                <a:gd name="connsiteY178" fmla="*/ 5137385 h 5262956"/>
                <a:gd name="connsiteX179" fmla="*/ 1877250 w 1883925"/>
                <a:gd name="connsiteY179" fmla="*/ 5137387 h 5262956"/>
                <a:gd name="connsiteX180" fmla="*/ 1878542 w 1883925"/>
                <a:gd name="connsiteY180" fmla="*/ 5138913 h 5262956"/>
                <a:gd name="connsiteX181" fmla="*/ 1878541 w 1883925"/>
                <a:gd name="connsiteY181" fmla="*/ 5138913 h 5262956"/>
                <a:gd name="connsiteX182" fmla="*/ 1880353 w 1883925"/>
                <a:gd name="connsiteY182" fmla="*/ 5143095 h 5262956"/>
                <a:gd name="connsiteX183" fmla="*/ 1883457 w 1883925"/>
                <a:gd name="connsiteY183" fmla="*/ 5175288 h 5262956"/>
                <a:gd name="connsiteX184" fmla="*/ 1882778 w 1883925"/>
                <a:gd name="connsiteY184" fmla="*/ 5194467 h 5262956"/>
                <a:gd name="connsiteX185" fmla="*/ 1883925 w 1883925"/>
                <a:gd name="connsiteY185" fmla="*/ 5193102 h 5262956"/>
                <a:gd name="connsiteX186" fmla="*/ 1882679 w 1883925"/>
                <a:gd name="connsiteY186" fmla="*/ 5197263 h 5262956"/>
                <a:gd name="connsiteX187" fmla="*/ 1882458 w 1883925"/>
                <a:gd name="connsiteY187" fmla="*/ 5203504 h 5262956"/>
                <a:gd name="connsiteX188" fmla="*/ 1880267 w 1883925"/>
                <a:gd name="connsiteY188" fmla="*/ 5205318 h 5262956"/>
                <a:gd name="connsiteX189" fmla="*/ 1879147 w 1883925"/>
                <a:gd name="connsiteY189" fmla="*/ 5209058 h 5262956"/>
                <a:gd name="connsiteX190" fmla="*/ 1789201 w 1883925"/>
                <a:gd name="connsiteY190" fmla="*/ 5233976 h 5262956"/>
                <a:gd name="connsiteX191" fmla="*/ 1581475 w 1883925"/>
                <a:gd name="connsiteY191" fmla="*/ 5216718 h 5262956"/>
                <a:gd name="connsiteX192" fmla="*/ 1553864 w 1883925"/>
                <a:gd name="connsiteY192" fmla="*/ 5199370 h 5262956"/>
                <a:gd name="connsiteX193" fmla="*/ 1553381 w 1883925"/>
                <a:gd name="connsiteY193" fmla="*/ 5199139 h 5262956"/>
                <a:gd name="connsiteX194" fmla="*/ 1553011 w 1883925"/>
                <a:gd name="connsiteY194" fmla="*/ 5198834 h 5262956"/>
                <a:gd name="connsiteX195" fmla="*/ 1543613 w 1883925"/>
                <a:gd name="connsiteY195" fmla="*/ 5192930 h 5262956"/>
                <a:gd name="connsiteX196" fmla="*/ 1536846 w 1883925"/>
                <a:gd name="connsiteY196" fmla="*/ 5185497 h 5262956"/>
                <a:gd name="connsiteX197" fmla="*/ 1535500 w 1883925"/>
                <a:gd name="connsiteY197" fmla="*/ 5184386 h 5262956"/>
                <a:gd name="connsiteX198" fmla="*/ 1528227 w 1883925"/>
                <a:gd name="connsiteY198" fmla="*/ 5176031 h 5262956"/>
                <a:gd name="connsiteX199" fmla="*/ 1528207 w 1883925"/>
                <a:gd name="connsiteY199" fmla="*/ 5176009 h 5262956"/>
                <a:gd name="connsiteX200" fmla="*/ 1528211 w 1883925"/>
                <a:gd name="connsiteY200" fmla="*/ 5176013 h 5262956"/>
                <a:gd name="connsiteX201" fmla="*/ 1528207 w 1883925"/>
                <a:gd name="connsiteY201" fmla="*/ 5176008 h 5262956"/>
                <a:gd name="connsiteX202" fmla="*/ 1528191 w 1883925"/>
                <a:gd name="connsiteY202" fmla="*/ 5176005 h 5262956"/>
                <a:gd name="connsiteX203" fmla="*/ 1528207 w 1883925"/>
                <a:gd name="connsiteY203" fmla="*/ 5176009 h 5262956"/>
                <a:gd name="connsiteX204" fmla="*/ 1324521 w 1883925"/>
                <a:gd name="connsiteY204" fmla="*/ 5131779 h 5262956"/>
                <a:gd name="connsiteX205" fmla="*/ 1321086 w 1883925"/>
                <a:gd name="connsiteY205" fmla="*/ 5124706 h 5262956"/>
                <a:gd name="connsiteX206" fmla="*/ 1320666 w 1883925"/>
                <a:gd name="connsiteY206" fmla="*/ 5120158 h 5262956"/>
                <a:gd name="connsiteX207" fmla="*/ 1320617 w 1883925"/>
                <a:gd name="connsiteY207" fmla="*/ 5120042 h 5262956"/>
                <a:gd name="connsiteX208" fmla="*/ 1320578 w 1883925"/>
                <a:gd name="connsiteY208" fmla="*/ 5119211 h 5262956"/>
                <a:gd name="connsiteX209" fmla="*/ 1320578 w 1883925"/>
                <a:gd name="connsiteY209" fmla="*/ 5119209 h 5262956"/>
                <a:gd name="connsiteX210" fmla="*/ 1320578 w 1883925"/>
                <a:gd name="connsiteY210" fmla="*/ 5119209 h 5262956"/>
                <a:gd name="connsiteX211" fmla="*/ 1319233 w 1883925"/>
                <a:gd name="connsiteY211" fmla="*/ 5090415 h 5262956"/>
                <a:gd name="connsiteX212" fmla="*/ 1318187 w 1883925"/>
                <a:gd name="connsiteY212" fmla="*/ 5067800 h 5262956"/>
                <a:gd name="connsiteX213" fmla="*/ 1317868 w 1883925"/>
                <a:gd name="connsiteY213" fmla="*/ 5060918 h 5262956"/>
                <a:gd name="connsiteX214" fmla="*/ 1317868 w 1883925"/>
                <a:gd name="connsiteY214" fmla="*/ 5060917 h 5262956"/>
                <a:gd name="connsiteX215" fmla="*/ 1318875 w 1883925"/>
                <a:gd name="connsiteY215" fmla="*/ 5021789 h 5262956"/>
                <a:gd name="connsiteX216" fmla="*/ 1320917 w 1883925"/>
                <a:gd name="connsiteY216" fmla="*/ 4953473 h 5262956"/>
                <a:gd name="connsiteX217" fmla="*/ 1296901 w 1883925"/>
                <a:gd name="connsiteY217" fmla="*/ 4951822 h 5262956"/>
                <a:gd name="connsiteX218" fmla="*/ 1273728 w 1883925"/>
                <a:gd name="connsiteY218" fmla="*/ 4948253 h 5262956"/>
                <a:gd name="connsiteX219" fmla="*/ 1246223 w 1883925"/>
                <a:gd name="connsiteY219" fmla="*/ 4704284 h 5262956"/>
                <a:gd name="connsiteX220" fmla="*/ 1153624 w 1883925"/>
                <a:gd name="connsiteY220" fmla="*/ 4300801 h 5262956"/>
                <a:gd name="connsiteX221" fmla="*/ 1150169 w 1883925"/>
                <a:gd name="connsiteY221" fmla="*/ 3832427 h 5262956"/>
                <a:gd name="connsiteX222" fmla="*/ 1153004 w 1883925"/>
                <a:gd name="connsiteY222" fmla="*/ 3806002 h 5262956"/>
                <a:gd name="connsiteX223" fmla="*/ 1152632 w 1883925"/>
                <a:gd name="connsiteY223" fmla="*/ 3801492 h 5262956"/>
                <a:gd name="connsiteX224" fmla="*/ 1087614 w 1883925"/>
                <a:gd name="connsiteY224" fmla="*/ 3376649 h 5262956"/>
                <a:gd name="connsiteX225" fmla="*/ 906801 w 1883925"/>
                <a:gd name="connsiteY225" fmla="*/ 2953036 h 5262956"/>
                <a:gd name="connsiteX226" fmla="*/ 900583 w 1883925"/>
                <a:gd name="connsiteY226" fmla="*/ 2942078 h 5262956"/>
                <a:gd name="connsiteX227" fmla="*/ 875797 w 1883925"/>
                <a:gd name="connsiteY227" fmla="*/ 3032015 h 5262956"/>
                <a:gd name="connsiteX228" fmla="*/ 801568 w 1883925"/>
                <a:gd name="connsiteY228" fmla="*/ 3822222 h 5262956"/>
                <a:gd name="connsiteX229" fmla="*/ 802016 w 1883925"/>
                <a:gd name="connsiteY229" fmla="*/ 4342891 h 5262956"/>
                <a:gd name="connsiteX230" fmla="*/ 809196 w 1883925"/>
                <a:gd name="connsiteY230" fmla="*/ 4885070 h 5262956"/>
                <a:gd name="connsiteX231" fmla="*/ 792262 w 1883925"/>
                <a:gd name="connsiteY231" fmla="*/ 4895518 h 5262956"/>
                <a:gd name="connsiteX232" fmla="*/ 789637 w 1883925"/>
                <a:gd name="connsiteY232" fmla="*/ 4896400 h 5262956"/>
                <a:gd name="connsiteX233" fmla="*/ 792796 w 1883925"/>
                <a:gd name="connsiteY233" fmla="*/ 4902399 h 5262956"/>
                <a:gd name="connsiteX234" fmla="*/ 804898 w 1883925"/>
                <a:gd name="connsiteY234" fmla="*/ 4918703 h 5262956"/>
                <a:gd name="connsiteX235" fmla="*/ 800949 w 1883925"/>
                <a:gd name="connsiteY235" fmla="*/ 4993802 h 5262956"/>
                <a:gd name="connsiteX236" fmla="*/ 836519 w 1883925"/>
                <a:gd name="connsiteY236" fmla="*/ 5147955 h 5262956"/>
                <a:gd name="connsiteX237" fmla="*/ 834483 w 1883925"/>
                <a:gd name="connsiteY237" fmla="*/ 5227426 h 5262956"/>
                <a:gd name="connsiteX238" fmla="*/ 830630 w 1883925"/>
                <a:gd name="connsiteY238" fmla="*/ 5238331 h 5262956"/>
                <a:gd name="connsiteX239" fmla="*/ 832664 w 1883925"/>
                <a:gd name="connsiteY239" fmla="*/ 5236594 h 5262956"/>
                <a:gd name="connsiteX240" fmla="*/ 831472 w 1883925"/>
                <a:gd name="connsiteY240" fmla="*/ 5241576 h 5262956"/>
                <a:gd name="connsiteX241" fmla="*/ 827454 w 1883925"/>
                <a:gd name="connsiteY241" fmla="*/ 5247318 h 5262956"/>
                <a:gd name="connsiteX242" fmla="*/ 827188 w 1883925"/>
                <a:gd name="connsiteY242" fmla="*/ 5248071 h 5262956"/>
                <a:gd name="connsiteX243" fmla="*/ 826845 w 1883925"/>
                <a:gd name="connsiteY243" fmla="*/ 5248188 h 5262956"/>
                <a:gd name="connsiteX244" fmla="*/ 825209 w 1883925"/>
                <a:gd name="connsiteY244" fmla="*/ 5250526 h 5262956"/>
                <a:gd name="connsiteX245" fmla="*/ 795152 w 1883925"/>
                <a:gd name="connsiteY245" fmla="*/ 5259162 h 5262956"/>
                <a:gd name="connsiteX246" fmla="*/ 586356 w 1883925"/>
                <a:gd name="connsiteY246" fmla="*/ 5254190 h 5262956"/>
                <a:gd name="connsiteX247" fmla="*/ 557807 w 1883925"/>
                <a:gd name="connsiteY247" fmla="*/ 5243664 h 5262956"/>
                <a:gd name="connsiteX248" fmla="*/ 552855 w 1883925"/>
                <a:gd name="connsiteY248" fmla="*/ 5236320 h 5262956"/>
                <a:gd name="connsiteX249" fmla="*/ 548920 w 1883925"/>
                <a:gd name="connsiteY249" fmla="*/ 5233293 h 5262956"/>
                <a:gd name="connsiteX250" fmla="*/ 548664 w 1883925"/>
                <a:gd name="connsiteY250" fmla="*/ 5230103 h 5262956"/>
                <a:gd name="connsiteX251" fmla="*/ 546359 w 1883925"/>
                <a:gd name="connsiteY251" fmla="*/ 5226685 h 5262956"/>
                <a:gd name="connsiteX252" fmla="*/ 547974 w 1883925"/>
                <a:gd name="connsiteY252" fmla="*/ 5228841 h 5262956"/>
                <a:gd name="connsiteX253" fmla="*/ 548602 w 1883925"/>
                <a:gd name="connsiteY253" fmla="*/ 5229336 h 5262956"/>
                <a:gd name="connsiteX254" fmla="*/ 545847 w 1883925"/>
                <a:gd name="connsiteY254" fmla="*/ 5195062 h 5262956"/>
                <a:gd name="connsiteX255" fmla="*/ 551047 w 1883925"/>
                <a:gd name="connsiteY255" fmla="*/ 5144563 h 5262956"/>
                <a:gd name="connsiteX256" fmla="*/ 550941 w 1883925"/>
                <a:gd name="connsiteY256" fmla="*/ 5144048 h 5262956"/>
                <a:gd name="connsiteX257" fmla="*/ 551495 w 1883925"/>
                <a:gd name="connsiteY257" fmla="*/ 5140200 h 5262956"/>
                <a:gd name="connsiteX258" fmla="*/ 551496 w 1883925"/>
                <a:gd name="connsiteY258" fmla="*/ 5140202 h 5262956"/>
                <a:gd name="connsiteX259" fmla="*/ 551496 w 1883925"/>
                <a:gd name="connsiteY259" fmla="*/ 5140200 h 5262956"/>
                <a:gd name="connsiteX260" fmla="*/ 551500 w 1883925"/>
                <a:gd name="connsiteY260" fmla="*/ 5140213 h 5262956"/>
                <a:gd name="connsiteX261" fmla="*/ 552961 w 1883925"/>
                <a:gd name="connsiteY261" fmla="*/ 5144374 h 5262956"/>
                <a:gd name="connsiteX262" fmla="*/ 553709 w 1883925"/>
                <a:gd name="connsiteY262" fmla="*/ 5145559 h 5262956"/>
                <a:gd name="connsiteX263" fmla="*/ 552644 w 1883925"/>
                <a:gd name="connsiteY263" fmla="*/ 5122356 h 5262956"/>
                <a:gd name="connsiteX264" fmla="*/ 579602 w 1883925"/>
                <a:gd name="connsiteY264" fmla="*/ 5003684 h 5262956"/>
                <a:gd name="connsiteX265" fmla="*/ 587889 w 1883925"/>
                <a:gd name="connsiteY265" fmla="*/ 4918703 h 5262956"/>
                <a:gd name="connsiteX266" fmla="*/ 596346 w 1883925"/>
                <a:gd name="connsiteY266" fmla="*/ 4918703 h 5262956"/>
                <a:gd name="connsiteX267" fmla="*/ 599741 w 1883925"/>
                <a:gd name="connsiteY267" fmla="*/ 4898936 h 5262956"/>
                <a:gd name="connsiteX268" fmla="*/ 579699 w 1883925"/>
                <a:gd name="connsiteY268" fmla="*/ 4895587 h 5262956"/>
                <a:gd name="connsiteX269" fmla="*/ 549444 w 1883925"/>
                <a:gd name="connsiteY269" fmla="*/ 4889398 h 5262956"/>
                <a:gd name="connsiteX270" fmla="*/ 444926 w 1883925"/>
                <a:gd name="connsiteY270" fmla="*/ 4207285 h 5262956"/>
                <a:gd name="connsiteX271" fmla="*/ 444926 w 1883925"/>
                <a:gd name="connsiteY271" fmla="*/ 3679199 h 5262956"/>
                <a:gd name="connsiteX272" fmla="*/ 368289 w 1883925"/>
                <a:gd name="connsiteY272" fmla="*/ 2722454 h 5262956"/>
                <a:gd name="connsiteX273" fmla="*/ 327785 w 1883925"/>
                <a:gd name="connsiteY273" fmla="*/ 2733266 h 5262956"/>
                <a:gd name="connsiteX274" fmla="*/ 252514 w 1883925"/>
                <a:gd name="connsiteY274" fmla="*/ 2738638 h 5262956"/>
                <a:gd name="connsiteX275" fmla="*/ 277199 w 1883925"/>
                <a:gd name="connsiteY275" fmla="*/ 2508058 h 5262956"/>
                <a:gd name="connsiteX276" fmla="*/ 243586 w 1883925"/>
                <a:gd name="connsiteY276" fmla="*/ 2470671 h 5262956"/>
                <a:gd name="connsiteX277" fmla="*/ 187454 w 1883925"/>
                <a:gd name="connsiteY277" fmla="*/ 2502579 h 5262956"/>
                <a:gd name="connsiteX278" fmla="*/ 187453 w 1883925"/>
                <a:gd name="connsiteY278" fmla="*/ 2502580 h 5262956"/>
                <a:gd name="connsiteX279" fmla="*/ 187453 w 1883925"/>
                <a:gd name="connsiteY279" fmla="*/ 2502579 h 5262956"/>
                <a:gd name="connsiteX280" fmla="*/ 187452 w 1883925"/>
                <a:gd name="connsiteY280" fmla="*/ 2502580 h 5262956"/>
                <a:gd name="connsiteX281" fmla="*/ 187451 w 1883925"/>
                <a:gd name="connsiteY281" fmla="*/ 2502559 h 5262956"/>
                <a:gd name="connsiteX282" fmla="*/ 187451 w 1883925"/>
                <a:gd name="connsiteY282" fmla="*/ 2502580 h 5262956"/>
                <a:gd name="connsiteX283" fmla="*/ 73175 w 1883925"/>
                <a:gd name="connsiteY283" fmla="*/ 2196682 h 5262956"/>
                <a:gd name="connsiteX284" fmla="*/ 0 w 1883925"/>
                <a:gd name="connsiteY284" fmla="*/ 1890020 h 5262956"/>
                <a:gd name="connsiteX285" fmla="*/ 98271 w 1883925"/>
                <a:gd name="connsiteY285" fmla="*/ 1475278 h 5262956"/>
                <a:gd name="connsiteX286" fmla="*/ 107014 w 1883925"/>
                <a:gd name="connsiteY286" fmla="*/ 1441508 h 5262956"/>
                <a:gd name="connsiteX287" fmla="*/ 138678 w 1883925"/>
                <a:gd name="connsiteY287" fmla="*/ 1309938 h 5262956"/>
                <a:gd name="connsiteX288" fmla="*/ 203667 w 1883925"/>
                <a:gd name="connsiteY288" fmla="*/ 1094070 h 5262956"/>
                <a:gd name="connsiteX289" fmla="*/ 209160 w 1883925"/>
                <a:gd name="connsiteY289" fmla="*/ 1083802 h 5262956"/>
                <a:gd name="connsiteX290" fmla="*/ 213253 w 1883925"/>
                <a:gd name="connsiteY290" fmla="*/ 1073458 h 5262956"/>
                <a:gd name="connsiteX291" fmla="*/ 217406 w 1883925"/>
                <a:gd name="connsiteY291" fmla="*/ 1068387 h 5262956"/>
                <a:gd name="connsiteX292" fmla="*/ 223892 w 1883925"/>
                <a:gd name="connsiteY292" fmla="*/ 1056263 h 5262956"/>
                <a:gd name="connsiteX293" fmla="*/ 229833 w 1883925"/>
                <a:gd name="connsiteY293" fmla="*/ 1053210 h 5262956"/>
                <a:gd name="connsiteX294" fmla="*/ 229833 w 1883925"/>
                <a:gd name="connsiteY294" fmla="*/ 1053209 h 5262956"/>
                <a:gd name="connsiteX295" fmla="*/ 229833 w 1883925"/>
                <a:gd name="connsiteY295" fmla="*/ 1053210 h 5262956"/>
                <a:gd name="connsiteX296" fmla="*/ 229834 w 1883925"/>
                <a:gd name="connsiteY296" fmla="*/ 1053210 h 5262956"/>
                <a:gd name="connsiteX297" fmla="*/ 229835 w 1883925"/>
                <a:gd name="connsiteY297" fmla="*/ 1053214 h 5262956"/>
                <a:gd name="connsiteX298" fmla="*/ 229835 w 1883925"/>
                <a:gd name="connsiteY298" fmla="*/ 1053214 h 5262956"/>
                <a:gd name="connsiteX299" fmla="*/ 229835 w 1883925"/>
                <a:gd name="connsiteY299" fmla="*/ 1053212 h 5262956"/>
                <a:gd name="connsiteX300" fmla="*/ 615970 w 1883925"/>
                <a:gd name="connsiteY300" fmla="*/ 886969 h 5262956"/>
                <a:gd name="connsiteX301" fmla="*/ 627604 w 1883925"/>
                <a:gd name="connsiteY301" fmla="*/ 875924 h 5262956"/>
                <a:gd name="connsiteX302" fmla="*/ 695900 w 1883925"/>
                <a:gd name="connsiteY302" fmla="*/ 826375 h 5262956"/>
                <a:gd name="connsiteX303" fmla="*/ 694903 w 1883925"/>
                <a:gd name="connsiteY303" fmla="*/ 831516 h 5262956"/>
                <a:gd name="connsiteX304" fmla="*/ 707258 w 1883925"/>
                <a:gd name="connsiteY304" fmla="*/ 793609 h 5262956"/>
                <a:gd name="connsiteX305" fmla="*/ 707260 w 1883925"/>
                <a:gd name="connsiteY305" fmla="*/ 793613 h 5262956"/>
                <a:gd name="connsiteX306" fmla="*/ 713561 w 1883925"/>
                <a:gd name="connsiteY306" fmla="*/ 782221 h 5262956"/>
                <a:gd name="connsiteX307" fmla="*/ 718619 w 1883925"/>
                <a:gd name="connsiteY307" fmla="*/ 777233 h 5262956"/>
                <a:gd name="connsiteX308" fmla="*/ 712320 w 1883925"/>
                <a:gd name="connsiteY308" fmla="*/ 771111 h 5262956"/>
                <a:gd name="connsiteX309" fmla="*/ 615976 w 1883925"/>
                <a:gd name="connsiteY309" fmla="*/ 662340 h 5262956"/>
                <a:gd name="connsiteX310" fmla="*/ 609698 w 1883925"/>
                <a:gd name="connsiteY310" fmla="*/ 619732 h 5262956"/>
                <a:gd name="connsiteX311" fmla="*/ 608586 w 1883925"/>
                <a:gd name="connsiteY311" fmla="*/ 582570 h 5262956"/>
                <a:gd name="connsiteX312" fmla="*/ 597177 w 1883925"/>
                <a:gd name="connsiteY312" fmla="*/ 581347 h 5262956"/>
                <a:gd name="connsiteX313" fmla="*/ 561408 w 1883925"/>
                <a:gd name="connsiteY313" fmla="*/ 477985 h 5262956"/>
                <a:gd name="connsiteX314" fmla="*/ 580965 w 1883925"/>
                <a:gd name="connsiteY314" fmla="*/ 408404 h 5262956"/>
                <a:gd name="connsiteX315" fmla="*/ 593141 w 1883925"/>
                <a:gd name="connsiteY315" fmla="*/ 419909 h 5262956"/>
                <a:gd name="connsiteX316" fmla="*/ 590191 w 1883925"/>
                <a:gd name="connsiteY316" fmla="*/ 414241 h 5262956"/>
                <a:gd name="connsiteX317" fmla="*/ 580965 w 1883925"/>
                <a:gd name="connsiteY317" fmla="*/ 408403 h 5262956"/>
                <a:gd name="connsiteX318" fmla="*/ 567699 w 1883925"/>
                <a:gd name="connsiteY318" fmla="*/ 221774 h 5262956"/>
                <a:gd name="connsiteX319" fmla="*/ 612814 w 1883925"/>
                <a:gd name="connsiteY319" fmla="*/ 137424 h 5262956"/>
                <a:gd name="connsiteX320" fmla="*/ 612815 w 1883925"/>
                <a:gd name="connsiteY320" fmla="*/ 137422 h 5262956"/>
                <a:gd name="connsiteX321" fmla="*/ 612814 w 1883925"/>
                <a:gd name="connsiteY321" fmla="*/ 137423 h 5262956"/>
                <a:gd name="connsiteX322" fmla="*/ 612817 w 1883925"/>
                <a:gd name="connsiteY322" fmla="*/ 137419 h 5262956"/>
                <a:gd name="connsiteX323" fmla="*/ 634168 w 1883925"/>
                <a:gd name="connsiteY323" fmla="*/ 100454 h 5262956"/>
                <a:gd name="connsiteX324" fmla="*/ 651265 w 1883925"/>
                <a:gd name="connsiteY324" fmla="*/ 83531 h 5262956"/>
                <a:gd name="connsiteX325" fmla="*/ 658234 w 1883925"/>
                <a:gd name="connsiteY325" fmla="*/ 73763 h 5262956"/>
                <a:gd name="connsiteX326" fmla="*/ 981531 w 1883925"/>
                <a:gd name="connsiteY326" fmla="*/ 25909 h 5262956"/>
                <a:gd name="connsiteX327" fmla="*/ 997640 w 1883925"/>
                <a:gd name="connsiteY327" fmla="*/ 2 h 5262956"/>
                <a:gd name="connsiteX328" fmla="*/ 997640 w 1883925"/>
                <a:gd name="connsiteY328" fmla="*/ 1 h 5262956"/>
                <a:gd name="connsiteX329" fmla="*/ 997640 w 1883925"/>
                <a:gd name="connsiteY329" fmla="*/ 1 h 5262956"/>
                <a:gd name="connsiteX330" fmla="*/ 997641 w 1883925"/>
                <a:gd name="connsiteY330" fmla="*/ 0 h 5262956"/>
                <a:gd name="connsiteX331" fmla="*/ 997641 w 1883925"/>
                <a:gd name="connsiteY331" fmla="*/ 2 h 5262956"/>
                <a:gd name="connsiteX332" fmla="*/ 997642 w 1883925"/>
                <a:gd name="connsiteY332" fmla="*/ 2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570823 w 1883925"/>
                <a:gd name="connsiteY4" fmla="*/ 5164137 h 5262956"/>
                <a:gd name="connsiteX5" fmla="*/ 1611074 w 1883925"/>
                <a:gd name="connsiteY5" fmla="*/ 5153511 h 5262956"/>
                <a:gd name="connsiteX6" fmla="*/ 1615441 w 1883925"/>
                <a:gd name="connsiteY6" fmla="*/ 5154468 h 5262956"/>
                <a:gd name="connsiteX7" fmla="*/ 1635462 w 1883925"/>
                <a:gd name="connsiteY7" fmla="*/ 5156904 h 5262956"/>
                <a:gd name="connsiteX8" fmla="*/ 1611074 w 1883925"/>
                <a:gd name="connsiteY8" fmla="*/ 5153511 h 5262956"/>
                <a:gd name="connsiteX9" fmla="*/ 1441806 w 1883925"/>
                <a:gd name="connsiteY9" fmla="*/ 2843292 h 5262956"/>
                <a:gd name="connsiteX10" fmla="*/ 1447952 w 1883925"/>
                <a:gd name="connsiteY10" fmla="*/ 2928705 h 5262956"/>
                <a:gd name="connsiteX11" fmla="*/ 1451769 w 1883925"/>
                <a:gd name="connsiteY11" fmla="*/ 2996668 h 5262956"/>
                <a:gd name="connsiteX12" fmla="*/ 1457804 w 1883925"/>
                <a:gd name="connsiteY12" fmla="*/ 2994088 h 5262956"/>
                <a:gd name="connsiteX13" fmla="*/ 1477108 w 1883925"/>
                <a:gd name="connsiteY13" fmla="*/ 2925748 h 5262956"/>
                <a:gd name="connsiteX14" fmla="*/ 1466793 w 1883925"/>
                <a:gd name="connsiteY14" fmla="*/ 2852861 h 5262956"/>
                <a:gd name="connsiteX15" fmla="*/ 1441806 w 1883925"/>
                <a:gd name="connsiteY15" fmla="*/ 2843292 h 5262956"/>
                <a:gd name="connsiteX16" fmla="*/ 1344494 w 1883925"/>
                <a:gd name="connsiteY16" fmla="*/ 1886557 h 5262956"/>
                <a:gd name="connsiteX17" fmla="*/ 1340254 w 1883925"/>
                <a:gd name="connsiteY17" fmla="*/ 1906422 h 5262956"/>
                <a:gd name="connsiteX18" fmla="*/ 1371502 w 1883925"/>
                <a:gd name="connsiteY18" fmla="*/ 2209942 h 5262956"/>
                <a:gd name="connsiteX19" fmla="*/ 1379404 w 1883925"/>
                <a:gd name="connsiteY19" fmla="*/ 2041525 h 5262956"/>
                <a:gd name="connsiteX20" fmla="*/ 1344494 w 1883925"/>
                <a:gd name="connsiteY20" fmla="*/ 1886557 h 5262956"/>
                <a:gd name="connsiteX21" fmla="*/ 340811 w 1883925"/>
                <a:gd name="connsiteY21" fmla="*/ 1800941 h 5262956"/>
                <a:gd name="connsiteX22" fmla="*/ 340931 w 1883925"/>
                <a:gd name="connsiteY22" fmla="*/ 1801998 h 5262956"/>
                <a:gd name="connsiteX23" fmla="*/ 340931 w 1883925"/>
                <a:gd name="connsiteY23" fmla="*/ 1801998 h 5262956"/>
                <a:gd name="connsiteX24" fmla="*/ 340931 w 1883925"/>
                <a:gd name="connsiteY24" fmla="*/ 1801999 h 5262956"/>
                <a:gd name="connsiteX25" fmla="*/ 313197 w 1883925"/>
                <a:gd name="connsiteY25" fmla="*/ 1847820 h 5262956"/>
                <a:gd name="connsiteX26" fmla="*/ 313197 w 1883925"/>
                <a:gd name="connsiteY26" fmla="*/ 1847820 h 5262956"/>
                <a:gd name="connsiteX27" fmla="*/ 277728 w 1883925"/>
                <a:gd name="connsiteY27" fmla="*/ 1906421 h 5262956"/>
                <a:gd name="connsiteX28" fmla="*/ 277728 w 1883925"/>
                <a:gd name="connsiteY28" fmla="*/ 1906422 h 5262956"/>
                <a:gd name="connsiteX29" fmla="*/ 277728 w 1883925"/>
                <a:gd name="connsiteY29" fmla="*/ 1906423 h 5262956"/>
                <a:gd name="connsiteX30" fmla="*/ 287320 w 1883925"/>
                <a:gd name="connsiteY30" fmla="*/ 1953304 h 5262956"/>
                <a:gd name="connsiteX31" fmla="*/ 296432 w 1883925"/>
                <a:gd name="connsiteY31" fmla="*/ 1997835 h 5262956"/>
                <a:gd name="connsiteX32" fmla="*/ 296432 w 1883925"/>
                <a:gd name="connsiteY32" fmla="*/ 1997835 h 5262956"/>
                <a:gd name="connsiteX33" fmla="*/ 324377 w 1883925"/>
                <a:gd name="connsiteY33" fmla="*/ 2134413 h 5262956"/>
                <a:gd name="connsiteX34" fmla="*/ 366790 w 1883925"/>
                <a:gd name="connsiteY34" fmla="*/ 2014554 h 5262956"/>
                <a:gd name="connsiteX35" fmla="*/ 366994 w 1883925"/>
                <a:gd name="connsiteY35" fmla="*/ 2013973 h 5262956"/>
                <a:gd name="connsiteX36" fmla="*/ 366995 w 1883925"/>
                <a:gd name="connsiteY36" fmla="*/ 2013975 h 5262956"/>
                <a:gd name="connsiteX37" fmla="*/ 366996 w 1883925"/>
                <a:gd name="connsiteY37" fmla="*/ 2013973 h 5262956"/>
                <a:gd name="connsiteX38" fmla="*/ 351077 w 1883925"/>
                <a:gd name="connsiteY38" fmla="*/ 1884705 h 5262956"/>
                <a:gd name="connsiteX39" fmla="*/ 340811 w 1883925"/>
                <a:gd name="connsiteY39" fmla="*/ 1800941 h 5262956"/>
                <a:gd name="connsiteX40" fmla="*/ 997641 w 1883925"/>
                <a:gd name="connsiteY40" fmla="*/ 0 h 5262956"/>
                <a:gd name="connsiteX41" fmla="*/ 997642 w 1883925"/>
                <a:gd name="connsiteY41" fmla="*/ 3 h 5262956"/>
                <a:gd name="connsiteX42" fmla="*/ 1032966 w 1883925"/>
                <a:gd name="connsiteY42" fmla="*/ 21195 h 5262956"/>
                <a:gd name="connsiteX43" fmla="*/ 1086307 w 1883925"/>
                <a:gd name="connsiteY43" fmla="*/ 106136 h 5262956"/>
                <a:gd name="connsiteX44" fmla="*/ 1075951 w 1883925"/>
                <a:gd name="connsiteY44" fmla="*/ 45732 h 5262956"/>
                <a:gd name="connsiteX45" fmla="*/ 1134105 w 1883925"/>
                <a:gd name="connsiteY45" fmla="*/ 137424 h 5262956"/>
                <a:gd name="connsiteX46" fmla="*/ 1170256 w 1883925"/>
                <a:gd name="connsiteY46" fmla="*/ 231205 h 5262956"/>
                <a:gd name="connsiteX47" fmla="*/ 1162084 w 1883925"/>
                <a:gd name="connsiteY47" fmla="*/ 408401 h 5262956"/>
                <a:gd name="connsiteX48" fmla="*/ 1150539 w 1883925"/>
                <a:gd name="connsiteY48" fmla="*/ 417383 h 5262956"/>
                <a:gd name="connsiteX49" fmla="*/ 1148236 w 1883925"/>
                <a:gd name="connsiteY49" fmla="*/ 422173 h 5262956"/>
                <a:gd name="connsiteX50" fmla="*/ 1162084 w 1883925"/>
                <a:gd name="connsiteY50" fmla="*/ 408404 h 5262956"/>
                <a:gd name="connsiteX51" fmla="*/ 1181641 w 1883925"/>
                <a:gd name="connsiteY51" fmla="*/ 477986 h 5262956"/>
                <a:gd name="connsiteX52" fmla="*/ 1148562 w 1883925"/>
                <a:gd name="connsiteY52" fmla="*/ 582365 h 5262956"/>
                <a:gd name="connsiteX53" fmla="*/ 1127319 w 1883925"/>
                <a:gd name="connsiteY53" fmla="*/ 583617 h 5262956"/>
                <a:gd name="connsiteX54" fmla="*/ 1125746 w 1883925"/>
                <a:gd name="connsiteY54" fmla="*/ 619732 h 5262956"/>
                <a:gd name="connsiteX55" fmla="*/ 1118997 w 1883925"/>
                <a:gd name="connsiteY55" fmla="*/ 662340 h 5262956"/>
                <a:gd name="connsiteX56" fmla="*/ 1066370 w 1883925"/>
                <a:gd name="connsiteY56" fmla="*/ 731175 h 5262956"/>
                <a:gd name="connsiteX57" fmla="*/ 1032094 w 1883925"/>
                <a:gd name="connsiteY57" fmla="*/ 771491 h 5262956"/>
                <a:gd name="connsiteX58" fmla="*/ 1032135 w 1883925"/>
                <a:gd name="connsiteY58" fmla="*/ 773221 h 5262956"/>
                <a:gd name="connsiteX59" fmla="*/ 1041484 w 1883925"/>
                <a:gd name="connsiteY59" fmla="*/ 783371 h 5262956"/>
                <a:gd name="connsiteX60" fmla="*/ 1042999 w 1883925"/>
                <a:gd name="connsiteY60" fmla="*/ 786856 h 5262956"/>
                <a:gd name="connsiteX61" fmla="*/ 1043134 w 1883925"/>
                <a:gd name="connsiteY61" fmla="*/ 786426 h 5262956"/>
                <a:gd name="connsiteX62" fmla="*/ 1061907 w 1883925"/>
                <a:gd name="connsiteY62" fmla="*/ 831066 h 5262956"/>
                <a:gd name="connsiteX63" fmla="*/ 1061190 w 1883925"/>
                <a:gd name="connsiteY63" fmla="*/ 826386 h 5262956"/>
                <a:gd name="connsiteX64" fmla="*/ 1061198 w 1883925"/>
                <a:gd name="connsiteY64" fmla="*/ 826408 h 5262956"/>
                <a:gd name="connsiteX65" fmla="*/ 1061190 w 1883925"/>
                <a:gd name="connsiteY65" fmla="*/ 826376 h 5262956"/>
                <a:gd name="connsiteX66" fmla="*/ 1097855 w 1883925"/>
                <a:gd name="connsiteY66" fmla="*/ 847339 h 5262956"/>
                <a:gd name="connsiteX67" fmla="*/ 1127875 w 1883925"/>
                <a:gd name="connsiteY67" fmla="*/ 869572 h 5262956"/>
                <a:gd name="connsiteX68" fmla="*/ 1144222 w 1883925"/>
                <a:gd name="connsiteY68" fmla="*/ 877069 h 5262956"/>
                <a:gd name="connsiteX69" fmla="*/ 1459618 w 1883925"/>
                <a:gd name="connsiteY69" fmla="*/ 1023444 h 5262956"/>
                <a:gd name="connsiteX70" fmla="*/ 1522311 w 1883925"/>
                <a:gd name="connsiteY70" fmla="*/ 1053180 h 5262956"/>
                <a:gd name="connsiteX71" fmla="*/ 1522379 w 1883925"/>
                <a:gd name="connsiteY71" fmla="*/ 1053212 h 5262956"/>
                <a:gd name="connsiteX72" fmla="*/ 1522380 w 1883925"/>
                <a:gd name="connsiteY72" fmla="*/ 1053210 h 5262956"/>
                <a:gd name="connsiteX73" fmla="*/ 1522380 w 1883925"/>
                <a:gd name="connsiteY73" fmla="*/ 1053212 h 5262956"/>
                <a:gd name="connsiteX74" fmla="*/ 1522381 w 1883925"/>
                <a:gd name="connsiteY74" fmla="*/ 1053213 h 5262956"/>
                <a:gd name="connsiteX75" fmla="*/ 1522381 w 1883925"/>
                <a:gd name="connsiteY75" fmla="*/ 1053210 h 5262956"/>
                <a:gd name="connsiteX76" fmla="*/ 1522385 w 1883925"/>
                <a:gd name="connsiteY76" fmla="*/ 1053219 h 5262956"/>
                <a:gd name="connsiteX77" fmla="*/ 1531708 w 1883925"/>
                <a:gd name="connsiteY77" fmla="*/ 1073062 h 5262956"/>
                <a:gd name="connsiteX78" fmla="*/ 1535604 w 1883925"/>
                <a:gd name="connsiteY78" fmla="*/ 1086730 h 5262956"/>
                <a:gd name="connsiteX79" fmla="*/ 1543542 w 1883925"/>
                <a:gd name="connsiteY79" fmla="*/ 1106851 h 5262956"/>
                <a:gd name="connsiteX80" fmla="*/ 1559673 w 1883925"/>
                <a:gd name="connsiteY80" fmla="*/ 1175509 h 5262956"/>
                <a:gd name="connsiteX81" fmla="*/ 1563472 w 1883925"/>
                <a:gd name="connsiteY81" fmla="*/ 1205110 h 5262956"/>
                <a:gd name="connsiteX82" fmla="*/ 1564651 w 1883925"/>
                <a:gd name="connsiteY82" fmla="*/ 1211537 h 5262956"/>
                <a:gd name="connsiteX83" fmla="*/ 1575560 w 1883925"/>
                <a:gd name="connsiteY83" fmla="*/ 1297645 h 5262956"/>
                <a:gd name="connsiteX84" fmla="*/ 1575899 w 1883925"/>
                <a:gd name="connsiteY84" fmla="*/ 1301937 h 5262956"/>
                <a:gd name="connsiteX85" fmla="*/ 1579570 w 1883925"/>
                <a:gd name="connsiteY85" fmla="*/ 1330543 h 5262956"/>
                <a:gd name="connsiteX86" fmla="*/ 1583950 w 1883925"/>
                <a:gd name="connsiteY86" fmla="*/ 1403914 h 5262956"/>
                <a:gd name="connsiteX87" fmla="*/ 1584296 w 1883925"/>
                <a:gd name="connsiteY87" fmla="*/ 1408298 h 5262956"/>
                <a:gd name="connsiteX88" fmla="*/ 1584447 w 1883925"/>
                <a:gd name="connsiteY88" fmla="*/ 1412241 h 5262956"/>
                <a:gd name="connsiteX89" fmla="*/ 1587516 w 1883925"/>
                <a:gd name="connsiteY89" fmla="*/ 1463651 h 5262956"/>
                <a:gd name="connsiteX90" fmla="*/ 1588955 w 1883925"/>
                <a:gd name="connsiteY90" fmla="*/ 1520168 h 5262956"/>
                <a:gd name="connsiteX91" fmla="*/ 1588613 w 1883925"/>
                <a:gd name="connsiteY91" fmla="*/ 1521033 h 5262956"/>
                <a:gd name="connsiteX92" fmla="*/ 1589578 w 1883925"/>
                <a:gd name="connsiteY92" fmla="*/ 1546234 h 5262956"/>
                <a:gd name="connsiteX93" fmla="*/ 1614046 w 1883925"/>
                <a:gd name="connsiteY93" fmla="*/ 2299049 h 5262956"/>
                <a:gd name="connsiteX94" fmla="*/ 1574282 w 1883925"/>
                <a:gd name="connsiteY94" fmla="*/ 2660015 h 5262956"/>
                <a:gd name="connsiteX95" fmla="*/ 1553174 w 1883925"/>
                <a:gd name="connsiteY95" fmla="*/ 2665487 h 5262956"/>
                <a:gd name="connsiteX96" fmla="*/ 1549204 w 1883925"/>
                <a:gd name="connsiteY96" fmla="*/ 2666146 h 5262956"/>
                <a:gd name="connsiteX97" fmla="*/ 1549018 w 1883925"/>
                <a:gd name="connsiteY97" fmla="*/ 2670278 h 5262956"/>
                <a:gd name="connsiteX98" fmla="*/ 1546427 w 1883925"/>
                <a:gd name="connsiteY98" fmla="*/ 2670344 h 5262956"/>
                <a:gd name="connsiteX99" fmla="*/ 1545899 w 1883925"/>
                <a:gd name="connsiteY99" fmla="*/ 2670335 h 5262956"/>
                <a:gd name="connsiteX100" fmla="*/ 1545615 w 1883925"/>
                <a:gd name="connsiteY100" fmla="*/ 2672970 h 5262956"/>
                <a:gd name="connsiteX101" fmla="*/ 1545306 w 1883925"/>
                <a:gd name="connsiteY101" fmla="*/ 2675915 h 5262956"/>
                <a:gd name="connsiteX102" fmla="*/ 1555061 w 1883925"/>
                <a:gd name="connsiteY102" fmla="*/ 2699990 h 5262956"/>
                <a:gd name="connsiteX103" fmla="*/ 1562848 w 1883925"/>
                <a:gd name="connsiteY103" fmla="*/ 2719436 h 5262956"/>
                <a:gd name="connsiteX104" fmla="*/ 1562702 w 1883925"/>
                <a:gd name="connsiteY104" fmla="*/ 2718924 h 5262956"/>
                <a:gd name="connsiteX105" fmla="*/ 1607755 w 1883925"/>
                <a:gd name="connsiteY105" fmla="*/ 2834984 h 5262956"/>
                <a:gd name="connsiteX106" fmla="*/ 1600396 w 1883925"/>
                <a:gd name="connsiteY106" fmla="*/ 2903724 h 5262956"/>
                <a:gd name="connsiteX107" fmla="*/ 1598141 w 1883925"/>
                <a:gd name="connsiteY107" fmla="*/ 2917704 h 5262956"/>
                <a:gd name="connsiteX108" fmla="*/ 1594354 w 1883925"/>
                <a:gd name="connsiteY108" fmla="*/ 2944763 h 5262956"/>
                <a:gd name="connsiteX109" fmla="*/ 1592151 w 1883925"/>
                <a:gd name="connsiteY109" fmla="*/ 2954084 h 5262956"/>
                <a:gd name="connsiteX110" fmla="*/ 1591252 w 1883925"/>
                <a:gd name="connsiteY110" fmla="*/ 2959319 h 5262956"/>
                <a:gd name="connsiteX111" fmla="*/ 1591348 w 1883925"/>
                <a:gd name="connsiteY111" fmla="*/ 2957484 h 5262956"/>
                <a:gd name="connsiteX112" fmla="*/ 1589281 w 1883925"/>
                <a:gd name="connsiteY112" fmla="*/ 2966228 h 5262956"/>
                <a:gd name="connsiteX113" fmla="*/ 1576756 w 1883925"/>
                <a:gd name="connsiteY113" fmla="*/ 2974441 h 5262956"/>
                <a:gd name="connsiteX114" fmla="*/ 1576650 w 1883925"/>
                <a:gd name="connsiteY114" fmla="*/ 2975272 h 5262956"/>
                <a:gd name="connsiteX115" fmla="*/ 1563139 w 1883925"/>
                <a:gd name="connsiteY115" fmla="*/ 2983784 h 5262956"/>
                <a:gd name="connsiteX116" fmla="*/ 1563250 w 1883925"/>
                <a:gd name="connsiteY116" fmla="*/ 2983298 h 5262956"/>
                <a:gd name="connsiteX117" fmla="*/ 1556581 w 1883925"/>
                <a:gd name="connsiteY117" fmla="*/ 2987671 h 5262956"/>
                <a:gd name="connsiteX118" fmla="*/ 1537567 w 1883925"/>
                <a:gd name="connsiteY118" fmla="*/ 2998278 h 5262956"/>
                <a:gd name="connsiteX119" fmla="*/ 1534082 w 1883925"/>
                <a:gd name="connsiteY119" fmla="*/ 3000410 h 5262956"/>
                <a:gd name="connsiteX120" fmla="*/ 1508187 w 1883925"/>
                <a:gd name="connsiteY120" fmla="*/ 3017016 h 5262956"/>
                <a:gd name="connsiteX121" fmla="*/ 1510603 w 1883925"/>
                <a:gd name="connsiteY121" fmla="*/ 3014774 h 5262956"/>
                <a:gd name="connsiteX122" fmla="*/ 1487275 w 1883925"/>
                <a:gd name="connsiteY122" fmla="*/ 3029045 h 5262956"/>
                <a:gd name="connsiteX123" fmla="*/ 1465647 w 1883925"/>
                <a:gd name="connsiteY123" fmla="*/ 3040350 h 5262956"/>
                <a:gd name="connsiteX124" fmla="*/ 1458808 w 1883925"/>
                <a:gd name="connsiteY124" fmla="*/ 3042686 h 5262956"/>
                <a:gd name="connsiteX125" fmla="*/ 1454417 w 1883925"/>
                <a:gd name="connsiteY125" fmla="*/ 3043801 h 5262956"/>
                <a:gd name="connsiteX126" fmla="*/ 1465573 w 1883925"/>
                <a:gd name="connsiteY126" fmla="*/ 3242439 h 5262956"/>
                <a:gd name="connsiteX127" fmla="*/ 1482763 w 1883925"/>
                <a:gd name="connsiteY127" fmla="*/ 3627856 h 5262956"/>
                <a:gd name="connsiteX128" fmla="*/ 1548773 w 1883925"/>
                <a:gd name="connsiteY128" fmla="*/ 4864027 h 5262956"/>
                <a:gd name="connsiteX129" fmla="*/ 1541044 w 1883925"/>
                <a:gd name="connsiteY129" fmla="*/ 4865741 h 5262956"/>
                <a:gd name="connsiteX130" fmla="*/ 1532528 w 1883925"/>
                <a:gd name="connsiteY130" fmla="*/ 4869050 h 5262956"/>
                <a:gd name="connsiteX131" fmla="*/ 1538666 w 1883925"/>
                <a:gd name="connsiteY131" fmla="*/ 4869162 h 5262956"/>
                <a:gd name="connsiteX132" fmla="*/ 1545786 w 1883925"/>
                <a:gd name="connsiteY132" fmla="*/ 4879580 h 5262956"/>
                <a:gd name="connsiteX133" fmla="*/ 1545866 w 1883925"/>
                <a:gd name="connsiteY133" fmla="*/ 4879575 h 5262956"/>
                <a:gd name="connsiteX134" fmla="*/ 1546155 w 1883925"/>
                <a:gd name="connsiteY134" fmla="*/ 4880120 h 5262956"/>
                <a:gd name="connsiteX135" fmla="*/ 1546328 w 1883925"/>
                <a:gd name="connsiteY135" fmla="*/ 4880372 h 5262956"/>
                <a:gd name="connsiteX136" fmla="*/ 1556865 w 1883925"/>
                <a:gd name="connsiteY136" fmla="*/ 4900032 h 5262956"/>
                <a:gd name="connsiteX137" fmla="*/ 1560681 w 1883925"/>
                <a:gd name="connsiteY137" fmla="*/ 4907066 h 5262956"/>
                <a:gd name="connsiteX138" fmla="*/ 1572299 w 1883925"/>
                <a:gd name="connsiteY138" fmla="*/ 4927469 h 5262956"/>
                <a:gd name="connsiteX139" fmla="*/ 1574660 w 1883925"/>
                <a:gd name="connsiteY139" fmla="*/ 4931010 h 5262956"/>
                <a:gd name="connsiteX140" fmla="*/ 1579270 w 1883925"/>
                <a:gd name="connsiteY140" fmla="*/ 4930742 h 5262956"/>
                <a:gd name="connsiteX141" fmla="*/ 1589701 w 1883925"/>
                <a:gd name="connsiteY141" fmla="*/ 4941616 h 5262956"/>
                <a:gd name="connsiteX142" fmla="*/ 1586286 w 1883925"/>
                <a:gd name="connsiteY142" fmla="*/ 4945212 h 5262956"/>
                <a:gd name="connsiteX143" fmla="*/ 1598925 w 1883925"/>
                <a:gd name="connsiteY143" fmla="*/ 4956995 h 5262956"/>
                <a:gd name="connsiteX144" fmla="*/ 1608371 w 1883925"/>
                <a:gd name="connsiteY144" fmla="*/ 4965248 h 5262956"/>
                <a:gd name="connsiteX145" fmla="*/ 1610989 w 1883925"/>
                <a:gd name="connsiteY145" fmla="*/ 4965667 h 5262956"/>
                <a:gd name="connsiteX146" fmla="*/ 1612800 w 1883925"/>
                <a:gd name="connsiteY146" fmla="*/ 4969118 h 5262956"/>
                <a:gd name="connsiteX147" fmla="*/ 1613520 w 1883925"/>
                <a:gd name="connsiteY147" fmla="*/ 4969747 h 5262956"/>
                <a:gd name="connsiteX148" fmla="*/ 1622932 w 1883925"/>
                <a:gd name="connsiteY148" fmla="*/ 4970552 h 5262956"/>
                <a:gd name="connsiteX149" fmla="*/ 1624294 w 1883925"/>
                <a:gd name="connsiteY149" fmla="*/ 4972008 h 5262956"/>
                <a:gd name="connsiteX150" fmla="*/ 1625351 w 1883925"/>
                <a:gd name="connsiteY150" fmla="*/ 4971655 h 5262956"/>
                <a:gd name="connsiteX151" fmla="*/ 1629890 w 1883925"/>
                <a:gd name="connsiteY151" fmla="*/ 4976423 h 5262956"/>
                <a:gd name="connsiteX152" fmla="*/ 1629878 w 1883925"/>
                <a:gd name="connsiteY152" fmla="*/ 4977977 h 5262956"/>
                <a:gd name="connsiteX153" fmla="*/ 1633372 w 1883925"/>
                <a:gd name="connsiteY153" fmla="*/ 4981714 h 5262956"/>
                <a:gd name="connsiteX154" fmla="*/ 1630759 w 1883925"/>
                <a:gd name="connsiteY154" fmla="*/ 4984383 h 5262956"/>
                <a:gd name="connsiteX155" fmla="*/ 1636410 w 1883925"/>
                <a:gd name="connsiteY155" fmla="*/ 4988867 h 5262956"/>
                <a:gd name="connsiteX156" fmla="*/ 1638698 w 1883925"/>
                <a:gd name="connsiteY156" fmla="*/ 4990562 h 5262956"/>
                <a:gd name="connsiteX157" fmla="*/ 1662621 w 1883925"/>
                <a:gd name="connsiteY157" fmla="*/ 5005859 h 5262956"/>
                <a:gd name="connsiteX158" fmla="*/ 1663320 w 1883925"/>
                <a:gd name="connsiteY158" fmla="*/ 5006286 h 5262956"/>
                <a:gd name="connsiteX159" fmla="*/ 1673667 w 1883925"/>
                <a:gd name="connsiteY159" fmla="*/ 5007125 h 5262956"/>
                <a:gd name="connsiteX160" fmla="*/ 1674744 w 1883925"/>
                <a:gd name="connsiteY160" fmla="*/ 5008019 h 5262956"/>
                <a:gd name="connsiteX161" fmla="*/ 1677413 w 1883925"/>
                <a:gd name="connsiteY161" fmla="*/ 5007602 h 5262956"/>
                <a:gd name="connsiteX162" fmla="*/ 1683109 w 1883925"/>
                <a:gd name="connsiteY162" fmla="*/ 5011036 h 5262956"/>
                <a:gd name="connsiteX163" fmla="*/ 1684095 w 1883925"/>
                <a:gd name="connsiteY163" fmla="*/ 5010518 h 5262956"/>
                <a:gd name="connsiteX164" fmla="*/ 1689399 w 1883925"/>
                <a:gd name="connsiteY164" fmla="*/ 5013419 h 5262956"/>
                <a:gd name="connsiteX165" fmla="*/ 1689466 w 1883925"/>
                <a:gd name="connsiteY165" fmla="*/ 5014869 h 5262956"/>
                <a:gd name="connsiteX166" fmla="*/ 1691397 w 1883925"/>
                <a:gd name="connsiteY166" fmla="*/ 5016033 h 5262956"/>
                <a:gd name="connsiteX167" fmla="*/ 1693132 w 1883925"/>
                <a:gd name="connsiteY167" fmla="*/ 5021205 h 5262956"/>
                <a:gd name="connsiteX168" fmla="*/ 1689895 w 1883925"/>
                <a:gd name="connsiteY168" fmla="*/ 5022558 h 5262956"/>
                <a:gd name="connsiteX169" fmla="*/ 1714673 w 1883925"/>
                <a:gd name="connsiteY169" fmla="*/ 5037729 h 5262956"/>
                <a:gd name="connsiteX170" fmla="*/ 1722275 w 1883925"/>
                <a:gd name="connsiteY170" fmla="*/ 5042324 h 5262956"/>
                <a:gd name="connsiteX171" fmla="*/ 1728179 w 1883925"/>
                <a:gd name="connsiteY171" fmla="*/ 5042942 h 5262956"/>
                <a:gd name="connsiteX172" fmla="*/ 1730406 w 1883925"/>
                <a:gd name="connsiteY172" fmla="*/ 5043820 h 5262956"/>
                <a:gd name="connsiteX173" fmla="*/ 1732084 w 1883925"/>
                <a:gd name="connsiteY173" fmla="*/ 5043482 h 5262956"/>
                <a:gd name="connsiteX174" fmla="*/ 1735742 w 1883925"/>
                <a:gd name="connsiteY174" fmla="*/ 5045923 h 5262956"/>
                <a:gd name="connsiteX175" fmla="*/ 1736124 w 1883925"/>
                <a:gd name="connsiteY175" fmla="*/ 5046073 h 5262956"/>
                <a:gd name="connsiteX176" fmla="*/ 1736135 w 1883925"/>
                <a:gd name="connsiteY176" fmla="*/ 5046184 h 5262956"/>
                <a:gd name="connsiteX177" fmla="*/ 1745546 w 1883925"/>
                <a:gd name="connsiteY177" fmla="*/ 5052462 h 5262956"/>
                <a:gd name="connsiteX178" fmla="*/ 1746903 w 1883925"/>
                <a:gd name="connsiteY178" fmla="*/ 5057830 h 5262956"/>
                <a:gd name="connsiteX179" fmla="*/ 1746892 w 1883925"/>
                <a:gd name="connsiteY179" fmla="*/ 5057834 h 5262956"/>
                <a:gd name="connsiteX180" fmla="*/ 1867570 w 1883925"/>
                <a:gd name="connsiteY180" fmla="*/ 5129570 h 5262956"/>
                <a:gd name="connsiteX181" fmla="*/ 1877248 w 1883925"/>
                <a:gd name="connsiteY181" fmla="*/ 5137385 h 5262956"/>
                <a:gd name="connsiteX182" fmla="*/ 1877248 w 1883925"/>
                <a:gd name="connsiteY182" fmla="*/ 5137386 h 5262956"/>
                <a:gd name="connsiteX183" fmla="*/ 1877249 w 1883925"/>
                <a:gd name="connsiteY183" fmla="*/ 5137385 h 5262956"/>
                <a:gd name="connsiteX184" fmla="*/ 1877250 w 1883925"/>
                <a:gd name="connsiteY184" fmla="*/ 5137387 h 5262956"/>
                <a:gd name="connsiteX185" fmla="*/ 1878542 w 1883925"/>
                <a:gd name="connsiteY185" fmla="*/ 5138913 h 5262956"/>
                <a:gd name="connsiteX186" fmla="*/ 1878541 w 1883925"/>
                <a:gd name="connsiteY186" fmla="*/ 5138913 h 5262956"/>
                <a:gd name="connsiteX187" fmla="*/ 1880353 w 1883925"/>
                <a:gd name="connsiteY187" fmla="*/ 5143095 h 5262956"/>
                <a:gd name="connsiteX188" fmla="*/ 1883457 w 1883925"/>
                <a:gd name="connsiteY188" fmla="*/ 5175288 h 5262956"/>
                <a:gd name="connsiteX189" fmla="*/ 1882778 w 1883925"/>
                <a:gd name="connsiteY189" fmla="*/ 5194467 h 5262956"/>
                <a:gd name="connsiteX190" fmla="*/ 1883925 w 1883925"/>
                <a:gd name="connsiteY190" fmla="*/ 5193102 h 5262956"/>
                <a:gd name="connsiteX191" fmla="*/ 1882679 w 1883925"/>
                <a:gd name="connsiteY191" fmla="*/ 5197263 h 5262956"/>
                <a:gd name="connsiteX192" fmla="*/ 1882458 w 1883925"/>
                <a:gd name="connsiteY192" fmla="*/ 5203504 h 5262956"/>
                <a:gd name="connsiteX193" fmla="*/ 1880267 w 1883925"/>
                <a:gd name="connsiteY193" fmla="*/ 5205318 h 5262956"/>
                <a:gd name="connsiteX194" fmla="*/ 1879147 w 1883925"/>
                <a:gd name="connsiteY194" fmla="*/ 5209058 h 5262956"/>
                <a:gd name="connsiteX195" fmla="*/ 1789201 w 1883925"/>
                <a:gd name="connsiteY195" fmla="*/ 5233976 h 5262956"/>
                <a:gd name="connsiteX196" fmla="*/ 1581475 w 1883925"/>
                <a:gd name="connsiteY196" fmla="*/ 5216718 h 5262956"/>
                <a:gd name="connsiteX197" fmla="*/ 1553864 w 1883925"/>
                <a:gd name="connsiteY197" fmla="*/ 5199370 h 5262956"/>
                <a:gd name="connsiteX198" fmla="*/ 1553381 w 1883925"/>
                <a:gd name="connsiteY198" fmla="*/ 5199139 h 5262956"/>
                <a:gd name="connsiteX199" fmla="*/ 1553011 w 1883925"/>
                <a:gd name="connsiteY199" fmla="*/ 5198834 h 5262956"/>
                <a:gd name="connsiteX200" fmla="*/ 1543613 w 1883925"/>
                <a:gd name="connsiteY200" fmla="*/ 5192930 h 5262956"/>
                <a:gd name="connsiteX201" fmla="*/ 1536846 w 1883925"/>
                <a:gd name="connsiteY201" fmla="*/ 5185497 h 5262956"/>
                <a:gd name="connsiteX202" fmla="*/ 1535500 w 1883925"/>
                <a:gd name="connsiteY202" fmla="*/ 5184386 h 5262956"/>
                <a:gd name="connsiteX203" fmla="*/ 1528227 w 1883925"/>
                <a:gd name="connsiteY203" fmla="*/ 5176031 h 5262956"/>
                <a:gd name="connsiteX204" fmla="*/ 1528207 w 1883925"/>
                <a:gd name="connsiteY204" fmla="*/ 5176009 h 5262956"/>
                <a:gd name="connsiteX205" fmla="*/ 1528211 w 1883925"/>
                <a:gd name="connsiteY205" fmla="*/ 5176013 h 5262956"/>
                <a:gd name="connsiteX206" fmla="*/ 1528207 w 1883925"/>
                <a:gd name="connsiteY206" fmla="*/ 5176008 h 5262956"/>
                <a:gd name="connsiteX207" fmla="*/ 1528191 w 1883925"/>
                <a:gd name="connsiteY207" fmla="*/ 5176005 h 5262956"/>
                <a:gd name="connsiteX208" fmla="*/ 1528207 w 1883925"/>
                <a:gd name="connsiteY208" fmla="*/ 5176009 h 5262956"/>
                <a:gd name="connsiteX209" fmla="*/ 1324521 w 1883925"/>
                <a:gd name="connsiteY209" fmla="*/ 5131779 h 5262956"/>
                <a:gd name="connsiteX210" fmla="*/ 1321086 w 1883925"/>
                <a:gd name="connsiteY210" fmla="*/ 5124706 h 5262956"/>
                <a:gd name="connsiteX211" fmla="*/ 1320666 w 1883925"/>
                <a:gd name="connsiteY211" fmla="*/ 5120158 h 5262956"/>
                <a:gd name="connsiteX212" fmla="*/ 1320617 w 1883925"/>
                <a:gd name="connsiteY212" fmla="*/ 5120042 h 5262956"/>
                <a:gd name="connsiteX213" fmla="*/ 1320578 w 1883925"/>
                <a:gd name="connsiteY213" fmla="*/ 5119211 h 5262956"/>
                <a:gd name="connsiteX214" fmla="*/ 1320578 w 1883925"/>
                <a:gd name="connsiteY214" fmla="*/ 5119209 h 5262956"/>
                <a:gd name="connsiteX215" fmla="*/ 1320578 w 1883925"/>
                <a:gd name="connsiteY215" fmla="*/ 5119209 h 5262956"/>
                <a:gd name="connsiteX216" fmla="*/ 1319233 w 1883925"/>
                <a:gd name="connsiteY216" fmla="*/ 5090415 h 5262956"/>
                <a:gd name="connsiteX217" fmla="*/ 1318187 w 1883925"/>
                <a:gd name="connsiteY217" fmla="*/ 5067800 h 5262956"/>
                <a:gd name="connsiteX218" fmla="*/ 1317868 w 1883925"/>
                <a:gd name="connsiteY218" fmla="*/ 5060918 h 5262956"/>
                <a:gd name="connsiteX219" fmla="*/ 1317868 w 1883925"/>
                <a:gd name="connsiteY219" fmla="*/ 5060917 h 5262956"/>
                <a:gd name="connsiteX220" fmla="*/ 1318875 w 1883925"/>
                <a:gd name="connsiteY220" fmla="*/ 5021789 h 5262956"/>
                <a:gd name="connsiteX221" fmla="*/ 1320917 w 1883925"/>
                <a:gd name="connsiteY221" fmla="*/ 4953473 h 5262956"/>
                <a:gd name="connsiteX222" fmla="*/ 1296901 w 1883925"/>
                <a:gd name="connsiteY222" fmla="*/ 4951822 h 5262956"/>
                <a:gd name="connsiteX223" fmla="*/ 1273728 w 1883925"/>
                <a:gd name="connsiteY223" fmla="*/ 4948253 h 5262956"/>
                <a:gd name="connsiteX224" fmla="*/ 1246223 w 1883925"/>
                <a:gd name="connsiteY224" fmla="*/ 4704284 h 5262956"/>
                <a:gd name="connsiteX225" fmla="*/ 1153624 w 1883925"/>
                <a:gd name="connsiteY225" fmla="*/ 4300801 h 5262956"/>
                <a:gd name="connsiteX226" fmla="*/ 1150169 w 1883925"/>
                <a:gd name="connsiteY226" fmla="*/ 3832427 h 5262956"/>
                <a:gd name="connsiteX227" fmla="*/ 1153004 w 1883925"/>
                <a:gd name="connsiteY227" fmla="*/ 3806002 h 5262956"/>
                <a:gd name="connsiteX228" fmla="*/ 1152632 w 1883925"/>
                <a:gd name="connsiteY228" fmla="*/ 3801492 h 5262956"/>
                <a:gd name="connsiteX229" fmla="*/ 1087614 w 1883925"/>
                <a:gd name="connsiteY229" fmla="*/ 3376649 h 5262956"/>
                <a:gd name="connsiteX230" fmla="*/ 906801 w 1883925"/>
                <a:gd name="connsiteY230" fmla="*/ 2953036 h 5262956"/>
                <a:gd name="connsiteX231" fmla="*/ 900583 w 1883925"/>
                <a:gd name="connsiteY231" fmla="*/ 2942078 h 5262956"/>
                <a:gd name="connsiteX232" fmla="*/ 875797 w 1883925"/>
                <a:gd name="connsiteY232" fmla="*/ 3032015 h 5262956"/>
                <a:gd name="connsiteX233" fmla="*/ 801568 w 1883925"/>
                <a:gd name="connsiteY233" fmla="*/ 3822222 h 5262956"/>
                <a:gd name="connsiteX234" fmla="*/ 802016 w 1883925"/>
                <a:gd name="connsiteY234" fmla="*/ 4342891 h 5262956"/>
                <a:gd name="connsiteX235" fmla="*/ 809196 w 1883925"/>
                <a:gd name="connsiteY235" fmla="*/ 4885070 h 5262956"/>
                <a:gd name="connsiteX236" fmla="*/ 792262 w 1883925"/>
                <a:gd name="connsiteY236" fmla="*/ 4895518 h 5262956"/>
                <a:gd name="connsiteX237" fmla="*/ 789637 w 1883925"/>
                <a:gd name="connsiteY237" fmla="*/ 4896400 h 5262956"/>
                <a:gd name="connsiteX238" fmla="*/ 792796 w 1883925"/>
                <a:gd name="connsiteY238" fmla="*/ 4902399 h 5262956"/>
                <a:gd name="connsiteX239" fmla="*/ 804898 w 1883925"/>
                <a:gd name="connsiteY239" fmla="*/ 4918703 h 5262956"/>
                <a:gd name="connsiteX240" fmla="*/ 800949 w 1883925"/>
                <a:gd name="connsiteY240" fmla="*/ 4993802 h 5262956"/>
                <a:gd name="connsiteX241" fmla="*/ 836519 w 1883925"/>
                <a:gd name="connsiteY241" fmla="*/ 5147955 h 5262956"/>
                <a:gd name="connsiteX242" fmla="*/ 834483 w 1883925"/>
                <a:gd name="connsiteY242" fmla="*/ 5227426 h 5262956"/>
                <a:gd name="connsiteX243" fmla="*/ 830630 w 1883925"/>
                <a:gd name="connsiteY243" fmla="*/ 5238331 h 5262956"/>
                <a:gd name="connsiteX244" fmla="*/ 832664 w 1883925"/>
                <a:gd name="connsiteY244" fmla="*/ 5236594 h 5262956"/>
                <a:gd name="connsiteX245" fmla="*/ 831472 w 1883925"/>
                <a:gd name="connsiteY245" fmla="*/ 5241576 h 5262956"/>
                <a:gd name="connsiteX246" fmla="*/ 827454 w 1883925"/>
                <a:gd name="connsiteY246" fmla="*/ 5247318 h 5262956"/>
                <a:gd name="connsiteX247" fmla="*/ 827188 w 1883925"/>
                <a:gd name="connsiteY247" fmla="*/ 5248071 h 5262956"/>
                <a:gd name="connsiteX248" fmla="*/ 826845 w 1883925"/>
                <a:gd name="connsiteY248" fmla="*/ 5248188 h 5262956"/>
                <a:gd name="connsiteX249" fmla="*/ 825209 w 1883925"/>
                <a:gd name="connsiteY249" fmla="*/ 5250526 h 5262956"/>
                <a:gd name="connsiteX250" fmla="*/ 795152 w 1883925"/>
                <a:gd name="connsiteY250" fmla="*/ 5259162 h 5262956"/>
                <a:gd name="connsiteX251" fmla="*/ 586356 w 1883925"/>
                <a:gd name="connsiteY251" fmla="*/ 5254190 h 5262956"/>
                <a:gd name="connsiteX252" fmla="*/ 557807 w 1883925"/>
                <a:gd name="connsiteY252" fmla="*/ 5243664 h 5262956"/>
                <a:gd name="connsiteX253" fmla="*/ 552855 w 1883925"/>
                <a:gd name="connsiteY253" fmla="*/ 5236320 h 5262956"/>
                <a:gd name="connsiteX254" fmla="*/ 548920 w 1883925"/>
                <a:gd name="connsiteY254" fmla="*/ 5233293 h 5262956"/>
                <a:gd name="connsiteX255" fmla="*/ 548664 w 1883925"/>
                <a:gd name="connsiteY255" fmla="*/ 5230103 h 5262956"/>
                <a:gd name="connsiteX256" fmla="*/ 546359 w 1883925"/>
                <a:gd name="connsiteY256" fmla="*/ 5226685 h 5262956"/>
                <a:gd name="connsiteX257" fmla="*/ 547974 w 1883925"/>
                <a:gd name="connsiteY257" fmla="*/ 5228841 h 5262956"/>
                <a:gd name="connsiteX258" fmla="*/ 548602 w 1883925"/>
                <a:gd name="connsiteY258" fmla="*/ 5229336 h 5262956"/>
                <a:gd name="connsiteX259" fmla="*/ 545847 w 1883925"/>
                <a:gd name="connsiteY259" fmla="*/ 5195062 h 5262956"/>
                <a:gd name="connsiteX260" fmla="*/ 551047 w 1883925"/>
                <a:gd name="connsiteY260" fmla="*/ 5144563 h 5262956"/>
                <a:gd name="connsiteX261" fmla="*/ 550941 w 1883925"/>
                <a:gd name="connsiteY261" fmla="*/ 5144048 h 5262956"/>
                <a:gd name="connsiteX262" fmla="*/ 551495 w 1883925"/>
                <a:gd name="connsiteY262" fmla="*/ 5140200 h 5262956"/>
                <a:gd name="connsiteX263" fmla="*/ 551496 w 1883925"/>
                <a:gd name="connsiteY263" fmla="*/ 5140202 h 5262956"/>
                <a:gd name="connsiteX264" fmla="*/ 551496 w 1883925"/>
                <a:gd name="connsiteY264" fmla="*/ 5140200 h 5262956"/>
                <a:gd name="connsiteX265" fmla="*/ 551500 w 1883925"/>
                <a:gd name="connsiteY265" fmla="*/ 5140213 h 5262956"/>
                <a:gd name="connsiteX266" fmla="*/ 552961 w 1883925"/>
                <a:gd name="connsiteY266" fmla="*/ 5144374 h 5262956"/>
                <a:gd name="connsiteX267" fmla="*/ 553709 w 1883925"/>
                <a:gd name="connsiteY267" fmla="*/ 5145559 h 5262956"/>
                <a:gd name="connsiteX268" fmla="*/ 552644 w 1883925"/>
                <a:gd name="connsiteY268" fmla="*/ 5122356 h 5262956"/>
                <a:gd name="connsiteX269" fmla="*/ 579602 w 1883925"/>
                <a:gd name="connsiteY269" fmla="*/ 5003684 h 5262956"/>
                <a:gd name="connsiteX270" fmla="*/ 587889 w 1883925"/>
                <a:gd name="connsiteY270" fmla="*/ 4918703 h 5262956"/>
                <a:gd name="connsiteX271" fmla="*/ 596346 w 1883925"/>
                <a:gd name="connsiteY271" fmla="*/ 4918703 h 5262956"/>
                <a:gd name="connsiteX272" fmla="*/ 599741 w 1883925"/>
                <a:gd name="connsiteY272" fmla="*/ 4898936 h 5262956"/>
                <a:gd name="connsiteX273" fmla="*/ 579699 w 1883925"/>
                <a:gd name="connsiteY273" fmla="*/ 4895587 h 5262956"/>
                <a:gd name="connsiteX274" fmla="*/ 549444 w 1883925"/>
                <a:gd name="connsiteY274" fmla="*/ 4889398 h 5262956"/>
                <a:gd name="connsiteX275" fmla="*/ 444926 w 1883925"/>
                <a:gd name="connsiteY275" fmla="*/ 4207285 h 5262956"/>
                <a:gd name="connsiteX276" fmla="*/ 444926 w 1883925"/>
                <a:gd name="connsiteY276" fmla="*/ 3679199 h 5262956"/>
                <a:gd name="connsiteX277" fmla="*/ 368289 w 1883925"/>
                <a:gd name="connsiteY277" fmla="*/ 2722454 h 5262956"/>
                <a:gd name="connsiteX278" fmla="*/ 327785 w 1883925"/>
                <a:gd name="connsiteY278" fmla="*/ 2733266 h 5262956"/>
                <a:gd name="connsiteX279" fmla="*/ 277199 w 1883925"/>
                <a:gd name="connsiteY279" fmla="*/ 2508058 h 5262956"/>
                <a:gd name="connsiteX280" fmla="*/ 243586 w 1883925"/>
                <a:gd name="connsiteY280" fmla="*/ 2470671 h 5262956"/>
                <a:gd name="connsiteX281" fmla="*/ 187454 w 1883925"/>
                <a:gd name="connsiteY281" fmla="*/ 2502579 h 5262956"/>
                <a:gd name="connsiteX282" fmla="*/ 187453 w 1883925"/>
                <a:gd name="connsiteY282" fmla="*/ 2502580 h 5262956"/>
                <a:gd name="connsiteX283" fmla="*/ 187453 w 1883925"/>
                <a:gd name="connsiteY283" fmla="*/ 2502579 h 5262956"/>
                <a:gd name="connsiteX284" fmla="*/ 187452 w 1883925"/>
                <a:gd name="connsiteY284" fmla="*/ 2502580 h 5262956"/>
                <a:gd name="connsiteX285" fmla="*/ 187451 w 1883925"/>
                <a:gd name="connsiteY285" fmla="*/ 2502559 h 5262956"/>
                <a:gd name="connsiteX286" fmla="*/ 187451 w 1883925"/>
                <a:gd name="connsiteY286" fmla="*/ 2502580 h 5262956"/>
                <a:gd name="connsiteX287" fmla="*/ 73175 w 1883925"/>
                <a:gd name="connsiteY287" fmla="*/ 2196682 h 5262956"/>
                <a:gd name="connsiteX288" fmla="*/ 0 w 1883925"/>
                <a:gd name="connsiteY288" fmla="*/ 1890020 h 5262956"/>
                <a:gd name="connsiteX289" fmla="*/ 98271 w 1883925"/>
                <a:gd name="connsiteY289" fmla="*/ 1475278 h 5262956"/>
                <a:gd name="connsiteX290" fmla="*/ 107014 w 1883925"/>
                <a:gd name="connsiteY290" fmla="*/ 1441508 h 5262956"/>
                <a:gd name="connsiteX291" fmla="*/ 138678 w 1883925"/>
                <a:gd name="connsiteY291" fmla="*/ 1309938 h 5262956"/>
                <a:gd name="connsiteX292" fmla="*/ 203667 w 1883925"/>
                <a:gd name="connsiteY292" fmla="*/ 1094070 h 5262956"/>
                <a:gd name="connsiteX293" fmla="*/ 209160 w 1883925"/>
                <a:gd name="connsiteY293" fmla="*/ 1083802 h 5262956"/>
                <a:gd name="connsiteX294" fmla="*/ 213253 w 1883925"/>
                <a:gd name="connsiteY294" fmla="*/ 1073458 h 5262956"/>
                <a:gd name="connsiteX295" fmla="*/ 217406 w 1883925"/>
                <a:gd name="connsiteY295" fmla="*/ 1068387 h 5262956"/>
                <a:gd name="connsiteX296" fmla="*/ 223892 w 1883925"/>
                <a:gd name="connsiteY296" fmla="*/ 1056263 h 5262956"/>
                <a:gd name="connsiteX297" fmla="*/ 229833 w 1883925"/>
                <a:gd name="connsiteY297" fmla="*/ 1053210 h 5262956"/>
                <a:gd name="connsiteX298" fmla="*/ 229833 w 1883925"/>
                <a:gd name="connsiteY298" fmla="*/ 1053209 h 5262956"/>
                <a:gd name="connsiteX299" fmla="*/ 229833 w 1883925"/>
                <a:gd name="connsiteY299" fmla="*/ 1053210 h 5262956"/>
                <a:gd name="connsiteX300" fmla="*/ 229834 w 1883925"/>
                <a:gd name="connsiteY300" fmla="*/ 1053210 h 5262956"/>
                <a:gd name="connsiteX301" fmla="*/ 229835 w 1883925"/>
                <a:gd name="connsiteY301" fmla="*/ 1053214 h 5262956"/>
                <a:gd name="connsiteX302" fmla="*/ 229835 w 1883925"/>
                <a:gd name="connsiteY302" fmla="*/ 1053214 h 5262956"/>
                <a:gd name="connsiteX303" fmla="*/ 229835 w 1883925"/>
                <a:gd name="connsiteY303" fmla="*/ 1053212 h 5262956"/>
                <a:gd name="connsiteX304" fmla="*/ 615970 w 1883925"/>
                <a:gd name="connsiteY304" fmla="*/ 886969 h 5262956"/>
                <a:gd name="connsiteX305" fmla="*/ 627604 w 1883925"/>
                <a:gd name="connsiteY305" fmla="*/ 875924 h 5262956"/>
                <a:gd name="connsiteX306" fmla="*/ 695900 w 1883925"/>
                <a:gd name="connsiteY306" fmla="*/ 826375 h 5262956"/>
                <a:gd name="connsiteX307" fmla="*/ 694903 w 1883925"/>
                <a:gd name="connsiteY307" fmla="*/ 831516 h 5262956"/>
                <a:gd name="connsiteX308" fmla="*/ 707258 w 1883925"/>
                <a:gd name="connsiteY308" fmla="*/ 793609 h 5262956"/>
                <a:gd name="connsiteX309" fmla="*/ 707260 w 1883925"/>
                <a:gd name="connsiteY309" fmla="*/ 793613 h 5262956"/>
                <a:gd name="connsiteX310" fmla="*/ 713561 w 1883925"/>
                <a:gd name="connsiteY310" fmla="*/ 782221 h 5262956"/>
                <a:gd name="connsiteX311" fmla="*/ 718619 w 1883925"/>
                <a:gd name="connsiteY311" fmla="*/ 777233 h 5262956"/>
                <a:gd name="connsiteX312" fmla="*/ 712320 w 1883925"/>
                <a:gd name="connsiteY312" fmla="*/ 771111 h 5262956"/>
                <a:gd name="connsiteX313" fmla="*/ 615976 w 1883925"/>
                <a:gd name="connsiteY313" fmla="*/ 662340 h 5262956"/>
                <a:gd name="connsiteX314" fmla="*/ 609698 w 1883925"/>
                <a:gd name="connsiteY314" fmla="*/ 619732 h 5262956"/>
                <a:gd name="connsiteX315" fmla="*/ 608586 w 1883925"/>
                <a:gd name="connsiteY315" fmla="*/ 582570 h 5262956"/>
                <a:gd name="connsiteX316" fmla="*/ 597177 w 1883925"/>
                <a:gd name="connsiteY316" fmla="*/ 581347 h 5262956"/>
                <a:gd name="connsiteX317" fmla="*/ 561408 w 1883925"/>
                <a:gd name="connsiteY317" fmla="*/ 477985 h 5262956"/>
                <a:gd name="connsiteX318" fmla="*/ 580965 w 1883925"/>
                <a:gd name="connsiteY318" fmla="*/ 408404 h 5262956"/>
                <a:gd name="connsiteX319" fmla="*/ 593141 w 1883925"/>
                <a:gd name="connsiteY319" fmla="*/ 419909 h 5262956"/>
                <a:gd name="connsiteX320" fmla="*/ 590191 w 1883925"/>
                <a:gd name="connsiteY320" fmla="*/ 414241 h 5262956"/>
                <a:gd name="connsiteX321" fmla="*/ 580965 w 1883925"/>
                <a:gd name="connsiteY321" fmla="*/ 408403 h 5262956"/>
                <a:gd name="connsiteX322" fmla="*/ 567699 w 1883925"/>
                <a:gd name="connsiteY322" fmla="*/ 221774 h 5262956"/>
                <a:gd name="connsiteX323" fmla="*/ 612814 w 1883925"/>
                <a:gd name="connsiteY323" fmla="*/ 137424 h 5262956"/>
                <a:gd name="connsiteX324" fmla="*/ 612815 w 1883925"/>
                <a:gd name="connsiteY324" fmla="*/ 137422 h 5262956"/>
                <a:gd name="connsiteX325" fmla="*/ 612814 w 1883925"/>
                <a:gd name="connsiteY325" fmla="*/ 137423 h 5262956"/>
                <a:gd name="connsiteX326" fmla="*/ 612817 w 1883925"/>
                <a:gd name="connsiteY326" fmla="*/ 137419 h 5262956"/>
                <a:gd name="connsiteX327" fmla="*/ 634168 w 1883925"/>
                <a:gd name="connsiteY327" fmla="*/ 100454 h 5262956"/>
                <a:gd name="connsiteX328" fmla="*/ 651265 w 1883925"/>
                <a:gd name="connsiteY328" fmla="*/ 83531 h 5262956"/>
                <a:gd name="connsiteX329" fmla="*/ 658234 w 1883925"/>
                <a:gd name="connsiteY329" fmla="*/ 73763 h 5262956"/>
                <a:gd name="connsiteX330" fmla="*/ 981531 w 1883925"/>
                <a:gd name="connsiteY330" fmla="*/ 25909 h 5262956"/>
                <a:gd name="connsiteX331" fmla="*/ 997640 w 1883925"/>
                <a:gd name="connsiteY331" fmla="*/ 2 h 5262956"/>
                <a:gd name="connsiteX332" fmla="*/ 997640 w 1883925"/>
                <a:gd name="connsiteY332" fmla="*/ 1 h 5262956"/>
                <a:gd name="connsiteX333" fmla="*/ 997640 w 1883925"/>
                <a:gd name="connsiteY333" fmla="*/ 1 h 5262956"/>
                <a:gd name="connsiteX334" fmla="*/ 997641 w 1883925"/>
                <a:gd name="connsiteY334" fmla="*/ 0 h 5262956"/>
                <a:gd name="connsiteX335" fmla="*/ 997641 w 1883925"/>
                <a:gd name="connsiteY335" fmla="*/ 2 h 5262956"/>
                <a:gd name="connsiteX336" fmla="*/ 997642 w 1883925"/>
                <a:gd name="connsiteY336" fmla="*/ 2 h 5262956"/>
                <a:gd name="connsiteX337" fmla="*/ 997641 w 1883925"/>
                <a:gd name="connsiteY337" fmla="*/ 0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570823 w 1883925"/>
                <a:gd name="connsiteY4" fmla="*/ 5164137 h 5262956"/>
                <a:gd name="connsiteX5" fmla="*/ 1611074 w 1883925"/>
                <a:gd name="connsiteY5" fmla="*/ 5153511 h 5262956"/>
                <a:gd name="connsiteX6" fmla="*/ 1615441 w 1883925"/>
                <a:gd name="connsiteY6" fmla="*/ 5154468 h 5262956"/>
                <a:gd name="connsiteX7" fmla="*/ 1635462 w 1883925"/>
                <a:gd name="connsiteY7" fmla="*/ 5156904 h 5262956"/>
                <a:gd name="connsiteX8" fmla="*/ 1611074 w 1883925"/>
                <a:gd name="connsiteY8" fmla="*/ 5153511 h 5262956"/>
                <a:gd name="connsiteX9" fmla="*/ 1441806 w 1883925"/>
                <a:gd name="connsiteY9" fmla="*/ 2843292 h 5262956"/>
                <a:gd name="connsiteX10" fmla="*/ 1447952 w 1883925"/>
                <a:gd name="connsiteY10" fmla="*/ 2928705 h 5262956"/>
                <a:gd name="connsiteX11" fmla="*/ 1451769 w 1883925"/>
                <a:gd name="connsiteY11" fmla="*/ 2996668 h 5262956"/>
                <a:gd name="connsiteX12" fmla="*/ 1457804 w 1883925"/>
                <a:gd name="connsiteY12" fmla="*/ 2994088 h 5262956"/>
                <a:gd name="connsiteX13" fmla="*/ 1477108 w 1883925"/>
                <a:gd name="connsiteY13" fmla="*/ 2925748 h 5262956"/>
                <a:gd name="connsiteX14" fmla="*/ 1466793 w 1883925"/>
                <a:gd name="connsiteY14" fmla="*/ 2852861 h 5262956"/>
                <a:gd name="connsiteX15" fmla="*/ 1441806 w 1883925"/>
                <a:gd name="connsiteY15" fmla="*/ 2843292 h 5262956"/>
                <a:gd name="connsiteX16" fmla="*/ 1344494 w 1883925"/>
                <a:gd name="connsiteY16" fmla="*/ 1886557 h 5262956"/>
                <a:gd name="connsiteX17" fmla="*/ 1340254 w 1883925"/>
                <a:gd name="connsiteY17" fmla="*/ 1906422 h 5262956"/>
                <a:gd name="connsiteX18" fmla="*/ 1371502 w 1883925"/>
                <a:gd name="connsiteY18" fmla="*/ 2209942 h 5262956"/>
                <a:gd name="connsiteX19" fmla="*/ 1379404 w 1883925"/>
                <a:gd name="connsiteY19" fmla="*/ 2041525 h 5262956"/>
                <a:gd name="connsiteX20" fmla="*/ 1344494 w 1883925"/>
                <a:gd name="connsiteY20" fmla="*/ 1886557 h 5262956"/>
                <a:gd name="connsiteX21" fmla="*/ 340811 w 1883925"/>
                <a:gd name="connsiteY21" fmla="*/ 1800941 h 5262956"/>
                <a:gd name="connsiteX22" fmla="*/ 340931 w 1883925"/>
                <a:gd name="connsiteY22" fmla="*/ 1801998 h 5262956"/>
                <a:gd name="connsiteX23" fmla="*/ 340931 w 1883925"/>
                <a:gd name="connsiteY23" fmla="*/ 1801998 h 5262956"/>
                <a:gd name="connsiteX24" fmla="*/ 340931 w 1883925"/>
                <a:gd name="connsiteY24" fmla="*/ 1801999 h 5262956"/>
                <a:gd name="connsiteX25" fmla="*/ 313197 w 1883925"/>
                <a:gd name="connsiteY25" fmla="*/ 1847820 h 5262956"/>
                <a:gd name="connsiteX26" fmla="*/ 313197 w 1883925"/>
                <a:gd name="connsiteY26" fmla="*/ 1847820 h 5262956"/>
                <a:gd name="connsiteX27" fmla="*/ 277728 w 1883925"/>
                <a:gd name="connsiteY27" fmla="*/ 1906421 h 5262956"/>
                <a:gd name="connsiteX28" fmla="*/ 277728 w 1883925"/>
                <a:gd name="connsiteY28" fmla="*/ 1906422 h 5262956"/>
                <a:gd name="connsiteX29" fmla="*/ 277728 w 1883925"/>
                <a:gd name="connsiteY29" fmla="*/ 1906423 h 5262956"/>
                <a:gd name="connsiteX30" fmla="*/ 287320 w 1883925"/>
                <a:gd name="connsiteY30" fmla="*/ 1953304 h 5262956"/>
                <a:gd name="connsiteX31" fmla="*/ 296432 w 1883925"/>
                <a:gd name="connsiteY31" fmla="*/ 1997835 h 5262956"/>
                <a:gd name="connsiteX32" fmla="*/ 296432 w 1883925"/>
                <a:gd name="connsiteY32" fmla="*/ 1997835 h 5262956"/>
                <a:gd name="connsiteX33" fmla="*/ 324377 w 1883925"/>
                <a:gd name="connsiteY33" fmla="*/ 2134413 h 5262956"/>
                <a:gd name="connsiteX34" fmla="*/ 366790 w 1883925"/>
                <a:gd name="connsiteY34" fmla="*/ 2014554 h 5262956"/>
                <a:gd name="connsiteX35" fmla="*/ 366994 w 1883925"/>
                <a:gd name="connsiteY35" fmla="*/ 2013973 h 5262956"/>
                <a:gd name="connsiteX36" fmla="*/ 366995 w 1883925"/>
                <a:gd name="connsiteY36" fmla="*/ 2013975 h 5262956"/>
                <a:gd name="connsiteX37" fmla="*/ 366996 w 1883925"/>
                <a:gd name="connsiteY37" fmla="*/ 2013973 h 5262956"/>
                <a:gd name="connsiteX38" fmla="*/ 351077 w 1883925"/>
                <a:gd name="connsiteY38" fmla="*/ 1884705 h 5262956"/>
                <a:gd name="connsiteX39" fmla="*/ 340811 w 1883925"/>
                <a:gd name="connsiteY39" fmla="*/ 1800941 h 5262956"/>
                <a:gd name="connsiteX40" fmla="*/ 997641 w 1883925"/>
                <a:gd name="connsiteY40" fmla="*/ 0 h 5262956"/>
                <a:gd name="connsiteX41" fmla="*/ 997642 w 1883925"/>
                <a:gd name="connsiteY41" fmla="*/ 3 h 5262956"/>
                <a:gd name="connsiteX42" fmla="*/ 1032966 w 1883925"/>
                <a:gd name="connsiteY42" fmla="*/ 21195 h 5262956"/>
                <a:gd name="connsiteX43" fmla="*/ 1086307 w 1883925"/>
                <a:gd name="connsiteY43" fmla="*/ 106136 h 5262956"/>
                <a:gd name="connsiteX44" fmla="*/ 1075951 w 1883925"/>
                <a:gd name="connsiteY44" fmla="*/ 45732 h 5262956"/>
                <a:gd name="connsiteX45" fmla="*/ 1134105 w 1883925"/>
                <a:gd name="connsiteY45" fmla="*/ 137424 h 5262956"/>
                <a:gd name="connsiteX46" fmla="*/ 1170256 w 1883925"/>
                <a:gd name="connsiteY46" fmla="*/ 231205 h 5262956"/>
                <a:gd name="connsiteX47" fmla="*/ 1162084 w 1883925"/>
                <a:gd name="connsiteY47" fmla="*/ 408401 h 5262956"/>
                <a:gd name="connsiteX48" fmla="*/ 1150539 w 1883925"/>
                <a:gd name="connsiteY48" fmla="*/ 417383 h 5262956"/>
                <a:gd name="connsiteX49" fmla="*/ 1148236 w 1883925"/>
                <a:gd name="connsiteY49" fmla="*/ 422173 h 5262956"/>
                <a:gd name="connsiteX50" fmla="*/ 1162084 w 1883925"/>
                <a:gd name="connsiteY50" fmla="*/ 408404 h 5262956"/>
                <a:gd name="connsiteX51" fmla="*/ 1181641 w 1883925"/>
                <a:gd name="connsiteY51" fmla="*/ 477986 h 5262956"/>
                <a:gd name="connsiteX52" fmla="*/ 1148562 w 1883925"/>
                <a:gd name="connsiteY52" fmla="*/ 582365 h 5262956"/>
                <a:gd name="connsiteX53" fmla="*/ 1127319 w 1883925"/>
                <a:gd name="connsiteY53" fmla="*/ 583617 h 5262956"/>
                <a:gd name="connsiteX54" fmla="*/ 1125746 w 1883925"/>
                <a:gd name="connsiteY54" fmla="*/ 619732 h 5262956"/>
                <a:gd name="connsiteX55" fmla="*/ 1118997 w 1883925"/>
                <a:gd name="connsiteY55" fmla="*/ 662340 h 5262956"/>
                <a:gd name="connsiteX56" fmla="*/ 1066370 w 1883925"/>
                <a:gd name="connsiteY56" fmla="*/ 731175 h 5262956"/>
                <a:gd name="connsiteX57" fmla="*/ 1032094 w 1883925"/>
                <a:gd name="connsiteY57" fmla="*/ 771491 h 5262956"/>
                <a:gd name="connsiteX58" fmla="*/ 1032135 w 1883925"/>
                <a:gd name="connsiteY58" fmla="*/ 773221 h 5262956"/>
                <a:gd name="connsiteX59" fmla="*/ 1041484 w 1883925"/>
                <a:gd name="connsiteY59" fmla="*/ 783371 h 5262956"/>
                <a:gd name="connsiteX60" fmla="*/ 1042999 w 1883925"/>
                <a:gd name="connsiteY60" fmla="*/ 786856 h 5262956"/>
                <a:gd name="connsiteX61" fmla="*/ 1043134 w 1883925"/>
                <a:gd name="connsiteY61" fmla="*/ 786426 h 5262956"/>
                <a:gd name="connsiteX62" fmla="*/ 1061907 w 1883925"/>
                <a:gd name="connsiteY62" fmla="*/ 831066 h 5262956"/>
                <a:gd name="connsiteX63" fmla="*/ 1061190 w 1883925"/>
                <a:gd name="connsiteY63" fmla="*/ 826386 h 5262956"/>
                <a:gd name="connsiteX64" fmla="*/ 1061198 w 1883925"/>
                <a:gd name="connsiteY64" fmla="*/ 826408 h 5262956"/>
                <a:gd name="connsiteX65" fmla="*/ 1061190 w 1883925"/>
                <a:gd name="connsiteY65" fmla="*/ 826376 h 5262956"/>
                <a:gd name="connsiteX66" fmla="*/ 1097855 w 1883925"/>
                <a:gd name="connsiteY66" fmla="*/ 847339 h 5262956"/>
                <a:gd name="connsiteX67" fmla="*/ 1127875 w 1883925"/>
                <a:gd name="connsiteY67" fmla="*/ 869572 h 5262956"/>
                <a:gd name="connsiteX68" fmla="*/ 1144222 w 1883925"/>
                <a:gd name="connsiteY68" fmla="*/ 877069 h 5262956"/>
                <a:gd name="connsiteX69" fmla="*/ 1459618 w 1883925"/>
                <a:gd name="connsiteY69" fmla="*/ 1023444 h 5262956"/>
                <a:gd name="connsiteX70" fmla="*/ 1522311 w 1883925"/>
                <a:gd name="connsiteY70" fmla="*/ 1053180 h 5262956"/>
                <a:gd name="connsiteX71" fmla="*/ 1522379 w 1883925"/>
                <a:gd name="connsiteY71" fmla="*/ 1053212 h 5262956"/>
                <a:gd name="connsiteX72" fmla="*/ 1522380 w 1883925"/>
                <a:gd name="connsiteY72" fmla="*/ 1053210 h 5262956"/>
                <a:gd name="connsiteX73" fmla="*/ 1522380 w 1883925"/>
                <a:gd name="connsiteY73" fmla="*/ 1053212 h 5262956"/>
                <a:gd name="connsiteX74" fmla="*/ 1522381 w 1883925"/>
                <a:gd name="connsiteY74" fmla="*/ 1053213 h 5262956"/>
                <a:gd name="connsiteX75" fmla="*/ 1522381 w 1883925"/>
                <a:gd name="connsiteY75" fmla="*/ 1053210 h 5262956"/>
                <a:gd name="connsiteX76" fmla="*/ 1522385 w 1883925"/>
                <a:gd name="connsiteY76" fmla="*/ 1053219 h 5262956"/>
                <a:gd name="connsiteX77" fmla="*/ 1531708 w 1883925"/>
                <a:gd name="connsiteY77" fmla="*/ 1073062 h 5262956"/>
                <a:gd name="connsiteX78" fmla="*/ 1535604 w 1883925"/>
                <a:gd name="connsiteY78" fmla="*/ 1086730 h 5262956"/>
                <a:gd name="connsiteX79" fmla="*/ 1543542 w 1883925"/>
                <a:gd name="connsiteY79" fmla="*/ 1106851 h 5262956"/>
                <a:gd name="connsiteX80" fmla="*/ 1559673 w 1883925"/>
                <a:gd name="connsiteY80" fmla="*/ 1175509 h 5262956"/>
                <a:gd name="connsiteX81" fmla="*/ 1563472 w 1883925"/>
                <a:gd name="connsiteY81" fmla="*/ 1205110 h 5262956"/>
                <a:gd name="connsiteX82" fmla="*/ 1564651 w 1883925"/>
                <a:gd name="connsiteY82" fmla="*/ 1211537 h 5262956"/>
                <a:gd name="connsiteX83" fmla="*/ 1575560 w 1883925"/>
                <a:gd name="connsiteY83" fmla="*/ 1297645 h 5262956"/>
                <a:gd name="connsiteX84" fmla="*/ 1575899 w 1883925"/>
                <a:gd name="connsiteY84" fmla="*/ 1301937 h 5262956"/>
                <a:gd name="connsiteX85" fmla="*/ 1579570 w 1883925"/>
                <a:gd name="connsiteY85" fmla="*/ 1330543 h 5262956"/>
                <a:gd name="connsiteX86" fmla="*/ 1583950 w 1883925"/>
                <a:gd name="connsiteY86" fmla="*/ 1403914 h 5262956"/>
                <a:gd name="connsiteX87" fmla="*/ 1584296 w 1883925"/>
                <a:gd name="connsiteY87" fmla="*/ 1408298 h 5262956"/>
                <a:gd name="connsiteX88" fmla="*/ 1584447 w 1883925"/>
                <a:gd name="connsiteY88" fmla="*/ 1412241 h 5262956"/>
                <a:gd name="connsiteX89" fmla="*/ 1587516 w 1883925"/>
                <a:gd name="connsiteY89" fmla="*/ 1463651 h 5262956"/>
                <a:gd name="connsiteX90" fmla="*/ 1588955 w 1883925"/>
                <a:gd name="connsiteY90" fmla="*/ 1520168 h 5262956"/>
                <a:gd name="connsiteX91" fmla="*/ 1588613 w 1883925"/>
                <a:gd name="connsiteY91" fmla="*/ 1521033 h 5262956"/>
                <a:gd name="connsiteX92" fmla="*/ 1589578 w 1883925"/>
                <a:gd name="connsiteY92" fmla="*/ 1546234 h 5262956"/>
                <a:gd name="connsiteX93" fmla="*/ 1614046 w 1883925"/>
                <a:gd name="connsiteY93" fmla="*/ 2299049 h 5262956"/>
                <a:gd name="connsiteX94" fmla="*/ 1574282 w 1883925"/>
                <a:gd name="connsiteY94" fmla="*/ 2660015 h 5262956"/>
                <a:gd name="connsiteX95" fmla="*/ 1553174 w 1883925"/>
                <a:gd name="connsiteY95" fmla="*/ 2665487 h 5262956"/>
                <a:gd name="connsiteX96" fmla="*/ 1549204 w 1883925"/>
                <a:gd name="connsiteY96" fmla="*/ 2666146 h 5262956"/>
                <a:gd name="connsiteX97" fmla="*/ 1549018 w 1883925"/>
                <a:gd name="connsiteY97" fmla="*/ 2670278 h 5262956"/>
                <a:gd name="connsiteX98" fmla="*/ 1546427 w 1883925"/>
                <a:gd name="connsiteY98" fmla="*/ 2670344 h 5262956"/>
                <a:gd name="connsiteX99" fmla="*/ 1545899 w 1883925"/>
                <a:gd name="connsiteY99" fmla="*/ 2670335 h 5262956"/>
                <a:gd name="connsiteX100" fmla="*/ 1545615 w 1883925"/>
                <a:gd name="connsiteY100" fmla="*/ 2672970 h 5262956"/>
                <a:gd name="connsiteX101" fmla="*/ 1545306 w 1883925"/>
                <a:gd name="connsiteY101" fmla="*/ 2675915 h 5262956"/>
                <a:gd name="connsiteX102" fmla="*/ 1555061 w 1883925"/>
                <a:gd name="connsiteY102" fmla="*/ 2699990 h 5262956"/>
                <a:gd name="connsiteX103" fmla="*/ 1562848 w 1883925"/>
                <a:gd name="connsiteY103" fmla="*/ 2719436 h 5262956"/>
                <a:gd name="connsiteX104" fmla="*/ 1562702 w 1883925"/>
                <a:gd name="connsiteY104" fmla="*/ 2718924 h 5262956"/>
                <a:gd name="connsiteX105" fmla="*/ 1607755 w 1883925"/>
                <a:gd name="connsiteY105" fmla="*/ 2834984 h 5262956"/>
                <a:gd name="connsiteX106" fmla="*/ 1600396 w 1883925"/>
                <a:gd name="connsiteY106" fmla="*/ 2903724 h 5262956"/>
                <a:gd name="connsiteX107" fmla="*/ 1598141 w 1883925"/>
                <a:gd name="connsiteY107" fmla="*/ 2917704 h 5262956"/>
                <a:gd name="connsiteX108" fmla="*/ 1594354 w 1883925"/>
                <a:gd name="connsiteY108" fmla="*/ 2944763 h 5262956"/>
                <a:gd name="connsiteX109" fmla="*/ 1592151 w 1883925"/>
                <a:gd name="connsiteY109" fmla="*/ 2954084 h 5262956"/>
                <a:gd name="connsiteX110" fmla="*/ 1591252 w 1883925"/>
                <a:gd name="connsiteY110" fmla="*/ 2959319 h 5262956"/>
                <a:gd name="connsiteX111" fmla="*/ 1591348 w 1883925"/>
                <a:gd name="connsiteY111" fmla="*/ 2957484 h 5262956"/>
                <a:gd name="connsiteX112" fmla="*/ 1589281 w 1883925"/>
                <a:gd name="connsiteY112" fmla="*/ 2966228 h 5262956"/>
                <a:gd name="connsiteX113" fmla="*/ 1576756 w 1883925"/>
                <a:gd name="connsiteY113" fmla="*/ 2974441 h 5262956"/>
                <a:gd name="connsiteX114" fmla="*/ 1576650 w 1883925"/>
                <a:gd name="connsiteY114" fmla="*/ 2975272 h 5262956"/>
                <a:gd name="connsiteX115" fmla="*/ 1563139 w 1883925"/>
                <a:gd name="connsiteY115" fmla="*/ 2983784 h 5262956"/>
                <a:gd name="connsiteX116" fmla="*/ 1563250 w 1883925"/>
                <a:gd name="connsiteY116" fmla="*/ 2983298 h 5262956"/>
                <a:gd name="connsiteX117" fmla="*/ 1556581 w 1883925"/>
                <a:gd name="connsiteY117" fmla="*/ 2987671 h 5262956"/>
                <a:gd name="connsiteX118" fmla="*/ 1537567 w 1883925"/>
                <a:gd name="connsiteY118" fmla="*/ 2998278 h 5262956"/>
                <a:gd name="connsiteX119" fmla="*/ 1534082 w 1883925"/>
                <a:gd name="connsiteY119" fmla="*/ 3000410 h 5262956"/>
                <a:gd name="connsiteX120" fmla="*/ 1508187 w 1883925"/>
                <a:gd name="connsiteY120" fmla="*/ 3017016 h 5262956"/>
                <a:gd name="connsiteX121" fmla="*/ 1510603 w 1883925"/>
                <a:gd name="connsiteY121" fmla="*/ 3014774 h 5262956"/>
                <a:gd name="connsiteX122" fmla="*/ 1487275 w 1883925"/>
                <a:gd name="connsiteY122" fmla="*/ 3029045 h 5262956"/>
                <a:gd name="connsiteX123" fmla="*/ 1465647 w 1883925"/>
                <a:gd name="connsiteY123" fmla="*/ 3040350 h 5262956"/>
                <a:gd name="connsiteX124" fmla="*/ 1458808 w 1883925"/>
                <a:gd name="connsiteY124" fmla="*/ 3042686 h 5262956"/>
                <a:gd name="connsiteX125" fmla="*/ 1454417 w 1883925"/>
                <a:gd name="connsiteY125" fmla="*/ 3043801 h 5262956"/>
                <a:gd name="connsiteX126" fmla="*/ 1465573 w 1883925"/>
                <a:gd name="connsiteY126" fmla="*/ 3242439 h 5262956"/>
                <a:gd name="connsiteX127" fmla="*/ 1482763 w 1883925"/>
                <a:gd name="connsiteY127" fmla="*/ 3627856 h 5262956"/>
                <a:gd name="connsiteX128" fmla="*/ 1548773 w 1883925"/>
                <a:gd name="connsiteY128" fmla="*/ 4864027 h 5262956"/>
                <a:gd name="connsiteX129" fmla="*/ 1541044 w 1883925"/>
                <a:gd name="connsiteY129" fmla="*/ 4865741 h 5262956"/>
                <a:gd name="connsiteX130" fmla="*/ 1532528 w 1883925"/>
                <a:gd name="connsiteY130" fmla="*/ 4869050 h 5262956"/>
                <a:gd name="connsiteX131" fmla="*/ 1538666 w 1883925"/>
                <a:gd name="connsiteY131" fmla="*/ 4869162 h 5262956"/>
                <a:gd name="connsiteX132" fmla="*/ 1545786 w 1883925"/>
                <a:gd name="connsiteY132" fmla="*/ 4879580 h 5262956"/>
                <a:gd name="connsiteX133" fmla="*/ 1545866 w 1883925"/>
                <a:gd name="connsiteY133" fmla="*/ 4879575 h 5262956"/>
                <a:gd name="connsiteX134" fmla="*/ 1546155 w 1883925"/>
                <a:gd name="connsiteY134" fmla="*/ 4880120 h 5262956"/>
                <a:gd name="connsiteX135" fmla="*/ 1546328 w 1883925"/>
                <a:gd name="connsiteY135" fmla="*/ 4880372 h 5262956"/>
                <a:gd name="connsiteX136" fmla="*/ 1556865 w 1883925"/>
                <a:gd name="connsiteY136" fmla="*/ 4900032 h 5262956"/>
                <a:gd name="connsiteX137" fmla="*/ 1560681 w 1883925"/>
                <a:gd name="connsiteY137" fmla="*/ 4907066 h 5262956"/>
                <a:gd name="connsiteX138" fmla="*/ 1572299 w 1883925"/>
                <a:gd name="connsiteY138" fmla="*/ 4927469 h 5262956"/>
                <a:gd name="connsiteX139" fmla="*/ 1574660 w 1883925"/>
                <a:gd name="connsiteY139" fmla="*/ 4931010 h 5262956"/>
                <a:gd name="connsiteX140" fmla="*/ 1579270 w 1883925"/>
                <a:gd name="connsiteY140" fmla="*/ 4930742 h 5262956"/>
                <a:gd name="connsiteX141" fmla="*/ 1589701 w 1883925"/>
                <a:gd name="connsiteY141" fmla="*/ 4941616 h 5262956"/>
                <a:gd name="connsiteX142" fmla="*/ 1586286 w 1883925"/>
                <a:gd name="connsiteY142" fmla="*/ 4945212 h 5262956"/>
                <a:gd name="connsiteX143" fmla="*/ 1598925 w 1883925"/>
                <a:gd name="connsiteY143" fmla="*/ 4956995 h 5262956"/>
                <a:gd name="connsiteX144" fmla="*/ 1608371 w 1883925"/>
                <a:gd name="connsiteY144" fmla="*/ 4965248 h 5262956"/>
                <a:gd name="connsiteX145" fmla="*/ 1610989 w 1883925"/>
                <a:gd name="connsiteY145" fmla="*/ 4965667 h 5262956"/>
                <a:gd name="connsiteX146" fmla="*/ 1612800 w 1883925"/>
                <a:gd name="connsiteY146" fmla="*/ 4969118 h 5262956"/>
                <a:gd name="connsiteX147" fmla="*/ 1613520 w 1883925"/>
                <a:gd name="connsiteY147" fmla="*/ 4969747 h 5262956"/>
                <a:gd name="connsiteX148" fmla="*/ 1622932 w 1883925"/>
                <a:gd name="connsiteY148" fmla="*/ 4970552 h 5262956"/>
                <a:gd name="connsiteX149" fmla="*/ 1624294 w 1883925"/>
                <a:gd name="connsiteY149" fmla="*/ 4972008 h 5262956"/>
                <a:gd name="connsiteX150" fmla="*/ 1625351 w 1883925"/>
                <a:gd name="connsiteY150" fmla="*/ 4971655 h 5262956"/>
                <a:gd name="connsiteX151" fmla="*/ 1629890 w 1883925"/>
                <a:gd name="connsiteY151" fmla="*/ 4976423 h 5262956"/>
                <a:gd name="connsiteX152" fmla="*/ 1629878 w 1883925"/>
                <a:gd name="connsiteY152" fmla="*/ 4977977 h 5262956"/>
                <a:gd name="connsiteX153" fmla="*/ 1633372 w 1883925"/>
                <a:gd name="connsiteY153" fmla="*/ 4981714 h 5262956"/>
                <a:gd name="connsiteX154" fmla="*/ 1630759 w 1883925"/>
                <a:gd name="connsiteY154" fmla="*/ 4984383 h 5262956"/>
                <a:gd name="connsiteX155" fmla="*/ 1636410 w 1883925"/>
                <a:gd name="connsiteY155" fmla="*/ 4988867 h 5262956"/>
                <a:gd name="connsiteX156" fmla="*/ 1638698 w 1883925"/>
                <a:gd name="connsiteY156" fmla="*/ 4990562 h 5262956"/>
                <a:gd name="connsiteX157" fmla="*/ 1662621 w 1883925"/>
                <a:gd name="connsiteY157" fmla="*/ 5005859 h 5262956"/>
                <a:gd name="connsiteX158" fmla="*/ 1663320 w 1883925"/>
                <a:gd name="connsiteY158" fmla="*/ 5006286 h 5262956"/>
                <a:gd name="connsiteX159" fmla="*/ 1673667 w 1883925"/>
                <a:gd name="connsiteY159" fmla="*/ 5007125 h 5262956"/>
                <a:gd name="connsiteX160" fmla="*/ 1674744 w 1883925"/>
                <a:gd name="connsiteY160" fmla="*/ 5008019 h 5262956"/>
                <a:gd name="connsiteX161" fmla="*/ 1677413 w 1883925"/>
                <a:gd name="connsiteY161" fmla="*/ 5007602 h 5262956"/>
                <a:gd name="connsiteX162" fmla="*/ 1683109 w 1883925"/>
                <a:gd name="connsiteY162" fmla="*/ 5011036 h 5262956"/>
                <a:gd name="connsiteX163" fmla="*/ 1684095 w 1883925"/>
                <a:gd name="connsiteY163" fmla="*/ 5010518 h 5262956"/>
                <a:gd name="connsiteX164" fmla="*/ 1689399 w 1883925"/>
                <a:gd name="connsiteY164" fmla="*/ 5013419 h 5262956"/>
                <a:gd name="connsiteX165" fmla="*/ 1689466 w 1883925"/>
                <a:gd name="connsiteY165" fmla="*/ 5014869 h 5262956"/>
                <a:gd name="connsiteX166" fmla="*/ 1691397 w 1883925"/>
                <a:gd name="connsiteY166" fmla="*/ 5016033 h 5262956"/>
                <a:gd name="connsiteX167" fmla="*/ 1693132 w 1883925"/>
                <a:gd name="connsiteY167" fmla="*/ 5021205 h 5262956"/>
                <a:gd name="connsiteX168" fmla="*/ 1689895 w 1883925"/>
                <a:gd name="connsiteY168" fmla="*/ 5022558 h 5262956"/>
                <a:gd name="connsiteX169" fmla="*/ 1714673 w 1883925"/>
                <a:gd name="connsiteY169" fmla="*/ 5037729 h 5262956"/>
                <a:gd name="connsiteX170" fmla="*/ 1722275 w 1883925"/>
                <a:gd name="connsiteY170" fmla="*/ 5042324 h 5262956"/>
                <a:gd name="connsiteX171" fmla="*/ 1728179 w 1883925"/>
                <a:gd name="connsiteY171" fmla="*/ 5042942 h 5262956"/>
                <a:gd name="connsiteX172" fmla="*/ 1730406 w 1883925"/>
                <a:gd name="connsiteY172" fmla="*/ 5043820 h 5262956"/>
                <a:gd name="connsiteX173" fmla="*/ 1732084 w 1883925"/>
                <a:gd name="connsiteY173" fmla="*/ 5043482 h 5262956"/>
                <a:gd name="connsiteX174" fmla="*/ 1735742 w 1883925"/>
                <a:gd name="connsiteY174" fmla="*/ 5045923 h 5262956"/>
                <a:gd name="connsiteX175" fmla="*/ 1736124 w 1883925"/>
                <a:gd name="connsiteY175" fmla="*/ 5046073 h 5262956"/>
                <a:gd name="connsiteX176" fmla="*/ 1736135 w 1883925"/>
                <a:gd name="connsiteY176" fmla="*/ 5046184 h 5262956"/>
                <a:gd name="connsiteX177" fmla="*/ 1745546 w 1883925"/>
                <a:gd name="connsiteY177" fmla="*/ 5052462 h 5262956"/>
                <a:gd name="connsiteX178" fmla="*/ 1746903 w 1883925"/>
                <a:gd name="connsiteY178" fmla="*/ 5057830 h 5262956"/>
                <a:gd name="connsiteX179" fmla="*/ 1746892 w 1883925"/>
                <a:gd name="connsiteY179" fmla="*/ 5057834 h 5262956"/>
                <a:gd name="connsiteX180" fmla="*/ 1867570 w 1883925"/>
                <a:gd name="connsiteY180" fmla="*/ 5129570 h 5262956"/>
                <a:gd name="connsiteX181" fmla="*/ 1877248 w 1883925"/>
                <a:gd name="connsiteY181" fmla="*/ 5137385 h 5262956"/>
                <a:gd name="connsiteX182" fmla="*/ 1877248 w 1883925"/>
                <a:gd name="connsiteY182" fmla="*/ 5137386 h 5262956"/>
                <a:gd name="connsiteX183" fmla="*/ 1877249 w 1883925"/>
                <a:gd name="connsiteY183" fmla="*/ 5137385 h 5262956"/>
                <a:gd name="connsiteX184" fmla="*/ 1877250 w 1883925"/>
                <a:gd name="connsiteY184" fmla="*/ 5137387 h 5262956"/>
                <a:gd name="connsiteX185" fmla="*/ 1878542 w 1883925"/>
                <a:gd name="connsiteY185" fmla="*/ 5138913 h 5262956"/>
                <a:gd name="connsiteX186" fmla="*/ 1878541 w 1883925"/>
                <a:gd name="connsiteY186" fmla="*/ 5138913 h 5262956"/>
                <a:gd name="connsiteX187" fmla="*/ 1880353 w 1883925"/>
                <a:gd name="connsiteY187" fmla="*/ 5143095 h 5262956"/>
                <a:gd name="connsiteX188" fmla="*/ 1883457 w 1883925"/>
                <a:gd name="connsiteY188" fmla="*/ 5175288 h 5262956"/>
                <a:gd name="connsiteX189" fmla="*/ 1882778 w 1883925"/>
                <a:gd name="connsiteY189" fmla="*/ 5194467 h 5262956"/>
                <a:gd name="connsiteX190" fmla="*/ 1883925 w 1883925"/>
                <a:gd name="connsiteY190" fmla="*/ 5193102 h 5262956"/>
                <a:gd name="connsiteX191" fmla="*/ 1882679 w 1883925"/>
                <a:gd name="connsiteY191" fmla="*/ 5197263 h 5262956"/>
                <a:gd name="connsiteX192" fmla="*/ 1882458 w 1883925"/>
                <a:gd name="connsiteY192" fmla="*/ 5203504 h 5262956"/>
                <a:gd name="connsiteX193" fmla="*/ 1880267 w 1883925"/>
                <a:gd name="connsiteY193" fmla="*/ 5205318 h 5262956"/>
                <a:gd name="connsiteX194" fmla="*/ 1879147 w 1883925"/>
                <a:gd name="connsiteY194" fmla="*/ 5209058 h 5262956"/>
                <a:gd name="connsiteX195" fmla="*/ 1789201 w 1883925"/>
                <a:gd name="connsiteY195" fmla="*/ 5233976 h 5262956"/>
                <a:gd name="connsiteX196" fmla="*/ 1581475 w 1883925"/>
                <a:gd name="connsiteY196" fmla="*/ 5216718 h 5262956"/>
                <a:gd name="connsiteX197" fmla="*/ 1553864 w 1883925"/>
                <a:gd name="connsiteY197" fmla="*/ 5199370 h 5262956"/>
                <a:gd name="connsiteX198" fmla="*/ 1553381 w 1883925"/>
                <a:gd name="connsiteY198" fmla="*/ 5199139 h 5262956"/>
                <a:gd name="connsiteX199" fmla="*/ 1553011 w 1883925"/>
                <a:gd name="connsiteY199" fmla="*/ 5198834 h 5262956"/>
                <a:gd name="connsiteX200" fmla="*/ 1543613 w 1883925"/>
                <a:gd name="connsiteY200" fmla="*/ 5192930 h 5262956"/>
                <a:gd name="connsiteX201" fmla="*/ 1536846 w 1883925"/>
                <a:gd name="connsiteY201" fmla="*/ 5185497 h 5262956"/>
                <a:gd name="connsiteX202" fmla="*/ 1535500 w 1883925"/>
                <a:gd name="connsiteY202" fmla="*/ 5184386 h 5262956"/>
                <a:gd name="connsiteX203" fmla="*/ 1528227 w 1883925"/>
                <a:gd name="connsiteY203" fmla="*/ 5176031 h 5262956"/>
                <a:gd name="connsiteX204" fmla="*/ 1528207 w 1883925"/>
                <a:gd name="connsiteY204" fmla="*/ 5176009 h 5262956"/>
                <a:gd name="connsiteX205" fmla="*/ 1528211 w 1883925"/>
                <a:gd name="connsiteY205" fmla="*/ 5176013 h 5262956"/>
                <a:gd name="connsiteX206" fmla="*/ 1528207 w 1883925"/>
                <a:gd name="connsiteY206" fmla="*/ 5176008 h 5262956"/>
                <a:gd name="connsiteX207" fmla="*/ 1528191 w 1883925"/>
                <a:gd name="connsiteY207" fmla="*/ 5176005 h 5262956"/>
                <a:gd name="connsiteX208" fmla="*/ 1528207 w 1883925"/>
                <a:gd name="connsiteY208" fmla="*/ 5176009 h 5262956"/>
                <a:gd name="connsiteX209" fmla="*/ 1324521 w 1883925"/>
                <a:gd name="connsiteY209" fmla="*/ 5131779 h 5262956"/>
                <a:gd name="connsiteX210" fmla="*/ 1321086 w 1883925"/>
                <a:gd name="connsiteY210" fmla="*/ 5124706 h 5262956"/>
                <a:gd name="connsiteX211" fmla="*/ 1320666 w 1883925"/>
                <a:gd name="connsiteY211" fmla="*/ 5120158 h 5262956"/>
                <a:gd name="connsiteX212" fmla="*/ 1320617 w 1883925"/>
                <a:gd name="connsiteY212" fmla="*/ 5120042 h 5262956"/>
                <a:gd name="connsiteX213" fmla="*/ 1320578 w 1883925"/>
                <a:gd name="connsiteY213" fmla="*/ 5119211 h 5262956"/>
                <a:gd name="connsiteX214" fmla="*/ 1320578 w 1883925"/>
                <a:gd name="connsiteY214" fmla="*/ 5119209 h 5262956"/>
                <a:gd name="connsiteX215" fmla="*/ 1320578 w 1883925"/>
                <a:gd name="connsiteY215" fmla="*/ 5119209 h 5262956"/>
                <a:gd name="connsiteX216" fmla="*/ 1319233 w 1883925"/>
                <a:gd name="connsiteY216" fmla="*/ 5090415 h 5262956"/>
                <a:gd name="connsiteX217" fmla="*/ 1318187 w 1883925"/>
                <a:gd name="connsiteY217" fmla="*/ 5067800 h 5262956"/>
                <a:gd name="connsiteX218" fmla="*/ 1317868 w 1883925"/>
                <a:gd name="connsiteY218" fmla="*/ 5060918 h 5262956"/>
                <a:gd name="connsiteX219" fmla="*/ 1317868 w 1883925"/>
                <a:gd name="connsiteY219" fmla="*/ 5060917 h 5262956"/>
                <a:gd name="connsiteX220" fmla="*/ 1318875 w 1883925"/>
                <a:gd name="connsiteY220" fmla="*/ 5021789 h 5262956"/>
                <a:gd name="connsiteX221" fmla="*/ 1320917 w 1883925"/>
                <a:gd name="connsiteY221" fmla="*/ 4953473 h 5262956"/>
                <a:gd name="connsiteX222" fmla="*/ 1296901 w 1883925"/>
                <a:gd name="connsiteY222" fmla="*/ 4951822 h 5262956"/>
                <a:gd name="connsiteX223" fmla="*/ 1273728 w 1883925"/>
                <a:gd name="connsiteY223" fmla="*/ 4948253 h 5262956"/>
                <a:gd name="connsiteX224" fmla="*/ 1246223 w 1883925"/>
                <a:gd name="connsiteY224" fmla="*/ 4704284 h 5262956"/>
                <a:gd name="connsiteX225" fmla="*/ 1153624 w 1883925"/>
                <a:gd name="connsiteY225" fmla="*/ 4300801 h 5262956"/>
                <a:gd name="connsiteX226" fmla="*/ 1150169 w 1883925"/>
                <a:gd name="connsiteY226" fmla="*/ 3832427 h 5262956"/>
                <a:gd name="connsiteX227" fmla="*/ 1153004 w 1883925"/>
                <a:gd name="connsiteY227" fmla="*/ 3806002 h 5262956"/>
                <a:gd name="connsiteX228" fmla="*/ 1152632 w 1883925"/>
                <a:gd name="connsiteY228" fmla="*/ 3801492 h 5262956"/>
                <a:gd name="connsiteX229" fmla="*/ 1087614 w 1883925"/>
                <a:gd name="connsiteY229" fmla="*/ 3376649 h 5262956"/>
                <a:gd name="connsiteX230" fmla="*/ 906801 w 1883925"/>
                <a:gd name="connsiteY230" fmla="*/ 2953036 h 5262956"/>
                <a:gd name="connsiteX231" fmla="*/ 900583 w 1883925"/>
                <a:gd name="connsiteY231" fmla="*/ 2942078 h 5262956"/>
                <a:gd name="connsiteX232" fmla="*/ 875797 w 1883925"/>
                <a:gd name="connsiteY232" fmla="*/ 3032015 h 5262956"/>
                <a:gd name="connsiteX233" fmla="*/ 801568 w 1883925"/>
                <a:gd name="connsiteY233" fmla="*/ 3822222 h 5262956"/>
                <a:gd name="connsiteX234" fmla="*/ 802016 w 1883925"/>
                <a:gd name="connsiteY234" fmla="*/ 4342891 h 5262956"/>
                <a:gd name="connsiteX235" fmla="*/ 809196 w 1883925"/>
                <a:gd name="connsiteY235" fmla="*/ 4885070 h 5262956"/>
                <a:gd name="connsiteX236" fmla="*/ 792262 w 1883925"/>
                <a:gd name="connsiteY236" fmla="*/ 4895518 h 5262956"/>
                <a:gd name="connsiteX237" fmla="*/ 789637 w 1883925"/>
                <a:gd name="connsiteY237" fmla="*/ 4896400 h 5262956"/>
                <a:gd name="connsiteX238" fmla="*/ 792796 w 1883925"/>
                <a:gd name="connsiteY238" fmla="*/ 4902399 h 5262956"/>
                <a:gd name="connsiteX239" fmla="*/ 804898 w 1883925"/>
                <a:gd name="connsiteY239" fmla="*/ 4918703 h 5262956"/>
                <a:gd name="connsiteX240" fmla="*/ 800949 w 1883925"/>
                <a:gd name="connsiteY240" fmla="*/ 4993802 h 5262956"/>
                <a:gd name="connsiteX241" fmla="*/ 836519 w 1883925"/>
                <a:gd name="connsiteY241" fmla="*/ 5147955 h 5262956"/>
                <a:gd name="connsiteX242" fmla="*/ 834483 w 1883925"/>
                <a:gd name="connsiteY242" fmla="*/ 5227426 h 5262956"/>
                <a:gd name="connsiteX243" fmla="*/ 830630 w 1883925"/>
                <a:gd name="connsiteY243" fmla="*/ 5238331 h 5262956"/>
                <a:gd name="connsiteX244" fmla="*/ 832664 w 1883925"/>
                <a:gd name="connsiteY244" fmla="*/ 5236594 h 5262956"/>
                <a:gd name="connsiteX245" fmla="*/ 831472 w 1883925"/>
                <a:gd name="connsiteY245" fmla="*/ 5241576 h 5262956"/>
                <a:gd name="connsiteX246" fmla="*/ 827454 w 1883925"/>
                <a:gd name="connsiteY246" fmla="*/ 5247318 h 5262956"/>
                <a:gd name="connsiteX247" fmla="*/ 827188 w 1883925"/>
                <a:gd name="connsiteY247" fmla="*/ 5248071 h 5262956"/>
                <a:gd name="connsiteX248" fmla="*/ 826845 w 1883925"/>
                <a:gd name="connsiteY248" fmla="*/ 5248188 h 5262956"/>
                <a:gd name="connsiteX249" fmla="*/ 825209 w 1883925"/>
                <a:gd name="connsiteY249" fmla="*/ 5250526 h 5262956"/>
                <a:gd name="connsiteX250" fmla="*/ 795152 w 1883925"/>
                <a:gd name="connsiteY250" fmla="*/ 5259162 h 5262956"/>
                <a:gd name="connsiteX251" fmla="*/ 586356 w 1883925"/>
                <a:gd name="connsiteY251" fmla="*/ 5254190 h 5262956"/>
                <a:gd name="connsiteX252" fmla="*/ 557807 w 1883925"/>
                <a:gd name="connsiteY252" fmla="*/ 5243664 h 5262956"/>
                <a:gd name="connsiteX253" fmla="*/ 552855 w 1883925"/>
                <a:gd name="connsiteY253" fmla="*/ 5236320 h 5262956"/>
                <a:gd name="connsiteX254" fmla="*/ 548920 w 1883925"/>
                <a:gd name="connsiteY254" fmla="*/ 5233293 h 5262956"/>
                <a:gd name="connsiteX255" fmla="*/ 548664 w 1883925"/>
                <a:gd name="connsiteY255" fmla="*/ 5230103 h 5262956"/>
                <a:gd name="connsiteX256" fmla="*/ 546359 w 1883925"/>
                <a:gd name="connsiteY256" fmla="*/ 5226685 h 5262956"/>
                <a:gd name="connsiteX257" fmla="*/ 547974 w 1883925"/>
                <a:gd name="connsiteY257" fmla="*/ 5228841 h 5262956"/>
                <a:gd name="connsiteX258" fmla="*/ 548602 w 1883925"/>
                <a:gd name="connsiteY258" fmla="*/ 5229336 h 5262956"/>
                <a:gd name="connsiteX259" fmla="*/ 545847 w 1883925"/>
                <a:gd name="connsiteY259" fmla="*/ 5195062 h 5262956"/>
                <a:gd name="connsiteX260" fmla="*/ 551047 w 1883925"/>
                <a:gd name="connsiteY260" fmla="*/ 5144563 h 5262956"/>
                <a:gd name="connsiteX261" fmla="*/ 550941 w 1883925"/>
                <a:gd name="connsiteY261" fmla="*/ 5144048 h 5262956"/>
                <a:gd name="connsiteX262" fmla="*/ 551495 w 1883925"/>
                <a:gd name="connsiteY262" fmla="*/ 5140200 h 5262956"/>
                <a:gd name="connsiteX263" fmla="*/ 551496 w 1883925"/>
                <a:gd name="connsiteY263" fmla="*/ 5140202 h 5262956"/>
                <a:gd name="connsiteX264" fmla="*/ 551496 w 1883925"/>
                <a:gd name="connsiteY264" fmla="*/ 5140200 h 5262956"/>
                <a:gd name="connsiteX265" fmla="*/ 551500 w 1883925"/>
                <a:gd name="connsiteY265" fmla="*/ 5140213 h 5262956"/>
                <a:gd name="connsiteX266" fmla="*/ 552961 w 1883925"/>
                <a:gd name="connsiteY266" fmla="*/ 5144374 h 5262956"/>
                <a:gd name="connsiteX267" fmla="*/ 553709 w 1883925"/>
                <a:gd name="connsiteY267" fmla="*/ 5145559 h 5262956"/>
                <a:gd name="connsiteX268" fmla="*/ 552644 w 1883925"/>
                <a:gd name="connsiteY268" fmla="*/ 5122356 h 5262956"/>
                <a:gd name="connsiteX269" fmla="*/ 579602 w 1883925"/>
                <a:gd name="connsiteY269" fmla="*/ 5003684 h 5262956"/>
                <a:gd name="connsiteX270" fmla="*/ 587889 w 1883925"/>
                <a:gd name="connsiteY270" fmla="*/ 4918703 h 5262956"/>
                <a:gd name="connsiteX271" fmla="*/ 596346 w 1883925"/>
                <a:gd name="connsiteY271" fmla="*/ 4918703 h 5262956"/>
                <a:gd name="connsiteX272" fmla="*/ 599741 w 1883925"/>
                <a:gd name="connsiteY272" fmla="*/ 4898936 h 5262956"/>
                <a:gd name="connsiteX273" fmla="*/ 579699 w 1883925"/>
                <a:gd name="connsiteY273" fmla="*/ 4895587 h 5262956"/>
                <a:gd name="connsiteX274" fmla="*/ 549444 w 1883925"/>
                <a:gd name="connsiteY274" fmla="*/ 4889398 h 5262956"/>
                <a:gd name="connsiteX275" fmla="*/ 444926 w 1883925"/>
                <a:gd name="connsiteY275" fmla="*/ 4207285 h 5262956"/>
                <a:gd name="connsiteX276" fmla="*/ 444926 w 1883925"/>
                <a:gd name="connsiteY276" fmla="*/ 3679199 h 5262956"/>
                <a:gd name="connsiteX277" fmla="*/ 368289 w 1883925"/>
                <a:gd name="connsiteY277" fmla="*/ 2722454 h 5262956"/>
                <a:gd name="connsiteX278" fmla="*/ 277199 w 1883925"/>
                <a:gd name="connsiteY278" fmla="*/ 2508058 h 5262956"/>
                <a:gd name="connsiteX279" fmla="*/ 243586 w 1883925"/>
                <a:gd name="connsiteY279" fmla="*/ 2470671 h 5262956"/>
                <a:gd name="connsiteX280" fmla="*/ 187454 w 1883925"/>
                <a:gd name="connsiteY280" fmla="*/ 2502579 h 5262956"/>
                <a:gd name="connsiteX281" fmla="*/ 187453 w 1883925"/>
                <a:gd name="connsiteY281" fmla="*/ 2502580 h 5262956"/>
                <a:gd name="connsiteX282" fmla="*/ 187453 w 1883925"/>
                <a:gd name="connsiteY282" fmla="*/ 2502579 h 5262956"/>
                <a:gd name="connsiteX283" fmla="*/ 187452 w 1883925"/>
                <a:gd name="connsiteY283" fmla="*/ 2502580 h 5262956"/>
                <a:gd name="connsiteX284" fmla="*/ 187451 w 1883925"/>
                <a:gd name="connsiteY284" fmla="*/ 2502559 h 5262956"/>
                <a:gd name="connsiteX285" fmla="*/ 187451 w 1883925"/>
                <a:gd name="connsiteY285" fmla="*/ 2502580 h 5262956"/>
                <a:gd name="connsiteX286" fmla="*/ 73175 w 1883925"/>
                <a:gd name="connsiteY286" fmla="*/ 2196682 h 5262956"/>
                <a:gd name="connsiteX287" fmla="*/ 0 w 1883925"/>
                <a:gd name="connsiteY287" fmla="*/ 1890020 h 5262956"/>
                <a:gd name="connsiteX288" fmla="*/ 98271 w 1883925"/>
                <a:gd name="connsiteY288" fmla="*/ 1475278 h 5262956"/>
                <a:gd name="connsiteX289" fmla="*/ 107014 w 1883925"/>
                <a:gd name="connsiteY289" fmla="*/ 1441508 h 5262956"/>
                <a:gd name="connsiteX290" fmla="*/ 138678 w 1883925"/>
                <a:gd name="connsiteY290" fmla="*/ 1309938 h 5262956"/>
                <a:gd name="connsiteX291" fmla="*/ 203667 w 1883925"/>
                <a:gd name="connsiteY291" fmla="*/ 1094070 h 5262956"/>
                <a:gd name="connsiteX292" fmla="*/ 209160 w 1883925"/>
                <a:gd name="connsiteY292" fmla="*/ 1083802 h 5262956"/>
                <a:gd name="connsiteX293" fmla="*/ 213253 w 1883925"/>
                <a:gd name="connsiteY293" fmla="*/ 1073458 h 5262956"/>
                <a:gd name="connsiteX294" fmla="*/ 217406 w 1883925"/>
                <a:gd name="connsiteY294" fmla="*/ 1068387 h 5262956"/>
                <a:gd name="connsiteX295" fmla="*/ 223892 w 1883925"/>
                <a:gd name="connsiteY295" fmla="*/ 1056263 h 5262956"/>
                <a:gd name="connsiteX296" fmla="*/ 229833 w 1883925"/>
                <a:gd name="connsiteY296" fmla="*/ 1053210 h 5262956"/>
                <a:gd name="connsiteX297" fmla="*/ 229833 w 1883925"/>
                <a:gd name="connsiteY297" fmla="*/ 1053209 h 5262956"/>
                <a:gd name="connsiteX298" fmla="*/ 229833 w 1883925"/>
                <a:gd name="connsiteY298" fmla="*/ 1053210 h 5262956"/>
                <a:gd name="connsiteX299" fmla="*/ 229834 w 1883925"/>
                <a:gd name="connsiteY299" fmla="*/ 1053210 h 5262956"/>
                <a:gd name="connsiteX300" fmla="*/ 229835 w 1883925"/>
                <a:gd name="connsiteY300" fmla="*/ 1053214 h 5262956"/>
                <a:gd name="connsiteX301" fmla="*/ 229835 w 1883925"/>
                <a:gd name="connsiteY301" fmla="*/ 1053214 h 5262956"/>
                <a:gd name="connsiteX302" fmla="*/ 229835 w 1883925"/>
                <a:gd name="connsiteY302" fmla="*/ 1053212 h 5262956"/>
                <a:gd name="connsiteX303" fmla="*/ 615970 w 1883925"/>
                <a:gd name="connsiteY303" fmla="*/ 886969 h 5262956"/>
                <a:gd name="connsiteX304" fmla="*/ 627604 w 1883925"/>
                <a:gd name="connsiteY304" fmla="*/ 875924 h 5262956"/>
                <a:gd name="connsiteX305" fmla="*/ 695900 w 1883925"/>
                <a:gd name="connsiteY305" fmla="*/ 826375 h 5262956"/>
                <a:gd name="connsiteX306" fmla="*/ 694903 w 1883925"/>
                <a:gd name="connsiteY306" fmla="*/ 831516 h 5262956"/>
                <a:gd name="connsiteX307" fmla="*/ 707258 w 1883925"/>
                <a:gd name="connsiteY307" fmla="*/ 793609 h 5262956"/>
                <a:gd name="connsiteX308" fmla="*/ 707260 w 1883925"/>
                <a:gd name="connsiteY308" fmla="*/ 793613 h 5262956"/>
                <a:gd name="connsiteX309" fmla="*/ 713561 w 1883925"/>
                <a:gd name="connsiteY309" fmla="*/ 782221 h 5262956"/>
                <a:gd name="connsiteX310" fmla="*/ 718619 w 1883925"/>
                <a:gd name="connsiteY310" fmla="*/ 777233 h 5262956"/>
                <a:gd name="connsiteX311" fmla="*/ 712320 w 1883925"/>
                <a:gd name="connsiteY311" fmla="*/ 771111 h 5262956"/>
                <a:gd name="connsiteX312" fmla="*/ 615976 w 1883925"/>
                <a:gd name="connsiteY312" fmla="*/ 662340 h 5262956"/>
                <a:gd name="connsiteX313" fmla="*/ 609698 w 1883925"/>
                <a:gd name="connsiteY313" fmla="*/ 619732 h 5262956"/>
                <a:gd name="connsiteX314" fmla="*/ 608586 w 1883925"/>
                <a:gd name="connsiteY314" fmla="*/ 582570 h 5262956"/>
                <a:gd name="connsiteX315" fmla="*/ 597177 w 1883925"/>
                <a:gd name="connsiteY315" fmla="*/ 581347 h 5262956"/>
                <a:gd name="connsiteX316" fmla="*/ 561408 w 1883925"/>
                <a:gd name="connsiteY316" fmla="*/ 477985 h 5262956"/>
                <a:gd name="connsiteX317" fmla="*/ 580965 w 1883925"/>
                <a:gd name="connsiteY317" fmla="*/ 408404 h 5262956"/>
                <a:gd name="connsiteX318" fmla="*/ 593141 w 1883925"/>
                <a:gd name="connsiteY318" fmla="*/ 419909 h 5262956"/>
                <a:gd name="connsiteX319" fmla="*/ 590191 w 1883925"/>
                <a:gd name="connsiteY319" fmla="*/ 414241 h 5262956"/>
                <a:gd name="connsiteX320" fmla="*/ 580965 w 1883925"/>
                <a:gd name="connsiteY320" fmla="*/ 408403 h 5262956"/>
                <a:gd name="connsiteX321" fmla="*/ 567699 w 1883925"/>
                <a:gd name="connsiteY321" fmla="*/ 221774 h 5262956"/>
                <a:gd name="connsiteX322" fmla="*/ 612814 w 1883925"/>
                <a:gd name="connsiteY322" fmla="*/ 137424 h 5262956"/>
                <a:gd name="connsiteX323" fmla="*/ 612815 w 1883925"/>
                <a:gd name="connsiteY323" fmla="*/ 137422 h 5262956"/>
                <a:gd name="connsiteX324" fmla="*/ 612814 w 1883925"/>
                <a:gd name="connsiteY324" fmla="*/ 137423 h 5262956"/>
                <a:gd name="connsiteX325" fmla="*/ 612817 w 1883925"/>
                <a:gd name="connsiteY325" fmla="*/ 137419 h 5262956"/>
                <a:gd name="connsiteX326" fmla="*/ 634168 w 1883925"/>
                <a:gd name="connsiteY326" fmla="*/ 100454 h 5262956"/>
                <a:gd name="connsiteX327" fmla="*/ 651265 w 1883925"/>
                <a:gd name="connsiteY327" fmla="*/ 83531 h 5262956"/>
                <a:gd name="connsiteX328" fmla="*/ 658234 w 1883925"/>
                <a:gd name="connsiteY328" fmla="*/ 73763 h 5262956"/>
                <a:gd name="connsiteX329" fmla="*/ 981531 w 1883925"/>
                <a:gd name="connsiteY329" fmla="*/ 25909 h 5262956"/>
                <a:gd name="connsiteX330" fmla="*/ 997640 w 1883925"/>
                <a:gd name="connsiteY330" fmla="*/ 2 h 5262956"/>
                <a:gd name="connsiteX331" fmla="*/ 997640 w 1883925"/>
                <a:gd name="connsiteY331" fmla="*/ 1 h 5262956"/>
                <a:gd name="connsiteX332" fmla="*/ 997640 w 1883925"/>
                <a:gd name="connsiteY332" fmla="*/ 1 h 5262956"/>
                <a:gd name="connsiteX333" fmla="*/ 997641 w 1883925"/>
                <a:gd name="connsiteY333" fmla="*/ 0 h 5262956"/>
                <a:gd name="connsiteX334" fmla="*/ 997641 w 1883925"/>
                <a:gd name="connsiteY334" fmla="*/ 2 h 5262956"/>
                <a:gd name="connsiteX335" fmla="*/ 997642 w 1883925"/>
                <a:gd name="connsiteY335" fmla="*/ 2 h 5262956"/>
                <a:gd name="connsiteX336" fmla="*/ 997641 w 1883925"/>
                <a:gd name="connsiteY336" fmla="*/ 0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570823 w 1883925"/>
                <a:gd name="connsiteY3" fmla="*/ 5164137 h 5262956"/>
                <a:gd name="connsiteX4" fmla="*/ 1611074 w 1883925"/>
                <a:gd name="connsiteY4" fmla="*/ 5153511 h 5262956"/>
                <a:gd name="connsiteX5" fmla="*/ 1615441 w 1883925"/>
                <a:gd name="connsiteY5" fmla="*/ 5154468 h 5262956"/>
                <a:gd name="connsiteX6" fmla="*/ 1635462 w 1883925"/>
                <a:gd name="connsiteY6" fmla="*/ 5156904 h 5262956"/>
                <a:gd name="connsiteX7" fmla="*/ 1611074 w 1883925"/>
                <a:gd name="connsiteY7" fmla="*/ 5153511 h 5262956"/>
                <a:gd name="connsiteX8" fmla="*/ 1441806 w 1883925"/>
                <a:gd name="connsiteY8" fmla="*/ 2843292 h 5262956"/>
                <a:gd name="connsiteX9" fmla="*/ 1447952 w 1883925"/>
                <a:gd name="connsiteY9" fmla="*/ 2928705 h 5262956"/>
                <a:gd name="connsiteX10" fmla="*/ 1451769 w 1883925"/>
                <a:gd name="connsiteY10" fmla="*/ 2996668 h 5262956"/>
                <a:gd name="connsiteX11" fmla="*/ 1457804 w 1883925"/>
                <a:gd name="connsiteY11" fmla="*/ 2994088 h 5262956"/>
                <a:gd name="connsiteX12" fmla="*/ 1477108 w 1883925"/>
                <a:gd name="connsiteY12" fmla="*/ 2925748 h 5262956"/>
                <a:gd name="connsiteX13" fmla="*/ 1466793 w 1883925"/>
                <a:gd name="connsiteY13" fmla="*/ 2852861 h 5262956"/>
                <a:gd name="connsiteX14" fmla="*/ 1441806 w 1883925"/>
                <a:gd name="connsiteY14" fmla="*/ 2843292 h 5262956"/>
                <a:gd name="connsiteX15" fmla="*/ 1344494 w 1883925"/>
                <a:gd name="connsiteY15" fmla="*/ 1886557 h 5262956"/>
                <a:gd name="connsiteX16" fmla="*/ 1340254 w 1883925"/>
                <a:gd name="connsiteY16" fmla="*/ 1906422 h 5262956"/>
                <a:gd name="connsiteX17" fmla="*/ 1371502 w 1883925"/>
                <a:gd name="connsiteY17" fmla="*/ 2209942 h 5262956"/>
                <a:gd name="connsiteX18" fmla="*/ 1379404 w 1883925"/>
                <a:gd name="connsiteY18" fmla="*/ 2041525 h 5262956"/>
                <a:gd name="connsiteX19" fmla="*/ 1344494 w 1883925"/>
                <a:gd name="connsiteY19" fmla="*/ 1886557 h 5262956"/>
                <a:gd name="connsiteX20" fmla="*/ 340811 w 1883925"/>
                <a:gd name="connsiteY20" fmla="*/ 1800941 h 5262956"/>
                <a:gd name="connsiteX21" fmla="*/ 340931 w 1883925"/>
                <a:gd name="connsiteY21" fmla="*/ 1801998 h 5262956"/>
                <a:gd name="connsiteX22" fmla="*/ 340931 w 1883925"/>
                <a:gd name="connsiteY22" fmla="*/ 1801998 h 5262956"/>
                <a:gd name="connsiteX23" fmla="*/ 340931 w 1883925"/>
                <a:gd name="connsiteY23" fmla="*/ 1801999 h 5262956"/>
                <a:gd name="connsiteX24" fmla="*/ 313197 w 1883925"/>
                <a:gd name="connsiteY24" fmla="*/ 1847820 h 5262956"/>
                <a:gd name="connsiteX25" fmla="*/ 313197 w 1883925"/>
                <a:gd name="connsiteY25" fmla="*/ 1847820 h 5262956"/>
                <a:gd name="connsiteX26" fmla="*/ 277728 w 1883925"/>
                <a:gd name="connsiteY26" fmla="*/ 1906421 h 5262956"/>
                <a:gd name="connsiteX27" fmla="*/ 277728 w 1883925"/>
                <a:gd name="connsiteY27" fmla="*/ 1906422 h 5262956"/>
                <a:gd name="connsiteX28" fmla="*/ 277728 w 1883925"/>
                <a:gd name="connsiteY28" fmla="*/ 1906423 h 5262956"/>
                <a:gd name="connsiteX29" fmla="*/ 287320 w 1883925"/>
                <a:gd name="connsiteY29" fmla="*/ 1953304 h 5262956"/>
                <a:gd name="connsiteX30" fmla="*/ 296432 w 1883925"/>
                <a:gd name="connsiteY30" fmla="*/ 1997835 h 5262956"/>
                <a:gd name="connsiteX31" fmla="*/ 296432 w 1883925"/>
                <a:gd name="connsiteY31" fmla="*/ 1997835 h 5262956"/>
                <a:gd name="connsiteX32" fmla="*/ 324377 w 1883925"/>
                <a:gd name="connsiteY32" fmla="*/ 2134413 h 5262956"/>
                <a:gd name="connsiteX33" fmla="*/ 366790 w 1883925"/>
                <a:gd name="connsiteY33" fmla="*/ 2014554 h 5262956"/>
                <a:gd name="connsiteX34" fmla="*/ 366994 w 1883925"/>
                <a:gd name="connsiteY34" fmla="*/ 2013973 h 5262956"/>
                <a:gd name="connsiteX35" fmla="*/ 366995 w 1883925"/>
                <a:gd name="connsiteY35" fmla="*/ 2013975 h 5262956"/>
                <a:gd name="connsiteX36" fmla="*/ 366996 w 1883925"/>
                <a:gd name="connsiteY36" fmla="*/ 2013973 h 5262956"/>
                <a:gd name="connsiteX37" fmla="*/ 351077 w 1883925"/>
                <a:gd name="connsiteY37" fmla="*/ 1884705 h 5262956"/>
                <a:gd name="connsiteX38" fmla="*/ 340811 w 1883925"/>
                <a:gd name="connsiteY38" fmla="*/ 1800941 h 5262956"/>
                <a:gd name="connsiteX39" fmla="*/ 997641 w 1883925"/>
                <a:gd name="connsiteY39" fmla="*/ 0 h 5262956"/>
                <a:gd name="connsiteX40" fmla="*/ 997642 w 1883925"/>
                <a:gd name="connsiteY40" fmla="*/ 3 h 5262956"/>
                <a:gd name="connsiteX41" fmla="*/ 1032966 w 1883925"/>
                <a:gd name="connsiteY41" fmla="*/ 21195 h 5262956"/>
                <a:gd name="connsiteX42" fmla="*/ 1086307 w 1883925"/>
                <a:gd name="connsiteY42" fmla="*/ 106136 h 5262956"/>
                <a:gd name="connsiteX43" fmla="*/ 1075951 w 1883925"/>
                <a:gd name="connsiteY43" fmla="*/ 45732 h 5262956"/>
                <a:gd name="connsiteX44" fmla="*/ 1134105 w 1883925"/>
                <a:gd name="connsiteY44" fmla="*/ 137424 h 5262956"/>
                <a:gd name="connsiteX45" fmla="*/ 1170256 w 1883925"/>
                <a:gd name="connsiteY45" fmla="*/ 231205 h 5262956"/>
                <a:gd name="connsiteX46" fmla="*/ 1162084 w 1883925"/>
                <a:gd name="connsiteY46" fmla="*/ 408401 h 5262956"/>
                <a:gd name="connsiteX47" fmla="*/ 1150539 w 1883925"/>
                <a:gd name="connsiteY47" fmla="*/ 417383 h 5262956"/>
                <a:gd name="connsiteX48" fmla="*/ 1148236 w 1883925"/>
                <a:gd name="connsiteY48" fmla="*/ 422173 h 5262956"/>
                <a:gd name="connsiteX49" fmla="*/ 1162084 w 1883925"/>
                <a:gd name="connsiteY49" fmla="*/ 408404 h 5262956"/>
                <a:gd name="connsiteX50" fmla="*/ 1181641 w 1883925"/>
                <a:gd name="connsiteY50" fmla="*/ 477986 h 5262956"/>
                <a:gd name="connsiteX51" fmla="*/ 1148562 w 1883925"/>
                <a:gd name="connsiteY51" fmla="*/ 582365 h 5262956"/>
                <a:gd name="connsiteX52" fmla="*/ 1127319 w 1883925"/>
                <a:gd name="connsiteY52" fmla="*/ 583617 h 5262956"/>
                <a:gd name="connsiteX53" fmla="*/ 1125746 w 1883925"/>
                <a:gd name="connsiteY53" fmla="*/ 619732 h 5262956"/>
                <a:gd name="connsiteX54" fmla="*/ 1118997 w 1883925"/>
                <a:gd name="connsiteY54" fmla="*/ 662340 h 5262956"/>
                <a:gd name="connsiteX55" fmla="*/ 1066370 w 1883925"/>
                <a:gd name="connsiteY55" fmla="*/ 731175 h 5262956"/>
                <a:gd name="connsiteX56" fmla="*/ 1032094 w 1883925"/>
                <a:gd name="connsiteY56" fmla="*/ 771491 h 5262956"/>
                <a:gd name="connsiteX57" fmla="*/ 1032135 w 1883925"/>
                <a:gd name="connsiteY57" fmla="*/ 773221 h 5262956"/>
                <a:gd name="connsiteX58" fmla="*/ 1041484 w 1883925"/>
                <a:gd name="connsiteY58" fmla="*/ 783371 h 5262956"/>
                <a:gd name="connsiteX59" fmla="*/ 1042999 w 1883925"/>
                <a:gd name="connsiteY59" fmla="*/ 786856 h 5262956"/>
                <a:gd name="connsiteX60" fmla="*/ 1043134 w 1883925"/>
                <a:gd name="connsiteY60" fmla="*/ 786426 h 5262956"/>
                <a:gd name="connsiteX61" fmla="*/ 1061907 w 1883925"/>
                <a:gd name="connsiteY61" fmla="*/ 831066 h 5262956"/>
                <a:gd name="connsiteX62" fmla="*/ 1061190 w 1883925"/>
                <a:gd name="connsiteY62" fmla="*/ 826386 h 5262956"/>
                <a:gd name="connsiteX63" fmla="*/ 1061198 w 1883925"/>
                <a:gd name="connsiteY63" fmla="*/ 826408 h 5262956"/>
                <a:gd name="connsiteX64" fmla="*/ 1061190 w 1883925"/>
                <a:gd name="connsiteY64" fmla="*/ 826376 h 5262956"/>
                <a:gd name="connsiteX65" fmla="*/ 1097855 w 1883925"/>
                <a:gd name="connsiteY65" fmla="*/ 847339 h 5262956"/>
                <a:gd name="connsiteX66" fmla="*/ 1127875 w 1883925"/>
                <a:gd name="connsiteY66" fmla="*/ 869572 h 5262956"/>
                <a:gd name="connsiteX67" fmla="*/ 1144222 w 1883925"/>
                <a:gd name="connsiteY67" fmla="*/ 877069 h 5262956"/>
                <a:gd name="connsiteX68" fmla="*/ 1459618 w 1883925"/>
                <a:gd name="connsiteY68" fmla="*/ 1023444 h 5262956"/>
                <a:gd name="connsiteX69" fmla="*/ 1522311 w 1883925"/>
                <a:gd name="connsiteY69" fmla="*/ 1053180 h 5262956"/>
                <a:gd name="connsiteX70" fmla="*/ 1522379 w 1883925"/>
                <a:gd name="connsiteY70" fmla="*/ 1053212 h 5262956"/>
                <a:gd name="connsiteX71" fmla="*/ 1522380 w 1883925"/>
                <a:gd name="connsiteY71" fmla="*/ 1053210 h 5262956"/>
                <a:gd name="connsiteX72" fmla="*/ 1522380 w 1883925"/>
                <a:gd name="connsiteY72" fmla="*/ 1053212 h 5262956"/>
                <a:gd name="connsiteX73" fmla="*/ 1522381 w 1883925"/>
                <a:gd name="connsiteY73" fmla="*/ 1053213 h 5262956"/>
                <a:gd name="connsiteX74" fmla="*/ 1522381 w 1883925"/>
                <a:gd name="connsiteY74" fmla="*/ 1053210 h 5262956"/>
                <a:gd name="connsiteX75" fmla="*/ 1522385 w 1883925"/>
                <a:gd name="connsiteY75" fmla="*/ 1053219 h 5262956"/>
                <a:gd name="connsiteX76" fmla="*/ 1531708 w 1883925"/>
                <a:gd name="connsiteY76" fmla="*/ 1073062 h 5262956"/>
                <a:gd name="connsiteX77" fmla="*/ 1535604 w 1883925"/>
                <a:gd name="connsiteY77" fmla="*/ 1086730 h 5262956"/>
                <a:gd name="connsiteX78" fmla="*/ 1543542 w 1883925"/>
                <a:gd name="connsiteY78" fmla="*/ 1106851 h 5262956"/>
                <a:gd name="connsiteX79" fmla="*/ 1559673 w 1883925"/>
                <a:gd name="connsiteY79" fmla="*/ 1175509 h 5262956"/>
                <a:gd name="connsiteX80" fmla="*/ 1563472 w 1883925"/>
                <a:gd name="connsiteY80" fmla="*/ 1205110 h 5262956"/>
                <a:gd name="connsiteX81" fmla="*/ 1564651 w 1883925"/>
                <a:gd name="connsiteY81" fmla="*/ 1211537 h 5262956"/>
                <a:gd name="connsiteX82" fmla="*/ 1575560 w 1883925"/>
                <a:gd name="connsiteY82" fmla="*/ 1297645 h 5262956"/>
                <a:gd name="connsiteX83" fmla="*/ 1575899 w 1883925"/>
                <a:gd name="connsiteY83" fmla="*/ 1301937 h 5262956"/>
                <a:gd name="connsiteX84" fmla="*/ 1579570 w 1883925"/>
                <a:gd name="connsiteY84" fmla="*/ 1330543 h 5262956"/>
                <a:gd name="connsiteX85" fmla="*/ 1583950 w 1883925"/>
                <a:gd name="connsiteY85" fmla="*/ 1403914 h 5262956"/>
                <a:gd name="connsiteX86" fmla="*/ 1584296 w 1883925"/>
                <a:gd name="connsiteY86" fmla="*/ 1408298 h 5262956"/>
                <a:gd name="connsiteX87" fmla="*/ 1584447 w 1883925"/>
                <a:gd name="connsiteY87" fmla="*/ 1412241 h 5262956"/>
                <a:gd name="connsiteX88" fmla="*/ 1587516 w 1883925"/>
                <a:gd name="connsiteY88" fmla="*/ 1463651 h 5262956"/>
                <a:gd name="connsiteX89" fmla="*/ 1588955 w 1883925"/>
                <a:gd name="connsiteY89" fmla="*/ 1520168 h 5262956"/>
                <a:gd name="connsiteX90" fmla="*/ 1588613 w 1883925"/>
                <a:gd name="connsiteY90" fmla="*/ 1521033 h 5262956"/>
                <a:gd name="connsiteX91" fmla="*/ 1589578 w 1883925"/>
                <a:gd name="connsiteY91" fmla="*/ 1546234 h 5262956"/>
                <a:gd name="connsiteX92" fmla="*/ 1614046 w 1883925"/>
                <a:gd name="connsiteY92" fmla="*/ 2299049 h 5262956"/>
                <a:gd name="connsiteX93" fmla="*/ 1574282 w 1883925"/>
                <a:gd name="connsiteY93" fmla="*/ 2660015 h 5262956"/>
                <a:gd name="connsiteX94" fmla="*/ 1553174 w 1883925"/>
                <a:gd name="connsiteY94" fmla="*/ 2665487 h 5262956"/>
                <a:gd name="connsiteX95" fmla="*/ 1549204 w 1883925"/>
                <a:gd name="connsiteY95" fmla="*/ 2666146 h 5262956"/>
                <a:gd name="connsiteX96" fmla="*/ 1549018 w 1883925"/>
                <a:gd name="connsiteY96" fmla="*/ 2670278 h 5262956"/>
                <a:gd name="connsiteX97" fmla="*/ 1546427 w 1883925"/>
                <a:gd name="connsiteY97" fmla="*/ 2670344 h 5262956"/>
                <a:gd name="connsiteX98" fmla="*/ 1545899 w 1883925"/>
                <a:gd name="connsiteY98" fmla="*/ 2670335 h 5262956"/>
                <a:gd name="connsiteX99" fmla="*/ 1545615 w 1883925"/>
                <a:gd name="connsiteY99" fmla="*/ 2672970 h 5262956"/>
                <a:gd name="connsiteX100" fmla="*/ 1545306 w 1883925"/>
                <a:gd name="connsiteY100" fmla="*/ 2675915 h 5262956"/>
                <a:gd name="connsiteX101" fmla="*/ 1555061 w 1883925"/>
                <a:gd name="connsiteY101" fmla="*/ 2699990 h 5262956"/>
                <a:gd name="connsiteX102" fmla="*/ 1562848 w 1883925"/>
                <a:gd name="connsiteY102" fmla="*/ 2719436 h 5262956"/>
                <a:gd name="connsiteX103" fmla="*/ 1562702 w 1883925"/>
                <a:gd name="connsiteY103" fmla="*/ 2718924 h 5262956"/>
                <a:gd name="connsiteX104" fmla="*/ 1607755 w 1883925"/>
                <a:gd name="connsiteY104" fmla="*/ 2834984 h 5262956"/>
                <a:gd name="connsiteX105" fmla="*/ 1600396 w 1883925"/>
                <a:gd name="connsiteY105" fmla="*/ 2903724 h 5262956"/>
                <a:gd name="connsiteX106" fmla="*/ 1598141 w 1883925"/>
                <a:gd name="connsiteY106" fmla="*/ 2917704 h 5262956"/>
                <a:gd name="connsiteX107" fmla="*/ 1594354 w 1883925"/>
                <a:gd name="connsiteY107" fmla="*/ 2944763 h 5262956"/>
                <a:gd name="connsiteX108" fmla="*/ 1592151 w 1883925"/>
                <a:gd name="connsiteY108" fmla="*/ 2954084 h 5262956"/>
                <a:gd name="connsiteX109" fmla="*/ 1591252 w 1883925"/>
                <a:gd name="connsiteY109" fmla="*/ 2959319 h 5262956"/>
                <a:gd name="connsiteX110" fmla="*/ 1591348 w 1883925"/>
                <a:gd name="connsiteY110" fmla="*/ 2957484 h 5262956"/>
                <a:gd name="connsiteX111" fmla="*/ 1589281 w 1883925"/>
                <a:gd name="connsiteY111" fmla="*/ 2966228 h 5262956"/>
                <a:gd name="connsiteX112" fmla="*/ 1576756 w 1883925"/>
                <a:gd name="connsiteY112" fmla="*/ 2974441 h 5262956"/>
                <a:gd name="connsiteX113" fmla="*/ 1576650 w 1883925"/>
                <a:gd name="connsiteY113" fmla="*/ 2975272 h 5262956"/>
                <a:gd name="connsiteX114" fmla="*/ 1563139 w 1883925"/>
                <a:gd name="connsiteY114" fmla="*/ 2983784 h 5262956"/>
                <a:gd name="connsiteX115" fmla="*/ 1563250 w 1883925"/>
                <a:gd name="connsiteY115" fmla="*/ 2983298 h 5262956"/>
                <a:gd name="connsiteX116" fmla="*/ 1556581 w 1883925"/>
                <a:gd name="connsiteY116" fmla="*/ 2987671 h 5262956"/>
                <a:gd name="connsiteX117" fmla="*/ 1537567 w 1883925"/>
                <a:gd name="connsiteY117" fmla="*/ 2998278 h 5262956"/>
                <a:gd name="connsiteX118" fmla="*/ 1534082 w 1883925"/>
                <a:gd name="connsiteY118" fmla="*/ 3000410 h 5262956"/>
                <a:gd name="connsiteX119" fmla="*/ 1508187 w 1883925"/>
                <a:gd name="connsiteY119" fmla="*/ 3017016 h 5262956"/>
                <a:gd name="connsiteX120" fmla="*/ 1510603 w 1883925"/>
                <a:gd name="connsiteY120" fmla="*/ 3014774 h 5262956"/>
                <a:gd name="connsiteX121" fmla="*/ 1487275 w 1883925"/>
                <a:gd name="connsiteY121" fmla="*/ 3029045 h 5262956"/>
                <a:gd name="connsiteX122" fmla="*/ 1465647 w 1883925"/>
                <a:gd name="connsiteY122" fmla="*/ 3040350 h 5262956"/>
                <a:gd name="connsiteX123" fmla="*/ 1458808 w 1883925"/>
                <a:gd name="connsiteY123" fmla="*/ 3042686 h 5262956"/>
                <a:gd name="connsiteX124" fmla="*/ 1454417 w 1883925"/>
                <a:gd name="connsiteY124" fmla="*/ 3043801 h 5262956"/>
                <a:gd name="connsiteX125" fmla="*/ 1465573 w 1883925"/>
                <a:gd name="connsiteY125" fmla="*/ 3242439 h 5262956"/>
                <a:gd name="connsiteX126" fmla="*/ 1482763 w 1883925"/>
                <a:gd name="connsiteY126" fmla="*/ 3627856 h 5262956"/>
                <a:gd name="connsiteX127" fmla="*/ 1548773 w 1883925"/>
                <a:gd name="connsiteY127" fmla="*/ 4864027 h 5262956"/>
                <a:gd name="connsiteX128" fmla="*/ 1541044 w 1883925"/>
                <a:gd name="connsiteY128" fmla="*/ 4865741 h 5262956"/>
                <a:gd name="connsiteX129" fmla="*/ 1532528 w 1883925"/>
                <a:gd name="connsiteY129" fmla="*/ 4869050 h 5262956"/>
                <a:gd name="connsiteX130" fmla="*/ 1538666 w 1883925"/>
                <a:gd name="connsiteY130" fmla="*/ 4869162 h 5262956"/>
                <a:gd name="connsiteX131" fmla="*/ 1545786 w 1883925"/>
                <a:gd name="connsiteY131" fmla="*/ 4879580 h 5262956"/>
                <a:gd name="connsiteX132" fmla="*/ 1545866 w 1883925"/>
                <a:gd name="connsiteY132" fmla="*/ 4879575 h 5262956"/>
                <a:gd name="connsiteX133" fmla="*/ 1546155 w 1883925"/>
                <a:gd name="connsiteY133" fmla="*/ 4880120 h 5262956"/>
                <a:gd name="connsiteX134" fmla="*/ 1546328 w 1883925"/>
                <a:gd name="connsiteY134" fmla="*/ 4880372 h 5262956"/>
                <a:gd name="connsiteX135" fmla="*/ 1556865 w 1883925"/>
                <a:gd name="connsiteY135" fmla="*/ 4900032 h 5262956"/>
                <a:gd name="connsiteX136" fmla="*/ 1560681 w 1883925"/>
                <a:gd name="connsiteY136" fmla="*/ 4907066 h 5262956"/>
                <a:gd name="connsiteX137" fmla="*/ 1572299 w 1883925"/>
                <a:gd name="connsiteY137" fmla="*/ 4927469 h 5262956"/>
                <a:gd name="connsiteX138" fmla="*/ 1574660 w 1883925"/>
                <a:gd name="connsiteY138" fmla="*/ 4931010 h 5262956"/>
                <a:gd name="connsiteX139" fmla="*/ 1579270 w 1883925"/>
                <a:gd name="connsiteY139" fmla="*/ 4930742 h 5262956"/>
                <a:gd name="connsiteX140" fmla="*/ 1589701 w 1883925"/>
                <a:gd name="connsiteY140" fmla="*/ 4941616 h 5262956"/>
                <a:gd name="connsiteX141" fmla="*/ 1586286 w 1883925"/>
                <a:gd name="connsiteY141" fmla="*/ 4945212 h 5262956"/>
                <a:gd name="connsiteX142" fmla="*/ 1598925 w 1883925"/>
                <a:gd name="connsiteY142" fmla="*/ 4956995 h 5262956"/>
                <a:gd name="connsiteX143" fmla="*/ 1608371 w 1883925"/>
                <a:gd name="connsiteY143" fmla="*/ 4965248 h 5262956"/>
                <a:gd name="connsiteX144" fmla="*/ 1610989 w 1883925"/>
                <a:gd name="connsiteY144" fmla="*/ 4965667 h 5262956"/>
                <a:gd name="connsiteX145" fmla="*/ 1612800 w 1883925"/>
                <a:gd name="connsiteY145" fmla="*/ 4969118 h 5262956"/>
                <a:gd name="connsiteX146" fmla="*/ 1613520 w 1883925"/>
                <a:gd name="connsiteY146" fmla="*/ 4969747 h 5262956"/>
                <a:gd name="connsiteX147" fmla="*/ 1622932 w 1883925"/>
                <a:gd name="connsiteY147" fmla="*/ 4970552 h 5262956"/>
                <a:gd name="connsiteX148" fmla="*/ 1624294 w 1883925"/>
                <a:gd name="connsiteY148" fmla="*/ 4972008 h 5262956"/>
                <a:gd name="connsiteX149" fmla="*/ 1625351 w 1883925"/>
                <a:gd name="connsiteY149" fmla="*/ 4971655 h 5262956"/>
                <a:gd name="connsiteX150" fmla="*/ 1629890 w 1883925"/>
                <a:gd name="connsiteY150" fmla="*/ 4976423 h 5262956"/>
                <a:gd name="connsiteX151" fmla="*/ 1629878 w 1883925"/>
                <a:gd name="connsiteY151" fmla="*/ 4977977 h 5262956"/>
                <a:gd name="connsiteX152" fmla="*/ 1633372 w 1883925"/>
                <a:gd name="connsiteY152" fmla="*/ 4981714 h 5262956"/>
                <a:gd name="connsiteX153" fmla="*/ 1630759 w 1883925"/>
                <a:gd name="connsiteY153" fmla="*/ 4984383 h 5262956"/>
                <a:gd name="connsiteX154" fmla="*/ 1636410 w 1883925"/>
                <a:gd name="connsiteY154" fmla="*/ 4988867 h 5262956"/>
                <a:gd name="connsiteX155" fmla="*/ 1638698 w 1883925"/>
                <a:gd name="connsiteY155" fmla="*/ 4990562 h 5262956"/>
                <a:gd name="connsiteX156" fmla="*/ 1662621 w 1883925"/>
                <a:gd name="connsiteY156" fmla="*/ 5005859 h 5262956"/>
                <a:gd name="connsiteX157" fmla="*/ 1663320 w 1883925"/>
                <a:gd name="connsiteY157" fmla="*/ 5006286 h 5262956"/>
                <a:gd name="connsiteX158" fmla="*/ 1673667 w 1883925"/>
                <a:gd name="connsiteY158" fmla="*/ 5007125 h 5262956"/>
                <a:gd name="connsiteX159" fmla="*/ 1674744 w 1883925"/>
                <a:gd name="connsiteY159" fmla="*/ 5008019 h 5262956"/>
                <a:gd name="connsiteX160" fmla="*/ 1677413 w 1883925"/>
                <a:gd name="connsiteY160" fmla="*/ 5007602 h 5262956"/>
                <a:gd name="connsiteX161" fmla="*/ 1683109 w 1883925"/>
                <a:gd name="connsiteY161" fmla="*/ 5011036 h 5262956"/>
                <a:gd name="connsiteX162" fmla="*/ 1684095 w 1883925"/>
                <a:gd name="connsiteY162" fmla="*/ 5010518 h 5262956"/>
                <a:gd name="connsiteX163" fmla="*/ 1689399 w 1883925"/>
                <a:gd name="connsiteY163" fmla="*/ 5013419 h 5262956"/>
                <a:gd name="connsiteX164" fmla="*/ 1689466 w 1883925"/>
                <a:gd name="connsiteY164" fmla="*/ 5014869 h 5262956"/>
                <a:gd name="connsiteX165" fmla="*/ 1691397 w 1883925"/>
                <a:gd name="connsiteY165" fmla="*/ 5016033 h 5262956"/>
                <a:gd name="connsiteX166" fmla="*/ 1693132 w 1883925"/>
                <a:gd name="connsiteY166" fmla="*/ 5021205 h 5262956"/>
                <a:gd name="connsiteX167" fmla="*/ 1689895 w 1883925"/>
                <a:gd name="connsiteY167" fmla="*/ 5022558 h 5262956"/>
                <a:gd name="connsiteX168" fmla="*/ 1714673 w 1883925"/>
                <a:gd name="connsiteY168" fmla="*/ 5037729 h 5262956"/>
                <a:gd name="connsiteX169" fmla="*/ 1722275 w 1883925"/>
                <a:gd name="connsiteY169" fmla="*/ 5042324 h 5262956"/>
                <a:gd name="connsiteX170" fmla="*/ 1728179 w 1883925"/>
                <a:gd name="connsiteY170" fmla="*/ 5042942 h 5262956"/>
                <a:gd name="connsiteX171" fmla="*/ 1730406 w 1883925"/>
                <a:gd name="connsiteY171" fmla="*/ 5043820 h 5262956"/>
                <a:gd name="connsiteX172" fmla="*/ 1732084 w 1883925"/>
                <a:gd name="connsiteY172" fmla="*/ 5043482 h 5262956"/>
                <a:gd name="connsiteX173" fmla="*/ 1735742 w 1883925"/>
                <a:gd name="connsiteY173" fmla="*/ 5045923 h 5262956"/>
                <a:gd name="connsiteX174" fmla="*/ 1736124 w 1883925"/>
                <a:gd name="connsiteY174" fmla="*/ 5046073 h 5262956"/>
                <a:gd name="connsiteX175" fmla="*/ 1736135 w 1883925"/>
                <a:gd name="connsiteY175" fmla="*/ 5046184 h 5262956"/>
                <a:gd name="connsiteX176" fmla="*/ 1745546 w 1883925"/>
                <a:gd name="connsiteY176" fmla="*/ 5052462 h 5262956"/>
                <a:gd name="connsiteX177" fmla="*/ 1746903 w 1883925"/>
                <a:gd name="connsiteY177" fmla="*/ 5057830 h 5262956"/>
                <a:gd name="connsiteX178" fmla="*/ 1746892 w 1883925"/>
                <a:gd name="connsiteY178" fmla="*/ 5057834 h 5262956"/>
                <a:gd name="connsiteX179" fmla="*/ 1867570 w 1883925"/>
                <a:gd name="connsiteY179" fmla="*/ 5129570 h 5262956"/>
                <a:gd name="connsiteX180" fmla="*/ 1877248 w 1883925"/>
                <a:gd name="connsiteY180" fmla="*/ 5137385 h 5262956"/>
                <a:gd name="connsiteX181" fmla="*/ 1877248 w 1883925"/>
                <a:gd name="connsiteY181" fmla="*/ 5137386 h 5262956"/>
                <a:gd name="connsiteX182" fmla="*/ 1877249 w 1883925"/>
                <a:gd name="connsiteY182" fmla="*/ 5137385 h 5262956"/>
                <a:gd name="connsiteX183" fmla="*/ 1877250 w 1883925"/>
                <a:gd name="connsiteY183" fmla="*/ 5137387 h 5262956"/>
                <a:gd name="connsiteX184" fmla="*/ 1878542 w 1883925"/>
                <a:gd name="connsiteY184" fmla="*/ 5138913 h 5262956"/>
                <a:gd name="connsiteX185" fmla="*/ 1878541 w 1883925"/>
                <a:gd name="connsiteY185" fmla="*/ 5138913 h 5262956"/>
                <a:gd name="connsiteX186" fmla="*/ 1880353 w 1883925"/>
                <a:gd name="connsiteY186" fmla="*/ 5143095 h 5262956"/>
                <a:gd name="connsiteX187" fmla="*/ 1883457 w 1883925"/>
                <a:gd name="connsiteY187" fmla="*/ 5175288 h 5262956"/>
                <a:gd name="connsiteX188" fmla="*/ 1882778 w 1883925"/>
                <a:gd name="connsiteY188" fmla="*/ 5194467 h 5262956"/>
                <a:gd name="connsiteX189" fmla="*/ 1883925 w 1883925"/>
                <a:gd name="connsiteY189" fmla="*/ 5193102 h 5262956"/>
                <a:gd name="connsiteX190" fmla="*/ 1882679 w 1883925"/>
                <a:gd name="connsiteY190" fmla="*/ 5197263 h 5262956"/>
                <a:gd name="connsiteX191" fmla="*/ 1882458 w 1883925"/>
                <a:gd name="connsiteY191" fmla="*/ 5203504 h 5262956"/>
                <a:gd name="connsiteX192" fmla="*/ 1880267 w 1883925"/>
                <a:gd name="connsiteY192" fmla="*/ 5205318 h 5262956"/>
                <a:gd name="connsiteX193" fmla="*/ 1879147 w 1883925"/>
                <a:gd name="connsiteY193" fmla="*/ 5209058 h 5262956"/>
                <a:gd name="connsiteX194" fmla="*/ 1789201 w 1883925"/>
                <a:gd name="connsiteY194" fmla="*/ 5233976 h 5262956"/>
                <a:gd name="connsiteX195" fmla="*/ 1581475 w 1883925"/>
                <a:gd name="connsiteY195" fmla="*/ 5216718 h 5262956"/>
                <a:gd name="connsiteX196" fmla="*/ 1553864 w 1883925"/>
                <a:gd name="connsiteY196" fmla="*/ 5199370 h 5262956"/>
                <a:gd name="connsiteX197" fmla="*/ 1553381 w 1883925"/>
                <a:gd name="connsiteY197" fmla="*/ 5199139 h 5262956"/>
                <a:gd name="connsiteX198" fmla="*/ 1553011 w 1883925"/>
                <a:gd name="connsiteY198" fmla="*/ 5198834 h 5262956"/>
                <a:gd name="connsiteX199" fmla="*/ 1543613 w 1883925"/>
                <a:gd name="connsiteY199" fmla="*/ 5192930 h 5262956"/>
                <a:gd name="connsiteX200" fmla="*/ 1536846 w 1883925"/>
                <a:gd name="connsiteY200" fmla="*/ 5185497 h 5262956"/>
                <a:gd name="connsiteX201" fmla="*/ 1535500 w 1883925"/>
                <a:gd name="connsiteY201" fmla="*/ 5184386 h 5262956"/>
                <a:gd name="connsiteX202" fmla="*/ 1528227 w 1883925"/>
                <a:gd name="connsiteY202" fmla="*/ 5176031 h 5262956"/>
                <a:gd name="connsiteX203" fmla="*/ 1528207 w 1883925"/>
                <a:gd name="connsiteY203" fmla="*/ 5176009 h 5262956"/>
                <a:gd name="connsiteX204" fmla="*/ 1528211 w 1883925"/>
                <a:gd name="connsiteY204" fmla="*/ 5176013 h 5262956"/>
                <a:gd name="connsiteX205" fmla="*/ 1528207 w 1883925"/>
                <a:gd name="connsiteY205" fmla="*/ 5176008 h 5262956"/>
                <a:gd name="connsiteX206" fmla="*/ 1528191 w 1883925"/>
                <a:gd name="connsiteY206" fmla="*/ 5176005 h 5262956"/>
                <a:gd name="connsiteX207" fmla="*/ 1528207 w 1883925"/>
                <a:gd name="connsiteY207" fmla="*/ 5176009 h 5262956"/>
                <a:gd name="connsiteX208" fmla="*/ 1324521 w 1883925"/>
                <a:gd name="connsiteY208" fmla="*/ 5131779 h 5262956"/>
                <a:gd name="connsiteX209" fmla="*/ 1321086 w 1883925"/>
                <a:gd name="connsiteY209" fmla="*/ 5124706 h 5262956"/>
                <a:gd name="connsiteX210" fmla="*/ 1320666 w 1883925"/>
                <a:gd name="connsiteY210" fmla="*/ 5120158 h 5262956"/>
                <a:gd name="connsiteX211" fmla="*/ 1320617 w 1883925"/>
                <a:gd name="connsiteY211" fmla="*/ 5120042 h 5262956"/>
                <a:gd name="connsiteX212" fmla="*/ 1320578 w 1883925"/>
                <a:gd name="connsiteY212" fmla="*/ 5119211 h 5262956"/>
                <a:gd name="connsiteX213" fmla="*/ 1320578 w 1883925"/>
                <a:gd name="connsiteY213" fmla="*/ 5119209 h 5262956"/>
                <a:gd name="connsiteX214" fmla="*/ 1320578 w 1883925"/>
                <a:gd name="connsiteY214" fmla="*/ 5119209 h 5262956"/>
                <a:gd name="connsiteX215" fmla="*/ 1319233 w 1883925"/>
                <a:gd name="connsiteY215" fmla="*/ 5090415 h 5262956"/>
                <a:gd name="connsiteX216" fmla="*/ 1318187 w 1883925"/>
                <a:gd name="connsiteY216" fmla="*/ 5067800 h 5262956"/>
                <a:gd name="connsiteX217" fmla="*/ 1317868 w 1883925"/>
                <a:gd name="connsiteY217" fmla="*/ 5060918 h 5262956"/>
                <a:gd name="connsiteX218" fmla="*/ 1317868 w 1883925"/>
                <a:gd name="connsiteY218" fmla="*/ 5060917 h 5262956"/>
                <a:gd name="connsiteX219" fmla="*/ 1318875 w 1883925"/>
                <a:gd name="connsiteY219" fmla="*/ 5021789 h 5262956"/>
                <a:gd name="connsiteX220" fmla="*/ 1320917 w 1883925"/>
                <a:gd name="connsiteY220" fmla="*/ 4953473 h 5262956"/>
                <a:gd name="connsiteX221" fmla="*/ 1296901 w 1883925"/>
                <a:gd name="connsiteY221" fmla="*/ 4951822 h 5262956"/>
                <a:gd name="connsiteX222" fmla="*/ 1273728 w 1883925"/>
                <a:gd name="connsiteY222" fmla="*/ 4948253 h 5262956"/>
                <a:gd name="connsiteX223" fmla="*/ 1246223 w 1883925"/>
                <a:gd name="connsiteY223" fmla="*/ 4704284 h 5262956"/>
                <a:gd name="connsiteX224" fmla="*/ 1153624 w 1883925"/>
                <a:gd name="connsiteY224" fmla="*/ 4300801 h 5262956"/>
                <a:gd name="connsiteX225" fmla="*/ 1150169 w 1883925"/>
                <a:gd name="connsiteY225" fmla="*/ 3832427 h 5262956"/>
                <a:gd name="connsiteX226" fmla="*/ 1153004 w 1883925"/>
                <a:gd name="connsiteY226" fmla="*/ 3806002 h 5262956"/>
                <a:gd name="connsiteX227" fmla="*/ 1152632 w 1883925"/>
                <a:gd name="connsiteY227" fmla="*/ 3801492 h 5262956"/>
                <a:gd name="connsiteX228" fmla="*/ 1087614 w 1883925"/>
                <a:gd name="connsiteY228" fmla="*/ 3376649 h 5262956"/>
                <a:gd name="connsiteX229" fmla="*/ 906801 w 1883925"/>
                <a:gd name="connsiteY229" fmla="*/ 2953036 h 5262956"/>
                <a:gd name="connsiteX230" fmla="*/ 900583 w 1883925"/>
                <a:gd name="connsiteY230" fmla="*/ 2942078 h 5262956"/>
                <a:gd name="connsiteX231" fmla="*/ 875797 w 1883925"/>
                <a:gd name="connsiteY231" fmla="*/ 3032015 h 5262956"/>
                <a:gd name="connsiteX232" fmla="*/ 801568 w 1883925"/>
                <a:gd name="connsiteY232" fmla="*/ 3822222 h 5262956"/>
                <a:gd name="connsiteX233" fmla="*/ 802016 w 1883925"/>
                <a:gd name="connsiteY233" fmla="*/ 4342891 h 5262956"/>
                <a:gd name="connsiteX234" fmla="*/ 809196 w 1883925"/>
                <a:gd name="connsiteY234" fmla="*/ 4885070 h 5262956"/>
                <a:gd name="connsiteX235" fmla="*/ 792262 w 1883925"/>
                <a:gd name="connsiteY235" fmla="*/ 4895518 h 5262956"/>
                <a:gd name="connsiteX236" fmla="*/ 789637 w 1883925"/>
                <a:gd name="connsiteY236" fmla="*/ 4896400 h 5262956"/>
                <a:gd name="connsiteX237" fmla="*/ 792796 w 1883925"/>
                <a:gd name="connsiteY237" fmla="*/ 4902399 h 5262956"/>
                <a:gd name="connsiteX238" fmla="*/ 804898 w 1883925"/>
                <a:gd name="connsiteY238" fmla="*/ 4918703 h 5262956"/>
                <a:gd name="connsiteX239" fmla="*/ 800949 w 1883925"/>
                <a:gd name="connsiteY239" fmla="*/ 4993802 h 5262956"/>
                <a:gd name="connsiteX240" fmla="*/ 836519 w 1883925"/>
                <a:gd name="connsiteY240" fmla="*/ 5147955 h 5262956"/>
                <a:gd name="connsiteX241" fmla="*/ 834483 w 1883925"/>
                <a:gd name="connsiteY241" fmla="*/ 5227426 h 5262956"/>
                <a:gd name="connsiteX242" fmla="*/ 830630 w 1883925"/>
                <a:gd name="connsiteY242" fmla="*/ 5238331 h 5262956"/>
                <a:gd name="connsiteX243" fmla="*/ 832664 w 1883925"/>
                <a:gd name="connsiteY243" fmla="*/ 5236594 h 5262956"/>
                <a:gd name="connsiteX244" fmla="*/ 831472 w 1883925"/>
                <a:gd name="connsiteY244" fmla="*/ 5241576 h 5262956"/>
                <a:gd name="connsiteX245" fmla="*/ 827454 w 1883925"/>
                <a:gd name="connsiteY245" fmla="*/ 5247318 h 5262956"/>
                <a:gd name="connsiteX246" fmla="*/ 827188 w 1883925"/>
                <a:gd name="connsiteY246" fmla="*/ 5248071 h 5262956"/>
                <a:gd name="connsiteX247" fmla="*/ 826845 w 1883925"/>
                <a:gd name="connsiteY247" fmla="*/ 5248188 h 5262956"/>
                <a:gd name="connsiteX248" fmla="*/ 825209 w 1883925"/>
                <a:gd name="connsiteY248" fmla="*/ 5250526 h 5262956"/>
                <a:gd name="connsiteX249" fmla="*/ 795152 w 1883925"/>
                <a:gd name="connsiteY249" fmla="*/ 5259162 h 5262956"/>
                <a:gd name="connsiteX250" fmla="*/ 586356 w 1883925"/>
                <a:gd name="connsiteY250" fmla="*/ 5254190 h 5262956"/>
                <a:gd name="connsiteX251" fmla="*/ 557807 w 1883925"/>
                <a:gd name="connsiteY251" fmla="*/ 5243664 h 5262956"/>
                <a:gd name="connsiteX252" fmla="*/ 552855 w 1883925"/>
                <a:gd name="connsiteY252" fmla="*/ 5236320 h 5262956"/>
                <a:gd name="connsiteX253" fmla="*/ 548920 w 1883925"/>
                <a:gd name="connsiteY253" fmla="*/ 5233293 h 5262956"/>
                <a:gd name="connsiteX254" fmla="*/ 548664 w 1883925"/>
                <a:gd name="connsiteY254" fmla="*/ 5230103 h 5262956"/>
                <a:gd name="connsiteX255" fmla="*/ 546359 w 1883925"/>
                <a:gd name="connsiteY255" fmla="*/ 5226685 h 5262956"/>
                <a:gd name="connsiteX256" fmla="*/ 547974 w 1883925"/>
                <a:gd name="connsiteY256" fmla="*/ 5228841 h 5262956"/>
                <a:gd name="connsiteX257" fmla="*/ 548602 w 1883925"/>
                <a:gd name="connsiteY257" fmla="*/ 5229336 h 5262956"/>
                <a:gd name="connsiteX258" fmla="*/ 545847 w 1883925"/>
                <a:gd name="connsiteY258" fmla="*/ 5195062 h 5262956"/>
                <a:gd name="connsiteX259" fmla="*/ 551047 w 1883925"/>
                <a:gd name="connsiteY259" fmla="*/ 5144563 h 5262956"/>
                <a:gd name="connsiteX260" fmla="*/ 550941 w 1883925"/>
                <a:gd name="connsiteY260" fmla="*/ 5144048 h 5262956"/>
                <a:gd name="connsiteX261" fmla="*/ 551495 w 1883925"/>
                <a:gd name="connsiteY261" fmla="*/ 5140200 h 5262956"/>
                <a:gd name="connsiteX262" fmla="*/ 551496 w 1883925"/>
                <a:gd name="connsiteY262" fmla="*/ 5140202 h 5262956"/>
                <a:gd name="connsiteX263" fmla="*/ 551496 w 1883925"/>
                <a:gd name="connsiteY263" fmla="*/ 5140200 h 5262956"/>
                <a:gd name="connsiteX264" fmla="*/ 551500 w 1883925"/>
                <a:gd name="connsiteY264" fmla="*/ 5140213 h 5262956"/>
                <a:gd name="connsiteX265" fmla="*/ 552961 w 1883925"/>
                <a:gd name="connsiteY265" fmla="*/ 5144374 h 5262956"/>
                <a:gd name="connsiteX266" fmla="*/ 553709 w 1883925"/>
                <a:gd name="connsiteY266" fmla="*/ 5145559 h 5262956"/>
                <a:gd name="connsiteX267" fmla="*/ 552644 w 1883925"/>
                <a:gd name="connsiteY267" fmla="*/ 5122356 h 5262956"/>
                <a:gd name="connsiteX268" fmla="*/ 579602 w 1883925"/>
                <a:gd name="connsiteY268" fmla="*/ 5003684 h 5262956"/>
                <a:gd name="connsiteX269" fmla="*/ 587889 w 1883925"/>
                <a:gd name="connsiteY269" fmla="*/ 4918703 h 5262956"/>
                <a:gd name="connsiteX270" fmla="*/ 596346 w 1883925"/>
                <a:gd name="connsiteY270" fmla="*/ 4918703 h 5262956"/>
                <a:gd name="connsiteX271" fmla="*/ 599741 w 1883925"/>
                <a:gd name="connsiteY271" fmla="*/ 4898936 h 5262956"/>
                <a:gd name="connsiteX272" fmla="*/ 579699 w 1883925"/>
                <a:gd name="connsiteY272" fmla="*/ 4895587 h 5262956"/>
                <a:gd name="connsiteX273" fmla="*/ 549444 w 1883925"/>
                <a:gd name="connsiteY273" fmla="*/ 4889398 h 5262956"/>
                <a:gd name="connsiteX274" fmla="*/ 444926 w 1883925"/>
                <a:gd name="connsiteY274" fmla="*/ 4207285 h 5262956"/>
                <a:gd name="connsiteX275" fmla="*/ 444926 w 1883925"/>
                <a:gd name="connsiteY275" fmla="*/ 3679199 h 5262956"/>
                <a:gd name="connsiteX276" fmla="*/ 368289 w 1883925"/>
                <a:gd name="connsiteY276" fmla="*/ 2722454 h 5262956"/>
                <a:gd name="connsiteX277" fmla="*/ 277199 w 1883925"/>
                <a:gd name="connsiteY277" fmla="*/ 2508058 h 5262956"/>
                <a:gd name="connsiteX278" fmla="*/ 243586 w 1883925"/>
                <a:gd name="connsiteY278" fmla="*/ 2470671 h 5262956"/>
                <a:gd name="connsiteX279" fmla="*/ 187454 w 1883925"/>
                <a:gd name="connsiteY279" fmla="*/ 2502579 h 5262956"/>
                <a:gd name="connsiteX280" fmla="*/ 187453 w 1883925"/>
                <a:gd name="connsiteY280" fmla="*/ 2502580 h 5262956"/>
                <a:gd name="connsiteX281" fmla="*/ 187453 w 1883925"/>
                <a:gd name="connsiteY281" fmla="*/ 2502579 h 5262956"/>
                <a:gd name="connsiteX282" fmla="*/ 187452 w 1883925"/>
                <a:gd name="connsiteY282" fmla="*/ 2502580 h 5262956"/>
                <a:gd name="connsiteX283" fmla="*/ 187451 w 1883925"/>
                <a:gd name="connsiteY283" fmla="*/ 2502559 h 5262956"/>
                <a:gd name="connsiteX284" fmla="*/ 187451 w 1883925"/>
                <a:gd name="connsiteY284" fmla="*/ 2502580 h 5262956"/>
                <a:gd name="connsiteX285" fmla="*/ 73175 w 1883925"/>
                <a:gd name="connsiteY285" fmla="*/ 2196682 h 5262956"/>
                <a:gd name="connsiteX286" fmla="*/ 0 w 1883925"/>
                <a:gd name="connsiteY286" fmla="*/ 1890020 h 5262956"/>
                <a:gd name="connsiteX287" fmla="*/ 98271 w 1883925"/>
                <a:gd name="connsiteY287" fmla="*/ 1475278 h 5262956"/>
                <a:gd name="connsiteX288" fmla="*/ 107014 w 1883925"/>
                <a:gd name="connsiteY288" fmla="*/ 1441508 h 5262956"/>
                <a:gd name="connsiteX289" fmla="*/ 138678 w 1883925"/>
                <a:gd name="connsiteY289" fmla="*/ 1309938 h 5262956"/>
                <a:gd name="connsiteX290" fmla="*/ 203667 w 1883925"/>
                <a:gd name="connsiteY290" fmla="*/ 1094070 h 5262956"/>
                <a:gd name="connsiteX291" fmla="*/ 209160 w 1883925"/>
                <a:gd name="connsiteY291" fmla="*/ 1083802 h 5262956"/>
                <a:gd name="connsiteX292" fmla="*/ 213253 w 1883925"/>
                <a:gd name="connsiteY292" fmla="*/ 1073458 h 5262956"/>
                <a:gd name="connsiteX293" fmla="*/ 217406 w 1883925"/>
                <a:gd name="connsiteY293" fmla="*/ 1068387 h 5262956"/>
                <a:gd name="connsiteX294" fmla="*/ 223892 w 1883925"/>
                <a:gd name="connsiteY294" fmla="*/ 1056263 h 5262956"/>
                <a:gd name="connsiteX295" fmla="*/ 229833 w 1883925"/>
                <a:gd name="connsiteY295" fmla="*/ 1053210 h 5262956"/>
                <a:gd name="connsiteX296" fmla="*/ 229833 w 1883925"/>
                <a:gd name="connsiteY296" fmla="*/ 1053209 h 5262956"/>
                <a:gd name="connsiteX297" fmla="*/ 229833 w 1883925"/>
                <a:gd name="connsiteY297" fmla="*/ 1053210 h 5262956"/>
                <a:gd name="connsiteX298" fmla="*/ 229834 w 1883925"/>
                <a:gd name="connsiteY298" fmla="*/ 1053210 h 5262956"/>
                <a:gd name="connsiteX299" fmla="*/ 229835 w 1883925"/>
                <a:gd name="connsiteY299" fmla="*/ 1053214 h 5262956"/>
                <a:gd name="connsiteX300" fmla="*/ 229835 w 1883925"/>
                <a:gd name="connsiteY300" fmla="*/ 1053214 h 5262956"/>
                <a:gd name="connsiteX301" fmla="*/ 229835 w 1883925"/>
                <a:gd name="connsiteY301" fmla="*/ 1053212 h 5262956"/>
                <a:gd name="connsiteX302" fmla="*/ 615970 w 1883925"/>
                <a:gd name="connsiteY302" fmla="*/ 886969 h 5262956"/>
                <a:gd name="connsiteX303" fmla="*/ 627604 w 1883925"/>
                <a:gd name="connsiteY303" fmla="*/ 875924 h 5262956"/>
                <a:gd name="connsiteX304" fmla="*/ 695900 w 1883925"/>
                <a:gd name="connsiteY304" fmla="*/ 826375 h 5262956"/>
                <a:gd name="connsiteX305" fmla="*/ 694903 w 1883925"/>
                <a:gd name="connsiteY305" fmla="*/ 831516 h 5262956"/>
                <a:gd name="connsiteX306" fmla="*/ 707258 w 1883925"/>
                <a:gd name="connsiteY306" fmla="*/ 793609 h 5262956"/>
                <a:gd name="connsiteX307" fmla="*/ 707260 w 1883925"/>
                <a:gd name="connsiteY307" fmla="*/ 793613 h 5262956"/>
                <a:gd name="connsiteX308" fmla="*/ 713561 w 1883925"/>
                <a:gd name="connsiteY308" fmla="*/ 782221 h 5262956"/>
                <a:gd name="connsiteX309" fmla="*/ 718619 w 1883925"/>
                <a:gd name="connsiteY309" fmla="*/ 777233 h 5262956"/>
                <a:gd name="connsiteX310" fmla="*/ 712320 w 1883925"/>
                <a:gd name="connsiteY310" fmla="*/ 771111 h 5262956"/>
                <a:gd name="connsiteX311" fmla="*/ 615976 w 1883925"/>
                <a:gd name="connsiteY311" fmla="*/ 662340 h 5262956"/>
                <a:gd name="connsiteX312" fmla="*/ 609698 w 1883925"/>
                <a:gd name="connsiteY312" fmla="*/ 619732 h 5262956"/>
                <a:gd name="connsiteX313" fmla="*/ 608586 w 1883925"/>
                <a:gd name="connsiteY313" fmla="*/ 582570 h 5262956"/>
                <a:gd name="connsiteX314" fmla="*/ 597177 w 1883925"/>
                <a:gd name="connsiteY314" fmla="*/ 581347 h 5262956"/>
                <a:gd name="connsiteX315" fmla="*/ 561408 w 1883925"/>
                <a:gd name="connsiteY315" fmla="*/ 477985 h 5262956"/>
                <a:gd name="connsiteX316" fmla="*/ 580965 w 1883925"/>
                <a:gd name="connsiteY316" fmla="*/ 408404 h 5262956"/>
                <a:gd name="connsiteX317" fmla="*/ 593141 w 1883925"/>
                <a:gd name="connsiteY317" fmla="*/ 419909 h 5262956"/>
                <a:gd name="connsiteX318" fmla="*/ 590191 w 1883925"/>
                <a:gd name="connsiteY318" fmla="*/ 414241 h 5262956"/>
                <a:gd name="connsiteX319" fmla="*/ 580965 w 1883925"/>
                <a:gd name="connsiteY319" fmla="*/ 408403 h 5262956"/>
                <a:gd name="connsiteX320" fmla="*/ 567699 w 1883925"/>
                <a:gd name="connsiteY320" fmla="*/ 221774 h 5262956"/>
                <a:gd name="connsiteX321" fmla="*/ 612814 w 1883925"/>
                <a:gd name="connsiteY321" fmla="*/ 137424 h 5262956"/>
                <a:gd name="connsiteX322" fmla="*/ 612815 w 1883925"/>
                <a:gd name="connsiteY322" fmla="*/ 137422 h 5262956"/>
                <a:gd name="connsiteX323" fmla="*/ 612814 w 1883925"/>
                <a:gd name="connsiteY323" fmla="*/ 137423 h 5262956"/>
                <a:gd name="connsiteX324" fmla="*/ 612817 w 1883925"/>
                <a:gd name="connsiteY324" fmla="*/ 137419 h 5262956"/>
                <a:gd name="connsiteX325" fmla="*/ 634168 w 1883925"/>
                <a:gd name="connsiteY325" fmla="*/ 100454 h 5262956"/>
                <a:gd name="connsiteX326" fmla="*/ 651265 w 1883925"/>
                <a:gd name="connsiteY326" fmla="*/ 83531 h 5262956"/>
                <a:gd name="connsiteX327" fmla="*/ 658234 w 1883925"/>
                <a:gd name="connsiteY327" fmla="*/ 73763 h 5262956"/>
                <a:gd name="connsiteX328" fmla="*/ 981531 w 1883925"/>
                <a:gd name="connsiteY328" fmla="*/ 25909 h 5262956"/>
                <a:gd name="connsiteX329" fmla="*/ 997640 w 1883925"/>
                <a:gd name="connsiteY329" fmla="*/ 2 h 5262956"/>
                <a:gd name="connsiteX330" fmla="*/ 997640 w 1883925"/>
                <a:gd name="connsiteY330" fmla="*/ 1 h 5262956"/>
                <a:gd name="connsiteX331" fmla="*/ 997640 w 1883925"/>
                <a:gd name="connsiteY331" fmla="*/ 1 h 5262956"/>
                <a:gd name="connsiteX332" fmla="*/ 997641 w 1883925"/>
                <a:gd name="connsiteY332" fmla="*/ 0 h 5262956"/>
                <a:gd name="connsiteX333" fmla="*/ 997641 w 1883925"/>
                <a:gd name="connsiteY333" fmla="*/ 2 h 5262956"/>
                <a:gd name="connsiteX334" fmla="*/ 997642 w 1883925"/>
                <a:gd name="connsiteY334" fmla="*/ 2 h 5262956"/>
                <a:gd name="connsiteX335" fmla="*/ 997641 w 1883925"/>
                <a:gd name="connsiteY335" fmla="*/ 0 h 5262956"/>
                <a:gd name="connsiteX0" fmla="*/ 570823 w 1883925"/>
                <a:gd name="connsiteY0" fmla="*/ 5164137 h 5262956"/>
                <a:gd name="connsiteX1" fmla="*/ 573104 w 1883925"/>
                <a:gd name="connsiteY1" fmla="*/ 5166072 h 5262956"/>
                <a:gd name="connsiteX2" fmla="*/ 570823 w 1883925"/>
                <a:gd name="connsiteY2" fmla="*/ 5164137 h 5262956"/>
                <a:gd name="connsiteX3" fmla="*/ 1611074 w 1883925"/>
                <a:gd name="connsiteY3" fmla="*/ 5153511 h 5262956"/>
                <a:gd name="connsiteX4" fmla="*/ 1615441 w 1883925"/>
                <a:gd name="connsiteY4" fmla="*/ 5154468 h 5262956"/>
                <a:gd name="connsiteX5" fmla="*/ 1635462 w 1883925"/>
                <a:gd name="connsiteY5" fmla="*/ 5156904 h 5262956"/>
                <a:gd name="connsiteX6" fmla="*/ 1611074 w 1883925"/>
                <a:gd name="connsiteY6" fmla="*/ 5153511 h 5262956"/>
                <a:gd name="connsiteX7" fmla="*/ 1441806 w 1883925"/>
                <a:gd name="connsiteY7" fmla="*/ 2843292 h 5262956"/>
                <a:gd name="connsiteX8" fmla="*/ 1447952 w 1883925"/>
                <a:gd name="connsiteY8" fmla="*/ 2928705 h 5262956"/>
                <a:gd name="connsiteX9" fmla="*/ 1451769 w 1883925"/>
                <a:gd name="connsiteY9" fmla="*/ 2996668 h 5262956"/>
                <a:gd name="connsiteX10" fmla="*/ 1457804 w 1883925"/>
                <a:gd name="connsiteY10" fmla="*/ 2994088 h 5262956"/>
                <a:gd name="connsiteX11" fmla="*/ 1477108 w 1883925"/>
                <a:gd name="connsiteY11" fmla="*/ 2925748 h 5262956"/>
                <a:gd name="connsiteX12" fmla="*/ 1466793 w 1883925"/>
                <a:gd name="connsiteY12" fmla="*/ 2852861 h 5262956"/>
                <a:gd name="connsiteX13" fmla="*/ 1441806 w 1883925"/>
                <a:gd name="connsiteY13" fmla="*/ 2843292 h 5262956"/>
                <a:gd name="connsiteX14" fmla="*/ 1344494 w 1883925"/>
                <a:gd name="connsiteY14" fmla="*/ 1886557 h 5262956"/>
                <a:gd name="connsiteX15" fmla="*/ 1340254 w 1883925"/>
                <a:gd name="connsiteY15" fmla="*/ 1906422 h 5262956"/>
                <a:gd name="connsiteX16" fmla="*/ 1371502 w 1883925"/>
                <a:gd name="connsiteY16" fmla="*/ 2209942 h 5262956"/>
                <a:gd name="connsiteX17" fmla="*/ 1379404 w 1883925"/>
                <a:gd name="connsiteY17" fmla="*/ 2041525 h 5262956"/>
                <a:gd name="connsiteX18" fmla="*/ 1344494 w 1883925"/>
                <a:gd name="connsiteY18" fmla="*/ 1886557 h 5262956"/>
                <a:gd name="connsiteX19" fmla="*/ 340811 w 1883925"/>
                <a:gd name="connsiteY19" fmla="*/ 1800941 h 5262956"/>
                <a:gd name="connsiteX20" fmla="*/ 340931 w 1883925"/>
                <a:gd name="connsiteY20" fmla="*/ 1801998 h 5262956"/>
                <a:gd name="connsiteX21" fmla="*/ 340931 w 1883925"/>
                <a:gd name="connsiteY21" fmla="*/ 1801998 h 5262956"/>
                <a:gd name="connsiteX22" fmla="*/ 340931 w 1883925"/>
                <a:gd name="connsiteY22" fmla="*/ 1801999 h 5262956"/>
                <a:gd name="connsiteX23" fmla="*/ 313197 w 1883925"/>
                <a:gd name="connsiteY23" fmla="*/ 1847820 h 5262956"/>
                <a:gd name="connsiteX24" fmla="*/ 313197 w 1883925"/>
                <a:gd name="connsiteY24" fmla="*/ 1847820 h 5262956"/>
                <a:gd name="connsiteX25" fmla="*/ 277728 w 1883925"/>
                <a:gd name="connsiteY25" fmla="*/ 1906421 h 5262956"/>
                <a:gd name="connsiteX26" fmla="*/ 277728 w 1883925"/>
                <a:gd name="connsiteY26" fmla="*/ 1906422 h 5262956"/>
                <a:gd name="connsiteX27" fmla="*/ 277728 w 1883925"/>
                <a:gd name="connsiteY27" fmla="*/ 1906423 h 5262956"/>
                <a:gd name="connsiteX28" fmla="*/ 287320 w 1883925"/>
                <a:gd name="connsiteY28" fmla="*/ 1953304 h 5262956"/>
                <a:gd name="connsiteX29" fmla="*/ 296432 w 1883925"/>
                <a:gd name="connsiteY29" fmla="*/ 1997835 h 5262956"/>
                <a:gd name="connsiteX30" fmla="*/ 296432 w 1883925"/>
                <a:gd name="connsiteY30" fmla="*/ 1997835 h 5262956"/>
                <a:gd name="connsiteX31" fmla="*/ 324377 w 1883925"/>
                <a:gd name="connsiteY31" fmla="*/ 2134413 h 5262956"/>
                <a:gd name="connsiteX32" fmla="*/ 366790 w 1883925"/>
                <a:gd name="connsiteY32" fmla="*/ 2014554 h 5262956"/>
                <a:gd name="connsiteX33" fmla="*/ 366994 w 1883925"/>
                <a:gd name="connsiteY33" fmla="*/ 2013973 h 5262956"/>
                <a:gd name="connsiteX34" fmla="*/ 366995 w 1883925"/>
                <a:gd name="connsiteY34" fmla="*/ 2013975 h 5262956"/>
                <a:gd name="connsiteX35" fmla="*/ 366996 w 1883925"/>
                <a:gd name="connsiteY35" fmla="*/ 2013973 h 5262956"/>
                <a:gd name="connsiteX36" fmla="*/ 351077 w 1883925"/>
                <a:gd name="connsiteY36" fmla="*/ 1884705 h 5262956"/>
                <a:gd name="connsiteX37" fmla="*/ 340811 w 1883925"/>
                <a:gd name="connsiteY37" fmla="*/ 1800941 h 5262956"/>
                <a:gd name="connsiteX38" fmla="*/ 997641 w 1883925"/>
                <a:gd name="connsiteY38" fmla="*/ 0 h 5262956"/>
                <a:gd name="connsiteX39" fmla="*/ 997642 w 1883925"/>
                <a:gd name="connsiteY39" fmla="*/ 3 h 5262956"/>
                <a:gd name="connsiteX40" fmla="*/ 1032966 w 1883925"/>
                <a:gd name="connsiteY40" fmla="*/ 21195 h 5262956"/>
                <a:gd name="connsiteX41" fmla="*/ 1086307 w 1883925"/>
                <a:gd name="connsiteY41" fmla="*/ 106136 h 5262956"/>
                <a:gd name="connsiteX42" fmla="*/ 1075951 w 1883925"/>
                <a:gd name="connsiteY42" fmla="*/ 45732 h 5262956"/>
                <a:gd name="connsiteX43" fmla="*/ 1134105 w 1883925"/>
                <a:gd name="connsiteY43" fmla="*/ 137424 h 5262956"/>
                <a:gd name="connsiteX44" fmla="*/ 1170256 w 1883925"/>
                <a:gd name="connsiteY44" fmla="*/ 231205 h 5262956"/>
                <a:gd name="connsiteX45" fmla="*/ 1162084 w 1883925"/>
                <a:gd name="connsiteY45" fmla="*/ 408401 h 5262956"/>
                <a:gd name="connsiteX46" fmla="*/ 1150539 w 1883925"/>
                <a:gd name="connsiteY46" fmla="*/ 417383 h 5262956"/>
                <a:gd name="connsiteX47" fmla="*/ 1148236 w 1883925"/>
                <a:gd name="connsiteY47" fmla="*/ 422173 h 5262956"/>
                <a:gd name="connsiteX48" fmla="*/ 1162084 w 1883925"/>
                <a:gd name="connsiteY48" fmla="*/ 408404 h 5262956"/>
                <a:gd name="connsiteX49" fmla="*/ 1181641 w 1883925"/>
                <a:gd name="connsiteY49" fmla="*/ 477986 h 5262956"/>
                <a:gd name="connsiteX50" fmla="*/ 1148562 w 1883925"/>
                <a:gd name="connsiteY50" fmla="*/ 582365 h 5262956"/>
                <a:gd name="connsiteX51" fmla="*/ 1127319 w 1883925"/>
                <a:gd name="connsiteY51" fmla="*/ 583617 h 5262956"/>
                <a:gd name="connsiteX52" fmla="*/ 1125746 w 1883925"/>
                <a:gd name="connsiteY52" fmla="*/ 619732 h 5262956"/>
                <a:gd name="connsiteX53" fmla="*/ 1118997 w 1883925"/>
                <a:gd name="connsiteY53" fmla="*/ 662340 h 5262956"/>
                <a:gd name="connsiteX54" fmla="*/ 1066370 w 1883925"/>
                <a:gd name="connsiteY54" fmla="*/ 731175 h 5262956"/>
                <a:gd name="connsiteX55" fmla="*/ 1032094 w 1883925"/>
                <a:gd name="connsiteY55" fmla="*/ 771491 h 5262956"/>
                <a:gd name="connsiteX56" fmla="*/ 1032135 w 1883925"/>
                <a:gd name="connsiteY56" fmla="*/ 773221 h 5262956"/>
                <a:gd name="connsiteX57" fmla="*/ 1041484 w 1883925"/>
                <a:gd name="connsiteY57" fmla="*/ 783371 h 5262956"/>
                <a:gd name="connsiteX58" fmla="*/ 1042999 w 1883925"/>
                <a:gd name="connsiteY58" fmla="*/ 786856 h 5262956"/>
                <a:gd name="connsiteX59" fmla="*/ 1043134 w 1883925"/>
                <a:gd name="connsiteY59" fmla="*/ 786426 h 5262956"/>
                <a:gd name="connsiteX60" fmla="*/ 1061907 w 1883925"/>
                <a:gd name="connsiteY60" fmla="*/ 831066 h 5262956"/>
                <a:gd name="connsiteX61" fmla="*/ 1061190 w 1883925"/>
                <a:gd name="connsiteY61" fmla="*/ 826386 h 5262956"/>
                <a:gd name="connsiteX62" fmla="*/ 1061198 w 1883925"/>
                <a:gd name="connsiteY62" fmla="*/ 826408 h 5262956"/>
                <a:gd name="connsiteX63" fmla="*/ 1061190 w 1883925"/>
                <a:gd name="connsiteY63" fmla="*/ 826376 h 5262956"/>
                <a:gd name="connsiteX64" fmla="*/ 1097855 w 1883925"/>
                <a:gd name="connsiteY64" fmla="*/ 847339 h 5262956"/>
                <a:gd name="connsiteX65" fmla="*/ 1127875 w 1883925"/>
                <a:gd name="connsiteY65" fmla="*/ 869572 h 5262956"/>
                <a:gd name="connsiteX66" fmla="*/ 1144222 w 1883925"/>
                <a:gd name="connsiteY66" fmla="*/ 877069 h 5262956"/>
                <a:gd name="connsiteX67" fmla="*/ 1459618 w 1883925"/>
                <a:gd name="connsiteY67" fmla="*/ 1023444 h 5262956"/>
                <a:gd name="connsiteX68" fmla="*/ 1522311 w 1883925"/>
                <a:gd name="connsiteY68" fmla="*/ 1053180 h 5262956"/>
                <a:gd name="connsiteX69" fmla="*/ 1522379 w 1883925"/>
                <a:gd name="connsiteY69" fmla="*/ 1053212 h 5262956"/>
                <a:gd name="connsiteX70" fmla="*/ 1522380 w 1883925"/>
                <a:gd name="connsiteY70" fmla="*/ 1053210 h 5262956"/>
                <a:gd name="connsiteX71" fmla="*/ 1522380 w 1883925"/>
                <a:gd name="connsiteY71" fmla="*/ 1053212 h 5262956"/>
                <a:gd name="connsiteX72" fmla="*/ 1522381 w 1883925"/>
                <a:gd name="connsiteY72" fmla="*/ 1053213 h 5262956"/>
                <a:gd name="connsiteX73" fmla="*/ 1522381 w 1883925"/>
                <a:gd name="connsiteY73" fmla="*/ 1053210 h 5262956"/>
                <a:gd name="connsiteX74" fmla="*/ 1522385 w 1883925"/>
                <a:gd name="connsiteY74" fmla="*/ 1053219 h 5262956"/>
                <a:gd name="connsiteX75" fmla="*/ 1531708 w 1883925"/>
                <a:gd name="connsiteY75" fmla="*/ 1073062 h 5262956"/>
                <a:gd name="connsiteX76" fmla="*/ 1535604 w 1883925"/>
                <a:gd name="connsiteY76" fmla="*/ 1086730 h 5262956"/>
                <a:gd name="connsiteX77" fmla="*/ 1543542 w 1883925"/>
                <a:gd name="connsiteY77" fmla="*/ 1106851 h 5262956"/>
                <a:gd name="connsiteX78" fmla="*/ 1559673 w 1883925"/>
                <a:gd name="connsiteY78" fmla="*/ 1175509 h 5262956"/>
                <a:gd name="connsiteX79" fmla="*/ 1563472 w 1883925"/>
                <a:gd name="connsiteY79" fmla="*/ 1205110 h 5262956"/>
                <a:gd name="connsiteX80" fmla="*/ 1564651 w 1883925"/>
                <a:gd name="connsiteY80" fmla="*/ 1211537 h 5262956"/>
                <a:gd name="connsiteX81" fmla="*/ 1575560 w 1883925"/>
                <a:gd name="connsiteY81" fmla="*/ 1297645 h 5262956"/>
                <a:gd name="connsiteX82" fmla="*/ 1575899 w 1883925"/>
                <a:gd name="connsiteY82" fmla="*/ 1301937 h 5262956"/>
                <a:gd name="connsiteX83" fmla="*/ 1579570 w 1883925"/>
                <a:gd name="connsiteY83" fmla="*/ 1330543 h 5262956"/>
                <a:gd name="connsiteX84" fmla="*/ 1583950 w 1883925"/>
                <a:gd name="connsiteY84" fmla="*/ 1403914 h 5262956"/>
                <a:gd name="connsiteX85" fmla="*/ 1584296 w 1883925"/>
                <a:gd name="connsiteY85" fmla="*/ 1408298 h 5262956"/>
                <a:gd name="connsiteX86" fmla="*/ 1584447 w 1883925"/>
                <a:gd name="connsiteY86" fmla="*/ 1412241 h 5262956"/>
                <a:gd name="connsiteX87" fmla="*/ 1587516 w 1883925"/>
                <a:gd name="connsiteY87" fmla="*/ 1463651 h 5262956"/>
                <a:gd name="connsiteX88" fmla="*/ 1588955 w 1883925"/>
                <a:gd name="connsiteY88" fmla="*/ 1520168 h 5262956"/>
                <a:gd name="connsiteX89" fmla="*/ 1588613 w 1883925"/>
                <a:gd name="connsiteY89" fmla="*/ 1521033 h 5262956"/>
                <a:gd name="connsiteX90" fmla="*/ 1589578 w 1883925"/>
                <a:gd name="connsiteY90" fmla="*/ 1546234 h 5262956"/>
                <a:gd name="connsiteX91" fmla="*/ 1614046 w 1883925"/>
                <a:gd name="connsiteY91" fmla="*/ 2299049 h 5262956"/>
                <a:gd name="connsiteX92" fmla="*/ 1574282 w 1883925"/>
                <a:gd name="connsiteY92" fmla="*/ 2660015 h 5262956"/>
                <a:gd name="connsiteX93" fmla="*/ 1553174 w 1883925"/>
                <a:gd name="connsiteY93" fmla="*/ 2665487 h 5262956"/>
                <a:gd name="connsiteX94" fmla="*/ 1549204 w 1883925"/>
                <a:gd name="connsiteY94" fmla="*/ 2666146 h 5262956"/>
                <a:gd name="connsiteX95" fmla="*/ 1549018 w 1883925"/>
                <a:gd name="connsiteY95" fmla="*/ 2670278 h 5262956"/>
                <a:gd name="connsiteX96" fmla="*/ 1546427 w 1883925"/>
                <a:gd name="connsiteY96" fmla="*/ 2670344 h 5262956"/>
                <a:gd name="connsiteX97" fmla="*/ 1545899 w 1883925"/>
                <a:gd name="connsiteY97" fmla="*/ 2670335 h 5262956"/>
                <a:gd name="connsiteX98" fmla="*/ 1545615 w 1883925"/>
                <a:gd name="connsiteY98" fmla="*/ 2672970 h 5262956"/>
                <a:gd name="connsiteX99" fmla="*/ 1545306 w 1883925"/>
                <a:gd name="connsiteY99" fmla="*/ 2675915 h 5262956"/>
                <a:gd name="connsiteX100" fmla="*/ 1555061 w 1883925"/>
                <a:gd name="connsiteY100" fmla="*/ 2699990 h 5262956"/>
                <a:gd name="connsiteX101" fmla="*/ 1562848 w 1883925"/>
                <a:gd name="connsiteY101" fmla="*/ 2719436 h 5262956"/>
                <a:gd name="connsiteX102" fmla="*/ 1562702 w 1883925"/>
                <a:gd name="connsiteY102" fmla="*/ 2718924 h 5262956"/>
                <a:gd name="connsiteX103" fmla="*/ 1607755 w 1883925"/>
                <a:gd name="connsiteY103" fmla="*/ 2834984 h 5262956"/>
                <a:gd name="connsiteX104" fmla="*/ 1600396 w 1883925"/>
                <a:gd name="connsiteY104" fmla="*/ 2903724 h 5262956"/>
                <a:gd name="connsiteX105" fmla="*/ 1598141 w 1883925"/>
                <a:gd name="connsiteY105" fmla="*/ 2917704 h 5262956"/>
                <a:gd name="connsiteX106" fmla="*/ 1594354 w 1883925"/>
                <a:gd name="connsiteY106" fmla="*/ 2944763 h 5262956"/>
                <a:gd name="connsiteX107" fmla="*/ 1592151 w 1883925"/>
                <a:gd name="connsiteY107" fmla="*/ 2954084 h 5262956"/>
                <a:gd name="connsiteX108" fmla="*/ 1591252 w 1883925"/>
                <a:gd name="connsiteY108" fmla="*/ 2959319 h 5262956"/>
                <a:gd name="connsiteX109" fmla="*/ 1591348 w 1883925"/>
                <a:gd name="connsiteY109" fmla="*/ 2957484 h 5262956"/>
                <a:gd name="connsiteX110" fmla="*/ 1589281 w 1883925"/>
                <a:gd name="connsiteY110" fmla="*/ 2966228 h 5262956"/>
                <a:gd name="connsiteX111" fmla="*/ 1576756 w 1883925"/>
                <a:gd name="connsiteY111" fmla="*/ 2974441 h 5262956"/>
                <a:gd name="connsiteX112" fmla="*/ 1576650 w 1883925"/>
                <a:gd name="connsiteY112" fmla="*/ 2975272 h 5262956"/>
                <a:gd name="connsiteX113" fmla="*/ 1563139 w 1883925"/>
                <a:gd name="connsiteY113" fmla="*/ 2983784 h 5262956"/>
                <a:gd name="connsiteX114" fmla="*/ 1563250 w 1883925"/>
                <a:gd name="connsiteY114" fmla="*/ 2983298 h 5262956"/>
                <a:gd name="connsiteX115" fmla="*/ 1556581 w 1883925"/>
                <a:gd name="connsiteY115" fmla="*/ 2987671 h 5262956"/>
                <a:gd name="connsiteX116" fmla="*/ 1537567 w 1883925"/>
                <a:gd name="connsiteY116" fmla="*/ 2998278 h 5262956"/>
                <a:gd name="connsiteX117" fmla="*/ 1534082 w 1883925"/>
                <a:gd name="connsiteY117" fmla="*/ 3000410 h 5262956"/>
                <a:gd name="connsiteX118" fmla="*/ 1508187 w 1883925"/>
                <a:gd name="connsiteY118" fmla="*/ 3017016 h 5262956"/>
                <a:gd name="connsiteX119" fmla="*/ 1510603 w 1883925"/>
                <a:gd name="connsiteY119" fmla="*/ 3014774 h 5262956"/>
                <a:gd name="connsiteX120" fmla="*/ 1487275 w 1883925"/>
                <a:gd name="connsiteY120" fmla="*/ 3029045 h 5262956"/>
                <a:gd name="connsiteX121" fmla="*/ 1465647 w 1883925"/>
                <a:gd name="connsiteY121" fmla="*/ 3040350 h 5262956"/>
                <a:gd name="connsiteX122" fmla="*/ 1458808 w 1883925"/>
                <a:gd name="connsiteY122" fmla="*/ 3042686 h 5262956"/>
                <a:gd name="connsiteX123" fmla="*/ 1454417 w 1883925"/>
                <a:gd name="connsiteY123" fmla="*/ 3043801 h 5262956"/>
                <a:gd name="connsiteX124" fmla="*/ 1465573 w 1883925"/>
                <a:gd name="connsiteY124" fmla="*/ 3242439 h 5262956"/>
                <a:gd name="connsiteX125" fmla="*/ 1482763 w 1883925"/>
                <a:gd name="connsiteY125" fmla="*/ 3627856 h 5262956"/>
                <a:gd name="connsiteX126" fmla="*/ 1548773 w 1883925"/>
                <a:gd name="connsiteY126" fmla="*/ 4864027 h 5262956"/>
                <a:gd name="connsiteX127" fmla="*/ 1541044 w 1883925"/>
                <a:gd name="connsiteY127" fmla="*/ 4865741 h 5262956"/>
                <a:gd name="connsiteX128" fmla="*/ 1532528 w 1883925"/>
                <a:gd name="connsiteY128" fmla="*/ 4869050 h 5262956"/>
                <a:gd name="connsiteX129" fmla="*/ 1538666 w 1883925"/>
                <a:gd name="connsiteY129" fmla="*/ 4869162 h 5262956"/>
                <a:gd name="connsiteX130" fmla="*/ 1545786 w 1883925"/>
                <a:gd name="connsiteY130" fmla="*/ 4879580 h 5262956"/>
                <a:gd name="connsiteX131" fmla="*/ 1545866 w 1883925"/>
                <a:gd name="connsiteY131" fmla="*/ 4879575 h 5262956"/>
                <a:gd name="connsiteX132" fmla="*/ 1546155 w 1883925"/>
                <a:gd name="connsiteY132" fmla="*/ 4880120 h 5262956"/>
                <a:gd name="connsiteX133" fmla="*/ 1546328 w 1883925"/>
                <a:gd name="connsiteY133" fmla="*/ 4880372 h 5262956"/>
                <a:gd name="connsiteX134" fmla="*/ 1556865 w 1883925"/>
                <a:gd name="connsiteY134" fmla="*/ 4900032 h 5262956"/>
                <a:gd name="connsiteX135" fmla="*/ 1560681 w 1883925"/>
                <a:gd name="connsiteY135" fmla="*/ 4907066 h 5262956"/>
                <a:gd name="connsiteX136" fmla="*/ 1572299 w 1883925"/>
                <a:gd name="connsiteY136" fmla="*/ 4927469 h 5262956"/>
                <a:gd name="connsiteX137" fmla="*/ 1574660 w 1883925"/>
                <a:gd name="connsiteY137" fmla="*/ 4931010 h 5262956"/>
                <a:gd name="connsiteX138" fmla="*/ 1579270 w 1883925"/>
                <a:gd name="connsiteY138" fmla="*/ 4930742 h 5262956"/>
                <a:gd name="connsiteX139" fmla="*/ 1589701 w 1883925"/>
                <a:gd name="connsiteY139" fmla="*/ 4941616 h 5262956"/>
                <a:gd name="connsiteX140" fmla="*/ 1586286 w 1883925"/>
                <a:gd name="connsiteY140" fmla="*/ 4945212 h 5262956"/>
                <a:gd name="connsiteX141" fmla="*/ 1598925 w 1883925"/>
                <a:gd name="connsiteY141" fmla="*/ 4956995 h 5262956"/>
                <a:gd name="connsiteX142" fmla="*/ 1608371 w 1883925"/>
                <a:gd name="connsiteY142" fmla="*/ 4965248 h 5262956"/>
                <a:gd name="connsiteX143" fmla="*/ 1610989 w 1883925"/>
                <a:gd name="connsiteY143" fmla="*/ 4965667 h 5262956"/>
                <a:gd name="connsiteX144" fmla="*/ 1612800 w 1883925"/>
                <a:gd name="connsiteY144" fmla="*/ 4969118 h 5262956"/>
                <a:gd name="connsiteX145" fmla="*/ 1613520 w 1883925"/>
                <a:gd name="connsiteY145" fmla="*/ 4969747 h 5262956"/>
                <a:gd name="connsiteX146" fmla="*/ 1622932 w 1883925"/>
                <a:gd name="connsiteY146" fmla="*/ 4970552 h 5262956"/>
                <a:gd name="connsiteX147" fmla="*/ 1624294 w 1883925"/>
                <a:gd name="connsiteY147" fmla="*/ 4972008 h 5262956"/>
                <a:gd name="connsiteX148" fmla="*/ 1625351 w 1883925"/>
                <a:gd name="connsiteY148" fmla="*/ 4971655 h 5262956"/>
                <a:gd name="connsiteX149" fmla="*/ 1629890 w 1883925"/>
                <a:gd name="connsiteY149" fmla="*/ 4976423 h 5262956"/>
                <a:gd name="connsiteX150" fmla="*/ 1629878 w 1883925"/>
                <a:gd name="connsiteY150" fmla="*/ 4977977 h 5262956"/>
                <a:gd name="connsiteX151" fmla="*/ 1633372 w 1883925"/>
                <a:gd name="connsiteY151" fmla="*/ 4981714 h 5262956"/>
                <a:gd name="connsiteX152" fmla="*/ 1630759 w 1883925"/>
                <a:gd name="connsiteY152" fmla="*/ 4984383 h 5262956"/>
                <a:gd name="connsiteX153" fmla="*/ 1636410 w 1883925"/>
                <a:gd name="connsiteY153" fmla="*/ 4988867 h 5262956"/>
                <a:gd name="connsiteX154" fmla="*/ 1638698 w 1883925"/>
                <a:gd name="connsiteY154" fmla="*/ 4990562 h 5262956"/>
                <a:gd name="connsiteX155" fmla="*/ 1662621 w 1883925"/>
                <a:gd name="connsiteY155" fmla="*/ 5005859 h 5262956"/>
                <a:gd name="connsiteX156" fmla="*/ 1663320 w 1883925"/>
                <a:gd name="connsiteY156" fmla="*/ 5006286 h 5262956"/>
                <a:gd name="connsiteX157" fmla="*/ 1673667 w 1883925"/>
                <a:gd name="connsiteY157" fmla="*/ 5007125 h 5262956"/>
                <a:gd name="connsiteX158" fmla="*/ 1674744 w 1883925"/>
                <a:gd name="connsiteY158" fmla="*/ 5008019 h 5262956"/>
                <a:gd name="connsiteX159" fmla="*/ 1677413 w 1883925"/>
                <a:gd name="connsiteY159" fmla="*/ 5007602 h 5262956"/>
                <a:gd name="connsiteX160" fmla="*/ 1683109 w 1883925"/>
                <a:gd name="connsiteY160" fmla="*/ 5011036 h 5262956"/>
                <a:gd name="connsiteX161" fmla="*/ 1684095 w 1883925"/>
                <a:gd name="connsiteY161" fmla="*/ 5010518 h 5262956"/>
                <a:gd name="connsiteX162" fmla="*/ 1689399 w 1883925"/>
                <a:gd name="connsiteY162" fmla="*/ 5013419 h 5262956"/>
                <a:gd name="connsiteX163" fmla="*/ 1689466 w 1883925"/>
                <a:gd name="connsiteY163" fmla="*/ 5014869 h 5262956"/>
                <a:gd name="connsiteX164" fmla="*/ 1691397 w 1883925"/>
                <a:gd name="connsiteY164" fmla="*/ 5016033 h 5262956"/>
                <a:gd name="connsiteX165" fmla="*/ 1693132 w 1883925"/>
                <a:gd name="connsiteY165" fmla="*/ 5021205 h 5262956"/>
                <a:gd name="connsiteX166" fmla="*/ 1689895 w 1883925"/>
                <a:gd name="connsiteY166" fmla="*/ 5022558 h 5262956"/>
                <a:gd name="connsiteX167" fmla="*/ 1714673 w 1883925"/>
                <a:gd name="connsiteY167" fmla="*/ 5037729 h 5262956"/>
                <a:gd name="connsiteX168" fmla="*/ 1722275 w 1883925"/>
                <a:gd name="connsiteY168" fmla="*/ 5042324 h 5262956"/>
                <a:gd name="connsiteX169" fmla="*/ 1728179 w 1883925"/>
                <a:gd name="connsiteY169" fmla="*/ 5042942 h 5262956"/>
                <a:gd name="connsiteX170" fmla="*/ 1730406 w 1883925"/>
                <a:gd name="connsiteY170" fmla="*/ 5043820 h 5262956"/>
                <a:gd name="connsiteX171" fmla="*/ 1732084 w 1883925"/>
                <a:gd name="connsiteY171" fmla="*/ 5043482 h 5262956"/>
                <a:gd name="connsiteX172" fmla="*/ 1735742 w 1883925"/>
                <a:gd name="connsiteY172" fmla="*/ 5045923 h 5262956"/>
                <a:gd name="connsiteX173" fmla="*/ 1736124 w 1883925"/>
                <a:gd name="connsiteY173" fmla="*/ 5046073 h 5262956"/>
                <a:gd name="connsiteX174" fmla="*/ 1736135 w 1883925"/>
                <a:gd name="connsiteY174" fmla="*/ 5046184 h 5262956"/>
                <a:gd name="connsiteX175" fmla="*/ 1745546 w 1883925"/>
                <a:gd name="connsiteY175" fmla="*/ 5052462 h 5262956"/>
                <a:gd name="connsiteX176" fmla="*/ 1746903 w 1883925"/>
                <a:gd name="connsiteY176" fmla="*/ 5057830 h 5262956"/>
                <a:gd name="connsiteX177" fmla="*/ 1746892 w 1883925"/>
                <a:gd name="connsiteY177" fmla="*/ 5057834 h 5262956"/>
                <a:gd name="connsiteX178" fmla="*/ 1867570 w 1883925"/>
                <a:gd name="connsiteY178" fmla="*/ 5129570 h 5262956"/>
                <a:gd name="connsiteX179" fmla="*/ 1877248 w 1883925"/>
                <a:gd name="connsiteY179" fmla="*/ 5137385 h 5262956"/>
                <a:gd name="connsiteX180" fmla="*/ 1877248 w 1883925"/>
                <a:gd name="connsiteY180" fmla="*/ 5137386 h 5262956"/>
                <a:gd name="connsiteX181" fmla="*/ 1877249 w 1883925"/>
                <a:gd name="connsiteY181" fmla="*/ 5137385 h 5262956"/>
                <a:gd name="connsiteX182" fmla="*/ 1877250 w 1883925"/>
                <a:gd name="connsiteY182" fmla="*/ 5137387 h 5262956"/>
                <a:gd name="connsiteX183" fmla="*/ 1878542 w 1883925"/>
                <a:gd name="connsiteY183" fmla="*/ 5138913 h 5262956"/>
                <a:gd name="connsiteX184" fmla="*/ 1878541 w 1883925"/>
                <a:gd name="connsiteY184" fmla="*/ 5138913 h 5262956"/>
                <a:gd name="connsiteX185" fmla="*/ 1880353 w 1883925"/>
                <a:gd name="connsiteY185" fmla="*/ 5143095 h 5262956"/>
                <a:gd name="connsiteX186" fmla="*/ 1883457 w 1883925"/>
                <a:gd name="connsiteY186" fmla="*/ 5175288 h 5262956"/>
                <a:gd name="connsiteX187" fmla="*/ 1882778 w 1883925"/>
                <a:gd name="connsiteY187" fmla="*/ 5194467 h 5262956"/>
                <a:gd name="connsiteX188" fmla="*/ 1883925 w 1883925"/>
                <a:gd name="connsiteY188" fmla="*/ 5193102 h 5262956"/>
                <a:gd name="connsiteX189" fmla="*/ 1882679 w 1883925"/>
                <a:gd name="connsiteY189" fmla="*/ 5197263 h 5262956"/>
                <a:gd name="connsiteX190" fmla="*/ 1882458 w 1883925"/>
                <a:gd name="connsiteY190" fmla="*/ 5203504 h 5262956"/>
                <a:gd name="connsiteX191" fmla="*/ 1880267 w 1883925"/>
                <a:gd name="connsiteY191" fmla="*/ 5205318 h 5262956"/>
                <a:gd name="connsiteX192" fmla="*/ 1879147 w 1883925"/>
                <a:gd name="connsiteY192" fmla="*/ 5209058 h 5262956"/>
                <a:gd name="connsiteX193" fmla="*/ 1789201 w 1883925"/>
                <a:gd name="connsiteY193" fmla="*/ 5233976 h 5262956"/>
                <a:gd name="connsiteX194" fmla="*/ 1581475 w 1883925"/>
                <a:gd name="connsiteY194" fmla="*/ 5216718 h 5262956"/>
                <a:gd name="connsiteX195" fmla="*/ 1553864 w 1883925"/>
                <a:gd name="connsiteY195" fmla="*/ 5199370 h 5262956"/>
                <a:gd name="connsiteX196" fmla="*/ 1553381 w 1883925"/>
                <a:gd name="connsiteY196" fmla="*/ 5199139 h 5262956"/>
                <a:gd name="connsiteX197" fmla="*/ 1553011 w 1883925"/>
                <a:gd name="connsiteY197" fmla="*/ 5198834 h 5262956"/>
                <a:gd name="connsiteX198" fmla="*/ 1543613 w 1883925"/>
                <a:gd name="connsiteY198" fmla="*/ 5192930 h 5262956"/>
                <a:gd name="connsiteX199" fmla="*/ 1536846 w 1883925"/>
                <a:gd name="connsiteY199" fmla="*/ 5185497 h 5262956"/>
                <a:gd name="connsiteX200" fmla="*/ 1535500 w 1883925"/>
                <a:gd name="connsiteY200" fmla="*/ 5184386 h 5262956"/>
                <a:gd name="connsiteX201" fmla="*/ 1528227 w 1883925"/>
                <a:gd name="connsiteY201" fmla="*/ 5176031 h 5262956"/>
                <a:gd name="connsiteX202" fmla="*/ 1528207 w 1883925"/>
                <a:gd name="connsiteY202" fmla="*/ 5176009 h 5262956"/>
                <a:gd name="connsiteX203" fmla="*/ 1528211 w 1883925"/>
                <a:gd name="connsiteY203" fmla="*/ 5176013 h 5262956"/>
                <a:gd name="connsiteX204" fmla="*/ 1528207 w 1883925"/>
                <a:gd name="connsiteY204" fmla="*/ 5176008 h 5262956"/>
                <a:gd name="connsiteX205" fmla="*/ 1528191 w 1883925"/>
                <a:gd name="connsiteY205" fmla="*/ 5176005 h 5262956"/>
                <a:gd name="connsiteX206" fmla="*/ 1528207 w 1883925"/>
                <a:gd name="connsiteY206" fmla="*/ 5176009 h 5262956"/>
                <a:gd name="connsiteX207" fmla="*/ 1324521 w 1883925"/>
                <a:gd name="connsiteY207" fmla="*/ 5131779 h 5262956"/>
                <a:gd name="connsiteX208" fmla="*/ 1321086 w 1883925"/>
                <a:gd name="connsiteY208" fmla="*/ 5124706 h 5262956"/>
                <a:gd name="connsiteX209" fmla="*/ 1320666 w 1883925"/>
                <a:gd name="connsiteY209" fmla="*/ 5120158 h 5262956"/>
                <a:gd name="connsiteX210" fmla="*/ 1320617 w 1883925"/>
                <a:gd name="connsiteY210" fmla="*/ 5120042 h 5262956"/>
                <a:gd name="connsiteX211" fmla="*/ 1320578 w 1883925"/>
                <a:gd name="connsiteY211" fmla="*/ 5119211 h 5262956"/>
                <a:gd name="connsiteX212" fmla="*/ 1320578 w 1883925"/>
                <a:gd name="connsiteY212" fmla="*/ 5119209 h 5262956"/>
                <a:gd name="connsiteX213" fmla="*/ 1320578 w 1883925"/>
                <a:gd name="connsiteY213" fmla="*/ 5119209 h 5262956"/>
                <a:gd name="connsiteX214" fmla="*/ 1319233 w 1883925"/>
                <a:gd name="connsiteY214" fmla="*/ 5090415 h 5262956"/>
                <a:gd name="connsiteX215" fmla="*/ 1318187 w 1883925"/>
                <a:gd name="connsiteY215" fmla="*/ 5067800 h 5262956"/>
                <a:gd name="connsiteX216" fmla="*/ 1317868 w 1883925"/>
                <a:gd name="connsiteY216" fmla="*/ 5060918 h 5262956"/>
                <a:gd name="connsiteX217" fmla="*/ 1317868 w 1883925"/>
                <a:gd name="connsiteY217" fmla="*/ 5060917 h 5262956"/>
                <a:gd name="connsiteX218" fmla="*/ 1318875 w 1883925"/>
                <a:gd name="connsiteY218" fmla="*/ 5021789 h 5262956"/>
                <a:gd name="connsiteX219" fmla="*/ 1320917 w 1883925"/>
                <a:gd name="connsiteY219" fmla="*/ 4953473 h 5262956"/>
                <a:gd name="connsiteX220" fmla="*/ 1296901 w 1883925"/>
                <a:gd name="connsiteY220" fmla="*/ 4951822 h 5262956"/>
                <a:gd name="connsiteX221" fmla="*/ 1273728 w 1883925"/>
                <a:gd name="connsiteY221" fmla="*/ 4948253 h 5262956"/>
                <a:gd name="connsiteX222" fmla="*/ 1246223 w 1883925"/>
                <a:gd name="connsiteY222" fmla="*/ 4704284 h 5262956"/>
                <a:gd name="connsiteX223" fmla="*/ 1153624 w 1883925"/>
                <a:gd name="connsiteY223" fmla="*/ 4300801 h 5262956"/>
                <a:gd name="connsiteX224" fmla="*/ 1150169 w 1883925"/>
                <a:gd name="connsiteY224" fmla="*/ 3832427 h 5262956"/>
                <a:gd name="connsiteX225" fmla="*/ 1153004 w 1883925"/>
                <a:gd name="connsiteY225" fmla="*/ 3806002 h 5262956"/>
                <a:gd name="connsiteX226" fmla="*/ 1152632 w 1883925"/>
                <a:gd name="connsiteY226" fmla="*/ 3801492 h 5262956"/>
                <a:gd name="connsiteX227" fmla="*/ 1087614 w 1883925"/>
                <a:gd name="connsiteY227" fmla="*/ 3376649 h 5262956"/>
                <a:gd name="connsiteX228" fmla="*/ 906801 w 1883925"/>
                <a:gd name="connsiteY228" fmla="*/ 2953036 h 5262956"/>
                <a:gd name="connsiteX229" fmla="*/ 900583 w 1883925"/>
                <a:gd name="connsiteY229" fmla="*/ 2942078 h 5262956"/>
                <a:gd name="connsiteX230" fmla="*/ 875797 w 1883925"/>
                <a:gd name="connsiteY230" fmla="*/ 3032015 h 5262956"/>
                <a:gd name="connsiteX231" fmla="*/ 801568 w 1883925"/>
                <a:gd name="connsiteY231" fmla="*/ 3822222 h 5262956"/>
                <a:gd name="connsiteX232" fmla="*/ 802016 w 1883925"/>
                <a:gd name="connsiteY232" fmla="*/ 4342891 h 5262956"/>
                <a:gd name="connsiteX233" fmla="*/ 809196 w 1883925"/>
                <a:gd name="connsiteY233" fmla="*/ 4885070 h 5262956"/>
                <a:gd name="connsiteX234" fmla="*/ 792262 w 1883925"/>
                <a:gd name="connsiteY234" fmla="*/ 4895518 h 5262956"/>
                <a:gd name="connsiteX235" fmla="*/ 789637 w 1883925"/>
                <a:gd name="connsiteY235" fmla="*/ 4896400 h 5262956"/>
                <a:gd name="connsiteX236" fmla="*/ 792796 w 1883925"/>
                <a:gd name="connsiteY236" fmla="*/ 4902399 h 5262956"/>
                <a:gd name="connsiteX237" fmla="*/ 804898 w 1883925"/>
                <a:gd name="connsiteY237" fmla="*/ 4918703 h 5262956"/>
                <a:gd name="connsiteX238" fmla="*/ 800949 w 1883925"/>
                <a:gd name="connsiteY238" fmla="*/ 4993802 h 5262956"/>
                <a:gd name="connsiteX239" fmla="*/ 836519 w 1883925"/>
                <a:gd name="connsiteY239" fmla="*/ 5147955 h 5262956"/>
                <a:gd name="connsiteX240" fmla="*/ 834483 w 1883925"/>
                <a:gd name="connsiteY240" fmla="*/ 5227426 h 5262956"/>
                <a:gd name="connsiteX241" fmla="*/ 830630 w 1883925"/>
                <a:gd name="connsiteY241" fmla="*/ 5238331 h 5262956"/>
                <a:gd name="connsiteX242" fmla="*/ 832664 w 1883925"/>
                <a:gd name="connsiteY242" fmla="*/ 5236594 h 5262956"/>
                <a:gd name="connsiteX243" fmla="*/ 831472 w 1883925"/>
                <a:gd name="connsiteY243" fmla="*/ 5241576 h 5262956"/>
                <a:gd name="connsiteX244" fmla="*/ 827454 w 1883925"/>
                <a:gd name="connsiteY244" fmla="*/ 5247318 h 5262956"/>
                <a:gd name="connsiteX245" fmla="*/ 827188 w 1883925"/>
                <a:gd name="connsiteY245" fmla="*/ 5248071 h 5262956"/>
                <a:gd name="connsiteX246" fmla="*/ 826845 w 1883925"/>
                <a:gd name="connsiteY246" fmla="*/ 5248188 h 5262956"/>
                <a:gd name="connsiteX247" fmla="*/ 825209 w 1883925"/>
                <a:gd name="connsiteY247" fmla="*/ 5250526 h 5262956"/>
                <a:gd name="connsiteX248" fmla="*/ 795152 w 1883925"/>
                <a:gd name="connsiteY248" fmla="*/ 5259162 h 5262956"/>
                <a:gd name="connsiteX249" fmla="*/ 586356 w 1883925"/>
                <a:gd name="connsiteY249" fmla="*/ 5254190 h 5262956"/>
                <a:gd name="connsiteX250" fmla="*/ 557807 w 1883925"/>
                <a:gd name="connsiteY250" fmla="*/ 5243664 h 5262956"/>
                <a:gd name="connsiteX251" fmla="*/ 552855 w 1883925"/>
                <a:gd name="connsiteY251" fmla="*/ 5236320 h 5262956"/>
                <a:gd name="connsiteX252" fmla="*/ 548920 w 1883925"/>
                <a:gd name="connsiteY252" fmla="*/ 5233293 h 5262956"/>
                <a:gd name="connsiteX253" fmla="*/ 548664 w 1883925"/>
                <a:gd name="connsiteY253" fmla="*/ 5230103 h 5262956"/>
                <a:gd name="connsiteX254" fmla="*/ 546359 w 1883925"/>
                <a:gd name="connsiteY254" fmla="*/ 5226685 h 5262956"/>
                <a:gd name="connsiteX255" fmla="*/ 547974 w 1883925"/>
                <a:gd name="connsiteY255" fmla="*/ 5228841 h 5262956"/>
                <a:gd name="connsiteX256" fmla="*/ 548602 w 1883925"/>
                <a:gd name="connsiteY256" fmla="*/ 5229336 h 5262956"/>
                <a:gd name="connsiteX257" fmla="*/ 545847 w 1883925"/>
                <a:gd name="connsiteY257" fmla="*/ 5195062 h 5262956"/>
                <a:gd name="connsiteX258" fmla="*/ 551047 w 1883925"/>
                <a:gd name="connsiteY258" fmla="*/ 5144563 h 5262956"/>
                <a:gd name="connsiteX259" fmla="*/ 550941 w 1883925"/>
                <a:gd name="connsiteY259" fmla="*/ 5144048 h 5262956"/>
                <a:gd name="connsiteX260" fmla="*/ 551495 w 1883925"/>
                <a:gd name="connsiteY260" fmla="*/ 5140200 h 5262956"/>
                <a:gd name="connsiteX261" fmla="*/ 551496 w 1883925"/>
                <a:gd name="connsiteY261" fmla="*/ 5140202 h 5262956"/>
                <a:gd name="connsiteX262" fmla="*/ 551496 w 1883925"/>
                <a:gd name="connsiteY262" fmla="*/ 5140200 h 5262956"/>
                <a:gd name="connsiteX263" fmla="*/ 551500 w 1883925"/>
                <a:gd name="connsiteY263" fmla="*/ 5140213 h 5262956"/>
                <a:gd name="connsiteX264" fmla="*/ 552961 w 1883925"/>
                <a:gd name="connsiteY264" fmla="*/ 5144374 h 5262956"/>
                <a:gd name="connsiteX265" fmla="*/ 553709 w 1883925"/>
                <a:gd name="connsiteY265" fmla="*/ 5145559 h 5262956"/>
                <a:gd name="connsiteX266" fmla="*/ 552644 w 1883925"/>
                <a:gd name="connsiteY266" fmla="*/ 5122356 h 5262956"/>
                <a:gd name="connsiteX267" fmla="*/ 579602 w 1883925"/>
                <a:gd name="connsiteY267" fmla="*/ 5003684 h 5262956"/>
                <a:gd name="connsiteX268" fmla="*/ 587889 w 1883925"/>
                <a:gd name="connsiteY268" fmla="*/ 4918703 h 5262956"/>
                <a:gd name="connsiteX269" fmla="*/ 596346 w 1883925"/>
                <a:gd name="connsiteY269" fmla="*/ 4918703 h 5262956"/>
                <a:gd name="connsiteX270" fmla="*/ 599741 w 1883925"/>
                <a:gd name="connsiteY270" fmla="*/ 4898936 h 5262956"/>
                <a:gd name="connsiteX271" fmla="*/ 579699 w 1883925"/>
                <a:gd name="connsiteY271" fmla="*/ 4895587 h 5262956"/>
                <a:gd name="connsiteX272" fmla="*/ 549444 w 1883925"/>
                <a:gd name="connsiteY272" fmla="*/ 4889398 h 5262956"/>
                <a:gd name="connsiteX273" fmla="*/ 444926 w 1883925"/>
                <a:gd name="connsiteY273" fmla="*/ 4207285 h 5262956"/>
                <a:gd name="connsiteX274" fmla="*/ 444926 w 1883925"/>
                <a:gd name="connsiteY274" fmla="*/ 3679199 h 5262956"/>
                <a:gd name="connsiteX275" fmla="*/ 368289 w 1883925"/>
                <a:gd name="connsiteY275" fmla="*/ 2722454 h 5262956"/>
                <a:gd name="connsiteX276" fmla="*/ 277199 w 1883925"/>
                <a:gd name="connsiteY276" fmla="*/ 2508058 h 5262956"/>
                <a:gd name="connsiteX277" fmla="*/ 243586 w 1883925"/>
                <a:gd name="connsiteY277" fmla="*/ 2470671 h 5262956"/>
                <a:gd name="connsiteX278" fmla="*/ 187454 w 1883925"/>
                <a:gd name="connsiteY278" fmla="*/ 2502579 h 5262956"/>
                <a:gd name="connsiteX279" fmla="*/ 187453 w 1883925"/>
                <a:gd name="connsiteY279" fmla="*/ 2502580 h 5262956"/>
                <a:gd name="connsiteX280" fmla="*/ 187453 w 1883925"/>
                <a:gd name="connsiteY280" fmla="*/ 2502579 h 5262956"/>
                <a:gd name="connsiteX281" fmla="*/ 187452 w 1883925"/>
                <a:gd name="connsiteY281" fmla="*/ 2502580 h 5262956"/>
                <a:gd name="connsiteX282" fmla="*/ 187451 w 1883925"/>
                <a:gd name="connsiteY282" fmla="*/ 2502559 h 5262956"/>
                <a:gd name="connsiteX283" fmla="*/ 187451 w 1883925"/>
                <a:gd name="connsiteY283" fmla="*/ 2502580 h 5262956"/>
                <a:gd name="connsiteX284" fmla="*/ 73175 w 1883925"/>
                <a:gd name="connsiteY284" fmla="*/ 2196682 h 5262956"/>
                <a:gd name="connsiteX285" fmla="*/ 0 w 1883925"/>
                <a:gd name="connsiteY285" fmla="*/ 1890020 h 5262956"/>
                <a:gd name="connsiteX286" fmla="*/ 98271 w 1883925"/>
                <a:gd name="connsiteY286" fmla="*/ 1475278 h 5262956"/>
                <a:gd name="connsiteX287" fmla="*/ 107014 w 1883925"/>
                <a:gd name="connsiteY287" fmla="*/ 1441508 h 5262956"/>
                <a:gd name="connsiteX288" fmla="*/ 138678 w 1883925"/>
                <a:gd name="connsiteY288" fmla="*/ 1309938 h 5262956"/>
                <a:gd name="connsiteX289" fmla="*/ 203667 w 1883925"/>
                <a:gd name="connsiteY289" fmla="*/ 1094070 h 5262956"/>
                <a:gd name="connsiteX290" fmla="*/ 209160 w 1883925"/>
                <a:gd name="connsiteY290" fmla="*/ 1083802 h 5262956"/>
                <a:gd name="connsiteX291" fmla="*/ 213253 w 1883925"/>
                <a:gd name="connsiteY291" fmla="*/ 1073458 h 5262956"/>
                <a:gd name="connsiteX292" fmla="*/ 217406 w 1883925"/>
                <a:gd name="connsiteY292" fmla="*/ 1068387 h 5262956"/>
                <a:gd name="connsiteX293" fmla="*/ 223892 w 1883925"/>
                <a:gd name="connsiteY293" fmla="*/ 1056263 h 5262956"/>
                <a:gd name="connsiteX294" fmla="*/ 229833 w 1883925"/>
                <a:gd name="connsiteY294" fmla="*/ 1053210 h 5262956"/>
                <a:gd name="connsiteX295" fmla="*/ 229833 w 1883925"/>
                <a:gd name="connsiteY295" fmla="*/ 1053209 h 5262956"/>
                <a:gd name="connsiteX296" fmla="*/ 229833 w 1883925"/>
                <a:gd name="connsiteY296" fmla="*/ 1053210 h 5262956"/>
                <a:gd name="connsiteX297" fmla="*/ 229834 w 1883925"/>
                <a:gd name="connsiteY297" fmla="*/ 1053210 h 5262956"/>
                <a:gd name="connsiteX298" fmla="*/ 229835 w 1883925"/>
                <a:gd name="connsiteY298" fmla="*/ 1053214 h 5262956"/>
                <a:gd name="connsiteX299" fmla="*/ 229835 w 1883925"/>
                <a:gd name="connsiteY299" fmla="*/ 1053214 h 5262956"/>
                <a:gd name="connsiteX300" fmla="*/ 229835 w 1883925"/>
                <a:gd name="connsiteY300" fmla="*/ 1053212 h 5262956"/>
                <a:gd name="connsiteX301" fmla="*/ 615970 w 1883925"/>
                <a:gd name="connsiteY301" fmla="*/ 886969 h 5262956"/>
                <a:gd name="connsiteX302" fmla="*/ 627604 w 1883925"/>
                <a:gd name="connsiteY302" fmla="*/ 875924 h 5262956"/>
                <a:gd name="connsiteX303" fmla="*/ 695900 w 1883925"/>
                <a:gd name="connsiteY303" fmla="*/ 826375 h 5262956"/>
                <a:gd name="connsiteX304" fmla="*/ 694903 w 1883925"/>
                <a:gd name="connsiteY304" fmla="*/ 831516 h 5262956"/>
                <a:gd name="connsiteX305" fmla="*/ 707258 w 1883925"/>
                <a:gd name="connsiteY305" fmla="*/ 793609 h 5262956"/>
                <a:gd name="connsiteX306" fmla="*/ 707260 w 1883925"/>
                <a:gd name="connsiteY306" fmla="*/ 793613 h 5262956"/>
                <a:gd name="connsiteX307" fmla="*/ 713561 w 1883925"/>
                <a:gd name="connsiteY307" fmla="*/ 782221 h 5262956"/>
                <a:gd name="connsiteX308" fmla="*/ 718619 w 1883925"/>
                <a:gd name="connsiteY308" fmla="*/ 777233 h 5262956"/>
                <a:gd name="connsiteX309" fmla="*/ 712320 w 1883925"/>
                <a:gd name="connsiteY309" fmla="*/ 771111 h 5262956"/>
                <a:gd name="connsiteX310" fmla="*/ 615976 w 1883925"/>
                <a:gd name="connsiteY310" fmla="*/ 662340 h 5262956"/>
                <a:gd name="connsiteX311" fmla="*/ 609698 w 1883925"/>
                <a:gd name="connsiteY311" fmla="*/ 619732 h 5262956"/>
                <a:gd name="connsiteX312" fmla="*/ 608586 w 1883925"/>
                <a:gd name="connsiteY312" fmla="*/ 582570 h 5262956"/>
                <a:gd name="connsiteX313" fmla="*/ 597177 w 1883925"/>
                <a:gd name="connsiteY313" fmla="*/ 581347 h 5262956"/>
                <a:gd name="connsiteX314" fmla="*/ 561408 w 1883925"/>
                <a:gd name="connsiteY314" fmla="*/ 477985 h 5262956"/>
                <a:gd name="connsiteX315" fmla="*/ 580965 w 1883925"/>
                <a:gd name="connsiteY315" fmla="*/ 408404 h 5262956"/>
                <a:gd name="connsiteX316" fmla="*/ 593141 w 1883925"/>
                <a:gd name="connsiteY316" fmla="*/ 419909 h 5262956"/>
                <a:gd name="connsiteX317" fmla="*/ 590191 w 1883925"/>
                <a:gd name="connsiteY317" fmla="*/ 414241 h 5262956"/>
                <a:gd name="connsiteX318" fmla="*/ 580965 w 1883925"/>
                <a:gd name="connsiteY318" fmla="*/ 408403 h 5262956"/>
                <a:gd name="connsiteX319" fmla="*/ 567699 w 1883925"/>
                <a:gd name="connsiteY319" fmla="*/ 221774 h 5262956"/>
                <a:gd name="connsiteX320" fmla="*/ 612814 w 1883925"/>
                <a:gd name="connsiteY320" fmla="*/ 137424 h 5262956"/>
                <a:gd name="connsiteX321" fmla="*/ 612815 w 1883925"/>
                <a:gd name="connsiteY321" fmla="*/ 137422 h 5262956"/>
                <a:gd name="connsiteX322" fmla="*/ 612814 w 1883925"/>
                <a:gd name="connsiteY322" fmla="*/ 137423 h 5262956"/>
                <a:gd name="connsiteX323" fmla="*/ 612817 w 1883925"/>
                <a:gd name="connsiteY323" fmla="*/ 137419 h 5262956"/>
                <a:gd name="connsiteX324" fmla="*/ 634168 w 1883925"/>
                <a:gd name="connsiteY324" fmla="*/ 100454 h 5262956"/>
                <a:gd name="connsiteX325" fmla="*/ 651265 w 1883925"/>
                <a:gd name="connsiteY325" fmla="*/ 83531 h 5262956"/>
                <a:gd name="connsiteX326" fmla="*/ 658234 w 1883925"/>
                <a:gd name="connsiteY326" fmla="*/ 73763 h 5262956"/>
                <a:gd name="connsiteX327" fmla="*/ 981531 w 1883925"/>
                <a:gd name="connsiteY327" fmla="*/ 25909 h 5262956"/>
                <a:gd name="connsiteX328" fmla="*/ 997640 w 1883925"/>
                <a:gd name="connsiteY328" fmla="*/ 2 h 5262956"/>
                <a:gd name="connsiteX329" fmla="*/ 997640 w 1883925"/>
                <a:gd name="connsiteY329" fmla="*/ 1 h 5262956"/>
                <a:gd name="connsiteX330" fmla="*/ 997640 w 1883925"/>
                <a:gd name="connsiteY330" fmla="*/ 1 h 5262956"/>
                <a:gd name="connsiteX331" fmla="*/ 997641 w 1883925"/>
                <a:gd name="connsiteY331" fmla="*/ 0 h 5262956"/>
                <a:gd name="connsiteX332" fmla="*/ 997641 w 1883925"/>
                <a:gd name="connsiteY332" fmla="*/ 2 h 5262956"/>
                <a:gd name="connsiteX333" fmla="*/ 997642 w 1883925"/>
                <a:gd name="connsiteY333" fmla="*/ 2 h 5262956"/>
                <a:gd name="connsiteX334" fmla="*/ 997641 w 1883925"/>
                <a:gd name="connsiteY334" fmla="*/ 0 h 5262956"/>
                <a:gd name="connsiteX0" fmla="*/ 1611074 w 1883925"/>
                <a:gd name="connsiteY0" fmla="*/ 5153511 h 5262956"/>
                <a:gd name="connsiteX1" fmla="*/ 1615441 w 1883925"/>
                <a:gd name="connsiteY1" fmla="*/ 5154468 h 5262956"/>
                <a:gd name="connsiteX2" fmla="*/ 1635462 w 1883925"/>
                <a:gd name="connsiteY2" fmla="*/ 5156904 h 5262956"/>
                <a:gd name="connsiteX3" fmla="*/ 1611074 w 1883925"/>
                <a:gd name="connsiteY3" fmla="*/ 5153511 h 5262956"/>
                <a:gd name="connsiteX4" fmla="*/ 1441806 w 1883925"/>
                <a:gd name="connsiteY4" fmla="*/ 2843292 h 5262956"/>
                <a:gd name="connsiteX5" fmla="*/ 1447952 w 1883925"/>
                <a:gd name="connsiteY5" fmla="*/ 2928705 h 5262956"/>
                <a:gd name="connsiteX6" fmla="*/ 1451769 w 1883925"/>
                <a:gd name="connsiteY6" fmla="*/ 2996668 h 5262956"/>
                <a:gd name="connsiteX7" fmla="*/ 1457804 w 1883925"/>
                <a:gd name="connsiteY7" fmla="*/ 2994088 h 5262956"/>
                <a:gd name="connsiteX8" fmla="*/ 1477108 w 1883925"/>
                <a:gd name="connsiteY8" fmla="*/ 2925748 h 5262956"/>
                <a:gd name="connsiteX9" fmla="*/ 1466793 w 1883925"/>
                <a:gd name="connsiteY9" fmla="*/ 2852861 h 5262956"/>
                <a:gd name="connsiteX10" fmla="*/ 1441806 w 1883925"/>
                <a:gd name="connsiteY10" fmla="*/ 2843292 h 5262956"/>
                <a:gd name="connsiteX11" fmla="*/ 1344494 w 1883925"/>
                <a:gd name="connsiteY11" fmla="*/ 1886557 h 5262956"/>
                <a:gd name="connsiteX12" fmla="*/ 1340254 w 1883925"/>
                <a:gd name="connsiteY12" fmla="*/ 1906422 h 5262956"/>
                <a:gd name="connsiteX13" fmla="*/ 1371502 w 1883925"/>
                <a:gd name="connsiteY13" fmla="*/ 2209942 h 5262956"/>
                <a:gd name="connsiteX14" fmla="*/ 1379404 w 1883925"/>
                <a:gd name="connsiteY14" fmla="*/ 2041525 h 5262956"/>
                <a:gd name="connsiteX15" fmla="*/ 1344494 w 1883925"/>
                <a:gd name="connsiteY15" fmla="*/ 1886557 h 5262956"/>
                <a:gd name="connsiteX16" fmla="*/ 340811 w 1883925"/>
                <a:gd name="connsiteY16" fmla="*/ 1800941 h 5262956"/>
                <a:gd name="connsiteX17" fmla="*/ 340931 w 1883925"/>
                <a:gd name="connsiteY17" fmla="*/ 1801998 h 5262956"/>
                <a:gd name="connsiteX18" fmla="*/ 340931 w 1883925"/>
                <a:gd name="connsiteY18" fmla="*/ 1801998 h 5262956"/>
                <a:gd name="connsiteX19" fmla="*/ 340931 w 1883925"/>
                <a:gd name="connsiteY19" fmla="*/ 1801999 h 5262956"/>
                <a:gd name="connsiteX20" fmla="*/ 313197 w 1883925"/>
                <a:gd name="connsiteY20" fmla="*/ 1847820 h 5262956"/>
                <a:gd name="connsiteX21" fmla="*/ 313197 w 1883925"/>
                <a:gd name="connsiteY21" fmla="*/ 1847820 h 5262956"/>
                <a:gd name="connsiteX22" fmla="*/ 277728 w 1883925"/>
                <a:gd name="connsiteY22" fmla="*/ 1906421 h 5262956"/>
                <a:gd name="connsiteX23" fmla="*/ 277728 w 1883925"/>
                <a:gd name="connsiteY23" fmla="*/ 1906422 h 5262956"/>
                <a:gd name="connsiteX24" fmla="*/ 277728 w 1883925"/>
                <a:gd name="connsiteY24" fmla="*/ 1906423 h 5262956"/>
                <a:gd name="connsiteX25" fmla="*/ 287320 w 1883925"/>
                <a:gd name="connsiteY25" fmla="*/ 1953304 h 5262956"/>
                <a:gd name="connsiteX26" fmla="*/ 296432 w 1883925"/>
                <a:gd name="connsiteY26" fmla="*/ 1997835 h 5262956"/>
                <a:gd name="connsiteX27" fmla="*/ 296432 w 1883925"/>
                <a:gd name="connsiteY27" fmla="*/ 1997835 h 5262956"/>
                <a:gd name="connsiteX28" fmla="*/ 324377 w 1883925"/>
                <a:gd name="connsiteY28" fmla="*/ 2134413 h 5262956"/>
                <a:gd name="connsiteX29" fmla="*/ 366790 w 1883925"/>
                <a:gd name="connsiteY29" fmla="*/ 2014554 h 5262956"/>
                <a:gd name="connsiteX30" fmla="*/ 366994 w 1883925"/>
                <a:gd name="connsiteY30" fmla="*/ 2013973 h 5262956"/>
                <a:gd name="connsiteX31" fmla="*/ 366995 w 1883925"/>
                <a:gd name="connsiteY31" fmla="*/ 2013975 h 5262956"/>
                <a:gd name="connsiteX32" fmla="*/ 366996 w 1883925"/>
                <a:gd name="connsiteY32" fmla="*/ 2013973 h 5262956"/>
                <a:gd name="connsiteX33" fmla="*/ 351077 w 1883925"/>
                <a:gd name="connsiteY33" fmla="*/ 1884705 h 5262956"/>
                <a:gd name="connsiteX34" fmla="*/ 340811 w 1883925"/>
                <a:gd name="connsiteY34" fmla="*/ 1800941 h 5262956"/>
                <a:gd name="connsiteX35" fmla="*/ 997641 w 1883925"/>
                <a:gd name="connsiteY35" fmla="*/ 0 h 5262956"/>
                <a:gd name="connsiteX36" fmla="*/ 997642 w 1883925"/>
                <a:gd name="connsiteY36" fmla="*/ 3 h 5262956"/>
                <a:gd name="connsiteX37" fmla="*/ 1032966 w 1883925"/>
                <a:gd name="connsiteY37" fmla="*/ 21195 h 5262956"/>
                <a:gd name="connsiteX38" fmla="*/ 1086307 w 1883925"/>
                <a:gd name="connsiteY38" fmla="*/ 106136 h 5262956"/>
                <a:gd name="connsiteX39" fmla="*/ 1075951 w 1883925"/>
                <a:gd name="connsiteY39" fmla="*/ 45732 h 5262956"/>
                <a:gd name="connsiteX40" fmla="*/ 1134105 w 1883925"/>
                <a:gd name="connsiteY40" fmla="*/ 137424 h 5262956"/>
                <a:gd name="connsiteX41" fmla="*/ 1170256 w 1883925"/>
                <a:gd name="connsiteY41" fmla="*/ 231205 h 5262956"/>
                <a:gd name="connsiteX42" fmla="*/ 1162084 w 1883925"/>
                <a:gd name="connsiteY42" fmla="*/ 408401 h 5262956"/>
                <a:gd name="connsiteX43" fmla="*/ 1150539 w 1883925"/>
                <a:gd name="connsiteY43" fmla="*/ 417383 h 5262956"/>
                <a:gd name="connsiteX44" fmla="*/ 1148236 w 1883925"/>
                <a:gd name="connsiteY44" fmla="*/ 422173 h 5262956"/>
                <a:gd name="connsiteX45" fmla="*/ 1162084 w 1883925"/>
                <a:gd name="connsiteY45" fmla="*/ 408404 h 5262956"/>
                <a:gd name="connsiteX46" fmla="*/ 1181641 w 1883925"/>
                <a:gd name="connsiteY46" fmla="*/ 477986 h 5262956"/>
                <a:gd name="connsiteX47" fmla="*/ 1148562 w 1883925"/>
                <a:gd name="connsiteY47" fmla="*/ 582365 h 5262956"/>
                <a:gd name="connsiteX48" fmla="*/ 1127319 w 1883925"/>
                <a:gd name="connsiteY48" fmla="*/ 583617 h 5262956"/>
                <a:gd name="connsiteX49" fmla="*/ 1125746 w 1883925"/>
                <a:gd name="connsiteY49" fmla="*/ 619732 h 5262956"/>
                <a:gd name="connsiteX50" fmla="*/ 1118997 w 1883925"/>
                <a:gd name="connsiteY50" fmla="*/ 662340 h 5262956"/>
                <a:gd name="connsiteX51" fmla="*/ 1066370 w 1883925"/>
                <a:gd name="connsiteY51" fmla="*/ 731175 h 5262956"/>
                <a:gd name="connsiteX52" fmla="*/ 1032094 w 1883925"/>
                <a:gd name="connsiteY52" fmla="*/ 771491 h 5262956"/>
                <a:gd name="connsiteX53" fmla="*/ 1032135 w 1883925"/>
                <a:gd name="connsiteY53" fmla="*/ 773221 h 5262956"/>
                <a:gd name="connsiteX54" fmla="*/ 1041484 w 1883925"/>
                <a:gd name="connsiteY54" fmla="*/ 783371 h 5262956"/>
                <a:gd name="connsiteX55" fmla="*/ 1042999 w 1883925"/>
                <a:gd name="connsiteY55" fmla="*/ 786856 h 5262956"/>
                <a:gd name="connsiteX56" fmla="*/ 1043134 w 1883925"/>
                <a:gd name="connsiteY56" fmla="*/ 786426 h 5262956"/>
                <a:gd name="connsiteX57" fmla="*/ 1061907 w 1883925"/>
                <a:gd name="connsiteY57" fmla="*/ 831066 h 5262956"/>
                <a:gd name="connsiteX58" fmla="*/ 1061190 w 1883925"/>
                <a:gd name="connsiteY58" fmla="*/ 826386 h 5262956"/>
                <a:gd name="connsiteX59" fmla="*/ 1061198 w 1883925"/>
                <a:gd name="connsiteY59" fmla="*/ 826408 h 5262956"/>
                <a:gd name="connsiteX60" fmla="*/ 1061190 w 1883925"/>
                <a:gd name="connsiteY60" fmla="*/ 826376 h 5262956"/>
                <a:gd name="connsiteX61" fmla="*/ 1097855 w 1883925"/>
                <a:gd name="connsiteY61" fmla="*/ 847339 h 5262956"/>
                <a:gd name="connsiteX62" fmla="*/ 1127875 w 1883925"/>
                <a:gd name="connsiteY62" fmla="*/ 869572 h 5262956"/>
                <a:gd name="connsiteX63" fmla="*/ 1144222 w 1883925"/>
                <a:gd name="connsiteY63" fmla="*/ 877069 h 5262956"/>
                <a:gd name="connsiteX64" fmla="*/ 1459618 w 1883925"/>
                <a:gd name="connsiteY64" fmla="*/ 1023444 h 5262956"/>
                <a:gd name="connsiteX65" fmla="*/ 1522311 w 1883925"/>
                <a:gd name="connsiteY65" fmla="*/ 1053180 h 5262956"/>
                <a:gd name="connsiteX66" fmla="*/ 1522379 w 1883925"/>
                <a:gd name="connsiteY66" fmla="*/ 1053212 h 5262956"/>
                <a:gd name="connsiteX67" fmla="*/ 1522380 w 1883925"/>
                <a:gd name="connsiteY67" fmla="*/ 1053210 h 5262956"/>
                <a:gd name="connsiteX68" fmla="*/ 1522380 w 1883925"/>
                <a:gd name="connsiteY68" fmla="*/ 1053212 h 5262956"/>
                <a:gd name="connsiteX69" fmla="*/ 1522381 w 1883925"/>
                <a:gd name="connsiteY69" fmla="*/ 1053213 h 5262956"/>
                <a:gd name="connsiteX70" fmla="*/ 1522381 w 1883925"/>
                <a:gd name="connsiteY70" fmla="*/ 1053210 h 5262956"/>
                <a:gd name="connsiteX71" fmla="*/ 1522385 w 1883925"/>
                <a:gd name="connsiteY71" fmla="*/ 1053219 h 5262956"/>
                <a:gd name="connsiteX72" fmla="*/ 1531708 w 1883925"/>
                <a:gd name="connsiteY72" fmla="*/ 1073062 h 5262956"/>
                <a:gd name="connsiteX73" fmla="*/ 1535604 w 1883925"/>
                <a:gd name="connsiteY73" fmla="*/ 1086730 h 5262956"/>
                <a:gd name="connsiteX74" fmla="*/ 1543542 w 1883925"/>
                <a:gd name="connsiteY74" fmla="*/ 1106851 h 5262956"/>
                <a:gd name="connsiteX75" fmla="*/ 1559673 w 1883925"/>
                <a:gd name="connsiteY75" fmla="*/ 1175509 h 5262956"/>
                <a:gd name="connsiteX76" fmla="*/ 1563472 w 1883925"/>
                <a:gd name="connsiteY76" fmla="*/ 1205110 h 5262956"/>
                <a:gd name="connsiteX77" fmla="*/ 1564651 w 1883925"/>
                <a:gd name="connsiteY77" fmla="*/ 1211537 h 5262956"/>
                <a:gd name="connsiteX78" fmla="*/ 1575560 w 1883925"/>
                <a:gd name="connsiteY78" fmla="*/ 1297645 h 5262956"/>
                <a:gd name="connsiteX79" fmla="*/ 1575899 w 1883925"/>
                <a:gd name="connsiteY79" fmla="*/ 1301937 h 5262956"/>
                <a:gd name="connsiteX80" fmla="*/ 1579570 w 1883925"/>
                <a:gd name="connsiteY80" fmla="*/ 1330543 h 5262956"/>
                <a:gd name="connsiteX81" fmla="*/ 1583950 w 1883925"/>
                <a:gd name="connsiteY81" fmla="*/ 1403914 h 5262956"/>
                <a:gd name="connsiteX82" fmla="*/ 1584296 w 1883925"/>
                <a:gd name="connsiteY82" fmla="*/ 1408298 h 5262956"/>
                <a:gd name="connsiteX83" fmla="*/ 1584447 w 1883925"/>
                <a:gd name="connsiteY83" fmla="*/ 1412241 h 5262956"/>
                <a:gd name="connsiteX84" fmla="*/ 1587516 w 1883925"/>
                <a:gd name="connsiteY84" fmla="*/ 1463651 h 5262956"/>
                <a:gd name="connsiteX85" fmla="*/ 1588955 w 1883925"/>
                <a:gd name="connsiteY85" fmla="*/ 1520168 h 5262956"/>
                <a:gd name="connsiteX86" fmla="*/ 1588613 w 1883925"/>
                <a:gd name="connsiteY86" fmla="*/ 1521033 h 5262956"/>
                <a:gd name="connsiteX87" fmla="*/ 1589578 w 1883925"/>
                <a:gd name="connsiteY87" fmla="*/ 1546234 h 5262956"/>
                <a:gd name="connsiteX88" fmla="*/ 1614046 w 1883925"/>
                <a:gd name="connsiteY88" fmla="*/ 2299049 h 5262956"/>
                <a:gd name="connsiteX89" fmla="*/ 1574282 w 1883925"/>
                <a:gd name="connsiteY89" fmla="*/ 2660015 h 5262956"/>
                <a:gd name="connsiteX90" fmla="*/ 1553174 w 1883925"/>
                <a:gd name="connsiteY90" fmla="*/ 2665487 h 5262956"/>
                <a:gd name="connsiteX91" fmla="*/ 1549204 w 1883925"/>
                <a:gd name="connsiteY91" fmla="*/ 2666146 h 5262956"/>
                <a:gd name="connsiteX92" fmla="*/ 1549018 w 1883925"/>
                <a:gd name="connsiteY92" fmla="*/ 2670278 h 5262956"/>
                <a:gd name="connsiteX93" fmla="*/ 1546427 w 1883925"/>
                <a:gd name="connsiteY93" fmla="*/ 2670344 h 5262956"/>
                <a:gd name="connsiteX94" fmla="*/ 1545899 w 1883925"/>
                <a:gd name="connsiteY94" fmla="*/ 2670335 h 5262956"/>
                <a:gd name="connsiteX95" fmla="*/ 1545615 w 1883925"/>
                <a:gd name="connsiteY95" fmla="*/ 2672970 h 5262956"/>
                <a:gd name="connsiteX96" fmla="*/ 1545306 w 1883925"/>
                <a:gd name="connsiteY96" fmla="*/ 2675915 h 5262956"/>
                <a:gd name="connsiteX97" fmla="*/ 1555061 w 1883925"/>
                <a:gd name="connsiteY97" fmla="*/ 2699990 h 5262956"/>
                <a:gd name="connsiteX98" fmla="*/ 1562848 w 1883925"/>
                <a:gd name="connsiteY98" fmla="*/ 2719436 h 5262956"/>
                <a:gd name="connsiteX99" fmla="*/ 1562702 w 1883925"/>
                <a:gd name="connsiteY99" fmla="*/ 2718924 h 5262956"/>
                <a:gd name="connsiteX100" fmla="*/ 1607755 w 1883925"/>
                <a:gd name="connsiteY100" fmla="*/ 2834984 h 5262956"/>
                <a:gd name="connsiteX101" fmla="*/ 1600396 w 1883925"/>
                <a:gd name="connsiteY101" fmla="*/ 2903724 h 5262956"/>
                <a:gd name="connsiteX102" fmla="*/ 1598141 w 1883925"/>
                <a:gd name="connsiteY102" fmla="*/ 2917704 h 5262956"/>
                <a:gd name="connsiteX103" fmla="*/ 1594354 w 1883925"/>
                <a:gd name="connsiteY103" fmla="*/ 2944763 h 5262956"/>
                <a:gd name="connsiteX104" fmla="*/ 1592151 w 1883925"/>
                <a:gd name="connsiteY104" fmla="*/ 2954084 h 5262956"/>
                <a:gd name="connsiteX105" fmla="*/ 1591252 w 1883925"/>
                <a:gd name="connsiteY105" fmla="*/ 2959319 h 5262956"/>
                <a:gd name="connsiteX106" fmla="*/ 1591348 w 1883925"/>
                <a:gd name="connsiteY106" fmla="*/ 2957484 h 5262956"/>
                <a:gd name="connsiteX107" fmla="*/ 1589281 w 1883925"/>
                <a:gd name="connsiteY107" fmla="*/ 2966228 h 5262956"/>
                <a:gd name="connsiteX108" fmla="*/ 1576756 w 1883925"/>
                <a:gd name="connsiteY108" fmla="*/ 2974441 h 5262956"/>
                <a:gd name="connsiteX109" fmla="*/ 1576650 w 1883925"/>
                <a:gd name="connsiteY109" fmla="*/ 2975272 h 5262956"/>
                <a:gd name="connsiteX110" fmla="*/ 1563139 w 1883925"/>
                <a:gd name="connsiteY110" fmla="*/ 2983784 h 5262956"/>
                <a:gd name="connsiteX111" fmla="*/ 1563250 w 1883925"/>
                <a:gd name="connsiteY111" fmla="*/ 2983298 h 5262956"/>
                <a:gd name="connsiteX112" fmla="*/ 1556581 w 1883925"/>
                <a:gd name="connsiteY112" fmla="*/ 2987671 h 5262956"/>
                <a:gd name="connsiteX113" fmla="*/ 1537567 w 1883925"/>
                <a:gd name="connsiteY113" fmla="*/ 2998278 h 5262956"/>
                <a:gd name="connsiteX114" fmla="*/ 1534082 w 1883925"/>
                <a:gd name="connsiteY114" fmla="*/ 3000410 h 5262956"/>
                <a:gd name="connsiteX115" fmla="*/ 1508187 w 1883925"/>
                <a:gd name="connsiteY115" fmla="*/ 3017016 h 5262956"/>
                <a:gd name="connsiteX116" fmla="*/ 1510603 w 1883925"/>
                <a:gd name="connsiteY116" fmla="*/ 3014774 h 5262956"/>
                <a:gd name="connsiteX117" fmla="*/ 1487275 w 1883925"/>
                <a:gd name="connsiteY117" fmla="*/ 3029045 h 5262956"/>
                <a:gd name="connsiteX118" fmla="*/ 1465647 w 1883925"/>
                <a:gd name="connsiteY118" fmla="*/ 3040350 h 5262956"/>
                <a:gd name="connsiteX119" fmla="*/ 1458808 w 1883925"/>
                <a:gd name="connsiteY119" fmla="*/ 3042686 h 5262956"/>
                <a:gd name="connsiteX120" fmla="*/ 1454417 w 1883925"/>
                <a:gd name="connsiteY120" fmla="*/ 3043801 h 5262956"/>
                <a:gd name="connsiteX121" fmla="*/ 1465573 w 1883925"/>
                <a:gd name="connsiteY121" fmla="*/ 3242439 h 5262956"/>
                <a:gd name="connsiteX122" fmla="*/ 1482763 w 1883925"/>
                <a:gd name="connsiteY122" fmla="*/ 3627856 h 5262956"/>
                <a:gd name="connsiteX123" fmla="*/ 1548773 w 1883925"/>
                <a:gd name="connsiteY123" fmla="*/ 4864027 h 5262956"/>
                <a:gd name="connsiteX124" fmla="*/ 1541044 w 1883925"/>
                <a:gd name="connsiteY124" fmla="*/ 4865741 h 5262956"/>
                <a:gd name="connsiteX125" fmla="*/ 1532528 w 1883925"/>
                <a:gd name="connsiteY125" fmla="*/ 4869050 h 5262956"/>
                <a:gd name="connsiteX126" fmla="*/ 1538666 w 1883925"/>
                <a:gd name="connsiteY126" fmla="*/ 4869162 h 5262956"/>
                <a:gd name="connsiteX127" fmla="*/ 1545786 w 1883925"/>
                <a:gd name="connsiteY127" fmla="*/ 4879580 h 5262956"/>
                <a:gd name="connsiteX128" fmla="*/ 1545866 w 1883925"/>
                <a:gd name="connsiteY128" fmla="*/ 4879575 h 5262956"/>
                <a:gd name="connsiteX129" fmla="*/ 1546155 w 1883925"/>
                <a:gd name="connsiteY129" fmla="*/ 4880120 h 5262956"/>
                <a:gd name="connsiteX130" fmla="*/ 1546328 w 1883925"/>
                <a:gd name="connsiteY130" fmla="*/ 4880372 h 5262956"/>
                <a:gd name="connsiteX131" fmla="*/ 1556865 w 1883925"/>
                <a:gd name="connsiteY131" fmla="*/ 4900032 h 5262956"/>
                <a:gd name="connsiteX132" fmla="*/ 1560681 w 1883925"/>
                <a:gd name="connsiteY132" fmla="*/ 4907066 h 5262956"/>
                <a:gd name="connsiteX133" fmla="*/ 1572299 w 1883925"/>
                <a:gd name="connsiteY133" fmla="*/ 4927469 h 5262956"/>
                <a:gd name="connsiteX134" fmla="*/ 1574660 w 1883925"/>
                <a:gd name="connsiteY134" fmla="*/ 4931010 h 5262956"/>
                <a:gd name="connsiteX135" fmla="*/ 1579270 w 1883925"/>
                <a:gd name="connsiteY135" fmla="*/ 4930742 h 5262956"/>
                <a:gd name="connsiteX136" fmla="*/ 1589701 w 1883925"/>
                <a:gd name="connsiteY136" fmla="*/ 4941616 h 5262956"/>
                <a:gd name="connsiteX137" fmla="*/ 1586286 w 1883925"/>
                <a:gd name="connsiteY137" fmla="*/ 4945212 h 5262956"/>
                <a:gd name="connsiteX138" fmla="*/ 1598925 w 1883925"/>
                <a:gd name="connsiteY138" fmla="*/ 4956995 h 5262956"/>
                <a:gd name="connsiteX139" fmla="*/ 1608371 w 1883925"/>
                <a:gd name="connsiteY139" fmla="*/ 4965248 h 5262956"/>
                <a:gd name="connsiteX140" fmla="*/ 1610989 w 1883925"/>
                <a:gd name="connsiteY140" fmla="*/ 4965667 h 5262956"/>
                <a:gd name="connsiteX141" fmla="*/ 1612800 w 1883925"/>
                <a:gd name="connsiteY141" fmla="*/ 4969118 h 5262956"/>
                <a:gd name="connsiteX142" fmla="*/ 1613520 w 1883925"/>
                <a:gd name="connsiteY142" fmla="*/ 4969747 h 5262956"/>
                <a:gd name="connsiteX143" fmla="*/ 1622932 w 1883925"/>
                <a:gd name="connsiteY143" fmla="*/ 4970552 h 5262956"/>
                <a:gd name="connsiteX144" fmla="*/ 1624294 w 1883925"/>
                <a:gd name="connsiteY144" fmla="*/ 4972008 h 5262956"/>
                <a:gd name="connsiteX145" fmla="*/ 1625351 w 1883925"/>
                <a:gd name="connsiteY145" fmla="*/ 4971655 h 5262956"/>
                <a:gd name="connsiteX146" fmla="*/ 1629890 w 1883925"/>
                <a:gd name="connsiteY146" fmla="*/ 4976423 h 5262956"/>
                <a:gd name="connsiteX147" fmla="*/ 1629878 w 1883925"/>
                <a:gd name="connsiteY147" fmla="*/ 4977977 h 5262956"/>
                <a:gd name="connsiteX148" fmla="*/ 1633372 w 1883925"/>
                <a:gd name="connsiteY148" fmla="*/ 4981714 h 5262956"/>
                <a:gd name="connsiteX149" fmla="*/ 1630759 w 1883925"/>
                <a:gd name="connsiteY149" fmla="*/ 4984383 h 5262956"/>
                <a:gd name="connsiteX150" fmla="*/ 1636410 w 1883925"/>
                <a:gd name="connsiteY150" fmla="*/ 4988867 h 5262956"/>
                <a:gd name="connsiteX151" fmla="*/ 1638698 w 1883925"/>
                <a:gd name="connsiteY151" fmla="*/ 4990562 h 5262956"/>
                <a:gd name="connsiteX152" fmla="*/ 1662621 w 1883925"/>
                <a:gd name="connsiteY152" fmla="*/ 5005859 h 5262956"/>
                <a:gd name="connsiteX153" fmla="*/ 1663320 w 1883925"/>
                <a:gd name="connsiteY153" fmla="*/ 5006286 h 5262956"/>
                <a:gd name="connsiteX154" fmla="*/ 1673667 w 1883925"/>
                <a:gd name="connsiteY154" fmla="*/ 5007125 h 5262956"/>
                <a:gd name="connsiteX155" fmla="*/ 1674744 w 1883925"/>
                <a:gd name="connsiteY155" fmla="*/ 5008019 h 5262956"/>
                <a:gd name="connsiteX156" fmla="*/ 1677413 w 1883925"/>
                <a:gd name="connsiteY156" fmla="*/ 5007602 h 5262956"/>
                <a:gd name="connsiteX157" fmla="*/ 1683109 w 1883925"/>
                <a:gd name="connsiteY157" fmla="*/ 5011036 h 5262956"/>
                <a:gd name="connsiteX158" fmla="*/ 1684095 w 1883925"/>
                <a:gd name="connsiteY158" fmla="*/ 5010518 h 5262956"/>
                <a:gd name="connsiteX159" fmla="*/ 1689399 w 1883925"/>
                <a:gd name="connsiteY159" fmla="*/ 5013419 h 5262956"/>
                <a:gd name="connsiteX160" fmla="*/ 1689466 w 1883925"/>
                <a:gd name="connsiteY160" fmla="*/ 5014869 h 5262956"/>
                <a:gd name="connsiteX161" fmla="*/ 1691397 w 1883925"/>
                <a:gd name="connsiteY161" fmla="*/ 5016033 h 5262956"/>
                <a:gd name="connsiteX162" fmla="*/ 1693132 w 1883925"/>
                <a:gd name="connsiteY162" fmla="*/ 5021205 h 5262956"/>
                <a:gd name="connsiteX163" fmla="*/ 1689895 w 1883925"/>
                <a:gd name="connsiteY163" fmla="*/ 5022558 h 5262956"/>
                <a:gd name="connsiteX164" fmla="*/ 1714673 w 1883925"/>
                <a:gd name="connsiteY164" fmla="*/ 5037729 h 5262956"/>
                <a:gd name="connsiteX165" fmla="*/ 1722275 w 1883925"/>
                <a:gd name="connsiteY165" fmla="*/ 5042324 h 5262956"/>
                <a:gd name="connsiteX166" fmla="*/ 1728179 w 1883925"/>
                <a:gd name="connsiteY166" fmla="*/ 5042942 h 5262956"/>
                <a:gd name="connsiteX167" fmla="*/ 1730406 w 1883925"/>
                <a:gd name="connsiteY167" fmla="*/ 5043820 h 5262956"/>
                <a:gd name="connsiteX168" fmla="*/ 1732084 w 1883925"/>
                <a:gd name="connsiteY168" fmla="*/ 5043482 h 5262956"/>
                <a:gd name="connsiteX169" fmla="*/ 1735742 w 1883925"/>
                <a:gd name="connsiteY169" fmla="*/ 5045923 h 5262956"/>
                <a:gd name="connsiteX170" fmla="*/ 1736124 w 1883925"/>
                <a:gd name="connsiteY170" fmla="*/ 5046073 h 5262956"/>
                <a:gd name="connsiteX171" fmla="*/ 1736135 w 1883925"/>
                <a:gd name="connsiteY171" fmla="*/ 5046184 h 5262956"/>
                <a:gd name="connsiteX172" fmla="*/ 1745546 w 1883925"/>
                <a:gd name="connsiteY172" fmla="*/ 5052462 h 5262956"/>
                <a:gd name="connsiteX173" fmla="*/ 1746903 w 1883925"/>
                <a:gd name="connsiteY173" fmla="*/ 5057830 h 5262956"/>
                <a:gd name="connsiteX174" fmla="*/ 1746892 w 1883925"/>
                <a:gd name="connsiteY174" fmla="*/ 5057834 h 5262956"/>
                <a:gd name="connsiteX175" fmla="*/ 1867570 w 1883925"/>
                <a:gd name="connsiteY175" fmla="*/ 5129570 h 5262956"/>
                <a:gd name="connsiteX176" fmla="*/ 1877248 w 1883925"/>
                <a:gd name="connsiteY176" fmla="*/ 5137385 h 5262956"/>
                <a:gd name="connsiteX177" fmla="*/ 1877248 w 1883925"/>
                <a:gd name="connsiteY177" fmla="*/ 5137386 h 5262956"/>
                <a:gd name="connsiteX178" fmla="*/ 1877249 w 1883925"/>
                <a:gd name="connsiteY178" fmla="*/ 5137385 h 5262956"/>
                <a:gd name="connsiteX179" fmla="*/ 1877250 w 1883925"/>
                <a:gd name="connsiteY179" fmla="*/ 5137387 h 5262956"/>
                <a:gd name="connsiteX180" fmla="*/ 1878542 w 1883925"/>
                <a:gd name="connsiteY180" fmla="*/ 5138913 h 5262956"/>
                <a:gd name="connsiteX181" fmla="*/ 1878541 w 1883925"/>
                <a:gd name="connsiteY181" fmla="*/ 5138913 h 5262956"/>
                <a:gd name="connsiteX182" fmla="*/ 1880353 w 1883925"/>
                <a:gd name="connsiteY182" fmla="*/ 5143095 h 5262956"/>
                <a:gd name="connsiteX183" fmla="*/ 1883457 w 1883925"/>
                <a:gd name="connsiteY183" fmla="*/ 5175288 h 5262956"/>
                <a:gd name="connsiteX184" fmla="*/ 1882778 w 1883925"/>
                <a:gd name="connsiteY184" fmla="*/ 5194467 h 5262956"/>
                <a:gd name="connsiteX185" fmla="*/ 1883925 w 1883925"/>
                <a:gd name="connsiteY185" fmla="*/ 5193102 h 5262956"/>
                <a:gd name="connsiteX186" fmla="*/ 1882679 w 1883925"/>
                <a:gd name="connsiteY186" fmla="*/ 5197263 h 5262956"/>
                <a:gd name="connsiteX187" fmla="*/ 1882458 w 1883925"/>
                <a:gd name="connsiteY187" fmla="*/ 5203504 h 5262956"/>
                <a:gd name="connsiteX188" fmla="*/ 1880267 w 1883925"/>
                <a:gd name="connsiteY188" fmla="*/ 5205318 h 5262956"/>
                <a:gd name="connsiteX189" fmla="*/ 1879147 w 1883925"/>
                <a:gd name="connsiteY189" fmla="*/ 5209058 h 5262956"/>
                <a:gd name="connsiteX190" fmla="*/ 1789201 w 1883925"/>
                <a:gd name="connsiteY190" fmla="*/ 5233976 h 5262956"/>
                <a:gd name="connsiteX191" fmla="*/ 1581475 w 1883925"/>
                <a:gd name="connsiteY191" fmla="*/ 5216718 h 5262956"/>
                <a:gd name="connsiteX192" fmla="*/ 1553864 w 1883925"/>
                <a:gd name="connsiteY192" fmla="*/ 5199370 h 5262956"/>
                <a:gd name="connsiteX193" fmla="*/ 1553381 w 1883925"/>
                <a:gd name="connsiteY193" fmla="*/ 5199139 h 5262956"/>
                <a:gd name="connsiteX194" fmla="*/ 1553011 w 1883925"/>
                <a:gd name="connsiteY194" fmla="*/ 5198834 h 5262956"/>
                <a:gd name="connsiteX195" fmla="*/ 1543613 w 1883925"/>
                <a:gd name="connsiteY195" fmla="*/ 5192930 h 5262956"/>
                <a:gd name="connsiteX196" fmla="*/ 1536846 w 1883925"/>
                <a:gd name="connsiteY196" fmla="*/ 5185497 h 5262956"/>
                <a:gd name="connsiteX197" fmla="*/ 1535500 w 1883925"/>
                <a:gd name="connsiteY197" fmla="*/ 5184386 h 5262956"/>
                <a:gd name="connsiteX198" fmla="*/ 1528227 w 1883925"/>
                <a:gd name="connsiteY198" fmla="*/ 5176031 h 5262956"/>
                <a:gd name="connsiteX199" fmla="*/ 1528207 w 1883925"/>
                <a:gd name="connsiteY199" fmla="*/ 5176009 h 5262956"/>
                <a:gd name="connsiteX200" fmla="*/ 1528211 w 1883925"/>
                <a:gd name="connsiteY200" fmla="*/ 5176013 h 5262956"/>
                <a:gd name="connsiteX201" fmla="*/ 1528207 w 1883925"/>
                <a:gd name="connsiteY201" fmla="*/ 5176008 h 5262956"/>
                <a:gd name="connsiteX202" fmla="*/ 1528191 w 1883925"/>
                <a:gd name="connsiteY202" fmla="*/ 5176005 h 5262956"/>
                <a:gd name="connsiteX203" fmla="*/ 1528207 w 1883925"/>
                <a:gd name="connsiteY203" fmla="*/ 5176009 h 5262956"/>
                <a:gd name="connsiteX204" fmla="*/ 1324521 w 1883925"/>
                <a:gd name="connsiteY204" fmla="*/ 5131779 h 5262956"/>
                <a:gd name="connsiteX205" fmla="*/ 1321086 w 1883925"/>
                <a:gd name="connsiteY205" fmla="*/ 5124706 h 5262956"/>
                <a:gd name="connsiteX206" fmla="*/ 1320666 w 1883925"/>
                <a:gd name="connsiteY206" fmla="*/ 5120158 h 5262956"/>
                <a:gd name="connsiteX207" fmla="*/ 1320617 w 1883925"/>
                <a:gd name="connsiteY207" fmla="*/ 5120042 h 5262956"/>
                <a:gd name="connsiteX208" fmla="*/ 1320578 w 1883925"/>
                <a:gd name="connsiteY208" fmla="*/ 5119211 h 5262956"/>
                <a:gd name="connsiteX209" fmla="*/ 1320578 w 1883925"/>
                <a:gd name="connsiteY209" fmla="*/ 5119209 h 5262956"/>
                <a:gd name="connsiteX210" fmla="*/ 1320578 w 1883925"/>
                <a:gd name="connsiteY210" fmla="*/ 5119209 h 5262956"/>
                <a:gd name="connsiteX211" fmla="*/ 1319233 w 1883925"/>
                <a:gd name="connsiteY211" fmla="*/ 5090415 h 5262956"/>
                <a:gd name="connsiteX212" fmla="*/ 1318187 w 1883925"/>
                <a:gd name="connsiteY212" fmla="*/ 5067800 h 5262956"/>
                <a:gd name="connsiteX213" fmla="*/ 1317868 w 1883925"/>
                <a:gd name="connsiteY213" fmla="*/ 5060918 h 5262956"/>
                <a:gd name="connsiteX214" fmla="*/ 1317868 w 1883925"/>
                <a:gd name="connsiteY214" fmla="*/ 5060917 h 5262956"/>
                <a:gd name="connsiteX215" fmla="*/ 1318875 w 1883925"/>
                <a:gd name="connsiteY215" fmla="*/ 5021789 h 5262956"/>
                <a:gd name="connsiteX216" fmla="*/ 1320917 w 1883925"/>
                <a:gd name="connsiteY216" fmla="*/ 4953473 h 5262956"/>
                <a:gd name="connsiteX217" fmla="*/ 1296901 w 1883925"/>
                <a:gd name="connsiteY217" fmla="*/ 4951822 h 5262956"/>
                <a:gd name="connsiteX218" fmla="*/ 1273728 w 1883925"/>
                <a:gd name="connsiteY218" fmla="*/ 4948253 h 5262956"/>
                <a:gd name="connsiteX219" fmla="*/ 1246223 w 1883925"/>
                <a:gd name="connsiteY219" fmla="*/ 4704284 h 5262956"/>
                <a:gd name="connsiteX220" fmla="*/ 1153624 w 1883925"/>
                <a:gd name="connsiteY220" fmla="*/ 4300801 h 5262956"/>
                <a:gd name="connsiteX221" fmla="*/ 1150169 w 1883925"/>
                <a:gd name="connsiteY221" fmla="*/ 3832427 h 5262956"/>
                <a:gd name="connsiteX222" fmla="*/ 1153004 w 1883925"/>
                <a:gd name="connsiteY222" fmla="*/ 3806002 h 5262956"/>
                <a:gd name="connsiteX223" fmla="*/ 1152632 w 1883925"/>
                <a:gd name="connsiteY223" fmla="*/ 3801492 h 5262956"/>
                <a:gd name="connsiteX224" fmla="*/ 1087614 w 1883925"/>
                <a:gd name="connsiteY224" fmla="*/ 3376649 h 5262956"/>
                <a:gd name="connsiteX225" fmla="*/ 906801 w 1883925"/>
                <a:gd name="connsiteY225" fmla="*/ 2953036 h 5262956"/>
                <a:gd name="connsiteX226" fmla="*/ 900583 w 1883925"/>
                <a:gd name="connsiteY226" fmla="*/ 2942078 h 5262956"/>
                <a:gd name="connsiteX227" fmla="*/ 875797 w 1883925"/>
                <a:gd name="connsiteY227" fmla="*/ 3032015 h 5262956"/>
                <a:gd name="connsiteX228" fmla="*/ 801568 w 1883925"/>
                <a:gd name="connsiteY228" fmla="*/ 3822222 h 5262956"/>
                <a:gd name="connsiteX229" fmla="*/ 802016 w 1883925"/>
                <a:gd name="connsiteY229" fmla="*/ 4342891 h 5262956"/>
                <a:gd name="connsiteX230" fmla="*/ 809196 w 1883925"/>
                <a:gd name="connsiteY230" fmla="*/ 4885070 h 5262956"/>
                <a:gd name="connsiteX231" fmla="*/ 792262 w 1883925"/>
                <a:gd name="connsiteY231" fmla="*/ 4895518 h 5262956"/>
                <a:gd name="connsiteX232" fmla="*/ 789637 w 1883925"/>
                <a:gd name="connsiteY232" fmla="*/ 4896400 h 5262956"/>
                <a:gd name="connsiteX233" fmla="*/ 792796 w 1883925"/>
                <a:gd name="connsiteY233" fmla="*/ 4902399 h 5262956"/>
                <a:gd name="connsiteX234" fmla="*/ 804898 w 1883925"/>
                <a:gd name="connsiteY234" fmla="*/ 4918703 h 5262956"/>
                <a:gd name="connsiteX235" fmla="*/ 800949 w 1883925"/>
                <a:gd name="connsiteY235" fmla="*/ 4993802 h 5262956"/>
                <a:gd name="connsiteX236" fmla="*/ 836519 w 1883925"/>
                <a:gd name="connsiteY236" fmla="*/ 5147955 h 5262956"/>
                <a:gd name="connsiteX237" fmla="*/ 834483 w 1883925"/>
                <a:gd name="connsiteY237" fmla="*/ 5227426 h 5262956"/>
                <a:gd name="connsiteX238" fmla="*/ 830630 w 1883925"/>
                <a:gd name="connsiteY238" fmla="*/ 5238331 h 5262956"/>
                <a:gd name="connsiteX239" fmla="*/ 832664 w 1883925"/>
                <a:gd name="connsiteY239" fmla="*/ 5236594 h 5262956"/>
                <a:gd name="connsiteX240" fmla="*/ 831472 w 1883925"/>
                <a:gd name="connsiteY240" fmla="*/ 5241576 h 5262956"/>
                <a:gd name="connsiteX241" fmla="*/ 827454 w 1883925"/>
                <a:gd name="connsiteY241" fmla="*/ 5247318 h 5262956"/>
                <a:gd name="connsiteX242" fmla="*/ 827188 w 1883925"/>
                <a:gd name="connsiteY242" fmla="*/ 5248071 h 5262956"/>
                <a:gd name="connsiteX243" fmla="*/ 826845 w 1883925"/>
                <a:gd name="connsiteY243" fmla="*/ 5248188 h 5262956"/>
                <a:gd name="connsiteX244" fmla="*/ 825209 w 1883925"/>
                <a:gd name="connsiteY244" fmla="*/ 5250526 h 5262956"/>
                <a:gd name="connsiteX245" fmla="*/ 795152 w 1883925"/>
                <a:gd name="connsiteY245" fmla="*/ 5259162 h 5262956"/>
                <a:gd name="connsiteX246" fmla="*/ 586356 w 1883925"/>
                <a:gd name="connsiteY246" fmla="*/ 5254190 h 5262956"/>
                <a:gd name="connsiteX247" fmla="*/ 557807 w 1883925"/>
                <a:gd name="connsiteY247" fmla="*/ 5243664 h 5262956"/>
                <a:gd name="connsiteX248" fmla="*/ 552855 w 1883925"/>
                <a:gd name="connsiteY248" fmla="*/ 5236320 h 5262956"/>
                <a:gd name="connsiteX249" fmla="*/ 548920 w 1883925"/>
                <a:gd name="connsiteY249" fmla="*/ 5233293 h 5262956"/>
                <a:gd name="connsiteX250" fmla="*/ 548664 w 1883925"/>
                <a:gd name="connsiteY250" fmla="*/ 5230103 h 5262956"/>
                <a:gd name="connsiteX251" fmla="*/ 546359 w 1883925"/>
                <a:gd name="connsiteY251" fmla="*/ 5226685 h 5262956"/>
                <a:gd name="connsiteX252" fmla="*/ 547974 w 1883925"/>
                <a:gd name="connsiteY252" fmla="*/ 5228841 h 5262956"/>
                <a:gd name="connsiteX253" fmla="*/ 548602 w 1883925"/>
                <a:gd name="connsiteY253" fmla="*/ 5229336 h 5262956"/>
                <a:gd name="connsiteX254" fmla="*/ 545847 w 1883925"/>
                <a:gd name="connsiteY254" fmla="*/ 5195062 h 5262956"/>
                <a:gd name="connsiteX255" fmla="*/ 551047 w 1883925"/>
                <a:gd name="connsiteY255" fmla="*/ 5144563 h 5262956"/>
                <a:gd name="connsiteX256" fmla="*/ 550941 w 1883925"/>
                <a:gd name="connsiteY256" fmla="*/ 5144048 h 5262956"/>
                <a:gd name="connsiteX257" fmla="*/ 551495 w 1883925"/>
                <a:gd name="connsiteY257" fmla="*/ 5140200 h 5262956"/>
                <a:gd name="connsiteX258" fmla="*/ 551496 w 1883925"/>
                <a:gd name="connsiteY258" fmla="*/ 5140202 h 5262956"/>
                <a:gd name="connsiteX259" fmla="*/ 551496 w 1883925"/>
                <a:gd name="connsiteY259" fmla="*/ 5140200 h 5262956"/>
                <a:gd name="connsiteX260" fmla="*/ 551500 w 1883925"/>
                <a:gd name="connsiteY260" fmla="*/ 5140213 h 5262956"/>
                <a:gd name="connsiteX261" fmla="*/ 552961 w 1883925"/>
                <a:gd name="connsiteY261" fmla="*/ 5144374 h 5262956"/>
                <a:gd name="connsiteX262" fmla="*/ 553709 w 1883925"/>
                <a:gd name="connsiteY262" fmla="*/ 5145559 h 5262956"/>
                <a:gd name="connsiteX263" fmla="*/ 552644 w 1883925"/>
                <a:gd name="connsiteY263" fmla="*/ 5122356 h 5262956"/>
                <a:gd name="connsiteX264" fmla="*/ 579602 w 1883925"/>
                <a:gd name="connsiteY264" fmla="*/ 5003684 h 5262956"/>
                <a:gd name="connsiteX265" fmla="*/ 587889 w 1883925"/>
                <a:gd name="connsiteY265" fmla="*/ 4918703 h 5262956"/>
                <a:gd name="connsiteX266" fmla="*/ 596346 w 1883925"/>
                <a:gd name="connsiteY266" fmla="*/ 4918703 h 5262956"/>
                <a:gd name="connsiteX267" fmla="*/ 599741 w 1883925"/>
                <a:gd name="connsiteY267" fmla="*/ 4898936 h 5262956"/>
                <a:gd name="connsiteX268" fmla="*/ 579699 w 1883925"/>
                <a:gd name="connsiteY268" fmla="*/ 4895587 h 5262956"/>
                <a:gd name="connsiteX269" fmla="*/ 549444 w 1883925"/>
                <a:gd name="connsiteY269" fmla="*/ 4889398 h 5262956"/>
                <a:gd name="connsiteX270" fmla="*/ 444926 w 1883925"/>
                <a:gd name="connsiteY270" fmla="*/ 4207285 h 5262956"/>
                <a:gd name="connsiteX271" fmla="*/ 444926 w 1883925"/>
                <a:gd name="connsiteY271" fmla="*/ 3679199 h 5262956"/>
                <a:gd name="connsiteX272" fmla="*/ 368289 w 1883925"/>
                <a:gd name="connsiteY272" fmla="*/ 2722454 h 5262956"/>
                <a:gd name="connsiteX273" fmla="*/ 277199 w 1883925"/>
                <a:gd name="connsiteY273" fmla="*/ 2508058 h 5262956"/>
                <a:gd name="connsiteX274" fmla="*/ 243586 w 1883925"/>
                <a:gd name="connsiteY274" fmla="*/ 2470671 h 5262956"/>
                <a:gd name="connsiteX275" fmla="*/ 187454 w 1883925"/>
                <a:gd name="connsiteY275" fmla="*/ 2502579 h 5262956"/>
                <a:gd name="connsiteX276" fmla="*/ 187453 w 1883925"/>
                <a:gd name="connsiteY276" fmla="*/ 2502580 h 5262956"/>
                <a:gd name="connsiteX277" fmla="*/ 187453 w 1883925"/>
                <a:gd name="connsiteY277" fmla="*/ 2502579 h 5262956"/>
                <a:gd name="connsiteX278" fmla="*/ 187452 w 1883925"/>
                <a:gd name="connsiteY278" fmla="*/ 2502580 h 5262956"/>
                <a:gd name="connsiteX279" fmla="*/ 187451 w 1883925"/>
                <a:gd name="connsiteY279" fmla="*/ 2502559 h 5262956"/>
                <a:gd name="connsiteX280" fmla="*/ 187451 w 1883925"/>
                <a:gd name="connsiteY280" fmla="*/ 2502580 h 5262956"/>
                <a:gd name="connsiteX281" fmla="*/ 73175 w 1883925"/>
                <a:gd name="connsiteY281" fmla="*/ 2196682 h 5262956"/>
                <a:gd name="connsiteX282" fmla="*/ 0 w 1883925"/>
                <a:gd name="connsiteY282" fmla="*/ 1890020 h 5262956"/>
                <a:gd name="connsiteX283" fmla="*/ 98271 w 1883925"/>
                <a:gd name="connsiteY283" fmla="*/ 1475278 h 5262956"/>
                <a:gd name="connsiteX284" fmla="*/ 107014 w 1883925"/>
                <a:gd name="connsiteY284" fmla="*/ 1441508 h 5262956"/>
                <a:gd name="connsiteX285" fmla="*/ 138678 w 1883925"/>
                <a:gd name="connsiteY285" fmla="*/ 1309938 h 5262956"/>
                <a:gd name="connsiteX286" fmla="*/ 203667 w 1883925"/>
                <a:gd name="connsiteY286" fmla="*/ 1094070 h 5262956"/>
                <a:gd name="connsiteX287" fmla="*/ 209160 w 1883925"/>
                <a:gd name="connsiteY287" fmla="*/ 1083802 h 5262956"/>
                <a:gd name="connsiteX288" fmla="*/ 213253 w 1883925"/>
                <a:gd name="connsiteY288" fmla="*/ 1073458 h 5262956"/>
                <a:gd name="connsiteX289" fmla="*/ 217406 w 1883925"/>
                <a:gd name="connsiteY289" fmla="*/ 1068387 h 5262956"/>
                <a:gd name="connsiteX290" fmla="*/ 223892 w 1883925"/>
                <a:gd name="connsiteY290" fmla="*/ 1056263 h 5262956"/>
                <a:gd name="connsiteX291" fmla="*/ 229833 w 1883925"/>
                <a:gd name="connsiteY291" fmla="*/ 1053210 h 5262956"/>
                <a:gd name="connsiteX292" fmla="*/ 229833 w 1883925"/>
                <a:gd name="connsiteY292" fmla="*/ 1053209 h 5262956"/>
                <a:gd name="connsiteX293" fmla="*/ 229833 w 1883925"/>
                <a:gd name="connsiteY293" fmla="*/ 1053210 h 5262956"/>
                <a:gd name="connsiteX294" fmla="*/ 229834 w 1883925"/>
                <a:gd name="connsiteY294" fmla="*/ 1053210 h 5262956"/>
                <a:gd name="connsiteX295" fmla="*/ 229835 w 1883925"/>
                <a:gd name="connsiteY295" fmla="*/ 1053214 h 5262956"/>
                <a:gd name="connsiteX296" fmla="*/ 229835 w 1883925"/>
                <a:gd name="connsiteY296" fmla="*/ 1053214 h 5262956"/>
                <a:gd name="connsiteX297" fmla="*/ 229835 w 1883925"/>
                <a:gd name="connsiteY297" fmla="*/ 1053212 h 5262956"/>
                <a:gd name="connsiteX298" fmla="*/ 615970 w 1883925"/>
                <a:gd name="connsiteY298" fmla="*/ 886969 h 5262956"/>
                <a:gd name="connsiteX299" fmla="*/ 627604 w 1883925"/>
                <a:gd name="connsiteY299" fmla="*/ 875924 h 5262956"/>
                <a:gd name="connsiteX300" fmla="*/ 695900 w 1883925"/>
                <a:gd name="connsiteY300" fmla="*/ 826375 h 5262956"/>
                <a:gd name="connsiteX301" fmla="*/ 694903 w 1883925"/>
                <a:gd name="connsiteY301" fmla="*/ 831516 h 5262956"/>
                <a:gd name="connsiteX302" fmla="*/ 707258 w 1883925"/>
                <a:gd name="connsiteY302" fmla="*/ 793609 h 5262956"/>
                <a:gd name="connsiteX303" fmla="*/ 707260 w 1883925"/>
                <a:gd name="connsiteY303" fmla="*/ 793613 h 5262956"/>
                <a:gd name="connsiteX304" fmla="*/ 713561 w 1883925"/>
                <a:gd name="connsiteY304" fmla="*/ 782221 h 5262956"/>
                <a:gd name="connsiteX305" fmla="*/ 718619 w 1883925"/>
                <a:gd name="connsiteY305" fmla="*/ 777233 h 5262956"/>
                <a:gd name="connsiteX306" fmla="*/ 712320 w 1883925"/>
                <a:gd name="connsiteY306" fmla="*/ 771111 h 5262956"/>
                <a:gd name="connsiteX307" fmla="*/ 615976 w 1883925"/>
                <a:gd name="connsiteY307" fmla="*/ 662340 h 5262956"/>
                <a:gd name="connsiteX308" fmla="*/ 609698 w 1883925"/>
                <a:gd name="connsiteY308" fmla="*/ 619732 h 5262956"/>
                <a:gd name="connsiteX309" fmla="*/ 608586 w 1883925"/>
                <a:gd name="connsiteY309" fmla="*/ 582570 h 5262956"/>
                <a:gd name="connsiteX310" fmla="*/ 597177 w 1883925"/>
                <a:gd name="connsiteY310" fmla="*/ 581347 h 5262956"/>
                <a:gd name="connsiteX311" fmla="*/ 561408 w 1883925"/>
                <a:gd name="connsiteY311" fmla="*/ 477985 h 5262956"/>
                <a:gd name="connsiteX312" fmla="*/ 580965 w 1883925"/>
                <a:gd name="connsiteY312" fmla="*/ 408404 h 5262956"/>
                <a:gd name="connsiteX313" fmla="*/ 593141 w 1883925"/>
                <a:gd name="connsiteY313" fmla="*/ 419909 h 5262956"/>
                <a:gd name="connsiteX314" fmla="*/ 590191 w 1883925"/>
                <a:gd name="connsiteY314" fmla="*/ 414241 h 5262956"/>
                <a:gd name="connsiteX315" fmla="*/ 580965 w 1883925"/>
                <a:gd name="connsiteY315" fmla="*/ 408403 h 5262956"/>
                <a:gd name="connsiteX316" fmla="*/ 567699 w 1883925"/>
                <a:gd name="connsiteY316" fmla="*/ 221774 h 5262956"/>
                <a:gd name="connsiteX317" fmla="*/ 612814 w 1883925"/>
                <a:gd name="connsiteY317" fmla="*/ 137424 h 5262956"/>
                <a:gd name="connsiteX318" fmla="*/ 612815 w 1883925"/>
                <a:gd name="connsiteY318" fmla="*/ 137422 h 5262956"/>
                <a:gd name="connsiteX319" fmla="*/ 612814 w 1883925"/>
                <a:gd name="connsiteY319" fmla="*/ 137423 h 5262956"/>
                <a:gd name="connsiteX320" fmla="*/ 612817 w 1883925"/>
                <a:gd name="connsiteY320" fmla="*/ 137419 h 5262956"/>
                <a:gd name="connsiteX321" fmla="*/ 634168 w 1883925"/>
                <a:gd name="connsiteY321" fmla="*/ 100454 h 5262956"/>
                <a:gd name="connsiteX322" fmla="*/ 651265 w 1883925"/>
                <a:gd name="connsiteY322" fmla="*/ 83531 h 5262956"/>
                <a:gd name="connsiteX323" fmla="*/ 658234 w 1883925"/>
                <a:gd name="connsiteY323" fmla="*/ 73763 h 5262956"/>
                <a:gd name="connsiteX324" fmla="*/ 981531 w 1883925"/>
                <a:gd name="connsiteY324" fmla="*/ 25909 h 5262956"/>
                <a:gd name="connsiteX325" fmla="*/ 997640 w 1883925"/>
                <a:gd name="connsiteY325" fmla="*/ 2 h 5262956"/>
                <a:gd name="connsiteX326" fmla="*/ 997640 w 1883925"/>
                <a:gd name="connsiteY326" fmla="*/ 1 h 5262956"/>
                <a:gd name="connsiteX327" fmla="*/ 997640 w 1883925"/>
                <a:gd name="connsiteY327" fmla="*/ 1 h 5262956"/>
                <a:gd name="connsiteX328" fmla="*/ 997641 w 1883925"/>
                <a:gd name="connsiteY328" fmla="*/ 0 h 5262956"/>
                <a:gd name="connsiteX329" fmla="*/ 997641 w 1883925"/>
                <a:gd name="connsiteY329" fmla="*/ 2 h 5262956"/>
                <a:gd name="connsiteX330" fmla="*/ 997642 w 1883925"/>
                <a:gd name="connsiteY330" fmla="*/ 2 h 5262956"/>
                <a:gd name="connsiteX331" fmla="*/ 997641 w 1883925"/>
                <a:gd name="connsiteY331" fmla="*/ 0 h 5262956"/>
                <a:gd name="connsiteX0" fmla="*/ 1635462 w 1883925"/>
                <a:gd name="connsiteY0" fmla="*/ 5156904 h 5262956"/>
                <a:gd name="connsiteX1" fmla="*/ 1615441 w 1883925"/>
                <a:gd name="connsiteY1" fmla="*/ 5154468 h 5262956"/>
                <a:gd name="connsiteX2" fmla="*/ 1635462 w 1883925"/>
                <a:gd name="connsiteY2" fmla="*/ 5156904 h 5262956"/>
                <a:gd name="connsiteX3" fmla="*/ 1441806 w 1883925"/>
                <a:gd name="connsiteY3" fmla="*/ 2843292 h 5262956"/>
                <a:gd name="connsiteX4" fmla="*/ 1447952 w 1883925"/>
                <a:gd name="connsiteY4" fmla="*/ 2928705 h 5262956"/>
                <a:gd name="connsiteX5" fmla="*/ 1451769 w 1883925"/>
                <a:gd name="connsiteY5" fmla="*/ 2996668 h 5262956"/>
                <a:gd name="connsiteX6" fmla="*/ 1457804 w 1883925"/>
                <a:gd name="connsiteY6" fmla="*/ 2994088 h 5262956"/>
                <a:gd name="connsiteX7" fmla="*/ 1477108 w 1883925"/>
                <a:gd name="connsiteY7" fmla="*/ 2925748 h 5262956"/>
                <a:gd name="connsiteX8" fmla="*/ 1466793 w 1883925"/>
                <a:gd name="connsiteY8" fmla="*/ 2852861 h 5262956"/>
                <a:gd name="connsiteX9" fmla="*/ 1441806 w 1883925"/>
                <a:gd name="connsiteY9" fmla="*/ 2843292 h 5262956"/>
                <a:gd name="connsiteX10" fmla="*/ 1344494 w 1883925"/>
                <a:gd name="connsiteY10" fmla="*/ 1886557 h 5262956"/>
                <a:gd name="connsiteX11" fmla="*/ 1340254 w 1883925"/>
                <a:gd name="connsiteY11" fmla="*/ 1906422 h 5262956"/>
                <a:gd name="connsiteX12" fmla="*/ 1371502 w 1883925"/>
                <a:gd name="connsiteY12" fmla="*/ 2209942 h 5262956"/>
                <a:gd name="connsiteX13" fmla="*/ 1379404 w 1883925"/>
                <a:gd name="connsiteY13" fmla="*/ 2041525 h 5262956"/>
                <a:gd name="connsiteX14" fmla="*/ 1344494 w 1883925"/>
                <a:gd name="connsiteY14" fmla="*/ 1886557 h 5262956"/>
                <a:gd name="connsiteX15" fmla="*/ 340811 w 1883925"/>
                <a:gd name="connsiteY15" fmla="*/ 1800941 h 5262956"/>
                <a:gd name="connsiteX16" fmla="*/ 340931 w 1883925"/>
                <a:gd name="connsiteY16" fmla="*/ 1801998 h 5262956"/>
                <a:gd name="connsiteX17" fmla="*/ 340931 w 1883925"/>
                <a:gd name="connsiteY17" fmla="*/ 1801998 h 5262956"/>
                <a:gd name="connsiteX18" fmla="*/ 340931 w 1883925"/>
                <a:gd name="connsiteY18" fmla="*/ 1801999 h 5262956"/>
                <a:gd name="connsiteX19" fmla="*/ 313197 w 1883925"/>
                <a:gd name="connsiteY19" fmla="*/ 1847820 h 5262956"/>
                <a:gd name="connsiteX20" fmla="*/ 313197 w 1883925"/>
                <a:gd name="connsiteY20" fmla="*/ 1847820 h 5262956"/>
                <a:gd name="connsiteX21" fmla="*/ 277728 w 1883925"/>
                <a:gd name="connsiteY21" fmla="*/ 1906421 h 5262956"/>
                <a:gd name="connsiteX22" fmla="*/ 277728 w 1883925"/>
                <a:gd name="connsiteY22" fmla="*/ 1906422 h 5262956"/>
                <a:gd name="connsiteX23" fmla="*/ 277728 w 1883925"/>
                <a:gd name="connsiteY23" fmla="*/ 1906423 h 5262956"/>
                <a:gd name="connsiteX24" fmla="*/ 287320 w 1883925"/>
                <a:gd name="connsiteY24" fmla="*/ 1953304 h 5262956"/>
                <a:gd name="connsiteX25" fmla="*/ 296432 w 1883925"/>
                <a:gd name="connsiteY25" fmla="*/ 1997835 h 5262956"/>
                <a:gd name="connsiteX26" fmla="*/ 296432 w 1883925"/>
                <a:gd name="connsiteY26" fmla="*/ 1997835 h 5262956"/>
                <a:gd name="connsiteX27" fmla="*/ 324377 w 1883925"/>
                <a:gd name="connsiteY27" fmla="*/ 2134413 h 5262956"/>
                <a:gd name="connsiteX28" fmla="*/ 366790 w 1883925"/>
                <a:gd name="connsiteY28" fmla="*/ 2014554 h 5262956"/>
                <a:gd name="connsiteX29" fmla="*/ 366994 w 1883925"/>
                <a:gd name="connsiteY29" fmla="*/ 2013973 h 5262956"/>
                <a:gd name="connsiteX30" fmla="*/ 366995 w 1883925"/>
                <a:gd name="connsiteY30" fmla="*/ 2013975 h 5262956"/>
                <a:gd name="connsiteX31" fmla="*/ 366996 w 1883925"/>
                <a:gd name="connsiteY31" fmla="*/ 2013973 h 5262956"/>
                <a:gd name="connsiteX32" fmla="*/ 351077 w 1883925"/>
                <a:gd name="connsiteY32" fmla="*/ 1884705 h 5262956"/>
                <a:gd name="connsiteX33" fmla="*/ 340811 w 1883925"/>
                <a:gd name="connsiteY33" fmla="*/ 1800941 h 5262956"/>
                <a:gd name="connsiteX34" fmla="*/ 997641 w 1883925"/>
                <a:gd name="connsiteY34" fmla="*/ 0 h 5262956"/>
                <a:gd name="connsiteX35" fmla="*/ 997642 w 1883925"/>
                <a:gd name="connsiteY35" fmla="*/ 3 h 5262956"/>
                <a:gd name="connsiteX36" fmla="*/ 1032966 w 1883925"/>
                <a:gd name="connsiteY36" fmla="*/ 21195 h 5262956"/>
                <a:gd name="connsiteX37" fmla="*/ 1086307 w 1883925"/>
                <a:gd name="connsiteY37" fmla="*/ 106136 h 5262956"/>
                <a:gd name="connsiteX38" fmla="*/ 1075951 w 1883925"/>
                <a:gd name="connsiteY38" fmla="*/ 45732 h 5262956"/>
                <a:gd name="connsiteX39" fmla="*/ 1134105 w 1883925"/>
                <a:gd name="connsiteY39" fmla="*/ 137424 h 5262956"/>
                <a:gd name="connsiteX40" fmla="*/ 1170256 w 1883925"/>
                <a:gd name="connsiteY40" fmla="*/ 231205 h 5262956"/>
                <a:gd name="connsiteX41" fmla="*/ 1162084 w 1883925"/>
                <a:gd name="connsiteY41" fmla="*/ 408401 h 5262956"/>
                <a:gd name="connsiteX42" fmla="*/ 1150539 w 1883925"/>
                <a:gd name="connsiteY42" fmla="*/ 417383 h 5262956"/>
                <a:gd name="connsiteX43" fmla="*/ 1148236 w 1883925"/>
                <a:gd name="connsiteY43" fmla="*/ 422173 h 5262956"/>
                <a:gd name="connsiteX44" fmla="*/ 1162084 w 1883925"/>
                <a:gd name="connsiteY44" fmla="*/ 408404 h 5262956"/>
                <a:gd name="connsiteX45" fmla="*/ 1181641 w 1883925"/>
                <a:gd name="connsiteY45" fmla="*/ 477986 h 5262956"/>
                <a:gd name="connsiteX46" fmla="*/ 1148562 w 1883925"/>
                <a:gd name="connsiteY46" fmla="*/ 582365 h 5262956"/>
                <a:gd name="connsiteX47" fmla="*/ 1127319 w 1883925"/>
                <a:gd name="connsiteY47" fmla="*/ 583617 h 5262956"/>
                <a:gd name="connsiteX48" fmla="*/ 1125746 w 1883925"/>
                <a:gd name="connsiteY48" fmla="*/ 619732 h 5262956"/>
                <a:gd name="connsiteX49" fmla="*/ 1118997 w 1883925"/>
                <a:gd name="connsiteY49" fmla="*/ 662340 h 5262956"/>
                <a:gd name="connsiteX50" fmla="*/ 1066370 w 1883925"/>
                <a:gd name="connsiteY50" fmla="*/ 731175 h 5262956"/>
                <a:gd name="connsiteX51" fmla="*/ 1032094 w 1883925"/>
                <a:gd name="connsiteY51" fmla="*/ 771491 h 5262956"/>
                <a:gd name="connsiteX52" fmla="*/ 1032135 w 1883925"/>
                <a:gd name="connsiteY52" fmla="*/ 773221 h 5262956"/>
                <a:gd name="connsiteX53" fmla="*/ 1041484 w 1883925"/>
                <a:gd name="connsiteY53" fmla="*/ 783371 h 5262956"/>
                <a:gd name="connsiteX54" fmla="*/ 1042999 w 1883925"/>
                <a:gd name="connsiteY54" fmla="*/ 786856 h 5262956"/>
                <a:gd name="connsiteX55" fmla="*/ 1043134 w 1883925"/>
                <a:gd name="connsiteY55" fmla="*/ 786426 h 5262956"/>
                <a:gd name="connsiteX56" fmla="*/ 1061907 w 1883925"/>
                <a:gd name="connsiteY56" fmla="*/ 831066 h 5262956"/>
                <a:gd name="connsiteX57" fmla="*/ 1061190 w 1883925"/>
                <a:gd name="connsiteY57" fmla="*/ 826386 h 5262956"/>
                <a:gd name="connsiteX58" fmla="*/ 1061198 w 1883925"/>
                <a:gd name="connsiteY58" fmla="*/ 826408 h 5262956"/>
                <a:gd name="connsiteX59" fmla="*/ 1061190 w 1883925"/>
                <a:gd name="connsiteY59" fmla="*/ 826376 h 5262956"/>
                <a:gd name="connsiteX60" fmla="*/ 1097855 w 1883925"/>
                <a:gd name="connsiteY60" fmla="*/ 847339 h 5262956"/>
                <a:gd name="connsiteX61" fmla="*/ 1127875 w 1883925"/>
                <a:gd name="connsiteY61" fmla="*/ 869572 h 5262956"/>
                <a:gd name="connsiteX62" fmla="*/ 1144222 w 1883925"/>
                <a:gd name="connsiteY62" fmla="*/ 877069 h 5262956"/>
                <a:gd name="connsiteX63" fmla="*/ 1459618 w 1883925"/>
                <a:gd name="connsiteY63" fmla="*/ 1023444 h 5262956"/>
                <a:gd name="connsiteX64" fmla="*/ 1522311 w 1883925"/>
                <a:gd name="connsiteY64" fmla="*/ 1053180 h 5262956"/>
                <a:gd name="connsiteX65" fmla="*/ 1522379 w 1883925"/>
                <a:gd name="connsiteY65" fmla="*/ 1053212 h 5262956"/>
                <a:gd name="connsiteX66" fmla="*/ 1522380 w 1883925"/>
                <a:gd name="connsiteY66" fmla="*/ 1053210 h 5262956"/>
                <a:gd name="connsiteX67" fmla="*/ 1522380 w 1883925"/>
                <a:gd name="connsiteY67" fmla="*/ 1053212 h 5262956"/>
                <a:gd name="connsiteX68" fmla="*/ 1522381 w 1883925"/>
                <a:gd name="connsiteY68" fmla="*/ 1053213 h 5262956"/>
                <a:gd name="connsiteX69" fmla="*/ 1522381 w 1883925"/>
                <a:gd name="connsiteY69" fmla="*/ 1053210 h 5262956"/>
                <a:gd name="connsiteX70" fmla="*/ 1522385 w 1883925"/>
                <a:gd name="connsiteY70" fmla="*/ 1053219 h 5262956"/>
                <a:gd name="connsiteX71" fmla="*/ 1531708 w 1883925"/>
                <a:gd name="connsiteY71" fmla="*/ 1073062 h 5262956"/>
                <a:gd name="connsiteX72" fmla="*/ 1535604 w 1883925"/>
                <a:gd name="connsiteY72" fmla="*/ 1086730 h 5262956"/>
                <a:gd name="connsiteX73" fmla="*/ 1543542 w 1883925"/>
                <a:gd name="connsiteY73" fmla="*/ 1106851 h 5262956"/>
                <a:gd name="connsiteX74" fmla="*/ 1559673 w 1883925"/>
                <a:gd name="connsiteY74" fmla="*/ 1175509 h 5262956"/>
                <a:gd name="connsiteX75" fmla="*/ 1563472 w 1883925"/>
                <a:gd name="connsiteY75" fmla="*/ 1205110 h 5262956"/>
                <a:gd name="connsiteX76" fmla="*/ 1564651 w 1883925"/>
                <a:gd name="connsiteY76" fmla="*/ 1211537 h 5262956"/>
                <a:gd name="connsiteX77" fmla="*/ 1575560 w 1883925"/>
                <a:gd name="connsiteY77" fmla="*/ 1297645 h 5262956"/>
                <a:gd name="connsiteX78" fmla="*/ 1575899 w 1883925"/>
                <a:gd name="connsiteY78" fmla="*/ 1301937 h 5262956"/>
                <a:gd name="connsiteX79" fmla="*/ 1579570 w 1883925"/>
                <a:gd name="connsiteY79" fmla="*/ 1330543 h 5262956"/>
                <a:gd name="connsiteX80" fmla="*/ 1583950 w 1883925"/>
                <a:gd name="connsiteY80" fmla="*/ 1403914 h 5262956"/>
                <a:gd name="connsiteX81" fmla="*/ 1584296 w 1883925"/>
                <a:gd name="connsiteY81" fmla="*/ 1408298 h 5262956"/>
                <a:gd name="connsiteX82" fmla="*/ 1584447 w 1883925"/>
                <a:gd name="connsiteY82" fmla="*/ 1412241 h 5262956"/>
                <a:gd name="connsiteX83" fmla="*/ 1587516 w 1883925"/>
                <a:gd name="connsiteY83" fmla="*/ 1463651 h 5262956"/>
                <a:gd name="connsiteX84" fmla="*/ 1588955 w 1883925"/>
                <a:gd name="connsiteY84" fmla="*/ 1520168 h 5262956"/>
                <a:gd name="connsiteX85" fmla="*/ 1588613 w 1883925"/>
                <a:gd name="connsiteY85" fmla="*/ 1521033 h 5262956"/>
                <a:gd name="connsiteX86" fmla="*/ 1589578 w 1883925"/>
                <a:gd name="connsiteY86" fmla="*/ 1546234 h 5262956"/>
                <a:gd name="connsiteX87" fmla="*/ 1614046 w 1883925"/>
                <a:gd name="connsiteY87" fmla="*/ 2299049 h 5262956"/>
                <a:gd name="connsiteX88" fmla="*/ 1574282 w 1883925"/>
                <a:gd name="connsiteY88" fmla="*/ 2660015 h 5262956"/>
                <a:gd name="connsiteX89" fmla="*/ 1553174 w 1883925"/>
                <a:gd name="connsiteY89" fmla="*/ 2665487 h 5262956"/>
                <a:gd name="connsiteX90" fmla="*/ 1549204 w 1883925"/>
                <a:gd name="connsiteY90" fmla="*/ 2666146 h 5262956"/>
                <a:gd name="connsiteX91" fmla="*/ 1549018 w 1883925"/>
                <a:gd name="connsiteY91" fmla="*/ 2670278 h 5262956"/>
                <a:gd name="connsiteX92" fmla="*/ 1546427 w 1883925"/>
                <a:gd name="connsiteY92" fmla="*/ 2670344 h 5262956"/>
                <a:gd name="connsiteX93" fmla="*/ 1545899 w 1883925"/>
                <a:gd name="connsiteY93" fmla="*/ 2670335 h 5262956"/>
                <a:gd name="connsiteX94" fmla="*/ 1545615 w 1883925"/>
                <a:gd name="connsiteY94" fmla="*/ 2672970 h 5262956"/>
                <a:gd name="connsiteX95" fmla="*/ 1545306 w 1883925"/>
                <a:gd name="connsiteY95" fmla="*/ 2675915 h 5262956"/>
                <a:gd name="connsiteX96" fmla="*/ 1555061 w 1883925"/>
                <a:gd name="connsiteY96" fmla="*/ 2699990 h 5262956"/>
                <a:gd name="connsiteX97" fmla="*/ 1562848 w 1883925"/>
                <a:gd name="connsiteY97" fmla="*/ 2719436 h 5262956"/>
                <a:gd name="connsiteX98" fmla="*/ 1562702 w 1883925"/>
                <a:gd name="connsiteY98" fmla="*/ 2718924 h 5262956"/>
                <a:gd name="connsiteX99" fmla="*/ 1607755 w 1883925"/>
                <a:gd name="connsiteY99" fmla="*/ 2834984 h 5262956"/>
                <a:gd name="connsiteX100" fmla="*/ 1600396 w 1883925"/>
                <a:gd name="connsiteY100" fmla="*/ 2903724 h 5262956"/>
                <a:gd name="connsiteX101" fmla="*/ 1598141 w 1883925"/>
                <a:gd name="connsiteY101" fmla="*/ 2917704 h 5262956"/>
                <a:gd name="connsiteX102" fmla="*/ 1594354 w 1883925"/>
                <a:gd name="connsiteY102" fmla="*/ 2944763 h 5262956"/>
                <a:gd name="connsiteX103" fmla="*/ 1592151 w 1883925"/>
                <a:gd name="connsiteY103" fmla="*/ 2954084 h 5262956"/>
                <a:gd name="connsiteX104" fmla="*/ 1591252 w 1883925"/>
                <a:gd name="connsiteY104" fmla="*/ 2959319 h 5262956"/>
                <a:gd name="connsiteX105" fmla="*/ 1591348 w 1883925"/>
                <a:gd name="connsiteY105" fmla="*/ 2957484 h 5262956"/>
                <a:gd name="connsiteX106" fmla="*/ 1589281 w 1883925"/>
                <a:gd name="connsiteY106" fmla="*/ 2966228 h 5262956"/>
                <a:gd name="connsiteX107" fmla="*/ 1576756 w 1883925"/>
                <a:gd name="connsiteY107" fmla="*/ 2974441 h 5262956"/>
                <a:gd name="connsiteX108" fmla="*/ 1576650 w 1883925"/>
                <a:gd name="connsiteY108" fmla="*/ 2975272 h 5262956"/>
                <a:gd name="connsiteX109" fmla="*/ 1563139 w 1883925"/>
                <a:gd name="connsiteY109" fmla="*/ 2983784 h 5262956"/>
                <a:gd name="connsiteX110" fmla="*/ 1563250 w 1883925"/>
                <a:gd name="connsiteY110" fmla="*/ 2983298 h 5262956"/>
                <a:gd name="connsiteX111" fmla="*/ 1556581 w 1883925"/>
                <a:gd name="connsiteY111" fmla="*/ 2987671 h 5262956"/>
                <a:gd name="connsiteX112" fmla="*/ 1537567 w 1883925"/>
                <a:gd name="connsiteY112" fmla="*/ 2998278 h 5262956"/>
                <a:gd name="connsiteX113" fmla="*/ 1534082 w 1883925"/>
                <a:gd name="connsiteY113" fmla="*/ 3000410 h 5262956"/>
                <a:gd name="connsiteX114" fmla="*/ 1508187 w 1883925"/>
                <a:gd name="connsiteY114" fmla="*/ 3017016 h 5262956"/>
                <a:gd name="connsiteX115" fmla="*/ 1510603 w 1883925"/>
                <a:gd name="connsiteY115" fmla="*/ 3014774 h 5262956"/>
                <a:gd name="connsiteX116" fmla="*/ 1487275 w 1883925"/>
                <a:gd name="connsiteY116" fmla="*/ 3029045 h 5262956"/>
                <a:gd name="connsiteX117" fmla="*/ 1465647 w 1883925"/>
                <a:gd name="connsiteY117" fmla="*/ 3040350 h 5262956"/>
                <a:gd name="connsiteX118" fmla="*/ 1458808 w 1883925"/>
                <a:gd name="connsiteY118" fmla="*/ 3042686 h 5262956"/>
                <a:gd name="connsiteX119" fmla="*/ 1454417 w 1883925"/>
                <a:gd name="connsiteY119" fmla="*/ 3043801 h 5262956"/>
                <a:gd name="connsiteX120" fmla="*/ 1465573 w 1883925"/>
                <a:gd name="connsiteY120" fmla="*/ 3242439 h 5262956"/>
                <a:gd name="connsiteX121" fmla="*/ 1482763 w 1883925"/>
                <a:gd name="connsiteY121" fmla="*/ 3627856 h 5262956"/>
                <a:gd name="connsiteX122" fmla="*/ 1548773 w 1883925"/>
                <a:gd name="connsiteY122" fmla="*/ 4864027 h 5262956"/>
                <a:gd name="connsiteX123" fmla="*/ 1541044 w 1883925"/>
                <a:gd name="connsiteY123" fmla="*/ 4865741 h 5262956"/>
                <a:gd name="connsiteX124" fmla="*/ 1532528 w 1883925"/>
                <a:gd name="connsiteY124" fmla="*/ 4869050 h 5262956"/>
                <a:gd name="connsiteX125" fmla="*/ 1538666 w 1883925"/>
                <a:gd name="connsiteY125" fmla="*/ 4869162 h 5262956"/>
                <a:gd name="connsiteX126" fmla="*/ 1545786 w 1883925"/>
                <a:gd name="connsiteY126" fmla="*/ 4879580 h 5262956"/>
                <a:gd name="connsiteX127" fmla="*/ 1545866 w 1883925"/>
                <a:gd name="connsiteY127" fmla="*/ 4879575 h 5262956"/>
                <a:gd name="connsiteX128" fmla="*/ 1546155 w 1883925"/>
                <a:gd name="connsiteY128" fmla="*/ 4880120 h 5262956"/>
                <a:gd name="connsiteX129" fmla="*/ 1546328 w 1883925"/>
                <a:gd name="connsiteY129" fmla="*/ 4880372 h 5262956"/>
                <a:gd name="connsiteX130" fmla="*/ 1556865 w 1883925"/>
                <a:gd name="connsiteY130" fmla="*/ 4900032 h 5262956"/>
                <a:gd name="connsiteX131" fmla="*/ 1560681 w 1883925"/>
                <a:gd name="connsiteY131" fmla="*/ 4907066 h 5262956"/>
                <a:gd name="connsiteX132" fmla="*/ 1572299 w 1883925"/>
                <a:gd name="connsiteY132" fmla="*/ 4927469 h 5262956"/>
                <a:gd name="connsiteX133" fmla="*/ 1574660 w 1883925"/>
                <a:gd name="connsiteY133" fmla="*/ 4931010 h 5262956"/>
                <a:gd name="connsiteX134" fmla="*/ 1579270 w 1883925"/>
                <a:gd name="connsiteY134" fmla="*/ 4930742 h 5262956"/>
                <a:gd name="connsiteX135" fmla="*/ 1589701 w 1883925"/>
                <a:gd name="connsiteY135" fmla="*/ 4941616 h 5262956"/>
                <a:gd name="connsiteX136" fmla="*/ 1586286 w 1883925"/>
                <a:gd name="connsiteY136" fmla="*/ 4945212 h 5262956"/>
                <a:gd name="connsiteX137" fmla="*/ 1598925 w 1883925"/>
                <a:gd name="connsiteY137" fmla="*/ 4956995 h 5262956"/>
                <a:gd name="connsiteX138" fmla="*/ 1608371 w 1883925"/>
                <a:gd name="connsiteY138" fmla="*/ 4965248 h 5262956"/>
                <a:gd name="connsiteX139" fmla="*/ 1610989 w 1883925"/>
                <a:gd name="connsiteY139" fmla="*/ 4965667 h 5262956"/>
                <a:gd name="connsiteX140" fmla="*/ 1612800 w 1883925"/>
                <a:gd name="connsiteY140" fmla="*/ 4969118 h 5262956"/>
                <a:gd name="connsiteX141" fmla="*/ 1613520 w 1883925"/>
                <a:gd name="connsiteY141" fmla="*/ 4969747 h 5262956"/>
                <a:gd name="connsiteX142" fmla="*/ 1622932 w 1883925"/>
                <a:gd name="connsiteY142" fmla="*/ 4970552 h 5262956"/>
                <a:gd name="connsiteX143" fmla="*/ 1624294 w 1883925"/>
                <a:gd name="connsiteY143" fmla="*/ 4972008 h 5262956"/>
                <a:gd name="connsiteX144" fmla="*/ 1625351 w 1883925"/>
                <a:gd name="connsiteY144" fmla="*/ 4971655 h 5262956"/>
                <a:gd name="connsiteX145" fmla="*/ 1629890 w 1883925"/>
                <a:gd name="connsiteY145" fmla="*/ 4976423 h 5262956"/>
                <a:gd name="connsiteX146" fmla="*/ 1629878 w 1883925"/>
                <a:gd name="connsiteY146" fmla="*/ 4977977 h 5262956"/>
                <a:gd name="connsiteX147" fmla="*/ 1633372 w 1883925"/>
                <a:gd name="connsiteY147" fmla="*/ 4981714 h 5262956"/>
                <a:gd name="connsiteX148" fmla="*/ 1630759 w 1883925"/>
                <a:gd name="connsiteY148" fmla="*/ 4984383 h 5262956"/>
                <a:gd name="connsiteX149" fmla="*/ 1636410 w 1883925"/>
                <a:gd name="connsiteY149" fmla="*/ 4988867 h 5262956"/>
                <a:gd name="connsiteX150" fmla="*/ 1638698 w 1883925"/>
                <a:gd name="connsiteY150" fmla="*/ 4990562 h 5262956"/>
                <a:gd name="connsiteX151" fmla="*/ 1662621 w 1883925"/>
                <a:gd name="connsiteY151" fmla="*/ 5005859 h 5262956"/>
                <a:gd name="connsiteX152" fmla="*/ 1663320 w 1883925"/>
                <a:gd name="connsiteY152" fmla="*/ 5006286 h 5262956"/>
                <a:gd name="connsiteX153" fmla="*/ 1673667 w 1883925"/>
                <a:gd name="connsiteY153" fmla="*/ 5007125 h 5262956"/>
                <a:gd name="connsiteX154" fmla="*/ 1674744 w 1883925"/>
                <a:gd name="connsiteY154" fmla="*/ 5008019 h 5262956"/>
                <a:gd name="connsiteX155" fmla="*/ 1677413 w 1883925"/>
                <a:gd name="connsiteY155" fmla="*/ 5007602 h 5262956"/>
                <a:gd name="connsiteX156" fmla="*/ 1683109 w 1883925"/>
                <a:gd name="connsiteY156" fmla="*/ 5011036 h 5262956"/>
                <a:gd name="connsiteX157" fmla="*/ 1684095 w 1883925"/>
                <a:gd name="connsiteY157" fmla="*/ 5010518 h 5262956"/>
                <a:gd name="connsiteX158" fmla="*/ 1689399 w 1883925"/>
                <a:gd name="connsiteY158" fmla="*/ 5013419 h 5262956"/>
                <a:gd name="connsiteX159" fmla="*/ 1689466 w 1883925"/>
                <a:gd name="connsiteY159" fmla="*/ 5014869 h 5262956"/>
                <a:gd name="connsiteX160" fmla="*/ 1691397 w 1883925"/>
                <a:gd name="connsiteY160" fmla="*/ 5016033 h 5262956"/>
                <a:gd name="connsiteX161" fmla="*/ 1693132 w 1883925"/>
                <a:gd name="connsiteY161" fmla="*/ 5021205 h 5262956"/>
                <a:gd name="connsiteX162" fmla="*/ 1689895 w 1883925"/>
                <a:gd name="connsiteY162" fmla="*/ 5022558 h 5262956"/>
                <a:gd name="connsiteX163" fmla="*/ 1714673 w 1883925"/>
                <a:gd name="connsiteY163" fmla="*/ 5037729 h 5262956"/>
                <a:gd name="connsiteX164" fmla="*/ 1722275 w 1883925"/>
                <a:gd name="connsiteY164" fmla="*/ 5042324 h 5262956"/>
                <a:gd name="connsiteX165" fmla="*/ 1728179 w 1883925"/>
                <a:gd name="connsiteY165" fmla="*/ 5042942 h 5262956"/>
                <a:gd name="connsiteX166" fmla="*/ 1730406 w 1883925"/>
                <a:gd name="connsiteY166" fmla="*/ 5043820 h 5262956"/>
                <a:gd name="connsiteX167" fmla="*/ 1732084 w 1883925"/>
                <a:gd name="connsiteY167" fmla="*/ 5043482 h 5262956"/>
                <a:gd name="connsiteX168" fmla="*/ 1735742 w 1883925"/>
                <a:gd name="connsiteY168" fmla="*/ 5045923 h 5262956"/>
                <a:gd name="connsiteX169" fmla="*/ 1736124 w 1883925"/>
                <a:gd name="connsiteY169" fmla="*/ 5046073 h 5262956"/>
                <a:gd name="connsiteX170" fmla="*/ 1736135 w 1883925"/>
                <a:gd name="connsiteY170" fmla="*/ 5046184 h 5262956"/>
                <a:gd name="connsiteX171" fmla="*/ 1745546 w 1883925"/>
                <a:gd name="connsiteY171" fmla="*/ 5052462 h 5262956"/>
                <a:gd name="connsiteX172" fmla="*/ 1746903 w 1883925"/>
                <a:gd name="connsiteY172" fmla="*/ 5057830 h 5262956"/>
                <a:gd name="connsiteX173" fmla="*/ 1746892 w 1883925"/>
                <a:gd name="connsiteY173" fmla="*/ 5057834 h 5262956"/>
                <a:gd name="connsiteX174" fmla="*/ 1867570 w 1883925"/>
                <a:gd name="connsiteY174" fmla="*/ 5129570 h 5262956"/>
                <a:gd name="connsiteX175" fmla="*/ 1877248 w 1883925"/>
                <a:gd name="connsiteY175" fmla="*/ 5137385 h 5262956"/>
                <a:gd name="connsiteX176" fmla="*/ 1877248 w 1883925"/>
                <a:gd name="connsiteY176" fmla="*/ 5137386 h 5262956"/>
                <a:gd name="connsiteX177" fmla="*/ 1877249 w 1883925"/>
                <a:gd name="connsiteY177" fmla="*/ 5137385 h 5262956"/>
                <a:gd name="connsiteX178" fmla="*/ 1877250 w 1883925"/>
                <a:gd name="connsiteY178" fmla="*/ 5137387 h 5262956"/>
                <a:gd name="connsiteX179" fmla="*/ 1878542 w 1883925"/>
                <a:gd name="connsiteY179" fmla="*/ 5138913 h 5262956"/>
                <a:gd name="connsiteX180" fmla="*/ 1878541 w 1883925"/>
                <a:gd name="connsiteY180" fmla="*/ 5138913 h 5262956"/>
                <a:gd name="connsiteX181" fmla="*/ 1880353 w 1883925"/>
                <a:gd name="connsiteY181" fmla="*/ 5143095 h 5262956"/>
                <a:gd name="connsiteX182" fmla="*/ 1883457 w 1883925"/>
                <a:gd name="connsiteY182" fmla="*/ 5175288 h 5262956"/>
                <a:gd name="connsiteX183" fmla="*/ 1882778 w 1883925"/>
                <a:gd name="connsiteY183" fmla="*/ 5194467 h 5262956"/>
                <a:gd name="connsiteX184" fmla="*/ 1883925 w 1883925"/>
                <a:gd name="connsiteY184" fmla="*/ 5193102 h 5262956"/>
                <a:gd name="connsiteX185" fmla="*/ 1882679 w 1883925"/>
                <a:gd name="connsiteY185" fmla="*/ 5197263 h 5262956"/>
                <a:gd name="connsiteX186" fmla="*/ 1882458 w 1883925"/>
                <a:gd name="connsiteY186" fmla="*/ 5203504 h 5262956"/>
                <a:gd name="connsiteX187" fmla="*/ 1880267 w 1883925"/>
                <a:gd name="connsiteY187" fmla="*/ 5205318 h 5262956"/>
                <a:gd name="connsiteX188" fmla="*/ 1879147 w 1883925"/>
                <a:gd name="connsiteY188" fmla="*/ 5209058 h 5262956"/>
                <a:gd name="connsiteX189" fmla="*/ 1789201 w 1883925"/>
                <a:gd name="connsiteY189" fmla="*/ 5233976 h 5262956"/>
                <a:gd name="connsiteX190" fmla="*/ 1581475 w 1883925"/>
                <a:gd name="connsiteY190" fmla="*/ 5216718 h 5262956"/>
                <a:gd name="connsiteX191" fmla="*/ 1553864 w 1883925"/>
                <a:gd name="connsiteY191" fmla="*/ 5199370 h 5262956"/>
                <a:gd name="connsiteX192" fmla="*/ 1553381 w 1883925"/>
                <a:gd name="connsiteY192" fmla="*/ 5199139 h 5262956"/>
                <a:gd name="connsiteX193" fmla="*/ 1553011 w 1883925"/>
                <a:gd name="connsiteY193" fmla="*/ 5198834 h 5262956"/>
                <a:gd name="connsiteX194" fmla="*/ 1543613 w 1883925"/>
                <a:gd name="connsiteY194" fmla="*/ 5192930 h 5262956"/>
                <a:gd name="connsiteX195" fmla="*/ 1536846 w 1883925"/>
                <a:gd name="connsiteY195" fmla="*/ 5185497 h 5262956"/>
                <a:gd name="connsiteX196" fmla="*/ 1535500 w 1883925"/>
                <a:gd name="connsiteY196" fmla="*/ 5184386 h 5262956"/>
                <a:gd name="connsiteX197" fmla="*/ 1528227 w 1883925"/>
                <a:gd name="connsiteY197" fmla="*/ 5176031 h 5262956"/>
                <a:gd name="connsiteX198" fmla="*/ 1528207 w 1883925"/>
                <a:gd name="connsiteY198" fmla="*/ 5176009 h 5262956"/>
                <a:gd name="connsiteX199" fmla="*/ 1528211 w 1883925"/>
                <a:gd name="connsiteY199" fmla="*/ 5176013 h 5262956"/>
                <a:gd name="connsiteX200" fmla="*/ 1528207 w 1883925"/>
                <a:gd name="connsiteY200" fmla="*/ 5176008 h 5262956"/>
                <a:gd name="connsiteX201" fmla="*/ 1528191 w 1883925"/>
                <a:gd name="connsiteY201" fmla="*/ 5176005 h 5262956"/>
                <a:gd name="connsiteX202" fmla="*/ 1528207 w 1883925"/>
                <a:gd name="connsiteY202" fmla="*/ 5176009 h 5262956"/>
                <a:gd name="connsiteX203" fmla="*/ 1324521 w 1883925"/>
                <a:gd name="connsiteY203" fmla="*/ 5131779 h 5262956"/>
                <a:gd name="connsiteX204" fmla="*/ 1321086 w 1883925"/>
                <a:gd name="connsiteY204" fmla="*/ 5124706 h 5262956"/>
                <a:gd name="connsiteX205" fmla="*/ 1320666 w 1883925"/>
                <a:gd name="connsiteY205" fmla="*/ 5120158 h 5262956"/>
                <a:gd name="connsiteX206" fmla="*/ 1320617 w 1883925"/>
                <a:gd name="connsiteY206" fmla="*/ 5120042 h 5262956"/>
                <a:gd name="connsiteX207" fmla="*/ 1320578 w 1883925"/>
                <a:gd name="connsiteY207" fmla="*/ 5119211 h 5262956"/>
                <a:gd name="connsiteX208" fmla="*/ 1320578 w 1883925"/>
                <a:gd name="connsiteY208" fmla="*/ 5119209 h 5262956"/>
                <a:gd name="connsiteX209" fmla="*/ 1320578 w 1883925"/>
                <a:gd name="connsiteY209" fmla="*/ 5119209 h 5262956"/>
                <a:gd name="connsiteX210" fmla="*/ 1319233 w 1883925"/>
                <a:gd name="connsiteY210" fmla="*/ 5090415 h 5262956"/>
                <a:gd name="connsiteX211" fmla="*/ 1318187 w 1883925"/>
                <a:gd name="connsiteY211" fmla="*/ 5067800 h 5262956"/>
                <a:gd name="connsiteX212" fmla="*/ 1317868 w 1883925"/>
                <a:gd name="connsiteY212" fmla="*/ 5060918 h 5262956"/>
                <a:gd name="connsiteX213" fmla="*/ 1317868 w 1883925"/>
                <a:gd name="connsiteY213" fmla="*/ 5060917 h 5262956"/>
                <a:gd name="connsiteX214" fmla="*/ 1318875 w 1883925"/>
                <a:gd name="connsiteY214" fmla="*/ 5021789 h 5262956"/>
                <a:gd name="connsiteX215" fmla="*/ 1320917 w 1883925"/>
                <a:gd name="connsiteY215" fmla="*/ 4953473 h 5262956"/>
                <a:gd name="connsiteX216" fmla="*/ 1296901 w 1883925"/>
                <a:gd name="connsiteY216" fmla="*/ 4951822 h 5262956"/>
                <a:gd name="connsiteX217" fmla="*/ 1273728 w 1883925"/>
                <a:gd name="connsiteY217" fmla="*/ 4948253 h 5262956"/>
                <a:gd name="connsiteX218" fmla="*/ 1246223 w 1883925"/>
                <a:gd name="connsiteY218" fmla="*/ 4704284 h 5262956"/>
                <a:gd name="connsiteX219" fmla="*/ 1153624 w 1883925"/>
                <a:gd name="connsiteY219" fmla="*/ 4300801 h 5262956"/>
                <a:gd name="connsiteX220" fmla="*/ 1150169 w 1883925"/>
                <a:gd name="connsiteY220" fmla="*/ 3832427 h 5262956"/>
                <a:gd name="connsiteX221" fmla="*/ 1153004 w 1883925"/>
                <a:gd name="connsiteY221" fmla="*/ 3806002 h 5262956"/>
                <a:gd name="connsiteX222" fmla="*/ 1152632 w 1883925"/>
                <a:gd name="connsiteY222" fmla="*/ 3801492 h 5262956"/>
                <a:gd name="connsiteX223" fmla="*/ 1087614 w 1883925"/>
                <a:gd name="connsiteY223" fmla="*/ 3376649 h 5262956"/>
                <a:gd name="connsiteX224" fmla="*/ 906801 w 1883925"/>
                <a:gd name="connsiteY224" fmla="*/ 2953036 h 5262956"/>
                <a:gd name="connsiteX225" fmla="*/ 900583 w 1883925"/>
                <a:gd name="connsiteY225" fmla="*/ 2942078 h 5262956"/>
                <a:gd name="connsiteX226" fmla="*/ 875797 w 1883925"/>
                <a:gd name="connsiteY226" fmla="*/ 3032015 h 5262956"/>
                <a:gd name="connsiteX227" fmla="*/ 801568 w 1883925"/>
                <a:gd name="connsiteY227" fmla="*/ 3822222 h 5262956"/>
                <a:gd name="connsiteX228" fmla="*/ 802016 w 1883925"/>
                <a:gd name="connsiteY228" fmla="*/ 4342891 h 5262956"/>
                <a:gd name="connsiteX229" fmla="*/ 809196 w 1883925"/>
                <a:gd name="connsiteY229" fmla="*/ 4885070 h 5262956"/>
                <a:gd name="connsiteX230" fmla="*/ 792262 w 1883925"/>
                <a:gd name="connsiteY230" fmla="*/ 4895518 h 5262956"/>
                <a:gd name="connsiteX231" fmla="*/ 789637 w 1883925"/>
                <a:gd name="connsiteY231" fmla="*/ 4896400 h 5262956"/>
                <a:gd name="connsiteX232" fmla="*/ 792796 w 1883925"/>
                <a:gd name="connsiteY232" fmla="*/ 4902399 h 5262956"/>
                <a:gd name="connsiteX233" fmla="*/ 804898 w 1883925"/>
                <a:gd name="connsiteY233" fmla="*/ 4918703 h 5262956"/>
                <a:gd name="connsiteX234" fmla="*/ 800949 w 1883925"/>
                <a:gd name="connsiteY234" fmla="*/ 4993802 h 5262956"/>
                <a:gd name="connsiteX235" fmla="*/ 836519 w 1883925"/>
                <a:gd name="connsiteY235" fmla="*/ 5147955 h 5262956"/>
                <a:gd name="connsiteX236" fmla="*/ 834483 w 1883925"/>
                <a:gd name="connsiteY236" fmla="*/ 5227426 h 5262956"/>
                <a:gd name="connsiteX237" fmla="*/ 830630 w 1883925"/>
                <a:gd name="connsiteY237" fmla="*/ 5238331 h 5262956"/>
                <a:gd name="connsiteX238" fmla="*/ 832664 w 1883925"/>
                <a:gd name="connsiteY238" fmla="*/ 5236594 h 5262956"/>
                <a:gd name="connsiteX239" fmla="*/ 831472 w 1883925"/>
                <a:gd name="connsiteY239" fmla="*/ 5241576 h 5262956"/>
                <a:gd name="connsiteX240" fmla="*/ 827454 w 1883925"/>
                <a:gd name="connsiteY240" fmla="*/ 5247318 h 5262956"/>
                <a:gd name="connsiteX241" fmla="*/ 827188 w 1883925"/>
                <a:gd name="connsiteY241" fmla="*/ 5248071 h 5262956"/>
                <a:gd name="connsiteX242" fmla="*/ 826845 w 1883925"/>
                <a:gd name="connsiteY242" fmla="*/ 5248188 h 5262956"/>
                <a:gd name="connsiteX243" fmla="*/ 825209 w 1883925"/>
                <a:gd name="connsiteY243" fmla="*/ 5250526 h 5262956"/>
                <a:gd name="connsiteX244" fmla="*/ 795152 w 1883925"/>
                <a:gd name="connsiteY244" fmla="*/ 5259162 h 5262956"/>
                <a:gd name="connsiteX245" fmla="*/ 586356 w 1883925"/>
                <a:gd name="connsiteY245" fmla="*/ 5254190 h 5262956"/>
                <a:gd name="connsiteX246" fmla="*/ 557807 w 1883925"/>
                <a:gd name="connsiteY246" fmla="*/ 5243664 h 5262956"/>
                <a:gd name="connsiteX247" fmla="*/ 552855 w 1883925"/>
                <a:gd name="connsiteY247" fmla="*/ 5236320 h 5262956"/>
                <a:gd name="connsiteX248" fmla="*/ 548920 w 1883925"/>
                <a:gd name="connsiteY248" fmla="*/ 5233293 h 5262956"/>
                <a:gd name="connsiteX249" fmla="*/ 548664 w 1883925"/>
                <a:gd name="connsiteY249" fmla="*/ 5230103 h 5262956"/>
                <a:gd name="connsiteX250" fmla="*/ 546359 w 1883925"/>
                <a:gd name="connsiteY250" fmla="*/ 5226685 h 5262956"/>
                <a:gd name="connsiteX251" fmla="*/ 547974 w 1883925"/>
                <a:gd name="connsiteY251" fmla="*/ 5228841 h 5262956"/>
                <a:gd name="connsiteX252" fmla="*/ 548602 w 1883925"/>
                <a:gd name="connsiteY252" fmla="*/ 5229336 h 5262956"/>
                <a:gd name="connsiteX253" fmla="*/ 545847 w 1883925"/>
                <a:gd name="connsiteY253" fmla="*/ 5195062 h 5262956"/>
                <a:gd name="connsiteX254" fmla="*/ 551047 w 1883925"/>
                <a:gd name="connsiteY254" fmla="*/ 5144563 h 5262956"/>
                <a:gd name="connsiteX255" fmla="*/ 550941 w 1883925"/>
                <a:gd name="connsiteY255" fmla="*/ 5144048 h 5262956"/>
                <a:gd name="connsiteX256" fmla="*/ 551495 w 1883925"/>
                <a:gd name="connsiteY256" fmla="*/ 5140200 h 5262956"/>
                <a:gd name="connsiteX257" fmla="*/ 551496 w 1883925"/>
                <a:gd name="connsiteY257" fmla="*/ 5140202 h 5262956"/>
                <a:gd name="connsiteX258" fmla="*/ 551496 w 1883925"/>
                <a:gd name="connsiteY258" fmla="*/ 5140200 h 5262956"/>
                <a:gd name="connsiteX259" fmla="*/ 551500 w 1883925"/>
                <a:gd name="connsiteY259" fmla="*/ 5140213 h 5262956"/>
                <a:gd name="connsiteX260" fmla="*/ 552961 w 1883925"/>
                <a:gd name="connsiteY260" fmla="*/ 5144374 h 5262956"/>
                <a:gd name="connsiteX261" fmla="*/ 553709 w 1883925"/>
                <a:gd name="connsiteY261" fmla="*/ 5145559 h 5262956"/>
                <a:gd name="connsiteX262" fmla="*/ 552644 w 1883925"/>
                <a:gd name="connsiteY262" fmla="*/ 5122356 h 5262956"/>
                <a:gd name="connsiteX263" fmla="*/ 579602 w 1883925"/>
                <a:gd name="connsiteY263" fmla="*/ 5003684 h 5262956"/>
                <a:gd name="connsiteX264" fmla="*/ 587889 w 1883925"/>
                <a:gd name="connsiteY264" fmla="*/ 4918703 h 5262956"/>
                <a:gd name="connsiteX265" fmla="*/ 596346 w 1883925"/>
                <a:gd name="connsiteY265" fmla="*/ 4918703 h 5262956"/>
                <a:gd name="connsiteX266" fmla="*/ 599741 w 1883925"/>
                <a:gd name="connsiteY266" fmla="*/ 4898936 h 5262956"/>
                <a:gd name="connsiteX267" fmla="*/ 579699 w 1883925"/>
                <a:gd name="connsiteY267" fmla="*/ 4895587 h 5262956"/>
                <a:gd name="connsiteX268" fmla="*/ 549444 w 1883925"/>
                <a:gd name="connsiteY268" fmla="*/ 4889398 h 5262956"/>
                <a:gd name="connsiteX269" fmla="*/ 444926 w 1883925"/>
                <a:gd name="connsiteY269" fmla="*/ 4207285 h 5262956"/>
                <a:gd name="connsiteX270" fmla="*/ 444926 w 1883925"/>
                <a:gd name="connsiteY270" fmla="*/ 3679199 h 5262956"/>
                <a:gd name="connsiteX271" fmla="*/ 368289 w 1883925"/>
                <a:gd name="connsiteY271" fmla="*/ 2722454 h 5262956"/>
                <a:gd name="connsiteX272" fmla="*/ 277199 w 1883925"/>
                <a:gd name="connsiteY272" fmla="*/ 2508058 h 5262956"/>
                <a:gd name="connsiteX273" fmla="*/ 243586 w 1883925"/>
                <a:gd name="connsiteY273" fmla="*/ 2470671 h 5262956"/>
                <a:gd name="connsiteX274" fmla="*/ 187454 w 1883925"/>
                <a:gd name="connsiteY274" fmla="*/ 2502579 h 5262956"/>
                <a:gd name="connsiteX275" fmla="*/ 187453 w 1883925"/>
                <a:gd name="connsiteY275" fmla="*/ 2502580 h 5262956"/>
                <a:gd name="connsiteX276" fmla="*/ 187453 w 1883925"/>
                <a:gd name="connsiteY276" fmla="*/ 2502579 h 5262956"/>
                <a:gd name="connsiteX277" fmla="*/ 187452 w 1883925"/>
                <a:gd name="connsiteY277" fmla="*/ 2502580 h 5262956"/>
                <a:gd name="connsiteX278" fmla="*/ 187451 w 1883925"/>
                <a:gd name="connsiteY278" fmla="*/ 2502559 h 5262956"/>
                <a:gd name="connsiteX279" fmla="*/ 187451 w 1883925"/>
                <a:gd name="connsiteY279" fmla="*/ 2502580 h 5262956"/>
                <a:gd name="connsiteX280" fmla="*/ 73175 w 1883925"/>
                <a:gd name="connsiteY280" fmla="*/ 2196682 h 5262956"/>
                <a:gd name="connsiteX281" fmla="*/ 0 w 1883925"/>
                <a:gd name="connsiteY281" fmla="*/ 1890020 h 5262956"/>
                <a:gd name="connsiteX282" fmla="*/ 98271 w 1883925"/>
                <a:gd name="connsiteY282" fmla="*/ 1475278 h 5262956"/>
                <a:gd name="connsiteX283" fmla="*/ 107014 w 1883925"/>
                <a:gd name="connsiteY283" fmla="*/ 1441508 h 5262956"/>
                <a:gd name="connsiteX284" fmla="*/ 138678 w 1883925"/>
                <a:gd name="connsiteY284" fmla="*/ 1309938 h 5262956"/>
                <a:gd name="connsiteX285" fmla="*/ 203667 w 1883925"/>
                <a:gd name="connsiteY285" fmla="*/ 1094070 h 5262956"/>
                <a:gd name="connsiteX286" fmla="*/ 209160 w 1883925"/>
                <a:gd name="connsiteY286" fmla="*/ 1083802 h 5262956"/>
                <a:gd name="connsiteX287" fmla="*/ 213253 w 1883925"/>
                <a:gd name="connsiteY287" fmla="*/ 1073458 h 5262956"/>
                <a:gd name="connsiteX288" fmla="*/ 217406 w 1883925"/>
                <a:gd name="connsiteY288" fmla="*/ 1068387 h 5262956"/>
                <a:gd name="connsiteX289" fmla="*/ 223892 w 1883925"/>
                <a:gd name="connsiteY289" fmla="*/ 1056263 h 5262956"/>
                <a:gd name="connsiteX290" fmla="*/ 229833 w 1883925"/>
                <a:gd name="connsiteY290" fmla="*/ 1053210 h 5262956"/>
                <a:gd name="connsiteX291" fmla="*/ 229833 w 1883925"/>
                <a:gd name="connsiteY291" fmla="*/ 1053209 h 5262956"/>
                <a:gd name="connsiteX292" fmla="*/ 229833 w 1883925"/>
                <a:gd name="connsiteY292" fmla="*/ 1053210 h 5262956"/>
                <a:gd name="connsiteX293" fmla="*/ 229834 w 1883925"/>
                <a:gd name="connsiteY293" fmla="*/ 1053210 h 5262956"/>
                <a:gd name="connsiteX294" fmla="*/ 229835 w 1883925"/>
                <a:gd name="connsiteY294" fmla="*/ 1053214 h 5262956"/>
                <a:gd name="connsiteX295" fmla="*/ 229835 w 1883925"/>
                <a:gd name="connsiteY295" fmla="*/ 1053214 h 5262956"/>
                <a:gd name="connsiteX296" fmla="*/ 229835 w 1883925"/>
                <a:gd name="connsiteY296" fmla="*/ 1053212 h 5262956"/>
                <a:gd name="connsiteX297" fmla="*/ 615970 w 1883925"/>
                <a:gd name="connsiteY297" fmla="*/ 886969 h 5262956"/>
                <a:gd name="connsiteX298" fmla="*/ 627604 w 1883925"/>
                <a:gd name="connsiteY298" fmla="*/ 875924 h 5262956"/>
                <a:gd name="connsiteX299" fmla="*/ 695900 w 1883925"/>
                <a:gd name="connsiteY299" fmla="*/ 826375 h 5262956"/>
                <a:gd name="connsiteX300" fmla="*/ 694903 w 1883925"/>
                <a:gd name="connsiteY300" fmla="*/ 831516 h 5262956"/>
                <a:gd name="connsiteX301" fmla="*/ 707258 w 1883925"/>
                <a:gd name="connsiteY301" fmla="*/ 793609 h 5262956"/>
                <a:gd name="connsiteX302" fmla="*/ 707260 w 1883925"/>
                <a:gd name="connsiteY302" fmla="*/ 793613 h 5262956"/>
                <a:gd name="connsiteX303" fmla="*/ 713561 w 1883925"/>
                <a:gd name="connsiteY303" fmla="*/ 782221 h 5262956"/>
                <a:gd name="connsiteX304" fmla="*/ 718619 w 1883925"/>
                <a:gd name="connsiteY304" fmla="*/ 777233 h 5262956"/>
                <a:gd name="connsiteX305" fmla="*/ 712320 w 1883925"/>
                <a:gd name="connsiteY305" fmla="*/ 771111 h 5262956"/>
                <a:gd name="connsiteX306" fmla="*/ 615976 w 1883925"/>
                <a:gd name="connsiteY306" fmla="*/ 662340 h 5262956"/>
                <a:gd name="connsiteX307" fmla="*/ 609698 w 1883925"/>
                <a:gd name="connsiteY307" fmla="*/ 619732 h 5262956"/>
                <a:gd name="connsiteX308" fmla="*/ 608586 w 1883925"/>
                <a:gd name="connsiteY308" fmla="*/ 582570 h 5262956"/>
                <a:gd name="connsiteX309" fmla="*/ 597177 w 1883925"/>
                <a:gd name="connsiteY309" fmla="*/ 581347 h 5262956"/>
                <a:gd name="connsiteX310" fmla="*/ 561408 w 1883925"/>
                <a:gd name="connsiteY310" fmla="*/ 477985 h 5262956"/>
                <a:gd name="connsiteX311" fmla="*/ 580965 w 1883925"/>
                <a:gd name="connsiteY311" fmla="*/ 408404 h 5262956"/>
                <a:gd name="connsiteX312" fmla="*/ 593141 w 1883925"/>
                <a:gd name="connsiteY312" fmla="*/ 419909 h 5262956"/>
                <a:gd name="connsiteX313" fmla="*/ 590191 w 1883925"/>
                <a:gd name="connsiteY313" fmla="*/ 414241 h 5262956"/>
                <a:gd name="connsiteX314" fmla="*/ 580965 w 1883925"/>
                <a:gd name="connsiteY314" fmla="*/ 408403 h 5262956"/>
                <a:gd name="connsiteX315" fmla="*/ 567699 w 1883925"/>
                <a:gd name="connsiteY315" fmla="*/ 221774 h 5262956"/>
                <a:gd name="connsiteX316" fmla="*/ 612814 w 1883925"/>
                <a:gd name="connsiteY316" fmla="*/ 137424 h 5262956"/>
                <a:gd name="connsiteX317" fmla="*/ 612815 w 1883925"/>
                <a:gd name="connsiteY317" fmla="*/ 137422 h 5262956"/>
                <a:gd name="connsiteX318" fmla="*/ 612814 w 1883925"/>
                <a:gd name="connsiteY318" fmla="*/ 137423 h 5262956"/>
                <a:gd name="connsiteX319" fmla="*/ 612817 w 1883925"/>
                <a:gd name="connsiteY319" fmla="*/ 137419 h 5262956"/>
                <a:gd name="connsiteX320" fmla="*/ 634168 w 1883925"/>
                <a:gd name="connsiteY320" fmla="*/ 100454 h 5262956"/>
                <a:gd name="connsiteX321" fmla="*/ 651265 w 1883925"/>
                <a:gd name="connsiteY321" fmla="*/ 83531 h 5262956"/>
                <a:gd name="connsiteX322" fmla="*/ 658234 w 1883925"/>
                <a:gd name="connsiteY322" fmla="*/ 73763 h 5262956"/>
                <a:gd name="connsiteX323" fmla="*/ 981531 w 1883925"/>
                <a:gd name="connsiteY323" fmla="*/ 25909 h 5262956"/>
                <a:gd name="connsiteX324" fmla="*/ 997640 w 1883925"/>
                <a:gd name="connsiteY324" fmla="*/ 2 h 5262956"/>
                <a:gd name="connsiteX325" fmla="*/ 997640 w 1883925"/>
                <a:gd name="connsiteY325" fmla="*/ 1 h 5262956"/>
                <a:gd name="connsiteX326" fmla="*/ 997640 w 1883925"/>
                <a:gd name="connsiteY326" fmla="*/ 1 h 5262956"/>
                <a:gd name="connsiteX327" fmla="*/ 997641 w 1883925"/>
                <a:gd name="connsiteY327" fmla="*/ 0 h 5262956"/>
                <a:gd name="connsiteX328" fmla="*/ 997641 w 1883925"/>
                <a:gd name="connsiteY328" fmla="*/ 2 h 5262956"/>
                <a:gd name="connsiteX329" fmla="*/ 997642 w 1883925"/>
                <a:gd name="connsiteY329" fmla="*/ 2 h 5262956"/>
                <a:gd name="connsiteX330" fmla="*/ 997641 w 1883925"/>
                <a:gd name="connsiteY330" fmla="*/ 0 h 5262956"/>
                <a:gd name="connsiteX0" fmla="*/ 1441806 w 1883925"/>
                <a:gd name="connsiteY0" fmla="*/ 2843292 h 5262956"/>
                <a:gd name="connsiteX1" fmla="*/ 1447952 w 1883925"/>
                <a:gd name="connsiteY1" fmla="*/ 2928705 h 5262956"/>
                <a:gd name="connsiteX2" fmla="*/ 1451769 w 1883925"/>
                <a:gd name="connsiteY2" fmla="*/ 2996668 h 5262956"/>
                <a:gd name="connsiteX3" fmla="*/ 1457804 w 1883925"/>
                <a:gd name="connsiteY3" fmla="*/ 2994088 h 5262956"/>
                <a:gd name="connsiteX4" fmla="*/ 1477108 w 1883925"/>
                <a:gd name="connsiteY4" fmla="*/ 2925748 h 5262956"/>
                <a:gd name="connsiteX5" fmla="*/ 1466793 w 1883925"/>
                <a:gd name="connsiteY5" fmla="*/ 2852861 h 5262956"/>
                <a:gd name="connsiteX6" fmla="*/ 1441806 w 1883925"/>
                <a:gd name="connsiteY6" fmla="*/ 2843292 h 5262956"/>
                <a:gd name="connsiteX7" fmla="*/ 1344494 w 1883925"/>
                <a:gd name="connsiteY7" fmla="*/ 1886557 h 5262956"/>
                <a:gd name="connsiteX8" fmla="*/ 1340254 w 1883925"/>
                <a:gd name="connsiteY8" fmla="*/ 1906422 h 5262956"/>
                <a:gd name="connsiteX9" fmla="*/ 1371502 w 1883925"/>
                <a:gd name="connsiteY9" fmla="*/ 2209942 h 5262956"/>
                <a:gd name="connsiteX10" fmla="*/ 1379404 w 1883925"/>
                <a:gd name="connsiteY10" fmla="*/ 2041525 h 5262956"/>
                <a:gd name="connsiteX11" fmla="*/ 1344494 w 1883925"/>
                <a:gd name="connsiteY11" fmla="*/ 1886557 h 5262956"/>
                <a:gd name="connsiteX12" fmla="*/ 340811 w 1883925"/>
                <a:gd name="connsiteY12" fmla="*/ 1800941 h 5262956"/>
                <a:gd name="connsiteX13" fmla="*/ 340931 w 1883925"/>
                <a:gd name="connsiteY13" fmla="*/ 1801998 h 5262956"/>
                <a:gd name="connsiteX14" fmla="*/ 340931 w 1883925"/>
                <a:gd name="connsiteY14" fmla="*/ 1801998 h 5262956"/>
                <a:gd name="connsiteX15" fmla="*/ 340931 w 1883925"/>
                <a:gd name="connsiteY15" fmla="*/ 1801999 h 5262956"/>
                <a:gd name="connsiteX16" fmla="*/ 313197 w 1883925"/>
                <a:gd name="connsiteY16" fmla="*/ 1847820 h 5262956"/>
                <a:gd name="connsiteX17" fmla="*/ 313197 w 1883925"/>
                <a:gd name="connsiteY17" fmla="*/ 1847820 h 5262956"/>
                <a:gd name="connsiteX18" fmla="*/ 277728 w 1883925"/>
                <a:gd name="connsiteY18" fmla="*/ 1906421 h 5262956"/>
                <a:gd name="connsiteX19" fmla="*/ 277728 w 1883925"/>
                <a:gd name="connsiteY19" fmla="*/ 1906422 h 5262956"/>
                <a:gd name="connsiteX20" fmla="*/ 277728 w 1883925"/>
                <a:gd name="connsiteY20" fmla="*/ 1906423 h 5262956"/>
                <a:gd name="connsiteX21" fmla="*/ 287320 w 1883925"/>
                <a:gd name="connsiteY21" fmla="*/ 1953304 h 5262956"/>
                <a:gd name="connsiteX22" fmla="*/ 296432 w 1883925"/>
                <a:gd name="connsiteY22" fmla="*/ 1997835 h 5262956"/>
                <a:gd name="connsiteX23" fmla="*/ 296432 w 1883925"/>
                <a:gd name="connsiteY23" fmla="*/ 1997835 h 5262956"/>
                <a:gd name="connsiteX24" fmla="*/ 324377 w 1883925"/>
                <a:gd name="connsiteY24" fmla="*/ 2134413 h 5262956"/>
                <a:gd name="connsiteX25" fmla="*/ 366790 w 1883925"/>
                <a:gd name="connsiteY25" fmla="*/ 2014554 h 5262956"/>
                <a:gd name="connsiteX26" fmla="*/ 366994 w 1883925"/>
                <a:gd name="connsiteY26" fmla="*/ 2013973 h 5262956"/>
                <a:gd name="connsiteX27" fmla="*/ 366995 w 1883925"/>
                <a:gd name="connsiteY27" fmla="*/ 2013975 h 5262956"/>
                <a:gd name="connsiteX28" fmla="*/ 366996 w 1883925"/>
                <a:gd name="connsiteY28" fmla="*/ 2013973 h 5262956"/>
                <a:gd name="connsiteX29" fmla="*/ 351077 w 1883925"/>
                <a:gd name="connsiteY29" fmla="*/ 1884705 h 5262956"/>
                <a:gd name="connsiteX30" fmla="*/ 340811 w 1883925"/>
                <a:gd name="connsiteY30" fmla="*/ 1800941 h 5262956"/>
                <a:gd name="connsiteX31" fmla="*/ 997641 w 1883925"/>
                <a:gd name="connsiteY31" fmla="*/ 0 h 5262956"/>
                <a:gd name="connsiteX32" fmla="*/ 997642 w 1883925"/>
                <a:gd name="connsiteY32" fmla="*/ 3 h 5262956"/>
                <a:gd name="connsiteX33" fmla="*/ 1032966 w 1883925"/>
                <a:gd name="connsiteY33" fmla="*/ 21195 h 5262956"/>
                <a:gd name="connsiteX34" fmla="*/ 1086307 w 1883925"/>
                <a:gd name="connsiteY34" fmla="*/ 106136 h 5262956"/>
                <a:gd name="connsiteX35" fmla="*/ 1075951 w 1883925"/>
                <a:gd name="connsiteY35" fmla="*/ 45732 h 5262956"/>
                <a:gd name="connsiteX36" fmla="*/ 1134105 w 1883925"/>
                <a:gd name="connsiteY36" fmla="*/ 137424 h 5262956"/>
                <a:gd name="connsiteX37" fmla="*/ 1170256 w 1883925"/>
                <a:gd name="connsiteY37" fmla="*/ 231205 h 5262956"/>
                <a:gd name="connsiteX38" fmla="*/ 1162084 w 1883925"/>
                <a:gd name="connsiteY38" fmla="*/ 408401 h 5262956"/>
                <a:gd name="connsiteX39" fmla="*/ 1150539 w 1883925"/>
                <a:gd name="connsiteY39" fmla="*/ 417383 h 5262956"/>
                <a:gd name="connsiteX40" fmla="*/ 1148236 w 1883925"/>
                <a:gd name="connsiteY40" fmla="*/ 422173 h 5262956"/>
                <a:gd name="connsiteX41" fmla="*/ 1162084 w 1883925"/>
                <a:gd name="connsiteY41" fmla="*/ 408404 h 5262956"/>
                <a:gd name="connsiteX42" fmla="*/ 1181641 w 1883925"/>
                <a:gd name="connsiteY42" fmla="*/ 477986 h 5262956"/>
                <a:gd name="connsiteX43" fmla="*/ 1148562 w 1883925"/>
                <a:gd name="connsiteY43" fmla="*/ 582365 h 5262956"/>
                <a:gd name="connsiteX44" fmla="*/ 1127319 w 1883925"/>
                <a:gd name="connsiteY44" fmla="*/ 583617 h 5262956"/>
                <a:gd name="connsiteX45" fmla="*/ 1125746 w 1883925"/>
                <a:gd name="connsiteY45" fmla="*/ 619732 h 5262956"/>
                <a:gd name="connsiteX46" fmla="*/ 1118997 w 1883925"/>
                <a:gd name="connsiteY46" fmla="*/ 662340 h 5262956"/>
                <a:gd name="connsiteX47" fmla="*/ 1066370 w 1883925"/>
                <a:gd name="connsiteY47" fmla="*/ 731175 h 5262956"/>
                <a:gd name="connsiteX48" fmla="*/ 1032094 w 1883925"/>
                <a:gd name="connsiteY48" fmla="*/ 771491 h 5262956"/>
                <a:gd name="connsiteX49" fmla="*/ 1032135 w 1883925"/>
                <a:gd name="connsiteY49" fmla="*/ 773221 h 5262956"/>
                <a:gd name="connsiteX50" fmla="*/ 1041484 w 1883925"/>
                <a:gd name="connsiteY50" fmla="*/ 783371 h 5262956"/>
                <a:gd name="connsiteX51" fmla="*/ 1042999 w 1883925"/>
                <a:gd name="connsiteY51" fmla="*/ 786856 h 5262956"/>
                <a:gd name="connsiteX52" fmla="*/ 1043134 w 1883925"/>
                <a:gd name="connsiteY52" fmla="*/ 786426 h 5262956"/>
                <a:gd name="connsiteX53" fmla="*/ 1061907 w 1883925"/>
                <a:gd name="connsiteY53" fmla="*/ 831066 h 5262956"/>
                <a:gd name="connsiteX54" fmla="*/ 1061190 w 1883925"/>
                <a:gd name="connsiteY54" fmla="*/ 826386 h 5262956"/>
                <a:gd name="connsiteX55" fmla="*/ 1061198 w 1883925"/>
                <a:gd name="connsiteY55" fmla="*/ 826408 h 5262956"/>
                <a:gd name="connsiteX56" fmla="*/ 1061190 w 1883925"/>
                <a:gd name="connsiteY56" fmla="*/ 826376 h 5262956"/>
                <a:gd name="connsiteX57" fmla="*/ 1097855 w 1883925"/>
                <a:gd name="connsiteY57" fmla="*/ 847339 h 5262956"/>
                <a:gd name="connsiteX58" fmla="*/ 1127875 w 1883925"/>
                <a:gd name="connsiteY58" fmla="*/ 869572 h 5262956"/>
                <a:gd name="connsiteX59" fmla="*/ 1144222 w 1883925"/>
                <a:gd name="connsiteY59" fmla="*/ 877069 h 5262956"/>
                <a:gd name="connsiteX60" fmla="*/ 1459618 w 1883925"/>
                <a:gd name="connsiteY60" fmla="*/ 1023444 h 5262956"/>
                <a:gd name="connsiteX61" fmla="*/ 1522311 w 1883925"/>
                <a:gd name="connsiteY61" fmla="*/ 1053180 h 5262956"/>
                <a:gd name="connsiteX62" fmla="*/ 1522379 w 1883925"/>
                <a:gd name="connsiteY62" fmla="*/ 1053212 h 5262956"/>
                <a:gd name="connsiteX63" fmla="*/ 1522380 w 1883925"/>
                <a:gd name="connsiteY63" fmla="*/ 1053210 h 5262956"/>
                <a:gd name="connsiteX64" fmla="*/ 1522380 w 1883925"/>
                <a:gd name="connsiteY64" fmla="*/ 1053212 h 5262956"/>
                <a:gd name="connsiteX65" fmla="*/ 1522381 w 1883925"/>
                <a:gd name="connsiteY65" fmla="*/ 1053213 h 5262956"/>
                <a:gd name="connsiteX66" fmla="*/ 1522381 w 1883925"/>
                <a:gd name="connsiteY66" fmla="*/ 1053210 h 5262956"/>
                <a:gd name="connsiteX67" fmla="*/ 1522385 w 1883925"/>
                <a:gd name="connsiteY67" fmla="*/ 1053219 h 5262956"/>
                <a:gd name="connsiteX68" fmla="*/ 1531708 w 1883925"/>
                <a:gd name="connsiteY68" fmla="*/ 1073062 h 5262956"/>
                <a:gd name="connsiteX69" fmla="*/ 1535604 w 1883925"/>
                <a:gd name="connsiteY69" fmla="*/ 1086730 h 5262956"/>
                <a:gd name="connsiteX70" fmla="*/ 1543542 w 1883925"/>
                <a:gd name="connsiteY70" fmla="*/ 1106851 h 5262956"/>
                <a:gd name="connsiteX71" fmla="*/ 1559673 w 1883925"/>
                <a:gd name="connsiteY71" fmla="*/ 1175509 h 5262956"/>
                <a:gd name="connsiteX72" fmla="*/ 1563472 w 1883925"/>
                <a:gd name="connsiteY72" fmla="*/ 1205110 h 5262956"/>
                <a:gd name="connsiteX73" fmla="*/ 1564651 w 1883925"/>
                <a:gd name="connsiteY73" fmla="*/ 1211537 h 5262956"/>
                <a:gd name="connsiteX74" fmla="*/ 1575560 w 1883925"/>
                <a:gd name="connsiteY74" fmla="*/ 1297645 h 5262956"/>
                <a:gd name="connsiteX75" fmla="*/ 1575899 w 1883925"/>
                <a:gd name="connsiteY75" fmla="*/ 1301937 h 5262956"/>
                <a:gd name="connsiteX76" fmla="*/ 1579570 w 1883925"/>
                <a:gd name="connsiteY76" fmla="*/ 1330543 h 5262956"/>
                <a:gd name="connsiteX77" fmla="*/ 1583950 w 1883925"/>
                <a:gd name="connsiteY77" fmla="*/ 1403914 h 5262956"/>
                <a:gd name="connsiteX78" fmla="*/ 1584296 w 1883925"/>
                <a:gd name="connsiteY78" fmla="*/ 1408298 h 5262956"/>
                <a:gd name="connsiteX79" fmla="*/ 1584447 w 1883925"/>
                <a:gd name="connsiteY79" fmla="*/ 1412241 h 5262956"/>
                <a:gd name="connsiteX80" fmla="*/ 1587516 w 1883925"/>
                <a:gd name="connsiteY80" fmla="*/ 1463651 h 5262956"/>
                <a:gd name="connsiteX81" fmla="*/ 1588955 w 1883925"/>
                <a:gd name="connsiteY81" fmla="*/ 1520168 h 5262956"/>
                <a:gd name="connsiteX82" fmla="*/ 1588613 w 1883925"/>
                <a:gd name="connsiteY82" fmla="*/ 1521033 h 5262956"/>
                <a:gd name="connsiteX83" fmla="*/ 1589578 w 1883925"/>
                <a:gd name="connsiteY83" fmla="*/ 1546234 h 5262956"/>
                <a:gd name="connsiteX84" fmla="*/ 1614046 w 1883925"/>
                <a:gd name="connsiteY84" fmla="*/ 2299049 h 5262956"/>
                <a:gd name="connsiteX85" fmla="*/ 1574282 w 1883925"/>
                <a:gd name="connsiteY85" fmla="*/ 2660015 h 5262956"/>
                <a:gd name="connsiteX86" fmla="*/ 1553174 w 1883925"/>
                <a:gd name="connsiteY86" fmla="*/ 2665487 h 5262956"/>
                <a:gd name="connsiteX87" fmla="*/ 1549204 w 1883925"/>
                <a:gd name="connsiteY87" fmla="*/ 2666146 h 5262956"/>
                <a:gd name="connsiteX88" fmla="*/ 1549018 w 1883925"/>
                <a:gd name="connsiteY88" fmla="*/ 2670278 h 5262956"/>
                <a:gd name="connsiteX89" fmla="*/ 1546427 w 1883925"/>
                <a:gd name="connsiteY89" fmla="*/ 2670344 h 5262956"/>
                <a:gd name="connsiteX90" fmla="*/ 1545899 w 1883925"/>
                <a:gd name="connsiteY90" fmla="*/ 2670335 h 5262956"/>
                <a:gd name="connsiteX91" fmla="*/ 1545615 w 1883925"/>
                <a:gd name="connsiteY91" fmla="*/ 2672970 h 5262956"/>
                <a:gd name="connsiteX92" fmla="*/ 1545306 w 1883925"/>
                <a:gd name="connsiteY92" fmla="*/ 2675915 h 5262956"/>
                <a:gd name="connsiteX93" fmla="*/ 1555061 w 1883925"/>
                <a:gd name="connsiteY93" fmla="*/ 2699990 h 5262956"/>
                <a:gd name="connsiteX94" fmla="*/ 1562848 w 1883925"/>
                <a:gd name="connsiteY94" fmla="*/ 2719436 h 5262956"/>
                <a:gd name="connsiteX95" fmla="*/ 1562702 w 1883925"/>
                <a:gd name="connsiteY95" fmla="*/ 2718924 h 5262956"/>
                <a:gd name="connsiteX96" fmla="*/ 1607755 w 1883925"/>
                <a:gd name="connsiteY96" fmla="*/ 2834984 h 5262956"/>
                <a:gd name="connsiteX97" fmla="*/ 1600396 w 1883925"/>
                <a:gd name="connsiteY97" fmla="*/ 2903724 h 5262956"/>
                <a:gd name="connsiteX98" fmla="*/ 1598141 w 1883925"/>
                <a:gd name="connsiteY98" fmla="*/ 2917704 h 5262956"/>
                <a:gd name="connsiteX99" fmla="*/ 1594354 w 1883925"/>
                <a:gd name="connsiteY99" fmla="*/ 2944763 h 5262956"/>
                <a:gd name="connsiteX100" fmla="*/ 1592151 w 1883925"/>
                <a:gd name="connsiteY100" fmla="*/ 2954084 h 5262956"/>
                <a:gd name="connsiteX101" fmla="*/ 1591252 w 1883925"/>
                <a:gd name="connsiteY101" fmla="*/ 2959319 h 5262956"/>
                <a:gd name="connsiteX102" fmla="*/ 1591348 w 1883925"/>
                <a:gd name="connsiteY102" fmla="*/ 2957484 h 5262956"/>
                <a:gd name="connsiteX103" fmla="*/ 1589281 w 1883925"/>
                <a:gd name="connsiteY103" fmla="*/ 2966228 h 5262956"/>
                <a:gd name="connsiteX104" fmla="*/ 1576756 w 1883925"/>
                <a:gd name="connsiteY104" fmla="*/ 2974441 h 5262956"/>
                <a:gd name="connsiteX105" fmla="*/ 1576650 w 1883925"/>
                <a:gd name="connsiteY105" fmla="*/ 2975272 h 5262956"/>
                <a:gd name="connsiteX106" fmla="*/ 1563139 w 1883925"/>
                <a:gd name="connsiteY106" fmla="*/ 2983784 h 5262956"/>
                <a:gd name="connsiteX107" fmla="*/ 1563250 w 1883925"/>
                <a:gd name="connsiteY107" fmla="*/ 2983298 h 5262956"/>
                <a:gd name="connsiteX108" fmla="*/ 1556581 w 1883925"/>
                <a:gd name="connsiteY108" fmla="*/ 2987671 h 5262956"/>
                <a:gd name="connsiteX109" fmla="*/ 1537567 w 1883925"/>
                <a:gd name="connsiteY109" fmla="*/ 2998278 h 5262956"/>
                <a:gd name="connsiteX110" fmla="*/ 1534082 w 1883925"/>
                <a:gd name="connsiteY110" fmla="*/ 3000410 h 5262956"/>
                <a:gd name="connsiteX111" fmla="*/ 1508187 w 1883925"/>
                <a:gd name="connsiteY111" fmla="*/ 3017016 h 5262956"/>
                <a:gd name="connsiteX112" fmla="*/ 1510603 w 1883925"/>
                <a:gd name="connsiteY112" fmla="*/ 3014774 h 5262956"/>
                <a:gd name="connsiteX113" fmla="*/ 1487275 w 1883925"/>
                <a:gd name="connsiteY113" fmla="*/ 3029045 h 5262956"/>
                <a:gd name="connsiteX114" fmla="*/ 1465647 w 1883925"/>
                <a:gd name="connsiteY114" fmla="*/ 3040350 h 5262956"/>
                <a:gd name="connsiteX115" fmla="*/ 1458808 w 1883925"/>
                <a:gd name="connsiteY115" fmla="*/ 3042686 h 5262956"/>
                <a:gd name="connsiteX116" fmla="*/ 1454417 w 1883925"/>
                <a:gd name="connsiteY116" fmla="*/ 3043801 h 5262956"/>
                <a:gd name="connsiteX117" fmla="*/ 1465573 w 1883925"/>
                <a:gd name="connsiteY117" fmla="*/ 3242439 h 5262956"/>
                <a:gd name="connsiteX118" fmla="*/ 1482763 w 1883925"/>
                <a:gd name="connsiteY118" fmla="*/ 3627856 h 5262956"/>
                <a:gd name="connsiteX119" fmla="*/ 1548773 w 1883925"/>
                <a:gd name="connsiteY119" fmla="*/ 4864027 h 5262956"/>
                <a:gd name="connsiteX120" fmla="*/ 1541044 w 1883925"/>
                <a:gd name="connsiteY120" fmla="*/ 4865741 h 5262956"/>
                <a:gd name="connsiteX121" fmla="*/ 1532528 w 1883925"/>
                <a:gd name="connsiteY121" fmla="*/ 4869050 h 5262956"/>
                <a:gd name="connsiteX122" fmla="*/ 1538666 w 1883925"/>
                <a:gd name="connsiteY122" fmla="*/ 4869162 h 5262956"/>
                <a:gd name="connsiteX123" fmla="*/ 1545786 w 1883925"/>
                <a:gd name="connsiteY123" fmla="*/ 4879580 h 5262956"/>
                <a:gd name="connsiteX124" fmla="*/ 1545866 w 1883925"/>
                <a:gd name="connsiteY124" fmla="*/ 4879575 h 5262956"/>
                <a:gd name="connsiteX125" fmla="*/ 1546155 w 1883925"/>
                <a:gd name="connsiteY125" fmla="*/ 4880120 h 5262956"/>
                <a:gd name="connsiteX126" fmla="*/ 1546328 w 1883925"/>
                <a:gd name="connsiteY126" fmla="*/ 4880372 h 5262956"/>
                <a:gd name="connsiteX127" fmla="*/ 1556865 w 1883925"/>
                <a:gd name="connsiteY127" fmla="*/ 4900032 h 5262956"/>
                <a:gd name="connsiteX128" fmla="*/ 1560681 w 1883925"/>
                <a:gd name="connsiteY128" fmla="*/ 4907066 h 5262956"/>
                <a:gd name="connsiteX129" fmla="*/ 1572299 w 1883925"/>
                <a:gd name="connsiteY129" fmla="*/ 4927469 h 5262956"/>
                <a:gd name="connsiteX130" fmla="*/ 1574660 w 1883925"/>
                <a:gd name="connsiteY130" fmla="*/ 4931010 h 5262956"/>
                <a:gd name="connsiteX131" fmla="*/ 1579270 w 1883925"/>
                <a:gd name="connsiteY131" fmla="*/ 4930742 h 5262956"/>
                <a:gd name="connsiteX132" fmla="*/ 1589701 w 1883925"/>
                <a:gd name="connsiteY132" fmla="*/ 4941616 h 5262956"/>
                <a:gd name="connsiteX133" fmla="*/ 1586286 w 1883925"/>
                <a:gd name="connsiteY133" fmla="*/ 4945212 h 5262956"/>
                <a:gd name="connsiteX134" fmla="*/ 1598925 w 1883925"/>
                <a:gd name="connsiteY134" fmla="*/ 4956995 h 5262956"/>
                <a:gd name="connsiteX135" fmla="*/ 1608371 w 1883925"/>
                <a:gd name="connsiteY135" fmla="*/ 4965248 h 5262956"/>
                <a:gd name="connsiteX136" fmla="*/ 1610989 w 1883925"/>
                <a:gd name="connsiteY136" fmla="*/ 4965667 h 5262956"/>
                <a:gd name="connsiteX137" fmla="*/ 1612800 w 1883925"/>
                <a:gd name="connsiteY137" fmla="*/ 4969118 h 5262956"/>
                <a:gd name="connsiteX138" fmla="*/ 1613520 w 1883925"/>
                <a:gd name="connsiteY138" fmla="*/ 4969747 h 5262956"/>
                <a:gd name="connsiteX139" fmla="*/ 1622932 w 1883925"/>
                <a:gd name="connsiteY139" fmla="*/ 4970552 h 5262956"/>
                <a:gd name="connsiteX140" fmla="*/ 1624294 w 1883925"/>
                <a:gd name="connsiteY140" fmla="*/ 4972008 h 5262956"/>
                <a:gd name="connsiteX141" fmla="*/ 1625351 w 1883925"/>
                <a:gd name="connsiteY141" fmla="*/ 4971655 h 5262956"/>
                <a:gd name="connsiteX142" fmla="*/ 1629890 w 1883925"/>
                <a:gd name="connsiteY142" fmla="*/ 4976423 h 5262956"/>
                <a:gd name="connsiteX143" fmla="*/ 1629878 w 1883925"/>
                <a:gd name="connsiteY143" fmla="*/ 4977977 h 5262956"/>
                <a:gd name="connsiteX144" fmla="*/ 1633372 w 1883925"/>
                <a:gd name="connsiteY144" fmla="*/ 4981714 h 5262956"/>
                <a:gd name="connsiteX145" fmla="*/ 1630759 w 1883925"/>
                <a:gd name="connsiteY145" fmla="*/ 4984383 h 5262956"/>
                <a:gd name="connsiteX146" fmla="*/ 1636410 w 1883925"/>
                <a:gd name="connsiteY146" fmla="*/ 4988867 h 5262956"/>
                <a:gd name="connsiteX147" fmla="*/ 1638698 w 1883925"/>
                <a:gd name="connsiteY147" fmla="*/ 4990562 h 5262956"/>
                <a:gd name="connsiteX148" fmla="*/ 1662621 w 1883925"/>
                <a:gd name="connsiteY148" fmla="*/ 5005859 h 5262956"/>
                <a:gd name="connsiteX149" fmla="*/ 1663320 w 1883925"/>
                <a:gd name="connsiteY149" fmla="*/ 5006286 h 5262956"/>
                <a:gd name="connsiteX150" fmla="*/ 1673667 w 1883925"/>
                <a:gd name="connsiteY150" fmla="*/ 5007125 h 5262956"/>
                <a:gd name="connsiteX151" fmla="*/ 1674744 w 1883925"/>
                <a:gd name="connsiteY151" fmla="*/ 5008019 h 5262956"/>
                <a:gd name="connsiteX152" fmla="*/ 1677413 w 1883925"/>
                <a:gd name="connsiteY152" fmla="*/ 5007602 h 5262956"/>
                <a:gd name="connsiteX153" fmla="*/ 1683109 w 1883925"/>
                <a:gd name="connsiteY153" fmla="*/ 5011036 h 5262956"/>
                <a:gd name="connsiteX154" fmla="*/ 1684095 w 1883925"/>
                <a:gd name="connsiteY154" fmla="*/ 5010518 h 5262956"/>
                <a:gd name="connsiteX155" fmla="*/ 1689399 w 1883925"/>
                <a:gd name="connsiteY155" fmla="*/ 5013419 h 5262956"/>
                <a:gd name="connsiteX156" fmla="*/ 1689466 w 1883925"/>
                <a:gd name="connsiteY156" fmla="*/ 5014869 h 5262956"/>
                <a:gd name="connsiteX157" fmla="*/ 1691397 w 1883925"/>
                <a:gd name="connsiteY157" fmla="*/ 5016033 h 5262956"/>
                <a:gd name="connsiteX158" fmla="*/ 1693132 w 1883925"/>
                <a:gd name="connsiteY158" fmla="*/ 5021205 h 5262956"/>
                <a:gd name="connsiteX159" fmla="*/ 1689895 w 1883925"/>
                <a:gd name="connsiteY159" fmla="*/ 5022558 h 5262956"/>
                <a:gd name="connsiteX160" fmla="*/ 1714673 w 1883925"/>
                <a:gd name="connsiteY160" fmla="*/ 5037729 h 5262956"/>
                <a:gd name="connsiteX161" fmla="*/ 1722275 w 1883925"/>
                <a:gd name="connsiteY161" fmla="*/ 5042324 h 5262956"/>
                <a:gd name="connsiteX162" fmla="*/ 1728179 w 1883925"/>
                <a:gd name="connsiteY162" fmla="*/ 5042942 h 5262956"/>
                <a:gd name="connsiteX163" fmla="*/ 1730406 w 1883925"/>
                <a:gd name="connsiteY163" fmla="*/ 5043820 h 5262956"/>
                <a:gd name="connsiteX164" fmla="*/ 1732084 w 1883925"/>
                <a:gd name="connsiteY164" fmla="*/ 5043482 h 5262956"/>
                <a:gd name="connsiteX165" fmla="*/ 1735742 w 1883925"/>
                <a:gd name="connsiteY165" fmla="*/ 5045923 h 5262956"/>
                <a:gd name="connsiteX166" fmla="*/ 1736124 w 1883925"/>
                <a:gd name="connsiteY166" fmla="*/ 5046073 h 5262956"/>
                <a:gd name="connsiteX167" fmla="*/ 1736135 w 1883925"/>
                <a:gd name="connsiteY167" fmla="*/ 5046184 h 5262956"/>
                <a:gd name="connsiteX168" fmla="*/ 1745546 w 1883925"/>
                <a:gd name="connsiteY168" fmla="*/ 5052462 h 5262956"/>
                <a:gd name="connsiteX169" fmla="*/ 1746903 w 1883925"/>
                <a:gd name="connsiteY169" fmla="*/ 5057830 h 5262956"/>
                <a:gd name="connsiteX170" fmla="*/ 1746892 w 1883925"/>
                <a:gd name="connsiteY170" fmla="*/ 5057834 h 5262956"/>
                <a:gd name="connsiteX171" fmla="*/ 1867570 w 1883925"/>
                <a:gd name="connsiteY171" fmla="*/ 5129570 h 5262956"/>
                <a:gd name="connsiteX172" fmla="*/ 1877248 w 1883925"/>
                <a:gd name="connsiteY172" fmla="*/ 5137385 h 5262956"/>
                <a:gd name="connsiteX173" fmla="*/ 1877248 w 1883925"/>
                <a:gd name="connsiteY173" fmla="*/ 5137386 h 5262956"/>
                <a:gd name="connsiteX174" fmla="*/ 1877249 w 1883925"/>
                <a:gd name="connsiteY174" fmla="*/ 5137385 h 5262956"/>
                <a:gd name="connsiteX175" fmla="*/ 1877250 w 1883925"/>
                <a:gd name="connsiteY175" fmla="*/ 5137387 h 5262956"/>
                <a:gd name="connsiteX176" fmla="*/ 1878542 w 1883925"/>
                <a:gd name="connsiteY176" fmla="*/ 5138913 h 5262956"/>
                <a:gd name="connsiteX177" fmla="*/ 1878541 w 1883925"/>
                <a:gd name="connsiteY177" fmla="*/ 5138913 h 5262956"/>
                <a:gd name="connsiteX178" fmla="*/ 1880353 w 1883925"/>
                <a:gd name="connsiteY178" fmla="*/ 5143095 h 5262956"/>
                <a:gd name="connsiteX179" fmla="*/ 1883457 w 1883925"/>
                <a:gd name="connsiteY179" fmla="*/ 5175288 h 5262956"/>
                <a:gd name="connsiteX180" fmla="*/ 1882778 w 1883925"/>
                <a:gd name="connsiteY180" fmla="*/ 5194467 h 5262956"/>
                <a:gd name="connsiteX181" fmla="*/ 1883925 w 1883925"/>
                <a:gd name="connsiteY181" fmla="*/ 5193102 h 5262956"/>
                <a:gd name="connsiteX182" fmla="*/ 1882679 w 1883925"/>
                <a:gd name="connsiteY182" fmla="*/ 5197263 h 5262956"/>
                <a:gd name="connsiteX183" fmla="*/ 1882458 w 1883925"/>
                <a:gd name="connsiteY183" fmla="*/ 5203504 h 5262956"/>
                <a:gd name="connsiteX184" fmla="*/ 1880267 w 1883925"/>
                <a:gd name="connsiteY184" fmla="*/ 5205318 h 5262956"/>
                <a:gd name="connsiteX185" fmla="*/ 1879147 w 1883925"/>
                <a:gd name="connsiteY185" fmla="*/ 5209058 h 5262956"/>
                <a:gd name="connsiteX186" fmla="*/ 1789201 w 1883925"/>
                <a:gd name="connsiteY186" fmla="*/ 5233976 h 5262956"/>
                <a:gd name="connsiteX187" fmla="*/ 1581475 w 1883925"/>
                <a:gd name="connsiteY187" fmla="*/ 5216718 h 5262956"/>
                <a:gd name="connsiteX188" fmla="*/ 1553864 w 1883925"/>
                <a:gd name="connsiteY188" fmla="*/ 5199370 h 5262956"/>
                <a:gd name="connsiteX189" fmla="*/ 1553381 w 1883925"/>
                <a:gd name="connsiteY189" fmla="*/ 5199139 h 5262956"/>
                <a:gd name="connsiteX190" fmla="*/ 1553011 w 1883925"/>
                <a:gd name="connsiteY190" fmla="*/ 5198834 h 5262956"/>
                <a:gd name="connsiteX191" fmla="*/ 1543613 w 1883925"/>
                <a:gd name="connsiteY191" fmla="*/ 5192930 h 5262956"/>
                <a:gd name="connsiteX192" fmla="*/ 1536846 w 1883925"/>
                <a:gd name="connsiteY192" fmla="*/ 5185497 h 5262956"/>
                <a:gd name="connsiteX193" fmla="*/ 1535500 w 1883925"/>
                <a:gd name="connsiteY193" fmla="*/ 5184386 h 5262956"/>
                <a:gd name="connsiteX194" fmla="*/ 1528227 w 1883925"/>
                <a:gd name="connsiteY194" fmla="*/ 5176031 h 5262956"/>
                <a:gd name="connsiteX195" fmla="*/ 1528207 w 1883925"/>
                <a:gd name="connsiteY195" fmla="*/ 5176009 h 5262956"/>
                <a:gd name="connsiteX196" fmla="*/ 1528211 w 1883925"/>
                <a:gd name="connsiteY196" fmla="*/ 5176013 h 5262956"/>
                <a:gd name="connsiteX197" fmla="*/ 1528207 w 1883925"/>
                <a:gd name="connsiteY197" fmla="*/ 5176008 h 5262956"/>
                <a:gd name="connsiteX198" fmla="*/ 1528191 w 1883925"/>
                <a:gd name="connsiteY198" fmla="*/ 5176005 h 5262956"/>
                <a:gd name="connsiteX199" fmla="*/ 1528207 w 1883925"/>
                <a:gd name="connsiteY199" fmla="*/ 5176009 h 5262956"/>
                <a:gd name="connsiteX200" fmla="*/ 1324521 w 1883925"/>
                <a:gd name="connsiteY200" fmla="*/ 5131779 h 5262956"/>
                <a:gd name="connsiteX201" fmla="*/ 1321086 w 1883925"/>
                <a:gd name="connsiteY201" fmla="*/ 5124706 h 5262956"/>
                <a:gd name="connsiteX202" fmla="*/ 1320666 w 1883925"/>
                <a:gd name="connsiteY202" fmla="*/ 5120158 h 5262956"/>
                <a:gd name="connsiteX203" fmla="*/ 1320617 w 1883925"/>
                <a:gd name="connsiteY203" fmla="*/ 5120042 h 5262956"/>
                <a:gd name="connsiteX204" fmla="*/ 1320578 w 1883925"/>
                <a:gd name="connsiteY204" fmla="*/ 5119211 h 5262956"/>
                <a:gd name="connsiteX205" fmla="*/ 1320578 w 1883925"/>
                <a:gd name="connsiteY205" fmla="*/ 5119209 h 5262956"/>
                <a:gd name="connsiteX206" fmla="*/ 1320578 w 1883925"/>
                <a:gd name="connsiteY206" fmla="*/ 5119209 h 5262956"/>
                <a:gd name="connsiteX207" fmla="*/ 1319233 w 1883925"/>
                <a:gd name="connsiteY207" fmla="*/ 5090415 h 5262956"/>
                <a:gd name="connsiteX208" fmla="*/ 1318187 w 1883925"/>
                <a:gd name="connsiteY208" fmla="*/ 5067800 h 5262956"/>
                <a:gd name="connsiteX209" fmla="*/ 1317868 w 1883925"/>
                <a:gd name="connsiteY209" fmla="*/ 5060918 h 5262956"/>
                <a:gd name="connsiteX210" fmla="*/ 1317868 w 1883925"/>
                <a:gd name="connsiteY210" fmla="*/ 5060917 h 5262956"/>
                <a:gd name="connsiteX211" fmla="*/ 1318875 w 1883925"/>
                <a:gd name="connsiteY211" fmla="*/ 5021789 h 5262956"/>
                <a:gd name="connsiteX212" fmla="*/ 1320917 w 1883925"/>
                <a:gd name="connsiteY212" fmla="*/ 4953473 h 5262956"/>
                <a:gd name="connsiteX213" fmla="*/ 1296901 w 1883925"/>
                <a:gd name="connsiteY213" fmla="*/ 4951822 h 5262956"/>
                <a:gd name="connsiteX214" fmla="*/ 1273728 w 1883925"/>
                <a:gd name="connsiteY214" fmla="*/ 4948253 h 5262956"/>
                <a:gd name="connsiteX215" fmla="*/ 1246223 w 1883925"/>
                <a:gd name="connsiteY215" fmla="*/ 4704284 h 5262956"/>
                <a:gd name="connsiteX216" fmla="*/ 1153624 w 1883925"/>
                <a:gd name="connsiteY216" fmla="*/ 4300801 h 5262956"/>
                <a:gd name="connsiteX217" fmla="*/ 1150169 w 1883925"/>
                <a:gd name="connsiteY217" fmla="*/ 3832427 h 5262956"/>
                <a:gd name="connsiteX218" fmla="*/ 1153004 w 1883925"/>
                <a:gd name="connsiteY218" fmla="*/ 3806002 h 5262956"/>
                <a:gd name="connsiteX219" fmla="*/ 1152632 w 1883925"/>
                <a:gd name="connsiteY219" fmla="*/ 3801492 h 5262956"/>
                <a:gd name="connsiteX220" fmla="*/ 1087614 w 1883925"/>
                <a:gd name="connsiteY220" fmla="*/ 3376649 h 5262956"/>
                <a:gd name="connsiteX221" fmla="*/ 906801 w 1883925"/>
                <a:gd name="connsiteY221" fmla="*/ 2953036 h 5262956"/>
                <a:gd name="connsiteX222" fmla="*/ 900583 w 1883925"/>
                <a:gd name="connsiteY222" fmla="*/ 2942078 h 5262956"/>
                <a:gd name="connsiteX223" fmla="*/ 875797 w 1883925"/>
                <a:gd name="connsiteY223" fmla="*/ 3032015 h 5262956"/>
                <a:gd name="connsiteX224" fmla="*/ 801568 w 1883925"/>
                <a:gd name="connsiteY224" fmla="*/ 3822222 h 5262956"/>
                <a:gd name="connsiteX225" fmla="*/ 802016 w 1883925"/>
                <a:gd name="connsiteY225" fmla="*/ 4342891 h 5262956"/>
                <a:gd name="connsiteX226" fmla="*/ 809196 w 1883925"/>
                <a:gd name="connsiteY226" fmla="*/ 4885070 h 5262956"/>
                <a:gd name="connsiteX227" fmla="*/ 792262 w 1883925"/>
                <a:gd name="connsiteY227" fmla="*/ 4895518 h 5262956"/>
                <a:gd name="connsiteX228" fmla="*/ 789637 w 1883925"/>
                <a:gd name="connsiteY228" fmla="*/ 4896400 h 5262956"/>
                <a:gd name="connsiteX229" fmla="*/ 792796 w 1883925"/>
                <a:gd name="connsiteY229" fmla="*/ 4902399 h 5262956"/>
                <a:gd name="connsiteX230" fmla="*/ 804898 w 1883925"/>
                <a:gd name="connsiteY230" fmla="*/ 4918703 h 5262956"/>
                <a:gd name="connsiteX231" fmla="*/ 800949 w 1883925"/>
                <a:gd name="connsiteY231" fmla="*/ 4993802 h 5262956"/>
                <a:gd name="connsiteX232" fmla="*/ 836519 w 1883925"/>
                <a:gd name="connsiteY232" fmla="*/ 5147955 h 5262956"/>
                <a:gd name="connsiteX233" fmla="*/ 834483 w 1883925"/>
                <a:gd name="connsiteY233" fmla="*/ 5227426 h 5262956"/>
                <a:gd name="connsiteX234" fmla="*/ 830630 w 1883925"/>
                <a:gd name="connsiteY234" fmla="*/ 5238331 h 5262956"/>
                <a:gd name="connsiteX235" fmla="*/ 832664 w 1883925"/>
                <a:gd name="connsiteY235" fmla="*/ 5236594 h 5262956"/>
                <a:gd name="connsiteX236" fmla="*/ 831472 w 1883925"/>
                <a:gd name="connsiteY236" fmla="*/ 5241576 h 5262956"/>
                <a:gd name="connsiteX237" fmla="*/ 827454 w 1883925"/>
                <a:gd name="connsiteY237" fmla="*/ 5247318 h 5262956"/>
                <a:gd name="connsiteX238" fmla="*/ 827188 w 1883925"/>
                <a:gd name="connsiteY238" fmla="*/ 5248071 h 5262956"/>
                <a:gd name="connsiteX239" fmla="*/ 826845 w 1883925"/>
                <a:gd name="connsiteY239" fmla="*/ 5248188 h 5262956"/>
                <a:gd name="connsiteX240" fmla="*/ 825209 w 1883925"/>
                <a:gd name="connsiteY240" fmla="*/ 5250526 h 5262956"/>
                <a:gd name="connsiteX241" fmla="*/ 795152 w 1883925"/>
                <a:gd name="connsiteY241" fmla="*/ 5259162 h 5262956"/>
                <a:gd name="connsiteX242" fmla="*/ 586356 w 1883925"/>
                <a:gd name="connsiteY242" fmla="*/ 5254190 h 5262956"/>
                <a:gd name="connsiteX243" fmla="*/ 557807 w 1883925"/>
                <a:gd name="connsiteY243" fmla="*/ 5243664 h 5262956"/>
                <a:gd name="connsiteX244" fmla="*/ 552855 w 1883925"/>
                <a:gd name="connsiteY244" fmla="*/ 5236320 h 5262956"/>
                <a:gd name="connsiteX245" fmla="*/ 548920 w 1883925"/>
                <a:gd name="connsiteY245" fmla="*/ 5233293 h 5262956"/>
                <a:gd name="connsiteX246" fmla="*/ 548664 w 1883925"/>
                <a:gd name="connsiteY246" fmla="*/ 5230103 h 5262956"/>
                <a:gd name="connsiteX247" fmla="*/ 546359 w 1883925"/>
                <a:gd name="connsiteY247" fmla="*/ 5226685 h 5262956"/>
                <a:gd name="connsiteX248" fmla="*/ 547974 w 1883925"/>
                <a:gd name="connsiteY248" fmla="*/ 5228841 h 5262956"/>
                <a:gd name="connsiteX249" fmla="*/ 548602 w 1883925"/>
                <a:gd name="connsiteY249" fmla="*/ 5229336 h 5262956"/>
                <a:gd name="connsiteX250" fmla="*/ 545847 w 1883925"/>
                <a:gd name="connsiteY250" fmla="*/ 5195062 h 5262956"/>
                <a:gd name="connsiteX251" fmla="*/ 551047 w 1883925"/>
                <a:gd name="connsiteY251" fmla="*/ 5144563 h 5262956"/>
                <a:gd name="connsiteX252" fmla="*/ 550941 w 1883925"/>
                <a:gd name="connsiteY252" fmla="*/ 5144048 h 5262956"/>
                <a:gd name="connsiteX253" fmla="*/ 551495 w 1883925"/>
                <a:gd name="connsiteY253" fmla="*/ 5140200 h 5262956"/>
                <a:gd name="connsiteX254" fmla="*/ 551496 w 1883925"/>
                <a:gd name="connsiteY254" fmla="*/ 5140202 h 5262956"/>
                <a:gd name="connsiteX255" fmla="*/ 551496 w 1883925"/>
                <a:gd name="connsiteY255" fmla="*/ 5140200 h 5262956"/>
                <a:gd name="connsiteX256" fmla="*/ 551500 w 1883925"/>
                <a:gd name="connsiteY256" fmla="*/ 5140213 h 5262956"/>
                <a:gd name="connsiteX257" fmla="*/ 552961 w 1883925"/>
                <a:gd name="connsiteY257" fmla="*/ 5144374 h 5262956"/>
                <a:gd name="connsiteX258" fmla="*/ 553709 w 1883925"/>
                <a:gd name="connsiteY258" fmla="*/ 5145559 h 5262956"/>
                <a:gd name="connsiteX259" fmla="*/ 552644 w 1883925"/>
                <a:gd name="connsiteY259" fmla="*/ 5122356 h 5262956"/>
                <a:gd name="connsiteX260" fmla="*/ 579602 w 1883925"/>
                <a:gd name="connsiteY260" fmla="*/ 5003684 h 5262956"/>
                <a:gd name="connsiteX261" fmla="*/ 587889 w 1883925"/>
                <a:gd name="connsiteY261" fmla="*/ 4918703 h 5262956"/>
                <a:gd name="connsiteX262" fmla="*/ 596346 w 1883925"/>
                <a:gd name="connsiteY262" fmla="*/ 4918703 h 5262956"/>
                <a:gd name="connsiteX263" fmla="*/ 599741 w 1883925"/>
                <a:gd name="connsiteY263" fmla="*/ 4898936 h 5262956"/>
                <a:gd name="connsiteX264" fmla="*/ 579699 w 1883925"/>
                <a:gd name="connsiteY264" fmla="*/ 4895587 h 5262956"/>
                <a:gd name="connsiteX265" fmla="*/ 549444 w 1883925"/>
                <a:gd name="connsiteY265" fmla="*/ 4889398 h 5262956"/>
                <a:gd name="connsiteX266" fmla="*/ 444926 w 1883925"/>
                <a:gd name="connsiteY266" fmla="*/ 4207285 h 5262956"/>
                <a:gd name="connsiteX267" fmla="*/ 444926 w 1883925"/>
                <a:gd name="connsiteY267" fmla="*/ 3679199 h 5262956"/>
                <a:gd name="connsiteX268" fmla="*/ 368289 w 1883925"/>
                <a:gd name="connsiteY268" fmla="*/ 2722454 h 5262956"/>
                <a:gd name="connsiteX269" fmla="*/ 277199 w 1883925"/>
                <a:gd name="connsiteY269" fmla="*/ 2508058 h 5262956"/>
                <a:gd name="connsiteX270" fmla="*/ 243586 w 1883925"/>
                <a:gd name="connsiteY270" fmla="*/ 2470671 h 5262956"/>
                <a:gd name="connsiteX271" fmla="*/ 187454 w 1883925"/>
                <a:gd name="connsiteY271" fmla="*/ 2502579 h 5262956"/>
                <a:gd name="connsiteX272" fmla="*/ 187453 w 1883925"/>
                <a:gd name="connsiteY272" fmla="*/ 2502580 h 5262956"/>
                <a:gd name="connsiteX273" fmla="*/ 187453 w 1883925"/>
                <a:gd name="connsiteY273" fmla="*/ 2502579 h 5262956"/>
                <a:gd name="connsiteX274" fmla="*/ 187452 w 1883925"/>
                <a:gd name="connsiteY274" fmla="*/ 2502580 h 5262956"/>
                <a:gd name="connsiteX275" fmla="*/ 187451 w 1883925"/>
                <a:gd name="connsiteY275" fmla="*/ 2502559 h 5262956"/>
                <a:gd name="connsiteX276" fmla="*/ 187451 w 1883925"/>
                <a:gd name="connsiteY276" fmla="*/ 2502580 h 5262956"/>
                <a:gd name="connsiteX277" fmla="*/ 73175 w 1883925"/>
                <a:gd name="connsiteY277" fmla="*/ 2196682 h 5262956"/>
                <a:gd name="connsiteX278" fmla="*/ 0 w 1883925"/>
                <a:gd name="connsiteY278" fmla="*/ 1890020 h 5262956"/>
                <a:gd name="connsiteX279" fmla="*/ 98271 w 1883925"/>
                <a:gd name="connsiteY279" fmla="*/ 1475278 h 5262956"/>
                <a:gd name="connsiteX280" fmla="*/ 107014 w 1883925"/>
                <a:gd name="connsiteY280" fmla="*/ 1441508 h 5262956"/>
                <a:gd name="connsiteX281" fmla="*/ 138678 w 1883925"/>
                <a:gd name="connsiteY281" fmla="*/ 1309938 h 5262956"/>
                <a:gd name="connsiteX282" fmla="*/ 203667 w 1883925"/>
                <a:gd name="connsiteY282" fmla="*/ 1094070 h 5262956"/>
                <a:gd name="connsiteX283" fmla="*/ 209160 w 1883925"/>
                <a:gd name="connsiteY283" fmla="*/ 1083802 h 5262956"/>
                <a:gd name="connsiteX284" fmla="*/ 213253 w 1883925"/>
                <a:gd name="connsiteY284" fmla="*/ 1073458 h 5262956"/>
                <a:gd name="connsiteX285" fmla="*/ 217406 w 1883925"/>
                <a:gd name="connsiteY285" fmla="*/ 1068387 h 5262956"/>
                <a:gd name="connsiteX286" fmla="*/ 223892 w 1883925"/>
                <a:gd name="connsiteY286" fmla="*/ 1056263 h 5262956"/>
                <a:gd name="connsiteX287" fmla="*/ 229833 w 1883925"/>
                <a:gd name="connsiteY287" fmla="*/ 1053210 h 5262956"/>
                <a:gd name="connsiteX288" fmla="*/ 229833 w 1883925"/>
                <a:gd name="connsiteY288" fmla="*/ 1053209 h 5262956"/>
                <a:gd name="connsiteX289" fmla="*/ 229833 w 1883925"/>
                <a:gd name="connsiteY289" fmla="*/ 1053210 h 5262956"/>
                <a:gd name="connsiteX290" fmla="*/ 229834 w 1883925"/>
                <a:gd name="connsiteY290" fmla="*/ 1053210 h 5262956"/>
                <a:gd name="connsiteX291" fmla="*/ 229835 w 1883925"/>
                <a:gd name="connsiteY291" fmla="*/ 1053214 h 5262956"/>
                <a:gd name="connsiteX292" fmla="*/ 229835 w 1883925"/>
                <a:gd name="connsiteY292" fmla="*/ 1053214 h 5262956"/>
                <a:gd name="connsiteX293" fmla="*/ 229835 w 1883925"/>
                <a:gd name="connsiteY293" fmla="*/ 1053212 h 5262956"/>
                <a:gd name="connsiteX294" fmla="*/ 615970 w 1883925"/>
                <a:gd name="connsiteY294" fmla="*/ 886969 h 5262956"/>
                <a:gd name="connsiteX295" fmla="*/ 627604 w 1883925"/>
                <a:gd name="connsiteY295" fmla="*/ 875924 h 5262956"/>
                <a:gd name="connsiteX296" fmla="*/ 695900 w 1883925"/>
                <a:gd name="connsiteY296" fmla="*/ 826375 h 5262956"/>
                <a:gd name="connsiteX297" fmla="*/ 694903 w 1883925"/>
                <a:gd name="connsiteY297" fmla="*/ 831516 h 5262956"/>
                <a:gd name="connsiteX298" fmla="*/ 707258 w 1883925"/>
                <a:gd name="connsiteY298" fmla="*/ 793609 h 5262956"/>
                <a:gd name="connsiteX299" fmla="*/ 707260 w 1883925"/>
                <a:gd name="connsiteY299" fmla="*/ 793613 h 5262956"/>
                <a:gd name="connsiteX300" fmla="*/ 713561 w 1883925"/>
                <a:gd name="connsiteY300" fmla="*/ 782221 h 5262956"/>
                <a:gd name="connsiteX301" fmla="*/ 718619 w 1883925"/>
                <a:gd name="connsiteY301" fmla="*/ 777233 h 5262956"/>
                <a:gd name="connsiteX302" fmla="*/ 712320 w 1883925"/>
                <a:gd name="connsiteY302" fmla="*/ 771111 h 5262956"/>
                <a:gd name="connsiteX303" fmla="*/ 615976 w 1883925"/>
                <a:gd name="connsiteY303" fmla="*/ 662340 h 5262956"/>
                <a:gd name="connsiteX304" fmla="*/ 609698 w 1883925"/>
                <a:gd name="connsiteY304" fmla="*/ 619732 h 5262956"/>
                <a:gd name="connsiteX305" fmla="*/ 608586 w 1883925"/>
                <a:gd name="connsiteY305" fmla="*/ 582570 h 5262956"/>
                <a:gd name="connsiteX306" fmla="*/ 597177 w 1883925"/>
                <a:gd name="connsiteY306" fmla="*/ 581347 h 5262956"/>
                <a:gd name="connsiteX307" fmla="*/ 561408 w 1883925"/>
                <a:gd name="connsiteY307" fmla="*/ 477985 h 5262956"/>
                <a:gd name="connsiteX308" fmla="*/ 580965 w 1883925"/>
                <a:gd name="connsiteY308" fmla="*/ 408404 h 5262956"/>
                <a:gd name="connsiteX309" fmla="*/ 593141 w 1883925"/>
                <a:gd name="connsiteY309" fmla="*/ 419909 h 5262956"/>
                <a:gd name="connsiteX310" fmla="*/ 590191 w 1883925"/>
                <a:gd name="connsiteY310" fmla="*/ 414241 h 5262956"/>
                <a:gd name="connsiteX311" fmla="*/ 580965 w 1883925"/>
                <a:gd name="connsiteY311" fmla="*/ 408403 h 5262956"/>
                <a:gd name="connsiteX312" fmla="*/ 567699 w 1883925"/>
                <a:gd name="connsiteY312" fmla="*/ 221774 h 5262956"/>
                <a:gd name="connsiteX313" fmla="*/ 612814 w 1883925"/>
                <a:gd name="connsiteY313" fmla="*/ 137424 h 5262956"/>
                <a:gd name="connsiteX314" fmla="*/ 612815 w 1883925"/>
                <a:gd name="connsiteY314" fmla="*/ 137422 h 5262956"/>
                <a:gd name="connsiteX315" fmla="*/ 612814 w 1883925"/>
                <a:gd name="connsiteY315" fmla="*/ 137423 h 5262956"/>
                <a:gd name="connsiteX316" fmla="*/ 612817 w 1883925"/>
                <a:gd name="connsiteY316" fmla="*/ 137419 h 5262956"/>
                <a:gd name="connsiteX317" fmla="*/ 634168 w 1883925"/>
                <a:gd name="connsiteY317" fmla="*/ 100454 h 5262956"/>
                <a:gd name="connsiteX318" fmla="*/ 651265 w 1883925"/>
                <a:gd name="connsiteY318" fmla="*/ 83531 h 5262956"/>
                <a:gd name="connsiteX319" fmla="*/ 658234 w 1883925"/>
                <a:gd name="connsiteY319" fmla="*/ 73763 h 5262956"/>
                <a:gd name="connsiteX320" fmla="*/ 981531 w 1883925"/>
                <a:gd name="connsiteY320" fmla="*/ 25909 h 5262956"/>
                <a:gd name="connsiteX321" fmla="*/ 997640 w 1883925"/>
                <a:gd name="connsiteY321" fmla="*/ 2 h 5262956"/>
                <a:gd name="connsiteX322" fmla="*/ 997640 w 1883925"/>
                <a:gd name="connsiteY322" fmla="*/ 1 h 5262956"/>
                <a:gd name="connsiteX323" fmla="*/ 997640 w 1883925"/>
                <a:gd name="connsiteY323" fmla="*/ 1 h 5262956"/>
                <a:gd name="connsiteX324" fmla="*/ 997641 w 1883925"/>
                <a:gd name="connsiteY324" fmla="*/ 0 h 5262956"/>
                <a:gd name="connsiteX325" fmla="*/ 997641 w 1883925"/>
                <a:gd name="connsiteY325" fmla="*/ 2 h 5262956"/>
                <a:gd name="connsiteX326" fmla="*/ 997642 w 1883925"/>
                <a:gd name="connsiteY326" fmla="*/ 2 h 5262956"/>
                <a:gd name="connsiteX327" fmla="*/ 997641 w 1883925"/>
                <a:gd name="connsiteY327" fmla="*/ 0 h 526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Lst>
              <a:rect l="l" t="t" r="r" b="b"/>
              <a:pathLst>
                <a:path w="1883925" h="5262956">
                  <a:moveTo>
                    <a:pt x="1441806" y="2843292"/>
                  </a:moveTo>
                  <a:lnTo>
                    <a:pt x="1447952" y="2928705"/>
                  </a:lnTo>
                  <a:lnTo>
                    <a:pt x="1451769" y="2996668"/>
                  </a:lnTo>
                  <a:lnTo>
                    <a:pt x="1457804" y="2994088"/>
                  </a:lnTo>
                  <a:lnTo>
                    <a:pt x="1477108" y="2925748"/>
                  </a:lnTo>
                  <a:lnTo>
                    <a:pt x="1466793" y="2852861"/>
                  </a:lnTo>
                  <a:lnTo>
                    <a:pt x="1441806" y="2843292"/>
                  </a:lnTo>
                  <a:close/>
                  <a:moveTo>
                    <a:pt x="1344494" y="1886557"/>
                  </a:moveTo>
                  <a:lnTo>
                    <a:pt x="1340254" y="1906422"/>
                  </a:lnTo>
                  <a:lnTo>
                    <a:pt x="1371502" y="2209942"/>
                  </a:lnTo>
                  <a:lnTo>
                    <a:pt x="1379404" y="2041525"/>
                  </a:lnTo>
                  <a:lnTo>
                    <a:pt x="1344494" y="1886557"/>
                  </a:lnTo>
                  <a:close/>
                  <a:moveTo>
                    <a:pt x="340811" y="1800941"/>
                  </a:moveTo>
                  <a:lnTo>
                    <a:pt x="340931" y="1801998"/>
                  </a:lnTo>
                  <a:lnTo>
                    <a:pt x="340931" y="1801998"/>
                  </a:lnTo>
                  <a:lnTo>
                    <a:pt x="340931" y="1801999"/>
                  </a:lnTo>
                  <a:lnTo>
                    <a:pt x="313197" y="1847820"/>
                  </a:lnTo>
                  <a:lnTo>
                    <a:pt x="313197" y="1847820"/>
                  </a:lnTo>
                  <a:lnTo>
                    <a:pt x="277728" y="1906421"/>
                  </a:lnTo>
                  <a:lnTo>
                    <a:pt x="277728" y="1906422"/>
                  </a:lnTo>
                  <a:lnTo>
                    <a:pt x="277728" y="1906423"/>
                  </a:lnTo>
                  <a:lnTo>
                    <a:pt x="287320" y="1953304"/>
                  </a:lnTo>
                  <a:lnTo>
                    <a:pt x="296432" y="1997835"/>
                  </a:lnTo>
                  <a:lnTo>
                    <a:pt x="296432" y="1997835"/>
                  </a:lnTo>
                  <a:lnTo>
                    <a:pt x="324377" y="2134413"/>
                  </a:lnTo>
                  <a:lnTo>
                    <a:pt x="366790" y="2014554"/>
                  </a:lnTo>
                  <a:lnTo>
                    <a:pt x="366994" y="2013973"/>
                  </a:lnTo>
                  <a:cubicBezTo>
                    <a:pt x="366994" y="2013974"/>
                    <a:pt x="366995" y="2013974"/>
                    <a:pt x="366995" y="2013975"/>
                  </a:cubicBezTo>
                  <a:cubicBezTo>
                    <a:pt x="366995" y="2013974"/>
                    <a:pt x="366996" y="2013974"/>
                    <a:pt x="366996" y="2013973"/>
                  </a:cubicBezTo>
                  <a:cubicBezTo>
                    <a:pt x="366996" y="2013973"/>
                    <a:pt x="359921" y="1956680"/>
                    <a:pt x="351077" y="1884705"/>
                  </a:cubicBezTo>
                  <a:lnTo>
                    <a:pt x="340811" y="1800941"/>
                  </a:lnTo>
                  <a:close/>
                  <a:moveTo>
                    <a:pt x="997641" y="0"/>
                  </a:moveTo>
                  <a:cubicBezTo>
                    <a:pt x="997641" y="1"/>
                    <a:pt x="997642" y="2"/>
                    <a:pt x="997642" y="3"/>
                  </a:cubicBezTo>
                  <a:lnTo>
                    <a:pt x="1032966" y="21195"/>
                  </a:lnTo>
                  <a:cubicBezTo>
                    <a:pt x="1063717" y="43644"/>
                    <a:pt x="1080933" y="70381"/>
                    <a:pt x="1086307" y="106136"/>
                  </a:cubicBezTo>
                  <a:cubicBezTo>
                    <a:pt x="1093950" y="101026"/>
                    <a:pt x="1087709" y="59730"/>
                    <a:pt x="1075951" y="45732"/>
                  </a:cubicBezTo>
                  <a:cubicBezTo>
                    <a:pt x="1147833" y="84719"/>
                    <a:pt x="1134105" y="137424"/>
                    <a:pt x="1134105" y="137424"/>
                  </a:cubicBezTo>
                  <a:cubicBezTo>
                    <a:pt x="1134105" y="137424"/>
                    <a:pt x="1170265" y="195668"/>
                    <a:pt x="1170256" y="231205"/>
                  </a:cubicBezTo>
                  <a:cubicBezTo>
                    <a:pt x="1170231" y="339044"/>
                    <a:pt x="1165143" y="318472"/>
                    <a:pt x="1162084" y="408401"/>
                  </a:cubicBezTo>
                  <a:cubicBezTo>
                    <a:pt x="1162084" y="408401"/>
                    <a:pt x="1156830" y="410560"/>
                    <a:pt x="1150539" y="417383"/>
                  </a:cubicBezTo>
                  <a:lnTo>
                    <a:pt x="1148236" y="422173"/>
                  </a:lnTo>
                  <a:lnTo>
                    <a:pt x="1162084" y="408404"/>
                  </a:lnTo>
                  <a:cubicBezTo>
                    <a:pt x="1216917" y="405776"/>
                    <a:pt x="1181641" y="477986"/>
                    <a:pt x="1181641" y="477986"/>
                  </a:cubicBezTo>
                  <a:cubicBezTo>
                    <a:pt x="1166155" y="548372"/>
                    <a:pt x="1167500" y="575144"/>
                    <a:pt x="1148562" y="582365"/>
                  </a:cubicBezTo>
                  <a:lnTo>
                    <a:pt x="1127319" y="583617"/>
                  </a:lnTo>
                  <a:cubicBezTo>
                    <a:pt x="1126795" y="595655"/>
                    <a:pt x="1126270" y="607694"/>
                    <a:pt x="1125746" y="619732"/>
                  </a:cubicBezTo>
                  <a:cubicBezTo>
                    <a:pt x="1124137" y="641553"/>
                    <a:pt x="1121955" y="657802"/>
                    <a:pt x="1118997" y="662340"/>
                  </a:cubicBezTo>
                  <a:cubicBezTo>
                    <a:pt x="1113082" y="671415"/>
                    <a:pt x="1091840" y="699868"/>
                    <a:pt x="1066370" y="731175"/>
                  </a:cubicBezTo>
                  <a:lnTo>
                    <a:pt x="1032094" y="771491"/>
                  </a:lnTo>
                  <a:cubicBezTo>
                    <a:pt x="1032108" y="772068"/>
                    <a:pt x="1032121" y="772644"/>
                    <a:pt x="1032135" y="773221"/>
                  </a:cubicBezTo>
                  <a:lnTo>
                    <a:pt x="1041484" y="783371"/>
                  </a:lnTo>
                  <a:lnTo>
                    <a:pt x="1042999" y="786856"/>
                  </a:lnTo>
                  <a:lnTo>
                    <a:pt x="1043134" y="786426"/>
                  </a:lnTo>
                  <a:lnTo>
                    <a:pt x="1061907" y="831066"/>
                  </a:lnTo>
                  <a:lnTo>
                    <a:pt x="1061190" y="826386"/>
                  </a:lnTo>
                  <a:cubicBezTo>
                    <a:pt x="1061193" y="826393"/>
                    <a:pt x="1061195" y="826401"/>
                    <a:pt x="1061198" y="826408"/>
                  </a:cubicBezTo>
                  <a:cubicBezTo>
                    <a:pt x="1061195" y="826397"/>
                    <a:pt x="1061193" y="826387"/>
                    <a:pt x="1061190" y="826376"/>
                  </a:cubicBezTo>
                  <a:cubicBezTo>
                    <a:pt x="1061190" y="826376"/>
                    <a:pt x="1076551" y="833396"/>
                    <a:pt x="1097855" y="847339"/>
                  </a:cubicBezTo>
                  <a:lnTo>
                    <a:pt x="1127875" y="869572"/>
                  </a:lnTo>
                  <a:lnTo>
                    <a:pt x="1144222" y="877069"/>
                  </a:lnTo>
                  <a:lnTo>
                    <a:pt x="1459618" y="1023444"/>
                  </a:lnTo>
                  <a:lnTo>
                    <a:pt x="1522311" y="1053180"/>
                  </a:lnTo>
                  <a:lnTo>
                    <a:pt x="1522379" y="1053212"/>
                  </a:lnTo>
                  <a:cubicBezTo>
                    <a:pt x="1522379" y="1053211"/>
                    <a:pt x="1522380" y="1053211"/>
                    <a:pt x="1522380" y="1053210"/>
                  </a:cubicBezTo>
                  <a:lnTo>
                    <a:pt x="1522380" y="1053212"/>
                  </a:lnTo>
                  <a:lnTo>
                    <a:pt x="1522381" y="1053213"/>
                  </a:lnTo>
                  <a:lnTo>
                    <a:pt x="1522381" y="1053210"/>
                  </a:lnTo>
                  <a:cubicBezTo>
                    <a:pt x="1522382" y="1053213"/>
                    <a:pt x="1522384" y="1053216"/>
                    <a:pt x="1522385" y="1053219"/>
                  </a:cubicBezTo>
                  <a:lnTo>
                    <a:pt x="1531708" y="1073062"/>
                  </a:lnTo>
                  <a:lnTo>
                    <a:pt x="1535604" y="1086730"/>
                  </a:lnTo>
                  <a:lnTo>
                    <a:pt x="1543542" y="1106851"/>
                  </a:lnTo>
                  <a:cubicBezTo>
                    <a:pt x="1549719" y="1127613"/>
                    <a:pt x="1555059" y="1150879"/>
                    <a:pt x="1559673" y="1175509"/>
                  </a:cubicBezTo>
                  <a:lnTo>
                    <a:pt x="1563472" y="1205110"/>
                  </a:lnTo>
                  <a:lnTo>
                    <a:pt x="1564651" y="1211537"/>
                  </a:lnTo>
                  <a:cubicBezTo>
                    <a:pt x="1568507" y="1236454"/>
                    <a:pt x="1572215" y="1265004"/>
                    <a:pt x="1575560" y="1297645"/>
                  </a:cubicBezTo>
                  <a:lnTo>
                    <a:pt x="1575899" y="1301937"/>
                  </a:lnTo>
                  <a:lnTo>
                    <a:pt x="1579570" y="1330543"/>
                  </a:lnTo>
                  <a:lnTo>
                    <a:pt x="1583950" y="1403914"/>
                  </a:lnTo>
                  <a:cubicBezTo>
                    <a:pt x="1584065" y="1405375"/>
                    <a:pt x="1584181" y="1406837"/>
                    <a:pt x="1584296" y="1408298"/>
                  </a:cubicBezTo>
                  <a:cubicBezTo>
                    <a:pt x="1584346" y="1409612"/>
                    <a:pt x="1584397" y="1410927"/>
                    <a:pt x="1584447" y="1412241"/>
                  </a:cubicBezTo>
                  <a:lnTo>
                    <a:pt x="1587516" y="1463651"/>
                  </a:lnTo>
                  <a:cubicBezTo>
                    <a:pt x="1588778" y="1498292"/>
                    <a:pt x="1588955" y="1520168"/>
                    <a:pt x="1588955" y="1520168"/>
                  </a:cubicBezTo>
                  <a:lnTo>
                    <a:pt x="1588613" y="1521033"/>
                  </a:lnTo>
                  <a:cubicBezTo>
                    <a:pt x="1588935" y="1529433"/>
                    <a:pt x="1589256" y="1537834"/>
                    <a:pt x="1589578" y="1546234"/>
                  </a:cubicBezTo>
                  <a:cubicBezTo>
                    <a:pt x="1597331" y="1924289"/>
                    <a:pt x="1624857" y="2244147"/>
                    <a:pt x="1614046" y="2299049"/>
                  </a:cubicBezTo>
                  <a:cubicBezTo>
                    <a:pt x="1605848" y="2340683"/>
                    <a:pt x="1574282" y="2660015"/>
                    <a:pt x="1574282" y="2660015"/>
                  </a:cubicBezTo>
                  <a:cubicBezTo>
                    <a:pt x="1574282" y="2660015"/>
                    <a:pt x="1566444" y="2662699"/>
                    <a:pt x="1553174" y="2665487"/>
                  </a:cubicBezTo>
                  <a:lnTo>
                    <a:pt x="1549204" y="2666146"/>
                  </a:lnTo>
                  <a:lnTo>
                    <a:pt x="1549018" y="2670278"/>
                  </a:lnTo>
                  <a:cubicBezTo>
                    <a:pt x="1549018" y="2670278"/>
                    <a:pt x="1548333" y="2670330"/>
                    <a:pt x="1546427" y="2670344"/>
                  </a:cubicBezTo>
                  <a:lnTo>
                    <a:pt x="1545899" y="2670335"/>
                  </a:lnTo>
                  <a:cubicBezTo>
                    <a:pt x="1545804" y="2671213"/>
                    <a:pt x="1545710" y="2672092"/>
                    <a:pt x="1545615" y="2672970"/>
                  </a:cubicBezTo>
                  <a:lnTo>
                    <a:pt x="1545306" y="2675915"/>
                  </a:lnTo>
                  <a:lnTo>
                    <a:pt x="1555061" y="2699990"/>
                  </a:lnTo>
                  <a:lnTo>
                    <a:pt x="1562848" y="2719436"/>
                  </a:lnTo>
                  <a:cubicBezTo>
                    <a:pt x="1562799" y="2719265"/>
                    <a:pt x="1562751" y="2719095"/>
                    <a:pt x="1562702" y="2718924"/>
                  </a:cubicBezTo>
                  <a:cubicBezTo>
                    <a:pt x="1562702" y="2718924"/>
                    <a:pt x="1606043" y="2822380"/>
                    <a:pt x="1607755" y="2834984"/>
                  </a:cubicBezTo>
                  <a:cubicBezTo>
                    <a:pt x="1608945" y="2843748"/>
                    <a:pt x="1604819" y="2874831"/>
                    <a:pt x="1600396" y="2903724"/>
                  </a:cubicBezTo>
                  <a:lnTo>
                    <a:pt x="1598141" y="2917704"/>
                  </a:lnTo>
                  <a:lnTo>
                    <a:pt x="1594354" y="2944763"/>
                  </a:lnTo>
                  <a:lnTo>
                    <a:pt x="1592151" y="2954084"/>
                  </a:lnTo>
                  <a:lnTo>
                    <a:pt x="1591252" y="2959319"/>
                  </a:lnTo>
                  <a:cubicBezTo>
                    <a:pt x="1591284" y="2958707"/>
                    <a:pt x="1591316" y="2958096"/>
                    <a:pt x="1591348" y="2957484"/>
                  </a:cubicBezTo>
                  <a:lnTo>
                    <a:pt x="1589281" y="2966228"/>
                  </a:lnTo>
                  <a:lnTo>
                    <a:pt x="1576756" y="2974441"/>
                  </a:lnTo>
                  <a:cubicBezTo>
                    <a:pt x="1576721" y="2974718"/>
                    <a:pt x="1576685" y="2974995"/>
                    <a:pt x="1576650" y="2975272"/>
                  </a:cubicBezTo>
                  <a:lnTo>
                    <a:pt x="1563139" y="2983784"/>
                  </a:lnTo>
                  <a:lnTo>
                    <a:pt x="1563250" y="2983298"/>
                  </a:lnTo>
                  <a:lnTo>
                    <a:pt x="1556581" y="2987671"/>
                  </a:lnTo>
                  <a:cubicBezTo>
                    <a:pt x="1545934" y="2993878"/>
                    <a:pt x="1537567" y="2998278"/>
                    <a:pt x="1537567" y="2998278"/>
                  </a:cubicBezTo>
                  <a:lnTo>
                    <a:pt x="1534082" y="3000410"/>
                  </a:lnTo>
                  <a:lnTo>
                    <a:pt x="1508187" y="3017016"/>
                  </a:lnTo>
                  <a:lnTo>
                    <a:pt x="1510603" y="3014774"/>
                  </a:lnTo>
                  <a:lnTo>
                    <a:pt x="1487275" y="3029045"/>
                  </a:lnTo>
                  <a:cubicBezTo>
                    <a:pt x="1474073" y="3036320"/>
                    <a:pt x="1465647" y="3040350"/>
                    <a:pt x="1465647" y="3040350"/>
                  </a:cubicBezTo>
                  <a:cubicBezTo>
                    <a:pt x="1465647" y="3040350"/>
                    <a:pt x="1462979" y="3041377"/>
                    <a:pt x="1458808" y="3042686"/>
                  </a:cubicBezTo>
                  <a:lnTo>
                    <a:pt x="1454417" y="3043801"/>
                  </a:lnTo>
                  <a:lnTo>
                    <a:pt x="1465573" y="3242439"/>
                  </a:lnTo>
                  <a:cubicBezTo>
                    <a:pt x="1475887" y="3449595"/>
                    <a:pt x="1482763" y="3627856"/>
                    <a:pt x="1482763" y="3627856"/>
                  </a:cubicBezTo>
                  <a:lnTo>
                    <a:pt x="1548773" y="4864027"/>
                  </a:lnTo>
                  <a:cubicBezTo>
                    <a:pt x="1548773" y="4864027"/>
                    <a:pt x="1546163" y="4864290"/>
                    <a:pt x="1541044" y="4865741"/>
                  </a:cubicBezTo>
                  <a:lnTo>
                    <a:pt x="1532528" y="4869050"/>
                  </a:lnTo>
                  <a:lnTo>
                    <a:pt x="1538666" y="4869162"/>
                  </a:lnTo>
                  <a:lnTo>
                    <a:pt x="1545786" y="4879580"/>
                  </a:lnTo>
                  <a:cubicBezTo>
                    <a:pt x="1545813" y="4879578"/>
                    <a:pt x="1545839" y="4879577"/>
                    <a:pt x="1545866" y="4879575"/>
                  </a:cubicBezTo>
                  <a:cubicBezTo>
                    <a:pt x="1545962" y="4879757"/>
                    <a:pt x="1546059" y="4879938"/>
                    <a:pt x="1546155" y="4880120"/>
                  </a:cubicBezTo>
                  <a:lnTo>
                    <a:pt x="1546328" y="4880372"/>
                  </a:lnTo>
                  <a:lnTo>
                    <a:pt x="1556865" y="4900032"/>
                  </a:lnTo>
                  <a:lnTo>
                    <a:pt x="1560681" y="4907066"/>
                  </a:lnTo>
                  <a:cubicBezTo>
                    <a:pt x="1564597" y="4914162"/>
                    <a:pt x="1568725" y="4921480"/>
                    <a:pt x="1572299" y="4927469"/>
                  </a:cubicBezTo>
                  <a:lnTo>
                    <a:pt x="1574660" y="4931010"/>
                  </a:lnTo>
                  <a:lnTo>
                    <a:pt x="1579270" y="4930742"/>
                  </a:lnTo>
                  <a:cubicBezTo>
                    <a:pt x="1584708" y="4932270"/>
                    <a:pt x="1588570" y="4937327"/>
                    <a:pt x="1589701" y="4941616"/>
                  </a:cubicBezTo>
                  <a:lnTo>
                    <a:pt x="1586286" y="4945212"/>
                  </a:lnTo>
                  <a:lnTo>
                    <a:pt x="1598925" y="4956995"/>
                  </a:lnTo>
                  <a:lnTo>
                    <a:pt x="1608371" y="4965248"/>
                  </a:lnTo>
                  <a:lnTo>
                    <a:pt x="1610989" y="4965667"/>
                  </a:lnTo>
                  <a:lnTo>
                    <a:pt x="1612800" y="4969118"/>
                  </a:lnTo>
                  <a:lnTo>
                    <a:pt x="1613520" y="4969747"/>
                  </a:lnTo>
                  <a:lnTo>
                    <a:pt x="1622932" y="4970552"/>
                  </a:lnTo>
                  <a:lnTo>
                    <a:pt x="1624294" y="4972008"/>
                  </a:lnTo>
                  <a:lnTo>
                    <a:pt x="1625351" y="4971655"/>
                  </a:lnTo>
                  <a:cubicBezTo>
                    <a:pt x="1627304" y="4972678"/>
                    <a:pt x="1628980" y="4974354"/>
                    <a:pt x="1629890" y="4976423"/>
                  </a:cubicBezTo>
                  <a:lnTo>
                    <a:pt x="1629878" y="4977977"/>
                  </a:lnTo>
                  <a:lnTo>
                    <a:pt x="1633372" y="4981714"/>
                  </a:lnTo>
                  <a:lnTo>
                    <a:pt x="1630759" y="4984383"/>
                  </a:lnTo>
                  <a:lnTo>
                    <a:pt x="1636410" y="4988867"/>
                  </a:lnTo>
                  <a:lnTo>
                    <a:pt x="1638698" y="4990562"/>
                  </a:lnTo>
                  <a:lnTo>
                    <a:pt x="1662621" y="5005859"/>
                  </a:lnTo>
                  <a:lnTo>
                    <a:pt x="1663320" y="5006286"/>
                  </a:lnTo>
                  <a:lnTo>
                    <a:pt x="1673667" y="5007125"/>
                  </a:lnTo>
                  <a:lnTo>
                    <a:pt x="1674744" y="5008019"/>
                  </a:lnTo>
                  <a:lnTo>
                    <a:pt x="1677413" y="5007602"/>
                  </a:lnTo>
                  <a:lnTo>
                    <a:pt x="1683109" y="5011036"/>
                  </a:lnTo>
                  <a:lnTo>
                    <a:pt x="1684095" y="5010518"/>
                  </a:lnTo>
                  <a:cubicBezTo>
                    <a:pt x="1686326" y="5010863"/>
                    <a:pt x="1688280" y="5011859"/>
                    <a:pt x="1689399" y="5013419"/>
                  </a:cubicBezTo>
                  <a:cubicBezTo>
                    <a:pt x="1689421" y="5013902"/>
                    <a:pt x="1689444" y="5014386"/>
                    <a:pt x="1689466" y="5014869"/>
                  </a:cubicBezTo>
                  <a:lnTo>
                    <a:pt x="1691397" y="5016033"/>
                  </a:lnTo>
                  <a:cubicBezTo>
                    <a:pt x="1692795" y="5017974"/>
                    <a:pt x="1693491" y="5019860"/>
                    <a:pt x="1693132" y="5021205"/>
                  </a:cubicBezTo>
                  <a:lnTo>
                    <a:pt x="1689895" y="5022558"/>
                  </a:lnTo>
                  <a:lnTo>
                    <a:pt x="1714673" y="5037729"/>
                  </a:lnTo>
                  <a:lnTo>
                    <a:pt x="1722275" y="5042324"/>
                  </a:lnTo>
                  <a:lnTo>
                    <a:pt x="1728179" y="5042942"/>
                  </a:lnTo>
                  <a:lnTo>
                    <a:pt x="1730406" y="5043820"/>
                  </a:lnTo>
                  <a:lnTo>
                    <a:pt x="1732084" y="5043482"/>
                  </a:lnTo>
                  <a:lnTo>
                    <a:pt x="1735742" y="5045923"/>
                  </a:lnTo>
                  <a:lnTo>
                    <a:pt x="1736124" y="5046073"/>
                  </a:lnTo>
                  <a:cubicBezTo>
                    <a:pt x="1736128" y="5046110"/>
                    <a:pt x="1736131" y="5046147"/>
                    <a:pt x="1736135" y="5046184"/>
                  </a:cubicBezTo>
                  <a:lnTo>
                    <a:pt x="1745546" y="5052462"/>
                  </a:lnTo>
                  <a:cubicBezTo>
                    <a:pt x="1746804" y="5054492"/>
                    <a:pt x="1747360" y="5056450"/>
                    <a:pt x="1746903" y="5057830"/>
                  </a:cubicBezTo>
                  <a:cubicBezTo>
                    <a:pt x="1746899" y="5057831"/>
                    <a:pt x="1746896" y="5057833"/>
                    <a:pt x="1746892" y="5057834"/>
                  </a:cubicBezTo>
                  <a:lnTo>
                    <a:pt x="1867570" y="5129570"/>
                  </a:lnTo>
                  <a:lnTo>
                    <a:pt x="1877248" y="5137385"/>
                  </a:lnTo>
                  <a:lnTo>
                    <a:pt x="1877248" y="5137386"/>
                  </a:lnTo>
                  <a:lnTo>
                    <a:pt x="1877249" y="5137385"/>
                  </a:lnTo>
                  <a:cubicBezTo>
                    <a:pt x="1877249" y="5137386"/>
                    <a:pt x="1877250" y="5137386"/>
                    <a:pt x="1877250" y="5137387"/>
                  </a:cubicBezTo>
                  <a:lnTo>
                    <a:pt x="1878542" y="5138913"/>
                  </a:lnTo>
                  <a:lnTo>
                    <a:pt x="1878541" y="5138913"/>
                  </a:lnTo>
                  <a:lnTo>
                    <a:pt x="1880353" y="5143095"/>
                  </a:lnTo>
                  <a:cubicBezTo>
                    <a:pt x="1881232" y="5149943"/>
                    <a:pt x="1882686" y="5162946"/>
                    <a:pt x="1883457" y="5175288"/>
                  </a:cubicBezTo>
                  <a:cubicBezTo>
                    <a:pt x="1883231" y="5181681"/>
                    <a:pt x="1883004" y="5188074"/>
                    <a:pt x="1882778" y="5194467"/>
                  </a:cubicBezTo>
                  <a:lnTo>
                    <a:pt x="1883925" y="5193102"/>
                  </a:lnTo>
                  <a:lnTo>
                    <a:pt x="1882679" y="5197263"/>
                  </a:lnTo>
                  <a:cubicBezTo>
                    <a:pt x="1882605" y="5199343"/>
                    <a:pt x="1882532" y="5201424"/>
                    <a:pt x="1882458" y="5203504"/>
                  </a:cubicBezTo>
                  <a:lnTo>
                    <a:pt x="1880267" y="5205318"/>
                  </a:lnTo>
                  <a:lnTo>
                    <a:pt x="1879147" y="5209058"/>
                  </a:lnTo>
                  <a:cubicBezTo>
                    <a:pt x="1868291" y="5222019"/>
                    <a:pt x="1838979" y="5227079"/>
                    <a:pt x="1789201" y="5233976"/>
                  </a:cubicBezTo>
                  <a:cubicBezTo>
                    <a:pt x="1717220" y="5243948"/>
                    <a:pt x="1615216" y="5229692"/>
                    <a:pt x="1581475" y="5216718"/>
                  </a:cubicBezTo>
                  <a:lnTo>
                    <a:pt x="1553864" y="5199370"/>
                  </a:lnTo>
                  <a:lnTo>
                    <a:pt x="1553381" y="5199139"/>
                  </a:lnTo>
                  <a:lnTo>
                    <a:pt x="1553011" y="5198834"/>
                  </a:lnTo>
                  <a:lnTo>
                    <a:pt x="1543613" y="5192930"/>
                  </a:lnTo>
                  <a:lnTo>
                    <a:pt x="1536846" y="5185497"/>
                  </a:lnTo>
                  <a:lnTo>
                    <a:pt x="1535500" y="5184386"/>
                  </a:lnTo>
                  <a:lnTo>
                    <a:pt x="1528227" y="5176031"/>
                  </a:lnTo>
                  <a:cubicBezTo>
                    <a:pt x="1528220" y="5176024"/>
                    <a:pt x="1528214" y="5176016"/>
                    <a:pt x="1528207" y="5176009"/>
                  </a:cubicBezTo>
                  <a:lnTo>
                    <a:pt x="1528211" y="5176013"/>
                  </a:lnTo>
                  <a:cubicBezTo>
                    <a:pt x="1528210" y="5176011"/>
                    <a:pt x="1528208" y="5176010"/>
                    <a:pt x="1528207" y="5176008"/>
                  </a:cubicBezTo>
                  <a:cubicBezTo>
                    <a:pt x="1528202" y="5176007"/>
                    <a:pt x="1528196" y="5176006"/>
                    <a:pt x="1528191" y="5176005"/>
                  </a:cubicBezTo>
                  <a:cubicBezTo>
                    <a:pt x="1528196" y="5176006"/>
                    <a:pt x="1528202" y="5176008"/>
                    <a:pt x="1528207" y="5176009"/>
                  </a:cubicBezTo>
                  <a:cubicBezTo>
                    <a:pt x="1480215" y="5169577"/>
                    <a:pt x="1330322" y="5134904"/>
                    <a:pt x="1324521" y="5131779"/>
                  </a:cubicBezTo>
                  <a:cubicBezTo>
                    <a:pt x="1322570" y="5130728"/>
                    <a:pt x="1321584" y="5127586"/>
                    <a:pt x="1321086" y="5124706"/>
                  </a:cubicBezTo>
                  <a:lnTo>
                    <a:pt x="1320666" y="5120158"/>
                  </a:lnTo>
                  <a:cubicBezTo>
                    <a:pt x="1320650" y="5120119"/>
                    <a:pt x="1320633" y="5120081"/>
                    <a:pt x="1320617" y="5120042"/>
                  </a:cubicBezTo>
                  <a:lnTo>
                    <a:pt x="1320578" y="5119211"/>
                  </a:lnTo>
                  <a:lnTo>
                    <a:pt x="1320578" y="5119209"/>
                  </a:lnTo>
                  <a:lnTo>
                    <a:pt x="1320578" y="5119209"/>
                  </a:lnTo>
                  <a:cubicBezTo>
                    <a:pt x="1320130" y="5109611"/>
                    <a:pt x="1319681" y="5100013"/>
                    <a:pt x="1319233" y="5090415"/>
                  </a:cubicBezTo>
                  <a:cubicBezTo>
                    <a:pt x="1318884" y="5082877"/>
                    <a:pt x="1318536" y="5075338"/>
                    <a:pt x="1318187" y="5067800"/>
                  </a:cubicBezTo>
                  <a:cubicBezTo>
                    <a:pt x="1318081" y="5065506"/>
                    <a:pt x="1317974" y="5063212"/>
                    <a:pt x="1317868" y="5060918"/>
                  </a:cubicBezTo>
                  <a:lnTo>
                    <a:pt x="1317868" y="5060917"/>
                  </a:lnTo>
                  <a:cubicBezTo>
                    <a:pt x="1317809" y="5059676"/>
                    <a:pt x="1318253" y="5043272"/>
                    <a:pt x="1318875" y="5021789"/>
                  </a:cubicBezTo>
                  <a:cubicBezTo>
                    <a:pt x="1319556" y="4999017"/>
                    <a:pt x="1320236" y="4976245"/>
                    <a:pt x="1320917" y="4953473"/>
                  </a:cubicBezTo>
                  <a:lnTo>
                    <a:pt x="1296901" y="4951822"/>
                  </a:lnTo>
                  <a:cubicBezTo>
                    <a:pt x="1282629" y="4950255"/>
                    <a:pt x="1273728" y="4948253"/>
                    <a:pt x="1273728" y="4948253"/>
                  </a:cubicBezTo>
                  <a:lnTo>
                    <a:pt x="1246223" y="4704284"/>
                  </a:lnTo>
                  <a:cubicBezTo>
                    <a:pt x="1246223" y="4704284"/>
                    <a:pt x="1159408" y="4377793"/>
                    <a:pt x="1153624" y="4300801"/>
                  </a:cubicBezTo>
                  <a:cubicBezTo>
                    <a:pt x="1135195" y="4055430"/>
                    <a:pt x="1144410" y="3896538"/>
                    <a:pt x="1150169" y="3832427"/>
                  </a:cubicBezTo>
                  <a:lnTo>
                    <a:pt x="1153004" y="3806002"/>
                  </a:lnTo>
                  <a:lnTo>
                    <a:pt x="1152632" y="3801492"/>
                  </a:lnTo>
                  <a:cubicBezTo>
                    <a:pt x="1148611" y="3754650"/>
                    <a:pt x="1129889" y="3556068"/>
                    <a:pt x="1087614" y="3376649"/>
                  </a:cubicBezTo>
                  <a:cubicBezTo>
                    <a:pt x="1048836" y="3212073"/>
                    <a:pt x="934723" y="3002786"/>
                    <a:pt x="906801" y="2953036"/>
                  </a:cubicBezTo>
                  <a:lnTo>
                    <a:pt x="900583" y="2942078"/>
                  </a:lnTo>
                  <a:lnTo>
                    <a:pt x="875797" y="3032015"/>
                  </a:lnTo>
                  <a:cubicBezTo>
                    <a:pt x="822625" y="3287345"/>
                    <a:pt x="801568" y="3822222"/>
                    <a:pt x="801568" y="3822222"/>
                  </a:cubicBezTo>
                  <a:cubicBezTo>
                    <a:pt x="801717" y="3995778"/>
                    <a:pt x="801867" y="4169335"/>
                    <a:pt x="802016" y="4342891"/>
                  </a:cubicBezTo>
                  <a:cubicBezTo>
                    <a:pt x="804409" y="4523617"/>
                    <a:pt x="806803" y="4704344"/>
                    <a:pt x="809196" y="4885070"/>
                  </a:cubicBezTo>
                  <a:cubicBezTo>
                    <a:pt x="809196" y="4885070"/>
                    <a:pt x="806295" y="4889712"/>
                    <a:pt x="792262" y="4895518"/>
                  </a:cubicBezTo>
                  <a:lnTo>
                    <a:pt x="789637" y="4896400"/>
                  </a:lnTo>
                  <a:lnTo>
                    <a:pt x="792796" y="4902399"/>
                  </a:lnTo>
                  <a:cubicBezTo>
                    <a:pt x="799466" y="4912280"/>
                    <a:pt x="804898" y="4918703"/>
                    <a:pt x="804898" y="4918703"/>
                  </a:cubicBezTo>
                  <a:cubicBezTo>
                    <a:pt x="804898" y="4918703"/>
                    <a:pt x="800949" y="4981944"/>
                    <a:pt x="800949" y="4993802"/>
                  </a:cubicBezTo>
                  <a:cubicBezTo>
                    <a:pt x="800949" y="5005661"/>
                    <a:pt x="834544" y="5140050"/>
                    <a:pt x="836519" y="5147955"/>
                  </a:cubicBezTo>
                  <a:cubicBezTo>
                    <a:pt x="836519" y="5147955"/>
                    <a:pt x="839053" y="5197600"/>
                    <a:pt x="834483" y="5227426"/>
                  </a:cubicBezTo>
                  <a:lnTo>
                    <a:pt x="830630" y="5238331"/>
                  </a:lnTo>
                  <a:lnTo>
                    <a:pt x="832664" y="5236594"/>
                  </a:lnTo>
                  <a:cubicBezTo>
                    <a:pt x="832664" y="5236594"/>
                    <a:pt x="832491" y="5238755"/>
                    <a:pt x="831472" y="5241576"/>
                  </a:cubicBezTo>
                  <a:lnTo>
                    <a:pt x="827454" y="5247318"/>
                  </a:lnTo>
                  <a:cubicBezTo>
                    <a:pt x="827365" y="5247569"/>
                    <a:pt x="827277" y="5247820"/>
                    <a:pt x="827188" y="5248071"/>
                  </a:cubicBezTo>
                  <a:lnTo>
                    <a:pt x="826845" y="5248188"/>
                  </a:lnTo>
                  <a:lnTo>
                    <a:pt x="825209" y="5250526"/>
                  </a:lnTo>
                  <a:cubicBezTo>
                    <a:pt x="819810" y="5254751"/>
                    <a:pt x="810370" y="5257335"/>
                    <a:pt x="795152" y="5259162"/>
                  </a:cubicBezTo>
                  <a:cubicBezTo>
                    <a:pt x="758222" y="5263595"/>
                    <a:pt x="623298" y="5266435"/>
                    <a:pt x="586356" y="5254190"/>
                  </a:cubicBezTo>
                  <a:cubicBezTo>
                    <a:pt x="573068" y="5249786"/>
                    <a:pt x="564012" y="5247263"/>
                    <a:pt x="557807" y="5243664"/>
                  </a:cubicBezTo>
                  <a:lnTo>
                    <a:pt x="552855" y="5236320"/>
                  </a:lnTo>
                  <a:lnTo>
                    <a:pt x="548920" y="5233293"/>
                  </a:lnTo>
                  <a:cubicBezTo>
                    <a:pt x="548835" y="5232230"/>
                    <a:pt x="548749" y="5231166"/>
                    <a:pt x="548664" y="5230103"/>
                  </a:cubicBezTo>
                  <a:lnTo>
                    <a:pt x="546359" y="5226685"/>
                  </a:lnTo>
                  <a:cubicBezTo>
                    <a:pt x="546359" y="5226685"/>
                    <a:pt x="546729" y="5227492"/>
                    <a:pt x="547974" y="5228841"/>
                  </a:cubicBezTo>
                  <a:lnTo>
                    <a:pt x="548602" y="5229336"/>
                  </a:lnTo>
                  <a:lnTo>
                    <a:pt x="545847" y="5195062"/>
                  </a:lnTo>
                  <a:lnTo>
                    <a:pt x="551047" y="5144563"/>
                  </a:lnTo>
                  <a:cubicBezTo>
                    <a:pt x="551012" y="5144391"/>
                    <a:pt x="550976" y="5144220"/>
                    <a:pt x="550941" y="5144048"/>
                  </a:cubicBezTo>
                  <a:cubicBezTo>
                    <a:pt x="551001" y="5141617"/>
                    <a:pt x="551495" y="5140200"/>
                    <a:pt x="551495" y="5140200"/>
                  </a:cubicBezTo>
                  <a:cubicBezTo>
                    <a:pt x="551495" y="5140201"/>
                    <a:pt x="551496" y="5140201"/>
                    <a:pt x="551496" y="5140202"/>
                  </a:cubicBezTo>
                  <a:lnTo>
                    <a:pt x="551496" y="5140200"/>
                  </a:lnTo>
                  <a:cubicBezTo>
                    <a:pt x="551497" y="5140204"/>
                    <a:pt x="551499" y="5140209"/>
                    <a:pt x="551500" y="5140213"/>
                  </a:cubicBezTo>
                  <a:lnTo>
                    <a:pt x="552961" y="5144374"/>
                  </a:lnTo>
                  <a:lnTo>
                    <a:pt x="553709" y="5145559"/>
                  </a:lnTo>
                  <a:lnTo>
                    <a:pt x="552644" y="5122356"/>
                  </a:lnTo>
                  <a:cubicBezTo>
                    <a:pt x="557739" y="5084466"/>
                    <a:pt x="578120" y="5022953"/>
                    <a:pt x="579602" y="5003684"/>
                  </a:cubicBezTo>
                  <a:cubicBezTo>
                    <a:pt x="581578" y="4977992"/>
                    <a:pt x="587889" y="4918703"/>
                    <a:pt x="587889" y="4918703"/>
                  </a:cubicBezTo>
                  <a:lnTo>
                    <a:pt x="596346" y="4918703"/>
                  </a:lnTo>
                  <a:lnTo>
                    <a:pt x="599741" y="4898936"/>
                  </a:lnTo>
                  <a:lnTo>
                    <a:pt x="579699" y="4895587"/>
                  </a:lnTo>
                  <a:cubicBezTo>
                    <a:pt x="561133" y="4892149"/>
                    <a:pt x="549444" y="4889398"/>
                    <a:pt x="549444" y="4889398"/>
                  </a:cubicBezTo>
                  <a:cubicBezTo>
                    <a:pt x="549444" y="4889398"/>
                    <a:pt x="466931" y="4289799"/>
                    <a:pt x="444926" y="4207285"/>
                  </a:cubicBezTo>
                  <a:cubicBezTo>
                    <a:pt x="422923" y="4124772"/>
                    <a:pt x="444926" y="3679199"/>
                    <a:pt x="444926" y="3679199"/>
                  </a:cubicBezTo>
                  <a:lnTo>
                    <a:pt x="368289" y="2722454"/>
                  </a:lnTo>
                  <a:lnTo>
                    <a:pt x="277199" y="2508058"/>
                  </a:lnTo>
                  <a:lnTo>
                    <a:pt x="243586" y="2470671"/>
                  </a:lnTo>
                  <a:lnTo>
                    <a:pt x="187454" y="2502579"/>
                  </a:lnTo>
                  <a:lnTo>
                    <a:pt x="187453" y="2502580"/>
                  </a:lnTo>
                  <a:lnTo>
                    <a:pt x="187453" y="2502579"/>
                  </a:lnTo>
                  <a:lnTo>
                    <a:pt x="187452" y="2502580"/>
                  </a:lnTo>
                  <a:cubicBezTo>
                    <a:pt x="187452" y="2502573"/>
                    <a:pt x="187451" y="2502566"/>
                    <a:pt x="187451" y="2502559"/>
                  </a:cubicBezTo>
                  <a:lnTo>
                    <a:pt x="187451" y="2502580"/>
                  </a:lnTo>
                  <a:cubicBezTo>
                    <a:pt x="187451" y="2502580"/>
                    <a:pt x="128861" y="2371292"/>
                    <a:pt x="73175" y="2196682"/>
                  </a:cubicBezTo>
                  <a:cubicBezTo>
                    <a:pt x="7366" y="1990334"/>
                    <a:pt x="0" y="1943941"/>
                    <a:pt x="0" y="1890020"/>
                  </a:cubicBezTo>
                  <a:cubicBezTo>
                    <a:pt x="0" y="1849580"/>
                    <a:pt x="49121" y="1663073"/>
                    <a:pt x="98271" y="1475278"/>
                  </a:cubicBezTo>
                  <a:lnTo>
                    <a:pt x="107014" y="1441508"/>
                  </a:lnTo>
                  <a:lnTo>
                    <a:pt x="138678" y="1309938"/>
                  </a:lnTo>
                  <a:cubicBezTo>
                    <a:pt x="168395" y="1192722"/>
                    <a:pt x="189384" y="1128823"/>
                    <a:pt x="203667" y="1094070"/>
                  </a:cubicBezTo>
                  <a:lnTo>
                    <a:pt x="209160" y="1083802"/>
                  </a:lnTo>
                  <a:lnTo>
                    <a:pt x="213253" y="1073458"/>
                  </a:lnTo>
                  <a:lnTo>
                    <a:pt x="217406" y="1068387"/>
                  </a:lnTo>
                  <a:lnTo>
                    <a:pt x="223892" y="1056263"/>
                  </a:lnTo>
                  <a:lnTo>
                    <a:pt x="229833" y="1053210"/>
                  </a:lnTo>
                  <a:lnTo>
                    <a:pt x="229833" y="1053209"/>
                  </a:lnTo>
                  <a:lnTo>
                    <a:pt x="229833" y="1053210"/>
                  </a:lnTo>
                  <a:lnTo>
                    <a:pt x="229834" y="1053210"/>
                  </a:lnTo>
                  <a:cubicBezTo>
                    <a:pt x="229834" y="1053211"/>
                    <a:pt x="229835" y="1053213"/>
                    <a:pt x="229835" y="1053214"/>
                  </a:cubicBezTo>
                  <a:lnTo>
                    <a:pt x="229835" y="1053214"/>
                  </a:lnTo>
                  <a:lnTo>
                    <a:pt x="229835" y="1053212"/>
                  </a:lnTo>
                  <a:lnTo>
                    <a:pt x="615970" y="886969"/>
                  </a:lnTo>
                  <a:lnTo>
                    <a:pt x="627604" y="875924"/>
                  </a:lnTo>
                  <a:cubicBezTo>
                    <a:pt x="660515" y="848182"/>
                    <a:pt x="695900" y="826375"/>
                    <a:pt x="695900" y="826375"/>
                  </a:cubicBezTo>
                  <a:lnTo>
                    <a:pt x="694903" y="831516"/>
                  </a:lnTo>
                  <a:lnTo>
                    <a:pt x="707258" y="793609"/>
                  </a:lnTo>
                  <a:cubicBezTo>
                    <a:pt x="707259" y="793610"/>
                    <a:pt x="707259" y="793612"/>
                    <a:pt x="707260" y="793613"/>
                  </a:cubicBezTo>
                  <a:lnTo>
                    <a:pt x="713561" y="782221"/>
                  </a:lnTo>
                  <a:lnTo>
                    <a:pt x="718619" y="777233"/>
                  </a:lnTo>
                  <a:lnTo>
                    <a:pt x="712320" y="771111"/>
                  </a:lnTo>
                  <a:cubicBezTo>
                    <a:pt x="670693" y="728434"/>
                    <a:pt x="624849" y="675953"/>
                    <a:pt x="615976" y="662340"/>
                  </a:cubicBezTo>
                  <a:cubicBezTo>
                    <a:pt x="613018" y="657802"/>
                    <a:pt x="611025" y="641553"/>
                    <a:pt x="609698" y="619732"/>
                  </a:cubicBezTo>
                  <a:cubicBezTo>
                    <a:pt x="609327" y="607345"/>
                    <a:pt x="608957" y="594957"/>
                    <a:pt x="608586" y="582570"/>
                  </a:cubicBezTo>
                  <a:lnTo>
                    <a:pt x="597177" y="581347"/>
                  </a:lnTo>
                  <a:cubicBezTo>
                    <a:pt x="579136" y="573787"/>
                    <a:pt x="576893" y="548372"/>
                    <a:pt x="561408" y="477985"/>
                  </a:cubicBezTo>
                  <a:cubicBezTo>
                    <a:pt x="561408" y="477985"/>
                    <a:pt x="526132" y="405776"/>
                    <a:pt x="580965" y="408404"/>
                  </a:cubicBezTo>
                  <a:lnTo>
                    <a:pt x="593141" y="419909"/>
                  </a:lnTo>
                  <a:lnTo>
                    <a:pt x="590191" y="414241"/>
                  </a:lnTo>
                  <a:cubicBezTo>
                    <a:pt x="584954" y="409132"/>
                    <a:pt x="580965" y="408403"/>
                    <a:pt x="580965" y="408403"/>
                  </a:cubicBezTo>
                  <a:cubicBezTo>
                    <a:pt x="580965" y="408403"/>
                    <a:pt x="567773" y="233375"/>
                    <a:pt x="567699" y="221774"/>
                  </a:cubicBezTo>
                  <a:cubicBezTo>
                    <a:pt x="567331" y="164149"/>
                    <a:pt x="612814" y="137424"/>
                    <a:pt x="612814" y="137424"/>
                  </a:cubicBezTo>
                  <a:cubicBezTo>
                    <a:pt x="612814" y="137423"/>
                    <a:pt x="612815" y="137423"/>
                    <a:pt x="612815" y="137422"/>
                  </a:cubicBezTo>
                  <a:lnTo>
                    <a:pt x="612814" y="137423"/>
                  </a:lnTo>
                  <a:cubicBezTo>
                    <a:pt x="612815" y="137422"/>
                    <a:pt x="612816" y="137420"/>
                    <a:pt x="612817" y="137419"/>
                  </a:cubicBezTo>
                  <a:lnTo>
                    <a:pt x="634168" y="100454"/>
                  </a:lnTo>
                  <a:lnTo>
                    <a:pt x="651265" y="83531"/>
                  </a:lnTo>
                  <a:lnTo>
                    <a:pt x="658234" y="73763"/>
                  </a:lnTo>
                  <a:cubicBezTo>
                    <a:pt x="761399" y="-21872"/>
                    <a:pt x="928611" y="56827"/>
                    <a:pt x="981531" y="25909"/>
                  </a:cubicBezTo>
                  <a:lnTo>
                    <a:pt x="997640" y="2"/>
                  </a:lnTo>
                  <a:lnTo>
                    <a:pt x="997640" y="1"/>
                  </a:lnTo>
                  <a:lnTo>
                    <a:pt x="997640" y="1"/>
                  </a:lnTo>
                  <a:lnTo>
                    <a:pt x="997641" y="0"/>
                  </a:lnTo>
                  <a:lnTo>
                    <a:pt x="997641" y="2"/>
                  </a:lnTo>
                  <a:lnTo>
                    <a:pt x="997642" y="2"/>
                  </a:lnTo>
                  <a:cubicBezTo>
                    <a:pt x="997642" y="1"/>
                    <a:pt x="997641" y="1"/>
                    <a:pt x="997641" y="0"/>
                  </a:cubicBezTo>
                  <a:close/>
                </a:path>
              </a:pathLst>
            </a:custGeom>
            <a:solidFill>
              <a:schemeClr val="accent4"/>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sp>
        <p:nvSpPr>
          <p:cNvPr id="2" name="Slide Number Placeholder 1">
            <a:extLst>
              <a:ext uri="{FF2B5EF4-FFF2-40B4-BE49-F238E27FC236}">
                <a16:creationId xmlns:a16="http://schemas.microsoft.com/office/drawing/2014/main" id="{45940BCC-9ECC-E9CE-6152-49D29EAC31F5}"/>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1" name="Text Box 15">
            <a:hlinkClick r:id="" action="ppaction://noaction"/>
            <a:extLst>
              <a:ext uri="{FF2B5EF4-FFF2-40B4-BE49-F238E27FC236}">
                <a16:creationId xmlns:a16="http://schemas.microsoft.com/office/drawing/2014/main" id="{7E78D7D6-75DD-9502-2661-2D302A78B4C0}"/>
              </a:ext>
            </a:extLst>
          </p:cNvPr>
          <p:cNvSpPr txBox="1">
            <a:spLocks noChangeArrowheads="1"/>
          </p:cNvSpPr>
          <p:nvPr/>
        </p:nvSpPr>
        <p:spPr bwMode="auto">
          <a:xfrm rot="10800000" flipV="1">
            <a:off x="410204" y="4810889"/>
            <a:ext cx="10930604" cy="830998"/>
          </a:xfrm>
          <a:prstGeom prst="round2SameRect">
            <a:avLst>
              <a:gd name="adj1" fmla="val 31733"/>
              <a:gd name="adj2" fmla="val 28638"/>
            </a:avLst>
          </a:prstGeom>
          <a:noFill/>
          <a:ln w="12700" algn="ctr">
            <a:noFill/>
            <a:miter lim="800000"/>
            <a:headEnd/>
            <a:tailEnd/>
          </a:ln>
          <a:effectLst/>
        </p:spPr>
        <p:txBody>
          <a:bodyPr vert="horz" lIns="0" tIns="0" rIns="0" bIns="0" anchor="ctr"/>
          <a:lstStyle>
            <a:defPPr>
              <a:defRPr lang="en-US"/>
            </a:defPPr>
            <a:lvl1pPr algn="ctr">
              <a:defRPr sz="2800">
                <a:solidFill>
                  <a:schemeClr val="bg1"/>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2060"/>
                </a:solidFill>
                <a:effectLst/>
                <a:uLnTx/>
                <a:uFillTx/>
                <a:latin typeface="Arial" panose="020B0604020202020204"/>
                <a:ea typeface="+mn-ea"/>
                <a:cs typeface="+mn-cs"/>
              </a:rPr>
              <a:t>GARDASIL </a:t>
            </a:r>
            <a:r>
              <a:rPr kumimoji="0" lang="en-US" sz="1800" b="0" i="0" u="none" strike="noStrike" kern="1200" cap="none" spc="0" normalizeH="0" baseline="30000" noProof="0" dirty="0">
                <a:ln>
                  <a:noFill/>
                </a:ln>
                <a:solidFill>
                  <a:srgbClr val="002060"/>
                </a:solidFill>
                <a:effectLst/>
                <a:uLnTx/>
                <a:uFillTx/>
                <a:latin typeface="Arial" panose="020B0604020202020204"/>
                <a:ea typeface="+mn-ea"/>
                <a:cs typeface="+mn-cs"/>
              </a:rPr>
              <a:t>® </a:t>
            </a:r>
            <a:r>
              <a:rPr kumimoji="0" lang="en-US" sz="1800" b="0" i="0" u="none" strike="noStrike" kern="1200" cap="none" spc="0" normalizeH="0" baseline="0" noProof="0" dirty="0">
                <a:ln>
                  <a:noFill/>
                </a:ln>
                <a:solidFill>
                  <a:srgbClr val="002060"/>
                </a:solidFill>
                <a:effectLst/>
                <a:uLnTx/>
                <a:uFillTx/>
                <a:latin typeface="Arial" panose="020B0604020202020204"/>
                <a:ea typeface="+mn-ea"/>
                <a:cs typeface="+mn-cs"/>
              </a:rPr>
              <a:t>9 </a:t>
            </a:r>
            <a:r>
              <a:rPr kumimoji="0" lang="pt-BR" sz="1800" b="0" i="0" u="none" strike="noStrike" kern="1200" cap="none" spc="0" normalizeH="0" baseline="0" noProof="0" dirty="0">
                <a:ln>
                  <a:noFill/>
                </a:ln>
                <a:solidFill>
                  <a:srgbClr val="002060"/>
                </a:solidFill>
                <a:effectLst/>
                <a:uLnTx/>
                <a:uFillTx/>
                <a:latin typeface="Arial" panose="020B0604020202020204"/>
                <a:ea typeface="+mn-ea"/>
                <a:cs typeface="+mn-cs"/>
              </a:rPr>
              <a:t>ainda pode ajudar a proteger contra cânceres e doenças causadas pelos tipos de HPV aos quais os indivíduos não foram expostos.</a:t>
            </a:r>
            <a:r>
              <a:rPr kumimoji="0" lang="en-US" sz="1800" b="0" i="0" u="none" strike="noStrike" kern="1200" cap="none" spc="0" normalizeH="0" baseline="30000" noProof="0" dirty="0">
                <a:ln>
                  <a:noFill/>
                </a:ln>
                <a:solidFill>
                  <a:srgbClr val="002060"/>
                </a:solidFill>
                <a:effectLst/>
                <a:uLnTx/>
                <a:uFillTx/>
                <a:latin typeface="Arial" panose="020B0604020202020204"/>
                <a:ea typeface="+mn-ea"/>
                <a:cs typeface="+mn-cs"/>
              </a:rPr>
              <a:t>1–4</a:t>
            </a:r>
            <a:endParaRPr kumimoji="0" lang="en-US" sz="1800" b="0" i="0" u="none" strike="noStrike" kern="1200" cap="none" spc="0" normalizeH="0" baseline="0" noProof="0" dirty="0">
              <a:ln>
                <a:noFill/>
              </a:ln>
              <a:solidFill>
                <a:srgbClr val="002060"/>
              </a:solidFill>
              <a:effectLst/>
              <a:uLnTx/>
              <a:uFillTx/>
              <a:latin typeface="Arial" panose="020B0604020202020204"/>
              <a:ea typeface="+mn-ea"/>
              <a:cs typeface="+mn-cs"/>
            </a:endParaRPr>
          </a:p>
        </p:txBody>
      </p:sp>
      <p:sp>
        <p:nvSpPr>
          <p:cNvPr id="37" name="Rectangle: Rounded Corners 36">
            <a:extLst>
              <a:ext uri="{FF2B5EF4-FFF2-40B4-BE49-F238E27FC236}">
                <a16:creationId xmlns:a16="http://schemas.microsoft.com/office/drawing/2014/main" id="{FB7A7790-FB18-8082-DB36-73724A9079F4}"/>
              </a:ext>
            </a:extLst>
          </p:cNvPr>
          <p:cNvSpPr/>
          <p:nvPr/>
        </p:nvSpPr>
        <p:spPr>
          <a:xfrm>
            <a:off x="4374659" y="2408664"/>
            <a:ext cx="2677963" cy="1431205"/>
          </a:xfrm>
          <a:prstGeom prst="roundRect">
            <a:avLst/>
          </a:prstGeom>
          <a:noFill/>
          <a:effectLst>
            <a:outerShdw blurRad="254000" sx="102000" sy="102000" algn="ctr" rotWithShape="0">
              <a:prstClr val="black">
                <a:alpha val="23000"/>
              </a:prstClr>
            </a:outerShdw>
          </a:effectLst>
        </p:spPr>
        <p:txBody>
          <a:bodyPr wrap="square" anchor="ctr">
            <a:noAutofit/>
          </a:bodyPr>
          <a:lstStyle/>
          <a:p>
            <a:pPr marL="0" marR="0" lvl="0" indent="0" algn="ctr" defTabSz="457200" rtl="0" eaLnBrk="1" fontAlgn="auto" latinLnBrk="0" hangingPunct="1">
              <a:lnSpc>
                <a:spcPct val="92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365290"/>
                </a:solidFill>
                <a:effectLst/>
                <a:uLnTx/>
                <a:uFillTx/>
                <a:latin typeface="Arial" panose="020B0604020202020204"/>
                <a:ea typeface="+mn-ea"/>
                <a:cs typeface="+mn-cs"/>
              </a:rPr>
              <a:t>QUALQUER</a:t>
            </a:r>
            <a:r>
              <a:rPr kumimoji="0" lang="en-US" sz="2300" b="0" i="0" u="none" strike="noStrike" kern="1200" cap="none" spc="0" normalizeH="0" baseline="0" noProof="0" dirty="0">
                <a:ln>
                  <a:noFill/>
                </a:ln>
                <a:solidFill>
                  <a:srgbClr val="365290"/>
                </a:solidFill>
                <a:effectLst/>
                <a:uLnTx/>
                <a:uFillTx/>
                <a:latin typeface="Arial" panose="020B0604020202020204"/>
                <a:ea typeface="+mn-ea"/>
                <a:cs typeface="+mn-cs"/>
              </a:rPr>
              <a:t> </a:t>
            </a:r>
            <a:br>
              <a:rPr kumimoji="0" lang="en-US" sz="2300" b="0" i="0" u="none" strike="noStrike" kern="1200" cap="none" spc="0" normalizeH="0" baseline="0" noProof="0" dirty="0">
                <a:ln>
                  <a:noFill/>
                </a:ln>
                <a:solidFill>
                  <a:srgbClr val="365290"/>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365290"/>
                </a:solidFill>
                <a:effectLst/>
                <a:uLnTx/>
                <a:uFillTx/>
                <a:latin typeface="Arial" panose="020B0604020202020204"/>
                <a:ea typeface="+mn-ea"/>
                <a:cs typeface="+mn-cs"/>
              </a:rPr>
              <a:t>UM DOS </a:t>
            </a:r>
            <a:br>
              <a:rPr kumimoji="0" lang="en-US" sz="1600" b="0" i="0" u="none" strike="noStrike" kern="1200" cap="none" spc="0" normalizeH="0" baseline="0" noProof="0" dirty="0">
                <a:ln>
                  <a:noFill/>
                </a:ln>
                <a:solidFill>
                  <a:srgbClr val="365290"/>
                </a:solidFill>
                <a:effectLst/>
                <a:uLnTx/>
                <a:uFillTx/>
                <a:latin typeface="Arial" panose="020B0604020202020204"/>
                <a:ea typeface="+mn-ea"/>
                <a:cs typeface="+mn-cs"/>
              </a:rPr>
            </a:br>
            <a:r>
              <a:rPr kumimoji="0" lang="en-US" sz="3200" b="1" i="0" u="none" strike="noStrike" kern="1200" cap="none" spc="0" normalizeH="0" baseline="0" noProof="0" dirty="0">
                <a:ln>
                  <a:noFill/>
                </a:ln>
                <a:solidFill>
                  <a:srgbClr val="279189"/>
                </a:solidFill>
                <a:effectLst/>
                <a:uLnTx/>
                <a:uFillTx/>
                <a:latin typeface="Arial" panose="020B0604020202020204"/>
                <a:ea typeface="+mn-ea"/>
                <a:cs typeface="+mn-cs"/>
              </a:rPr>
              <a:t>9</a:t>
            </a:r>
            <a:r>
              <a:rPr kumimoji="0" lang="en-US" sz="1600" b="0" i="0" u="none" strike="noStrike" kern="1200" cap="none" spc="0" normalizeH="0" baseline="0" noProof="0" dirty="0">
                <a:ln>
                  <a:noFill/>
                </a:ln>
                <a:solidFill>
                  <a:srgbClr val="279189"/>
                </a:solidFill>
                <a:effectLst/>
                <a:uLnTx/>
                <a:uFillTx/>
                <a:latin typeface="Arial" panose="020B0604020202020204"/>
                <a:ea typeface="+mn-ea"/>
                <a:cs typeface="+mn-cs"/>
              </a:rPr>
              <a:t> TIPOS DE HPV </a:t>
            </a:r>
            <a:br>
              <a:rPr kumimoji="0" lang="en-US" sz="1600" b="0" i="0" u="none" strike="noStrike" kern="1200" cap="none" spc="0" normalizeH="0" baseline="0" noProof="0" dirty="0">
                <a:ln>
                  <a:noFill/>
                </a:ln>
                <a:solidFill>
                  <a:srgbClr val="279189"/>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279189"/>
                </a:solidFill>
                <a:effectLst/>
                <a:uLnTx/>
                <a:uFillTx/>
                <a:latin typeface="Arial" panose="020B0604020202020204"/>
                <a:ea typeface="+mn-ea"/>
                <a:cs typeface="+mn-cs"/>
              </a:rPr>
              <a:t>DA VACINA</a:t>
            </a:r>
          </a:p>
        </p:txBody>
      </p:sp>
      <p:sp>
        <p:nvSpPr>
          <p:cNvPr id="16" name="TextBox 33">
            <a:extLst>
              <a:ext uri="{FF2B5EF4-FFF2-40B4-BE49-F238E27FC236}">
                <a16:creationId xmlns:a16="http://schemas.microsoft.com/office/drawing/2014/main" id="{CF6AD871-FE81-BB2E-2F71-93E8537EE683}"/>
              </a:ext>
            </a:extLst>
          </p:cNvPr>
          <p:cNvSpPr txBox="1"/>
          <p:nvPr/>
        </p:nvSpPr>
        <p:spPr>
          <a:xfrm>
            <a:off x="6456726" y="4067551"/>
            <a:ext cx="5818907" cy="830997"/>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Homens </a:t>
            </a:r>
            <a:r>
              <a:rPr kumimoji="0" lang="en-US" sz="1800" b="1" i="0" u="none" strike="noStrike" kern="1200" cap="none" spc="0" normalizeH="0" baseline="0" noProof="0" dirty="0" err="1">
                <a:ln>
                  <a:noFill/>
                </a:ln>
                <a:solidFill>
                  <a:srgbClr val="279189"/>
                </a:solidFill>
                <a:effectLst/>
                <a:uLnTx/>
                <a:uFillTx/>
                <a:latin typeface="Arial" panose="020B0604020202020204"/>
                <a:ea typeface="+mn-ea"/>
                <a:cs typeface="+mn-cs"/>
              </a:rPr>
              <a:t>heterossexuais</a:t>
            </a: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 de 16–23 </a:t>
            </a:r>
            <a:r>
              <a:rPr kumimoji="0" lang="en-US" sz="1800" b="1" i="0" u="none" strike="noStrike" kern="1200" cap="none" spc="0" normalizeH="0" baseline="0" noProof="0" dirty="0" err="1">
                <a:ln>
                  <a:noFill/>
                </a:ln>
                <a:solidFill>
                  <a:srgbClr val="279189"/>
                </a:solidFill>
                <a:effectLst/>
                <a:uLnTx/>
                <a:uFillTx/>
                <a:latin typeface="Arial" panose="020B0604020202020204"/>
                <a:ea typeface="+mn-ea"/>
                <a:cs typeface="+mn-cs"/>
              </a:rPr>
              <a:t>anos</a:t>
            </a:r>
            <a:endParaRPr kumimoji="0" lang="en-US" sz="1800" b="0" i="0" u="none" strike="noStrike" kern="1200" cap="none" spc="0" normalizeH="0" baseline="30000" noProof="0" dirty="0">
              <a:ln>
                <a:noFill/>
              </a:ln>
              <a:solidFill>
                <a:srgbClr val="279189"/>
              </a:solidFill>
              <a:effectLst/>
              <a:uLnTx/>
              <a:uFillTx/>
              <a:latin typeface="Arial" panose="020B0604020202020204"/>
              <a:ea typeface="+mn-ea"/>
              <a:cs typeface="+mn-cs"/>
            </a:endParaRPr>
          </a:p>
        </p:txBody>
      </p:sp>
      <p:pic>
        <p:nvPicPr>
          <p:cNvPr id="8" name="Imagem 7" descr="Fundo preto com letras brancas&#10;&#10;Descrição gerada automaticamente">
            <a:extLst>
              <a:ext uri="{FF2B5EF4-FFF2-40B4-BE49-F238E27FC236}">
                <a16:creationId xmlns:a16="http://schemas.microsoft.com/office/drawing/2014/main" id="{6AB889B5-6269-AFA0-2DF8-4784977961C0}"/>
              </a:ext>
            </a:extLst>
          </p:cNvPr>
          <p:cNvPicPr>
            <a:picLocks noChangeAspect="1"/>
          </p:cNvPicPr>
          <p:nvPr/>
        </p:nvPicPr>
        <p:blipFill>
          <a:blip r:embed="rId4"/>
          <a:stretch>
            <a:fillRect/>
          </a:stretch>
        </p:blipFill>
        <p:spPr>
          <a:xfrm>
            <a:off x="3414654" y="1033425"/>
            <a:ext cx="4597971" cy="1097138"/>
          </a:xfrm>
          <a:prstGeom prst="rect">
            <a:avLst/>
          </a:prstGeom>
        </p:spPr>
      </p:pic>
      <p:sp>
        <p:nvSpPr>
          <p:cNvPr id="12" name="Rectangle: Rounded Corners 11">
            <a:extLst>
              <a:ext uri="{FF2B5EF4-FFF2-40B4-BE49-F238E27FC236}">
                <a16:creationId xmlns:a16="http://schemas.microsoft.com/office/drawing/2014/main" id="{84339FB5-6E3C-9C82-BE41-87630EEE0B4E}"/>
              </a:ext>
            </a:extLst>
          </p:cNvPr>
          <p:cNvSpPr/>
          <p:nvPr/>
        </p:nvSpPr>
        <p:spPr>
          <a:xfrm>
            <a:off x="4318405" y="1270682"/>
            <a:ext cx="2677963" cy="44579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1" i="0" u="none" strike="noStrike" kern="1200" cap="none" spc="0" normalizeH="0" baseline="0" noProof="0" dirty="0" err="1">
                <a:ln>
                  <a:noFill/>
                </a:ln>
                <a:solidFill>
                  <a:srgbClr val="FFFFFF"/>
                </a:solidFill>
                <a:effectLst/>
                <a:uLnTx/>
                <a:uFillTx/>
                <a:latin typeface="Arial" panose="020B0604020202020204"/>
                <a:ea typeface="+mn-ea"/>
                <a:cs typeface="+mn-cs"/>
              </a:rPr>
              <a:t>Testam</a:t>
            </a:r>
            <a:r>
              <a:rPr kumimoji="0" lang="en-US" sz="1700" b="1" i="0" u="none" strike="noStrike" kern="1200" cap="none" spc="0" normalizeH="0" baseline="0" noProof="0" dirty="0">
                <a:ln>
                  <a:noFill/>
                </a:ln>
                <a:solidFill>
                  <a:srgbClr val="FFFFFF"/>
                </a:solidFill>
                <a:effectLst/>
                <a:uLnTx/>
                <a:uFillTx/>
                <a:latin typeface="Arial" panose="020B0604020202020204"/>
                <a:ea typeface="+mn-ea"/>
                <a:cs typeface="+mn-cs"/>
              </a:rPr>
              <a:t> negativo para</a:t>
            </a:r>
          </a:p>
        </p:txBody>
      </p:sp>
    </p:spTree>
    <p:extLst>
      <p:ext uri="{BB962C8B-B14F-4D97-AF65-F5344CB8AC3E}">
        <p14:creationId xmlns:p14="http://schemas.microsoft.com/office/powerpoint/2010/main" val="41364026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m 3">
            <a:extLst>
              <a:ext uri="{FF2B5EF4-FFF2-40B4-BE49-F238E27FC236}">
                <a16:creationId xmlns:a16="http://schemas.microsoft.com/office/drawing/2014/main" id="{E3D4E73D-4A6A-D082-2CFF-B1538088934C}"/>
              </a:ext>
            </a:extLst>
          </p:cNvPr>
          <p:cNvPicPr>
            <a:picLocks noChangeAspect="1"/>
          </p:cNvPicPr>
          <p:nvPr/>
        </p:nvPicPr>
        <p:blipFill>
          <a:blip r:embed="rId2"/>
          <a:srcRect/>
          <a:stretch/>
        </p:blipFill>
        <p:spPr>
          <a:xfrm>
            <a:off x="1323967" y="1485464"/>
            <a:ext cx="9716432" cy="3659294"/>
          </a:xfrm>
          <a:prstGeom prst="rect">
            <a:avLst/>
          </a:prstGeom>
        </p:spPr>
      </p:pic>
      <p:sp>
        <p:nvSpPr>
          <p:cNvPr id="2" name="Título 1"/>
          <p:cNvSpPr>
            <a:spLocks noGrp="1"/>
          </p:cNvSpPr>
          <p:nvPr>
            <p:ph type="title"/>
          </p:nvPr>
        </p:nvSpPr>
        <p:spPr>
          <a:xfrm>
            <a:off x="278688" y="123825"/>
            <a:ext cx="9987313" cy="951509"/>
          </a:xfrm>
        </p:spPr>
        <p:txBody>
          <a:bodyPr>
            <a:normAutofit/>
          </a:bodyPr>
          <a:lstStyle/>
          <a:p>
            <a:pPr>
              <a:lnSpc>
                <a:spcPct val="100000"/>
              </a:lnSpc>
            </a:pPr>
            <a:r>
              <a:rPr lang="pt-BR" dirty="0"/>
              <a:t>A Resposta de Anticorpos Após uma Infecção Natural Pode Não Proteger Contra Reinfecções</a:t>
            </a:r>
            <a:r>
              <a:rPr lang="pt-BR" baseline="30000" dirty="0"/>
              <a:t>1,2</a:t>
            </a:r>
          </a:p>
        </p:txBody>
      </p:sp>
      <p:sp>
        <p:nvSpPr>
          <p:cNvPr id="27" name="Espaço Reservado para Conteúdo 26">
            <a:extLst>
              <a:ext uri="{FF2B5EF4-FFF2-40B4-BE49-F238E27FC236}">
                <a16:creationId xmlns:a16="http://schemas.microsoft.com/office/drawing/2014/main" id="{E1B462F4-0B0E-1903-0103-992D6B5E3B48}"/>
              </a:ext>
            </a:extLst>
          </p:cNvPr>
          <p:cNvSpPr>
            <a:spLocks noGrp="1"/>
          </p:cNvSpPr>
          <p:nvPr>
            <p:ph idx="1"/>
          </p:nvPr>
        </p:nvSpPr>
        <p:spPr>
          <a:xfrm>
            <a:off x="343523" y="5378769"/>
            <a:ext cx="11746802" cy="683953"/>
          </a:xfrm>
        </p:spPr>
        <p:txBody>
          <a:bodyPr/>
          <a:lstStyle/>
          <a:p>
            <a:pPr>
              <a:lnSpc>
                <a:spcPct val="100000"/>
              </a:lnSpc>
              <a:spcBef>
                <a:spcPts val="500"/>
              </a:spcBef>
            </a:pPr>
            <a:r>
              <a:rPr lang="pt-BR" sz="1400" dirty="0"/>
              <a:t>~ 20–50% das mulheres não produzem resposta de anticorpos mensuráveis após uma infecção natural.</a:t>
            </a:r>
            <a:r>
              <a:rPr lang="pt-BR" sz="1400" baseline="30000" dirty="0"/>
              <a:t>1</a:t>
            </a:r>
          </a:p>
          <a:p>
            <a:pPr>
              <a:lnSpc>
                <a:spcPct val="100000"/>
              </a:lnSpc>
              <a:spcBef>
                <a:spcPts val="500"/>
              </a:spcBef>
            </a:pPr>
            <a:r>
              <a:rPr lang="pt-BR" sz="1400" dirty="0"/>
              <a:t>Entre as que produzem anticorpos detectáveis, estes são baixos e podem não garantir proteção contra reinfecções ou reativação de infeções.</a:t>
            </a:r>
            <a:r>
              <a:rPr lang="pt-BR" sz="1400" baseline="30000" dirty="0"/>
              <a:t>1,2</a:t>
            </a:r>
          </a:p>
        </p:txBody>
      </p:sp>
      <p:sp>
        <p:nvSpPr>
          <p:cNvPr id="8" name="Text Box 80">
            <a:extLst>
              <a:ext uri="{FF2B5EF4-FFF2-40B4-BE49-F238E27FC236}">
                <a16:creationId xmlns:a16="http://schemas.microsoft.com/office/drawing/2014/main" id="{3A490AA8-010D-464B-819A-9956FE1AF7F2}"/>
              </a:ext>
            </a:extLst>
          </p:cNvPr>
          <p:cNvSpPr txBox="1">
            <a:spLocks noChangeArrowheads="1"/>
          </p:cNvSpPr>
          <p:nvPr/>
        </p:nvSpPr>
        <p:spPr bwMode="auto">
          <a:xfrm>
            <a:off x="369631" y="6355982"/>
            <a:ext cx="11658145" cy="338554"/>
          </a:xfrm>
          <a:prstGeom prst="rect">
            <a:avLst/>
          </a:prstGeom>
          <a:noFill/>
          <a:ln w="9525">
            <a:noFill/>
            <a:miter lim="800000"/>
            <a:headEnd/>
            <a:tailEnd/>
          </a:ln>
        </p:spPr>
        <p:txBody>
          <a:bodyPr wrap="square"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1. </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Carter JJ,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Koutsky</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LA, Hughes JP et al. Comparison of human papillomavirus types 16, 18, and 6 capsid antibody responses following incident infection.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J Infect Dis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2000;181(6):1911-9. </a:t>
            </a: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2.</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Viscidi</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RP, Schiffman M, Hildesheim A et al.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Seroreactivity</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to human papillomavirus (HPV) types 16, 18, or 31 and risk of subsequent HPV infection: results from a population-based study in Costa Rica.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Cancer Epidemiol Biomarkers Prev</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2004;13(2):324-7. </a:t>
            </a:r>
          </a:p>
        </p:txBody>
      </p:sp>
      <p:sp>
        <p:nvSpPr>
          <p:cNvPr id="9" name="Retângulo 8">
            <a:extLst>
              <a:ext uri="{FF2B5EF4-FFF2-40B4-BE49-F238E27FC236}">
                <a16:creationId xmlns:a16="http://schemas.microsoft.com/office/drawing/2014/main" id="{752E954E-FD7D-4FC3-8C68-448C5B2E9EC4}"/>
              </a:ext>
            </a:extLst>
          </p:cNvPr>
          <p:cNvSpPr/>
          <p:nvPr/>
        </p:nvSpPr>
        <p:spPr>
          <a:xfrm>
            <a:off x="387637" y="6042189"/>
            <a:ext cx="500039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10.049 mulheres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em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Guanacaste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Costa Rica (estudo do NCI/EUA).</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2 </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Adaptado de: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Viscidi</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RP et al.</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Arial"/>
                <a:sym typeface="Arial"/>
              </a:rPr>
              <a:t>2</a:t>
            </a:r>
          </a:p>
        </p:txBody>
      </p:sp>
      <p:sp>
        <p:nvSpPr>
          <p:cNvPr id="31" name="CaixaDeTexto 30">
            <a:extLst>
              <a:ext uri="{FF2B5EF4-FFF2-40B4-BE49-F238E27FC236}">
                <a16:creationId xmlns:a16="http://schemas.microsoft.com/office/drawing/2014/main" id="{9DAC7A32-923F-CB26-7941-2CFD7F31B7E5}"/>
              </a:ext>
            </a:extLst>
          </p:cNvPr>
          <p:cNvSpPr txBox="1"/>
          <p:nvPr/>
        </p:nvSpPr>
        <p:spPr>
          <a:xfrm>
            <a:off x="3328824" y="4763867"/>
            <a:ext cx="889987"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HPV 16</a:t>
            </a:r>
          </a:p>
        </p:txBody>
      </p:sp>
      <p:sp>
        <p:nvSpPr>
          <p:cNvPr id="32" name="CaixaDeTexto 31">
            <a:extLst>
              <a:ext uri="{FF2B5EF4-FFF2-40B4-BE49-F238E27FC236}">
                <a16:creationId xmlns:a16="http://schemas.microsoft.com/office/drawing/2014/main" id="{71A1C31A-7600-4083-52DB-CF2905F74AAF}"/>
              </a:ext>
            </a:extLst>
          </p:cNvPr>
          <p:cNvSpPr txBox="1"/>
          <p:nvPr/>
        </p:nvSpPr>
        <p:spPr>
          <a:xfrm>
            <a:off x="5984938" y="4763867"/>
            <a:ext cx="889987"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HPV 18</a:t>
            </a:r>
          </a:p>
        </p:txBody>
      </p:sp>
      <p:sp>
        <p:nvSpPr>
          <p:cNvPr id="33" name="CaixaDeTexto 32">
            <a:extLst>
              <a:ext uri="{FF2B5EF4-FFF2-40B4-BE49-F238E27FC236}">
                <a16:creationId xmlns:a16="http://schemas.microsoft.com/office/drawing/2014/main" id="{1356A1B2-E601-6C3B-0E74-8D22AA9C65E2}"/>
              </a:ext>
            </a:extLst>
          </p:cNvPr>
          <p:cNvSpPr txBox="1"/>
          <p:nvPr/>
        </p:nvSpPr>
        <p:spPr>
          <a:xfrm>
            <a:off x="8771681" y="4763867"/>
            <a:ext cx="889987"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HPV 31</a:t>
            </a:r>
          </a:p>
        </p:txBody>
      </p:sp>
      <p:sp>
        <p:nvSpPr>
          <p:cNvPr id="35" name="CaixaDeTexto 34">
            <a:extLst>
              <a:ext uri="{FF2B5EF4-FFF2-40B4-BE49-F238E27FC236}">
                <a16:creationId xmlns:a16="http://schemas.microsoft.com/office/drawing/2014/main" id="{82E2724E-D8B9-8A7C-9E96-148CE2FBF348}"/>
              </a:ext>
            </a:extLst>
          </p:cNvPr>
          <p:cNvSpPr txBox="1"/>
          <p:nvPr/>
        </p:nvSpPr>
        <p:spPr>
          <a:xfrm>
            <a:off x="8771681" y="2425723"/>
            <a:ext cx="149432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Soronegativas</a:t>
            </a:r>
          </a:p>
        </p:txBody>
      </p:sp>
      <p:sp>
        <p:nvSpPr>
          <p:cNvPr id="36" name="CaixaDeTexto 35">
            <a:extLst>
              <a:ext uri="{FF2B5EF4-FFF2-40B4-BE49-F238E27FC236}">
                <a16:creationId xmlns:a16="http://schemas.microsoft.com/office/drawing/2014/main" id="{BF510C8F-C7FC-5B7E-0036-A20FBC5995BC}"/>
              </a:ext>
            </a:extLst>
          </p:cNvPr>
          <p:cNvSpPr txBox="1"/>
          <p:nvPr/>
        </p:nvSpPr>
        <p:spPr>
          <a:xfrm>
            <a:off x="8771681" y="2717672"/>
            <a:ext cx="141417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Soropositivas</a:t>
            </a:r>
          </a:p>
        </p:txBody>
      </p:sp>
      <p:sp>
        <p:nvSpPr>
          <p:cNvPr id="37" name="CaixaDeTexto 36">
            <a:extLst>
              <a:ext uri="{FF2B5EF4-FFF2-40B4-BE49-F238E27FC236}">
                <a16:creationId xmlns:a16="http://schemas.microsoft.com/office/drawing/2014/main" id="{BD829209-AE9A-7A49-4AD5-850383F3F52E}"/>
              </a:ext>
            </a:extLst>
          </p:cNvPr>
          <p:cNvSpPr txBox="1"/>
          <p:nvPr/>
        </p:nvSpPr>
        <p:spPr>
          <a:xfrm>
            <a:off x="-52660" y="1033454"/>
            <a:ext cx="12179556" cy="3539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pt-BR" sz="1700" b="1" i="0" u="none" strike="noStrike" kern="1200" cap="none" spc="0" normalizeH="0" baseline="0" noProof="0" dirty="0">
                <a:ln>
                  <a:noFill/>
                </a:ln>
                <a:solidFill>
                  <a:srgbClr val="279189"/>
                </a:solidFill>
                <a:effectLst/>
                <a:uLnTx/>
                <a:uFillTx/>
                <a:latin typeface="Arial" panose="020B0604020202020204"/>
                <a:ea typeface="MS PGothic" panose="020B0600070205080204" pitchFamily="34" charset="-128"/>
                <a:cs typeface="Calibri" panose="020F0502020204030204" pitchFamily="34" charset="0"/>
                <a:sym typeface="Arial"/>
              </a:rPr>
              <a:t>Mulheres soropositivas para o HPV apresentaram taxas de novas infecções semelhantes à das soronegativas</a:t>
            </a:r>
            <a:r>
              <a:rPr kumimoji="0" lang="pt-BR" altLang="pt-BR" sz="1700" b="1" i="0" u="none" strike="noStrike" kern="1200" cap="none" spc="0" normalizeH="0" baseline="30000" noProof="0" dirty="0">
                <a:ln>
                  <a:noFill/>
                </a:ln>
                <a:solidFill>
                  <a:srgbClr val="279189"/>
                </a:solidFill>
                <a:effectLst/>
                <a:uLnTx/>
                <a:uFillTx/>
                <a:latin typeface="Arial" panose="020B0604020202020204"/>
                <a:ea typeface="MS PGothic" panose="020B0600070205080204" pitchFamily="34" charset="-128"/>
                <a:cs typeface="Calibri" panose="020F0502020204030204" pitchFamily="34" charset="0"/>
                <a:sym typeface="Arial"/>
              </a:rPr>
              <a:t>2</a:t>
            </a:r>
          </a:p>
        </p:txBody>
      </p:sp>
      <p:sp>
        <p:nvSpPr>
          <p:cNvPr id="38" name="CaixaDeTexto 37">
            <a:extLst>
              <a:ext uri="{FF2B5EF4-FFF2-40B4-BE49-F238E27FC236}">
                <a16:creationId xmlns:a16="http://schemas.microsoft.com/office/drawing/2014/main" id="{B9C6FE2B-0900-ACAB-AAE5-AF225E33805F}"/>
              </a:ext>
            </a:extLst>
          </p:cNvPr>
          <p:cNvSpPr txBox="1"/>
          <p:nvPr/>
        </p:nvSpPr>
        <p:spPr>
          <a:xfrm>
            <a:off x="2941863" y="2619232"/>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1,7</a:t>
            </a:r>
          </a:p>
        </p:txBody>
      </p:sp>
      <p:sp>
        <p:nvSpPr>
          <p:cNvPr id="39" name="CaixaDeTexto 38">
            <a:extLst>
              <a:ext uri="{FF2B5EF4-FFF2-40B4-BE49-F238E27FC236}">
                <a16:creationId xmlns:a16="http://schemas.microsoft.com/office/drawing/2014/main" id="{387AAF03-46A1-2590-FC09-23AC7C42EFB7}"/>
              </a:ext>
            </a:extLst>
          </p:cNvPr>
          <p:cNvSpPr txBox="1"/>
          <p:nvPr/>
        </p:nvSpPr>
        <p:spPr>
          <a:xfrm>
            <a:off x="3709615" y="3039282"/>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1,3</a:t>
            </a:r>
          </a:p>
        </p:txBody>
      </p:sp>
      <p:sp>
        <p:nvSpPr>
          <p:cNvPr id="40" name="CaixaDeTexto 39">
            <a:extLst>
              <a:ext uri="{FF2B5EF4-FFF2-40B4-BE49-F238E27FC236}">
                <a16:creationId xmlns:a16="http://schemas.microsoft.com/office/drawing/2014/main" id="{B072F51C-810D-0087-26DC-1AD57B5D078C}"/>
              </a:ext>
            </a:extLst>
          </p:cNvPr>
          <p:cNvSpPr txBox="1"/>
          <p:nvPr/>
        </p:nvSpPr>
        <p:spPr>
          <a:xfrm>
            <a:off x="5712183" y="3663060"/>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0,7</a:t>
            </a:r>
          </a:p>
        </p:txBody>
      </p:sp>
      <p:sp>
        <p:nvSpPr>
          <p:cNvPr id="41" name="CaixaDeTexto 40">
            <a:extLst>
              <a:ext uri="{FF2B5EF4-FFF2-40B4-BE49-F238E27FC236}">
                <a16:creationId xmlns:a16="http://schemas.microsoft.com/office/drawing/2014/main" id="{D940BD45-0D60-C597-2555-5939EDDC6512}"/>
              </a:ext>
            </a:extLst>
          </p:cNvPr>
          <p:cNvSpPr txBox="1"/>
          <p:nvPr/>
        </p:nvSpPr>
        <p:spPr>
          <a:xfrm>
            <a:off x="6429931" y="3394231"/>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1,0</a:t>
            </a:r>
          </a:p>
        </p:txBody>
      </p:sp>
      <p:sp>
        <p:nvSpPr>
          <p:cNvPr id="43" name="CaixaDeTexto 42">
            <a:extLst>
              <a:ext uri="{FF2B5EF4-FFF2-40B4-BE49-F238E27FC236}">
                <a16:creationId xmlns:a16="http://schemas.microsoft.com/office/drawing/2014/main" id="{416BAC40-257A-EA81-E35B-1B91F050952D}"/>
              </a:ext>
            </a:extLst>
          </p:cNvPr>
          <p:cNvSpPr txBox="1"/>
          <p:nvPr/>
        </p:nvSpPr>
        <p:spPr>
          <a:xfrm>
            <a:off x="8435818" y="3571492"/>
            <a:ext cx="47000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0,8</a:t>
            </a:r>
          </a:p>
        </p:txBody>
      </p:sp>
      <p:sp>
        <p:nvSpPr>
          <p:cNvPr id="44" name="CaixaDeTexto 43">
            <a:extLst>
              <a:ext uri="{FF2B5EF4-FFF2-40B4-BE49-F238E27FC236}">
                <a16:creationId xmlns:a16="http://schemas.microsoft.com/office/drawing/2014/main" id="{3EFFA020-4327-CDCC-B43E-B8DD2690B7CA}"/>
              </a:ext>
            </a:extLst>
          </p:cNvPr>
          <p:cNvSpPr txBox="1"/>
          <p:nvPr/>
        </p:nvSpPr>
        <p:spPr>
          <a:xfrm>
            <a:off x="9198778" y="3640262"/>
            <a:ext cx="47000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0,7</a:t>
            </a:r>
          </a:p>
        </p:txBody>
      </p:sp>
      <p:sp>
        <p:nvSpPr>
          <p:cNvPr id="45" name="CaixaDeTexto 44">
            <a:extLst>
              <a:ext uri="{FF2B5EF4-FFF2-40B4-BE49-F238E27FC236}">
                <a16:creationId xmlns:a16="http://schemas.microsoft.com/office/drawing/2014/main" id="{5EE2BA43-FB1F-C53D-A11C-0DB88BD817CA}"/>
              </a:ext>
            </a:extLst>
          </p:cNvPr>
          <p:cNvSpPr txBox="1"/>
          <p:nvPr/>
        </p:nvSpPr>
        <p:spPr>
          <a:xfrm>
            <a:off x="2829897" y="3590525"/>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92/</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5.360</a:t>
            </a:r>
          </a:p>
        </p:txBody>
      </p:sp>
      <p:sp>
        <p:nvSpPr>
          <p:cNvPr id="46" name="CaixaDeTexto 45">
            <a:extLst>
              <a:ext uri="{FF2B5EF4-FFF2-40B4-BE49-F238E27FC236}">
                <a16:creationId xmlns:a16="http://schemas.microsoft.com/office/drawing/2014/main" id="{2AE7B90E-3E42-8B6D-7BDB-041190F4355A}"/>
              </a:ext>
            </a:extLst>
          </p:cNvPr>
          <p:cNvSpPr txBox="1"/>
          <p:nvPr/>
        </p:nvSpPr>
        <p:spPr>
          <a:xfrm>
            <a:off x="3605134" y="3609187"/>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19/</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1.492</a:t>
            </a:r>
          </a:p>
        </p:txBody>
      </p:sp>
      <p:sp>
        <p:nvSpPr>
          <p:cNvPr id="47" name="CaixaDeTexto 46">
            <a:extLst>
              <a:ext uri="{FF2B5EF4-FFF2-40B4-BE49-F238E27FC236}">
                <a16:creationId xmlns:a16="http://schemas.microsoft.com/office/drawing/2014/main" id="{C1F75778-FDE4-2F75-CE8A-25FDC7F0511A}"/>
              </a:ext>
            </a:extLst>
          </p:cNvPr>
          <p:cNvSpPr txBox="1"/>
          <p:nvPr/>
        </p:nvSpPr>
        <p:spPr>
          <a:xfrm>
            <a:off x="5583133" y="4084450"/>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37/</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5.384</a:t>
            </a:r>
          </a:p>
        </p:txBody>
      </p:sp>
      <p:sp>
        <p:nvSpPr>
          <p:cNvPr id="48" name="CaixaDeTexto 47">
            <a:extLst>
              <a:ext uri="{FF2B5EF4-FFF2-40B4-BE49-F238E27FC236}">
                <a16:creationId xmlns:a16="http://schemas.microsoft.com/office/drawing/2014/main" id="{F63DEF93-F9E5-F73E-3EAE-189C7E83BC12}"/>
              </a:ext>
            </a:extLst>
          </p:cNvPr>
          <p:cNvSpPr txBox="1"/>
          <p:nvPr/>
        </p:nvSpPr>
        <p:spPr>
          <a:xfrm>
            <a:off x="6363345" y="3972481"/>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16/</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1.565</a:t>
            </a:r>
          </a:p>
        </p:txBody>
      </p:sp>
      <p:sp>
        <p:nvSpPr>
          <p:cNvPr id="49" name="CaixaDeTexto 48">
            <a:extLst>
              <a:ext uri="{FF2B5EF4-FFF2-40B4-BE49-F238E27FC236}">
                <a16:creationId xmlns:a16="http://schemas.microsoft.com/office/drawing/2014/main" id="{7BDC973F-B41C-D1C2-E80A-E0EC7BAD5DF2}"/>
              </a:ext>
            </a:extLst>
          </p:cNvPr>
          <p:cNvSpPr txBox="1"/>
          <p:nvPr/>
        </p:nvSpPr>
        <p:spPr>
          <a:xfrm>
            <a:off x="8266235" y="3981811"/>
            <a:ext cx="778188"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43/</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1.565</a:t>
            </a:r>
          </a:p>
        </p:txBody>
      </p:sp>
      <p:sp>
        <p:nvSpPr>
          <p:cNvPr id="51" name="CaixaDeTexto 50">
            <a:extLst>
              <a:ext uri="{FF2B5EF4-FFF2-40B4-BE49-F238E27FC236}">
                <a16:creationId xmlns:a16="http://schemas.microsoft.com/office/drawing/2014/main" id="{CE0E35EE-E30A-7710-F087-17790C48F6C6}"/>
              </a:ext>
            </a:extLst>
          </p:cNvPr>
          <p:cNvSpPr txBox="1"/>
          <p:nvPr/>
        </p:nvSpPr>
        <p:spPr>
          <a:xfrm>
            <a:off x="9083771" y="4056459"/>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11/</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1.490</a:t>
            </a:r>
          </a:p>
        </p:txBody>
      </p:sp>
      <p:sp>
        <p:nvSpPr>
          <p:cNvPr id="53" name="Slide Number Placeholder 4">
            <a:extLst>
              <a:ext uri="{FF2B5EF4-FFF2-40B4-BE49-F238E27FC236}">
                <a16:creationId xmlns:a16="http://schemas.microsoft.com/office/drawing/2014/main" id="{DCDB02CD-8C56-C318-4A0A-BCF85DAB7EA6}"/>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3" name="Conector reto 2">
            <a:extLst>
              <a:ext uri="{FF2B5EF4-FFF2-40B4-BE49-F238E27FC236}">
                <a16:creationId xmlns:a16="http://schemas.microsoft.com/office/drawing/2014/main" id="{816DA594-25D6-ED20-223A-4F13C1B6EBE1}"/>
              </a:ext>
            </a:extLst>
          </p:cNvPr>
          <p:cNvCxnSpPr>
            <a:cxnSpLocks/>
          </p:cNvCxnSpPr>
          <p:nvPr/>
        </p:nvCxnSpPr>
        <p:spPr>
          <a:xfrm flipV="1">
            <a:off x="510146" y="1809099"/>
            <a:ext cx="0" cy="341454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 name="Conector reto 4">
            <a:extLst>
              <a:ext uri="{FF2B5EF4-FFF2-40B4-BE49-F238E27FC236}">
                <a16:creationId xmlns:a16="http://schemas.microsoft.com/office/drawing/2014/main" id="{2A55CA15-046A-E221-A250-836BADD506BB}"/>
              </a:ext>
            </a:extLst>
          </p:cNvPr>
          <p:cNvCxnSpPr>
            <a:cxnSpLocks/>
          </p:cNvCxnSpPr>
          <p:nvPr/>
        </p:nvCxnSpPr>
        <p:spPr>
          <a:xfrm>
            <a:off x="510146" y="5216929"/>
            <a:ext cx="11354053"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6" name="Imagem 5" descr="Uma imagem contendo invertebrado, animal, coral&#10;&#10;Descrição gerada automaticamente">
            <a:extLst>
              <a:ext uri="{FF2B5EF4-FFF2-40B4-BE49-F238E27FC236}">
                <a16:creationId xmlns:a16="http://schemas.microsoft.com/office/drawing/2014/main" id="{35CCD798-7CB9-12E1-8C61-97544CAFB357}"/>
              </a:ext>
            </a:extLst>
          </p:cNvPr>
          <p:cNvPicPr>
            <a:picLocks noChangeAspect="1"/>
          </p:cNvPicPr>
          <p:nvPr/>
        </p:nvPicPr>
        <p:blipFill>
          <a:blip r:embed="rId3">
            <a:alphaModFix/>
          </a:blip>
          <a:srcRect t="-1593"/>
          <a:stretch/>
        </p:blipFill>
        <p:spPr>
          <a:xfrm>
            <a:off x="343523" y="1646487"/>
            <a:ext cx="333247" cy="338554"/>
          </a:xfrm>
          <a:prstGeom prst="rect">
            <a:avLst/>
          </a:prstGeom>
        </p:spPr>
      </p:pic>
      <p:cxnSp>
        <p:nvCxnSpPr>
          <p:cNvPr id="7" name="Conector reto 6">
            <a:extLst>
              <a:ext uri="{FF2B5EF4-FFF2-40B4-BE49-F238E27FC236}">
                <a16:creationId xmlns:a16="http://schemas.microsoft.com/office/drawing/2014/main" id="{489EEEE4-1F8F-4E3C-1AB0-27D8F161F5BD}"/>
              </a:ext>
            </a:extLst>
          </p:cNvPr>
          <p:cNvCxnSpPr>
            <a:cxnSpLocks/>
          </p:cNvCxnSpPr>
          <p:nvPr/>
        </p:nvCxnSpPr>
        <p:spPr>
          <a:xfrm>
            <a:off x="0" y="1816275"/>
            <a:ext cx="51014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787C8870-63E5-7F9D-19A6-EADAC45321E1}"/>
              </a:ext>
            </a:extLst>
          </p:cNvPr>
          <p:cNvPicPr>
            <a:picLocks noChangeAspect="1"/>
          </p:cNvPicPr>
          <p:nvPr/>
        </p:nvPicPr>
        <p:blipFill>
          <a:blip r:embed="rId3">
            <a:alphaModFix/>
          </a:blip>
          <a:srcRect t="-1593"/>
          <a:stretch/>
        </p:blipFill>
        <p:spPr>
          <a:xfrm>
            <a:off x="11688404" y="5008308"/>
            <a:ext cx="333247" cy="338554"/>
          </a:xfrm>
          <a:prstGeom prst="rect">
            <a:avLst/>
          </a:prstGeom>
        </p:spPr>
      </p:pic>
    </p:spTree>
    <p:extLst>
      <p:ext uri="{BB962C8B-B14F-4D97-AF65-F5344CB8AC3E}">
        <p14:creationId xmlns:p14="http://schemas.microsoft.com/office/powerpoint/2010/main" val="5584069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tângulo 21">
            <a:extLst>
              <a:ext uri="{FF2B5EF4-FFF2-40B4-BE49-F238E27FC236}">
                <a16:creationId xmlns:a16="http://schemas.microsoft.com/office/drawing/2014/main" id="{E9A9F3A1-A80B-32F6-878D-BCF4FDD56288}"/>
              </a:ext>
            </a:extLst>
          </p:cNvPr>
          <p:cNvSpPr/>
          <p:nvPr/>
        </p:nvSpPr>
        <p:spPr>
          <a:xfrm>
            <a:off x="6400800" y="4298732"/>
            <a:ext cx="5791200" cy="1091062"/>
          </a:xfrm>
          <a:prstGeom prst="rect">
            <a:avLst/>
          </a:prstGeom>
          <a:solidFill>
            <a:schemeClr val="accent1">
              <a:alpha val="1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C1E24533-4BAC-4029-9222-956DAF9EF35C}"/>
              </a:ext>
            </a:extLst>
          </p:cNvPr>
          <p:cNvSpPr>
            <a:spLocks noGrp="1"/>
          </p:cNvSpPr>
          <p:nvPr>
            <p:ph type="title"/>
          </p:nvPr>
        </p:nvSpPr>
        <p:spPr>
          <a:xfrm>
            <a:off x="278688" y="204624"/>
            <a:ext cx="9443381" cy="951509"/>
          </a:xfrm>
        </p:spPr>
        <p:txBody>
          <a:bodyPr>
            <a:normAutofit fontScale="90000"/>
          </a:bodyPr>
          <a:lstStyle/>
          <a:p>
            <a:pPr>
              <a:lnSpc>
                <a:spcPct val="100000"/>
              </a:lnSpc>
            </a:pPr>
            <a:r>
              <a:rPr lang="pt-BR" sz="2800" b="1" dirty="0">
                <a:solidFill>
                  <a:srgbClr val="30AEBF"/>
                </a:solidFill>
              </a:rPr>
              <a:t>Mulheres Soropositivas Permanecem em Risco </a:t>
            </a:r>
            <a:r>
              <a:rPr lang="pt-BR" sz="2800" b="1" dirty="0">
                <a:solidFill>
                  <a:schemeClr val="tx2"/>
                </a:solidFill>
              </a:rPr>
              <a:t>de Reinfecção pelo Mesmo Tipo de HPV</a:t>
            </a:r>
            <a:r>
              <a:rPr lang="pt-BR" sz="2800" b="1" baseline="30000" dirty="0">
                <a:solidFill>
                  <a:schemeClr val="tx2"/>
                </a:solidFill>
              </a:rPr>
              <a:t>1,2</a:t>
            </a:r>
            <a:br>
              <a:rPr lang="pt-BR" sz="2800" baseline="30000" dirty="0"/>
            </a:br>
            <a:endParaRPr lang="pt-BR" baseline="30000" dirty="0"/>
          </a:p>
        </p:txBody>
      </p:sp>
      <p:sp>
        <p:nvSpPr>
          <p:cNvPr id="9" name="Content Placeholder 8">
            <a:extLst>
              <a:ext uri="{FF2B5EF4-FFF2-40B4-BE49-F238E27FC236}">
                <a16:creationId xmlns:a16="http://schemas.microsoft.com/office/drawing/2014/main" id="{078F1318-E3B9-45AD-B214-E49B78E7A9FB}"/>
              </a:ext>
            </a:extLst>
          </p:cNvPr>
          <p:cNvSpPr>
            <a:spLocks noGrp="1"/>
          </p:cNvSpPr>
          <p:nvPr>
            <p:ph idx="1"/>
          </p:nvPr>
        </p:nvSpPr>
        <p:spPr>
          <a:xfrm>
            <a:off x="6474739" y="1693849"/>
            <a:ext cx="5310861" cy="3400944"/>
          </a:xfrm>
        </p:spPr>
        <p:txBody>
          <a:bodyPr/>
          <a:lstStyle/>
          <a:p>
            <a:pPr>
              <a:lnSpc>
                <a:spcPct val="100000"/>
              </a:lnSpc>
            </a:pPr>
            <a:endParaRPr lang="pt-BR" sz="2300" dirty="0"/>
          </a:p>
          <a:p>
            <a:pPr>
              <a:lnSpc>
                <a:spcPct val="100000"/>
              </a:lnSpc>
            </a:pPr>
            <a:r>
              <a:rPr lang="pt-BR" sz="2000" dirty="0"/>
              <a:t>Soroconversão é incompleta e os anticorpos produzidos naturalmente contra o HPV podem não proteger completamente contra reinfecção.</a:t>
            </a:r>
            <a:r>
              <a:rPr lang="pt-BR" sz="2000" baseline="30000" dirty="0"/>
              <a:t>1</a:t>
            </a:r>
          </a:p>
          <a:p>
            <a:pPr>
              <a:lnSpc>
                <a:spcPct val="100000"/>
              </a:lnSpc>
              <a:spcAft>
                <a:spcPts val="600"/>
              </a:spcAft>
            </a:pPr>
            <a:r>
              <a:rPr lang="pt-BR" sz="2000" dirty="0"/>
              <a:t>Taxas de soroconversão em cerca </a:t>
            </a:r>
            <a:br>
              <a:rPr lang="pt-BR" sz="2000" dirty="0"/>
            </a:br>
            <a:r>
              <a:rPr lang="pt-BR" sz="2000" dirty="0"/>
              <a:t>de 50–70% das mulheres.</a:t>
            </a:r>
            <a:r>
              <a:rPr lang="pt-BR" sz="2000" baseline="30000" dirty="0"/>
              <a:t>2</a:t>
            </a:r>
          </a:p>
          <a:p>
            <a:pPr>
              <a:lnSpc>
                <a:spcPct val="100000"/>
              </a:lnSpc>
            </a:pPr>
            <a:r>
              <a:rPr lang="pt-BR" sz="2000" dirty="0"/>
              <a:t>A taxa de reinfecção foi </a:t>
            </a:r>
            <a:r>
              <a:rPr lang="pt-BR" sz="2200" b="1" dirty="0">
                <a:solidFill>
                  <a:schemeClr val="accent1"/>
                </a:solidFill>
              </a:rPr>
              <a:t>maior entre as mulheres de 35 a 45 anos </a:t>
            </a:r>
            <a:r>
              <a:rPr lang="pt-BR" sz="2000" dirty="0"/>
              <a:t>em relação às de 24 a 34 anos.</a:t>
            </a:r>
            <a:r>
              <a:rPr lang="pt-BR" sz="2000" baseline="30000" dirty="0"/>
              <a:t>2</a:t>
            </a:r>
          </a:p>
        </p:txBody>
      </p:sp>
      <p:sp>
        <p:nvSpPr>
          <p:cNvPr id="18" name="TextBox 17">
            <a:extLst>
              <a:ext uri="{FF2B5EF4-FFF2-40B4-BE49-F238E27FC236}">
                <a16:creationId xmlns:a16="http://schemas.microsoft.com/office/drawing/2014/main" id="{1EAE328D-D07B-4625-A2AD-EE12A9B18680}"/>
              </a:ext>
            </a:extLst>
          </p:cNvPr>
          <p:cNvSpPr txBox="1"/>
          <p:nvPr/>
        </p:nvSpPr>
        <p:spPr>
          <a:xfrm>
            <a:off x="278688" y="6298602"/>
            <a:ext cx="10886023"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1.</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Beachler</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DC, Jenkins G,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Safaeian</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M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Natural acquired immunity against subsequent genital human papillomavirus infection: a systematic review and meta-analysis. </a:t>
            </a:r>
            <a:r>
              <a:rPr kumimoji="0" lang="en-US"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J Infect Dis</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2016;213(9):1444-1454. </a:t>
            </a:r>
            <a:r>
              <a:rPr kumimoji="0" lang="en-US"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2.</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Velicer</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C, Zhu X,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Vuocolo</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S et al. Prevalence and incidence of HPV genital infection in women. </a:t>
            </a:r>
            <a:r>
              <a:rPr kumimoji="0" lang="en-US"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Sex </a:t>
            </a:r>
            <a:r>
              <a:rPr kumimoji="0" lang="en-US" sz="800" b="0" i="1"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Transm</a:t>
            </a:r>
            <a:r>
              <a:rPr kumimoji="0" lang="en-US"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Dis</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2009;36(11):696-703.</a:t>
            </a:r>
          </a:p>
        </p:txBody>
      </p:sp>
      <p:sp>
        <p:nvSpPr>
          <p:cNvPr id="19" name="TextBox 18">
            <a:extLst>
              <a:ext uri="{FF2B5EF4-FFF2-40B4-BE49-F238E27FC236}">
                <a16:creationId xmlns:a16="http://schemas.microsoft.com/office/drawing/2014/main" id="{C3A0D940-8599-491F-B916-183D79D40DAD}"/>
              </a:ext>
            </a:extLst>
          </p:cNvPr>
          <p:cNvSpPr txBox="1"/>
          <p:nvPr/>
        </p:nvSpPr>
        <p:spPr>
          <a:xfrm>
            <a:off x="278688" y="6003602"/>
            <a:ext cx="1077181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0" i="0" u="none" strike="noStrike" kern="0" cap="none" spc="0" normalizeH="0" baseline="30000" noProof="0" dirty="0">
                <a:ln>
                  <a:noFill/>
                </a:ln>
                <a:solidFill>
                  <a:srgbClr val="FFFFFF">
                    <a:lumMod val="50000"/>
                  </a:srgbClr>
                </a:solidFill>
                <a:effectLst/>
                <a:uLnTx/>
                <a:uFillTx/>
                <a:latin typeface="Arial" panose="020B0604020202020204"/>
                <a:ea typeface="+mn-ea"/>
                <a:cs typeface="Arial"/>
                <a:sym typeface="Arial"/>
              </a:rPr>
              <a:t>a</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Análise do grupo placebo (n = 1.858) de um estudo internacional de Eficácia de GARDASIL em mulheres de 24-45 anos de idade. Reinfecção pelo HPV (e reinfecção persistente) calculada entre os indivíduos que era soropositivos e PCR-negativos no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baseline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.²</a:t>
            </a:r>
          </a:p>
        </p:txBody>
      </p:sp>
      <p:grpSp>
        <p:nvGrpSpPr>
          <p:cNvPr id="21" name="Group 20">
            <a:extLst>
              <a:ext uri="{FF2B5EF4-FFF2-40B4-BE49-F238E27FC236}">
                <a16:creationId xmlns:a16="http://schemas.microsoft.com/office/drawing/2014/main" id="{AA230B70-AA64-4A09-AC2C-3D090321B370}"/>
              </a:ext>
            </a:extLst>
          </p:cNvPr>
          <p:cNvGrpSpPr/>
          <p:nvPr/>
        </p:nvGrpSpPr>
        <p:grpSpPr>
          <a:xfrm>
            <a:off x="573467" y="1299883"/>
            <a:ext cx="5582949" cy="4210705"/>
            <a:chOff x="6280878" y="1259835"/>
            <a:chExt cx="5119888" cy="3861461"/>
          </a:xfrm>
        </p:grpSpPr>
        <p:graphicFrame>
          <p:nvGraphicFramePr>
            <p:cNvPr id="14" name="Chart 13">
              <a:extLst>
                <a:ext uri="{FF2B5EF4-FFF2-40B4-BE49-F238E27FC236}">
                  <a16:creationId xmlns:a16="http://schemas.microsoft.com/office/drawing/2014/main" id="{74595C62-6D34-404C-A955-572439E8BB14}"/>
                </a:ext>
              </a:extLst>
            </p:cNvPr>
            <p:cNvGraphicFramePr/>
            <p:nvPr/>
          </p:nvGraphicFramePr>
          <p:xfrm>
            <a:off x="6760702" y="1259835"/>
            <a:ext cx="4640064" cy="3861461"/>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14">
              <a:extLst>
                <a:ext uri="{FF2B5EF4-FFF2-40B4-BE49-F238E27FC236}">
                  <a16:creationId xmlns:a16="http://schemas.microsoft.com/office/drawing/2014/main" id="{CCF4D575-78E2-4B5F-A54B-C741E8298342}"/>
                </a:ext>
              </a:extLst>
            </p:cNvPr>
            <p:cNvSpPr txBox="1"/>
            <p:nvPr/>
          </p:nvSpPr>
          <p:spPr>
            <a:xfrm rot="16200000">
              <a:off x="5000947" y="2940645"/>
              <a:ext cx="3039686" cy="47982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4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t>Taxa de incidência</a:t>
              </a:r>
              <a:br>
                <a:rPr kumimoji="0" lang="pt-BR" sz="14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br>
              <a:r>
                <a:rPr kumimoji="0" lang="pt-BR" sz="14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t>(por 100 mulheres/ano)</a:t>
              </a:r>
            </a:p>
          </p:txBody>
        </p:sp>
        <p:sp>
          <p:nvSpPr>
            <p:cNvPr id="20" name="TextBox 19">
              <a:extLst>
                <a:ext uri="{FF2B5EF4-FFF2-40B4-BE49-F238E27FC236}">
                  <a16:creationId xmlns:a16="http://schemas.microsoft.com/office/drawing/2014/main" id="{33E3EE92-07A7-4742-B6CB-B5A58154584E}"/>
                </a:ext>
              </a:extLst>
            </p:cNvPr>
            <p:cNvSpPr txBox="1"/>
            <p:nvPr/>
          </p:nvSpPr>
          <p:spPr>
            <a:xfrm>
              <a:off x="8423268" y="4691320"/>
              <a:ext cx="1606853" cy="23991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1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t>Idade (anos)</a:t>
              </a:r>
            </a:p>
          </p:txBody>
        </p:sp>
      </p:grpSp>
      <p:sp>
        <p:nvSpPr>
          <p:cNvPr id="3" name="TextBox 2">
            <a:extLst>
              <a:ext uri="{FF2B5EF4-FFF2-40B4-BE49-F238E27FC236}">
                <a16:creationId xmlns:a16="http://schemas.microsoft.com/office/drawing/2014/main" id="{D9D59177-5800-2DCA-1572-D95E3A4C364C}"/>
              </a:ext>
            </a:extLst>
          </p:cNvPr>
          <p:cNvSpPr txBox="1"/>
          <p:nvPr/>
        </p:nvSpPr>
        <p:spPr>
          <a:xfrm>
            <a:off x="311803" y="5664635"/>
            <a:ext cx="188974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Adaptado</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de: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Velicer</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C et al.²</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8" name="Slide Number Placeholder 4">
            <a:extLst>
              <a:ext uri="{FF2B5EF4-FFF2-40B4-BE49-F238E27FC236}">
                <a16:creationId xmlns:a16="http://schemas.microsoft.com/office/drawing/2014/main" id="{8EC7C71E-6743-23C8-394D-8750B9065437}"/>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4" name="Conector reto 3">
            <a:extLst>
              <a:ext uri="{FF2B5EF4-FFF2-40B4-BE49-F238E27FC236}">
                <a16:creationId xmlns:a16="http://schemas.microsoft.com/office/drawing/2014/main" id="{84C87844-00B2-4324-B3E4-ACEF75FE3AA1}"/>
              </a:ext>
            </a:extLst>
          </p:cNvPr>
          <p:cNvCxnSpPr>
            <a:cxnSpLocks/>
          </p:cNvCxnSpPr>
          <p:nvPr/>
        </p:nvCxnSpPr>
        <p:spPr>
          <a:xfrm>
            <a:off x="-77187" y="1442018"/>
            <a:ext cx="52249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 name="Conector reto 4">
            <a:extLst>
              <a:ext uri="{FF2B5EF4-FFF2-40B4-BE49-F238E27FC236}">
                <a16:creationId xmlns:a16="http://schemas.microsoft.com/office/drawing/2014/main" id="{F234A433-E7A3-5C20-08D0-C0443452C131}"/>
              </a:ext>
            </a:extLst>
          </p:cNvPr>
          <p:cNvCxnSpPr>
            <a:cxnSpLocks/>
          </p:cNvCxnSpPr>
          <p:nvPr/>
        </p:nvCxnSpPr>
        <p:spPr>
          <a:xfrm flipV="1">
            <a:off x="445311" y="1534510"/>
            <a:ext cx="0" cy="40793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 name="Conector reto 5">
            <a:extLst>
              <a:ext uri="{FF2B5EF4-FFF2-40B4-BE49-F238E27FC236}">
                <a16:creationId xmlns:a16="http://schemas.microsoft.com/office/drawing/2014/main" id="{2F7DAD93-075D-26B4-3DF9-506EF1102F70}"/>
              </a:ext>
            </a:extLst>
          </p:cNvPr>
          <p:cNvCxnSpPr>
            <a:cxnSpLocks/>
          </p:cNvCxnSpPr>
          <p:nvPr/>
        </p:nvCxnSpPr>
        <p:spPr>
          <a:xfrm>
            <a:off x="445311" y="5613812"/>
            <a:ext cx="565068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807DE93B-53D0-A6C8-4968-ADDB1EAEDC50}"/>
              </a:ext>
            </a:extLst>
          </p:cNvPr>
          <p:cNvPicPr>
            <a:picLocks noChangeAspect="1"/>
          </p:cNvPicPr>
          <p:nvPr/>
        </p:nvPicPr>
        <p:blipFill>
          <a:blip r:embed="rId4">
            <a:alphaModFix/>
          </a:blip>
          <a:srcRect t="-1593"/>
          <a:stretch/>
        </p:blipFill>
        <p:spPr>
          <a:xfrm>
            <a:off x="293587" y="1272741"/>
            <a:ext cx="333247" cy="338554"/>
          </a:xfrm>
          <a:prstGeom prst="rect">
            <a:avLst/>
          </a:prstGeom>
        </p:spPr>
      </p:pic>
      <p:pic>
        <p:nvPicPr>
          <p:cNvPr id="11" name="Imagem 10" descr="Uma imagem contendo invertebrado, animal, coral&#10;&#10;Descrição gerada automaticamente">
            <a:extLst>
              <a:ext uri="{FF2B5EF4-FFF2-40B4-BE49-F238E27FC236}">
                <a16:creationId xmlns:a16="http://schemas.microsoft.com/office/drawing/2014/main" id="{FD842982-F74A-97D0-0AEC-3D61F1436AA3}"/>
              </a:ext>
            </a:extLst>
          </p:cNvPr>
          <p:cNvPicPr>
            <a:picLocks noChangeAspect="1"/>
          </p:cNvPicPr>
          <p:nvPr/>
        </p:nvPicPr>
        <p:blipFill>
          <a:blip r:embed="rId4">
            <a:alphaModFix/>
          </a:blip>
          <a:srcRect t="-1593"/>
          <a:stretch/>
        </p:blipFill>
        <p:spPr>
          <a:xfrm>
            <a:off x="5949965" y="5418541"/>
            <a:ext cx="333247" cy="338554"/>
          </a:xfrm>
          <a:prstGeom prst="rect">
            <a:avLst/>
          </a:prstGeom>
        </p:spPr>
      </p:pic>
    </p:spTree>
    <p:extLst>
      <p:ext uri="{BB962C8B-B14F-4D97-AF65-F5344CB8AC3E}">
        <p14:creationId xmlns:p14="http://schemas.microsoft.com/office/powerpoint/2010/main" val="10851112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CD1CC8-964A-BBB7-B0A4-B689A5A76510}"/>
              </a:ext>
            </a:extLst>
          </p:cNvPr>
          <p:cNvSpPr>
            <a:spLocks noGrp="1"/>
          </p:cNvSpPr>
          <p:nvPr>
            <p:ph type="title"/>
          </p:nvPr>
        </p:nvSpPr>
        <p:spPr>
          <a:xfrm>
            <a:off x="278688" y="123825"/>
            <a:ext cx="10015057" cy="951509"/>
          </a:xfrm>
        </p:spPr>
        <p:txBody>
          <a:bodyPr>
            <a:normAutofit/>
          </a:bodyPr>
          <a:lstStyle/>
          <a:p>
            <a:pPr>
              <a:lnSpc>
                <a:spcPct val="100000"/>
              </a:lnSpc>
            </a:pPr>
            <a:r>
              <a:rPr lang="pt-BR" dirty="0"/>
              <a:t>Estudos Mostraram que a Persistência do HPV Pode Aumentar com a Idade</a:t>
            </a:r>
            <a:r>
              <a:rPr lang="pt-BR" baseline="30000" dirty="0"/>
              <a:t>1,2,a</a:t>
            </a:r>
          </a:p>
        </p:txBody>
      </p:sp>
      <p:pic>
        <p:nvPicPr>
          <p:cNvPr id="8" name="Espaço Reservado para Conteúdo 7" descr="Desenho preto e branco&#10;&#10;Descrição gerada automaticamente com confiança baixa">
            <a:extLst>
              <a:ext uri="{FF2B5EF4-FFF2-40B4-BE49-F238E27FC236}">
                <a16:creationId xmlns:a16="http://schemas.microsoft.com/office/drawing/2014/main" id="{A396B4EA-3B74-D6D4-EC17-4823F1C4A153}"/>
              </a:ext>
            </a:extLst>
          </p:cNvPr>
          <p:cNvPicPr>
            <a:picLocks noGrp="1" noChangeAspect="1"/>
          </p:cNvPicPr>
          <p:nvPr>
            <p:ph idx="1"/>
          </p:nvPr>
        </p:nvPicPr>
        <p:blipFill rotWithShape="1">
          <a:blip r:embed="rId3">
            <a:extLst>
              <a:ext uri="{28A0092B-C50C-407E-A947-70E740481C1C}">
                <a14:useLocalDpi xmlns:a14="http://schemas.microsoft.com/office/drawing/2010/main" val="0"/>
              </a:ext>
            </a:extLst>
          </a:blip>
          <a:srcRect t="43565"/>
          <a:stretch/>
        </p:blipFill>
        <p:spPr>
          <a:xfrm>
            <a:off x="1949259" y="2871643"/>
            <a:ext cx="8976821" cy="2850769"/>
          </a:xfrm>
        </p:spPr>
      </p:pic>
      <p:sp>
        <p:nvSpPr>
          <p:cNvPr id="10" name="CaixaDeTexto 9">
            <a:extLst>
              <a:ext uri="{FF2B5EF4-FFF2-40B4-BE49-F238E27FC236}">
                <a16:creationId xmlns:a16="http://schemas.microsoft.com/office/drawing/2014/main" id="{146455E5-7B2A-8E0E-C0FF-598E7C6BCB22}"/>
              </a:ext>
            </a:extLst>
          </p:cNvPr>
          <p:cNvSpPr txBox="1"/>
          <p:nvPr/>
        </p:nvSpPr>
        <p:spPr>
          <a:xfrm>
            <a:off x="3112883" y="2049931"/>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42%</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45–64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11" name="CaixaDeTexto 10">
            <a:extLst>
              <a:ext uri="{FF2B5EF4-FFF2-40B4-BE49-F238E27FC236}">
                <a16:creationId xmlns:a16="http://schemas.microsoft.com/office/drawing/2014/main" id="{1B67B1BE-E7B0-1AF6-E90C-FF5FC5DFEF55}"/>
              </a:ext>
            </a:extLst>
          </p:cNvPr>
          <p:cNvSpPr txBox="1"/>
          <p:nvPr/>
        </p:nvSpPr>
        <p:spPr>
          <a:xfrm>
            <a:off x="2087743" y="2587016"/>
            <a:ext cx="137971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27%</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35–44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12" name="CaixaDeTexto 11">
            <a:extLst>
              <a:ext uri="{FF2B5EF4-FFF2-40B4-BE49-F238E27FC236}">
                <a16:creationId xmlns:a16="http://schemas.microsoft.com/office/drawing/2014/main" id="{B90A6FEC-A22D-4079-E50A-41A159BD7F13}"/>
              </a:ext>
            </a:extLst>
          </p:cNvPr>
          <p:cNvSpPr txBox="1"/>
          <p:nvPr/>
        </p:nvSpPr>
        <p:spPr>
          <a:xfrm>
            <a:off x="1139298" y="3393662"/>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25%</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25–34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13" name="CaixaDeTexto 12">
            <a:extLst>
              <a:ext uri="{FF2B5EF4-FFF2-40B4-BE49-F238E27FC236}">
                <a16:creationId xmlns:a16="http://schemas.microsoft.com/office/drawing/2014/main" id="{142FAD8B-FB36-99F8-6A63-53721649FFE0}"/>
              </a:ext>
            </a:extLst>
          </p:cNvPr>
          <p:cNvSpPr txBox="1"/>
          <p:nvPr/>
        </p:nvSpPr>
        <p:spPr>
          <a:xfrm>
            <a:off x="314546" y="4310631"/>
            <a:ext cx="1638300" cy="77437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15%</a:t>
            </a:r>
          </a:p>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&lt; 25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cxnSp>
        <p:nvCxnSpPr>
          <p:cNvPr id="15" name="Conector Reto 14">
            <a:extLst>
              <a:ext uri="{FF2B5EF4-FFF2-40B4-BE49-F238E27FC236}">
                <a16:creationId xmlns:a16="http://schemas.microsoft.com/office/drawing/2014/main" id="{76A91B31-1DD6-6194-5201-BE894C772BB9}"/>
              </a:ext>
            </a:extLst>
          </p:cNvPr>
          <p:cNvCxnSpPr>
            <a:cxnSpLocks/>
          </p:cNvCxnSpPr>
          <p:nvPr/>
        </p:nvCxnSpPr>
        <p:spPr>
          <a:xfrm flipH="1">
            <a:off x="3393483" y="2854722"/>
            <a:ext cx="28829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16" name="Conector Reto 15">
            <a:extLst>
              <a:ext uri="{FF2B5EF4-FFF2-40B4-BE49-F238E27FC236}">
                <a16:creationId xmlns:a16="http://schemas.microsoft.com/office/drawing/2014/main" id="{A15F36FC-4B45-9017-F742-BDF04C950BCB}"/>
              </a:ext>
            </a:extLst>
          </p:cNvPr>
          <p:cNvCxnSpPr>
            <a:cxnSpLocks/>
          </p:cNvCxnSpPr>
          <p:nvPr/>
        </p:nvCxnSpPr>
        <p:spPr>
          <a:xfrm flipH="1">
            <a:off x="2339383" y="3440143"/>
            <a:ext cx="39370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17" name="Conector Reto 16">
            <a:extLst>
              <a:ext uri="{FF2B5EF4-FFF2-40B4-BE49-F238E27FC236}">
                <a16:creationId xmlns:a16="http://schemas.microsoft.com/office/drawing/2014/main" id="{D50ABC2B-01F6-2D7A-FDCF-277607E4C60E}"/>
              </a:ext>
            </a:extLst>
          </p:cNvPr>
          <p:cNvCxnSpPr>
            <a:cxnSpLocks/>
          </p:cNvCxnSpPr>
          <p:nvPr/>
        </p:nvCxnSpPr>
        <p:spPr>
          <a:xfrm flipH="1">
            <a:off x="1259883" y="4151345"/>
            <a:ext cx="50165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18" name="Conector Reto 17">
            <a:extLst>
              <a:ext uri="{FF2B5EF4-FFF2-40B4-BE49-F238E27FC236}">
                <a16:creationId xmlns:a16="http://schemas.microsoft.com/office/drawing/2014/main" id="{07B3EE31-5BD5-7E2B-A966-7A771308C764}"/>
              </a:ext>
            </a:extLst>
          </p:cNvPr>
          <p:cNvCxnSpPr>
            <a:cxnSpLocks/>
          </p:cNvCxnSpPr>
          <p:nvPr/>
        </p:nvCxnSpPr>
        <p:spPr>
          <a:xfrm flipH="1">
            <a:off x="465013" y="5104862"/>
            <a:ext cx="58293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27" name="Conector Reto 26">
            <a:extLst>
              <a:ext uri="{FF2B5EF4-FFF2-40B4-BE49-F238E27FC236}">
                <a16:creationId xmlns:a16="http://schemas.microsoft.com/office/drawing/2014/main" id="{69C2AD6E-17CF-34FC-15FC-6D7C5CAC250C}"/>
              </a:ext>
            </a:extLst>
          </p:cNvPr>
          <p:cNvCxnSpPr>
            <a:cxnSpLocks/>
          </p:cNvCxnSpPr>
          <p:nvPr/>
        </p:nvCxnSpPr>
        <p:spPr>
          <a:xfrm>
            <a:off x="6637379" y="2841483"/>
            <a:ext cx="2882900" cy="0"/>
          </a:xfrm>
          <a:prstGeom prst="line">
            <a:avLst/>
          </a:prstGeom>
          <a:ln w="31750">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28" name="Conector Reto 27">
            <a:extLst>
              <a:ext uri="{FF2B5EF4-FFF2-40B4-BE49-F238E27FC236}">
                <a16:creationId xmlns:a16="http://schemas.microsoft.com/office/drawing/2014/main" id="{0539B34B-D3C8-C406-9225-18DC7E4BB27A}"/>
              </a:ext>
            </a:extLst>
          </p:cNvPr>
          <p:cNvCxnSpPr>
            <a:cxnSpLocks/>
          </p:cNvCxnSpPr>
          <p:nvPr/>
        </p:nvCxnSpPr>
        <p:spPr>
          <a:xfrm>
            <a:off x="6637379" y="3429000"/>
            <a:ext cx="4552471" cy="0"/>
          </a:xfrm>
          <a:prstGeom prst="line">
            <a:avLst/>
          </a:prstGeom>
          <a:ln w="31750">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6F40DF51-6663-CA11-BBFF-A23EF96F508A}"/>
              </a:ext>
            </a:extLst>
          </p:cNvPr>
          <p:cNvCxnSpPr>
            <a:cxnSpLocks/>
          </p:cNvCxnSpPr>
          <p:nvPr/>
        </p:nvCxnSpPr>
        <p:spPr>
          <a:xfrm>
            <a:off x="6637379" y="4162283"/>
            <a:ext cx="5016500" cy="0"/>
          </a:xfrm>
          <a:prstGeom prst="line">
            <a:avLst/>
          </a:prstGeom>
          <a:ln w="31750">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32" name="CaixaDeTexto 31">
            <a:extLst>
              <a:ext uri="{FF2B5EF4-FFF2-40B4-BE49-F238E27FC236}">
                <a16:creationId xmlns:a16="http://schemas.microsoft.com/office/drawing/2014/main" id="{47F925A5-5BA7-9F02-537E-727028C4CEF6}"/>
              </a:ext>
            </a:extLst>
          </p:cNvPr>
          <p:cNvSpPr txBox="1"/>
          <p:nvPr/>
        </p:nvSpPr>
        <p:spPr>
          <a:xfrm>
            <a:off x="7936189" y="2049931"/>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sym typeface="Arial"/>
              </a:rPr>
              <a:t>~ 52%</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45–70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3" name="CaixaDeTexto 32">
            <a:extLst>
              <a:ext uri="{FF2B5EF4-FFF2-40B4-BE49-F238E27FC236}">
                <a16:creationId xmlns:a16="http://schemas.microsoft.com/office/drawing/2014/main" id="{41F1FA35-810A-2E58-ECDE-ED8DAFAE8A41}"/>
              </a:ext>
            </a:extLst>
          </p:cNvPr>
          <p:cNvSpPr txBox="1"/>
          <p:nvPr/>
        </p:nvSpPr>
        <p:spPr>
          <a:xfrm>
            <a:off x="9571744" y="2587016"/>
            <a:ext cx="1250419"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sym typeface="Arial"/>
              </a:rPr>
              <a:t>~ 32%</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31–44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4" name="CaixaDeTexto 33">
            <a:extLst>
              <a:ext uri="{FF2B5EF4-FFF2-40B4-BE49-F238E27FC236}">
                <a16:creationId xmlns:a16="http://schemas.microsoft.com/office/drawing/2014/main" id="{179EBB53-3D3E-DB59-0B8A-741E1D4F81B9}"/>
              </a:ext>
            </a:extLst>
          </p:cNvPr>
          <p:cNvSpPr txBox="1"/>
          <p:nvPr/>
        </p:nvSpPr>
        <p:spPr>
          <a:xfrm>
            <a:off x="9845509" y="3393662"/>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sym typeface="Arial"/>
              </a:rPr>
              <a:t>~ 23%</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18–30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6" name="Text Placeholder 6">
            <a:extLst>
              <a:ext uri="{FF2B5EF4-FFF2-40B4-BE49-F238E27FC236}">
                <a16:creationId xmlns:a16="http://schemas.microsoft.com/office/drawing/2014/main" id="{30767A02-42D7-F8BE-2ED7-FB7F75870C34}"/>
              </a:ext>
            </a:extLst>
          </p:cNvPr>
          <p:cNvSpPr txBox="1">
            <a:spLocks/>
          </p:cNvSpPr>
          <p:nvPr/>
        </p:nvSpPr>
        <p:spPr>
          <a:xfrm>
            <a:off x="269198" y="6076781"/>
            <a:ext cx="11021568" cy="673692"/>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a</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Infecção persistente com qualquer um dos &gt; 40 tipos em mulheres e 37 tipos em homens.</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1,2</a:t>
            </a:r>
          </a:p>
          <a:p>
            <a:pPr marL="0" marR="0" lvl="0" indent="0" algn="l" defTabSz="914400" rtl="0" eaLnBrk="1" fontAlgn="auto" latinLnBrk="0" hangingPunct="1">
              <a:lnSpc>
                <a:spcPct val="100000"/>
              </a:lnSpc>
              <a:spcBef>
                <a:spcPts val="13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panose="020B0604020202020204" pitchFamily="34" charset="0"/>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Castle PE, Schiffman M, Herrero R et al. A prospective study of age trends in cervical human papillomavirus acquisition and persistence in Guanacaste, Costa Rica.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J Infect Dis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2005;191(11):1808-1816.</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a:t>
            </a: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2.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Nyitray</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AG, da Silva RJ, Baggio ML et al. Six-month incidence, persistence, and factors associated with persistence of anal human papillomavirus in men: the HPV in men study</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J Infect Dis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2011;204(11):1711-22.</a:t>
            </a:r>
          </a:p>
          <a:p>
            <a:pPr marL="0" marR="0" lvl="0" indent="0" algn="l" defTabSz="914400" rtl="0" eaLnBrk="1" fontAlgn="auto" latinLnBrk="0" hangingPunct="1">
              <a:lnSpc>
                <a:spcPct val="100000"/>
              </a:lnSpc>
              <a:spcBef>
                <a:spcPts val="130"/>
              </a:spcBef>
              <a:spcAft>
                <a:spcPts val="0"/>
              </a:spcAft>
              <a:buClr>
                <a:srgbClr val="EFE400"/>
              </a:buClr>
              <a:buSzPct val="110000"/>
              <a:buFont typeface="Wingdings" pitchFamily="2" charset="2"/>
              <a:buNone/>
              <a:tabLst/>
              <a:defRPr/>
            </a:pP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 name="Text Placeholder 6">
            <a:extLst>
              <a:ext uri="{FF2B5EF4-FFF2-40B4-BE49-F238E27FC236}">
                <a16:creationId xmlns:a16="http://schemas.microsoft.com/office/drawing/2014/main" id="{9DB040E6-0B49-BF93-B57A-F939A015F558}"/>
              </a:ext>
            </a:extLst>
          </p:cNvPr>
          <p:cNvSpPr txBox="1">
            <a:spLocks/>
          </p:cNvSpPr>
          <p:nvPr/>
        </p:nvSpPr>
        <p:spPr>
          <a:xfrm>
            <a:off x="308184" y="5953370"/>
            <a:ext cx="2614374" cy="187266"/>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Adaptado de: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Castle PE et al¹ e Nyitray AG et al.²</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endParaRPr>
          </a:p>
        </p:txBody>
      </p:sp>
      <p:grpSp>
        <p:nvGrpSpPr>
          <p:cNvPr id="7" name="Group 54">
            <a:extLst>
              <a:ext uri="{FF2B5EF4-FFF2-40B4-BE49-F238E27FC236}">
                <a16:creationId xmlns:a16="http://schemas.microsoft.com/office/drawing/2014/main" id="{43E70CEC-8940-4B1B-4FCC-F872F5EEC3F5}"/>
              </a:ext>
            </a:extLst>
          </p:cNvPr>
          <p:cNvGrpSpPr/>
          <p:nvPr/>
        </p:nvGrpSpPr>
        <p:grpSpPr>
          <a:xfrm flipH="1">
            <a:off x="5348039" y="1206428"/>
            <a:ext cx="807350" cy="1607815"/>
            <a:chOff x="7965543" y="3310524"/>
            <a:chExt cx="1005275" cy="2001977"/>
          </a:xfrm>
        </p:grpSpPr>
        <p:sp>
          <p:nvSpPr>
            <p:cNvPr id="9" name="Freeform: Shape 37">
              <a:extLst>
                <a:ext uri="{FF2B5EF4-FFF2-40B4-BE49-F238E27FC236}">
                  <a16:creationId xmlns:a16="http://schemas.microsoft.com/office/drawing/2014/main" id="{08802B69-CB1A-A441-DB2E-54DF063CD667}"/>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4" name="Oval 49">
              <a:extLst>
                <a:ext uri="{FF2B5EF4-FFF2-40B4-BE49-F238E27FC236}">
                  <a16:creationId xmlns:a16="http://schemas.microsoft.com/office/drawing/2014/main" id="{2E1B2BCC-D6E2-B866-3076-EF0FA14AFBAF}"/>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19" name="Group 51">
            <a:extLst>
              <a:ext uri="{FF2B5EF4-FFF2-40B4-BE49-F238E27FC236}">
                <a16:creationId xmlns:a16="http://schemas.microsoft.com/office/drawing/2014/main" id="{C828432E-37ED-758F-F489-8C247535660E}"/>
              </a:ext>
            </a:extLst>
          </p:cNvPr>
          <p:cNvGrpSpPr/>
          <p:nvPr/>
        </p:nvGrpSpPr>
        <p:grpSpPr>
          <a:xfrm>
            <a:off x="6596293" y="1101797"/>
            <a:ext cx="761395" cy="1723993"/>
            <a:chOff x="10689764" y="3165864"/>
            <a:chExt cx="948054" cy="2146637"/>
          </a:xfrm>
        </p:grpSpPr>
        <p:sp>
          <p:nvSpPr>
            <p:cNvPr id="20" name="Freeform: Shape 44">
              <a:extLst>
                <a:ext uri="{FF2B5EF4-FFF2-40B4-BE49-F238E27FC236}">
                  <a16:creationId xmlns:a16="http://schemas.microsoft.com/office/drawing/2014/main" id="{FC15500E-2F0E-C049-E00C-2D52ABEA411B}"/>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21" name="Oval 50">
              <a:extLst>
                <a:ext uri="{FF2B5EF4-FFF2-40B4-BE49-F238E27FC236}">
                  <a16:creationId xmlns:a16="http://schemas.microsoft.com/office/drawing/2014/main" id="{5559D7B9-2598-EFDC-D60F-260824A74CA2}"/>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2" name="Slide Number Placeholder 4">
            <a:extLst>
              <a:ext uri="{FF2B5EF4-FFF2-40B4-BE49-F238E27FC236}">
                <a16:creationId xmlns:a16="http://schemas.microsoft.com/office/drawing/2014/main" id="{1B4D4343-C5CD-9C5E-290F-F21EB2AC01A5}"/>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084621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m 1" descr="Uma imagem contendo invertebrado, animal, coral&#10;&#10;Descrição gerada automaticamente">
            <a:extLst>
              <a:ext uri="{FF2B5EF4-FFF2-40B4-BE49-F238E27FC236}">
                <a16:creationId xmlns:a16="http://schemas.microsoft.com/office/drawing/2014/main" id="{1E0CB3CE-7B66-D654-1936-3C7047A6D0E3}"/>
              </a:ext>
            </a:extLst>
          </p:cNvPr>
          <p:cNvPicPr>
            <a:picLocks noChangeAspect="1"/>
          </p:cNvPicPr>
          <p:nvPr/>
        </p:nvPicPr>
        <p:blipFill>
          <a:blip r:embed="rId3">
            <a:alphaModFix/>
          </a:blip>
          <a:srcRect t="3563"/>
          <a:stretch/>
        </p:blipFill>
        <p:spPr>
          <a:xfrm>
            <a:off x="4792723" y="2777382"/>
            <a:ext cx="2151795" cy="2075108"/>
          </a:xfrm>
          <a:prstGeom prst="rect">
            <a:avLst/>
          </a:prstGeom>
        </p:spPr>
      </p:pic>
      <p:pic>
        <p:nvPicPr>
          <p:cNvPr id="4" name="Imagem 3" descr="Ícone&#10;&#10;Descrição gerada automaticamente">
            <a:extLst>
              <a:ext uri="{FF2B5EF4-FFF2-40B4-BE49-F238E27FC236}">
                <a16:creationId xmlns:a16="http://schemas.microsoft.com/office/drawing/2014/main" id="{D1C5E348-357B-ABD1-89F6-8A0986713380}"/>
              </a:ext>
            </a:extLst>
          </p:cNvPr>
          <p:cNvPicPr>
            <a:picLocks noChangeAspect="1"/>
          </p:cNvPicPr>
          <p:nvPr/>
        </p:nvPicPr>
        <p:blipFill>
          <a:blip r:embed="rId4"/>
          <a:stretch>
            <a:fillRect/>
          </a:stretch>
        </p:blipFill>
        <p:spPr>
          <a:xfrm>
            <a:off x="567026" y="1207988"/>
            <a:ext cx="1182428" cy="5167650"/>
          </a:xfrm>
          <a:prstGeom prst="rect">
            <a:avLst/>
          </a:prstGeom>
        </p:spPr>
      </p:pic>
      <p:sp>
        <p:nvSpPr>
          <p:cNvPr id="11" name="Seta para a Direita 10">
            <a:extLst>
              <a:ext uri="{FF2B5EF4-FFF2-40B4-BE49-F238E27FC236}">
                <a16:creationId xmlns:a16="http://schemas.microsoft.com/office/drawing/2014/main" id="{4EEEC3B7-0DF3-C250-D926-E0AB07C033A5}"/>
              </a:ext>
            </a:extLst>
          </p:cNvPr>
          <p:cNvSpPr/>
          <p:nvPr/>
        </p:nvSpPr>
        <p:spPr>
          <a:xfrm>
            <a:off x="5263116" y="2927079"/>
            <a:ext cx="6573472" cy="1718196"/>
          </a:xfrm>
          <a:prstGeom prst="rightArrow">
            <a:avLst>
              <a:gd name="adj1" fmla="val 81100"/>
              <a:gd name="adj2" fmla="val 50000"/>
            </a:avLst>
          </a:prstGeom>
          <a:gradFill>
            <a:gsLst>
              <a:gs pos="38000">
                <a:schemeClr val="accent4"/>
              </a:gs>
              <a:gs pos="10000">
                <a:schemeClr val="accent2">
                  <a:lumMod val="20000"/>
                  <a:lumOff val="80000"/>
                  <a:alpha val="24000"/>
                </a:schemeClr>
              </a:gs>
              <a:gs pos="98000">
                <a:srgbClr val="264A9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 Placeholder 6">
            <a:extLst>
              <a:ext uri="{FF2B5EF4-FFF2-40B4-BE49-F238E27FC236}">
                <a16:creationId xmlns:a16="http://schemas.microsoft.com/office/drawing/2014/main" id="{741A4294-D7F5-9608-43AE-F29BA33E0AEE}"/>
              </a:ext>
            </a:extLst>
          </p:cNvPr>
          <p:cNvSpPr txBox="1">
            <a:spLocks/>
          </p:cNvSpPr>
          <p:nvPr/>
        </p:nvSpPr>
        <p:spPr>
          <a:xfrm>
            <a:off x="1484236" y="5822746"/>
            <a:ext cx="10810588" cy="782487"/>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None/>
              <a:defRPr/>
            </a:pP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NIC: neoplasia intraepitelial cervical.</a:t>
            </a:r>
            <a:endParaRPr kumimoji="0" lang="pt-BR" sz="800" b="0" i="0" u="none" strike="noStrike" kern="0" cap="none" spc="0" normalizeH="0" baseline="27777"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endParaRPr>
          </a:p>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0" cap="none" spc="0" normalizeH="0" baseline="27777" noProof="0" dirty="0" err="1">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a</a:t>
            </a:r>
            <a:r>
              <a:rPr kumimoji="0" lang="pt-BR" sz="800" b="0" i="0" u="none" strike="noStrike" kern="0" cap="none" spc="0" normalizeH="0" baseline="0" noProof="0" dirty="0" err="1">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Acima</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de 25 anos de idade.</a:t>
            </a:r>
          </a:p>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Skinner SR, Wheeler CM, </a:t>
            </a:r>
            <a:r>
              <a:rPr kumimoji="0" lang="pt-BR" sz="800" b="0" i="0" u="none" strike="noStrike" kern="0" cap="none" spc="0" normalizeH="0" baseline="0" noProof="0" dirty="0" err="1">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Romanowski</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B et al.</a:t>
            </a:r>
            <a:r>
              <a:rPr kumimoji="0" lang="en-US"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Progression of HPV infection to detectable cervical lesions or clearance in adult women: Analysis of the control arm of the VIVIANE study.</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a:t>
            </a:r>
            <a:r>
              <a:rPr kumimoji="0" lang="pt-BR" sz="800" b="0" i="1" u="none" strike="noStrike" kern="0" cap="none" spc="0" normalizeH="0" baseline="0" noProof="0" dirty="0" err="1">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panose="020B0604020202020204" pitchFamily="34" charset="0"/>
              </a:rPr>
              <a:t>Int</a:t>
            </a:r>
            <a:r>
              <a:rPr kumimoji="0" lang="pt-BR" sz="800" b="0" i="1"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panose="020B0604020202020204" pitchFamily="34" charset="0"/>
              </a:rPr>
              <a:t> J Cancer</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2016;138:2428–2438.</a:t>
            </a:r>
          </a:p>
        </p:txBody>
      </p:sp>
      <p:sp>
        <p:nvSpPr>
          <p:cNvPr id="14" name="Espaço Reservado para Conteúdo 2">
            <a:extLst>
              <a:ext uri="{FF2B5EF4-FFF2-40B4-BE49-F238E27FC236}">
                <a16:creationId xmlns:a16="http://schemas.microsoft.com/office/drawing/2014/main" id="{F5988EF1-1CCA-1EE4-5667-37BDA6149032}"/>
              </a:ext>
            </a:extLst>
          </p:cNvPr>
          <p:cNvSpPr txBox="1">
            <a:spLocks/>
          </p:cNvSpPr>
          <p:nvPr/>
        </p:nvSpPr>
        <p:spPr>
          <a:xfrm>
            <a:off x="7040594" y="3535125"/>
            <a:ext cx="1206077" cy="509290"/>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4000" b="1" i="0" u="none" strike="noStrike" kern="0" cap="none" spc="0" normalizeH="0" baseline="5555" noProof="0" dirty="0">
                <a:ln>
                  <a:noFill/>
                </a:ln>
                <a:solidFill>
                  <a:prstClr val="white"/>
                </a:solidFill>
                <a:effectLst>
                  <a:outerShdw blurRad="50800" dist="38100" dir="2700000" algn="tl" rotWithShape="0">
                    <a:prstClr val="black">
                      <a:alpha val="40000"/>
                    </a:prstClr>
                  </a:outerShdw>
                </a:effectLst>
                <a:uLnTx/>
                <a:uFillTx/>
                <a:latin typeface="+mj-lt"/>
                <a:ea typeface="+mn-ea"/>
                <a:cs typeface="+mn-cs"/>
                <a:sym typeface="Arial" panose="020B0604020202020204" pitchFamily="34" charset="0"/>
              </a:rPr>
              <a:t>NIC 2</a:t>
            </a:r>
            <a:endParaRPr kumimoji="0" lang="pt-BR" sz="4000" b="1" i="0" u="none" strike="noStrike" kern="1200" cap="none" spc="0" normalizeH="0" baseline="30000" noProof="0" dirty="0">
              <a:ln>
                <a:noFill/>
              </a:ln>
              <a:solidFill>
                <a:prstClr val="white"/>
              </a:solidFill>
              <a:effectLst>
                <a:outerShdw blurRad="50800" dist="38100" dir="2700000" algn="tl" rotWithShape="0">
                  <a:prstClr val="black">
                    <a:alpha val="40000"/>
                  </a:prstClr>
                </a:outerShdw>
              </a:effectLst>
              <a:uLnTx/>
              <a:uFillTx/>
              <a:latin typeface="+mj-lt"/>
              <a:ea typeface="+mn-ea"/>
              <a:cs typeface="+mn-cs"/>
            </a:endParaRPr>
          </a:p>
        </p:txBody>
      </p:sp>
      <p:sp>
        <p:nvSpPr>
          <p:cNvPr id="15" name="Espaço Reservado para Conteúdo 2">
            <a:extLst>
              <a:ext uri="{FF2B5EF4-FFF2-40B4-BE49-F238E27FC236}">
                <a16:creationId xmlns:a16="http://schemas.microsoft.com/office/drawing/2014/main" id="{A865CBDA-5105-4724-0336-F159CCD90F4A}"/>
              </a:ext>
            </a:extLst>
          </p:cNvPr>
          <p:cNvSpPr txBox="1">
            <a:spLocks/>
          </p:cNvSpPr>
          <p:nvPr/>
        </p:nvSpPr>
        <p:spPr>
          <a:xfrm>
            <a:off x="9827683" y="3535125"/>
            <a:ext cx="1206077" cy="509290"/>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4000" b="1" i="0" u="none" strike="noStrike" kern="0" cap="none" spc="0" normalizeH="0" baseline="5555" noProof="0" dirty="0">
                <a:ln>
                  <a:noFill/>
                </a:ln>
                <a:solidFill>
                  <a:prstClr val="white"/>
                </a:solidFill>
                <a:effectLst>
                  <a:outerShdw blurRad="50800" dist="38100" dir="2700000" algn="tl" rotWithShape="0">
                    <a:prstClr val="black">
                      <a:alpha val="40000"/>
                    </a:prstClr>
                  </a:outerShdw>
                </a:effectLst>
                <a:uLnTx/>
                <a:uFillTx/>
                <a:latin typeface="+mj-lt"/>
                <a:ea typeface="+mn-ea"/>
                <a:cs typeface="+mn-cs"/>
                <a:sym typeface="Arial" panose="020B0604020202020204" pitchFamily="34" charset="0"/>
              </a:rPr>
              <a:t>NIC 3</a:t>
            </a:r>
            <a:endParaRPr kumimoji="0" lang="pt-BR" sz="4000" b="1" i="0" u="none" strike="noStrike" kern="1200" cap="none" spc="0" normalizeH="0" baseline="30000" noProof="0" dirty="0">
              <a:ln>
                <a:noFill/>
              </a:ln>
              <a:solidFill>
                <a:prstClr val="white"/>
              </a:solidFill>
              <a:effectLst>
                <a:outerShdw blurRad="50800" dist="38100" dir="2700000" algn="tl" rotWithShape="0">
                  <a:prstClr val="black">
                    <a:alpha val="40000"/>
                  </a:prstClr>
                </a:outerShdw>
              </a:effectLst>
              <a:uLnTx/>
              <a:uFillTx/>
              <a:latin typeface="+mj-lt"/>
              <a:ea typeface="+mn-ea"/>
              <a:cs typeface="+mn-cs"/>
            </a:endParaRPr>
          </a:p>
        </p:txBody>
      </p:sp>
      <p:sp>
        <p:nvSpPr>
          <p:cNvPr id="17" name="Espaço Reservado para Conteúdo 2">
            <a:extLst>
              <a:ext uri="{FF2B5EF4-FFF2-40B4-BE49-F238E27FC236}">
                <a16:creationId xmlns:a16="http://schemas.microsoft.com/office/drawing/2014/main" id="{80A7E1AB-E0B9-80FB-951B-A86DCB568783}"/>
              </a:ext>
            </a:extLst>
          </p:cNvPr>
          <p:cNvSpPr txBox="1">
            <a:spLocks/>
          </p:cNvSpPr>
          <p:nvPr/>
        </p:nvSpPr>
        <p:spPr>
          <a:xfrm>
            <a:off x="815369" y="16406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33</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18" name="Espaço Reservado para Conteúdo 2">
            <a:extLst>
              <a:ext uri="{FF2B5EF4-FFF2-40B4-BE49-F238E27FC236}">
                <a16:creationId xmlns:a16="http://schemas.microsoft.com/office/drawing/2014/main" id="{06BD6AE2-E310-D91C-0044-A0177AE38300}"/>
              </a:ext>
            </a:extLst>
          </p:cNvPr>
          <p:cNvSpPr txBox="1">
            <a:spLocks/>
          </p:cNvSpPr>
          <p:nvPr/>
        </p:nvSpPr>
        <p:spPr>
          <a:xfrm>
            <a:off x="815369" y="26566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16</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19" name="Espaço Reservado para Conteúdo 2">
            <a:extLst>
              <a:ext uri="{FF2B5EF4-FFF2-40B4-BE49-F238E27FC236}">
                <a16:creationId xmlns:a16="http://schemas.microsoft.com/office/drawing/2014/main" id="{1DD4B4E6-0C4B-F92E-C90D-7C169FF23C52}"/>
              </a:ext>
            </a:extLst>
          </p:cNvPr>
          <p:cNvSpPr txBox="1">
            <a:spLocks/>
          </p:cNvSpPr>
          <p:nvPr/>
        </p:nvSpPr>
        <p:spPr>
          <a:xfrm>
            <a:off x="815369" y="36599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31</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20" name="Espaço Reservado para Conteúdo 2">
            <a:extLst>
              <a:ext uri="{FF2B5EF4-FFF2-40B4-BE49-F238E27FC236}">
                <a16:creationId xmlns:a16="http://schemas.microsoft.com/office/drawing/2014/main" id="{EE5E5405-CF9D-A316-818E-526D6E25976C}"/>
              </a:ext>
            </a:extLst>
          </p:cNvPr>
          <p:cNvSpPr txBox="1">
            <a:spLocks/>
          </p:cNvSpPr>
          <p:nvPr/>
        </p:nvSpPr>
        <p:spPr>
          <a:xfrm>
            <a:off x="815369" y="46759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18</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21" name="Espaço Reservado para Conteúdo 2">
            <a:extLst>
              <a:ext uri="{FF2B5EF4-FFF2-40B4-BE49-F238E27FC236}">
                <a16:creationId xmlns:a16="http://schemas.microsoft.com/office/drawing/2014/main" id="{692592B6-45F4-AB3F-2B89-BA622622F9FB}"/>
              </a:ext>
            </a:extLst>
          </p:cNvPr>
          <p:cNvSpPr txBox="1">
            <a:spLocks/>
          </p:cNvSpPr>
          <p:nvPr/>
        </p:nvSpPr>
        <p:spPr>
          <a:xfrm>
            <a:off x="815369" y="56792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45</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6" name="Retângulo 5"/>
          <p:cNvSpPr/>
          <p:nvPr/>
        </p:nvSpPr>
        <p:spPr>
          <a:xfrm>
            <a:off x="1219475" y="5612173"/>
            <a:ext cx="6096000" cy="400110"/>
          </a:xfrm>
          <a:prstGeom prst="rect">
            <a:avLst/>
          </a:prstGeom>
        </p:spPr>
        <p:txBody>
          <a:bodyPr>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HPV-45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7,1</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[1,5–33,5])</a:t>
            </a:r>
          </a:p>
        </p:txBody>
      </p:sp>
      <p:sp>
        <p:nvSpPr>
          <p:cNvPr id="7" name="Retângulo 6"/>
          <p:cNvSpPr/>
          <p:nvPr/>
        </p:nvSpPr>
        <p:spPr>
          <a:xfrm>
            <a:off x="1249437" y="1644021"/>
            <a:ext cx="3296159" cy="400110"/>
          </a:xfrm>
          <a:prstGeom prst="rect">
            <a:avLst/>
          </a:prstGeom>
        </p:spPr>
        <p:txBody>
          <a:bodyPr wrap="none">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HPV-33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31,9</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[8,3–122,2])</a:t>
            </a:r>
          </a:p>
        </p:txBody>
      </p:sp>
      <p:sp>
        <p:nvSpPr>
          <p:cNvPr id="8" name="Retângulo 7"/>
          <p:cNvSpPr/>
          <p:nvPr/>
        </p:nvSpPr>
        <p:spPr>
          <a:xfrm>
            <a:off x="1242224" y="2641742"/>
            <a:ext cx="3167919" cy="400110"/>
          </a:xfrm>
          <a:prstGeom prst="rect">
            <a:avLst/>
          </a:prstGeom>
        </p:spPr>
        <p:txBody>
          <a:bodyPr wrap="none">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HPV-16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21,1</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[6,3–70,0])</a:t>
            </a:r>
          </a:p>
        </p:txBody>
      </p:sp>
      <p:sp>
        <p:nvSpPr>
          <p:cNvPr id="10" name="Retângulo 9"/>
          <p:cNvSpPr/>
          <p:nvPr/>
        </p:nvSpPr>
        <p:spPr>
          <a:xfrm>
            <a:off x="1242223" y="3672670"/>
            <a:ext cx="3167919" cy="400110"/>
          </a:xfrm>
          <a:prstGeom prst="rect">
            <a:avLst/>
          </a:prstGeom>
        </p:spPr>
        <p:txBody>
          <a:bodyPr wrap="none">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HPV-31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13,6</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[3,7–49,6])</a:t>
            </a:r>
          </a:p>
        </p:txBody>
      </p:sp>
      <p:sp>
        <p:nvSpPr>
          <p:cNvPr id="12" name="Retângulo 11"/>
          <p:cNvSpPr/>
          <p:nvPr/>
        </p:nvSpPr>
        <p:spPr>
          <a:xfrm>
            <a:off x="1242223" y="4619113"/>
            <a:ext cx="3025252" cy="400110"/>
          </a:xfrm>
          <a:prstGeom prst="rect">
            <a:avLst/>
          </a:prstGeom>
        </p:spPr>
        <p:txBody>
          <a:bodyPr wrap="none">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HPV-18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8,3</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[1,6–43,3])</a:t>
            </a:r>
          </a:p>
        </p:txBody>
      </p:sp>
      <p:sp>
        <p:nvSpPr>
          <p:cNvPr id="16" name="Retângulo 15"/>
          <p:cNvSpPr/>
          <p:nvPr/>
        </p:nvSpPr>
        <p:spPr>
          <a:xfrm>
            <a:off x="6043435" y="4660893"/>
            <a:ext cx="4968552"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a:t>
            </a:r>
            <a:r>
              <a:rPr kumimoji="0" lang="pt-BR" sz="1200" b="1" i="1" u="none" strike="noStrike" kern="1200" cap="none" spc="0" normalizeH="0" baseline="0" noProof="0" dirty="0" err="1">
                <a:ln>
                  <a:noFill/>
                </a:ln>
                <a:solidFill>
                  <a:prstClr val="black">
                    <a:lumMod val="100000"/>
                  </a:prstClr>
                </a:solidFill>
                <a:effectLst/>
                <a:uLnTx/>
                <a:uFillTx/>
                <a:latin typeface="+mj-lt"/>
                <a:ea typeface="+mn-ea"/>
                <a:cs typeface="+mn-cs"/>
                <a:sym typeface="Arial" panose="020B0604020202020204" pitchFamily="34" charset="0"/>
              </a:rPr>
              <a:t>hazard</a:t>
            </a:r>
            <a:r>
              <a:rPr kumimoji="0" lang="pt-BR" sz="1200" b="1" i="1"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 </a:t>
            </a:r>
            <a:r>
              <a:rPr kumimoji="0" lang="pt-BR" sz="1200" b="1" i="1" u="none" strike="noStrike" kern="1200" cap="none" spc="0" normalizeH="0" baseline="0" noProof="0" dirty="0" err="1">
                <a:ln>
                  <a:noFill/>
                </a:ln>
                <a:solidFill>
                  <a:prstClr val="black">
                    <a:lumMod val="100000"/>
                  </a:prstClr>
                </a:solidFill>
                <a:effectLst/>
                <a:uLnTx/>
                <a:uFillTx/>
                <a:latin typeface="+mj-lt"/>
                <a:ea typeface="+mn-ea"/>
                <a:cs typeface="+mn-cs"/>
                <a:sym typeface="Arial" panose="020B0604020202020204" pitchFamily="34" charset="0"/>
              </a:rPr>
              <a:t>ratio</a:t>
            </a:r>
            <a:r>
              <a:rPr kumimoji="0" lang="pt-BR" sz="1200" b="1" i="1"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 </a:t>
            </a:r>
            <a:r>
              <a:rPr kumimoji="0" lang="pt-BR" sz="1200" b="1" i="0"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[intervalo de confiança de 95%]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para progressão para NIC 2+ </a:t>
            </a:r>
            <a:r>
              <a:rPr kumimoji="0" lang="pt-BR" sz="1200" b="1" i="1"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versus</a:t>
            </a:r>
            <a:r>
              <a:rPr kumimoji="0" lang="pt-BR" sz="1200" b="1" i="0"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 infecção não oncogênica)</a:t>
            </a:r>
            <a:r>
              <a:rPr kumimoji="0" lang="pt-BR" sz="1200" b="0" i="0" u="none" strike="noStrike" kern="1200" cap="none" spc="0" normalizeH="0" baseline="27777" noProof="0" dirty="0">
                <a:ln>
                  <a:noFill/>
                </a:ln>
                <a:solidFill>
                  <a:prstClr val="black">
                    <a:lumMod val="100000"/>
                  </a:prstClr>
                </a:solidFill>
                <a:effectLst/>
                <a:uLnTx/>
                <a:uFillTx/>
                <a:latin typeface="+mj-lt"/>
                <a:ea typeface="+mn-ea"/>
                <a:cs typeface="+mn-cs"/>
                <a:sym typeface="Arial MT"/>
              </a:rPr>
              <a:t>1</a:t>
            </a:r>
            <a:endParaRPr kumimoji="0" lang="pt-BR" sz="1200" b="0" i="0" u="none" strike="noStrike" kern="1200" cap="none" spc="0" normalizeH="0" baseline="0" noProof="0" dirty="0">
              <a:ln>
                <a:noFill/>
              </a:ln>
              <a:solidFill>
                <a:prstClr val="black"/>
              </a:solidFill>
              <a:effectLst/>
              <a:uLnTx/>
              <a:uFillTx/>
              <a:latin typeface="+mj-lt"/>
              <a:ea typeface="+mn-ea"/>
              <a:cs typeface="+mn-cs"/>
            </a:endParaRPr>
          </a:p>
        </p:txBody>
      </p:sp>
      <p:sp>
        <p:nvSpPr>
          <p:cNvPr id="28" name="Título 1">
            <a:extLst>
              <a:ext uri="{FF2B5EF4-FFF2-40B4-BE49-F238E27FC236}">
                <a16:creationId xmlns:a16="http://schemas.microsoft.com/office/drawing/2014/main" id="{4144BC52-74B6-4202-4794-4D3B9FDFF4E4}"/>
              </a:ext>
            </a:extLst>
          </p:cNvPr>
          <p:cNvSpPr>
            <a:spLocks noGrp="1"/>
          </p:cNvSpPr>
          <p:nvPr>
            <p:ph type="title"/>
          </p:nvPr>
        </p:nvSpPr>
        <p:spPr>
          <a:xfrm>
            <a:off x="278688" y="123825"/>
            <a:ext cx="10928028" cy="519821"/>
          </a:xfrm>
        </p:spPr>
        <p:txBody>
          <a:bodyPr>
            <a:normAutofit/>
          </a:bodyPr>
          <a:lstStyle/>
          <a:p>
            <a:r>
              <a:rPr lang="pt-BR" sz="2450" dirty="0"/>
              <a:t>A Persistência do HPV em Mulheres Adultas (&gt; 25 anos)</a:t>
            </a:r>
            <a:r>
              <a:rPr lang="pt-BR" sz="2450" baseline="30000" dirty="0"/>
              <a:t>1</a:t>
            </a:r>
          </a:p>
        </p:txBody>
      </p:sp>
      <p:sp>
        <p:nvSpPr>
          <p:cNvPr id="24" name="Espaço Reservado para Conteúdo 2">
            <a:extLst>
              <a:ext uri="{FF2B5EF4-FFF2-40B4-BE49-F238E27FC236}">
                <a16:creationId xmlns:a16="http://schemas.microsoft.com/office/drawing/2014/main" id="{77B74AE7-D0A7-F208-E303-DD32F5BC3D8A}"/>
              </a:ext>
            </a:extLst>
          </p:cNvPr>
          <p:cNvSpPr txBox="1">
            <a:spLocks/>
          </p:cNvSpPr>
          <p:nvPr/>
        </p:nvSpPr>
        <p:spPr>
          <a:xfrm>
            <a:off x="5573995" y="2065889"/>
            <a:ext cx="5908697" cy="658639"/>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000" b="1" i="0" u="none" strike="noStrike" kern="1200" cap="none" spc="0" normalizeH="0" baseline="0" noProof="0" dirty="0">
                <a:ln>
                  <a:noFill/>
                </a:ln>
                <a:solidFill>
                  <a:srgbClr val="1DA6B9"/>
                </a:solidFill>
                <a:effectLst/>
                <a:uLnTx/>
                <a:uFillTx/>
                <a:latin typeface="+mj-lt"/>
                <a:ea typeface="+mn-ea"/>
                <a:cs typeface="+mn-cs"/>
              </a:rPr>
              <a:t>Pode progredir para lesões </a:t>
            </a:r>
            <a:br>
              <a:rPr kumimoji="0" lang="pt-BR" sz="2000" b="1" i="0" u="none" strike="noStrike" kern="1200" cap="none" spc="0" normalizeH="0" baseline="0" noProof="0" dirty="0">
                <a:ln>
                  <a:noFill/>
                </a:ln>
                <a:solidFill>
                  <a:srgbClr val="1DA6B9"/>
                </a:solidFill>
                <a:effectLst/>
                <a:uLnTx/>
                <a:uFillTx/>
                <a:latin typeface="+mj-lt"/>
                <a:ea typeface="+mn-ea"/>
                <a:cs typeface="+mn-cs"/>
              </a:rPr>
            </a:br>
            <a:r>
              <a:rPr kumimoji="0" lang="pt-BR" sz="2000" b="1" i="0" u="none" strike="noStrike" kern="1200" cap="none" spc="0" normalizeH="0" baseline="0" noProof="0" dirty="0">
                <a:ln>
                  <a:noFill/>
                </a:ln>
                <a:solidFill>
                  <a:srgbClr val="1DA6B9"/>
                </a:solidFill>
                <a:effectLst/>
                <a:uLnTx/>
                <a:uFillTx/>
                <a:latin typeface="+mj-lt"/>
                <a:ea typeface="+mn-ea"/>
                <a:cs typeface="+mn-cs"/>
              </a:rPr>
              <a:t>pré-cancerosas dentro de 48 meses</a:t>
            </a:r>
            <a:r>
              <a:rPr kumimoji="0" lang="pt-BR" sz="2000" b="1" i="0" u="none" strike="noStrike" kern="1200" cap="none" spc="0" normalizeH="0" baseline="30000" noProof="0" dirty="0">
                <a:ln>
                  <a:noFill/>
                </a:ln>
                <a:solidFill>
                  <a:srgbClr val="1DA6B9"/>
                </a:solidFill>
                <a:effectLst/>
                <a:uLnTx/>
                <a:uFillTx/>
                <a:latin typeface="+mj-lt"/>
                <a:ea typeface="+mn-ea"/>
                <a:cs typeface="+mn-cs"/>
              </a:rPr>
              <a:t>1,a</a:t>
            </a:r>
          </a:p>
        </p:txBody>
      </p:sp>
      <p:sp>
        <p:nvSpPr>
          <p:cNvPr id="3" name="CaixaDeTexto 2">
            <a:extLst>
              <a:ext uri="{FF2B5EF4-FFF2-40B4-BE49-F238E27FC236}">
                <a16:creationId xmlns:a16="http://schemas.microsoft.com/office/drawing/2014/main" id="{AA090680-B9EA-335C-6395-9172383E0C5F}"/>
              </a:ext>
            </a:extLst>
          </p:cNvPr>
          <p:cNvSpPr txBox="1"/>
          <p:nvPr/>
        </p:nvSpPr>
        <p:spPr>
          <a:xfrm>
            <a:off x="278688" y="638117"/>
            <a:ext cx="9692625" cy="646331"/>
          </a:xfrm>
          <a:prstGeom prst="rect">
            <a:avLst/>
          </a:prstGeom>
          <a:noFill/>
        </p:spPr>
        <p:txBody>
          <a:bodyPr wrap="square">
            <a:spAutoFit/>
          </a:bodyPr>
          <a:lstStyle/>
          <a:p>
            <a:r>
              <a:rPr lang="pt-BR" dirty="0">
                <a:solidFill>
                  <a:schemeClr val="accent4"/>
                </a:solidFill>
                <a:latin typeface="Arial" panose="020B0604020202020204"/>
              </a:rPr>
              <a:t>Análise multivariável do risco de detecção de NIC2+ associada ao tipo de HPV em infecções persistentes por 6 meses</a:t>
            </a:r>
          </a:p>
        </p:txBody>
      </p:sp>
    </p:spTree>
    <p:extLst>
      <p:ext uri="{BB962C8B-B14F-4D97-AF65-F5344CB8AC3E}">
        <p14:creationId xmlns:p14="http://schemas.microsoft.com/office/powerpoint/2010/main" val="19668499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id="{3004F713-5A26-6E9D-F695-1B67AA6EA496}"/>
              </a:ext>
            </a:extLst>
          </p:cNvPr>
          <p:cNvSpPr/>
          <p:nvPr/>
        </p:nvSpPr>
        <p:spPr>
          <a:xfrm>
            <a:off x="7229922" y="1766806"/>
            <a:ext cx="4962078" cy="308789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object 6"/>
          <p:cNvSpPr txBox="1">
            <a:spLocks noGrp="1"/>
          </p:cNvSpPr>
          <p:nvPr>
            <p:ph type="title"/>
          </p:nvPr>
        </p:nvSpPr>
        <p:spPr>
          <a:xfrm>
            <a:off x="279400" y="45581"/>
            <a:ext cx="9692939" cy="1107401"/>
          </a:xfrm>
        </p:spPr>
        <p:txBody>
          <a:bodyPr vert="horz" wrap="square" lIns="0" tIns="161971" rIns="0" bIns="0" rtlCol="0">
            <a:spAutoFit/>
          </a:bodyPr>
          <a:lstStyle/>
          <a:p>
            <a:pPr>
              <a:lnSpc>
                <a:spcPct val="100000"/>
              </a:lnSpc>
            </a:pPr>
            <a:r>
              <a:rPr lang="pt-BR" sz="2400" dirty="0"/>
              <a:t>Mulheres Previamente Tratadas por NIC Têm Risco Elevado de Desenvolver Cânceres Causados Pelo HPV</a:t>
            </a:r>
            <a:r>
              <a:rPr lang="pt-BR" sz="2400" baseline="30000" dirty="0"/>
              <a:t>1–6</a:t>
            </a:r>
            <a:br>
              <a:rPr lang="pt-BR" sz="2000" dirty="0"/>
            </a:br>
            <a:endParaRPr lang="pt-BR" sz="2000" baseline="30000" dirty="0"/>
          </a:p>
        </p:txBody>
      </p:sp>
      <p:sp>
        <p:nvSpPr>
          <p:cNvPr id="197" name="Espaço Reservado para Conteúdo 196">
            <a:extLst>
              <a:ext uri="{FF2B5EF4-FFF2-40B4-BE49-F238E27FC236}">
                <a16:creationId xmlns:a16="http://schemas.microsoft.com/office/drawing/2014/main" id="{E1DD91BE-0B73-C3E9-A1FB-C11CCC423810}"/>
              </a:ext>
            </a:extLst>
          </p:cNvPr>
          <p:cNvSpPr>
            <a:spLocks noGrp="1"/>
          </p:cNvSpPr>
          <p:nvPr>
            <p:ph idx="1"/>
          </p:nvPr>
        </p:nvSpPr>
        <p:spPr>
          <a:xfrm>
            <a:off x="7429295" y="2033900"/>
            <a:ext cx="4526449" cy="3031490"/>
          </a:xfrm>
        </p:spPr>
        <p:txBody>
          <a:bodyPr/>
          <a:lstStyle/>
          <a:p>
            <a:pPr>
              <a:lnSpc>
                <a:spcPct val="100000"/>
              </a:lnSpc>
              <a:buClr>
                <a:schemeClr val="bg1"/>
              </a:buClr>
            </a:pPr>
            <a:r>
              <a:rPr lang="pt-BR" sz="1800" dirty="0">
                <a:solidFill>
                  <a:schemeClr val="bg1"/>
                </a:solidFill>
              </a:rPr>
              <a:t>Mulheres previamente tratadas por NIC apresentam risco aumentado de desenvolver câncer de colo do útero ou câncer de vagina invasivos.</a:t>
            </a:r>
            <a:r>
              <a:rPr lang="pt-BR" sz="1800" baseline="30000" dirty="0">
                <a:solidFill>
                  <a:schemeClr val="bg1"/>
                </a:solidFill>
              </a:rPr>
              <a:t>1-3</a:t>
            </a:r>
          </a:p>
          <a:p>
            <a:pPr>
              <a:lnSpc>
                <a:spcPct val="100000"/>
              </a:lnSpc>
              <a:buClr>
                <a:schemeClr val="bg1"/>
              </a:buClr>
            </a:pPr>
            <a:r>
              <a:rPr lang="pt-BR" sz="1800" dirty="0">
                <a:solidFill>
                  <a:schemeClr val="bg1"/>
                </a:solidFill>
              </a:rPr>
              <a:t>Esse risco é mais acentuado em mulheres com mais de 50 anos.</a:t>
            </a:r>
            <a:r>
              <a:rPr lang="pt-BR" sz="1800" baseline="30000" dirty="0">
                <a:solidFill>
                  <a:schemeClr val="bg1"/>
                </a:solidFill>
              </a:rPr>
              <a:t>2,5</a:t>
            </a:r>
          </a:p>
          <a:p>
            <a:pPr>
              <a:lnSpc>
                <a:spcPct val="100000"/>
              </a:lnSpc>
              <a:buClr>
                <a:schemeClr val="bg1"/>
              </a:buClr>
            </a:pPr>
            <a:r>
              <a:rPr lang="pt-BR" sz="1800" b="1" dirty="0">
                <a:solidFill>
                  <a:schemeClr val="accent2">
                    <a:lumMod val="60000"/>
                    <a:lumOff val="40000"/>
                  </a:schemeClr>
                </a:solidFill>
              </a:rPr>
              <a:t>O risco ainda persiste por pelo menos 20 anos após o tratamento.</a:t>
            </a:r>
            <a:r>
              <a:rPr lang="pt-BR" sz="1800" b="1" baseline="30000" dirty="0">
                <a:solidFill>
                  <a:schemeClr val="accent2">
                    <a:lumMod val="60000"/>
                    <a:lumOff val="40000"/>
                  </a:schemeClr>
                </a:solidFill>
              </a:rPr>
              <a:t>1-5</a:t>
            </a:r>
          </a:p>
        </p:txBody>
      </p:sp>
      <p:sp>
        <p:nvSpPr>
          <p:cNvPr id="7" name="object 7"/>
          <p:cNvSpPr txBox="1"/>
          <p:nvPr/>
        </p:nvSpPr>
        <p:spPr>
          <a:xfrm>
            <a:off x="269021" y="6092137"/>
            <a:ext cx="11558651" cy="551433"/>
          </a:xfrm>
          <a:prstGeom prst="rect">
            <a:avLst/>
          </a:prstGeom>
        </p:spPr>
        <p:txBody>
          <a:bodyPr vert="horz" wrap="square" lIns="0" tIns="12700" rIns="0" bIns="0" rtlCol="0">
            <a:spAutoFit/>
          </a:bodyPr>
          <a:lstStyle/>
          <a:p>
            <a:pPr marL="12065" marR="0" lvl="0" indent="0" algn="l" defTabSz="914400" rtl="0" eaLnBrk="1" fontAlgn="auto" latinLnBrk="0" hangingPunct="1">
              <a:lnSpc>
                <a:spcPct val="100000"/>
              </a:lnSpc>
              <a:spcBef>
                <a:spcPts val="100"/>
              </a:spcBef>
              <a:spcAft>
                <a:spcPts val="0"/>
              </a:spcAft>
              <a:buClrTx/>
              <a:buSzTx/>
              <a:buFontTx/>
              <a:buNone/>
              <a:tabLst>
                <a:tab pos="113030" algn="l"/>
              </a:tabLst>
              <a:defRPr/>
            </a:pPr>
            <a:r>
              <a:rPr kumimoji="0" lang="pt-BR" sz="700" b="1" i="0" u="none" strike="noStrike" kern="1200" cap="none" spc="0" normalizeH="0" baseline="0" noProof="0" dirty="0">
                <a:ln>
                  <a:noFill/>
                </a:ln>
                <a:solidFill>
                  <a:srgbClr val="FFFFFF">
                    <a:lumMod val="50000"/>
                  </a:srgbClr>
                </a:solidFill>
                <a:effectLst/>
                <a:uLnTx/>
                <a:uFillTx/>
                <a:latin typeface="Arial"/>
                <a:ea typeface="+mn-ea"/>
                <a:cs typeface="Arial"/>
              </a:rPr>
              <a:t>1. </a:t>
            </a:r>
            <a:r>
              <a:rPr kumimoji="0" sz="700" b="0" i="0" u="none" strike="noStrike" kern="1200" cap="none" spc="0" normalizeH="0" baseline="0" noProof="0" dirty="0" err="1">
                <a:ln>
                  <a:noFill/>
                </a:ln>
                <a:solidFill>
                  <a:srgbClr val="FFFFFF">
                    <a:lumMod val="50000"/>
                  </a:srgbClr>
                </a:solidFill>
                <a:effectLst/>
                <a:uLnTx/>
                <a:uFillTx/>
                <a:latin typeface="Arial"/>
                <a:ea typeface="+mn-ea"/>
                <a:cs typeface="Arial"/>
              </a:rPr>
              <a:t>Soutter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WP,</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Sasieni</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Panoskaltsis</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Long-</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invasive cervical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treatment</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squamous</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Int</a:t>
            </a:r>
            <a:r>
              <a:rPr kumimoji="0" sz="7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2006;15;118(8):2048-</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55.</a:t>
            </a:r>
            <a:r>
              <a:rPr kumimoji="0" lang="pt-BR"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25" normalizeH="0" baseline="0" noProof="0" dirty="0">
                <a:ln>
                  <a:noFill/>
                </a:ln>
                <a:solidFill>
                  <a:srgbClr val="FFFFFF">
                    <a:lumMod val="50000"/>
                  </a:srgbClr>
                </a:solidFill>
                <a:effectLst/>
                <a:uLnTx/>
                <a:uFillTx/>
                <a:latin typeface="Arial"/>
                <a:ea typeface="+mn-ea"/>
                <a:cs typeface="Arial"/>
              </a:rPr>
              <a:t>2.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Strander</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Andersson-</a:t>
            </a:r>
            <a:r>
              <a:rPr kumimoji="0" sz="700" b="0" i="0" u="none" strike="noStrike" kern="1200" cap="none" spc="-10" normalizeH="0" baseline="0" noProof="0" dirty="0" err="1">
                <a:ln>
                  <a:noFill/>
                </a:ln>
                <a:solidFill>
                  <a:srgbClr val="FFFFFF">
                    <a:lumMod val="50000"/>
                  </a:srgbClr>
                </a:solidFill>
                <a:effectLst/>
                <a:uLnTx/>
                <a:uFillTx/>
                <a:latin typeface="Arial"/>
                <a:ea typeface="+mn-ea"/>
                <a:cs typeface="Arial"/>
              </a:rPr>
              <a:t>Ellström</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lang="pt-BR" sz="700" b="0" i="0" u="none" strike="noStrike" kern="1200" cap="none" spc="0" normalizeH="0" baseline="0" noProof="0" dirty="0">
                <a:ln>
                  <a:noFill/>
                </a:ln>
                <a:solidFill>
                  <a:srgbClr val="FFFFFF">
                    <a:lumMod val="50000"/>
                  </a:srgbClr>
                </a:solidFill>
                <a:effectLst/>
                <a:uLnTx/>
                <a:uFillTx/>
                <a:latin typeface="Arial"/>
                <a:ea typeface="+mn-ea"/>
                <a:cs typeface="Arial"/>
              </a:rPr>
              <a:t>A, Milsom I</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 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Long</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invasive</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 treatment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for 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neoplasia</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grade</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3:</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BMJ.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2007;24;335(7629):1077.</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10" normalizeH="0" baseline="0" noProof="0" dirty="0">
                <a:ln>
                  <a:noFill/>
                </a:ln>
                <a:solidFill>
                  <a:srgbClr val="FFFFFF">
                    <a:lumMod val="50000"/>
                  </a:srgbClr>
                </a:solidFill>
                <a:effectLst/>
                <a:uLnTx/>
                <a:uFillTx/>
                <a:latin typeface="Arial"/>
                <a:ea typeface="+mn-ea"/>
                <a:cs typeface="Arial"/>
              </a:rPr>
              <a:t>3.</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err="1">
                <a:ln>
                  <a:noFill/>
                </a:ln>
                <a:solidFill>
                  <a:srgbClr val="FFFFFF">
                    <a:lumMod val="50000"/>
                  </a:srgbClr>
                </a:solidFill>
                <a:effectLst/>
                <a:uLnTx/>
                <a:uFillTx/>
                <a:latin typeface="Arial"/>
                <a:ea typeface="+mn-ea"/>
                <a:cs typeface="Arial"/>
              </a:rPr>
              <a:t>Melnikow</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McGahan C,</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Sawaya</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GF</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intraepithelial</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neoplasia</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outcomes</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treatment: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long-</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follow-</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up</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from</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the British</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Columbia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Natl</a:t>
            </a:r>
            <a:r>
              <a:rPr kumimoji="0" sz="700" b="0" i="1"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Inst.</a:t>
            </a:r>
            <a:r>
              <a:rPr kumimoji="0" sz="700" b="0" i="1"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2009;20;101(10):721-</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8.</a:t>
            </a:r>
            <a:r>
              <a:rPr kumimoji="0" lang="pt-BR"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25" normalizeH="0" baseline="0" noProof="0" dirty="0">
                <a:ln>
                  <a:noFill/>
                </a:ln>
                <a:solidFill>
                  <a:srgbClr val="FFFFFF">
                    <a:lumMod val="50000"/>
                  </a:srgbClr>
                </a:solidFill>
                <a:effectLst/>
                <a:uLnTx/>
                <a:uFillTx/>
                <a:latin typeface="Arial"/>
                <a:ea typeface="+mn-ea"/>
                <a:cs typeface="Arial"/>
              </a:rPr>
              <a:t>4. </a:t>
            </a:r>
            <a:r>
              <a:rPr kumimoji="0" sz="700" b="0" i="0" u="none" strike="noStrike" kern="1200" cap="none" spc="0" normalizeH="0" baseline="0" noProof="0" dirty="0" err="1">
                <a:ln>
                  <a:noFill/>
                </a:ln>
                <a:solidFill>
                  <a:srgbClr val="FFFFFF">
                    <a:lumMod val="50000"/>
                  </a:srgbClr>
                </a:solidFill>
                <a:effectLst/>
                <a:uLnTx/>
                <a:uFillTx/>
                <a:latin typeface="Arial"/>
                <a:ea typeface="+mn-ea"/>
                <a:cs typeface="Arial"/>
              </a:rPr>
              <a:t>Rebolj</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M,</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Helmerhorst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 Habbema</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D</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 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 completed</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post-</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treatment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follow-</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up</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BMJ.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2012;31;345:e6855.</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10" normalizeH="0" baseline="0" noProof="0" dirty="0">
                <a:ln>
                  <a:noFill/>
                </a:ln>
                <a:solidFill>
                  <a:srgbClr val="FFFFFF">
                    <a:lumMod val="50000"/>
                  </a:srgbClr>
                </a:solidFill>
                <a:effectLst/>
                <a:uLnTx/>
                <a:uFillTx/>
                <a:latin typeface="Arial"/>
                <a:ea typeface="+mn-ea"/>
                <a:cs typeface="Arial"/>
              </a:rPr>
              <a:t>5.</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Strander</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Hällgren</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Sparén</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Effect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ageing</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on</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vaginal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in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Swedish</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women</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previously</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for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grade</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3: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long</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 incidence</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and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mortality.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BMJ.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2014;14;348:f7361.</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10" normalizeH="0" baseline="0" noProof="0" dirty="0">
                <a:ln>
                  <a:noFill/>
                </a:ln>
                <a:solidFill>
                  <a:srgbClr val="FFFFFF">
                    <a:lumMod val="50000"/>
                  </a:srgbClr>
                </a:solidFill>
                <a:effectLst/>
                <a:uLnTx/>
                <a:uFillTx/>
                <a:latin typeface="Arial"/>
                <a:ea typeface="+mn-ea"/>
                <a:cs typeface="Arial"/>
              </a:rPr>
              <a:t>6.</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Alfonzo</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Holmberg</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Sparén P</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al.</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vaginal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among</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hysterectomised</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women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with cervical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national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BJOG.</a:t>
            </a:r>
            <a:r>
              <a:rPr kumimoji="0" sz="7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2020;127(4):448-</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454.</a:t>
            </a:r>
            <a:endParaRPr kumimoji="0" sz="7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12" name="object 12"/>
          <p:cNvSpPr txBox="1"/>
          <p:nvPr/>
        </p:nvSpPr>
        <p:spPr>
          <a:xfrm>
            <a:off x="257898" y="5781059"/>
            <a:ext cx="3943522" cy="258404"/>
          </a:xfrm>
          <a:prstGeom prst="rect">
            <a:avLst/>
          </a:prstGeom>
        </p:spPr>
        <p:txBody>
          <a:bodyPr vert="horz" wrap="square" lIns="0" tIns="12065" rIns="0" bIns="0" rtlCol="0">
            <a:spAutoFit/>
          </a:bodyPr>
          <a:lstStyle/>
          <a:p>
            <a:pPr marL="38100" marR="30480" lvl="0" indent="0" algn="l" defTabSz="914400" rtl="0" eaLnBrk="1" fontAlgn="auto" latinLnBrk="0" hangingPunct="1">
              <a:lnSpc>
                <a:spcPct val="100000"/>
              </a:lnSpc>
              <a:spcBef>
                <a:spcPts val="95"/>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COMP:</a:t>
            </a:r>
            <a:r>
              <a:rPr kumimoji="0" sz="800" b="0" i="0" u="none" strike="noStrike" kern="1200" cap="none" spc="-4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Coorte</a:t>
            </a:r>
            <a:r>
              <a:rPr kumimoji="0" sz="800" b="0" i="0" u="none" strike="noStrike" kern="1200" cap="none" spc="-4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de</a:t>
            </a:r>
            <a:r>
              <a:rPr kumimoji="0" sz="800" b="0" i="0" u="none" strike="noStrike" kern="1200" cap="none" spc="-2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t>comparação. </a:t>
            </a:r>
            <a:br>
              <a:rPr kumimoji="0" lang="pt-BR"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br>
            <a:r>
              <a:rPr kumimoji="0" sz="800" b="0" i="0" u="none" strike="noStrike" kern="1200" cap="none" spc="-10" normalizeH="0" baseline="0" noProof="0" dirty="0" err="1">
                <a:ln>
                  <a:noFill/>
                </a:ln>
                <a:solidFill>
                  <a:srgbClr val="FFFFFF">
                    <a:lumMod val="50000"/>
                  </a:srgbClr>
                </a:solidFill>
                <a:effectLst/>
                <a:uLnTx/>
                <a:uFillTx/>
                <a:latin typeface="Arial" panose="020B0604020202020204"/>
                <a:ea typeface="+mn-ea"/>
                <a:cs typeface="Calibri"/>
              </a:rPr>
              <a:t>Adaptado</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de:</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t>Melnikow</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J</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et </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al.</a:t>
            </a:r>
            <a:r>
              <a:rPr kumimoji="0" sz="800" b="0" i="0" u="none" strike="noStrike" kern="1200" cap="none" spc="-30" normalizeH="0" baseline="27777" noProof="0" dirty="0">
                <a:ln>
                  <a:noFill/>
                </a:ln>
                <a:solidFill>
                  <a:srgbClr val="FFFFFF">
                    <a:lumMod val="50000"/>
                  </a:srgbClr>
                </a:solidFill>
                <a:effectLst/>
                <a:uLnTx/>
                <a:uFillTx/>
                <a:latin typeface="Arial" panose="020B0604020202020204"/>
                <a:ea typeface="+mn-ea"/>
                <a:cs typeface="Calibri"/>
              </a:rPr>
              <a:t>3</a:t>
            </a:r>
            <a:endParaRPr kumimoji="0" sz="800" b="0" i="0" u="none" strike="noStrike" kern="1200" cap="none" spc="0" normalizeH="0" baseline="27777" noProof="0" dirty="0">
              <a:ln>
                <a:noFill/>
              </a:ln>
              <a:solidFill>
                <a:srgbClr val="FFFFFF">
                  <a:lumMod val="50000"/>
                </a:srgbClr>
              </a:solidFill>
              <a:effectLst/>
              <a:uLnTx/>
              <a:uFillTx/>
              <a:latin typeface="Arial" panose="020B0604020202020204"/>
              <a:ea typeface="+mn-ea"/>
              <a:cs typeface="Calibri"/>
            </a:endParaRPr>
          </a:p>
        </p:txBody>
      </p:sp>
      <p:grpSp>
        <p:nvGrpSpPr>
          <p:cNvPr id="13" name="object 13"/>
          <p:cNvGrpSpPr/>
          <p:nvPr/>
        </p:nvGrpSpPr>
        <p:grpSpPr>
          <a:xfrm>
            <a:off x="1127740" y="1725155"/>
            <a:ext cx="5794375" cy="3088640"/>
            <a:chOff x="1637189" y="2332607"/>
            <a:chExt cx="5794375" cy="3088640"/>
          </a:xfrm>
        </p:grpSpPr>
        <p:sp>
          <p:nvSpPr>
            <p:cNvPr id="14" name="object 14"/>
            <p:cNvSpPr/>
            <p:nvPr/>
          </p:nvSpPr>
          <p:spPr>
            <a:xfrm>
              <a:off x="1643539" y="2717556"/>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object 15"/>
            <p:cNvSpPr/>
            <p:nvPr/>
          </p:nvSpPr>
          <p:spPr>
            <a:xfrm>
              <a:off x="1643539" y="3097416"/>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object 16"/>
            <p:cNvSpPr/>
            <p:nvPr/>
          </p:nvSpPr>
          <p:spPr>
            <a:xfrm>
              <a:off x="1643539" y="3477277"/>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object 17"/>
            <p:cNvSpPr/>
            <p:nvPr/>
          </p:nvSpPr>
          <p:spPr>
            <a:xfrm>
              <a:off x="1643539" y="3858399"/>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object 18"/>
            <p:cNvSpPr/>
            <p:nvPr/>
          </p:nvSpPr>
          <p:spPr>
            <a:xfrm>
              <a:off x="1643539" y="4238260"/>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object 19"/>
            <p:cNvSpPr/>
            <p:nvPr/>
          </p:nvSpPr>
          <p:spPr>
            <a:xfrm>
              <a:off x="1643539" y="4610549"/>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object 20"/>
            <p:cNvSpPr/>
            <p:nvPr/>
          </p:nvSpPr>
          <p:spPr>
            <a:xfrm>
              <a:off x="1643539" y="4989147"/>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object 21"/>
            <p:cNvSpPr/>
            <p:nvPr/>
          </p:nvSpPr>
          <p:spPr>
            <a:xfrm>
              <a:off x="1643539" y="2338957"/>
              <a:ext cx="43180" cy="3075940"/>
            </a:xfrm>
            <a:custGeom>
              <a:avLst/>
              <a:gdLst/>
              <a:ahLst/>
              <a:cxnLst/>
              <a:rect l="l" t="t" r="r" b="b"/>
              <a:pathLst>
                <a:path w="43180" h="3075940">
                  <a:moveTo>
                    <a:pt x="0" y="0"/>
                  </a:moveTo>
                  <a:lnTo>
                    <a:pt x="41910" y="0"/>
                  </a:lnTo>
                  <a:lnTo>
                    <a:pt x="43180" y="0"/>
                  </a:lnTo>
                  <a:lnTo>
                    <a:pt x="43180" y="309499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object 22"/>
            <p:cNvSpPr/>
            <p:nvPr/>
          </p:nvSpPr>
          <p:spPr>
            <a:xfrm>
              <a:off x="2250881"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object 23"/>
            <p:cNvSpPr/>
            <p:nvPr/>
          </p:nvSpPr>
          <p:spPr>
            <a:xfrm>
              <a:off x="2827856"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object 24"/>
            <p:cNvSpPr/>
            <p:nvPr/>
          </p:nvSpPr>
          <p:spPr>
            <a:xfrm>
              <a:off x="3404831"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object 25"/>
            <p:cNvSpPr/>
            <p:nvPr/>
          </p:nvSpPr>
          <p:spPr>
            <a:xfrm>
              <a:off x="3980541"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object 26"/>
            <p:cNvSpPr/>
            <p:nvPr/>
          </p:nvSpPr>
          <p:spPr>
            <a:xfrm>
              <a:off x="4557516"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object 27"/>
            <p:cNvSpPr/>
            <p:nvPr/>
          </p:nvSpPr>
          <p:spPr>
            <a:xfrm>
              <a:off x="5133225"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object 28"/>
            <p:cNvSpPr/>
            <p:nvPr/>
          </p:nvSpPr>
          <p:spPr>
            <a:xfrm>
              <a:off x="5710200"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object 29"/>
            <p:cNvSpPr/>
            <p:nvPr/>
          </p:nvSpPr>
          <p:spPr>
            <a:xfrm>
              <a:off x="6285910"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object 30"/>
            <p:cNvSpPr/>
            <p:nvPr/>
          </p:nvSpPr>
          <p:spPr>
            <a:xfrm>
              <a:off x="6862884"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object 31"/>
            <p:cNvSpPr/>
            <p:nvPr/>
          </p:nvSpPr>
          <p:spPr>
            <a:xfrm>
              <a:off x="1646071" y="5370270"/>
              <a:ext cx="5779135" cy="41910"/>
            </a:xfrm>
            <a:custGeom>
              <a:avLst/>
              <a:gdLst/>
              <a:ahLst/>
              <a:cxnLst/>
              <a:rect l="l" t="t" r="r" b="b"/>
              <a:pathLst>
                <a:path w="5779134" h="41910">
                  <a:moveTo>
                    <a:pt x="0" y="0"/>
                  </a:moveTo>
                  <a:lnTo>
                    <a:pt x="5800090" y="0"/>
                  </a:lnTo>
                  <a:lnTo>
                    <a:pt x="5800090" y="4191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object 32"/>
            <p:cNvSpPr/>
            <p:nvPr/>
          </p:nvSpPr>
          <p:spPr>
            <a:xfrm>
              <a:off x="1697948" y="2717556"/>
              <a:ext cx="5727065" cy="380365"/>
            </a:xfrm>
            <a:custGeom>
              <a:avLst/>
              <a:gdLst/>
              <a:ahLst/>
              <a:cxnLst/>
              <a:rect l="l" t="t" r="r" b="b"/>
              <a:pathLst>
                <a:path w="5727065" h="380364">
                  <a:moveTo>
                    <a:pt x="0" y="0"/>
                  </a:moveTo>
                  <a:lnTo>
                    <a:pt x="70845" y="0"/>
                  </a:lnTo>
                </a:path>
                <a:path w="5727065" h="380364">
                  <a:moveTo>
                    <a:pt x="4400699" y="0"/>
                  </a:moveTo>
                  <a:lnTo>
                    <a:pt x="5726727" y="0"/>
                  </a:lnTo>
                </a:path>
                <a:path w="5727065" h="380364">
                  <a:moveTo>
                    <a:pt x="0" y="379860"/>
                  </a:moveTo>
                  <a:lnTo>
                    <a:pt x="70845" y="379860"/>
                  </a:lnTo>
                </a:path>
                <a:path w="5727065" h="380364">
                  <a:moveTo>
                    <a:pt x="4400699" y="379860"/>
                  </a:moveTo>
                  <a:lnTo>
                    <a:pt x="5726727" y="37986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object 33"/>
            <p:cNvSpPr/>
            <p:nvPr/>
          </p:nvSpPr>
          <p:spPr>
            <a:xfrm>
              <a:off x="1697948" y="3477277"/>
              <a:ext cx="5727065" cy="0"/>
            </a:xfrm>
            <a:custGeom>
              <a:avLst/>
              <a:gdLst/>
              <a:ahLst/>
              <a:cxnLst/>
              <a:rect l="l" t="t" r="r" b="b"/>
              <a:pathLst>
                <a:path w="5727065">
                  <a:moveTo>
                    <a:pt x="0" y="0"/>
                  </a:moveTo>
                  <a:lnTo>
                    <a:pt x="5748020"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object 34"/>
            <p:cNvSpPr/>
            <p:nvPr/>
          </p:nvSpPr>
          <p:spPr>
            <a:xfrm>
              <a:off x="1697948" y="3858399"/>
              <a:ext cx="3121660" cy="0"/>
            </a:xfrm>
            <a:custGeom>
              <a:avLst/>
              <a:gdLst/>
              <a:ahLst/>
              <a:cxnLst/>
              <a:rect l="l" t="t" r="r" b="b"/>
              <a:pathLst>
                <a:path w="3121660">
                  <a:moveTo>
                    <a:pt x="0" y="0"/>
                  </a:moveTo>
                  <a:lnTo>
                    <a:pt x="3121478"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object 35"/>
            <p:cNvSpPr/>
            <p:nvPr/>
          </p:nvSpPr>
          <p:spPr>
            <a:xfrm>
              <a:off x="4859916" y="3856498"/>
              <a:ext cx="2564765" cy="6350"/>
            </a:xfrm>
            <a:custGeom>
              <a:avLst/>
              <a:gdLst/>
              <a:ahLst/>
              <a:cxnLst/>
              <a:rect l="l" t="t" r="r" b="b"/>
              <a:pathLst>
                <a:path w="2564765" h="6350">
                  <a:moveTo>
                    <a:pt x="0" y="0"/>
                  </a:moveTo>
                  <a:lnTo>
                    <a:pt x="2564759" y="0"/>
                  </a:lnTo>
                </a:path>
                <a:path w="2564765" h="6350">
                  <a:moveTo>
                    <a:pt x="0" y="6316"/>
                  </a:moveTo>
                  <a:lnTo>
                    <a:pt x="2564759" y="6316"/>
                  </a:lnTo>
                </a:path>
              </a:pathLst>
            </a:custGeom>
            <a:ln w="8828">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object 36"/>
            <p:cNvSpPr/>
            <p:nvPr/>
          </p:nvSpPr>
          <p:spPr>
            <a:xfrm>
              <a:off x="1697949" y="4236995"/>
              <a:ext cx="5727065" cy="6350"/>
            </a:xfrm>
            <a:custGeom>
              <a:avLst/>
              <a:gdLst/>
              <a:ahLst/>
              <a:cxnLst/>
              <a:rect l="l" t="t" r="r" b="b"/>
              <a:pathLst>
                <a:path w="5727065" h="6350">
                  <a:moveTo>
                    <a:pt x="0" y="6316"/>
                  </a:moveTo>
                  <a:lnTo>
                    <a:pt x="5726727" y="6316"/>
                  </a:lnTo>
                </a:path>
                <a:path w="5727065" h="6350">
                  <a:moveTo>
                    <a:pt x="0" y="0"/>
                  </a:moveTo>
                  <a:lnTo>
                    <a:pt x="5726727" y="0"/>
                  </a:lnTo>
                </a:path>
              </a:pathLst>
            </a:custGeom>
            <a:ln w="3175">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object 37"/>
            <p:cNvSpPr/>
            <p:nvPr/>
          </p:nvSpPr>
          <p:spPr>
            <a:xfrm>
              <a:off x="1697949" y="4610549"/>
              <a:ext cx="5727065" cy="0"/>
            </a:xfrm>
            <a:custGeom>
              <a:avLst/>
              <a:gdLst/>
              <a:ahLst/>
              <a:cxnLst/>
              <a:rect l="l" t="t" r="r" b="b"/>
              <a:pathLst>
                <a:path w="5727065">
                  <a:moveTo>
                    <a:pt x="0" y="0"/>
                  </a:moveTo>
                  <a:lnTo>
                    <a:pt x="5748020"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object 38"/>
            <p:cNvSpPr/>
            <p:nvPr/>
          </p:nvSpPr>
          <p:spPr>
            <a:xfrm>
              <a:off x="1697949" y="4989147"/>
              <a:ext cx="5727065" cy="0"/>
            </a:xfrm>
            <a:custGeom>
              <a:avLst/>
              <a:gdLst/>
              <a:ahLst/>
              <a:cxnLst/>
              <a:rect l="l" t="t" r="r" b="b"/>
              <a:pathLst>
                <a:path w="5727065">
                  <a:moveTo>
                    <a:pt x="0" y="0"/>
                  </a:moveTo>
                  <a:lnTo>
                    <a:pt x="5748020"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object 39"/>
            <p:cNvSpPr/>
            <p:nvPr/>
          </p:nvSpPr>
          <p:spPr>
            <a:xfrm>
              <a:off x="1686561" y="2338957"/>
              <a:ext cx="5738495" cy="3031490"/>
            </a:xfrm>
            <a:custGeom>
              <a:avLst/>
              <a:gdLst/>
              <a:ahLst/>
              <a:cxnLst/>
              <a:rect l="l" t="t" r="r" b="b"/>
              <a:pathLst>
                <a:path w="5738495" h="3031490">
                  <a:moveTo>
                    <a:pt x="0" y="0"/>
                  </a:moveTo>
                  <a:lnTo>
                    <a:pt x="5759450" y="0"/>
                  </a:lnTo>
                  <a:lnTo>
                    <a:pt x="5759450" y="3050540"/>
                  </a:lnTo>
                </a:path>
              </a:pathLst>
            </a:custGeom>
            <a:ln w="1263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object 40"/>
            <p:cNvSpPr/>
            <p:nvPr/>
          </p:nvSpPr>
          <p:spPr>
            <a:xfrm>
              <a:off x="5133226" y="4885663"/>
              <a:ext cx="1717039" cy="121285"/>
            </a:xfrm>
            <a:custGeom>
              <a:avLst/>
              <a:gdLst/>
              <a:ahLst/>
              <a:cxnLst/>
              <a:rect l="l" t="t" r="r" b="b"/>
              <a:pathLst>
                <a:path w="1717040" h="121285">
                  <a:moveTo>
                    <a:pt x="1717006" y="20191"/>
                  </a:moveTo>
                  <a:lnTo>
                    <a:pt x="1432314" y="0"/>
                  </a:lnTo>
                  <a:lnTo>
                    <a:pt x="1152684" y="20191"/>
                  </a:lnTo>
                  <a:lnTo>
                    <a:pt x="862931" y="53003"/>
                  </a:lnTo>
                  <a:lnTo>
                    <a:pt x="576974" y="83291"/>
                  </a:lnTo>
                  <a:lnTo>
                    <a:pt x="293548" y="103483"/>
                  </a:lnTo>
                  <a:lnTo>
                    <a:pt x="0" y="121151"/>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object 41"/>
            <p:cNvSpPr/>
            <p:nvPr/>
          </p:nvSpPr>
          <p:spPr>
            <a:xfrm>
              <a:off x="6545299" y="4851598"/>
              <a:ext cx="40640" cy="41910"/>
            </a:xfrm>
            <a:custGeom>
              <a:avLst/>
              <a:gdLst/>
              <a:ahLst/>
              <a:cxnLst/>
              <a:rect l="l" t="t" r="r" b="b"/>
              <a:pathLst>
                <a:path w="40640" h="41910">
                  <a:moveTo>
                    <a:pt x="40489" y="41633"/>
                  </a:moveTo>
                  <a:lnTo>
                    <a:pt x="0" y="41633"/>
                  </a:lnTo>
                  <a:lnTo>
                    <a:pt x="20244" y="0"/>
                  </a:lnTo>
                  <a:lnTo>
                    <a:pt x="40489" y="4163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object 42"/>
            <p:cNvSpPr/>
            <p:nvPr/>
          </p:nvSpPr>
          <p:spPr>
            <a:xfrm>
              <a:off x="6545296" y="4851590"/>
              <a:ext cx="40640" cy="41910"/>
            </a:xfrm>
            <a:custGeom>
              <a:avLst/>
              <a:gdLst/>
              <a:ahLst/>
              <a:cxnLst/>
              <a:rect l="l" t="t" r="r" b="b"/>
              <a:pathLst>
                <a:path w="40640"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object 43"/>
            <p:cNvSpPr/>
            <p:nvPr/>
          </p:nvSpPr>
          <p:spPr>
            <a:xfrm>
              <a:off x="6265664" y="4871780"/>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object 44"/>
            <p:cNvSpPr/>
            <p:nvPr/>
          </p:nvSpPr>
          <p:spPr>
            <a:xfrm>
              <a:off x="6265666" y="4871781"/>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object 45"/>
            <p:cNvSpPr/>
            <p:nvPr/>
          </p:nvSpPr>
          <p:spPr>
            <a:xfrm>
              <a:off x="5974652" y="4905855"/>
              <a:ext cx="41910" cy="40640"/>
            </a:xfrm>
            <a:custGeom>
              <a:avLst/>
              <a:gdLst/>
              <a:ahLst/>
              <a:cxnLst/>
              <a:rect l="l" t="t" r="r" b="b"/>
              <a:pathLst>
                <a:path w="41910" h="40639">
                  <a:moveTo>
                    <a:pt x="41742" y="40383"/>
                  </a:moveTo>
                  <a:lnTo>
                    <a:pt x="0" y="40383"/>
                  </a:lnTo>
                  <a:lnTo>
                    <a:pt x="20232" y="0"/>
                  </a:lnTo>
                  <a:lnTo>
                    <a:pt x="41742"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object 46"/>
            <p:cNvSpPr/>
            <p:nvPr/>
          </p:nvSpPr>
          <p:spPr>
            <a:xfrm>
              <a:off x="5974648" y="4905855"/>
              <a:ext cx="41910" cy="40640"/>
            </a:xfrm>
            <a:custGeom>
              <a:avLst/>
              <a:gdLst/>
              <a:ahLst/>
              <a:cxnLst/>
              <a:rect l="l" t="t" r="r" b="b"/>
              <a:pathLst>
                <a:path w="41910" h="40639">
                  <a:moveTo>
                    <a:pt x="41754" y="40383"/>
                  </a:moveTo>
                  <a:lnTo>
                    <a:pt x="0" y="40383"/>
                  </a:lnTo>
                  <a:lnTo>
                    <a:pt x="20244"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object 47"/>
            <p:cNvSpPr/>
            <p:nvPr/>
          </p:nvSpPr>
          <p:spPr>
            <a:xfrm>
              <a:off x="5678573" y="4933624"/>
              <a:ext cx="40640" cy="41910"/>
            </a:xfrm>
            <a:custGeom>
              <a:avLst/>
              <a:gdLst/>
              <a:ahLst/>
              <a:cxnLst/>
              <a:rect l="l" t="t" r="r" b="b"/>
              <a:pathLst>
                <a:path w="40639" h="41910">
                  <a:moveTo>
                    <a:pt x="40476" y="41645"/>
                  </a:moveTo>
                  <a:lnTo>
                    <a:pt x="0" y="41645"/>
                  </a:lnTo>
                  <a:lnTo>
                    <a:pt x="20232" y="0"/>
                  </a:lnTo>
                  <a:lnTo>
                    <a:pt x="40476" y="416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object 48"/>
            <p:cNvSpPr/>
            <p:nvPr/>
          </p:nvSpPr>
          <p:spPr>
            <a:xfrm>
              <a:off x="5678570" y="4933619"/>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object 49"/>
            <p:cNvSpPr/>
            <p:nvPr/>
          </p:nvSpPr>
          <p:spPr>
            <a:xfrm>
              <a:off x="5398938" y="4944982"/>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object 50"/>
            <p:cNvSpPr/>
            <p:nvPr/>
          </p:nvSpPr>
          <p:spPr>
            <a:xfrm>
              <a:off x="5398939" y="4944977"/>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object 51"/>
            <p:cNvSpPr/>
            <p:nvPr/>
          </p:nvSpPr>
          <p:spPr>
            <a:xfrm>
              <a:off x="5112983" y="4975276"/>
              <a:ext cx="40640" cy="40640"/>
            </a:xfrm>
            <a:custGeom>
              <a:avLst/>
              <a:gdLst/>
              <a:ahLst/>
              <a:cxnLst/>
              <a:rect l="l" t="t" r="r" b="b"/>
              <a:pathLst>
                <a:path w="40639" h="40639">
                  <a:moveTo>
                    <a:pt x="40489" y="40371"/>
                  </a:moveTo>
                  <a:lnTo>
                    <a:pt x="0" y="40371"/>
                  </a:lnTo>
                  <a:lnTo>
                    <a:pt x="20244"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object 52"/>
            <p:cNvSpPr/>
            <p:nvPr/>
          </p:nvSpPr>
          <p:spPr>
            <a:xfrm>
              <a:off x="5112983" y="497526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object 53"/>
            <p:cNvSpPr/>
            <p:nvPr/>
          </p:nvSpPr>
          <p:spPr>
            <a:xfrm>
              <a:off x="6856560" y="2757940"/>
              <a:ext cx="0" cy="948055"/>
            </a:xfrm>
            <a:custGeom>
              <a:avLst/>
              <a:gdLst/>
              <a:ahLst/>
              <a:cxnLst/>
              <a:rect l="l" t="t" r="r" b="b"/>
              <a:pathLst>
                <a:path h="948054">
                  <a:moveTo>
                    <a:pt x="0" y="791259"/>
                  </a:moveTo>
                  <a:lnTo>
                    <a:pt x="0" y="947758"/>
                  </a:lnTo>
                </a:path>
                <a:path h="948054">
                  <a:moveTo>
                    <a:pt x="0" y="0"/>
                  </a:moveTo>
                  <a:lnTo>
                    <a:pt x="0" y="750875"/>
                  </a:lnTo>
                </a:path>
              </a:pathLst>
            </a:custGeom>
            <a:ln w="12665">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object 54"/>
            <p:cNvSpPr/>
            <p:nvPr/>
          </p:nvSpPr>
          <p:spPr>
            <a:xfrm>
              <a:off x="6829989" y="2757940"/>
              <a:ext cx="55880" cy="0"/>
            </a:xfrm>
            <a:custGeom>
              <a:avLst/>
              <a:gdLst/>
              <a:ahLst/>
              <a:cxnLst/>
              <a:rect l="l" t="t" r="r" b="b"/>
              <a:pathLst>
                <a:path w="55879">
                  <a:moveTo>
                    <a:pt x="0" y="0"/>
                  </a:moveTo>
                  <a:lnTo>
                    <a:pt x="5588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object 55"/>
            <p:cNvSpPr/>
            <p:nvPr/>
          </p:nvSpPr>
          <p:spPr>
            <a:xfrm>
              <a:off x="6829989" y="3703174"/>
              <a:ext cx="55880" cy="0"/>
            </a:xfrm>
            <a:custGeom>
              <a:avLst/>
              <a:gdLst/>
              <a:ahLst/>
              <a:cxnLst/>
              <a:rect l="l" t="t" r="r" b="b"/>
              <a:pathLst>
                <a:path w="55879">
                  <a:moveTo>
                    <a:pt x="0" y="0"/>
                  </a:moveTo>
                  <a:lnTo>
                    <a:pt x="5588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object 56"/>
            <p:cNvSpPr/>
            <p:nvPr/>
          </p:nvSpPr>
          <p:spPr>
            <a:xfrm>
              <a:off x="3188469" y="3546687"/>
              <a:ext cx="3615054" cy="984885"/>
            </a:xfrm>
            <a:custGeom>
              <a:avLst/>
              <a:gdLst/>
              <a:ahLst/>
              <a:cxnLst/>
              <a:rect l="l" t="t" r="r" b="b"/>
              <a:pathLst>
                <a:path w="3615054" h="984885">
                  <a:moveTo>
                    <a:pt x="3614949" y="0"/>
                  </a:moveTo>
                  <a:lnTo>
                    <a:pt x="3378339" y="82029"/>
                  </a:lnTo>
                  <a:lnTo>
                    <a:pt x="3079729" y="80767"/>
                  </a:lnTo>
                  <a:lnTo>
                    <a:pt x="2802629" y="182989"/>
                  </a:lnTo>
                  <a:lnTo>
                    <a:pt x="2692548" y="215801"/>
                  </a:lnTo>
                  <a:lnTo>
                    <a:pt x="2521733" y="268804"/>
                  </a:lnTo>
                  <a:lnTo>
                    <a:pt x="2233246" y="268804"/>
                  </a:lnTo>
                  <a:lnTo>
                    <a:pt x="1942228" y="299092"/>
                  </a:lnTo>
                  <a:lnTo>
                    <a:pt x="1655006" y="320546"/>
                  </a:lnTo>
                  <a:lnTo>
                    <a:pt x="1367784" y="340738"/>
                  </a:lnTo>
                  <a:lnTo>
                    <a:pt x="1084358" y="465676"/>
                  </a:lnTo>
                  <a:lnTo>
                    <a:pt x="787013" y="576731"/>
                  </a:lnTo>
                  <a:lnTo>
                    <a:pt x="539015" y="691573"/>
                  </a:lnTo>
                  <a:lnTo>
                    <a:pt x="256854" y="844274"/>
                  </a:lnTo>
                  <a:lnTo>
                    <a:pt x="0" y="984356"/>
                  </a:lnTo>
                </a:path>
              </a:pathLst>
            </a:custGeom>
            <a:ln w="12634">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object 57"/>
            <p:cNvSpPr/>
            <p:nvPr/>
          </p:nvSpPr>
          <p:spPr>
            <a:xfrm>
              <a:off x="3154306" y="4539877"/>
              <a:ext cx="16510" cy="8890"/>
            </a:xfrm>
            <a:custGeom>
              <a:avLst/>
              <a:gdLst/>
              <a:ahLst/>
              <a:cxnLst/>
              <a:rect l="l" t="t" r="r" b="b"/>
              <a:pathLst>
                <a:path w="16510" h="8889">
                  <a:moveTo>
                    <a:pt x="16448" y="0"/>
                  </a:moveTo>
                  <a:lnTo>
                    <a:pt x="0" y="8833"/>
                  </a:lnTo>
                </a:path>
              </a:pathLst>
            </a:custGeom>
            <a:ln w="1263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object 58"/>
            <p:cNvSpPr/>
            <p:nvPr/>
          </p:nvSpPr>
          <p:spPr>
            <a:xfrm>
              <a:off x="3960303" y="4100704"/>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object 59"/>
            <p:cNvSpPr/>
            <p:nvPr/>
          </p:nvSpPr>
          <p:spPr>
            <a:xfrm>
              <a:off x="3960303" y="4100704"/>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bject 60"/>
            <p:cNvSpPr/>
            <p:nvPr/>
          </p:nvSpPr>
          <p:spPr>
            <a:xfrm>
              <a:off x="3689530" y="424204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object 61"/>
            <p:cNvSpPr/>
            <p:nvPr/>
          </p:nvSpPr>
          <p:spPr>
            <a:xfrm>
              <a:off x="3689530" y="424204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object 62"/>
            <p:cNvSpPr/>
            <p:nvPr/>
          </p:nvSpPr>
          <p:spPr>
            <a:xfrm>
              <a:off x="3404839" y="4390963"/>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object 63"/>
            <p:cNvSpPr/>
            <p:nvPr/>
          </p:nvSpPr>
          <p:spPr>
            <a:xfrm>
              <a:off x="3404839" y="439096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object 64"/>
            <p:cNvSpPr/>
            <p:nvPr/>
          </p:nvSpPr>
          <p:spPr>
            <a:xfrm>
              <a:off x="4247526" y="3989648"/>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bject 65"/>
            <p:cNvSpPr/>
            <p:nvPr/>
          </p:nvSpPr>
          <p:spPr>
            <a:xfrm>
              <a:off x="4247526" y="398964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object 66"/>
            <p:cNvSpPr/>
            <p:nvPr/>
          </p:nvSpPr>
          <p:spPr>
            <a:xfrm>
              <a:off x="4536001" y="386849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object 67"/>
            <p:cNvSpPr/>
            <p:nvPr/>
          </p:nvSpPr>
          <p:spPr>
            <a:xfrm>
              <a:off x="4536013" y="386849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bject 68"/>
            <p:cNvSpPr/>
            <p:nvPr/>
          </p:nvSpPr>
          <p:spPr>
            <a:xfrm>
              <a:off x="4819427" y="3843257"/>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object 69"/>
            <p:cNvSpPr/>
            <p:nvPr/>
          </p:nvSpPr>
          <p:spPr>
            <a:xfrm>
              <a:off x="4819440" y="384325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object 70"/>
            <p:cNvSpPr/>
            <p:nvPr/>
          </p:nvSpPr>
          <p:spPr>
            <a:xfrm>
              <a:off x="5112988" y="3820541"/>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object 71"/>
            <p:cNvSpPr/>
            <p:nvPr/>
          </p:nvSpPr>
          <p:spPr>
            <a:xfrm>
              <a:off x="5112989" y="3820541"/>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object 72"/>
            <p:cNvSpPr/>
            <p:nvPr/>
          </p:nvSpPr>
          <p:spPr>
            <a:xfrm>
              <a:off x="5402729" y="3794039"/>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object 73"/>
            <p:cNvSpPr/>
            <p:nvPr/>
          </p:nvSpPr>
          <p:spPr>
            <a:xfrm>
              <a:off x="5402741" y="3794039"/>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object 74"/>
            <p:cNvSpPr/>
            <p:nvPr/>
          </p:nvSpPr>
          <p:spPr>
            <a:xfrm>
              <a:off x="5679841" y="3794039"/>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object 75"/>
            <p:cNvSpPr/>
            <p:nvPr/>
          </p:nvSpPr>
          <p:spPr>
            <a:xfrm>
              <a:off x="5679841" y="3794039"/>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object 76"/>
            <p:cNvSpPr/>
            <p:nvPr/>
          </p:nvSpPr>
          <p:spPr>
            <a:xfrm>
              <a:off x="5974655" y="3710747"/>
              <a:ext cx="40640" cy="40640"/>
            </a:xfrm>
            <a:custGeom>
              <a:avLst/>
              <a:gdLst/>
              <a:ahLst/>
              <a:cxnLst/>
              <a:rect l="l" t="t" r="r" b="b"/>
              <a:pathLst>
                <a:path w="40639" h="40639">
                  <a:moveTo>
                    <a:pt x="40476" y="40383"/>
                  </a:moveTo>
                  <a:lnTo>
                    <a:pt x="0" y="40383"/>
                  </a:lnTo>
                  <a:lnTo>
                    <a:pt x="0" y="0"/>
                  </a:lnTo>
                  <a:lnTo>
                    <a:pt x="40476" y="0"/>
                  </a:lnTo>
                  <a:lnTo>
                    <a:pt x="40476"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object 77"/>
            <p:cNvSpPr/>
            <p:nvPr/>
          </p:nvSpPr>
          <p:spPr>
            <a:xfrm>
              <a:off x="5974655" y="371074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bject 78"/>
            <p:cNvSpPr/>
            <p:nvPr/>
          </p:nvSpPr>
          <p:spPr>
            <a:xfrm>
              <a:off x="6265673" y="3606002"/>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object 79"/>
            <p:cNvSpPr/>
            <p:nvPr/>
          </p:nvSpPr>
          <p:spPr>
            <a:xfrm>
              <a:off x="6265674" y="3606002"/>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object 80"/>
            <p:cNvSpPr/>
            <p:nvPr/>
          </p:nvSpPr>
          <p:spPr>
            <a:xfrm>
              <a:off x="6544038" y="3606002"/>
              <a:ext cx="40640" cy="40640"/>
            </a:xfrm>
            <a:custGeom>
              <a:avLst/>
              <a:gdLst/>
              <a:ahLst/>
              <a:cxnLst/>
              <a:rect l="l" t="t" r="r" b="b"/>
              <a:pathLst>
                <a:path w="40640"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object 81"/>
            <p:cNvSpPr/>
            <p:nvPr/>
          </p:nvSpPr>
          <p:spPr>
            <a:xfrm>
              <a:off x="6544039" y="3606002"/>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object 82"/>
            <p:cNvSpPr/>
            <p:nvPr/>
          </p:nvSpPr>
          <p:spPr>
            <a:xfrm>
              <a:off x="6823656" y="3508815"/>
              <a:ext cx="40640" cy="40640"/>
            </a:xfrm>
            <a:custGeom>
              <a:avLst/>
              <a:gdLst/>
              <a:ahLst/>
              <a:cxnLst/>
              <a:rect l="l" t="t" r="r" b="b"/>
              <a:pathLst>
                <a:path w="40640"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object 83"/>
            <p:cNvSpPr/>
            <p:nvPr/>
          </p:nvSpPr>
          <p:spPr>
            <a:xfrm>
              <a:off x="6823669" y="3508828"/>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object 84"/>
            <p:cNvSpPr/>
            <p:nvPr/>
          </p:nvSpPr>
          <p:spPr>
            <a:xfrm>
              <a:off x="1969992" y="3231188"/>
              <a:ext cx="4875530" cy="1899920"/>
            </a:xfrm>
            <a:custGeom>
              <a:avLst/>
              <a:gdLst/>
              <a:ahLst/>
              <a:cxnLst/>
              <a:rect l="l" t="t" r="r" b="b"/>
              <a:pathLst>
                <a:path w="4875530" h="1899920">
                  <a:moveTo>
                    <a:pt x="4875183" y="0"/>
                  </a:moveTo>
                  <a:lnTo>
                    <a:pt x="4594288" y="131247"/>
                  </a:lnTo>
                  <a:lnTo>
                    <a:pt x="4305800" y="131247"/>
                  </a:lnTo>
                  <a:lnTo>
                    <a:pt x="4024905" y="297830"/>
                  </a:lnTo>
                  <a:lnTo>
                    <a:pt x="3740213" y="430340"/>
                  </a:lnTo>
                  <a:lnTo>
                    <a:pt x="3452991" y="430340"/>
                  </a:lnTo>
                  <a:lnTo>
                    <a:pt x="3163238" y="461890"/>
                  </a:lnTo>
                  <a:lnTo>
                    <a:pt x="2869690" y="479558"/>
                  </a:lnTo>
                  <a:lnTo>
                    <a:pt x="2586264" y="550229"/>
                  </a:lnTo>
                  <a:lnTo>
                    <a:pt x="2297776" y="702931"/>
                  </a:lnTo>
                  <a:lnTo>
                    <a:pt x="2010554" y="845536"/>
                  </a:lnTo>
                  <a:lnTo>
                    <a:pt x="1730924" y="1007072"/>
                  </a:lnTo>
                  <a:lnTo>
                    <a:pt x="1434845" y="1162297"/>
                  </a:lnTo>
                  <a:lnTo>
                    <a:pt x="1151418" y="1316260"/>
                  </a:lnTo>
                  <a:lnTo>
                    <a:pt x="857870" y="1461390"/>
                  </a:lnTo>
                  <a:lnTo>
                    <a:pt x="583301" y="1605257"/>
                  </a:lnTo>
                  <a:lnTo>
                    <a:pt x="280895" y="1744077"/>
                  </a:lnTo>
                  <a:lnTo>
                    <a:pt x="0" y="1899302"/>
                  </a:lnTo>
                </a:path>
              </a:pathLst>
            </a:custGeom>
            <a:ln w="12636">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object 85"/>
            <p:cNvSpPr/>
            <p:nvPr/>
          </p:nvSpPr>
          <p:spPr>
            <a:xfrm>
              <a:off x="6823657" y="3210997"/>
              <a:ext cx="40640" cy="40640"/>
            </a:xfrm>
            <a:custGeom>
              <a:avLst/>
              <a:gdLst/>
              <a:ahLst/>
              <a:cxnLst/>
              <a:rect l="l" t="t" r="r" b="b"/>
              <a:pathLst>
                <a:path w="40640"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object 86"/>
            <p:cNvSpPr/>
            <p:nvPr/>
          </p:nvSpPr>
          <p:spPr>
            <a:xfrm>
              <a:off x="6823669" y="3210997"/>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object 87"/>
            <p:cNvSpPr/>
            <p:nvPr/>
          </p:nvSpPr>
          <p:spPr>
            <a:xfrm>
              <a:off x="6544039" y="3342245"/>
              <a:ext cx="40640" cy="40640"/>
            </a:xfrm>
            <a:custGeom>
              <a:avLst/>
              <a:gdLst/>
              <a:ahLst/>
              <a:cxnLst/>
              <a:rect l="l" t="t" r="r" b="b"/>
              <a:pathLst>
                <a:path w="40640"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object 88"/>
            <p:cNvSpPr/>
            <p:nvPr/>
          </p:nvSpPr>
          <p:spPr>
            <a:xfrm>
              <a:off x="6544039" y="3342245"/>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object 89"/>
            <p:cNvSpPr/>
            <p:nvPr/>
          </p:nvSpPr>
          <p:spPr>
            <a:xfrm>
              <a:off x="6255539" y="3342245"/>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object 90"/>
            <p:cNvSpPr/>
            <p:nvPr/>
          </p:nvSpPr>
          <p:spPr>
            <a:xfrm>
              <a:off x="6255552" y="3342245"/>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object 91"/>
            <p:cNvSpPr/>
            <p:nvPr/>
          </p:nvSpPr>
          <p:spPr>
            <a:xfrm>
              <a:off x="5974657" y="3508815"/>
              <a:ext cx="40640" cy="40640"/>
            </a:xfrm>
            <a:custGeom>
              <a:avLst/>
              <a:gdLst/>
              <a:ahLst/>
              <a:cxnLst/>
              <a:rect l="l" t="t" r="r" b="b"/>
              <a:pathLst>
                <a:path w="40639" h="40639">
                  <a:moveTo>
                    <a:pt x="40476" y="40383"/>
                  </a:moveTo>
                  <a:lnTo>
                    <a:pt x="0" y="40383"/>
                  </a:lnTo>
                  <a:lnTo>
                    <a:pt x="0" y="0"/>
                  </a:lnTo>
                  <a:lnTo>
                    <a:pt x="40476" y="0"/>
                  </a:lnTo>
                  <a:lnTo>
                    <a:pt x="40476"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object 92"/>
            <p:cNvSpPr/>
            <p:nvPr/>
          </p:nvSpPr>
          <p:spPr>
            <a:xfrm>
              <a:off x="5974657" y="350882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object 93"/>
            <p:cNvSpPr/>
            <p:nvPr/>
          </p:nvSpPr>
          <p:spPr>
            <a:xfrm>
              <a:off x="5688700" y="3635028"/>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object 94"/>
            <p:cNvSpPr/>
            <p:nvPr/>
          </p:nvSpPr>
          <p:spPr>
            <a:xfrm>
              <a:off x="5688700" y="363502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object 95"/>
            <p:cNvSpPr/>
            <p:nvPr/>
          </p:nvSpPr>
          <p:spPr>
            <a:xfrm>
              <a:off x="5402731" y="3635028"/>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object 96"/>
            <p:cNvSpPr/>
            <p:nvPr/>
          </p:nvSpPr>
          <p:spPr>
            <a:xfrm>
              <a:off x="5402743" y="363502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object 97"/>
            <p:cNvSpPr/>
            <p:nvPr/>
          </p:nvSpPr>
          <p:spPr>
            <a:xfrm>
              <a:off x="5104121" y="3672887"/>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object 98"/>
            <p:cNvSpPr/>
            <p:nvPr/>
          </p:nvSpPr>
          <p:spPr>
            <a:xfrm>
              <a:off x="5104134" y="367288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object 99"/>
            <p:cNvSpPr/>
            <p:nvPr/>
          </p:nvSpPr>
          <p:spPr>
            <a:xfrm>
              <a:off x="4819430" y="368550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object 100"/>
            <p:cNvSpPr/>
            <p:nvPr/>
          </p:nvSpPr>
          <p:spPr>
            <a:xfrm>
              <a:off x="4819443" y="368550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object 101"/>
            <p:cNvSpPr/>
            <p:nvPr/>
          </p:nvSpPr>
          <p:spPr>
            <a:xfrm>
              <a:off x="4536004" y="3752393"/>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object 102"/>
            <p:cNvSpPr/>
            <p:nvPr/>
          </p:nvSpPr>
          <p:spPr>
            <a:xfrm>
              <a:off x="4536017" y="375239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object 103"/>
            <p:cNvSpPr/>
            <p:nvPr/>
          </p:nvSpPr>
          <p:spPr>
            <a:xfrm>
              <a:off x="4247529" y="3908880"/>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object 104"/>
            <p:cNvSpPr/>
            <p:nvPr/>
          </p:nvSpPr>
          <p:spPr>
            <a:xfrm>
              <a:off x="4247530" y="390888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object 105"/>
            <p:cNvSpPr/>
            <p:nvPr/>
          </p:nvSpPr>
          <p:spPr>
            <a:xfrm>
              <a:off x="3960308" y="4043914"/>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object 106"/>
            <p:cNvSpPr/>
            <p:nvPr/>
          </p:nvSpPr>
          <p:spPr>
            <a:xfrm>
              <a:off x="3960308" y="4043914"/>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bject 107"/>
            <p:cNvSpPr/>
            <p:nvPr/>
          </p:nvSpPr>
          <p:spPr>
            <a:xfrm>
              <a:off x="3669277" y="4221855"/>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object 108"/>
            <p:cNvSpPr/>
            <p:nvPr/>
          </p:nvSpPr>
          <p:spPr>
            <a:xfrm>
              <a:off x="3669290" y="4221855"/>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bject 109"/>
            <p:cNvSpPr/>
            <p:nvPr/>
          </p:nvSpPr>
          <p:spPr>
            <a:xfrm>
              <a:off x="3383333" y="4370771"/>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object 110"/>
            <p:cNvSpPr/>
            <p:nvPr/>
          </p:nvSpPr>
          <p:spPr>
            <a:xfrm>
              <a:off x="3383333" y="4370771"/>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object 111"/>
            <p:cNvSpPr/>
            <p:nvPr/>
          </p:nvSpPr>
          <p:spPr>
            <a:xfrm>
              <a:off x="3096111" y="4528520"/>
              <a:ext cx="40640" cy="40640"/>
            </a:xfrm>
            <a:custGeom>
              <a:avLst/>
              <a:gdLst/>
              <a:ahLst/>
              <a:cxnLst/>
              <a:rect l="l" t="t" r="r" b="b"/>
              <a:pathLst>
                <a:path w="40639" h="40639">
                  <a:moveTo>
                    <a:pt x="40476" y="40383"/>
                  </a:moveTo>
                  <a:lnTo>
                    <a:pt x="0" y="40383"/>
                  </a:lnTo>
                  <a:lnTo>
                    <a:pt x="0" y="0"/>
                  </a:lnTo>
                  <a:lnTo>
                    <a:pt x="40476" y="0"/>
                  </a:lnTo>
                  <a:lnTo>
                    <a:pt x="40476"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object 112"/>
            <p:cNvSpPr/>
            <p:nvPr/>
          </p:nvSpPr>
          <p:spPr>
            <a:xfrm>
              <a:off x="3096111" y="452852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bject 113"/>
            <p:cNvSpPr/>
            <p:nvPr/>
          </p:nvSpPr>
          <p:spPr>
            <a:xfrm>
              <a:off x="2807624" y="4672388"/>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object 114"/>
            <p:cNvSpPr/>
            <p:nvPr/>
          </p:nvSpPr>
          <p:spPr>
            <a:xfrm>
              <a:off x="2807624" y="467238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object 115"/>
            <p:cNvSpPr/>
            <p:nvPr/>
          </p:nvSpPr>
          <p:spPr>
            <a:xfrm>
              <a:off x="2526729" y="4808683"/>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object 116"/>
            <p:cNvSpPr/>
            <p:nvPr/>
          </p:nvSpPr>
          <p:spPr>
            <a:xfrm>
              <a:off x="2526729" y="480868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object 117"/>
            <p:cNvSpPr/>
            <p:nvPr/>
          </p:nvSpPr>
          <p:spPr>
            <a:xfrm>
              <a:off x="2230650" y="4958860"/>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object 118"/>
            <p:cNvSpPr/>
            <p:nvPr/>
          </p:nvSpPr>
          <p:spPr>
            <a:xfrm>
              <a:off x="2230650" y="495886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object 119"/>
            <p:cNvSpPr/>
            <p:nvPr/>
          </p:nvSpPr>
          <p:spPr>
            <a:xfrm>
              <a:off x="1949742" y="511028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object 120"/>
            <p:cNvSpPr/>
            <p:nvPr/>
          </p:nvSpPr>
          <p:spPr>
            <a:xfrm>
              <a:off x="1949754" y="511030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object 121"/>
            <p:cNvSpPr/>
            <p:nvPr/>
          </p:nvSpPr>
          <p:spPr>
            <a:xfrm>
              <a:off x="1954816" y="5307179"/>
              <a:ext cx="41910" cy="40640"/>
            </a:xfrm>
            <a:custGeom>
              <a:avLst/>
              <a:gdLst/>
              <a:ahLst/>
              <a:cxnLst/>
              <a:rect l="l" t="t" r="r" b="b"/>
              <a:pathLst>
                <a:path w="41910" h="40639">
                  <a:moveTo>
                    <a:pt x="41742" y="40371"/>
                  </a:moveTo>
                  <a:lnTo>
                    <a:pt x="0" y="40371"/>
                  </a:lnTo>
                  <a:lnTo>
                    <a:pt x="21510" y="0"/>
                  </a:lnTo>
                  <a:lnTo>
                    <a:pt x="41742"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object 122"/>
            <p:cNvSpPr/>
            <p:nvPr/>
          </p:nvSpPr>
          <p:spPr>
            <a:xfrm>
              <a:off x="1954812" y="5307170"/>
              <a:ext cx="41910" cy="40640"/>
            </a:xfrm>
            <a:custGeom>
              <a:avLst/>
              <a:gdLst/>
              <a:ahLst/>
              <a:cxnLst/>
              <a:rect l="l" t="t" r="r" b="b"/>
              <a:pathLst>
                <a:path w="41910" h="40639">
                  <a:moveTo>
                    <a:pt x="41754" y="40383"/>
                  </a:moveTo>
                  <a:lnTo>
                    <a:pt x="0" y="40383"/>
                  </a:lnTo>
                  <a:lnTo>
                    <a:pt x="21510"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object 123"/>
            <p:cNvSpPr/>
            <p:nvPr/>
          </p:nvSpPr>
          <p:spPr>
            <a:xfrm>
              <a:off x="2245828" y="5293287"/>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object 124"/>
            <p:cNvSpPr/>
            <p:nvPr/>
          </p:nvSpPr>
          <p:spPr>
            <a:xfrm>
              <a:off x="2245830" y="5293288"/>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object 125"/>
            <p:cNvSpPr/>
            <p:nvPr/>
          </p:nvSpPr>
          <p:spPr>
            <a:xfrm>
              <a:off x="2533047" y="5273105"/>
              <a:ext cx="40640" cy="40640"/>
            </a:xfrm>
            <a:custGeom>
              <a:avLst/>
              <a:gdLst/>
              <a:ahLst/>
              <a:cxnLst/>
              <a:rect l="l" t="t" r="r" b="b"/>
              <a:pathLst>
                <a:path w="40639" h="40639">
                  <a:moveTo>
                    <a:pt x="40489" y="40371"/>
                  </a:moveTo>
                  <a:lnTo>
                    <a:pt x="0" y="40371"/>
                  </a:lnTo>
                  <a:lnTo>
                    <a:pt x="20244"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object 126"/>
            <p:cNvSpPr/>
            <p:nvPr/>
          </p:nvSpPr>
          <p:spPr>
            <a:xfrm>
              <a:off x="2533052" y="5273096"/>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object 127"/>
            <p:cNvSpPr/>
            <p:nvPr/>
          </p:nvSpPr>
          <p:spPr>
            <a:xfrm>
              <a:off x="2813947" y="5259213"/>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object 128"/>
            <p:cNvSpPr/>
            <p:nvPr/>
          </p:nvSpPr>
          <p:spPr>
            <a:xfrm>
              <a:off x="2813948" y="5259214"/>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object 129"/>
            <p:cNvSpPr/>
            <p:nvPr/>
          </p:nvSpPr>
          <p:spPr>
            <a:xfrm>
              <a:off x="3102431" y="5230193"/>
              <a:ext cx="41910" cy="40640"/>
            </a:xfrm>
            <a:custGeom>
              <a:avLst/>
              <a:gdLst/>
              <a:ahLst/>
              <a:cxnLst/>
              <a:rect l="l" t="t" r="r" b="b"/>
              <a:pathLst>
                <a:path w="41910" h="40639">
                  <a:moveTo>
                    <a:pt x="41754" y="40383"/>
                  </a:moveTo>
                  <a:lnTo>
                    <a:pt x="0" y="40383"/>
                  </a:lnTo>
                  <a:lnTo>
                    <a:pt x="21510" y="0"/>
                  </a:lnTo>
                  <a:lnTo>
                    <a:pt x="41754"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object 130"/>
            <p:cNvSpPr/>
            <p:nvPr/>
          </p:nvSpPr>
          <p:spPr>
            <a:xfrm>
              <a:off x="3102436" y="5230188"/>
              <a:ext cx="41910" cy="40640"/>
            </a:xfrm>
            <a:custGeom>
              <a:avLst/>
              <a:gdLst/>
              <a:ahLst/>
              <a:cxnLst/>
              <a:rect l="l" t="t" r="r" b="b"/>
              <a:pathLst>
                <a:path w="41910" h="40639">
                  <a:moveTo>
                    <a:pt x="41754" y="40383"/>
                  </a:moveTo>
                  <a:lnTo>
                    <a:pt x="0" y="40383"/>
                  </a:lnTo>
                  <a:lnTo>
                    <a:pt x="21510"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object 131"/>
            <p:cNvSpPr/>
            <p:nvPr/>
          </p:nvSpPr>
          <p:spPr>
            <a:xfrm>
              <a:off x="3383330" y="5217573"/>
              <a:ext cx="41910" cy="41910"/>
            </a:xfrm>
            <a:custGeom>
              <a:avLst/>
              <a:gdLst/>
              <a:ahLst/>
              <a:cxnLst/>
              <a:rect l="l" t="t" r="r" b="b"/>
              <a:pathLst>
                <a:path w="41910" h="41910">
                  <a:moveTo>
                    <a:pt x="41754" y="41645"/>
                  </a:moveTo>
                  <a:lnTo>
                    <a:pt x="0" y="41645"/>
                  </a:lnTo>
                  <a:lnTo>
                    <a:pt x="21510" y="0"/>
                  </a:lnTo>
                  <a:lnTo>
                    <a:pt x="41754" y="41645"/>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object 132"/>
            <p:cNvSpPr/>
            <p:nvPr/>
          </p:nvSpPr>
          <p:spPr>
            <a:xfrm>
              <a:off x="3383332" y="5217568"/>
              <a:ext cx="41910" cy="41910"/>
            </a:xfrm>
            <a:custGeom>
              <a:avLst/>
              <a:gdLst/>
              <a:ahLst/>
              <a:cxnLst/>
              <a:rect l="l" t="t" r="r" b="b"/>
              <a:pathLst>
                <a:path w="41910" h="41910">
                  <a:moveTo>
                    <a:pt x="41754" y="41645"/>
                  </a:moveTo>
                  <a:lnTo>
                    <a:pt x="0" y="41645"/>
                  </a:lnTo>
                  <a:lnTo>
                    <a:pt x="21510" y="0"/>
                  </a:lnTo>
                  <a:lnTo>
                    <a:pt x="41754"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object 133"/>
            <p:cNvSpPr/>
            <p:nvPr/>
          </p:nvSpPr>
          <p:spPr>
            <a:xfrm>
              <a:off x="3678146" y="5188542"/>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object 134"/>
            <p:cNvSpPr/>
            <p:nvPr/>
          </p:nvSpPr>
          <p:spPr>
            <a:xfrm>
              <a:off x="3678146" y="5188542"/>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object 135"/>
            <p:cNvSpPr/>
            <p:nvPr/>
          </p:nvSpPr>
          <p:spPr>
            <a:xfrm>
              <a:off x="3966629" y="5141851"/>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object 136"/>
            <p:cNvSpPr/>
            <p:nvPr/>
          </p:nvSpPr>
          <p:spPr>
            <a:xfrm>
              <a:off x="3966633" y="5141848"/>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object 137"/>
            <p:cNvSpPr/>
            <p:nvPr/>
          </p:nvSpPr>
          <p:spPr>
            <a:xfrm>
              <a:off x="4251321" y="5083800"/>
              <a:ext cx="41910" cy="40640"/>
            </a:xfrm>
            <a:custGeom>
              <a:avLst/>
              <a:gdLst/>
              <a:ahLst/>
              <a:cxnLst/>
              <a:rect l="l" t="t" r="r" b="b"/>
              <a:pathLst>
                <a:path w="41910" h="40639">
                  <a:moveTo>
                    <a:pt x="41754" y="40383"/>
                  </a:moveTo>
                  <a:lnTo>
                    <a:pt x="0" y="40383"/>
                  </a:lnTo>
                  <a:lnTo>
                    <a:pt x="21510" y="0"/>
                  </a:lnTo>
                  <a:lnTo>
                    <a:pt x="41754"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object 138"/>
            <p:cNvSpPr/>
            <p:nvPr/>
          </p:nvSpPr>
          <p:spPr>
            <a:xfrm>
              <a:off x="4251325" y="5083797"/>
              <a:ext cx="41910" cy="40640"/>
            </a:xfrm>
            <a:custGeom>
              <a:avLst/>
              <a:gdLst/>
              <a:ahLst/>
              <a:cxnLst/>
              <a:rect l="l" t="t" r="r" b="b"/>
              <a:pathLst>
                <a:path w="41910" h="40639">
                  <a:moveTo>
                    <a:pt x="41754" y="40383"/>
                  </a:moveTo>
                  <a:lnTo>
                    <a:pt x="0" y="40383"/>
                  </a:lnTo>
                  <a:lnTo>
                    <a:pt x="21510"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object 139"/>
            <p:cNvSpPr/>
            <p:nvPr/>
          </p:nvSpPr>
          <p:spPr>
            <a:xfrm>
              <a:off x="4541080" y="5063606"/>
              <a:ext cx="40640" cy="40640"/>
            </a:xfrm>
            <a:custGeom>
              <a:avLst/>
              <a:gdLst/>
              <a:ahLst/>
              <a:cxnLst/>
              <a:rect l="l" t="t" r="r" b="b"/>
              <a:pathLst>
                <a:path w="40639" h="40639">
                  <a:moveTo>
                    <a:pt x="40476" y="40383"/>
                  </a:moveTo>
                  <a:lnTo>
                    <a:pt x="0" y="40383"/>
                  </a:lnTo>
                  <a:lnTo>
                    <a:pt x="20244" y="0"/>
                  </a:lnTo>
                  <a:lnTo>
                    <a:pt x="40476"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object 140"/>
            <p:cNvSpPr/>
            <p:nvPr/>
          </p:nvSpPr>
          <p:spPr>
            <a:xfrm>
              <a:off x="4541078" y="506360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object 141"/>
            <p:cNvSpPr/>
            <p:nvPr/>
          </p:nvSpPr>
          <p:spPr>
            <a:xfrm>
              <a:off x="4820704" y="5043412"/>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object 142"/>
            <p:cNvSpPr/>
            <p:nvPr/>
          </p:nvSpPr>
          <p:spPr>
            <a:xfrm>
              <a:off x="4820708" y="5043413"/>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object 143"/>
            <p:cNvSpPr/>
            <p:nvPr/>
          </p:nvSpPr>
          <p:spPr>
            <a:xfrm>
              <a:off x="5112992" y="5006816"/>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object 144"/>
            <p:cNvSpPr/>
            <p:nvPr/>
          </p:nvSpPr>
          <p:spPr>
            <a:xfrm>
              <a:off x="5112992" y="500681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object 145"/>
            <p:cNvSpPr/>
            <p:nvPr/>
          </p:nvSpPr>
          <p:spPr>
            <a:xfrm>
              <a:off x="5398947" y="4975276"/>
              <a:ext cx="40640" cy="40640"/>
            </a:xfrm>
            <a:custGeom>
              <a:avLst/>
              <a:gdLst/>
              <a:ahLst/>
              <a:cxnLst/>
              <a:rect l="l" t="t" r="r" b="b"/>
              <a:pathLst>
                <a:path w="40639" h="40639">
                  <a:moveTo>
                    <a:pt x="40489" y="40371"/>
                  </a:moveTo>
                  <a:lnTo>
                    <a:pt x="0" y="40371"/>
                  </a:lnTo>
                  <a:lnTo>
                    <a:pt x="20244"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object 146"/>
            <p:cNvSpPr/>
            <p:nvPr/>
          </p:nvSpPr>
          <p:spPr>
            <a:xfrm>
              <a:off x="5398949" y="497526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object 147"/>
            <p:cNvSpPr/>
            <p:nvPr/>
          </p:nvSpPr>
          <p:spPr>
            <a:xfrm>
              <a:off x="5688707" y="4953820"/>
              <a:ext cx="41910" cy="41910"/>
            </a:xfrm>
            <a:custGeom>
              <a:avLst/>
              <a:gdLst/>
              <a:ahLst/>
              <a:cxnLst/>
              <a:rect l="l" t="t" r="r" b="b"/>
              <a:pathLst>
                <a:path w="41910" h="41910">
                  <a:moveTo>
                    <a:pt x="41742" y="41633"/>
                  </a:moveTo>
                  <a:lnTo>
                    <a:pt x="0" y="41633"/>
                  </a:lnTo>
                  <a:lnTo>
                    <a:pt x="21497" y="0"/>
                  </a:lnTo>
                  <a:lnTo>
                    <a:pt x="41742" y="4163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object 148"/>
            <p:cNvSpPr/>
            <p:nvPr/>
          </p:nvSpPr>
          <p:spPr>
            <a:xfrm>
              <a:off x="5688701" y="4953811"/>
              <a:ext cx="41910" cy="41910"/>
            </a:xfrm>
            <a:custGeom>
              <a:avLst/>
              <a:gdLst/>
              <a:ahLst/>
              <a:cxnLst/>
              <a:rect l="l" t="t" r="r" b="b"/>
              <a:pathLst>
                <a:path w="41910" h="41910">
                  <a:moveTo>
                    <a:pt x="41754" y="41645"/>
                  </a:moveTo>
                  <a:lnTo>
                    <a:pt x="0" y="41645"/>
                  </a:lnTo>
                  <a:lnTo>
                    <a:pt x="21510" y="0"/>
                  </a:lnTo>
                  <a:lnTo>
                    <a:pt x="41754"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object 149"/>
            <p:cNvSpPr/>
            <p:nvPr/>
          </p:nvSpPr>
          <p:spPr>
            <a:xfrm>
              <a:off x="5975926" y="4938667"/>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object 150"/>
            <p:cNvSpPr/>
            <p:nvPr/>
          </p:nvSpPr>
          <p:spPr>
            <a:xfrm>
              <a:off x="5975924" y="4938667"/>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object 151"/>
            <p:cNvSpPr/>
            <p:nvPr/>
          </p:nvSpPr>
          <p:spPr>
            <a:xfrm>
              <a:off x="6265674" y="4905855"/>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object 152"/>
            <p:cNvSpPr/>
            <p:nvPr/>
          </p:nvSpPr>
          <p:spPr>
            <a:xfrm>
              <a:off x="6265677" y="490585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object 153"/>
            <p:cNvSpPr/>
            <p:nvPr/>
          </p:nvSpPr>
          <p:spPr>
            <a:xfrm>
              <a:off x="6545310" y="4885674"/>
              <a:ext cx="40640" cy="40640"/>
            </a:xfrm>
            <a:custGeom>
              <a:avLst/>
              <a:gdLst/>
              <a:ahLst/>
              <a:cxnLst/>
              <a:rect l="l" t="t" r="r" b="b"/>
              <a:pathLst>
                <a:path w="40640" h="40639">
                  <a:moveTo>
                    <a:pt x="40489" y="40371"/>
                  </a:moveTo>
                  <a:lnTo>
                    <a:pt x="0" y="40371"/>
                  </a:lnTo>
                  <a:lnTo>
                    <a:pt x="20244"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object 154"/>
            <p:cNvSpPr/>
            <p:nvPr/>
          </p:nvSpPr>
          <p:spPr>
            <a:xfrm>
              <a:off x="6545307" y="4885663"/>
              <a:ext cx="40640" cy="40640"/>
            </a:xfrm>
            <a:custGeom>
              <a:avLst/>
              <a:gdLst/>
              <a:ahLst/>
              <a:cxnLst/>
              <a:rect l="l" t="t" r="r" b="b"/>
              <a:pathLst>
                <a:path w="40640"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object 155"/>
            <p:cNvSpPr/>
            <p:nvPr/>
          </p:nvSpPr>
          <p:spPr>
            <a:xfrm>
              <a:off x="6836322" y="4893237"/>
              <a:ext cx="40640" cy="40640"/>
            </a:xfrm>
            <a:custGeom>
              <a:avLst/>
              <a:gdLst/>
              <a:ahLst/>
              <a:cxnLst/>
              <a:rect l="l" t="t" r="r" b="b"/>
              <a:pathLst>
                <a:path w="40640"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bject 156"/>
            <p:cNvSpPr/>
            <p:nvPr/>
          </p:nvSpPr>
          <p:spPr>
            <a:xfrm>
              <a:off x="6836326" y="4893235"/>
              <a:ext cx="40640" cy="40640"/>
            </a:xfrm>
            <a:custGeom>
              <a:avLst/>
              <a:gdLst/>
              <a:ahLst/>
              <a:cxnLst/>
              <a:rect l="l" t="t" r="r" b="b"/>
              <a:pathLst>
                <a:path w="40640"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object 157"/>
            <p:cNvSpPr/>
            <p:nvPr/>
          </p:nvSpPr>
          <p:spPr>
            <a:xfrm>
              <a:off x="1976325" y="4913427"/>
              <a:ext cx="4880610" cy="414020"/>
            </a:xfrm>
            <a:custGeom>
              <a:avLst/>
              <a:gdLst/>
              <a:ahLst/>
              <a:cxnLst/>
              <a:rect l="l" t="t" r="r" b="b"/>
              <a:pathLst>
                <a:path w="4880609" h="414020">
                  <a:moveTo>
                    <a:pt x="0" y="413934"/>
                  </a:moveTo>
                  <a:lnTo>
                    <a:pt x="289752" y="400052"/>
                  </a:lnTo>
                  <a:lnTo>
                    <a:pt x="576974" y="386170"/>
                  </a:lnTo>
                  <a:lnTo>
                    <a:pt x="857870" y="365978"/>
                  </a:lnTo>
                  <a:lnTo>
                    <a:pt x="1147623" y="336952"/>
                  </a:lnTo>
                  <a:lnTo>
                    <a:pt x="1428518" y="324332"/>
                  </a:lnTo>
                  <a:lnTo>
                    <a:pt x="1722067" y="302878"/>
                  </a:lnTo>
                  <a:lnTo>
                    <a:pt x="2010554" y="252399"/>
                  </a:lnTo>
                  <a:lnTo>
                    <a:pt x="2296511" y="190561"/>
                  </a:lnTo>
                  <a:lnTo>
                    <a:pt x="2584998" y="170369"/>
                  </a:lnTo>
                  <a:lnTo>
                    <a:pt x="2864629" y="155225"/>
                  </a:lnTo>
                  <a:lnTo>
                    <a:pt x="3156912" y="113579"/>
                  </a:lnTo>
                  <a:lnTo>
                    <a:pt x="3442869" y="82029"/>
                  </a:lnTo>
                  <a:lnTo>
                    <a:pt x="3733887" y="69409"/>
                  </a:lnTo>
                  <a:lnTo>
                    <a:pt x="4019843" y="46693"/>
                  </a:lnTo>
                  <a:lnTo>
                    <a:pt x="4309596" y="12619"/>
                  </a:lnTo>
                  <a:lnTo>
                    <a:pt x="4589226" y="0"/>
                  </a:lnTo>
                  <a:lnTo>
                    <a:pt x="4880244" y="6309"/>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object 158"/>
            <p:cNvSpPr/>
            <p:nvPr/>
          </p:nvSpPr>
          <p:spPr>
            <a:xfrm>
              <a:off x="6864162" y="4793538"/>
              <a:ext cx="0" cy="250190"/>
            </a:xfrm>
            <a:custGeom>
              <a:avLst/>
              <a:gdLst/>
              <a:ahLst/>
              <a:cxnLst/>
              <a:rect l="l" t="t" r="r" b="b"/>
              <a:pathLst>
                <a:path h="250189">
                  <a:moveTo>
                    <a:pt x="0" y="0"/>
                  </a:moveTo>
                  <a:lnTo>
                    <a:pt x="0" y="25146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object 159"/>
            <p:cNvSpPr/>
            <p:nvPr/>
          </p:nvSpPr>
          <p:spPr>
            <a:xfrm>
              <a:off x="6837591" y="4793538"/>
              <a:ext cx="54610" cy="0"/>
            </a:xfrm>
            <a:custGeom>
              <a:avLst/>
              <a:gdLst/>
              <a:ahLst/>
              <a:cxnLst/>
              <a:rect l="l" t="t" r="r" b="b"/>
              <a:pathLst>
                <a:path w="54609">
                  <a:moveTo>
                    <a:pt x="0" y="0"/>
                  </a:moveTo>
                  <a:lnTo>
                    <a:pt x="546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bject 160"/>
            <p:cNvSpPr/>
            <p:nvPr/>
          </p:nvSpPr>
          <p:spPr>
            <a:xfrm>
              <a:off x="6837591" y="5040889"/>
              <a:ext cx="54610" cy="0"/>
            </a:xfrm>
            <a:custGeom>
              <a:avLst/>
              <a:gdLst/>
              <a:ahLst/>
              <a:cxnLst/>
              <a:rect l="l" t="t" r="r" b="b"/>
              <a:pathLst>
                <a:path w="54609">
                  <a:moveTo>
                    <a:pt x="0" y="0"/>
                  </a:moveTo>
                  <a:lnTo>
                    <a:pt x="546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61" name="object 161"/>
          <p:cNvSpPr txBox="1"/>
          <p:nvPr/>
        </p:nvSpPr>
        <p:spPr>
          <a:xfrm>
            <a:off x="1120000" y="4792469"/>
            <a:ext cx="115570"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2" name="object 162"/>
          <p:cNvSpPr txBox="1"/>
          <p:nvPr/>
        </p:nvSpPr>
        <p:spPr>
          <a:xfrm>
            <a:off x="1684462" y="4792469"/>
            <a:ext cx="115570"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3" name="object 163"/>
          <p:cNvSpPr txBox="1"/>
          <p:nvPr/>
        </p:nvSpPr>
        <p:spPr>
          <a:xfrm>
            <a:off x="2260814" y="4792469"/>
            <a:ext cx="115570"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4" name="object 164"/>
          <p:cNvSpPr txBox="1"/>
          <p:nvPr/>
        </p:nvSpPr>
        <p:spPr>
          <a:xfrm>
            <a:off x="2522551" y="4729636"/>
            <a:ext cx="2875915" cy="539250"/>
          </a:xfrm>
          <a:prstGeom prst="rect">
            <a:avLst/>
          </a:prstGeom>
        </p:spPr>
        <p:txBody>
          <a:bodyPr vert="horz" wrap="square" lIns="0" tIns="74295" rIns="0" bIns="0" rtlCol="0">
            <a:spAutoFit/>
          </a:bodyPr>
          <a:lstStyle/>
          <a:p>
            <a:pPr marL="273050" marR="0" lvl="0" indent="0" algn="ctr" defTabSz="914400" rtl="0" eaLnBrk="1" fontAlgn="auto" latinLnBrk="0" hangingPunct="1">
              <a:lnSpc>
                <a:spcPct val="100000"/>
              </a:lnSpc>
              <a:spcBef>
                <a:spcPts val="585"/>
              </a:spcBef>
              <a:spcAft>
                <a:spcPts val="0"/>
              </a:spcAft>
              <a:buClrTx/>
              <a:buSzTx/>
              <a:buFontTx/>
              <a:buNone/>
              <a:tabLst>
                <a:tab pos="849630" algn="l"/>
                <a:tab pos="1381125" algn="l"/>
                <a:tab pos="1957070" algn="l"/>
                <a:tab pos="2533650" algn="l"/>
              </a:tabLst>
              <a:defRPr/>
            </a:pPr>
            <a:r>
              <a:rPr kumimoji="0" sz="1300" b="0" i="0" u="none" strike="noStrike" kern="1200" cap="none" spc="-50" normalizeH="0" baseline="0" noProof="0" dirty="0">
                <a:ln>
                  <a:noFill/>
                </a:ln>
                <a:solidFill>
                  <a:prstClr val="black"/>
                </a:solidFill>
                <a:effectLst/>
                <a:uLnTx/>
                <a:uFillTx/>
                <a:latin typeface="Arial" panose="020B0604020202020204"/>
                <a:ea typeface="+mn-ea"/>
                <a:cs typeface="Calibri"/>
              </a:rPr>
              <a:t>6</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50" normalizeH="0" baseline="0" noProof="0" dirty="0">
                <a:ln>
                  <a:noFill/>
                </a:ln>
                <a:solidFill>
                  <a:prstClr val="black"/>
                </a:solidFill>
                <a:effectLst/>
                <a:uLnTx/>
                <a:uFillTx/>
                <a:latin typeface="Arial" panose="020B0604020202020204"/>
                <a:ea typeface="+mn-ea"/>
                <a:cs typeface="Calibri"/>
              </a:rPr>
              <a:t>8</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10</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12</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14</a:t>
            </a:r>
            <a:endParaRPr kumimoji="0" sz="13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12700" marR="0" lvl="0" indent="0" algn="ctr" defTabSz="914400" rtl="0" eaLnBrk="1" fontAlgn="auto" latinLnBrk="0" hangingPunct="1">
              <a:lnSpc>
                <a:spcPct val="100000"/>
              </a:lnSpc>
              <a:spcBef>
                <a:spcPts val="484"/>
              </a:spcBef>
              <a:spcAft>
                <a:spcPts val="0"/>
              </a:spcAft>
              <a:buClrTx/>
              <a:buSzTx/>
              <a:buFontTx/>
              <a:buNone/>
              <a:tabLst/>
              <a:defRPr/>
            </a:pPr>
            <a:r>
              <a:rPr kumimoji="0" sz="1300" b="0" i="0" u="none" strike="noStrike" kern="1200" cap="none" spc="-40" normalizeH="0" baseline="0" noProof="0" dirty="0">
                <a:ln>
                  <a:noFill/>
                </a:ln>
                <a:solidFill>
                  <a:prstClr val="black"/>
                </a:solidFill>
                <a:effectLst/>
                <a:uLnTx/>
                <a:uFillTx/>
                <a:latin typeface="Arial" panose="020B0604020202020204"/>
                <a:ea typeface="+mn-ea"/>
                <a:cs typeface="Calibri"/>
              </a:rPr>
              <a:t>Tempo</a:t>
            </a:r>
            <a:r>
              <a:rPr kumimoji="0" sz="13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30" normalizeH="0" baseline="0" noProof="0" dirty="0">
                <a:ln>
                  <a:noFill/>
                </a:ln>
                <a:solidFill>
                  <a:prstClr val="black"/>
                </a:solidFill>
                <a:effectLst/>
                <a:uLnTx/>
                <a:uFillTx/>
                <a:latin typeface="Arial" panose="020B0604020202020204"/>
                <a:ea typeface="+mn-ea"/>
                <a:cs typeface="Calibri"/>
              </a:rPr>
              <a:t>desde</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o</a:t>
            </a:r>
            <a:r>
              <a:rPr kumimoji="0" sz="13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tratamento</a:t>
            </a:r>
            <a:r>
              <a:rPr kumimoji="0" sz="1300" b="0" i="0" u="none" strike="noStrike" kern="1200" cap="none" spc="-5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inicial</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(anos)</a:t>
            </a:r>
            <a:endParaRPr kumimoji="0" sz="13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165" name="object 165"/>
          <p:cNvSpPr txBox="1"/>
          <p:nvPr/>
        </p:nvSpPr>
        <p:spPr>
          <a:xfrm>
            <a:off x="5674050" y="4792469"/>
            <a:ext cx="202565"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25" normalizeH="0" baseline="0" noProof="0" dirty="0">
                <a:ln>
                  <a:noFill/>
                </a:ln>
                <a:solidFill>
                  <a:prstClr val="black"/>
                </a:solidFill>
                <a:effectLst/>
                <a:uLnTx/>
                <a:uFillTx/>
                <a:latin typeface="Calibri"/>
                <a:ea typeface="+mn-ea"/>
                <a:cs typeface="Calibri"/>
              </a:rPr>
              <a:t>16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6" name="object 166"/>
          <p:cNvSpPr txBox="1"/>
          <p:nvPr/>
        </p:nvSpPr>
        <p:spPr>
          <a:xfrm>
            <a:off x="6250405" y="4792469"/>
            <a:ext cx="202565"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25" normalizeH="0" baseline="0" noProof="0" dirty="0">
                <a:ln>
                  <a:noFill/>
                </a:ln>
                <a:solidFill>
                  <a:prstClr val="black"/>
                </a:solidFill>
                <a:effectLst/>
                <a:uLnTx/>
                <a:uFillTx/>
                <a:latin typeface="Calibri"/>
                <a:ea typeface="+mn-ea"/>
                <a:cs typeface="Calibri"/>
              </a:rPr>
              <a:t>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7" name="object 167"/>
          <p:cNvSpPr txBox="1"/>
          <p:nvPr/>
        </p:nvSpPr>
        <p:spPr>
          <a:xfrm>
            <a:off x="6826759" y="4792469"/>
            <a:ext cx="202565"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25" normalizeH="0" baseline="0" noProof="0" dirty="0">
                <a:ln>
                  <a:noFill/>
                </a:ln>
                <a:solidFill>
                  <a:prstClr val="black"/>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8" name="object 168"/>
          <p:cNvSpPr txBox="1"/>
          <p:nvPr/>
        </p:nvSpPr>
        <p:spPr>
          <a:xfrm>
            <a:off x="581859" y="1602699"/>
            <a:ext cx="705977" cy="228268"/>
          </a:xfrm>
          <a:prstGeom prst="rect">
            <a:avLst/>
          </a:prstGeom>
        </p:spPr>
        <p:txBody>
          <a:bodyPr vert="horz" wrap="square" lIns="0" tIns="12700" rIns="0" bIns="0" rtlCol="0">
            <a:spAutoFit/>
          </a:bodyPr>
          <a:lstStyle/>
          <a:p>
            <a:pPr marL="406400" marR="0" lvl="0" indent="0" algn="l" defTabSz="914400" rtl="0" eaLnBrk="1" fontAlgn="auto" latinLnBrk="0" hangingPunct="1">
              <a:lnSpc>
                <a:spcPct val="100000"/>
              </a:lnSpc>
              <a:spcBef>
                <a:spcPts val="96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8</a:t>
            </a:r>
            <a:endParaRPr kumimoji="0" sz="1400" b="0" i="0" u="none" strike="noStrike" kern="1200" cap="none" spc="0" normalizeH="0" baseline="0" noProof="0" dirty="0">
              <a:ln>
                <a:noFill/>
              </a:ln>
              <a:solidFill>
                <a:prstClr val="black"/>
              </a:solidFill>
              <a:effectLst/>
              <a:uLnTx/>
              <a:uFillTx/>
              <a:latin typeface="Calibri"/>
              <a:ea typeface="+mn-ea"/>
              <a:cs typeface="Calibri"/>
            </a:endParaRPr>
          </a:p>
        </p:txBody>
      </p:sp>
      <p:sp>
        <p:nvSpPr>
          <p:cNvPr id="169" name="object 169"/>
          <p:cNvSpPr txBox="1"/>
          <p:nvPr/>
        </p:nvSpPr>
        <p:spPr>
          <a:xfrm>
            <a:off x="975841" y="1982844"/>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7</a:t>
            </a:r>
            <a:endParaRPr kumimoji="0" sz="14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170" name="object 170"/>
          <p:cNvSpPr txBox="1"/>
          <p:nvPr/>
        </p:nvSpPr>
        <p:spPr>
          <a:xfrm>
            <a:off x="975841" y="2358918"/>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6</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1" name="object 171"/>
          <p:cNvSpPr txBox="1"/>
          <p:nvPr/>
        </p:nvSpPr>
        <p:spPr>
          <a:xfrm>
            <a:off x="975841" y="2734988"/>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5</a:t>
            </a:r>
            <a:endParaRPr kumimoji="0" sz="14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172" name="object 172"/>
          <p:cNvSpPr txBox="1"/>
          <p:nvPr/>
        </p:nvSpPr>
        <p:spPr>
          <a:xfrm>
            <a:off x="975841" y="3111063"/>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4</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3" name="object 173"/>
          <p:cNvSpPr txBox="1"/>
          <p:nvPr/>
        </p:nvSpPr>
        <p:spPr>
          <a:xfrm>
            <a:off x="975841" y="3487137"/>
            <a:ext cx="115570" cy="98996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3</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Arial" panose="020B0604020202020204"/>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2</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Arial" panose="020B0604020202020204"/>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1</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4" name="object 174"/>
          <p:cNvSpPr txBox="1"/>
          <p:nvPr/>
        </p:nvSpPr>
        <p:spPr>
          <a:xfrm>
            <a:off x="975841" y="4615362"/>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0</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5" name="object 175"/>
          <p:cNvSpPr txBox="1"/>
          <p:nvPr/>
        </p:nvSpPr>
        <p:spPr>
          <a:xfrm>
            <a:off x="642926" y="1996771"/>
            <a:ext cx="179536" cy="2422912"/>
          </a:xfrm>
          <a:prstGeom prst="rect">
            <a:avLst/>
          </a:prstGeom>
        </p:spPr>
        <p:txBody>
          <a:bodyPr vert="vert270" wrap="square" lIns="0" tIns="0" rIns="0" bIns="0" rtlCol="0">
            <a:spAutoFit/>
          </a:bodyPr>
          <a:lstStyle/>
          <a:p>
            <a:pPr marL="12700" marR="0" lvl="0" indent="0" algn="ctr" defTabSz="914400" rtl="0" eaLnBrk="1" fontAlgn="auto" latinLnBrk="0" hangingPunct="1">
              <a:lnSpc>
                <a:spcPts val="1425"/>
              </a:lnSpc>
              <a:spcBef>
                <a:spcPts val="0"/>
              </a:spcBef>
              <a:spcAft>
                <a:spcPts val="0"/>
              </a:spcAft>
              <a:buClrTx/>
              <a:buSzTx/>
              <a:buFontTx/>
              <a:buNone/>
              <a:tabLst/>
              <a:defRPr/>
            </a:pP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Taxa</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a</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cada</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1000</a:t>
            </a:r>
            <a:r>
              <a:rPr kumimoji="0" sz="13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mulheres</a:t>
            </a:r>
            <a:endParaRPr kumimoji="0" sz="13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grpSp>
        <p:nvGrpSpPr>
          <p:cNvPr id="176" name="object 176"/>
          <p:cNvGrpSpPr/>
          <p:nvPr/>
        </p:nvGrpSpPr>
        <p:grpSpPr>
          <a:xfrm>
            <a:off x="1259345" y="1807226"/>
            <a:ext cx="4314034" cy="970915"/>
            <a:chOff x="1768794" y="2414678"/>
            <a:chExt cx="4330065" cy="970915"/>
          </a:xfrm>
        </p:grpSpPr>
        <p:sp>
          <p:nvSpPr>
            <p:cNvPr id="177" name="object 177"/>
            <p:cNvSpPr/>
            <p:nvPr/>
          </p:nvSpPr>
          <p:spPr>
            <a:xfrm>
              <a:off x="1768794" y="2414678"/>
              <a:ext cx="4330065" cy="970915"/>
            </a:xfrm>
            <a:custGeom>
              <a:avLst/>
              <a:gdLst/>
              <a:ahLst/>
              <a:cxnLst/>
              <a:rect l="l" t="t" r="r" b="b"/>
              <a:pathLst>
                <a:path w="4330065" h="970914">
                  <a:moveTo>
                    <a:pt x="4329853" y="970474"/>
                  </a:moveTo>
                  <a:lnTo>
                    <a:pt x="0" y="970474"/>
                  </a:lnTo>
                  <a:lnTo>
                    <a:pt x="0" y="0"/>
                  </a:lnTo>
                  <a:lnTo>
                    <a:pt x="4329853" y="0"/>
                  </a:lnTo>
                  <a:lnTo>
                    <a:pt x="4329853" y="970474"/>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object 178"/>
            <p:cNvSpPr/>
            <p:nvPr/>
          </p:nvSpPr>
          <p:spPr>
            <a:xfrm>
              <a:off x="1851047" y="2528256"/>
              <a:ext cx="278765" cy="0"/>
            </a:xfrm>
            <a:custGeom>
              <a:avLst/>
              <a:gdLst/>
              <a:ahLst/>
              <a:cxnLst/>
              <a:rect l="l" t="t" r="r" b="b"/>
              <a:pathLst>
                <a:path w="278764">
                  <a:moveTo>
                    <a:pt x="0" y="0"/>
                  </a:moveTo>
                  <a:lnTo>
                    <a:pt x="279400" y="0"/>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object 179"/>
            <p:cNvSpPr/>
            <p:nvPr/>
          </p:nvSpPr>
          <p:spPr>
            <a:xfrm>
              <a:off x="1969989" y="2505542"/>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object 180"/>
            <p:cNvSpPr/>
            <p:nvPr/>
          </p:nvSpPr>
          <p:spPr>
            <a:xfrm>
              <a:off x="1969989" y="2505542"/>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object 181"/>
            <p:cNvSpPr/>
            <p:nvPr/>
          </p:nvSpPr>
          <p:spPr>
            <a:xfrm>
              <a:off x="1851048" y="2680958"/>
              <a:ext cx="278765" cy="0"/>
            </a:xfrm>
            <a:custGeom>
              <a:avLst/>
              <a:gdLst/>
              <a:ahLst/>
              <a:cxnLst/>
              <a:rect l="l" t="t" r="r" b="b"/>
              <a:pathLst>
                <a:path w="278764">
                  <a:moveTo>
                    <a:pt x="0" y="0"/>
                  </a:moveTo>
                  <a:lnTo>
                    <a:pt x="27940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object 182"/>
            <p:cNvSpPr/>
            <p:nvPr/>
          </p:nvSpPr>
          <p:spPr>
            <a:xfrm>
              <a:off x="1969989" y="2658243"/>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object 183"/>
            <p:cNvSpPr/>
            <p:nvPr/>
          </p:nvSpPr>
          <p:spPr>
            <a:xfrm>
              <a:off x="1969989" y="265824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object 184"/>
            <p:cNvSpPr/>
            <p:nvPr/>
          </p:nvSpPr>
          <p:spPr>
            <a:xfrm>
              <a:off x="1851048" y="2832397"/>
              <a:ext cx="278765" cy="0"/>
            </a:xfrm>
            <a:custGeom>
              <a:avLst/>
              <a:gdLst/>
              <a:ahLst/>
              <a:cxnLst/>
              <a:rect l="l" t="t" r="r" b="b"/>
              <a:pathLst>
                <a:path w="278764">
                  <a:moveTo>
                    <a:pt x="0" y="0"/>
                  </a:moveTo>
                  <a:lnTo>
                    <a:pt x="279400" y="0"/>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object 185"/>
            <p:cNvSpPr/>
            <p:nvPr/>
          </p:nvSpPr>
          <p:spPr>
            <a:xfrm>
              <a:off x="1964930" y="2809689"/>
              <a:ext cx="40640" cy="40640"/>
            </a:xfrm>
            <a:custGeom>
              <a:avLst/>
              <a:gdLst/>
              <a:ahLst/>
              <a:cxnLst/>
              <a:rect l="l" t="t" r="r" b="b"/>
              <a:pathLst>
                <a:path w="40639" h="40639">
                  <a:moveTo>
                    <a:pt x="40476" y="40371"/>
                  </a:moveTo>
                  <a:lnTo>
                    <a:pt x="0" y="40371"/>
                  </a:lnTo>
                  <a:lnTo>
                    <a:pt x="20232" y="0"/>
                  </a:lnTo>
                  <a:lnTo>
                    <a:pt x="40476"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object 186"/>
            <p:cNvSpPr/>
            <p:nvPr/>
          </p:nvSpPr>
          <p:spPr>
            <a:xfrm>
              <a:off x="1964925" y="2809681"/>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object 187"/>
            <p:cNvSpPr/>
            <p:nvPr/>
          </p:nvSpPr>
          <p:spPr>
            <a:xfrm>
              <a:off x="1851048" y="2985099"/>
              <a:ext cx="278765" cy="0"/>
            </a:xfrm>
            <a:custGeom>
              <a:avLst/>
              <a:gdLst/>
              <a:ahLst/>
              <a:cxnLst/>
              <a:rect l="l" t="t" r="r" b="b"/>
              <a:pathLst>
                <a:path w="278764">
                  <a:moveTo>
                    <a:pt x="0" y="0"/>
                  </a:moveTo>
                  <a:lnTo>
                    <a:pt x="27940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object 188"/>
            <p:cNvSpPr/>
            <p:nvPr/>
          </p:nvSpPr>
          <p:spPr>
            <a:xfrm>
              <a:off x="1969986" y="2962384"/>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object 189"/>
            <p:cNvSpPr/>
            <p:nvPr/>
          </p:nvSpPr>
          <p:spPr>
            <a:xfrm>
              <a:off x="1969986" y="2962383"/>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object 190"/>
            <p:cNvSpPr/>
            <p:nvPr/>
          </p:nvSpPr>
          <p:spPr>
            <a:xfrm>
              <a:off x="1851049" y="3134014"/>
              <a:ext cx="278765" cy="0"/>
            </a:xfrm>
            <a:custGeom>
              <a:avLst/>
              <a:gdLst/>
              <a:ahLst/>
              <a:cxnLst/>
              <a:rect l="l" t="t" r="r" b="b"/>
              <a:pathLst>
                <a:path w="278764">
                  <a:moveTo>
                    <a:pt x="0" y="0"/>
                  </a:moveTo>
                  <a:lnTo>
                    <a:pt x="279400" y="0"/>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bject 191"/>
            <p:cNvSpPr/>
            <p:nvPr/>
          </p:nvSpPr>
          <p:spPr>
            <a:xfrm>
              <a:off x="1851049" y="3284191"/>
              <a:ext cx="278765" cy="0"/>
            </a:xfrm>
            <a:custGeom>
              <a:avLst/>
              <a:gdLst/>
              <a:ahLst/>
              <a:cxnLst/>
              <a:rect l="l" t="t" r="r" b="b"/>
              <a:pathLst>
                <a:path w="278764">
                  <a:moveTo>
                    <a:pt x="0" y="0"/>
                  </a:moveTo>
                  <a:lnTo>
                    <a:pt x="27940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92" name="object 192"/>
          <p:cNvSpPr txBox="1"/>
          <p:nvPr/>
        </p:nvSpPr>
        <p:spPr>
          <a:xfrm>
            <a:off x="1259345" y="1807226"/>
            <a:ext cx="4246501" cy="933204"/>
          </a:xfrm>
          <a:prstGeom prst="rect">
            <a:avLst/>
          </a:prstGeom>
        </p:spPr>
        <p:txBody>
          <a:bodyPr vert="horz" wrap="square" lIns="0" tIns="24765" rIns="0" bIns="0" rtlCol="0">
            <a:spAutoFit/>
          </a:bodyPr>
          <a:lstStyle/>
          <a:p>
            <a:pPr marL="419100" marR="0" lvl="0" indent="0" algn="l" defTabSz="914400" rtl="0" eaLnBrk="1" fontAlgn="auto" latinLnBrk="0" hangingPunct="1">
              <a:lnSpc>
                <a:spcPts val="1195"/>
              </a:lnSpc>
              <a:spcBef>
                <a:spcPts val="195"/>
              </a:spcBef>
              <a:spcAft>
                <a:spcPts val="0"/>
              </a:spcAft>
              <a:buClrTx/>
              <a:buSzTx/>
              <a:buFontTx/>
              <a:buNone/>
              <a:tabLst/>
              <a:defRPr/>
            </a:pP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NIC</a:t>
            </a:r>
            <a:r>
              <a:rPr kumimoji="0" sz="8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sob</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vigilância</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419100" marR="2549525" lvl="0" indent="0" algn="l" defTabSz="914400" rtl="0" eaLnBrk="1" fontAlgn="auto" latinLnBrk="0" hangingPunct="1">
              <a:lnSpc>
                <a:spcPts val="1190"/>
              </a:lnSpc>
              <a:spcBef>
                <a:spcPts val="45"/>
              </a:spcBef>
              <a:spcAft>
                <a:spcPts val="0"/>
              </a:spcAft>
              <a:buClrTx/>
              <a:buSzTx/>
              <a:buFontTx/>
              <a:buNone/>
              <a:tabLst/>
              <a:defRPr/>
            </a:pP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NIC</a:t>
            </a:r>
            <a:r>
              <a:rPr kumimoji="0" sz="800" b="0" i="0" u="none" strike="noStrike" kern="1200" cap="none" spc="-6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 todas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mulheres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COMP</a:t>
            </a:r>
            <a:r>
              <a:rPr kumimoji="0" sz="800" b="0" i="0" u="none" strike="noStrike" kern="1200" cap="none" spc="-4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sob</a:t>
            </a:r>
            <a:r>
              <a:rPr kumimoji="0" sz="800" b="0" i="0" u="none" strike="noStrike" kern="1200" cap="none" spc="-5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vigilância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COMP</a:t>
            </a:r>
            <a:r>
              <a:rPr kumimoji="0" sz="800" b="0" i="0" u="none" strike="noStrike" kern="1200" cap="none" spc="-4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 todas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mulheres</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419100" marR="0" lvl="0" indent="0" algn="l" defTabSz="914400" rtl="0" eaLnBrk="1" fontAlgn="auto" latinLnBrk="0" hangingPunct="1">
              <a:lnSpc>
                <a:spcPts val="1155"/>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IC</a:t>
            </a:r>
            <a:r>
              <a:rPr kumimoji="0" sz="800" b="0" i="0" u="none" strike="noStrike" kern="1200" cap="none" spc="-6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de</a:t>
            </a:r>
            <a:r>
              <a:rPr kumimoji="0" sz="800" b="0" i="0" u="none" strike="noStrike" kern="1200" cap="none" spc="-4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95%</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para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 taxa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err="1">
                <a:ln>
                  <a:noFill/>
                </a:ln>
                <a:solidFill>
                  <a:prstClr val="black"/>
                </a:solidFill>
                <a:effectLst/>
                <a:uLnTx/>
                <a:uFillTx/>
                <a:latin typeface="Arial" panose="020B0604020202020204"/>
                <a:ea typeface="+mn-ea"/>
                <a:cs typeface="Calibri"/>
              </a:rPr>
              <a:t>cumul</a:t>
            </a:r>
            <a:r>
              <a:rPr kumimoji="0" lang="pt-BR" sz="800" b="0" i="0" u="none" strike="noStrike" kern="1200" cap="none" spc="0" normalizeH="0" baseline="0" noProof="0" dirty="0">
                <a:ln>
                  <a:noFill/>
                </a:ln>
                <a:solidFill>
                  <a:prstClr val="black"/>
                </a:solidFill>
                <a:effectLst/>
                <a:uLnTx/>
                <a:uFillTx/>
                <a:latin typeface="Arial" panose="020B0604020202020204"/>
                <a:ea typeface="+mn-ea"/>
                <a:cs typeface="Calibri"/>
              </a:rPr>
              <a:t>ativa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após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18</a:t>
            </a:r>
            <a:r>
              <a:rPr kumimoji="0" sz="800" b="0" i="0" u="none" strike="noStrike" kern="1200" cap="none" spc="-3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anos: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NIC</a:t>
            </a:r>
            <a:r>
              <a:rPr kumimoji="0" sz="800" b="0" i="0" u="none" strike="noStrike" kern="1200" cap="none" spc="-6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3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todas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mulheres</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419100" marR="0" lvl="0" indent="0" algn="l" defTabSz="914400" rtl="0" eaLnBrk="1" fontAlgn="auto" latinLnBrk="0" hangingPunct="1">
              <a:lnSpc>
                <a:spcPts val="1195"/>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IC</a:t>
            </a:r>
            <a:r>
              <a:rPr kumimoji="0" sz="800" b="0" i="0" u="none" strike="noStrike" kern="1200" cap="none" spc="-6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de</a:t>
            </a:r>
            <a:r>
              <a:rPr kumimoji="0" sz="800" b="0" i="0" u="none" strike="noStrike" kern="1200" cap="none" spc="-3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95%</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para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taxa </a:t>
            </a:r>
            <a:r>
              <a:rPr kumimoji="0" sz="800" b="0" i="0" u="none" strike="noStrike" kern="1200" cap="none" spc="0" normalizeH="0" baseline="0" noProof="0" dirty="0" err="1">
                <a:ln>
                  <a:noFill/>
                </a:ln>
                <a:solidFill>
                  <a:prstClr val="black"/>
                </a:solidFill>
                <a:effectLst/>
                <a:uLnTx/>
                <a:uFillTx/>
                <a:latin typeface="Arial" panose="020B0604020202020204"/>
                <a:ea typeface="+mn-ea"/>
                <a:cs typeface="Calibri"/>
              </a:rPr>
              <a:t>cumul</a:t>
            </a:r>
            <a:r>
              <a:rPr kumimoji="0" lang="pt-BR" sz="800" b="0" i="0" u="none" strike="noStrike" kern="1200" cap="none" spc="0" normalizeH="0" baseline="0" noProof="0" dirty="0">
                <a:ln>
                  <a:noFill/>
                </a:ln>
                <a:solidFill>
                  <a:prstClr val="black"/>
                </a:solidFill>
                <a:effectLst/>
                <a:uLnTx/>
                <a:uFillTx/>
                <a:latin typeface="Arial" panose="020B0604020202020204"/>
                <a:ea typeface="+mn-ea"/>
                <a:cs typeface="Calibri"/>
              </a:rPr>
              <a:t>ativa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após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18</a:t>
            </a:r>
            <a:r>
              <a:rPr kumimoji="0" sz="800" b="0" i="0" u="none" strike="noStrike" kern="1200" cap="none" spc="-3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anos: COMP</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3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todas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mulheres</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201" name="Slide Number Placeholder 4">
            <a:extLst>
              <a:ext uri="{FF2B5EF4-FFF2-40B4-BE49-F238E27FC236}">
                <a16:creationId xmlns:a16="http://schemas.microsoft.com/office/drawing/2014/main" id="{BF4B2CF3-6FD1-1C09-A9A8-887A689E7936}"/>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3" name="CaixaDeTexto 2">
            <a:extLst>
              <a:ext uri="{FF2B5EF4-FFF2-40B4-BE49-F238E27FC236}">
                <a16:creationId xmlns:a16="http://schemas.microsoft.com/office/drawing/2014/main" id="{2B66C701-40D0-8E44-40E3-F9BE67E4C591}"/>
              </a:ext>
            </a:extLst>
          </p:cNvPr>
          <p:cNvSpPr txBox="1"/>
          <p:nvPr/>
        </p:nvSpPr>
        <p:spPr>
          <a:xfrm>
            <a:off x="321599" y="5271298"/>
            <a:ext cx="11142581" cy="369332"/>
          </a:xfrm>
          <a:prstGeom prst="rect">
            <a:avLst/>
          </a:prstGeom>
          <a:noFill/>
        </p:spPr>
        <p:txBody>
          <a:bodyPr wrap="square">
            <a:spAutoFit/>
          </a:bodyPr>
          <a:lstStyle/>
          <a:p>
            <a:pPr marL="38100" marR="30480" lvl="0" indent="0" algn="ctr" defTabSz="914400" rtl="0" eaLnBrk="1" fontAlgn="auto" latinLnBrk="0" hangingPunct="1">
              <a:lnSpc>
                <a:spcPct val="100000"/>
              </a:lnSpc>
              <a:spcBef>
                <a:spcPts val="10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Taxas</a:t>
            </a:r>
            <a:r>
              <a:rPr kumimoji="0" lang="pt-BR" sz="1800" b="1" i="0" u="none" strike="noStrike" kern="1200" cap="none" spc="-2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cumulativas</a:t>
            </a:r>
            <a:r>
              <a:rPr kumimoji="0" lang="pt-BR" sz="1800" b="1" i="0" u="none" strike="noStrike" kern="1200" cap="none" spc="-1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de</a:t>
            </a:r>
            <a:r>
              <a:rPr kumimoji="0" lang="pt-BR" sz="1800" b="1" i="0" u="none" strike="noStrike" kern="1200" cap="none" spc="-1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câncer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cervical</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invasivo</a:t>
            </a:r>
            <a:r>
              <a:rPr kumimoji="0" lang="pt-BR" sz="1800" b="1" i="0" u="none" strike="noStrike" kern="1200" cap="none" spc="-1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durante</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50" normalizeH="0" baseline="0" noProof="0" dirty="0">
                <a:ln>
                  <a:noFill/>
                </a:ln>
                <a:solidFill>
                  <a:srgbClr val="264A9A"/>
                </a:solidFill>
                <a:effectLst/>
                <a:uLnTx/>
                <a:uFillTx/>
                <a:latin typeface="Arial" panose="020B0604020202020204"/>
                <a:ea typeface="+mn-ea"/>
                <a:cs typeface="Invention"/>
              </a:rPr>
              <a:t>o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período</a:t>
            </a:r>
            <a:r>
              <a:rPr kumimoji="0" lang="pt-BR" sz="1800" b="1" i="0" u="none" strike="noStrike" kern="1200" cap="none" spc="-30"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de</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 acompanhamento</a:t>
            </a:r>
            <a:r>
              <a:rPr kumimoji="0" lang="pt-BR" sz="1800" b="1" i="0" u="none" strike="noStrike" kern="1200" cap="none" spc="-15" normalizeH="0" baseline="25462" noProof="0" dirty="0">
                <a:ln>
                  <a:noFill/>
                </a:ln>
                <a:solidFill>
                  <a:srgbClr val="264A9A"/>
                </a:solidFill>
                <a:effectLst/>
                <a:uLnTx/>
                <a:uFillTx/>
                <a:latin typeface="Arial" panose="020B0604020202020204"/>
                <a:ea typeface="+mn-ea"/>
                <a:cs typeface="Invention"/>
              </a:rPr>
              <a:t>3</a:t>
            </a:r>
            <a:endParaRPr kumimoji="0" lang="pt-BR" sz="1800" b="0" i="0" u="none" strike="noStrike" kern="1200" cap="none" spc="0" normalizeH="0" baseline="25462" noProof="0" dirty="0">
              <a:ln>
                <a:noFill/>
              </a:ln>
              <a:solidFill>
                <a:srgbClr val="264A9A"/>
              </a:solidFill>
              <a:effectLst/>
              <a:uLnTx/>
              <a:uFillTx/>
              <a:latin typeface="Arial" panose="020B0604020202020204"/>
              <a:ea typeface="+mn-ea"/>
              <a:cs typeface="Invention"/>
            </a:endParaRPr>
          </a:p>
        </p:txBody>
      </p:sp>
      <p:sp>
        <p:nvSpPr>
          <p:cNvPr id="2" name="CaixaDeTexto 1">
            <a:extLst>
              <a:ext uri="{FF2B5EF4-FFF2-40B4-BE49-F238E27FC236}">
                <a16:creationId xmlns:a16="http://schemas.microsoft.com/office/drawing/2014/main" id="{21812EE3-92B5-ADA4-9A1B-75F239CA5167}"/>
              </a:ext>
            </a:extLst>
          </p:cNvPr>
          <p:cNvSpPr txBox="1"/>
          <p:nvPr/>
        </p:nvSpPr>
        <p:spPr>
          <a:xfrm>
            <a:off x="232536" y="1078035"/>
            <a:ext cx="879394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Risco a Longo Prazo de Câncer Cervical e Vaginal Após Tratamento de NIC</a:t>
            </a:r>
            <a:r>
              <a:rPr kumimoji="0" lang="pt-BR" sz="1800" b="1" i="0" u="none" strike="noStrike" kern="1200" cap="none" spc="0" normalizeH="0" baseline="30000" noProof="0" dirty="0">
                <a:ln>
                  <a:noFill/>
                </a:ln>
                <a:solidFill>
                  <a:srgbClr val="279189"/>
                </a:solidFill>
                <a:effectLst/>
                <a:uLnTx/>
                <a:uFillTx/>
                <a:latin typeface="Arial" panose="020B0604020202020204"/>
                <a:ea typeface="+mn-ea"/>
                <a:cs typeface="+mn-cs"/>
              </a:rPr>
              <a:t>1–6</a:t>
            </a:r>
          </a:p>
        </p:txBody>
      </p:sp>
      <p:cxnSp>
        <p:nvCxnSpPr>
          <p:cNvPr id="5" name="Conector reto 4">
            <a:extLst>
              <a:ext uri="{FF2B5EF4-FFF2-40B4-BE49-F238E27FC236}">
                <a16:creationId xmlns:a16="http://schemas.microsoft.com/office/drawing/2014/main" id="{A933662A-FBA1-2618-F9E5-7DE51F2676F4}"/>
              </a:ext>
            </a:extLst>
          </p:cNvPr>
          <p:cNvCxnSpPr>
            <a:cxnSpLocks/>
          </p:cNvCxnSpPr>
          <p:nvPr/>
        </p:nvCxnSpPr>
        <p:spPr>
          <a:xfrm flipV="1">
            <a:off x="257898" y="1809099"/>
            <a:ext cx="0" cy="389130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Conector reto 7">
            <a:extLst>
              <a:ext uri="{FF2B5EF4-FFF2-40B4-BE49-F238E27FC236}">
                <a16:creationId xmlns:a16="http://schemas.microsoft.com/office/drawing/2014/main" id="{9AD7BABB-BDFB-F832-F70B-69D4980065F0}"/>
              </a:ext>
            </a:extLst>
          </p:cNvPr>
          <p:cNvCxnSpPr>
            <a:cxnSpLocks/>
          </p:cNvCxnSpPr>
          <p:nvPr/>
        </p:nvCxnSpPr>
        <p:spPr>
          <a:xfrm>
            <a:off x="257898" y="5700405"/>
            <a:ext cx="11606301"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9" name="Imagem 8" descr="Uma imagem contendo invertebrado, animal, coral&#10;&#10;Descrição gerada automaticamente">
            <a:extLst>
              <a:ext uri="{FF2B5EF4-FFF2-40B4-BE49-F238E27FC236}">
                <a16:creationId xmlns:a16="http://schemas.microsoft.com/office/drawing/2014/main" id="{EF5AC7F1-9DFC-67B1-B3BB-E0435A964B22}"/>
              </a:ext>
            </a:extLst>
          </p:cNvPr>
          <p:cNvPicPr>
            <a:picLocks noChangeAspect="1"/>
          </p:cNvPicPr>
          <p:nvPr/>
        </p:nvPicPr>
        <p:blipFill>
          <a:blip r:embed="rId2">
            <a:alphaModFix/>
          </a:blip>
          <a:srcRect t="-1593"/>
          <a:stretch/>
        </p:blipFill>
        <p:spPr>
          <a:xfrm>
            <a:off x="111379" y="1646487"/>
            <a:ext cx="333247" cy="338554"/>
          </a:xfrm>
          <a:prstGeom prst="rect">
            <a:avLst/>
          </a:prstGeom>
        </p:spPr>
      </p:pic>
      <p:cxnSp>
        <p:nvCxnSpPr>
          <p:cNvPr id="10" name="Conector reto 9">
            <a:extLst>
              <a:ext uri="{FF2B5EF4-FFF2-40B4-BE49-F238E27FC236}">
                <a16:creationId xmlns:a16="http://schemas.microsoft.com/office/drawing/2014/main" id="{9D8A2C2C-3F09-1465-3185-201C872EEA28}"/>
              </a:ext>
            </a:extLst>
          </p:cNvPr>
          <p:cNvCxnSpPr>
            <a:cxnSpLocks/>
          </p:cNvCxnSpPr>
          <p:nvPr/>
        </p:nvCxnSpPr>
        <p:spPr>
          <a:xfrm>
            <a:off x="0" y="1816275"/>
            <a:ext cx="31899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1" name="Imagem 10" descr="Uma imagem contendo invertebrado, animal, coral&#10;&#10;Descrição gerada automaticamente">
            <a:extLst>
              <a:ext uri="{FF2B5EF4-FFF2-40B4-BE49-F238E27FC236}">
                <a16:creationId xmlns:a16="http://schemas.microsoft.com/office/drawing/2014/main" id="{3137734B-5F49-006C-73E6-366C7140A300}"/>
              </a:ext>
            </a:extLst>
          </p:cNvPr>
          <p:cNvPicPr>
            <a:picLocks noChangeAspect="1"/>
          </p:cNvPicPr>
          <p:nvPr/>
        </p:nvPicPr>
        <p:blipFill>
          <a:blip r:embed="rId2">
            <a:alphaModFix/>
          </a:blip>
          <a:srcRect t="-1593"/>
          <a:stretch/>
        </p:blipFill>
        <p:spPr>
          <a:xfrm>
            <a:off x="11688404" y="5468525"/>
            <a:ext cx="333247" cy="338554"/>
          </a:xfrm>
          <a:prstGeom prst="rect">
            <a:avLst/>
          </a:prstGeom>
        </p:spPr>
      </p:pic>
    </p:spTree>
    <p:extLst>
      <p:ext uri="{BB962C8B-B14F-4D97-AF65-F5344CB8AC3E}">
        <p14:creationId xmlns:p14="http://schemas.microsoft.com/office/powerpoint/2010/main" val="30696928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DB43368-A52E-7087-CE1E-B14A25FAE9D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2" name="Text Placeholder 4">
            <a:extLst>
              <a:ext uri="{FF2B5EF4-FFF2-40B4-BE49-F238E27FC236}">
                <a16:creationId xmlns:a16="http://schemas.microsoft.com/office/drawing/2014/main" id="{2EF34A78-6575-56B6-85A9-193274F81E0F}"/>
              </a:ext>
            </a:extLst>
          </p:cNvPr>
          <p:cNvSpPr>
            <a:spLocks noGrp="1"/>
          </p:cNvSpPr>
          <p:nvPr>
            <p:ph type="body" sz="quarter" idx="13"/>
          </p:nvPr>
        </p:nvSpPr>
        <p:spPr>
          <a:xfrm>
            <a:off x="206127" y="5334576"/>
            <a:ext cx="11942884" cy="1380170"/>
          </a:xfrm>
        </p:spPr>
        <p:txBody>
          <a:bodyPr/>
          <a:lstStyle/>
          <a:p>
            <a:pPr marL="0" marR="0" lvl="0" indent="0" algn="l" defTabSz="914400" rtl="0" eaLnBrk="1" fontAlgn="auto" latinLnBrk="0" hangingPunct="1">
              <a:spcBef>
                <a:spcPts val="0"/>
              </a:spcBef>
              <a:spcAft>
                <a:spcPts val="0"/>
              </a:spcAft>
              <a:buClrTx/>
              <a:buSzTx/>
              <a:buFontTx/>
              <a:buNone/>
              <a:tabLst/>
              <a:defRPr/>
            </a:pPr>
            <a:r>
              <a:rPr kumimoji="0" lang="en-US" sz="700" b="0" i="0" u="none" strike="noStrike" kern="1200" cap="none" spc="0" normalizeH="0" baseline="0" noProof="0" dirty="0">
                <a:ln>
                  <a:noFill/>
                </a:ln>
                <a:solidFill>
                  <a:schemeClr val="bg1">
                    <a:lumMod val="50000"/>
                  </a:schemeClr>
                </a:solidFill>
                <a:effectLst/>
                <a:uLnTx/>
                <a:uFillTx/>
                <a:ea typeface="+mn-ea"/>
                <a:cs typeface="+mn-cs"/>
              </a:rPr>
              <a:t>GCO: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Observatório</a:t>
            </a:r>
            <a:r>
              <a:rPr kumimoji="0" lang="en-US" sz="700" b="0" i="0" u="none" strike="noStrike" kern="1200" cap="none" spc="0" normalizeH="0" baseline="0" noProof="0" dirty="0">
                <a:ln>
                  <a:noFill/>
                </a:ln>
                <a:solidFill>
                  <a:schemeClr val="bg1">
                    <a:lumMod val="50000"/>
                  </a:schemeClr>
                </a:solidFill>
                <a:effectLst/>
                <a:uLnTx/>
                <a:uFillTx/>
                <a:ea typeface="+mn-ea"/>
                <a:cs typeface="+mn-cs"/>
              </a:rPr>
              <a:t> Global do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Câncer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HPV: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humano</a:t>
            </a:r>
            <a:r>
              <a:rPr kumimoji="0" lang="en-US" sz="700" b="0" i="0" u="none" strike="noStrike" kern="1200" cap="none" spc="0" normalizeH="0" baseline="0" noProof="0" dirty="0">
                <a:ln>
                  <a:noFill/>
                </a:ln>
                <a:solidFill>
                  <a:schemeClr val="bg1">
                    <a:lumMod val="50000"/>
                  </a:schemeClr>
                </a:solidFill>
                <a:effectLst/>
                <a:uLnTx/>
                <a:uFillTx/>
                <a:ea typeface="+mn-ea"/>
                <a:cs typeface="+mn-cs"/>
              </a:rPr>
              <a:t>.</a:t>
            </a:r>
            <a:endParaRPr kumimoji="0" lang="en-US" sz="700" b="0" i="0" u="none" strike="noStrike" kern="1200" cap="none" spc="0" normalizeH="0" baseline="30000" noProof="0" dirty="0">
              <a:ln>
                <a:noFill/>
              </a:ln>
              <a:solidFill>
                <a:schemeClr val="bg1">
                  <a:lumMod val="50000"/>
                </a:schemeClr>
              </a:solidFill>
              <a:effectLst/>
              <a:uLnTx/>
              <a:uFillTx/>
              <a:ea typeface="+mn-ea"/>
              <a:cs typeface="+mn-cs"/>
            </a:endParaRPr>
          </a:p>
          <a:p>
            <a:pPr>
              <a:buClrTx/>
              <a:defRPr/>
            </a:pPr>
            <a:r>
              <a:rPr kumimoji="0" lang="en-US" sz="700" b="0" i="0" u="none" strike="noStrike" kern="1200" cap="none" spc="0" normalizeH="0" baseline="30000" noProof="0" dirty="0">
                <a:ln>
                  <a:noFill/>
                </a:ln>
                <a:solidFill>
                  <a:schemeClr val="bg1">
                    <a:lumMod val="50000"/>
                  </a:schemeClr>
                </a:solidFill>
                <a:effectLst/>
                <a:uLnTx/>
                <a:uFillTx/>
                <a:ea typeface="+mn-ea"/>
                <a:cs typeface="+mn-cs"/>
              </a:rPr>
              <a:t>a</a:t>
            </a:r>
            <a:r>
              <a:rPr kumimoji="0" lang="pt-BR" sz="700" b="0" i="0" u="none" strike="noStrike" kern="1200" cap="none" spc="0" normalizeH="0" baseline="0" noProof="0" dirty="0">
                <a:ln>
                  <a:noFill/>
                </a:ln>
                <a:solidFill>
                  <a:schemeClr val="bg1">
                    <a:lumMod val="50000"/>
                  </a:schemeClr>
                </a:solidFill>
                <a:effectLst/>
                <a:uLnTx/>
                <a:uFillTx/>
                <a:ea typeface="+mn-ea"/>
                <a:cs typeface="+mn-cs"/>
              </a:rPr>
              <a:t>Estimativas de incidência derivadas de dados do GCO de 2018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700" b="0" i="0" u="none" strike="noStrike" kern="1200" cap="none" spc="0" normalizeH="0" noProof="0" dirty="0">
                <a:ln>
                  <a:noFill/>
                </a:ln>
                <a:solidFill>
                  <a:schemeClr val="bg1">
                    <a:lumMod val="50000"/>
                  </a:schemeClr>
                </a:solidFill>
                <a:effectLst/>
                <a:uLnTx/>
                <a:uFillTx/>
                <a:ea typeface="+mn-ea"/>
                <a:cs typeface="+mn-cs"/>
              </a:rPr>
              <a:t>;</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b</a:t>
            </a:r>
            <a:r>
              <a:rPr kumimoji="0" lang="pt-BR" sz="700" b="0" i="0" u="none" strike="noStrike" kern="1200" cap="none" spc="0" normalizeH="0" baseline="0" noProof="0" dirty="0">
                <a:ln>
                  <a:noFill/>
                </a:ln>
                <a:solidFill>
                  <a:schemeClr val="bg1">
                    <a:lumMod val="50000"/>
                  </a:schemeClr>
                </a:solidFill>
                <a:effectLst/>
                <a:uLnTx/>
                <a:uFillTx/>
                <a:ea typeface="+mn-ea"/>
                <a:cs typeface="+mn-cs"/>
              </a:rPr>
              <a:t>Inclui dados de 31 países europeus.</a:t>
            </a:r>
            <a:r>
              <a:rPr lang="en-US" sz="700" baseline="30000" dirty="0">
                <a:solidFill>
                  <a:schemeClr val="bg1">
                    <a:lumMod val="50000"/>
                  </a:schemeClr>
                </a:solidFill>
              </a:rPr>
              <a:t>3</a:t>
            </a:r>
            <a:br>
              <a:rPr kumimoji="0" lang="en-US" sz="700" b="0" i="0" u="none" strike="noStrike" kern="1200" cap="none" spc="0" normalizeH="0" baseline="0" noProof="0" dirty="0">
                <a:ln>
                  <a:noFill/>
                </a:ln>
                <a:solidFill>
                  <a:schemeClr val="bg1">
                    <a:lumMod val="50000"/>
                  </a:schemeClr>
                </a:solidFill>
                <a:effectLst/>
                <a:uLnTx/>
                <a:uFillTx/>
                <a:ea typeface="+mn-ea"/>
                <a:cs typeface="+mn-cs"/>
              </a:rPr>
            </a:br>
            <a:r>
              <a:rPr kumimoji="0" lang="en-US" sz="700" b="1" i="0" u="none" strike="noStrike" kern="1200" cap="none" spc="0" normalizeH="0" baseline="0" noProof="0" dirty="0">
                <a:ln>
                  <a:noFill/>
                </a:ln>
                <a:solidFill>
                  <a:schemeClr val="bg1">
                    <a:lumMod val="50000"/>
                  </a:schemeClr>
                </a:solidFill>
                <a:effectLst/>
                <a:uLnTx/>
                <a:uFillTx/>
                <a:ea typeface="+mn-ea"/>
                <a:cs typeface="+mn-cs"/>
              </a:rPr>
              <a:t>1. </a:t>
            </a:r>
            <a:r>
              <a:rPr kumimoji="0" lang="en-US" sz="700" b="0" i="0" u="none" strike="noStrike" kern="1200" cap="none" spc="0" normalizeH="0" baseline="0" noProof="0" dirty="0">
                <a:ln>
                  <a:noFill/>
                </a:ln>
                <a:solidFill>
                  <a:schemeClr val="bg1">
                    <a:lumMod val="50000"/>
                  </a:schemeClr>
                </a:solidFill>
                <a:effectLst/>
                <a:uLnTx/>
                <a:uFillTx/>
                <a:ea typeface="+mn-ea"/>
                <a:cs typeface="+mn-cs"/>
              </a:rPr>
              <a:t>de Martel C, Georges D, Bray F et al. Global burden of cancer attributable to infections in 2018: a worldwide incidence analysis. </a:t>
            </a:r>
            <a:r>
              <a:rPr kumimoji="0" lang="en-US" sz="700" b="0" i="1" u="none" strike="noStrike" kern="1200" cap="none" spc="0" normalizeH="0" baseline="0" noProof="0" dirty="0">
                <a:ln>
                  <a:noFill/>
                </a:ln>
                <a:solidFill>
                  <a:schemeClr val="bg1">
                    <a:lumMod val="50000"/>
                  </a:schemeClr>
                </a:solidFill>
                <a:effectLst/>
                <a:uLnTx/>
                <a:uFillTx/>
                <a:ea typeface="+mn-ea"/>
                <a:cs typeface="+mn-cs"/>
              </a:rPr>
              <a:t>Lancet Glob Health</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2020;8:e180–e190. </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2.</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sz="700" b="0" i="0" u="none" strike="noStrike" kern="1200" cap="none" spc="0" normalizeH="0" baseline="0" noProof="0" dirty="0">
                <a:ln>
                  <a:noFill/>
                </a:ln>
                <a:solidFill>
                  <a:schemeClr val="bg1">
                    <a:lumMod val="50000"/>
                  </a:schemeClr>
                </a:solidFill>
                <a:effectLst/>
                <a:uLnTx/>
                <a:uFillTx/>
                <a:ea typeface="+mn-ea"/>
                <a:cs typeface="+mn-cs"/>
              </a:rPr>
              <a:t>Patel H,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Wagne</a:t>
            </a:r>
            <a:r>
              <a:rPr kumimoji="0" lang="en-US" sz="700" b="0" i="0" u="none" strike="noStrike" kern="1200" cap="none" spc="0" normalizeH="0" baseline="0" noProof="0" dirty="0">
                <a:ln>
                  <a:noFill/>
                </a:ln>
                <a:solidFill>
                  <a:schemeClr val="bg1">
                    <a:lumMod val="50000"/>
                  </a:schemeClr>
                </a:solidFill>
                <a:effectLst/>
                <a:uLnTx/>
                <a:uFillTx/>
                <a:ea typeface="+mn-ea"/>
                <a:cs typeface="+mn-cs"/>
              </a:rPr>
              <a:t> M, Singhal P et al. Systematic review of the incidence and prevalence of genital warts. </a:t>
            </a:r>
            <a:r>
              <a:rPr kumimoji="0" lang="en-US" sz="700" b="0" i="1" u="none" strike="noStrike" kern="1200" cap="none" spc="0" normalizeH="0" baseline="0" noProof="0" dirty="0">
                <a:ln>
                  <a:noFill/>
                </a:ln>
                <a:solidFill>
                  <a:schemeClr val="bg1">
                    <a:lumMod val="50000"/>
                  </a:schemeClr>
                </a:solidFill>
                <a:effectLst/>
                <a:uLnTx/>
                <a:uFillTx/>
                <a:ea typeface="+mn-ea"/>
                <a:cs typeface="+mn-cs"/>
              </a:rPr>
              <a:t>BMC Infect Dis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2013;13:39. </a:t>
            </a:r>
            <a:r>
              <a:rPr kumimoji="0" lang="en-US" sz="700" b="1" i="0" u="none" strike="noStrike" kern="1200" cap="none" spc="0" normalizeH="0" baseline="0" noProof="0" dirty="0">
                <a:ln>
                  <a:noFill/>
                </a:ln>
                <a:solidFill>
                  <a:schemeClr val="bg1">
                    <a:lumMod val="50000"/>
                  </a:schemeClr>
                </a:solidFill>
                <a:effectLst/>
                <a:uLnTx/>
                <a:uFillTx/>
                <a:ea typeface="+mn-ea"/>
                <a:cs typeface="+mn-cs"/>
              </a:rPr>
              <a:t>3.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Hartwig S,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Guily</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JLS,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Dominiak-Felden</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G et al. Estimation of the overall burden of cancers, precancerous lesions, and genital warts attributable to 9-valent HPV vaccine types in women and men in Europe. </a:t>
            </a:r>
            <a:r>
              <a:rPr kumimoji="0" lang="en-US" sz="700" b="0" i="1"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Infect Agent Cancer.</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2017;12:19. </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4.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United Nations Department of Economic and Social Affairs. Growing at a slower pace, world population is expected to reach 9.7 billion in 2050 and could peak at nearly 11 billion around 2100.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Disponível</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em</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www.un.org/development/desa/en/news/population/world-population-prospects-2019.html. </a:t>
            </a:r>
            <a:r>
              <a:rPr kumimoji="0" lang="pt-BR" sz="700" b="0" i="0" u="none" strike="noStrike" kern="1200" cap="none" spc="0" normalizeH="0" baseline="0" noProof="0" dirty="0">
                <a:ln>
                  <a:noFill/>
                </a:ln>
                <a:solidFill>
                  <a:schemeClr val="bg1">
                    <a:lumMod val="50000"/>
                  </a:schemeClr>
                </a:solidFill>
                <a:effectLst/>
                <a:uLnTx/>
                <a:uFillTx/>
                <a:ea typeface="+mn-ea"/>
                <a:cs typeface="Arial"/>
              </a:rPr>
              <a:t>Acessado em 29 de novembro de 2024. </a:t>
            </a:r>
            <a:br>
              <a:rPr kumimoji="0" lang="pt-BR" sz="700" b="0" i="0" u="none" strike="noStrike" kern="1200" cap="none" spc="0" normalizeH="0" baseline="0" noProof="0" dirty="0">
                <a:ln>
                  <a:noFill/>
                </a:ln>
                <a:solidFill>
                  <a:schemeClr val="bg1">
                    <a:lumMod val="50000"/>
                  </a:schemeClr>
                </a:solidFill>
                <a:effectLst/>
                <a:uLnTx/>
                <a:uFillTx/>
                <a:ea typeface="+mn-ea"/>
                <a:cs typeface="Arial"/>
              </a:rPr>
            </a:br>
            <a:r>
              <a:rPr kumimoji="0" lang="pt-BR" sz="700" b="1" i="0" u="none" strike="noStrike" kern="1200" cap="none" spc="0" normalizeH="0" baseline="0" noProof="0" dirty="0">
                <a:ln>
                  <a:noFill/>
                </a:ln>
                <a:solidFill>
                  <a:schemeClr val="bg1">
                    <a:lumMod val="50000"/>
                  </a:schemeClr>
                </a:solidFill>
                <a:effectLst/>
                <a:uLnTx/>
                <a:uFillTx/>
                <a:ea typeface="+mn-ea"/>
                <a:cs typeface="Arial"/>
              </a:rPr>
              <a:t>5.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Ferlay</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J,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Ervik</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M,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Lam</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F et al. Global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Cancer</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Observatory</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Cancer</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Today.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Cervix</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Uteri</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2024. Disponível em: 23-cervix-uteri-fact-sheet.pdf (who.int). Acessado em 29 de novembro de 2024. </a:t>
            </a:r>
            <a:r>
              <a:rPr kumimoji="0" lang="en-US" sz="700" b="1" i="0" u="none" strike="noStrike" kern="1200" cap="none" spc="0" normalizeH="0" baseline="0" noProof="0" dirty="0">
                <a:ln>
                  <a:noFill/>
                </a:ln>
                <a:solidFill>
                  <a:schemeClr val="bg1">
                    <a:lumMod val="50000"/>
                  </a:schemeClr>
                </a:solidFill>
                <a:effectLst/>
                <a:uLnTx/>
                <a:uFillTx/>
                <a:ea typeface="+mn-ea"/>
                <a:cs typeface="+mn-cs"/>
              </a:rPr>
              <a:t>6.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Bray F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Ferlay</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J,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Soerjomataram</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I et al. Global cancer statistics 2018: GLOBOCAN estimates of incidence and mortality worldwide for 36 cancers in 185 countries. </a:t>
            </a:r>
            <a:r>
              <a:rPr kumimoji="0" lang="en-US" sz="700" b="0" i="1" u="none" strike="noStrike" kern="1200" cap="none" spc="0" normalizeH="0" baseline="0" noProof="0" dirty="0">
                <a:ln>
                  <a:noFill/>
                </a:ln>
                <a:solidFill>
                  <a:schemeClr val="bg1">
                    <a:lumMod val="50000"/>
                  </a:schemeClr>
                </a:solidFill>
                <a:effectLst/>
                <a:uLnTx/>
                <a:uFillTx/>
                <a:ea typeface="+mn-ea"/>
                <a:cs typeface="+mn-cs"/>
              </a:rPr>
              <a:t>CA Cancer J Clin</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2018;68:394</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a:t>
            </a:r>
            <a:r>
              <a:rPr kumimoji="0" lang="en-US" sz="700" b="0" i="0" u="none" strike="noStrike" kern="1200" cap="none" spc="0" normalizeH="0" baseline="0" noProof="0" dirty="0">
                <a:ln>
                  <a:noFill/>
                </a:ln>
                <a:solidFill>
                  <a:schemeClr val="bg1">
                    <a:lumMod val="50000"/>
                  </a:schemeClr>
                </a:solidFill>
                <a:effectLst/>
                <a:uLnTx/>
                <a:uFillTx/>
                <a:ea typeface="+mn-ea"/>
                <a:cs typeface="+mn-cs"/>
              </a:rPr>
              <a:t>424</a:t>
            </a:r>
            <a:r>
              <a:rPr kumimoji="0" lang="en-US" sz="700" b="1" i="0" u="none" strike="noStrike" kern="1200" cap="none" spc="0" normalizeH="0" baseline="0" noProof="0" dirty="0">
                <a:ln>
                  <a:noFill/>
                </a:ln>
                <a:solidFill>
                  <a:schemeClr val="bg1">
                    <a:lumMod val="50000"/>
                  </a:schemeClr>
                </a:solidFill>
                <a:effectLst/>
                <a:uLnTx/>
                <a:uFillTx/>
                <a:ea typeface="+mn-ea"/>
                <a:cs typeface="Arial"/>
              </a:rPr>
              <a:t>. 7. </a:t>
            </a:r>
            <a:r>
              <a:rPr kumimoji="0" lang="en-US" sz="700"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Centers for Disease Control and Prevention. </a:t>
            </a:r>
            <a:r>
              <a:rPr kumimoji="0" lang="en-US" sz="700" b="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Epidemiology and Prevention of Vaccine-Preventable Diseases. </a:t>
            </a:r>
            <a:r>
              <a:rPr kumimoji="0" lang="en-US" sz="700"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2021.</a:t>
            </a:r>
            <a:r>
              <a:rPr kumimoji="0" lang="en-US" sz="700"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Arial" panose="020B0604020202020204" pitchFamily="34" charset="0"/>
              </a:rPr>
              <a:t> </a:t>
            </a:r>
            <a:r>
              <a:rPr lang="en-US" sz="700" dirty="0">
                <a:solidFill>
                  <a:schemeClr val="bg1">
                    <a:lumMod val="50000"/>
                  </a:schemeClr>
                </a:solidFill>
                <a:latin typeface="Arial"/>
                <a:cs typeface="Arial"/>
              </a:rPr>
              <a:t>Disponível em: https://www.cdc.gov/vaccines/pubs/pinkbook/downloads/hpv.pdf. </a:t>
            </a:r>
            <a:r>
              <a:rPr lang="pt-BR" sz="700" dirty="0">
                <a:solidFill>
                  <a:schemeClr val="bg1">
                    <a:lumMod val="50000"/>
                  </a:schemeClr>
                </a:solidFill>
                <a:latin typeface="Arial"/>
                <a:cs typeface="Arial"/>
              </a:rPr>
              <a:t>Acessado em 29 de novembro de 2024.</a:t>
            </a:r>
            <a:r>
              <a:rPr lang="en-US" sz="700" dirty="0">
                <a:solidFill>
                  <a:schemeClr val="bg1">
                    <a:lumMod val="50000"/>
                  </a:schemeClr>
                </a:solidFill>
                <a:latin typeface="Arial"/>
                <a:cs typeface="Arial"/>
              </a:rPr>
              <a:t> </a:t>
            </a:r>
            <a:r>
              <a:rPr lang="en-US" sz="700" b="1" dirty="0">
                <a:solidFill>
                  <a:schemeClr val="bg1">
                    <a:lumMod val="50000"/>
                  </a:schemeClr>
                </a:solidFill>
                <a:latin typeface="Arial"/>
                <a:cs typeface="Arial"/>
              </a:rPr>
              <a:t>8.</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HPV and oropharyngeal cancer.</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Disponível</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em</a:t>
            </a:r>
            <a:r>
              <a:rPr lang="en-US" sz="700" dirty="0">
                <a:solidFill>
                  <a:schemeClr val="bg1">
                    <a:lumMod val="50000"/>
                  </a:schemeClr>
                </a:solidFill>
                <a:cs typeface="Arial"/>
              </a:rPr>
              <a:t>: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https://www.cdc.gov/cancer/hpv/basic_info/hpv_oropharyngeal.htm. </a:t>
            </a:r>
            <a:r>
              <a:rPr lang="pt-BR" sz="700" dirty="0">
                <a:solidFill>
                  <a:schemeClr val="bg1">
                    <a:lumMod val="50000"/>
                  </a:schemeClr>
                </a:solidFill>
                <a:latin typeface="Arial"/>
                <a:cs typeface="Arial"/>
              </a:rPr>
              <a:t>Acessado em 29 de novembro de 2024.</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9.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Human papillomavirus (HPV) infection.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Disponível</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em</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https://www.cdc.gov/std/treatment-guidelines/hpv.htm. </a:t>
            </a:r>
            <a:r>
              <a:rPr lang="pt-BR" sz="700" dirty="0">
                <a:solidFill>
                  <a:schemeClr val="bg1">
                    <a:lumMod val="50000"/>
                  </a:schemeClr>
                </a:solidFill>
                <a:latin typeface="Arial"/>
                <a:cs typeface="Arial"/>
              </a:rPr>
              <a:t>Acessado em 29 de novembro de 2024.</a:t>
            </a:r>
            <a:r>
              <a:rPr lang="en-US" sz="700" dirty="0">
                <a:solidFill>
                  <a:schemeClr val="bg1">
                    <a:lumMod val="50000"/>
                  </a:schemeClr>
                </a:solidFill>
                <a:latin typeface="Arial"/>
                <a:cs typeface="Arial"/>
              </a:rPr>
              <a:t> </a:t>
            </a:r>
            <a:endParaRPr kumimoji="0" lang="en-US" sz="700" b="0" i="0" u="none" strike="noStrike" kern="1200" cap="none" spc="0" normalizeH="0" baseline="0" noProof="0" dirty="0">
              <a:ln>
                <a:noFill/>
              </a:ln>
              <a:solidFill>
                <a:schemeClr val="bg1">
                  <a:lumMod val="50000"/>
                </a:schemeClr>
              </a:solidFill>
              <a:effectLst/>
              <a:uLnTx/>
              <a:uFillTx/>
              <a:ea typeface="+mn-ea"/>
              <a:cs typeface="+mn-cs"/>
            </a:endParaRPr>
          </a:p>
        </p:txBody>
      </p:sp>
      <p:sp>
        <p:nvSpPr>
          <p:cNvPr id="14" name="Title 13">
            <a:extLst>
              <a:ext uri="{FF2B5EF4-FFF2-40B4-BE49-F238E27FC236}">
                <a16:creationId xmlns:a16="http://schemas.microsoft.com/office/drawing/2014/main" id="{4CF6551A-8C41-D2CD-B6D4-DA5BA15D78AF}"/>
              </a:ext>
            </a:extLst>
          </p:cNvPr>
          <p:cNvSpPr>
            <a:spLocks noGrp="1"/>
          </p:cNvSpPr>
          <p:nvPr>
            <p:ph type="title"/>
          </p:nvPr>
        </p:nvSpPr>
        <p:spPr>
          <a:xfrm>
            <a:off x="288471" y="338682"/>
            <a:ext cx="10530484" cy="951509"/>
          </a:xfrm>
        </p:spPr>
        <p:txBody>
          <a:bodyPr/>
          <a:lstStyle/>
          <a:p>
            <a:pPr marL="0" marR="0" lvl="0" indent="0" defTabSz="914400" rtl="0" eaLnBrk="1" fontAlgn="auto" latinLnBrk="0" hangingPunct="1">
              <a:lnSpc>
                <a:spcPct val="100000"/>
              </a:lnSpc>
              <a:spcBef>
                <a:spcPts val="0"/>
              </a:spcBef>
              <a:spcAft>
                <a:spcPts val="0"/>
              </a:spcAft>
              <a:tabLst/>
              <a:defRPr/>
            </a:pPr>
            <a:r>
              <a:rPr kumimoji="0" lang="pt-BR" sz="2700" i="0" u="none" strike="noStrike" kern="1200" cap="none" spc="0" normalizeH="0" baseline="0" noProof="0" dirty="0">
                <a:ln>
                  <a:noFill/>
                </a:ln>
                <a:solidFill>
                  <a:srgbClr val="264A9A"/>
                </a:solidFill>
                <a:effectLst/>
                <a:uLnTx/>
                <a:uFillTx/>
                <a:latin typeface="Arial" panose="020B0604020202020204"/>
                <a:ea typeface="+mn-ea"/>
                <a:cs typeface="+mn-cs"/>
              </a:rPr>
              <a:t>Incidência Global Anual Estimada de Cânceres e Doenças Causados pelo HPV</a:t>
            </a:r>
            <a:r>
              <a:rPr lang="en-US" sz="2700" dirty="0">
                <a:solidFill>
                  <a:srgbClr val="264A9A"/>
                </a:solidFill>
                <a:latin typeface="Arial" panose="020B0604020202020204"/>
                <a:ea typeface="+mn-ea"/>
                <a:cs typeface="+mn-cs"/>
              </a:rPr>
              <a:t> </a:t>
            </a:r>
            <a:r>
              <a:rPr kumimoji="0" lang="en-US" sz="2700" i="0" u="none" strike="noStrike" kern="1200" cap="none" spc="0" normalizeH="0" baseline="0" noProof="0" dirty="0">
                <a:ln>
                  <a:noFill/>
                </a:ln>
                <a:solidFill>
                  <a:srgbClr val="264A9A"/>
                </a:solidFill>
                <a:effectLst/>
                <a:uLnTx/>
                <a:uFillTx/>
                <a:latin typeface="Arial" panose="020B0604020202020204"/>
                <a:ea typeface="+mn-ea"/>
                <a:cs typeface="+mn-cs"/>
              </a:rPr>
              <a:t>(</a:t>
            </a:r>
            <a:r>
              <a:rPr kumimoji="0" lang="en-US" sz="2700" i="0" u="none" strike="noStrike" kern="1200" cap="none" spc="0" normalizeH="0" baseline="0" noProof="0" dirty="0" err="1">
                <a:ln>
                  <a:noFill/>
                </a:ln>
                <a:solidFill>
                  <a:srgbClr val="264A9A"/>
                </a:solidFill>
                <a:effectLst/>
                <a:uLnTx/>
                <a:uFillTx/>
                <a:latin typeface="Arial" panose="020B0604020202020204"/>
                <a:ea typeface="+mn-ea"/>
                <a:cs typeface="+mn-cs"/>
              </a:rPr>
              <a:t>Tipos</a:t>
            </a:r>
            <a:r>
              <a:rPr kumimoji="0" lang="en-US" sz="2700" i="0" u="none" strike="noStrike" kern="1200" cap="none" spc="0" normalizeH="0" baseline="0" noProof="0" dirty="0">
                <a:ln>
                  <a:noFill/>
                </a:ln>
                <a:solidFill>
                  <a:srgbClr val="264A9A"/>
                </a:solidFill>
                <a:effectLst/>
                <a:uLnTx/>
                <a:uFillTx/>
                <a:latin typeface="Arial" panose="020B0604020202020204"/>
                <a:ea typeface="+mn-ea"/>
                <a:cs typeface="+mn-cs"/>
              </a:rPr>
              <a:t> de HPV 6/11/16/18/31/33/45/52/58)</a:t>
            </a:r>
            <a:r>
              <a:rPr kumimoji="0" lang="en-US" sz="2700" i="0" u="none" strike="noStrike" kern="1200" cap="none" spc="0" normalizeH="0" baseline="30000" noProof="0" dirty="0">
                <a:ln>
                  <a:noFill/>
                </a:ln>
                <a:solidFill>
                  <a:srgbClr val="264A9A"/>
                </a:solidFill>
                <a:effectLst/>
                <a:uLnTx/>
                <a:uFillTx/>
                <a:latin typeface="Arial" panose="020B0604020202020204"/>
                <a:ea typeface="+mn-ea"/>
                <a:cs typeface="+mn-cs"/>
              </a:rPr>
              <a:t>1–3</a:t>
            </a:r>
            <a:r>
              <a:rPr kumimoji="0" lang="en-US" sz="2700" i="0" u="none" strike="noStrike" kern="1200" cap="none" spc="0" normalizeH="0" baseline="0" noProof="0" dirty="0">
                <a:ln>
                  <a:noFill/>
                </a:ln>
                <a:solidFill>
                  <a:srgbClr val="264A9A"/>
                </a:solidFill>
                <a:effectLst/>
                <a:uLnTx/>
                <a:uFillTx/>
                <a:latin typeface="Arial" panose="020B0604020202020204"/>
                <a:ea typeface="+mn-ea"/>
                <a:cs typeface="+mn-cs"/>
              </a:rPr>
              <a:t> </a:t>
            </a:r>
            <a:endParaRPr lang="pt-BR" sz="2700" dirty="0">
              <a:solidFill>
                <a:srgbClr val="264A9A"/>
              </a:solidFill>
            </a:endParaRPr>
          </a:p>
        </p:txBody>
      </p:sp>
      <p:sp>
        <p:nvSpPr>
          <p:cNvPr id="13" name="Retângulo: Cantos Arredondados 12">
            <a:extLst>
              <a:ext uri="{FF2B5EF4-FFF2-40B4-BE49-F238E27FC236}">
                <a16:creationId xmlns:a16="http://schemas.microsoft.com/office/drawing/2014/main" id="{743016BD-67C3-3964-8F25-0A75711E9D27}"/>
              </a:ext>
            </a:extLst>
          </p:cNvPr>
          <p:cNvSpPr/>
          <p:nvPr/>
        </p:nvSpPr>
        <p:spPr>
          <a:xfrm>
            <a:off x="395895" y="4800497"/>
            <a:ext cx="11796104" cy="625261"/>
          </a:xfrm>
          <a:prstGeom prst="round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Oval 1">
            <a:extLst>
              <a:ext uri="{FF2B5EF4-FFF2-40B4-BE49-F238E27FC236}">
                <a16:creationId xmlns:a16="http://schemas.microsoft.com/office/drawing/2014/main" id="{D38F16FF-155F-B388-64E0-D2E93B8577C1}"/>
              </a:ext>
            </a:extLst>
          </p:cNvPr>
          <p:cNvSpPr/>
          <p:nvPr/>
        </p:nvSpPr>
        <p:spPr>
          <a:xfrm>
            <a:off x="266700" y="4443719"/>
            <a:ext cx="1081362" cy="254000"/>
          </a:xfrm>
          <a:prstGeom prst="ellipse">
            <a:avLst/>
          </a:prstGeom>
          <a:solidFill>
            <a:schemeClr val="bg2">
              <a:alpha val="63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Oval 2">
            <a:extLst>
              <a:ext uri="{FF2B5EF4-FFF2-40B4-BE49-F238E27FC236}">
                <a16:creationId xmlns:a16="http://schemas.microsoft.com/office/drawing/2014/main" id="{C072DB28-5509-C263-305C-64F161A3D453}"/>
              </a:ext>
            </a:extLst>
          </p:cNvPr>
          <p:cNvSpPr/>
          <p:nvPr/>
        </p:nvSpPr>
        <p:spPr>
          <a:xfrm>
            <a:off x="5374428" y="4443719"/>
            <a:ext cx="1081362" cy="254000"/>
          </a:xfrm>
          <a:prstGeom prst="ellipse">
            <a:avLst/>
          </a:prstGeom>
          <a:solidFill>
            <a:schemeClr val="bg2">
              <a:alpha val="63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Text Box 15">
            <a:hlinkClick r:id="" action="ppaction://noaction"/>
            <a:extLst>
              <a:ext uri="{FF2B5EF4-FFF2-40B4-BE49-F238E27FC236}">
                <a16:creationId xmlns:a16="http://schemas.microsoft.com/office/drawing/2014/main" id="{D1E967E3-666C-0CE8-0DE1-BAAA11D87BE3}"/>
              </a:ext>
            </a:extLst>
          </p:cNvPr>
          <p:cNvSpPr txBox="1">
            <a:spLocks noChangeArrowheads="1"/>
          </p:cNvSpPr>
          <p:nvPr/>
        </p:nvSpPr>
        <p:spPr bwMode="auto">
          <a:xfrm>
            <a:off x="9521364" y="3146959"/>
            <a:ext cx="2465533" cy="1252598"/>
          </a:xfrm>
          <a:prstGeom prst="roundRect">
            <a:avLst>
              <a:gd name="adj" fmla="val 8703"/>
            </a:avLst>
          </a:prstGeom>
          <a:solidFill>
            <a:schemeClr val="bg1"/>
          </a:solidFill>
          <a:ln w="12700" algn="ctr">
            <a:solidFill>
              <a:srgbClr val="004953"/>
            </a:solidFill>
            <a:miter lim="800000"/>
            <a:headEnd/>
            <a:tailEnd/>
          </a:ln>
          <a:effectLst/>
        </p:spPr>
        <p:txBody>
          <a:bodyPr vert="horz" lIns="91440" tIns="0" rIns="0" bIns="45720" anchor="b">
            <a:noAutofit/>
          </a:bodyPr>
          <a:lstStyle>
            <a:defPPr>
              <a:defRPr lang="en-US"/>
            </a:defPPr>
            <a:lvl1pPr marR="0" lvl="0" indent="0" algn="ctr" defTabSz="457200" eaLnBrk="0" fontAlgn="base" hangingPunct="0">
              <a:lnSpc>
                <a:spcPct val="100000"/>
              </a:lnSpc>
              <a:spcBef>
                <a:spcPct val="0"/>
              </a:spcBef>
              <a:spcAft>
                <a:spcPct val="0"/>
              </a:spcAft>
              <a:buClrTx/>
              <a:buSzTx/>
              <a:buFontTx/>
              <a:buNone/>
              <a:tabLst/>
              <a:defRPr kumimoji="0" sz="1000" b="1" i="0" u="none" strike="noStrike" cap="none" spc="0" normalizeH="0" baseline="0">
                <a:ln>
                  <a:noFill/>
                </a:ln>
                <a:solidFill>
                  <a:schemeClr val="tx2"/>
                </a:solidFill>
                <a:effectLst/>
                <a:uLnTx/>
                <a:uFillTx/>
                <a:latin typeface="+mn-lt"/>
                <a:ea typeface="+mn-ea"/>
                <a:cs typeface="+mn-cs"/>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i="0" u="none" strike="noStrike" kern="1200" cap="all" spc="0" normalizeH="0" baseline="0" noProof="0" dirty="0">
                <a:ln>
                  <a:noFill/>
                </a:ln>
                <a:solidFill>
                  <a:srgbClr val="264A9A"/>
                </a:solidFill>
                <a:effectLst/>
                <a:uLnTx/>
                <a:uFillTx/>
                <a:latin typeface="Arial" panose="020B0604020202020204"/>
                <a:ea typeface="+mn-ea"/>
                <a:cs typeface="+mn-cs"/>
              </a:rPr>
              <a:t>A CADA </a:t>
            </a:r>
            <a:r>
              <a:rPr kumimoji="0" lang="en-US" sz="2000" i="0" u="none" strike="noStrike" kern="1200" cap="all" spc="0" normalizeH="0" baseline="0" noProof="0" dirty="0" err="1">
                <a:ln>
                  <a:noFill/>
                </a:ln>
                <a:solidFill>
                  <a:srgbClr val="264A9A"/>
                </a:solidFill>
                <a:effectLst/>
                <a:uLnTx/>
                <a:uFillTx/>
                <a:latin typeface="Arial" panose="020B0604020202020204"/>
                <a:ea typeface="+mn-ea"/>
                <a:cs typeface="+mn-cs"/>
              </a:rPr>
              <a:t>minutO</a:t>
            </a:r>
            <a:r>
              <a:rPr kumimoji="0" lang="en-US" sz="2000" b="0" i="0" u="none" strike="noStrike" kern="1200" cap="all" spc="0" normalizeH="0" baseline="0" noProof="0" dirty="0">
                <a:ln>
                  <a:noFill/>
                </a:ln>
                <a:solidFill>
                  <a:srgbClr val="264A9A"/>
                </a:solidFill>
                <a:effectLst/>
                <a:uLnTx/>
                <a:uFillTx/>
                <a:latin typeface="Arial" panose="020B0604020202020204"/>
                <a:ea typeface="+mn-ea"/>
                <a:cs typeface="+mn-cs"/>
              </a:rPr>
              <a:t>,</a:t>
            </a:r>
            <a:endParaRPr kumimoji="0" lang="en-US" sz="1600" b="0" i="0" u="none" strike="noStrike" kern="1200" cap="all" spc="0" normalizeH="0" baseline="30000" noProof="0" dirty="0">
              <a:ln>
                <a:noFill/>
              </a:ln>
              <a:solidFill>
                <a:srgbClr val="264A9A"/>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em</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todo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o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mundo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um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indivíduo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é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diagnosticado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com um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causado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pelo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HPV.</a:t>
            </a:r>
            <a:r>
              <a:rPr kumimoji="0" lang="en-US" sz="1400" b="0" i="0" u="none" strike="noStrike" kern="1200" cap="none" spc="0" normalizeH="0" baseline="30000" noProof="0" dirty="0">
                <a:ln>
                  <a:noFill/>
                </a:ln>
                <a:solidFill>
                  <a:srgbClr val="264A9A"/>
                </a:solidFill>
                <a:effectLst/>
                <a:uLnTx/>
                <a:uFillTx/>
                <a:latin typeface="Arial" panose="020B0604020202020204"/>
                <a:ea typeface="+mn-ea"/>
                <a:cs typeface="+mn-cs"/>
              </a:rPr>
              <a:t>1,a</a:t>
            </a:r>
          </a:p>
        </p:txBody>
      </p:sp>
      <p:sp>
        <p:nvSpPr>
          <p:cNvPr id="18" name="Oval 69">
            <a:extLst>
              <a:ext uri="{FF2B5EF4-FFF2-40B4-BE49-F238E27FC236}">
                <a16:creationId xmlns:a16="http://schemas.microsoft.com/office/drawing/2014/main" id="{7B27DC6A-9B29-AFA0-4C61-F5318441049A}"/>
              </a:ext>
            </a:extLst>
          </p:cNvPr>
          <p:cNvSpPr/>
          <p:nvPr/>
        </p:nvSpPr>
        <p:spPr>
          <a:xfrm>
            <a:off x="11551140" y="3050036"/>
            <a:ext cx="499734" cy="475898"/>
          </a:xfrm>
          <a:prstGeom prst="ellipse">
            <a:avLst/>
          </a:prstGeom>
          <a:solidFill>
            <a:schemeClr val="bg1"/>
          </a:solidFill>
          <a:ln w="4191" cap="flat">
            <a:solidFill>
              <a:srgbClr val="004953"/>
            </a:solid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Freeform: Shape 70">
            <a:extLst>
              <a:ext uri="{FF2B5EF4-FFF2-40B4-BE49-F238E27FC236}">
                <a16:creationId xmlns:a16="http://schemas.microsoft.com/office/drawing/2014/main" id="{14F4C682-49F3-3E25-DBD6-BFD3B2332ABA}"/>
              </a:ext>
            </a:extLst>
          </p:cNvPr>
          <p:cNvSpPr/>
          <p:nvPr/>
        </p:nvSpPr>
        <p:spPr>
          <a:xfrm>
            <a:off x="11614614" y="3108385"/>
            <a:ext cx="372785" cy="354955"/>
          </a:xfrm>
          <a:custGeom>
            <a:avLst/>
            <a:gdLst>
              <a:gd name="connsiteX0" fmla="*/ 425325 w 850652"/>
              <a:gd name="connsiteY0" fmla="*/ 0 h 850646"/>
              <a:gd name="connsiteX1" fmla="*/ 0 w 850652"/>
              <a:gd name="connsiteY1" fmla="*/ 425325 h 850646"/>
              <a:gd name="connsiteX2" fmla="*/ 425325 w 850652"/>
              <a:gd name="connsiteY2" fmla="*/ 850647 h 850646"/>
              <a:gd name="connsiteX3" fmla="*/ 850653 w 850652"/>
              <a:gd name="connsiteY3" fmla="*/ 425325 h 850646"/>
              <a:gd name="connsiteX4" fmla="*/ 425325 w 850652"/>
              <a:gd name="connsiteY4" fmla="*/ 0 h 850646"/>
              <a:gd name="connsiteX5" fmla="*/ 595010 w 850652"/>
              <a:gd name="connsiteY5" fmla="*/ 595013 h 850646"/>
              <a:gd name="connsiteX6" fmla="*/ 536965 w 850652"/>
              <a:gd name="connsiteY6" fmla="*/ 595013 h 850646"/>
              <a:gd name="connsiteX7" fmla="*/ 396311 w 850652"/>
              <a:gd name="connsiteY7" fmla="*/ 454345 h 850646"/>
              <a:gd name="connsiteX8" fmla="*/ 394912 w 850652"/>
              <a:gd name="connsiteY8" fmla="*/ 452871 h 850646"/>
              <a:gd name="connsiteX9" fmla="*/ 394282 w 850652"/>
              <a:gd name="connsiteY9" fmla="*/ 452152 h 850646"/>
              <a:gd name="connsiteX10" fmla="*/ 393600 w 850652"/>
              <a:gd name="connsiteY10" fmla="*/ 451353 h 850646"/>
              <a:gd name="connsiteX11" fmla="*/ 392851 w 850652"/>
              <a:gd name="connsiteY11" fmla="*/ 450405 h 850646"/>
              <a:gd name="connsiteX12" fmla="*/ 392371 w 850652"/>
              <a:gd name="connsiteY12" fmla="*/ 449791 h 850646"/>
              <a:gd name="connsiteX13" fmla="*/ 391616 w 850652"/>
              <a:gd name="connsiteY13" fmla="*/ 448729 h 850646"/>
              <a:gd name="connsiteX14" fmla="*/ 391223 w 850652"/>
              <a:gd name="connsiteY14" fmla="*/ 448159 h 850646"/>
              <a:gd name="connsiteX15" fmla="*/ 390507 w 850652"/>
              <a:gd name="connsiteY15" fmla="*/ 447045 h 850646"/>
              <a:gd name="connsiteX16" fmla="*/ 390151 w 850652"/>
              <a:gd name="connsiteY16" fmla="*/ 446474 h 850646"/>
              <a:gd name="connsiteX17" fmla="*/ 389508 w 850652"/>
              <a:gd name="connsiteY17" fmla="*/ 445351 h 850646"/>
              <a:gd name="connsiteX18" fmla="*/ 389157 w 850652"/>
              <a:gd name="connsiteY18" fmla="*/ 444711 h 850646"/>
              <a:gd name="connsiteX19" fmla="*/ 388606 w 850652"/>
              <a:gd name="connsiteY19" fmla="*/ 443640 h 850646"/>
              <a:gd name="connsiteX20" fmla="*/ 388237 w 850652"/>
              <a:gd name="connsiteY20" fmla="*/ 442903 h 850646"/>
              <a:gd name="connsiteX21" fmla="*/ 387792 w 850652"/>
              <a:gd name="connsiteY21" fmla="*/ 441911 h 850646"/>
              <a:gd name="connsiteX22" fmla="*/ 387411 w 850652"/>
              <a:gd name="connsiteY22" fmla="*/ 441034 h 850646"/>
              <a:gd name="connsiteX23" fmla="*/ 387060 w 850652"/>
              <a:gd name="connsiteY23" fmla="*/ 440148 h 850646"/>
              <a:gd name="connsiteX24" fmla="*/ 386672 w 850652"/>
              <a:gd name="connsiteY24" fmla="*/ 439130 h 850646"/>
              <a:gd name="connsiteX25" fmla="*/ 386409 w 850652"/>
              <a:gd name="connsiteY25" fmla="*/ 438349 h 850646"/>
              <a:gd name="connsiteX26" fmla="*/ 386041 w 850652"/>
              <a:gd name="connsiteY26" fmla="*/ 437199 h 850646"/>
              <a:gd name="connsiteX27" fmla="*/ 385838 w 850652"/>
              <a:gd name="connsiteY27" fmla="*/ 436497 h 850646"/>
              <a:gd name="connsiteX28" fmla="*/ 385502 w 850652"/>
              <a:gd name="connsiteY28" fmla="*/ 435243 h 850646"/>
              <a:gd name="connsiteX29" fmla="*/ 385351 w 850652"/>
              <a:gd name="connsiteY29" fmla="*/ 434593 h 850646"/>
              <a:gd name="connsiteX30" fmla="*/ 385069 w 850652"/>
              <a:gd name="connsiteY30" fmla="*/ 433295 h 850646"/>
              <a:gd name="connsiteX31" fmla="*/ 384951 w 850652"/>
              <a:gd name="connsiteY31" fmla="*/ 432619 h 850646"/>
              <a:gd name="connsiteX32" fmla="*/ 384728 w 850652"/>
              <a:gd name="connsiteY32" fmla="*/ 431329 h 850646"/>
              <a:gd name="connsiteX33" fmla="*/ 384629 w 850652"/>
              <a:gd name="connsiteY33" fmla="*/ 430548 h 850646"/>
              <a:gd name="connsiteX34" fmla="*/ 384484 w 850652"/>
              <a:gd name="connsiteY34" fmla="*/ 429350 h 850646"/>
              <a:gd name="connsiteX35" fmla="*/ 384406 w 850652"/>
              <a:gd name="connsiteY35" fmla="*/ 428312 h 850646"/>
              <a:gd name="connsiteX36" fmla="*/ 384341 w 850652"/>
              <a:gd name="connsiteY36" fmla="*/ 427353 h 850646"/>
              <a:gd name="connsiteX37" fmla="*/ 384288 w 850652"/>
              <a:gd name="connsiteY37" fmla="*/ 425324 h 850646"/>
              <a:gd name="connsiteX38" fmla="*/ 384288 w 850652"/>
              <a:gd name="connsiteY38" fmla="*/ 146527 h 850646"/>
              <a:gd name="connsiteX39" fmla="*/ 425325 w 850652"/>
              <a:gd name="connsiteY39" fmla="*/ 105486 h 850646"/>
              <a:gd name="connsiteX40" fmla="*/ 466373 w 850652"/>
              <a:gd name="connsiteY40" fmla="*/ 146527 h 850646"/>
              <a:gd name="connsiteX41" fmla="*/ 466373 w 850652"/>
              <a:gd name="connsiteY41" fmla="*/ 408324 h 850646"/>
              <a:gd name="connsiteX42" fmla="*/ 595019 w 850652"/>
              <a:gd name="connsiteY42" fmla="*/ 536968 h 850646"/>
              <a:gd name="connsiteX43" fmla="*/ 595010 w 850652"/>
              <a:gd name="connsiteY43" fmla="*/ 595013 h 850646"/>
              <a:gd name="connsiteX44" fmla="*/ 595010 w 850652"/>
              <a:gd name="connsiteY44" fmla="*/ 595013 h 85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0652" h="850646">
                <a:moveTo>
                  <a:pt x="425325" y="0"/>
                </a:moveTo>
                <a:cubicBezTo>
                  <a:pt x="190425" y="0"/>
                  <a:pt x="0" y="190425"/>
                  <a:pt x="0" y="425325"/>
                </a:cubicBezTo>
                <a:cubicBezTo>
                  <a:pt x="0" y="660227"/>
                  <a:pt x="190425" y="850647"/>
                  <a:pt x="425325" y="850647"/>
                </a:cubicBezTo>
                <a:cubicBezTo>
                  <a:pt x="660224" y="850647"/>
                  <a:pt x="850653" y="660227"/>
                  <a:pt x="850653" y="425325"/>
                </a:cubicBezTo>
                <a:cubicBezTo>
                  <a:pt x="850653" y="190425"/>
                  <a:pt x="660224" y="0"/>
                  <a:pt x="425325" y="0"/>
                </a:cubicBezTo>
                <a:close/>
                <a:moveTo>
                  <a:pt x="595010" y="595013"/>
                </a:moveTo>
                <a:cubicBezTo>
                  <a:pt x="578979" y="611035"/>
                  <a:pt x="552997" y="611035"/>
                  <a:pt x="536965" y="595013"/>
                </a:cubicBezTo>
                <a:lnTo>
                  <a:pt x="396311" y="454345"/>
                </a:lnTo>
                <a:cubicBezTo>
                  <a:pt x="395832" y="453871"/>
                  <a:pt x="395366" y="453380"/>
                  <a:pt x="394912" y="452871"/>
                </a:cubicBezTo>
                <a:cubicBezTo>
                  <a:pt x="394696" y="452634"/>
                  <a:pt x="394492" y="452397"/>
                  <a:pt x="394282" y="452152"/>
                </a:cubicBezTo>
                <a:cubicBezTo>
                  <a:pt x="394052" y="451888"/>
                  <a:pt x="393823" y="451625"/>
                  <a:pt x="393600" y="451353"/>
                </a:cubicBezTo>
                <a:cubicBezTo>
                  <a:pt x="393343" y="451046"/>
                  <a:pt x="393100" y="450730"/>
                  <a:pt x="392851" y="450405"/>
                </a:cubicBezTo>
                <a:cubicBezTo>
                  <a:pt x="392693" y="450204"/>
                  <a:pt x="392529" y="449993"/>
                  <a:pt x="392371" y="449791"/>
                </a:cubicBezTo>
                <a:cubicBezTo>
                  <a:pt x="392115" y="449440"/>
                  <a:pt x="391866" y="449080"/>
                  <a:pt x="391616" y="448729"/>
                </a:cubicBezTo>
                <a:cubicBezTo>
                  <a:pt x="391485" y="448536"/>
                  <a:pt x="391352" y="448352"/>
                  <a:pt x="391223" y="448159"/>
                </a:cubicBezTo>
                <a:cubicBezTo>
                  <a:pt x="390980" y="447791"/>
                  <a:pt x="390743" y="447422"/>
                  <a:pt x="390507" y="447045"/>
                </a:cubicBezTo>
                <a:cubicBezTo>
                  <a:pt x="390388" y="446852"/>
                  <a:pt x="390264" y="446667"/>
                  <a:pt x="390151" y="446474"/>
                </a:cubicBezTo>
                <a:cubicBezTo>
                  <a:pt x="389928" y="446097"/>
                  <a:pt x="389719" y="445729"/>
                  <a:pt x="389508" y="445351"/>
                </a:cubicBezTo>
                <a:cubicBezTo>
                  <a:pt x="389390" y="445141"/>
                  <a:pt x="389265" y="444930"/>
                  <a:pt x="389157" y="444711"/>
                </a:cubicBezTo>
                <a:cubicBezTo>
                  <a:pt x="388967" y="444360"/>
                  <a:pt x="388783" y="444000"/>
                  <a:pt x="388606" y="443640"/>
                </a:cubicBezTo>
                <a:cubicBezTo>
                  <a:pt x="388481" y="443403"/>
                  <a:pt x="388356" y="443149"/>
                  <a:pt x="388237" y="442903"/>
                </a:cubicBezTo>
                <a:cubicBezTo>
                  <a:pt x="388087" y="442570"/>
                  <a:pt x="387936" y="442245"/>
                  <a:pt x="387792" y="441911"/>
                </a:cubicBezTo>
                <a:cubicBezTo>
                  <a:pt x="387660" y="441622"/>
                  <a:pt x="387535" y="441332"/>
                  <a:pt x="387411" y="441034"/>
                </a:cubicBezTo>
                <a:cubicBezTo>
                  <a:pt x="387287" y="440736"/>
                  <a:pt x="387174" y="440437"/>
                  <a:pt x="387060" y="440148"/>
                </a:cubicBezTo>
                <a:cubicBezTo>
                  <a:pt x="386928" y="439814"/>
                  <a:pt x="386797" y="439472"/>
                  <a:pt x="386672" y="439130"/>
                </a:cubicBezTo>
                <a:cubicBezTo>
                  <a:pt x="386584" y="438867"/>
                  <a:pt x="386497" y="438603"/>
                  <a:pt x="386409" y="438349"/>
                </a:cubicBezTo>
                <a:cubicBezTo>
                  <a:pt x="386284" y="437963"/>
                  <a:pt x="386153" y="437586"/>
                  <a:pt x="386041" y="437199"/>
                </a:cubicBezTo>
                <a:cubicBezTo>
                  <a:pt x="385969" y="436963"/>
                  <a:pt x="385903" y="436734"/>
                  <a:pt x="385838" y="436497"/>
                </a:cubicBezTo>
                <a:cubicBezTo>
                  <a:pt x="385726" y="436085"/>
                  <a:pt x="385608" y="435664"/>
                  <a:pt x="385502" y="435243"/>
                </a:cubicBezTo>
                <a:cubicBezTo>
                  <a:pt x="385451" y="435032"/>
                  <a:pt x="385404" y="434813"/>
                  <a:pt x="385351" y="434593"/>
                </a:cubicBezTo>
                <a:cubicBezTo>
                  <a:pt x="385253" y="434163"/>
                  <a:pt x="385155" y="433725"/>
                  <a:pt x="385069" y="433295"/>
                </a:cubicBezTo>
                <a:cubicBezTo>
                  <a:pt x="385023" y="433075"/>
                  <a:pt x="384991" y="432847"/>
                  <a:pt x="384951" y="432619"/>
                </a:cubicBezTo>
                <a:cubicBezTo>
                  <a:pt x="384872" y="432189"/>
                  <a:pt x="384793" y="431768"/>
                  <a:pt x="384728" y="431329"/>
                </a:cubicBezTo>
                <a:cubicBezTo>
                  <a:pt x="384688" y="431066"/>
                  <a:pt x="384663" y="430811"/>
                  <a:pt x="384629" y="430548"/>
                </a:cubicBezTo>
                <a:cubicBezTo>
                  <a:pt x="384577" y="430151"/>
                  <a:pt x="384524" y="429761"/>
                  <a:pt x="384484" y="429350"/>
                </a:cubicBezTo>
                <a:cubicBezTo>
                  <a:pt x="384452" y="429008"/>
                  <a:pt x="384432" y="428660"/>
                  <a:pt x="384406" y="428312"/>
                </a:cubicBezTo>
                <a:cubicBezTo>
                  <a:pt x="384386" y="427990"/>
                  <a:pt x="384354" y="427675"/>
                  <a:pt x="384341" y="427353"/>
                </a:cubicBezTo>
                <a:cubicBezTo>
                  <a:pt x="384307" y="426677"/>
                  <a:pt x="384288" y="426000"/>
                  <a:pt x="384288" y="425324"/>
                </a:cubicBezTo>
                <a:lnTo>
                  <a:pt x="384288" y="146527"/>
                </a:lnTo>
                <a:cubicBezTo>
                  <a:pt x="384288" y="123861"/>
                  <a:pt x="402663" y="105486"/>
                  <a:pt x="425325" y="105486"/>
                </a:cubicBezTo>
                <a:cubicBezTo>
                  <a:pt x="447998" y="105486"/>
                  <a:pt x="466373" y="123861"/>
                  <a:pt x="466373" y="146527"/>
                </a:cubicBezTo>
                <a:lnTo>
                  <a:pt x="466373" y="408324"/>
                </a:lnTo>
                <a:lnTo>
                  <a:pt x="595019" y="536968"/>
                </a:lnTo>
                <a:cubicBezTo>
                  <a:pt x="611042" y="552999"/>
                  <a:pt x="611042" y="578981"/>
                  <a:pt x="595010" y="595013"/>
                </a:cubicBezTo>
                <a:cubicBezTo>
                  <a:pt x="595010" y="595013"/>
                  <a:pt x="595010" y="595013"/>
                  <a:pt x="595010" y="595013"/>
                </a:cubicBezTo>
                <a:close/>
              </a:path>
            </a:pathLst>
          </a:custGeom>
          <a:solidFill>
            <a:srgbClr val="004953"/>
          </a:solidFill>
          <a:ln w="4191" cap="flat">
            <a:no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Freeform: Shape 71">
            <a:extLst>
              <a:ext uri="{FF2B5EF4-FFF2-40B4-BE49-F238E27FC236}">
                <a16:creationId xmlns:a16="http://schemas.microsoft.com/office/drawing/2014/main" id="{5859F396-7234-2560-0422-38B17F451085}"/>
              </a:ext>
            </a:extLst>
          </p:cNvPr>
          <p:cNvSpPr/>
          <p:nvPr/>
        </p:nvSpPr>
        <p:spPr>
          <a:xfrm>
            <a:off x="11551140" y="3050036"/>
            <a:ext cx="499734" cy="475898"/>
          </a:xfrm>
          <a:custGeom>
            <a:avLst/>
            <a:gdLst>
              <a:gd name="connsiteX0" fmla="*/ 1095654 w 1140335"/>
              <a:gd name="connsiteY0" fmla="*/ 349003 h 1140481"/>
              <a:gd name="connsiteX1" fmla="*/ 349003 w 1140335"/>
              <a:gd name="connsiteY1" fmla="*/ 44827 h 1140481"/>
              <a:gd name="connsiteX2" fmla="*/ 44827 w 1140335"/>
              <a:gd name="connsiteY2" fmla="*/ 791478 h 1140481"/>
              <a:gd name="connsiteX3" fmla="*/ 791478 w 1140335"/>
              <a:gd name="connsiteY3" fmla="*/ 1095654 h 1140481"/>
              <a:gd name="connsiteX4" fmla="*/ 1140335 w 1140335"/>
              <a:gd name="connsiteY4" fmla="*/ 570241 h 1140481"/>
              <a:gd name="connsiteX5" fmla="*/ 1095654 w 1140335"/>
              <a:gd name="connsiteY5" fmla="*/ 349003 h 1140481"/>
              <a:gd name="connsiteX6" fmla="*/ 571987 w 1140335"/>
              <a:gd name="connsiteY6" fmla="*/ 1063679 h 1140481"/>
              <a:gd name="connsiteX7" fmla="*/ 78545 w 1140335"/>
              <a:gd name="connsiteY7" fmla="*/ 570241 h 1140481"/>
              <a:gd name="connsiteX8" fmla="*/ 571987 w 1140335"/>
              <a:gd name="connsiteY8" fmla="*/ 76799 h 1140481"/>
              <a:gd name="connsiteX9" fmla="*/ 1065425 w 1140335"/>
              <a:gd name="connsiteY9" fmla="*/ 570241 h 1140481"/>
              <a:gd name="connsiteX10" fmla="*/ 571987 w 1140335"/>
              <a:gd name="connsiteY10" fmla="*/ 1063679 h 11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335" h="1140481">
                <a:moveTo>
                  <a:pt x="1095654" y="349003"/>
                </a:moveTo>
                <a:cubicBezTo>
                  <a:pt x="973466" y="58825"/>
                  <a:pt x="639184" y="-77359"/>
                  <a:pt x="349003" y="44827"/>
                </a:cubicBezTo>
                <a:cubicBezTo>
                  <a:pt x="58824" y="167014"/>
                  <a:pt x="-77359" y="501302"/>
                  <a:pt x="44827" y="791478"/>
                </a:cubicBezTo>
                <a:cubicBezTo>
                  <a:pt x="167013" y="1081658"/>
                  <a:pt x="501301" y="1217842"/>
                  <a:pt x="791478" y="1095654"/>
                </a:cubicBezTo>
                <a:cubicBezTo>
                  <a:pt x="1002870" y="1006643"/>
                  <a:pt x="1140335" y="799612"/>
                  <a:pt x="1140335" y="570241"/>
                </a:cubicBezTo>
                <a:cubicBezTo>
                  <a:pt x="1140431" y="494245"/>
                  <a:pt x="1125242" y="419005"/>
                  <a:pt x="1095654" y="349003"/>
                </a:cubicBezTo>
                <a:close/>
                <a:moveTo>
                  <a:pt x="571987" y="1063679"/>
                </a:moveTo>
                <a:cubicBezTo>
                  <a:pt x="299903" y="1063679"/>
                  <a:pt x="78545" y="842328"/>
                  <a:pt x="78545" y="570241"/>
                </a:cubicBezTo>
                <a:cubicBezTo>
                  <a:pt x="78545" y="298156"/>
                  <a:pt x="299903" y="76799"/>
                  <a:pt x="571987" y="76799"/>
                </a:cubicBezTo>
                <a:cubicBezTo>
                  <a:pt x="844074" y="76799"/>
                  <a:pt x="1065425" y="298156"/>
                  <a:pt x="1065425" y="570241"/>
                </a:cubicBezTo>
                <a:cubicBezTo>
                  <a:pt x="1065425" y="842328"/>
                  <a:pt x="844074" y="1063679"/>
                  <a:pt x="571987" y="1063679"/>
                </a:cubicBezTo>
                <a:close/>
              </a:path>
            </a:pathLst>
          </a:custGeom>
          <a:solidFill>
            <a:srgbClr val="004953"/>
          </a:solidFill>
          <a:ln w="4191" cap="flat">
            <a:solidFill>
              <a:srgbClr val="004953"/>
            </a:solid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 name="Text Box 15">
            <a:hlinkClick r:id="" action="ppaction://noaction"/>
            <a:extLst>
              <a:ext uri="{FF2B5EF4-FFF2-40B4-BE49-F238E27FC236}">
                <a16:creationId xmlns:a16="http://schemas.microsoft.com/office/drawing/2014/main" id="{C983EAB8-8D39-FEE5-8ED0-C57992BC5F8E}"/>
              </a:ext>
            </a:extLst>
          </p:cNvPr>
          <p:cNvSpPr txBox="1">
            <a:spLocks noChangeArrowheads="1"/>
          </p:cNvSpPr>
          <p:nvPr/>
        </p:nvSpPr>
        <p:spPr bwMode="auto">
          <a:xfrm>
            <a:off x="9492618" y="1743184"/>
            <a:ext cx="2432682" cy="1232854"/>
          </a:xfrm>
          <a:prstGeom prst="roundRect">
            <a:avLst>
              <a:gd name="adj" fmla="val 9717"/>
            </a:avLst>
          </a:prstGeom>
          <a:solidFill>
            <a:schemeClr val="bg1"/>
          </a:solidFill>
          <a:ln w="12700" algn="ctr">
            <a:solidFill>
              <a:srgbClr val="1DA6B9"/>
            </a:solidFill>
            <a:miter lim="800000"/>
            <a:headEnd/>
            <a:tailEnd/>
          </a:ln>
          <a:effectLst/>
        </p:spPr>
        <p:txBody>
          <a:bodyPr vert="horz" lIns="91440" tIns="45720" rIns="0" bIns="0" anchor="t">
            <a:noAutofit/>
          </a:bodyPr>
          <a:lstStyle>
            <a:defPPr>
              <a:defRPr lang="en-US"/>
            </a:defPPr>
            <a:lvl1pPr marR="0" lvl="0" indent="0" algn="ctr" defTabSz="457200" eaLnBrk="0" fontAlgn="base" hangingPunct="0">
              <a:lnSpc>
                <a:spcPct val="100000"/>
              </a:lnSpc>
              <a:spcBef>
                <a:spcPct val="0"/>
              </a:spcBef>
              <a:spcAft>
                <a:spcPct val="0"/>
              </a:spcAft>
              <a:buClrTx/>
              <a:buSzTx/>
              <a:buFontTx/>
              <a:buNone/>
              <a:tabLst/>
              <a:defRPr kumimoji="0" sz="1000" b="1" i="0" u="none" strike="noStrike" cap="none" spc="0" normalizeH="0" baseline="0">
                <a:ln>
                  <a:noFill/>
                </a:ln>
                <a:solidFill>
                  <a:schemeClr val="tx2"/>
                </a:solidFill>
                <a:effectLst/>
                <a:uLnTx/>
                <a:uFillTx/>
                <a:latin typeface="+mn-lt"/>
                <a:ea typeface="+mn-ea"/>
                <a:cs typeface="+mn-cs"/>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i="0" u="none" strike="noStrike" kern="1200" cap="none" spc="0" normalizeH="0" baseline="0" noProof="0" dirty="0">
                <a:ln>
                  <a:noFill/>
                </a:ln>
                <a:solidFill>
                  <a:srgbClr val="264A9A"/>
                </a:solidFill>
                <a:effectLst/>
                <a:uLnTx/>
                <a:uFillTx/>
                <a:latin typeface="Arial" panose="020B0604020202020204"/>
                <a:ea typeface="+mn-ea"/>
                <a:cs typeface="+mn-cs"/>
              </a:rPr>
              <a:t>~ 1 </a:t>
            </a:r>
            <a:r>
              <a:rPr kumimoji="0" lang="en-US" sz="1600" i="0" u="none" strike="noStrike" kern="1200" cap="all" spc="0" normalizeH="0" baseline="0" noProof="0" dirty="0">
                <a:ln>
                  <a:noFill/>
                </a:ln>
                <a:solidFill>
                  <a:srgbClr val="264A9A"/>
                </a:solidFill>
                <a:effectLst/>
                <a:uLnTx/>
                <a:uFillTx/>
                <a:latin typeface="Arial" panose="020B0604020202020204"/>
                <a:ea typeface="+mn-ea"/>
                <a:cs typeface="+mn-cs"/>
              </a:rPr>
              <a:t>EM CADA</a:t>
            </a:r>
            <a:r>
              <a:rPr kumimoji="0" lang="en-US" sz="160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2000" i="0" u="none" strike="noStrike" kern="1200" cap="none" spc="0" normalizeH="0" baseline="0" noProof="0" dirty="0">
                <a:ln>
                  <a:noFill/>
                </a:ln>
                <a:solidFill>
                  <a:srgbClr val="264A9A"/>
                </a:solidFill>
                <a:effectLst/>
                <a:uLnTx/>
                <a:uFillTx/>
                <a:latin typeface="Arial" panose="020B0604020202020204"/>
                <a:ea typeface="+mn-ea"/>
                <a:cs typeface="+mn-cs"/>
              </a:rPr>
              <a:t>30 </a:t>
            </a:r>
            <a:endParaRPr kumimoji="0" lang="en-US" sz="2000" i="0" u="none" strike="noStrike" kern="1200" cap="none" spc="0" normalizeH="0" baseline="30000" noProof="0" dirty="0">
              <a:ln>
                <a:noFill/>
              </a:ln>
              <a:solidFill>
                <a:srgbClr val="264A9A"/>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Novos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casos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de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são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atribuíveis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 esses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tipos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de HPV a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cada</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ano.</a:t>
            </a:r>
            <a:r>
              <a:rPr kumimoji="0" lang="en-US" sz="1400" b="0" i="0" u="none" strike="noStrike" kern="1200" cap="none" spc="0" normalizeH="0" baseline="30000" noProof="0" dirty="0">
                <a:ln>
                  <a:noFill/>
                </a:ln>
                <a:solidFill>
                  <a:srgbClr val="264A9A"/>
                </a:solidFill>
                <a:effectLst/>
                <a:uLnTx/>
                <a:uFillTx/>
                <a:latin typeface="Arial" panose="020B0604020202020204"/>
                <a:ea typeface="+mn-ea"/>
                <a:cs typeface="+mn-cs"/>
              </a:rPr>
              <a:t>1,a</a:t>
            </a:r>
            <a:endParaRPr kumimoji="0" lang="en-US" sz="1800" b="0" i="0" u="none" strike="noStrike" kern="1200" cap="none" spc="0" normalizeH="0" baseline="30000" noProof="0" dirty="0">
              <a:ln>
                <a:noFill/>
              </a:ln>
              <a:solidFill>
                <a:srgbClr val="264A9A"/>
              </a:solidFill>
              <a:effectLst/>
              <a:uLnTx/>
              <a:uFillTx/>
              <a:latin typeface="Arial" panose="020B0604020202020204"/>
              <a:ea typeface="+mn-ea"/>
              <a:cs typeface="+mn-cs"/>
            </a:endParaRPr>
          </a:p>
        </p:txBody>
      </p:sp>
      <p:sp>
        <p:nvSpPr>
          <p:cNvPr id="22" name="Rectangle 64">
            <a:extLst>
              <a:ext uri="{FF2B5EF4-FFF2-40B4-BE49-F238E27FC236}">
                <a16:creationId xmlns:a16="http://schemas.microsoft.com/office/drawing/2014/main" id="{F5DD3936-18F2-9250-0542-812810AC351B}"/>
              </a:ext>
            </a:extLst>
          </p:cNvPr>
          <p:cNvSpPr/>
          <p:nvPr/>
        </p:nvSpPr>
        <p:spPr>
          <a:xfrm>
            <a:off x="9819465" y="2423483"/>
            <a:ext cx="1998980" cy="600164"/>
          </a:xfrm>
          <a:prstGeom prst="rect">
            <a:avLst/>
          </a:prstGeom>
        </p:spPr>
        <p:txBody>
          <a:bodyPr wrap="square" lIns="0" tIns="0" rIns="0" bIns="0">
            <a:no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endParaRPr kumimoji="0" lang="en-US" sz="18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23" name="Freeform: Shape 81">
            <a:extLst>
              <a:ext uri="{FF2B5EF4-FFF2-40B4-BE49-F238E27FC236}">
                <a16:creationId xmlns:a16="http://schemas.microsoft.com/office/drawing/2014/main" id="{190A3779-220F-4426-97E9-AD7516319449}"/>
              </a:ext>
            </a:extLst>
          </p:cNvPr>
          <p:cNvSpPr/>
          <p:nvPr/>
        </p:nvSpPr>
        <p:spPr>
          <a:xfrm>
            <a:off x="188371" y="1500223"/>
            <a:ext cx="1063400" cy="3023870"/>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rgbClr val="1DA6B9"/>
          </a:solidFill>
          <a:ln w="12700"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24" name="Group 93">
            <a:extLst>
              <a:ext uri="{FF2B5EF4-FFF2-40B4-BE49-F238E27FC236}">
                <a16:creationId xmlns:a16="http://schemas.microsoft.com/office/drawing/2014/main" id="{F71C37EB-B1C7-5FCD-6748-1596853E6F48}"/>
              </a:ext>
            </a:extLst>
          </p:cNvPr>
          <p:cNvGrpSpPr/>
          <p:nvPr/>
        </p:nvGrpSpPr>
        <p:grpSpPr>
          <a:xfrm>
            <a:off x="1071794" y="2488520"/>
            <a:ext cx="4342798" cy="430352"/>
            <a:chOff x="1071794" y="2662522"/>
            <a:chExt cx="4342798" cy="430352"/>
          </a:xfrm>
        </p:grpSpPr>
        <p:sp>
          <p:nvSpPr>
            <p:cNvPr id="26" name="Rectangle: Rounded Corners 85">
              <a:extLst>
                <a:ext uri="{FF2B5EF4-FFF2-40B4-BE49-F238E27FC236}">
                  <a16:creationId xmlns:a16="http://schemas.microsoft.com/office/drawing/2014/main" id="{0C1F5F83-9561-3B7A-4AB6-BB3604EB6F5E}"/>
                </a:ext>
              </a:extLst>
            </p:cNvPr>
            <p:cNvSpPr/>
            <p:nvPr/>
          </p:nvSpPr>
          <p:spPr>
            <a:xfrm>
              <a:off x="2562424" y="2758956"/>
              <a:ext cx="1554482"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Casos de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câncer</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anal</a:t>
              </a:r>
              <a:r>
                <a:rPr kumimoji="0" lang="en-US" sz="1600" b="0" i="0" u="none" strike="noStrike" kern="1200" cap="none" spc="0" normalizeH="0" baseline="30000" noProof="0" dirty="0">
                  <a:ln>
                    <a:noFill/>
                  </a:ln>
                  <a:solidFill>
                    <a:srgbClr val="292929"/>
                  </a:solidFill>
                  <a:effectLst/>
                  <a:uLnTx/>
                  <a:uFillTx/>
                  <a:latin typeface="Arial" panose="020B0604020202020204"/>
                  <a:ea typeface="+mn-ea"/>
                  <a:cs typeface="+mn-cs"/>
                </a:rPr>
                <a:t>1,a</a:t>
              </a:r>
            </a:p>
          </p:txBody>
        </p:sp>
        <p:sp>
          <p:nvSpPr>
            <p:cNvPr id="27" name="Rectangle: Rounded Corners 85">
              <a:extLst>
                <a:ext uri="{FF2B5EF4-FFF2-40B4-BE49-F238E27FC236}">
                  <a16:creationId xmlns:a16="http://schemas.microsoft.com/office/drawing/2014/main" id="{860BAEFE-5E00-E8F5-C2BC-CDDF16AA6992}"/>
                </a:ext>
              </a:extLst>
            </p:cNvPr>
            <p:cNvSpPr/>
            <p:nvPr/>
          </p:nvSpPr>
          <p:spPr>
            <a:xfrm>
              <a:off x="1071794" y="2662522"/>
              <a:ext cx="1401497" cy="430352"/>
            </a:xfrm>
            <a:prstGeom prst="roundRect">
              <a:avLst>
                <a:gd name="adj" fmla="val 50000"/>
              </a:avLst>
            </a:prstGeom>
            <a:solidFill>
              <a:schemeClr val="accent2"/>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9.900</a:t>
              </a:r>
            </a:p>
          </p:txBody>
        </p:sp>
        <p:sp>
          <p:nvSpPr>
            <p:cNvPr id="28" name="Rectangle: Rounded Corners 80">
              <a:extLst>
                <a:ext uri="{FF2B5EF4-FFF2-40B4-BE49-F238E27FC236}">
                  <a16:creationId xmlns:a16="http://schemas.microsoft.com/office/drawing/2014/main" id="{04EEBB41-5E1F-C644-D17E-404BF24ED19D}"/>
                </a:ext>
              </a:extLst>
            </p:cNvPr>
            <p:cNvSpPr/>
            <p:nvPr/>
          </p:nvSpPr>
          <p:spPr>
            <a:xfrm>
              <a:off x="4132149" y="2662522"/>
              <a:ext cx="1282443" cy="430352"/>
            </a:xfrm>
            <a:prstGeom prst="roundRect">
              <a:avLst>
                <a:gd name="adj" fmla="val 50000"/>
              </a:avLst>
            </a:prstGeom>
            <a:solidFill>
              <a:schemeClr val="accent2"/>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9144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19.000</a:t>
              </a:r>
            </a:p>
          </p:txBody>
        </p:sp>
        <p:cxnSp>
          <p:nvCxnSpPr>
            <p:cNvPr id="29" name="Straight Connector 84">
              <a:extLst>
                <a:ext uri="{FF2B5EF4-FFF2-40B4-BE49-F238E27FC236}">
                  <a16:creationId xmlns:a16="http://schemas.microsoft.com/office/drawing/2014/main" id="{56131F84-C1FC-2C63-0D74-BB54A3E0A9E4}"/>
                </a:ext>
              </a:extLst>
            </p:cNvPr>
            <p:cNvCxnSpPr>
              <a:cxnSpLocks/>
            </p:cNvCxnSpPr>
            <p:nvPr/>
          </p:nvCxnSpPr>
          <p:spPr>
            <a:xfrm>
              <a:off x="2473291" y="2887011"/>
              <a:ext cx="18965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85">
              <a:extLst>
                <a:ext uri="{FF2B5EF4-FFF2-40B4-BE49-F238E27FC236}">
                  <a16:creationId xmlns:a16="http://schemas.microsoft.com/office/drawing/2014/main" id="{E2E29A0E-3582-D8AC-D4CA-5A2FDCFC8AFE}"/>
                </a:ext>
              </a:extLst>
            </p:cNvPr>
            <p:cNvCxnSpPr>
              <a:cxnSpLocks/>
            </p:cNvCxnSpPr>
            <p:nvPr/>
          </p:nvCxnSpPr>
          <p:spPr>
            <a:xfrm>
              <a:off x="4039574" y="2887011"/>
              <a:ext cx="18965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1" name="Group 94">
            <a:extLst>
              <a:ext uri="{FF2B5EF4-FFF2-40B4-BE49-F238E27FC236}">
                <a16:creationId xmlns:a16="http://schemas.microsoft.com/office/drawing/2014/main" id="{1D480636-6098-AC63-BDCE-0D8CCB11B96D}"/>
              </a:ext>
            </a:extLst>
          </p:cNvPr>
          <p:cNvGrpSpPr/>
          <p:nvPr/>
        </p:nvGrpSpPr>
        <p:grpSpPr>
          <a:xfrm>
            <a:off x="6055360" y="2047406"/>
            <a:ext cx="3543937" cy="430352"/>
            <a:chOff x="6055360" y="2221408"/>
            <a:chExt cx="3543937" cy="430352"/>
          </a:xfrm>
        </p:grpSpPr>
        <p:sp>
          <p:nvSpPr>
            <p:cNvPr id="32" name="Rectangle: Rounded Corners 85">
              <a:extLst>
                <a:ext uri="{FF2B5EF4-FFF2-40B4-BE49-F238E27FC236}">
                  <a16:creationId xmlns:a16="http://schemas.microsoft.com/office/drawing/2014/main" id="{B7D101D5-0F38-888C-7C2A-94156B1A06AA}"/>
                </a:ext>
              </a:extLst>
            </p:cNvPr>
            <p:cNvSpPr/>
            <p:nvPr/>
          </p:nvSpPr>
          <p:spPr>
            <a:xfrm>
              <a:off x="7893686" y="2307768"/>
              <a:ext cx="1705611"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Casos de </a:t>
              </a:r>
              <a:r>
                <a:rPr kumimoji="0" lang="en-US" sz="1500" b="0" i="0" u="none" strike="noStrike" kern="1200" cap="none" spc="0" normalizeH="0" baseline="0" noProof="0" dirty="0" err="1">
                  <a:ln>
                    <a:noFill/>
                  </a:ln>
                  <a:solidFill>
                    <a:srgbClr val="292929"/>
                  </a:solidFill>
                  <a:effectLst/>
                  <a:uLnTx/>
                  <a:uFillTx/>
                  <a:latin typeface="Arial" panose="020B0604020202020204"/>
                  <a:ea typeface="+mn-ea"/>
                  <a:cs typeface="+mn-cs"/>
                </a:rPr>
                <a:t>câncer</a:t>
              </a: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 vulvar e vaginal</a:t>
              </a:r>
              <a:r>
                <a:rPr kumimoji="0" lang="en-US" sz="1500" b="0" i="0" u="none" strike="noStrike" kern="1200" cap="none" spc="0" normalizeH="0" baseline="30000" noProof="0" dirty="0">
                  <a:ln>
                    <a:noFill/>
                  </a:ln>
                  <a:solidFill>
                    <a:srgbClr val="292929"/>
                  </a:solidFill>
                  <a:effectLst/>
                  <a:uLnTx/>
                  <a:uFillTx/>
                  <a:latin typeface="Arial" panose="020B0604020202020204"/>
                  <a:ea typeface="+mn-ea"/>
                  <a:cs typeface="+mn-cs"/>
                </a:rPr>
                <a:t>1,a</a:t>
              </a:r>
            </a:p>
          </p:txBody>
        </p:sp>
        <p:sp>
          <p:nvSpPr>
            <p:cNvPr id="33" name="Rectangle: Rounded Corners 76">
              <a:extLst>
                <a:ext uri="{FF2B5EF4-FFF2-40B4-BE49-F238E27FC236}">
                  <a16:creationId xmlns:a16="http://schemas.microsoft.com/office/drawing/2014/main" id="{CC9CED28-13F5-2D8B-4678-0E9B6D4E83D4}"/>
                </a:ext>
              </a:extLst>
            </p:cNvPr>
            <p:cNvSpPr/>
            <p:nvPr/>
          </p:nvSpPr>
          <p:spPr>
            <a:xfrm>
              <a:off x="6055360" y="2221408"/>
              <a:ext cx="1593682" cy="430352"/>
            </a:xfrm>
            <a:prstGeom prst="roundRect">
              <a:avLst>
                <a:gd name="adj" fmla="val 50000"/>
              </a:avLst>
            </a:prstGeom>
            <a:solidFill>
              <a:srgbClr val="264A9A"/>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25.000 </a:t>
              </a:r>
            </a:p>
          </p:txBody>
        </p:sp>
        <p:cxnSp>
          <p:nvCxnSpPr>
            <p:cNvPr id="34" name="Straight Connector 86">
              <a:extLst>
                <a:ext uri="{FF2B5EF4-FFF2-40B4-BE49-F238E27FC236}">
                  <a16:creationId xmlns:a16="http://schemas.microsoft.com/office/drawing/2014/main" id="{D4D648D9-0648-D135-444B-070E7F8825C6}"/>
                </a:ext>
              </a:extLst>
            </p:cNvPr>
            <p:cNvCxnSpPr>
              <a:cxnSpLocks/>
            </p:cNvCxnSpPr>
            <p:nvPr/>
          </p:nvCxnSpPr>
          <p:spPr>
            <a:xfrm>
              <a:off x="7649421" y="2436584"/>
              <a:ext cx="189654" cy="0"/>
            </a:xfrm>
            <a:prstGeom prst="line">
              <a:avLst/>
            </a:prstGeom>
            <a:ln w="28575">
              <a:solidFill>
                <a:srgbClr val="004953">
                  <a:alpha val="67000"/>
                </a:srgbClr>
              </a:solidFill>
            </a:ln>
          </p:spPr>
          <p:style>
            <a:lnRef idx="1">
              <a:schemeClr val="accent1"/>
            </a:lnRef>
            <a:fillRef idx="0">
              <a:schemeClr val="accent1"/>
            </a:fillRef>
            <a:effectRef idx="0">
              <a:schemeClr val="accent1"/>
            </a:effectRef>
            <a:fontRef idx="minor">
              <a:schemeClr val="tx1"/>
            </a:fontRef>
          </p:style>
        </p:cxnSp>
      </p:grpSp>
      <p:grpSp>
        <p:nvGrpSpPr>
          <p:cNvPr id="35" name="Group 95">
            <a:extLst>
              <a:ext uri="{FF2B5EF4-FFF2-40B4-BE49-F238E27FC236}">
                <a16:creationId xmlns:a16="http://schemas.microsoft.com/office/drawing/2014/main" id="{DE24EB18-071D-C218-A6AA-CA20743C3EF4}"/>
              </a:ext>
            </a:extLst>
          </p:cNvPr>
          <p:cNvGrpSpPr/>
          <p:nvPr/>
        </p:nvGrpSpPr>
        <p:grpSpPr>
          <a:xfrm>
            <a:off x="6055360" y="2962653"/>
            <a:ext cx="3543937" cy="430352"/>
            <a:chOff x="6055360" y="3136655"/>
            <a:chExt cx="3543937" cy="430352"/>
          </a:xfrm>
        </p:grpSpPr>
        <p:sp>
          <p:nvSpPr>
            <p:cNvPr id="36" name="Rectangle: Rounded Corners 85">
              <a:extLst>
                <a:ext uri="{FF2B5EF4-FFF2-40B4-BE49-F238E27FC236}">
                  <a16:creationId xmlns:a16="http://schemas.microsoft.com/office/drawing/2014/main" id="{B88A6ED5-69E2-EE99-A35E-4E68D1CBBF01}"/>
                </a:ext>
              </a:extLst>
            </p:cNvPr>
            <p:cNvSpPr/>
            <p:nvPr/>
          </p:nvSpPr>
          <p:spPr>
            <a:xfrm>
              <a:off x="7893686" y="3206928"/>
              <a:ext cx="1705611"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Casos de </a:t>
              </a:r>
              <a:r>
                <a:rPr kumimoji="0" lang="en-US" sz="1500" b="0" i="0" u="none" strike="noStrike" kern="1200" cap="none" spc="0" normalizeH="0" baseline="0" noProof="0" dirty="0" err="1">
                  <a:ln>
                    <a:noFill/>
                  </a:ln>
                  <a:solidFill>
                    <a:srgbClr val="292929"/>
                  </a:solidFill>
                  <a:effectLst/>
                  <a:uLnTx/>
                  <a:uFillTx/>
                  <a:latin typeface="Arial" panose="020B0604020202020204"/>
                  <a:ea typeface="+mn-ea"/>
                  <a:cs typeface="+mn-cs"/>
                </a:rPr>
                <a:t>câncer</a:t>
              </a: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 </a:t>
              </a:r>
              <a:r>
                <a:rPr lang="en-US" sz="1500" dirty="0">
                  <a:solidFill>
                    <a:srgbClr val="292929"/>
                  </a:solidFill>
                  <a:latin typeface="Arial" panose="020B0604020202020204"/>
                </a:rPr>
                <a:t>de </a:t>
              </a:r>
              <a:r>
                <a:rPr lang="en-US" sz="1500" dirty="0" err="1">
                  <a:solidFill>
                    <a:srgbClr val="292929"/>
                  </a:solidFill>
                  <a:latin typeface="Arial" panose="020B0604020202020204"/>
                </a:rPr>
                <a:t>colo</a:t>
              </a:r>
              <a:r>
                <a:rPr lang="en-US" sz="1500" dirty="0">
                  <a:solidFill>
                    <a:srgbClr val="292929"/>
                  </a:solidFill>
                  <a:latin typeface="Arial" panose="020B0604020202020204"/>
                </a:rPr>
                <a:t> do </a:t>
              </a:r>
              <a:r>
                <a:rPr lang="en-US" sz="1500" dirty="0" err="1">
                  <a:solidFill>
                    <a:srgbClr val="292929"/>
                  </a:solidFill>
                  <a:latin typeface="Arial" panose="020B0604020202020204"/>
                </a:rPr>
                <a:t>útero</a:t>
              </a:r>
              <a:r>
                <a:rPr kumimoji="0" lang="en-US" sz="1500" b="0" i="0" u="none" strike="noStrike" kern="1200" cap="none" spc="0" normalizeH="0" baseline="30000" noProof="0" dirty="0">
                  <a:ln>
                    <a:noFill/>
                  </a:ln>
                  <a:solidFill>
                    <a:srgbClr val="292929"/>
                  </a:solidFill>
                  <a:effectLst/>
                  <a:uLnTx/>
                  <a:uFillTx/>
                  <a:latin typeface="Arial" panose="020B0604020202020204"/>
                  <a:ea typeface="+mn-ea"/>
                  <a:cs typeface="+mn-cs"/>
                </a:rPr>
                <a:t>5,a</a:t>
              </a:r>
            </a:p>
          </p:txBody>
        </p:sp>
        <p:sp>
          <p:nvSpPr>
            <p:cNvPr id="37" name="Rectangle: Rounded Corners 77">
              <a:extLst>
                <a:ext uri="{FF2B5EF4-FFF2-40B4-BE49-F238E27FC236}">
                  <a16:creationId xmlns:a16="http://schemas.microsoft.com/office/drawing/2014/main" id="{32D4CB8D-0E22-A491-BCD3-F4BC3F2604A7}"/>
                </a:ext>
              </a:extLst>
            </p:cNvPr>
            <p:cNvSpPr/>
            <p:nvPr/>
          </p:nvSpPr>
          <p:spPr>
            <a:xfrm>
              <a:off x="6055360" y="3136655"/>
              <a:ext cx="1593682" cy="430352"/>
            </a:xfrm>
            <a:prstGeom prst="roundRect">
              <a:avLst>
                <a:gd name="adj" fmla="val 50000"/>
              </a:avLst>
            </a:prstGeom>
            <a:solidFill>
              <a:srgbClr val="264A9A"/>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662.301 </a:t>
              </a:r>
            </a:p>
          </p:txBody>
        </p:sp>
        <p:cxnSp>
          <p:nvCxnSpPr>
            <p:cNvPr id="38" name="Straight Connector 87">
              <a:extLst>
                <a:ext uri="{FF2B5EF4-FFF2-40B4-BE49-F238E27FC236}">
                  <a16:creationId xmlns:a16="http://schemas.microsoft.com/office/drawing/2014/main" id="{8E32F869-3DB7-58FC-BC3B-F1D3FFB313E7}"/>
                </a:ext>
              </a:extLst>
            </p:cNvPr>
            <p:cNvCxnSpPr>
              <a:cxnSpLocks/>
            </p:cNvCxnSpPr>
            <p:nvPr/>
          </p:nvCxnSpPr>
          <p:spPr>
            <a:xfrm>
              <a:off x="7649421" y="3361144"/>
              <a:ext cx="189654" cy="0"/>
            </a:xfrm>
            <a:prstGeom prst="line">
              <a:avLst/>
            </a:prstGeom>
            <a:ln w="28575">
              <a:solidFill>
                <a:srgbClr val="004953"/>
              </a:solidFill>
            </a:ln>
          </p:spPr>
          <p:style>
            <a:lnRef idx="1">
              <a:schemeClr val="accent1"/>
            </a:lnRef>
            <a:fillRef idx="0">
              <a:schemeClr val="accent1"/>
            </a:fillRef>
            <a:effectRef idx="0">
              <a:schemeClr val="accent1"/>
            </a:effectRef>
            <a:fontRef idx="minor">
              <a:schemeClr val="tx1"/>
            </a:fontRef>
          </p:style>
        </p:cxnSp>
      </p:grpSp>
      <p:sp>
        <p:nvSpPr>
          <p:cNvPr id="39" name="Freeform: Shape 88">
            <a:extLst>
              <a:ext uri="{FF2B5EF4-FFF2-40B4-BE49-F238E27FC236}">
                <a16:creationId xmlns:a16="http://schemas.microsoft.com/office/drawing/2014/main" id="{3A83DBA1-248C-2BB2-EB27-FD3235ABEB8B}"/>
              </a:ext>
            </a:extLst>
          </p:cNvPr>
          <p:cNvSpPr/>
          <p:nvPr/>
        </p:nvSpPr>
        <p:spPr>
          <a:xfrm>
            <a:off x="5403924" y="1589877"/>
            <a:ext cx="997723" cy="2934216"/>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rgbClr val="264A9A"/>
          </a:solidFill>
          <a:ln w="12700"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40" name="Group 98">
            <a:extLst>
              <a:ext uri="{FF2B5EF4-FFF2-40B4-BE49-F238E27FC236}">
                <a16:creationId xmlns:a16="http://schemas.microsoft.com/office/drawing/2014/main" id="{3E12A4D3-2656-E38F-CDE9-18F68D44F008}"/>
              </a:ext>
            </a:extLst>
          </p:cNvPr>
          <p:cNvGrpSpPr/>
          <p:nvPr/>
        </p:nvGrpSpPr>
        <p:grpSpPr>
          <a:xfrm>
            <a:off x="6033346" y="3596287"/>
            <a:ext cx="2869354" cy="808061"/>
            <a:chOff x="6033346" y="3770289"/>
            <a:chExt cx="2869354" cy="808061"/>
          </a:xfrm>
        </p:grpSpPr>
        <p:sp>
          <p:nvSpPr>
            <p:cNvPr id="41" name="Rectangle: Rounded Corners 89">
              <a:extLst>
                <a:ext uri="{FF2B5EF4-FFF2-40B4-BE49-F238E27FC236}">
                  <a16:creationId xmlns:a16="http://schemas.microsoft.com/office/drawing/2014/main" id="{BC68ED0F-98DF-00F0-B449-DAB10835851C}"/>
                </a:ext>
              </a:extLst>
            </p:cNvPr>
            <p:cNvSpPr/>
            <p:nvPr/>
          </p:nvSpPr>
          <p:spPr>
            <a:xfrm>
              <a:off x="6033346" y="3770289"/>
              <a:ext cx="2713145" cy="320040"/>
            </a:xfrm>
            <a:prstGeom prst="roundRect">
              <a:avLst>
                <a:gd name="adj" fmla="val 9668"/>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17145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Displasia</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cervical</a:t>
              </a:r>
              <a:r>
                <a:rPr kumimoji="0" lang="en-US" sz="1600" b="0" i="0" u="none" strike="noStrike" kern="1200" cap="none" spc="0" normalizeH="0" baseline="30000" noProof="0" dirty="0">
                  <a:ln>
                    <a:noFill/>
                  </a:ln>
                  <a:solidFill>
                    <a:srgbClr val="292929"/>
                  </a:solidFill>
                  <a:effectLst/>
                  <a:uLnTx/>
                  <a:uFillTx/>
                  <a:latin typeface="Arial" panose="020B0604020202020204"/>
                  <a:ea typeface="+mn-ea"/>
                  <a:cs typeface="+mn-cs"/>
                </a:rPr>
                <a:t>3–6,b</a:t>
              </a:r>
            </a:p>
          </p:txBody>
        </p:sp>
        <p:sp>
          <p:nvSpPr>
            <p:cNvPr id="42" name="Rectangle: Rounded Corners 90">
              <a:extLst>
                <a:ext uri="{FF2B5EF4-FFF2-40B4-BE49-F238E27FC236}">
                  <a16:creationId xmlns:a16="http://schemas.microsoft.com/office/drawing/2014/main" id="{D565D90D-7456-3ACE-9465-5A78ADA4E8C6}"/>
                </a:ext>
              </a:extLst>
            </p:cNvPr>
            <p:cNvSpPr/>
            <p:nvPr/>
          </p:nvSpPr>
          <p:spPr>
            <a:xfrm>
              <a:off x="6055360" y="4146550"/>
              <a:ext cx="2847340" cy="431800"/>
            </a:xfrm>
            <a:prstGeom prst="roundRect">
              <a:avLst>
                <a:gd name="adj" fmla="val 50000"/>
              </a:avLst>
            </a:prstGeom>
            <a:solidFill>
              <a:srgbClr val="264A9A"/>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Milhões</a:t>
              </a:r>
              <a:r>
                <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rPr>
                <a:t> de </a:t>
              </a: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casos</a:t>
              </a:r>
              <a:endPar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endParaRPr>
            </a:p>
          </p:txBody>
        </p:sp>
      </p:grpSp>
      <p:grpSp>
        <p:nvGrpSpPr>
          <p:cNvPr id="43" name="Group 99">
            <a:extLst>
              <a:ext uri="{FF2B5EF4-FFF2-40B4-BE49-F238E27FC236}">
                <a16:creationId xmlns:a16="http://schemas.microsoft.com/office/drawing/2014/main" id="{2C15067E-A596-3F69-18A5-834B0A98C5A9}"/>
              </a:ext>
            </a:extLst>
          </p:cNvPr>
          <p:cNvGrpSpPr/>
          <p:nvPr/>
        </p:nvGrpSpPr>
        <p:grpSpPr>
          <a:xfrm>
            <a:off x="946150" y="3577981"/>
            <a:ext cx="4641850" cy="824691"/>
            <a:chOff x="946150" y="3751983"/>
            <a:chExt cx="4641850" cy="824691"/>
          </a:xfrm>
        </p:grpSpPr>
        <p:sp>
          <p:nvSpPr>
            <p:cNvPr id="44" name="Rectangle: Rounded Corners 85">
              <a:extLst>
                <a:ext uri="{FF2B5EF4-FFF2-40B4-BE49-F238E27FC236}">
                  <a16:creationId xmlns:a16="http://schemas.microsoft.com/office/drawing/2014/main" id="{E342DBD4-6F1A-0A63-3A16-69F908DDF620}"/>
                </a:ext>
              </a:extLst>
            </p:cNvPr>
            <p:cNvSpPr/>
            <p:nvPr/>
          </p:nvSpPr>
          <p:spPr>
            <a:xfrm>
              <a:off x="2312953" y="3751983"/>
              <a:ext cx="2095369"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Verrugas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genitais</a:t>
              </a:r>
              <a:r>
                <a:rPr kumimoji="0" lang="en-US" sz="1600" b="0" i="0" u="none" strike="noStrike" kern="1200" cap="none" spc="0" normalizeH="0" baseline="30000" noProof="0" dirty="0">
                  <a:ln>
                    <a:noFill/>
                  </a:ln>
                  <a:solidFill>
                    <a:srgbClr val="292929"/>
                  </a:solidFill>
                  <a:effectLst/>
                  <a:uLnTx/>
                  <a:uFillTx/>
                  <a:latin typeface="Arial" panose="020B0604020202020204"/>
                  <a:ea typeface="+mn-ea"/>
                  <a:cs typeface="+mn-cs"/>
                </a:rPr>
                <a:t>2,4</a:t>
              </a:r>
            </a:p>
          </p:txBody>
        </p:sp>
        <p:sp>
          <p:nvSpPr>
            <p:cNvPr id="45" name="Rectangle: Rounded Corners 92">
              <a:extLst>
                <a:ext uri="{FF2B5EF4-FFF2-40B4-BE49-F238E27FC236}">
                  <a16:creationId xmlns:a16="http://schemas.microsoft.com/office/drawing/2014/main" id="{D55FF26C-DA76-3DE1-A79B-A5CC3CD36663}"/>
                </a:ext>
              </a:extLst>
            </p:cNvPr>
            <p:cNvSpPr/>
            <p:nvPr/>
          </p:nvSpPr>
          <p:spPr>
            <a:xfrm>
              <a:off x="946150" y="4152580"/>
              <a:ext cx="4641850" cy="424094"/>
            </a:xfrm>
            <a:prstGeom prst="roundRect">
              <a:avLst>
                <a:gd name="adj" fmla="val 50000"/>
              </a:avLst>
            </a:prstGeom>
            <a:solidFill>
              <a:srgbClr val="1DA6B9"/>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Milhões</a:t>
              </a:r>
              <a:r>
                <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rPr>
                <a:t> de </a:t>
              </a: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casos</a:t>
              </a:r>
              <a:endPar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endParaRPr>
            </a:p>
          </p:txBody>
        </p:sp>
      </p:grpSp>
      <p:sp>
        <p:nvSpPr>
          <p:cNvPr id="46" name="Rectangle: Rounded Corners 100">
            <a:extLst>
              <a:ext uri="{FF2B5EF4-FFF2-40B4-BE49-F238E27FC236}">
                <a16:creationId xmlns:a16="http://schemas.microsoft.com/office/drawing/2014/main" id="{4389198E-9F28-2839-C711-FF78A6F14F54}"/>
              </a:ext>
            </a:extLst>
          </p:cNvPr>
          <p:cNvSpPr/>
          <p:nvPr/>
        </p:nvSpPr>
        <p:spPr>
          <a:xfrm>
            <a:off x="1490971" y="4809735"/>
            <a:ext cx="8823627" cy="604283"/>
          </a:xfrm>
          <a:prstGeom prst="roundRect">
            <a:avLst>
              <a:gd name="adj" fmla="val 0"/>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rial" panose="020B0604020202020204"/>
                <a:ea typeface="+mn-ea"/>
                <a:cs typeface="+mn-cs"/>
              </a:rPr>
              <a:t>As infecções persistentes causadas pelo HPV podem levar a certos tipos de câncer e outras doenças relacionadas ao vírus</a:t>
            </a:r>
            <a:r>
              <a:rPr kumimoji="0" lang="en-US" b="1" i="0" u="none" strike="noStrike" kern="1200" cap="none" spc="0" normalizeH="0" baseline="30000" noProof="0" dirty="0">
                <a:ln>
                  <a:noFill/>
                </a:ln>
                <a:solidFill>
                  <a:schemeClr val="bg1"/>
                </a:solidFill>
                <a:effectLst/>
                <a:uLnTx/>
                <a:uFillTx/>
                <a:latin typeface="Arial" panose="020B0604020202020204"/>
                <a:ea typeface="+mn-ea"/>
                <a:cs typeface="+mn-cs"/>
              </a:rPr>
              <a:t>1,7–9</a:t>
            </a:r>
          </a:p>
        </p:txBody>
      </p:sp>
      <p:sp>
        <p:nvSpPr>
          <p:cNvPr id="47" name="Graphic 78">
            <a:extLst>
              <a:ext uri="{FF2B5EF4-FFF2-40B4-BE49-F238E27FC236}">
                <a16:creationId xmlns:a16="http://schemas.microsoft.com/office/drawing/2014/main" id="{FBCA3630-B21E-D306-89A4-277F56DDCEBE}"/>
              </a:ext>
            </a:extLst>
          </p:cNvPr>
          <p:cNvSpPr/>
          <p:nvPr/>
        </p:nvSpPr>
        <p:spPr>
          <a:xfrm>
            <a:off x="11576000" y="1603473"/>
            <a:ext cx="441144" cy="390060"/>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rgbClr val="1DA6B9"/>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065186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m 14" descr="Uma imagem contendo Gráfico&#10;&#10;Descrição gerada automaticamente">
            <a:extLst>
              <a:ext uri="{FF2B5EF4-FFF2-40B4-BE49-F238E27FC236}">
                <a16:creationId xmlns:a16="http://schemas.microsoft.com/office/drawing/2014/main" id="{921F7C38-EF95-C3AC-DE2A-B8C21FB75959}"/>
              </a:ext>
            </a:extLst>
          </p:cNvPr>
          <p:cNvPicPr>
            <a:picLocks noChangeAspect="1"/>
          </p:cNvPicPr>
          <p:nvPr/>
        </p:nvPicPr>
        <p:blipFill>
          <a:blip r:embed="rId2"/>
          <a:stretch>
            <a:fillRect/>
          </a:stretch>
        </p:blipFill>
        <p:spPr>
          <a:xfrm>
            <a:off x="609117" y="1777940"/>
            <a:ext cx="6340323" cy="4327522"/>
          </a:xfrm>
          <a:prstGeom prst="rect">
            <a:avLst/>
          </a:prstGeom>
        </p:spPr>
      </p:pic>
      <p:pic>
        <p:nvPicPr>
          <p:cNvPr id="164" name="Imagem 163" descr="Forma, Círculo&#10;&#10;Descrição gerada automaticamente">
            <a:extLst>
              <a:ext uri="{FF2B5EF4-FFF2-40B4-BE49-F238E27FC236}">
                <a16:creationId xmlns:a16="http://schemas.microsoft.com/office/drawing/2014/main" id="{B495F505-041D-DDF4-4F71-0638C5B8AE1B}"/>
              </a:ext>
            </a:extLst>
          </p:cNvPr>
          <p:cNvPicPr>
            <a:picLocks noChangeAspect="1"/>
          </p:cNvPicPr>
          <p:nvPr/>
        </p:nvPicPr>
        <p:blipFill>
          <a:blip r:embed="rId3"/>
          <a:stretch>
            <a:fillRect/>
          </a:stretch>
        </p:blipFill>
        <p:spPr>
          <a:xfrm>
            <a:off x="7677758" y="1875276"/>
            <a:ext cx="3960784" cy="4078190"/>
          </a:xfrm>
          <a:prstGeom prst="rect">
            <a:avLst/>
          </a:prstGeom>
        </p:spPr>
      </p:pic>
      <p:sp>
        <p:nvSpPr>
          <p:cNvPr id="6" name="object 6"/>
          <p:cNvSpPr txBox="1">
            <a:spLocks noGrp="1"/>
          </p:cNvSpPr>
          <p:nvPr>
            <p:ph type="title"/>
          </p:nvPr>
        </p:nvSpPr>
        <p:spPr>
          <a:xfrm>
            <a:off x="279400" y="210970"/>
            <a:ext cx="10529888" cy="776623"/>
          </a:xfrm>
        </p:spPr>
        <p:txBody>
          <a:bodyPr vert="horz" wrap="square" lIns="0" tIns="55880" rIns="0" bIns="0" rtlCol="0">
            <a:spAutoFit/>
          </a:bodyPr>
          <a:lstStyle/>
          <a:p>
            <a:r>
              <a:rPr lang="pt-BR" dirty="0"/>
              <a:t>Pacientes com Diagnóstico de NIC 3 Têm Risco Elevado de Desenvolver Cânceres e Outras Doenças Causados pelo HPV</a:t>
            </a:r>
            <a:r>
              <a:rPr lang="pt-BR" baseline="30000" dirty="0"/>
              <a:t>1</a:t>
            </a:r>
          </a:p>
        </p:txBody>
      </p:sp>
      <p:sp>
        <p:nvSpPr>
          <p:cNvPr id="166" name="Slide Number Placeholder 4">
            <a:extLst>
              <a:ext uri="{FF2B5EF4-FFF2-40B4-BE49-F238E27FC236}">
                <a16:creationId xmlns:a16="http://schemas.microsoft.com/office/drawing/2014/main" id="{5E6B5712-DCB2-EAE6-452B-62635E5C233B}"/>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2" name="Text Placeholder 13">
            <a:extLst>
              <a:ext uri="{FF2B5EF4-FFF2-40B4-BE49-F238E27FC236}">
                <a16:creationId xmlns:a16="http://schemas.microsoft.com/office/drawing/2014/main" id="{26F8E90A-7839-F185-9BCD-5265E39368F1}"/>
              </a:ext>
            </a:extLst>
          </p:cNvPr>
          <p:cNvSpPr>
            <a:spLocks noGrp="1"/>
          </p:cNvSpPr>
          <p:nvPr>
            <p:ph type="body" sz="quarter" idx="13"/>
          </p:nvPr>
        </p:nvSpPr>
        <p:spPr>
          <a:xfrm>
            <a:off x="266700" y="6308725"/>
            <a:ext cx="11658600" cy="358775"/>
          </a:xfrm>
        </p:spPr>
        <p:txBody>
          <a:bodyPr/>
          <a:lstStyle/>
          <a:p>
            <a:r>
              <a:rPr lang="pt-BR" sz="800" noProof="0" dirty="0">
                <a:solidFill>
                  <a:schemeClr val="bg1">
                    <a:lumMod val="50000"/>
                  </a:schemeClr>
                </a:solidFill>
              </a:rPr>
              <a:t>HPV: papilomavírus humano; NIA: Neoplasia Intraepitelial Anal; NIC: Neoplasia Intraepitelial Cervical; NIV: Neoplasia Intraepitelial Vaginal; NIVA: Neoplasia Intraepitelial Vaginal Avançada.</a:t>
            </a:r>
          </a:p>
        </p:txBody>
      </p:sp>
      <p:sp>
        <p:nvSpPr>
          <p:cNvPr id="7" name="object 7"/>
          <p:cNvSpPr txBox="1"/>
          <p:nvPr/>
        </p:nvSpPr>
        <p:spPr>
          <a:xfrm>
            <a:off x="442495" y="5973344"/>
            <a:ext cx="1756410"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800" b="0" i="0" u="none" strike="noStrike" kern="1200" cap="none" spc="-10" normalizeH="0" baseline="0" noProof="0" dirty="0">
                <a:ln>
                  <a:noFill/>
                </a:ln>
                <a:solidFill>
                  <a:srgbClr val="FFFFFF">
                    <a:lumMod val="50000"/>
                  </a:srgbClr>
                </a:solidFill>
                <a:effectLst/>
                <a:uLnTx/>
                <a:uFillTx/>
                <a:latin typeface="Calibri"/>
                <a:ea typeface="+mn-ea"/>
                <a:cs typeface="Calibri"/>
              </a:rPr>
              <a:t>Adaptado</a:t>
            </a:r>
            <a:r>
              <a:rPr kumimoji="0" sz="800" b="0" i="0" u="none" strike="noStrike" kern="1200" cap="none" spc="-35"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de:</a:t>
            </a:r>
            <a:r>
              <a:rPr kumimoji="0" sz="800" b="0" i="0" u="none" strike="noStrike" kern="1200" cap="none" spc="-5"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Ebisch</a:t>
            </a:r>
            <a:r>
              <a:rPr kumimoji="0" sz="800" b="0" i="0" u="none" strike="noStrike" kern="1200" cap="none" spc="-30"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RM</a:t>
            </a:r>
            <a:r>
              <a:rPr kumimoji="0" sz="800" b="0" i="0" u="none" strike="noStrike" kern="1200" cap="none" spc="-10"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et</a:t>
            </a:r>
            <a:r>
              <a:rPr kumimoji="0" sz="800" b="0" i="0" u="none" strike="noStrike" kern="1200" cap="none" spc="-20" normalizeH="0" baseline="0" noProof="0" dirty="0">
                <a:ln>
                  <a:noFill/>
                </a:ln>
                <a:solidFill>
                  <a:srgbClr val="FFFFFF">
                    <a:lumMod val="50000"/>
                  </a:srgbClr>
                </a:solidFill>
                <a:effectLst/>
                <a:uLnTx/>
                <a:uFillTx/>
                <a:latin typeface="Calibri"/>
                <a:ea typeface="+mn-ea"/>
                <a:cs typeface="Calibri"/>
              </a:rPr>
              <a:t> al.¹</a:t>
            </a:r>
            <a:endParaRPr kumimoji="0" sz="800" b="0" i="0" u="none" strike="noStrike" kern="1200" cap="none" spc="0" normalizeH="0" baseline="0" noProof="0" dirty="0">
              <a:ln>
                <a:noFill/>
              </a:ln>
              <a:solidFill>
                <a:srgbClr val="FFFFFF">
                  <a:lumMod val="50000"/>
                </a:srgbClr>
              </a:solidFill>
              <a:effectLst/>
              <a:uLnTx/>
              <a:uFillTx/>
              <a:latin typeface="Calibri"/>
              <a:ea typeface="+mn-ea"/>
              <a:cs typeface="Calibri"/>
            </a:endParaRPr>
          </a:p>
        </p:txBody>
      </p:sp>
      <p:sp>
        <p:nvSpPr>
          <p:cNvPr id="8" name="object 8"/>
          <p:cNvSpPr txBox="1"/>
          <p:nvPr/>
        </p:nvSpPr>
        <p:spPr>
          <a:xfrm>
            <a:off x="485622" y="5703904"/>
            <a:ext cx="7061103" cy="227626"/>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400" b="1" i="0" u="none" strike="noStrike" kern="1200" cap="none" spc="0" normalizeH="0" baseline="0" noProof="0" dirty="0">
                <a:ln>
                  <a:noFill/>
                </a:ln>
                <a:solidFill>
                  <a:srgbClr val="279189"/>
                </a:solidFill>
                <a:effectLst/>
                <a:uLnTx/>
                <a:uFillTx/>
                <a:latin typeface="Arial"/>
                <a:ea typeface="+mn-ea"/>
                <a:cs typeface="Arial"/>
              </a:rPr>
              <a:t>Estudo</a:t>
            </a:r>
            <a:r>
              <a:rPr kumimoji="0" sz="1400" b="1" i="0" u="none" strike="noStrike" kern="1200" cap="none" spc="-5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de</a:t>
            </a:r>
            <a:r>
              <a:rPr kumimoji="0" sz="1400" b="1" i="0" u="none" strike="noStrike" kern="1200" cap="none" spc="-4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coorte</a:t>
            </a:r>
            <a:r>
              <a:rPr kumimoji="0" sz="1400" b="1" i="0" u="none" strike="noStrike" kern="1200" cap="none" spc="-5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baseado</a:t>
            </a:r>
            <a:r>
              <a:rPr kumimoji="0" sz="1400" b="1" i="0" u="none" strike="noStrike" kern="1200" cap="none" spc="-6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na</a:t>
            </a:r>
            <a:r>
              <a:rPr kumimoji="0" sz="1400" b="1" i="0" u="none" strike="noStrike" kern="1200" cap="none" spc="-50" normalizeH="0" baseline="0" noProof="0" dirty="0">
                <a:ln>
                  <a:noFill/>
                </a:ln>
                <a:solidFill>
                  <a:srgbClr val="279189"/>
                </a:solidFill>
                <a:effectLst/>
                <a:uLnTx/>
                <a:uFillTx/>
                <a:latin typeface="Arial"/>
                <a:ea typeface="+mn-ea"/>
                <a:cs typeface="Arial"/>
              </a:rPr>
              <a:t> </a:t>
            </a:r>
            <a:r>
              <a:rPr kumimoji="0" sz="1400" b="1" i="0" u="none" strike="noStrike" kern="1200" cap="none" spc="-10" normalizeH="0" baseline="0" noProof="0" dirty="0" err="1">
                <a:ln>
                  <a:noFill/>
                </a:ln>
                <a:solidFill>
                  <a:srgbClr val="279189"/>
                </a:solidFill>
                <a:effectLst/>
                <a:uLnTx/>
                <a:uFillTx/>
                <a:latin typeface="Arial"/>
                <a:ea typeface="+mn-ea"/>
                <a:cs typeface="Arial"/>
              </a:rPr>
              <a:t>população</a:t>
            </a:r>
            <a:r>
              <a:rPr kumimoji="0" sz="1400" b="1" i="0" u="none" strike="noStrike" kern="1200" cap="none" spc="-60" normalizeH="0" baseline="0" noProof="0" dirty="0">
                <a:ln>
                  <a:noFill/>
                </a:ln>
                <a:solidFill>
                  <a:srgbClr val="279189"/>
                </a:solidFill>
                <a:effectLst/>
                <a:uLnTx/>
                <a:uFillTx/>
                <a:latin typeface="Arial"/>
                <a:ea typeface="+mn-ea"/>
                <a:cs typeface="Arial"/>
              </a:rPr>
              <a:t> </a:t>
            </a:r>
            <a:r>
              <a:rPr kumimoji="0" lang="pt-BR" sz="1400" b="1" i="0" u="none" strike="noStrike" kern="1200" cap="none" spc="-10" normalizeH="0" baseline="0" noProof="0" dirty="0">
                <a:ln>
                  <a:noFill/>
                </a:ln>
                <a:solidFill>
                  <a:srgbClr val="279189"/>
                </a:solidFill>
                <a:effectLst/>
                <a:uLnTx/>
                <a:uFillTx/>
                <a:latin typeface="Arial"/>
                <a:ea typeface="+mn-ea"/>
                <a:cs typeface="Arial"/>
              </a:rPr>
              <a:t>holandesa</a:t>
            </a:r>
            <a:r>
              <a:rPr kumimoji="0" lang="pt-BR" sz="1400" b="1" i="0" u="none" strike="noStrike" kern="1200" cap="none" spc="-10" normalizeH="0" baseline="30000" noProof="0" dirty="0">
                <a:ln>
                  <a:noFill/>
                </a:ln>
                <a:solidFill>
                  <a:srgbClr val="279189"/>
                </a:solidFill>
                <a:effectLst/>
                <a:uLnTx/>
                <a:uFillTx/>
                <a:latin typeface="Arial"/>
                <a:ea typeface="+mn-ea"/>
                <a:cs typeface="Arial"/>
              </a:rPr>
              <a:t>1</a:t>
            </a:r>
            <a:endParaRPr kumimoji="0" sz="1400" b="0" i="0" u="none" strike="noStrike" kern="1200" cap="none" spc="0" normalizeH="0" baseline="0" noProof="0" dirty="0">
              <a:ln>
                <a:noFill/>
              </a:ln>
              <a:solidFill>
                <a:srgbClr val="279189"/>
              </a:solidFill>
              <a:effectLst/>
              <a:uLnTx/>
              <a:uFillTx/>
              <a:latin typeface="Arial"/>
              <a:ea typeface="+mn-ea"/>
              <a:cs typeface="Arial"/>
            </a:endParaRPr>
          </a:p>
        </p:txBody>
      </p:sp>
      <p:sp>
        <p:nvSpPr>
          <p:cNvPr id="9" name="object 9"/>
          <p:cNvSpPr txBox="1"/>
          <p:nvPr/>
        </p:nvSpPr>
        <p:spPr>
          <a:xfrm>
            <a:off x="362128" y="6331931"/>
            <a:ext cx="11618829" cy="135935"/>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FFFF">
                    <a:lumMod val="50000"/>
                  </a:srgbClr>
                </a:solidFill>
                <a:effectLst/>
                <a:uLnTx/>
                <a:uFillTx/>
                <a:latin typeface="Arial"/>
                <a:ea typeface="+mn-ea"/>
                <a:cs typeface="Arial"/>
              </a:rPr>
              <a:t>1.</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Ebisch</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RM,</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Rutten</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DW,</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IntHout</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al.</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Long-</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lasting increased risk</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human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papillomavirus-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related</a:t>
            </a:r>
            <a:r>
              <a:rPr kumimoji="0" sz="800" b="0" i="0" u="none" strike="noStrike" kern="1200" cap="none" spc="-3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carcinomas</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and</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premalignancies</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intraepithelial</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neoplasia</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grade</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3:</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population-</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800" b="0" i="0" u="none" strike="noStrike" kern="1200" cap="none" spc="3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800" b="0" i="1"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Clin</a:t>
            </a:r>
            <a:r>
              <a:rPr kumimoji="0" sz="8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Oncol.</a:t>
            </a:r>
            <a:r>
              <a:rPr kumimoji="0" sz="8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2017;35(22):2542-2550.</a:t>
            </a:r>
            <a:endParaRPr kumimoji="0" sz="8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10" name="object 10"/>
          <p:cNvSpPr txBox="1"/>
          <p:nvPr/>
        </p:nvSpPr>
        <p:spPr>
          <a:xfrm>
            <a:off x="8689069" y="3024181"/>
            <a:ext cx="1938162" cy="1551707"/>
          </a:xfrm>
          <a:prstGeom prst="rect">
            <a:avLst/>
          </a:prstGeom>
        </p:spPr>
        <p:txBody>
          <a:bodyPr vert="horz" wrap="square" lIns="0" tIns="12700" rIns="0" bIns="0" rtlCol="0">
            <a:spAutoFit/>
          </a:bodyPr>
          <a:lstStyle/>
          <a:p>
            <a:pPr marL="12700" marR="5080" lvl="0" indent="0" algn="ctr"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1DA6B9"/>
                </a:solidFill>
                <a:effectLst/>
                <a:uLnTx/>
                <a:uFillTx/>
                <a:latin typeface="Arial"/>
                <a:ea typeface="+mn-ea"/>
                <a:cs typeface="Arial"/>
              </a:rPr>
              <a:t>89.018</a:t>
            </a:r>
            <a:r>
              <a:rPr kumimoji="0" sz="2000" b="1" i="0" u="none" strike="noStrike" kern="1200" cap="none" spc="-20" normalizeH="0" baseline="0" noProof="0" dirty="0">
                <a:ln>
                  <a:noFill/>
                </a:ln>
                <a:solidFill>
                  <a:srgbClr val="1DA6B9"/>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mulheres</a:t>
            </a:r>
            <a:r>
              <a:rPr kumimoji="0" sz="1600" b="1" i="0" u="none" strike="noStrike" kern="1200" cap="none" spc="-2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com</a:t>
            </a:r>
            <a:r>
              <a:rPr kumimoji="0" sz="1600" b="1" i="0" u="none" strike="noStrike" kern="1200" cap="none" spc="-20" normalizeH="0" baseline="0" noProof="0" dirty="0">
                <a:ln>
                  <a:noFill/>
                </a:ln>
                <a:solidFill>
                  <a:prstClr val="black"/>
                </a:solidFill>
                <a:effectLst/>
                <a:uLnTx/>
                <a:uFillTx/>
                <a:latin typeface="Arial"/>
                <a:ea typeface="+mn-ea"/>
                <a:cs typeface="Arial"/>
              </a:rPr>
              <a:t> </a:t>
            </a:r>
            <a:r>
              <a:rPr kumimoji="0" sz="1600" b="1" i="0" u="none" strike="noStrike" kern="1200" cap="none" spc="-10" normalizeH="0" baseline="0" noProof="0" dirty="0">
                <a:ln>
                  <a:noFill/>
                </a:ln>
                <a:solidFill>
                  <a:prstClr val="black"/>
                </a:solidFill>
                <a:effectLst/>
                <a:uLnTx/>
                <a:uFillTx/>
                <a:latin typeface="Arial"/>
                <a:ea typeface="+mn-ea"/>
                <a:cs typeface="Arial"/>
              </a:rPr>
              <a:t>diagnóstico </a:t>
            </a:r>
            <a:r>
              <a:rPr kumimoji="0" sz="1600" b="1" i="0" u="none" strike="noStrike" kern="1200" cap="none" spc="0" normalizeH="0" baseline="0" noProof="0" dirty="0">
                <a:ln>
                  <a:noFill/>
                </a:ln>
                <a:solidFill>
                  <a:prstClr val="black"/>
                </a:solidFill>
                <a:effectLst/>
                <a:uLnTx/>
                <a:uFillTx/>
                <a:latin typeface="Arial"/>
                <a:ea typeface="+mn-ea"/>
                <a:cs typeface="Arial"/>
              </a:rPr>
              <a:t>de</a:t>
            </a:r>
            <a:r>
              <a:rPr kumimoji="0" sz="1600" b="1" i="0" u="none" strike="noStrike" kern="1200" cap="none" spc="-1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NIC</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3</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prévio</a:t>
            </a:r>
            <a:r>
              <a:rPr kumimoji="0" sz="1600" b="1" i="0" u="none" strike="noStrike" kern="1200" cap="none" spc="-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e</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89.018</a:t>
            </a:r>
            <a:r>
              <a:rPr kumimoji="0" sz="1600" b="1" i="0" u="none" strike="noStrike" kern="1200" cap="none" spc="-5" normalizeH="0" baseline="0" noProof="0" dirty="0">
                <a:ln>
                  <a:noFill/>
                </a:ln>
                <a:solidFill>
                  <a:prstClr val="black"/>
                </a:solidFill>
                <a:effectLst/>
                <a:uLnTx/>
                <a:uFillTx/>
                <a:latin typeface="Arial"/>
                <a:ea typeface="+mn-ea"/>
                <a:cs typeface="Arial"/>
              </a:rPr>
              <a:t> </a:t>
            </a:r>
            <a:r>
              <a:rPr kumimoji="0" sz="1600" b="1" i="0" u="none" strike="noStrike" kern="1200" cap="none" spc="-10" normalizeH="0" baseline="0" noProof="0" dirty="0">
                <a:ln>
                  <a:noFill/>
                </a:ln>
                <a:solidFill>
                  <a:prstClr val="black"/>
                </a:solidFill>
                <a:effectLst/>
                <a:uLnTx/>
                <a:uFillTx/>
                <a:latin typeface="Arial"/>
                <a:ea typeface="+mn-ea"/>
                <a:cs typeface="Arial"/>
              </a:rPr>
              <a:t>controles </a:t>
            </a:r>
            <a:r>
              <a:rPr kumimoji="0" sz="1600" b="1" i="0" u="none" strike="noStrike" kern="1200" cap="none" spc="0" normalizeH="0" baseline="0" noProof="0" dirty="0">
                <a:ln>
                  <a:noFill/>
                </a:ln>
                <a:solidFill>
                  <a:prstClr val="black"/>
                </a:solidFill>
                <a:effectLst/>
                <a:uLnTx/>
                <a:uFillTx/>
                <a:latin typeface="Arial"/>
                <a:ea typeface="+mn-ea"/>
                <a:cs typeface="Arial"/>
              </a:rPr>
              <a:t>pareados</a:t>
            </a:r>
            <a:r>
              <a:rPr kumimoji="0" sz="1600" b="1" i="0" u="none" strike="noStrike" kern="1200" cap="none" spc="-4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sem</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história</a:t>
            </a:r>
            <a:r>
              <a:rPr kumimoji="0" sz="1600" b="1" i="0" u="none" strike="noStrike" kern="1200" cap="none" spc="-1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de</a:t>
            </a:r>
            <a:r>
              <a:rPr kumimoji="0" sz="1600" b="1" i="0" u="none" strike="noStrike" kern="1200" cap="none" spc="-1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NIC</a:t>
            </a:r>
            <a:r>
              <a:rPr kumimoji="0" sz="1600" b="1" i="0" u="none" strike="noStrike" kern="1200" cap="none" spc="-20" normalizeH="0" baseline="0" noProof="0" dirty="0">
                <a:ln>
                  <a:noFill/>
                </a:ln>
                <a:solidFill>
                  <a:prstClr val="black"/>
                </a:solidFill>
                <a:effectLst/>
                <a:uLnTx/>
                <a:uFillTx/>
                <a:latin typeface="Arial"/>
                <a:ea typeface="+mn-ea"/>
                <a:cs typeface="Arial"/>
              </a:rPr>
              <a:t> </a:t>
            </a:r>
            <a:r>
              <a:rPr kumimoji="0" sz="1600" b="1" i="0" u="none" strike="noStrike" kern="1200" cap="none" spc="-25" normalizeH="0" baseline="0" noProof="0" dirty="0">
                <a:ln>
                  <a:noFill/>
                </a:ln>
                <a:solidFill>
                  <a:prstClr val="black"/>
                </a:solidFill>
                <a:effectLst/>
                <a:uLnTx/>
                <a:uFillTx/>
                <a:latin typeface="Arial"/>
                <a:ea typeface="+mn-ea"/>
                <a:cs typeface="Arial"/>
              </a:rPr>
              <a:t>3</a:t>
            </a:r>
            <a:r>
              <a:rPr kumimoji="0" lang="en-CA" sz="1600" b="1" i="0" u="none" strike="noStrike" kern="1200" cap="none" spc="-25" normalizeH="0" baseline="0" noProof="0" dirty="0">
                <a:ln>
                  <a:noFill/>
                </a:ln>
                <a:solidFill>
                  <a:prstClr val="black"/>
                </a:solidFill>
                <a:effectLst/>
                <a:uLnTx/>
                <a:uFillTx/>
                <a:latin typeface="Arial"/>
                <a:ea typeface="+mn-ea"/>
                <a:cs typeface="Arial"/>
              </a:rPr>
              <a:t>.</a:t>
            </a:r>
            <a:r>
              <a:rPr kumimoji="0" lang="pt-BR" sz="1600" b="1" i="0" u="none" strike="noStrike" kern="1200" cap="none" spc="-25" normalizeH="0" baseline="30000" noProof="0" dirty="0">
                <a:ln>
                  <a:noFill/>
                </a:ln>
                <a:solidFill>
                  <a:prstClr val="black"/>
                </a:solidFill>
                <a:effectLst/>
                <a:uLnTx/>
                <a:uFillTx/>
                <a:latin typeface="Arial"/>
                <a:ea typeface="+mn-ea"/>
                <a:cs typeface="Arial"/>
              </a:rPr>
              <a:t>1</a:t>
            </a:r>
            <a:endParaRPr kumimoji="0" sz="1600" b="0" i="0" u="none" strike="noStrike" kern="1200" cap="none" spc="0" normalizeH="0" baseline="30000" noProof="0" dirty="0">
              <a:ln>
                <a:noFill/>
              </a:ln>
              <a:solidFill>
                <a:prstClr val="black"/>
              </a:solidFill>
              <a:effectLst/>
              <a:uLnTx/>
              <a:uFillTx/>
              <a:latin typeface="Arial"/>
              <a:ea typeface="+mn-ea"/>
              <a:cs typeface="Arial"/>
            </a:endParaRPr>
          </a:p>
        </p:txBody>
      </p:sp>
      <p:sp>
        <p:nvSpPr>
          <p:cNvPr id="11" name="object 11"/>
          <p:cNvSpPr txBox="1"/>
          <p:nvPr/>
        </p:nvSpPr>
        <p:spPr>
          <a:xfrm>
            <a:off x="1249680" y="2415050"/>
            <a:ext cx="4507064" cy="412934"/>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sz="1300" b="1" i="0" u="none" strike="noStrike" kern="1200" cap="none" spc="0" normalizeH="0" baseline="0" noProof="0" dirty="0" err="1">
                <a:ln>
                  <a:noFill/>
                </a:ln>
                <a:solidFill>
                  <a:prstClr val="black"/>
                </a:solidFill>
                <a:effectLst/>
                <a:uLnTx/>
                <a:uFillTx/>
                <a:latin typeface="Arial"/>
                <a:ea typeface="+mn-ea"/>
                <a:cs typeface="Arial"/>
              </a:rPr>
              <a:t>Risco</a:t>
            </a:r>
            <a:r>
              <a:rPr kumimoji="0" sz="1300" b="1" i="0" u="none" strike="noStrike" kern="1200" cap="none" spc="-35"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err="1">
                <a:ln>
                  <a:noFill/>
                </a:ln>
                <a:solidFill>
                  <a:prstClr val="black"/>
                </a:solidFill>
                <a:effectLst/>
                <a:uLnTx/>
                <a:uFillTx/>
                <a:latin typeface="Arial"/>
                <a:ea typeface="+mn-ea"/>
                <a:cs typeface="Arial"/>
              </a:rPr>
              <a:t>significativamente</a:t>
            </a:r>
            <a:r>
              <a:rPr kumimoji="0" sz="1300" b="1" i="0" u="none" strike="noStrike" kern="1200" cap="none" spc="0" normalizeH="0" baseline="0" noProof="0" dirty="0">
                <a:ln>
                  <a:noFill/>
                </a:ln>
                <a:solidFill>
                  <a:prstClr val="black"/>
                </a:solidFill>
                <a:effectLst/>
                <a:uLnTx/>
                <a:uFillTx/>
                <a:latin typeface="Arial"/>
                <a:ea typeface="+mn-ea"/>
                <a:cs typeface="Arial"/>
              </a:rPr>
              <a:t> </a:t>
            </a:r>
            <a:r>
              <a:rPr kumimoji="0" lang="pt-BR" sz="1300" b="0" i="0" u="none" strike="noStrike" kern="1200" cap="none" spc="0" normalizeH="0" baseline="0" noProof="0" dirty="0">
                <a:ln>
                  <a:noFill/>
                </a:ln>
                <a:solidFill>
                  <a:prstClr val="black"/>
                </a:solidFill>
                <a:effectLst/>
                <a:uLnTx/>
                <a:uFillTx/>
                <a:latin typeface="Wingdings"/>
                <a:ea typeface="+mn-ea"/>
                <a:cs typeface="Wingdings"/>
              </a:rPr>
              <a:t></a:t>
            </a:r>
            <a:r>
              <a:rPr kumimoji="0" lang="pt-BR" sz="1300" b="0" i="0" u="none" strike="noStrike" kern="1200" cap="none" spc="25" normalizeH="0" baseline="0" noProof="0" dirty="0">
                <a:ln>
                  <a:noFill/>
                </a:ln>
                <a:solidFill>
                  <a:prstClr val="black"/>
                </a:solidFill>
                <a:effectLst/>
                <a:uLnTx/>
                <a:uFillTx/>
                <a:latin typeface="Times New Roman"/>
                <a:ea typeface="+mn-ea"/>
                <a:cs typeface="Times New Roman"/>
              </a:rPr>
              <a:t> </a:t>
            </a:r>
            <a:r>
              <a:rPr kumimoji="0" sz="1300" b="1" i="0" u="none" strike="noStrike" kern="1200" cap="none" spc="0" normalizeH="0" baseline="0" noProof="0" dirty="0" err="1">
                <a:ln>
                  <a:noFill/>
                </a:ln>
                <a:solidFill>
                  <a:prstClr val="black"/>
                </a:solidFill>
                <a:effectLst/>
                <a:uLnTx/>
                <a:uFillTx/>
                <a:latin typeface="Arial"/>
                <a:ea typeface="+mn-ea"/>
                <a:cs typeface="Arial"/>
              </a:rPr>
              <a:t>mesmo</a:t>
            </a:r>
            <a:r>
              <a:rPr kumimoji="0" sz="1300" b="1" i="0" u="none" strike="noStrike" kern="1200" cap="none" spc="-20" normalizeH="0" baseline="0" noProof="0" dirty="0">
                <a:ln>
                  <a:noFill/>
                </a:ln>
                <a:solidFill>
                  <a:prstClr val="black"/>
                </a:solidFill>
                <a:effectLst/>
                <a:uLnTx/>
                <a:uFillTx/>
                <a:latin typeface="Arial"/>
                <a:ea typeface="+mn-ea"/>
                <a:cs typeface="Arial"/>
              </a:rPr>
              <a:t> após </a:t>
            </a:r>
            <a:r>
              <a:rPr kumimoji="0" sz="1300" b="1" i="0" u="none" strike="noStrike" kern="1200" cap="none" spc="0" normalizeH="0" baseline="0" noProof="0" dirty="0">
                <a:ln>
                  <a:noFill/>
                </a:ln>
                <a:solidFill>
                  <a:prstClr val="black"/>
                </a:solidFill>
                <a:effectLst/>
                <a:uLnTx/>
                <a:uFillTx/>
                <a:latin typeface="Arial"/>
                <a:ea typeface="+mn-ea"/>
                <a:cs typeface="Arial"/>
              </a:rPr>
              <a:t>acompanhamento</a:t>
            </a:r>
            <a:r>
              <a:rPr kumimoji="0" sz="1300" b="1" i="0" u="none" strike="noStrike" kern="1200" cap="none" spc="-4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de</a:t>
            </a:r>
            <a:r>
              <a:rPr kumimoji="0" sz="1300" b="1" i="0" u="none" strike="noStrike" kern="1200" cap="none" spc="-15"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longo</a:t>
            </a:r>
            <a:r>
              <a:rPr kumimoji="0" sz="1300" b="1" i="0" u="none" strike="noStrike" kern="1200" cap="none" spc="-2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prazo</a:t>
            </a:r>
            <a:r>
              <a:rPr kumimoji="0" sz="1300" b="1" i="0" u="none" strike="noStrike" kern="1200" cap="none" spc="-3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de</a:t>
            </a:r>
            <a:r>
              <a:rPr kumimoji="0" sz="1300" b="1" i="0" u="none" strike="noStrike" kern="1200" cap="none" spc="-2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até</a:t>
            </a:r>
            <a:r>
              <a:rPr kumimoji="0" sz="1300" b="1" i="0" u="none" strike="noStrike" kern="1200" cap="none" spc="-1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20</a:t>
            </a:r>
            <a:r>
              <a:rPr kumimoji="0" sz="1300" b="1" i="0" u="none" strike="noStrike" kern="1200" cap="none" spc="-15" normalizeH="0" baseline="0" noProof="0" dirty="0">
                <a:ln>
                  <a:noFill/>
                </a:ln>
                <a:solidFill>
                  <a:prstClr val="black"/>
                </a:solidFill>
                <a:effectLst/>
                <a:uLnTx/>
                <a:uFillTx/>
                <a:latin typeface="Arial"/>
                <a:ea typeface="+mn-ea"/>
                <a:cs typeface="Arial"/>
              </a:rPr>
              <a:t> </a:t>
            </a:r>
            <a:r>
              <a:rPr kumimoji="0" sz="1300" b="1" i="0" u="none" strike="noStrike" kern="1200" cap="none" spc="-10" normalizeH="0" baseline="0" noProof="0" dirty="0">
                <a:ln>
                  <a:noFill/>
                </a:ln>
                <a:solidFill>
                  <a:prstClr val="black"/>
                </a:solidFill>
                <a:effectLst/>
                <a:uLnTx/>
                <a:uFillTx/>
                <a:latin typeface="Arial"/>
                <a:ea typeface="+mn-ea"/>
                <a:cs typeface="Arial"/>
              </a:rPr>
              <a:t>anos.¹</a:t>
            </a:r>
            <a:endParaRPr kumimoji="0" sz="1300" b="0" i="0" u="none" strike="noStrike" kern="1200" cap="none" spc="0" normalizeH="0" baseline="0" noProof="0" dirty="0">
              <a:ln>
                <a:noFill/>
              </a:ln>
              <a:solidFill>
                <a:prstClr val="black"/>
              </a:solidFill>
              <a:effectLst/>
              <a:uLnTx/>
              <a:uFillTx/>
              <a:latin typeface="Arial"/>
              <a:ea typeface="+mn-ea"/>
              <a:cs typeface="Arial"/>
            </a:endParaRPr>
          </a:p>
        </p:txBody>
      </p:sp>
      <p:sp>
        <p:nvSpPr>
          <p:cNvPr id="13" name="CaixaDeTexto 12">
            <a:extLst>
              <a:ext uri="{FF2B5EF4-FFF2-40B4-BE49-F238E27FC236}">
                <a16:creationId xmlns:a16="http://schemas.microsoft.com/office/drawing/2014/main" id="{DEABCA0D-3042-8C7B-19A1-F2248EB48740}"/>
              </a:ext>
            </a:extLst>
          </p:cNvPr>
          <p:cNvSpPr txBox="1"/>
          <p:nvPr/>
        </p:nvSpPr>
        <p:spPr>
          <a:xfrm>
            <a:off x="232153" y="1150685"/>
            <a:ext cx="992419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Taxas</a:t>
            </a: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de</a:t>
            </a:r>
            <a:r>
              <a:rPr kumimoji="0" lang="pt-BR" sz="1800" b="1" i="0" u="none" strike="noStrike" kern="1200" cap="none" spc="-2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Incidência</a:t>
            </a:r>
            <a:r>
              <a:rPr kumimoji="0" lang="pt-BR" sz="1800" b="1" i="0" u="none" strike="noStrike" kern="1200" cap="none" spc="-2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Estimadas</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de</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Carcinomas</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e</a:t>
            </a:r>
            <a:r>
              <a:rPr kumimoji="0" lang="pt-BR" sz="1800" b="1" i="0" u="none" strike="noStrike" kern="1200" cap="none" spc="-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10" normalizeH="0" baseline="0" noProof="0" dirty="0" err="1">
                <a:ln>
                  <a:noFill/>
                </a:ln>
                <a:solidFill>
                  <a:srgbClr val="279189"/>
                </a:solidFill>
                <a:effectLst/>
                <a:uLnTx/>
                <a:uFillTx/>
                <a:latin typeface="Arial" panose="020B0604020202020204"/>
                <a:ea typeface="+mn-ea"/>
                <a:cs typeface="+mn-cs"/>
              </a:rPr>
              <a:t>Pré</a:t>
            </a:r>
            <a:r>
              <a:rPr kumimoji="0" lang="pt-BR" sz="1800" b="1" i="0" u="none" strike="noStrike" kern="1200" cap="none" spc="-10" normalizeH="0" baseline="0" noProof="0" dirty="0">
                <a:ln>
                  <a:noFill/>
                </a:ln>
                <a:solidFill>
                  <a:srgbClr val="279189"/>
                </a:solidFill>
                <a:effectLst/>
                <a:uLnTx/>
                <a:uFillTx/>
                <a:latin typeface="Arial" panose="020B0604020202020204"/>
                <a:ea typeface="+mn-ea"/>
                <a:cs typeface="+mn-cs"/>
              </a:rPr>
              <a:t>-malignidades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Relacionados</a:t>
            </a:r>
            <a:r>
              <a:rPr kumimoji="0" lang="pt-BR" sz="1800" b="1" i="0" u="none" strike="noStrike" kern="1200" cap="none" spc="-4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ao</a:t>
            </a: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HPV</a:t>
            </a:r>
            <a:r>
              <a:rPr kumimoji="0" lang="pt-BR" sz="1800" b="1" i="0" u="none" strike="noStrike" kern="1200" cap="none" spc="-25" normalizeH="0" baseline="30000" noProof="0" dirty="0">
                <a:ln>
                  <a:noFill/>
                </a:ln>
                <a:solidFill>
                  <a:srgbClr val="279189"/>
                </a:solidFill>
                <a:effectLst/>
                <a:uLnTx/>
                <a:uFillTx/>
                <a:latin typeface="Arial" panose="020B0604020202020204"/>
                <a:ea typeface="+mn-ea"/>
                <a:cs typeface="+mn-cs"/>
              </a:rPr>
              <a:t>1</a:t>
            </a:r>
            <a:endPar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cxnSp>
        <p:nvCxnSpPr>
          <p:cNvPr id="16" name="Conector reto 15">
            <a:extLst>
              <a:ext uri="{FF2B5EF4-FFF2-40B4-BE49-F238E27FC236}">
                <a16:creationId xmlns:a16="http://schemas.microsoft.com/office/drawing/2014/main" id="{49D69253-D9BD-0782-C3AD-6E36C0A8BAAF}"/>
              </a:ext>
            </a:extLst>
          </p:cNvPr>
          <p:cNvCxnSpPr>
            <a:cxnSpLocks/>
          </p:cNvCxnSpPr>
          <p:nvPr/>
        </p:nvCxnSpPr>
        <p:spPr>
          <a:xfrm flipV="1">
            <a:off x="318999" y="1841301"/>
            <a:ext cx="0" cy="434659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 name="Conector reto 16">
            <a:extLst>
              <a:ext uri="{FF2B5EF4-FFF2-40B4-BE49-F238E27FC236}">
                <a16:creationId xmlns:a16="http://schemas.microsoft.com/office/drawing/2014/main" id="{BCE09E8B-6BB8-ACF4-6240-1C833DC105AF}"/>
              </a:ext>
            </a:extLst>
          </p:cNvPr>
          <p:cNvCxnSpPr>
            <a:cxnSpLocks/>
          </p:cNvCxnSpPr>
          <p:nvPr/>
        </p:nvCxnSpPr>
        <p:spPr>
          <a:xfrm>
            <a:off x="318999" y="6187899"/>
            <a:ext cx="11606301"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8" name="Imagem 17" descr="Uma imagem contendo invertebrado, animal, coral&#10;&#10;Descrição gerada automaticamente">
            <a:extLst>
              <a:ext uri="{FF2B5EF4-FFF2-40B4-BE49-F238E27FC236}">
                <a16:creationId xmlns:a16="http://schemas.microsoft.com/office/drawing/2014/main" id="{446B37E6-1D7E-5F84-5016-753A182DC283}"/>
              </a:ext>
            </a:extLst>
          </p:cNvPr>
          <p:cNvPicPr>
            <a:picLocks noChangeAspect="1"/>
          </p:cNvPicPr>
          <p:nvPr/>
        </p:nvPicPr>
        <p:blipFill>
          <a:blip r:embed="rId4">
            <a:alphaModFix/>
          </a:blip>
          <a:srcRect t="-1593"/>
          <a:stretch/>
        </p:blipFill>
        <p:spPr>
          <a:xfrm>
            <a:off x="152375" y="1653600"/>
            <a:ext cx="333247" cy="338554"/>
          </a:xfrm>
          <a:prstGeom prst="rect">
            <a:avLst/>
          </a:prstGeom>
        </p:spPr>
      </p:pic>
      <p:cxnSp>
        <p:nvCxnSpPr>
          <p:cNvPr id="19" name="Conector reto 18">
            <a:extLst>
              <a:ext uri="{FF2B5EF4-FFF2-40B4-BE49-F238E27FC236}">
                <a16:creationId xmlns:a16="http://schemas.microsoft.com/office/drawing/2014/main" id="{D24EAAAA-083F-ADA5-3399-0C16EC1EA311}"/>
              </a:ext>
            </a:extLst>
          </p:cNvPr>
          <p:cNvCxnSpPr>
            <a:cxnSpLocks/>
          </p:cNvCxnSpPr>
          <p:nvPr/>
        </p:nvCxnSpPr>
        <p:spPr>
          <a:xfrm>
            <a:off x="0" y="1841301"/>
            <a:ext cx="31899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2" name="Imagem 21" descr="Uma imagem contendo invertebrado, animal, coral&#10;&#10;Descrição gerada automaticamente">
            <a:extLst>
              <a:ext uri="{FF2B5EF4-FFF2-40B4-BE49-F238E27FC236}">
                <a16:creationId xmlns:a16="http://schemas.microsoft.com/office/drawing/2014/main" id="{46F720C0-C834-DB0A-0F8A-98DBBDBD16F7}"/>
              </a:ext>
            </a:extLst>
          </p:cNvPr>
          <p:cNvPicPr>
            <a:picLocks noChangeAspect="1"/>
          </p:cNvPicPr>
          <p:nvPr/>
        </p:nvPicPr>
        <p:blipFill>
          <a:blip r:embed="rId4">
            <a:alphaModFix/>
          </a:blip>
          <a:srcRect t="-1593"/>
          <a:stretch/>
        </p:blipFill>
        <p:spPr>
          <a:xfrm>
            <a:off x="11749505" y="5970540"/>
            <a:ext cx="333247" cy="338554"/>
          </a:xfrm>
          <a:prstGeom prst="rect">
            <a:avLst/>
          </a:prstGeom>
        </p:spPr>
      </p:pic>
    </p:spTree>
    <p:extLst>
      <p:ext uri="{BB962C8B-B14F-4D97-AF65-F5344CB8AC3E}">
        <p14:creationId xmlns:p14="http://schemas.microsoft.com/office/powerpoint/2010/main" val="15676764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ítulo 21">
            <a:extLst>
              <a:ext uri="{FF2B5EF4-FFF2-40B4-BE49-F238E27FC236}">
                <a16:creationId xmlns:a16="http://schemas.microsoft.com/office/drawing/2014/main" id="{0D5B3200-8C7B-F559-DA08-D26623751EE1}"/>
              </a:ext>
            </a:extLst>
          </p:cNvPr>
          <p:cNvSpPr>
            <a:spLocks noGrp="1"/>
          </p:cNvSpPr>
          <p:nvPr>
            <p:ph type="title"/>
          </p:nvPr>
        </p:nvSpPr>
        <p:spPr/>
        <p:txBody>
          <a:bodyPr/>
          <a:lstStyle/>
          <a:p>
            <a:pPr>
              <a:lnSpc>
                <a:spcPct val="100000"/>
              </a:lnSpc>
            </a:pPr>
            <a:r>
              <a:rPr lang="pt-BR" sz="2200" dirty="0"/>
              <a:t>Mulheres Diagnosticadas com NIC Permanecem em Risco de Desenvolver Outras Doenças Causadas Pelo HPV Mesmo Após o Tratamento¹</a:t>
            </a:r>
          </a:p>
        </p:txBody>
      </p:sp>
      <p:sp>
        <p:nvSpPr>
          <p:cNvPr id="23" name="Espaço Reservado para Conteúdo 22">
            <a:extLst>
              <a:ext uri="{FF2B5EF4-FFF2-40B4-BE49-F238E27FC236}">
                <a16:creationId xmlns:a16="http://schemas.microsoft.com/office/drawing/2014/main" id="{FB3E84F8-0B01-A503-DA23-D05392ECAF3B}"/>
              </a:ext>
            </a:extLst>
          </p:cNvPr>
          <p:cNvSpPr>
            <a:spLocks noGrp="1"/>
          </p:cNvSpPr>
          <p:nvPr>
            <p:ph idx="1"/>
          </p:nvPr>
        </p:nvSpPr>
        <p:spPr>
          <a:xfrm>
            <a:off x="266700" y="1358445"/>
            <a:ext cx="11658600" cy="1547648"/>
          </a:xfrm>
        </p:spPr>
        <p:txBody>
          <a:bodyPr/>
          <a:lstStyle/>
          <a:p>
            <a:r>
              <a:rPr lang="pt-BR" sz="2000" dirty="0"/>
              <a:t>Mulheres submetidas a tratamento de NIC de alto grau ainda constituem uma população de alto risco para subsequente doença cervical recorrente.</a:t>
            </a:r>
            <a:r>
              <a:rPr lang="pt-BR" sz="2000" baseline="30000" dirty="0"/>
              <a:t>1</a:t>
            </a:r>
          </a:p>
          <a:p>
            <a:r>
              <a:rPr lang="pt-BR" sz="2000" dirty="0"/>
              <a:t>Risco mais alto também para lesões não cervicais (vagina, vulva e ânus).</a:t>
            </a:r>
            <a:r>
              <a:rPr lang="pt-BR" sz="2000" baseline="30000" dirty="0"/>
              <a:t>2</a:t>
            </a:r>
          </a:p>
          <a:p>
            <a:r>
              <a:rPr lang="pt-BR" sz="2000" dirty="0"/>
              <a:t>Risco permanece ao longo do tempo.</a:t>
            </a:r>
            <a:r>
              <a:rPr lang="pt-BR" sz="2000" baseline="30000" dirty="0"/>
              <a:t>2</a:t>
            </a:r>
          </a:p>
        </p:txBody>
      </p:sp>
      <p:sp>
        <p:nvSpPr>
          <p:cNvPr id="12" name="Slide Number Placeholder 4">
            <a:extLst>
              <a:ext uri="{FF2B5EF4-FFF2-40B4-BE49-F238E27FC236}">
                <a16:creationId xmlns:a16="http://schemas.microsoft.com/office/drawing/2014/main" id="{D09EA47F-8179-147E-5B9B-156C35A0D951}"/>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7" name="Retângulo 6"/>
          <p:cNvSpPr/>
          <p:nvPr/>
        </p:nvSpPr>
        <p:spPr>
          <a:xfrm>
            <a:off x="387275" y="6335738"/>
            <a:ext cx="11538025"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Sand FL, Kjaer SK, Frederiksen K et al. Risk of cervical intraepithelial neoplasia grade 2 or worse after conization in relation to HPV vaccination status.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Int J Cancer</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2020;147(3):641-647</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2.</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Ebisch RM, Rutten DW, IntHout J et al. Long-lasting increased risk of human papillomavirus-related carcinomas and premalignancies after cervical intraepithelial neoplasia grade 3: a population-based cohort study.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J Clin Oncol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2017;35(22):2542-2550.</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endParaRPr>
          </a:p>
        </p:txBody>
      </p:sp>
      <p:sp>
        <p:nvSpPr>
          <p:cNvPr id="13" name="CaixaDeTexto 12"/>
          <p:cNvSpPr txBox="1"/>
          <p:nvPr/>
        </p:nvSpPr>
        <p:spPr>
          <a:xfrm>
            <a:off x="387275" y="6123053"/>
            <a:ext cx="630537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Imagens cedidas pela Dra. Adriana Campaner (CRM-SP: 75.482) do seu acervo pessoal.</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endParaRPr>
          </a:p>
        </p:txBody>
      </p:sp>
      <p:pic>
        <p:nvPicPr>
          <p:cNvPr id="25" name="Imagem 24">
            <a:extLst>
              <a:ext uri="{FF2B5EF4-FFF2-40B4-BE49-F238E27FC236}">
                <a16:creationId xmlns:a16="http://schemas.microsoft.com/office/drawing/2014/main" id="{D68BB366-6879-2272-5595-E6A198857B37}"/>
              </a:ext>
            </a:extLst>
          </p:cNvPr>
          <p:cNvPicPr/>
          <p:nvPr/>
        </p:nvPicPr>
        <p:blipFill rotWithShape="1">
          <a:blip r:embed="rId2" cstate="print">
            <a:extLst>
              <a:ext uri="{BEBA8EAE-BF5A-486C-A8C5-ECC9F3942E4B}">
                <a14:imgProps xmlns:a14="http://schemas.microsoft.com/office/drawing/2010/main">
                  <a14:imgLayer r:embed="rId3">
                    <a14:imgEffect>
                      <a14:brightnessContrast bright="20000"/>
                    </a14:imgEffect>
                  </a14:imgLayer>
                </a14:imgProps>
              </a:ext>
              <a:ext uri="{28A0092B-C50C-407E-A947-70E740481C1C}">
                <a14:useLocalDpi xmlns:a14="http://schemas.microsoft.com/office/drawing/2010/main" val="0"/>
              </a:ext>
            </a:extLst>
          </a:blip>
          <a:srcRect/>
          <a:stretch/>
        </p:blipFill>
        <p:spPr bwMode="auto">
          <a:xfrm>
            <a:off x="1975986" y="3189204"/>
            <a:ext cx="2833861" cy="2687562"/>
          </a:xfrm>
          <a:prstGeom prst="rect">
            <a:avLst/>
          </a:prstGeom>
          <a:noFill/>
          <a:ln>
            <a:noFill/>
          </a:ln>
          <a:extLst>
            <a:ext uri="{53640926-AAD7-44D8-BBD7-CCE9431645EC}">
              <a14:shadowObscured xmlns:a14="http://schemas.microsoft.com/office/drawing/2010/main"/>
            </a:ext>
          </a:extLst>
        </p:spPr>
      </p:pic>
      <p:pic>
        <p:nvPicPr>
          <p:cNvPr id="26" name="Imagem 25">
            <a:extLst>
              <a:ext uri="{FF2B5EF4-FFF2-40B4-BE49-F238E27FC236}">
                <a16:creationId xmlns:a16="http://schemas.microsoft.com/office/drawing/2014/main" id="{122A2422-5EF7-66BD-4D90-E8388290FBD6}"/>
              </a:ext>
            </a:extLst>
          </p:cNvPr>
          <p:cNvPicPr/>
          <p:nvPr/>
        </p:nvPicPr>
        <p:blipFill rotWithShape="1">
          <a:blip r:embed="rId4" cstate="print">
            <a:extLst>
              <a:ext uri="{28A0092B-C50C-407E-A947-70E740481C1C}">
                <a14:useLocalDpi xmlns:a14="http://schemas.microsoft.com/office/drawing/2010/main" val="0"/>
              </a:ext>
            </a:extLst>
          </a:blip>
          <a:srcRect/>
          <a:stretch/>
        </p:blipFill>
        <p:spPr bwMode="auto">
          <a:xfrm>
            <a:off x="4850120" y="3189204"/>
            <a:ext cx="2757599" cy="2687562"/>
          </a:xfrm>
          <a:prstGeom prst="rect">
            <a:avLst/>
          </a:prstGeom>
          <a:noFill/>
          <a:ln>
            <a:noFill/>
          </a:ln>
          <a:extLst>
            <a:ext uri="{53640926-AAD7-44D8-BBD7-CCE9431645EC}">
              <a14:shadowObscured xmlns:a14="http://schemas.microsoft.com/office/drawing/2010/main"/>
            </a:ext>
          </a:extLst>
        </p:spPr>
      </p:pic>
      <p:pic>
        <p:nvPicPr>
          <p:cNvPr id="27" name="Imagem 26">
            <a:extLst>
              <a:ext uri="{FF2B5EF4-FFF2-40B4-BE49-F238E27FC236}">
                <a16:creationId xmlns:a16="http://schemas.microsoft.com/office/drawing/2014/main" id="{61D1897A-56FF-20DC-CF6C-3221B236CD38}"/>
              </a:ext>
            </a:extLst>
          </p:cNvPr>
          <p:cNvPicPr/>
          <p:nvPr/>
        </p:nvPicPr>
        <p:blipFill rotWithShape="1">
          <a:blip r:embed="rId5" cstate="print">
            <a:extLst>
              <a:ext uri="{28A0092B-C50C-407E-A947-70E740481C1C}">
                <a14:useLocalDpi xmlns:a14="http://schemas.microsoft.com/office/drawing/2010/main" val="0"/>
              </a:ext>
            </a:extLst>
          </a:blip>
          <a:srcRect/>
          <a:stretch/>
        </p:blipFill>
        <p:spPr bwMode="auto">
          <a:xfrm>
            <a:off x="7652011" y="3189204"/>
            <a:ext cx="2711183" cy="2687562"/>
          </a:xfrm>
          <a:prstGeom prst="rect">
            <a:avLst/>
          </a:prstGeom>
          <a:noFill/>
          <a:ln>
            <a:noFill/>
          </a:ln>
          <a:extLst>
            <a:ext uri="{53640926-AAD7-44D8-BBD7-CCE9431645EC}">
              <a14:shadowObscured xmlns:a14="http://schemas.microsoft.com/office/drawing/2010/main"/>
            </a:ext>
          </a:extLst>
        </p:spPr>
      </p:pic>
      <p:cxnSp>
        <p:nvCxnSpPr>
          <p:cNvPr id="28" name="Conector reto 27">
            <a:extLst>
              <a:ext uri="{FF2B5EF4-FFF2-40B4-BE49-F238E27FC236}">
                <a16:creationId xmlns:a16="http://schemas.microsoft.com/office/drawing/2014/main" id="{574D0A7F-20E0-1A9F-6CEF-37A981474CEF}"/>
              </a:ext>
            </a:extLst>
          </p:cNvPr>
          <p:cNvCxnSpPr>
            <a:cxnSpLocks/>
          </p:cNvCxnSpPr>
          <p:nvPr/>
        </p:nvCxnSpPr>
        <p:spPr>
          <a:xfrm>
            <a:off x="-37" y="3158963"/>
            <a:ext cx="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1C6D1935-4863-FEE8-05F8-A6DF56FB67C2}"/>
              </a:ext>
            </a:extLst>
          </p:cNvPr>
          <p:cNvCxnSpPr>
            <a:cxnSpLocks/>
          </p:cNvCxnSpPr>
          <p:nvPr/>
        </p:nvCxnSpPr>
        <p:spPr>
          <a:xfrm flipV="1">
            <a:off x="999410" y="3189204"/>
            <a:ext cx="0" cy="283843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Conector reto 29">
            <a:extLst>
              <a:ext uri="{FF2B5EF4-FFF2-40B4-BE49-F238E27FC236}">
                <a16:creationId xmlns:a16="http://schemas.microsoft.com/office/drawing/2014/main" id="{1BCE7C9D-1EAB-DEEB-F8EC-A2E4BDB2449C}"/>
              </a:ext>
            </a:extLst>
          </p:cNvPr>
          <p:cNvCxnSpPr>
            <a:cxnSpLocks/>
          </p:cNvCxnSpPr>
          <p:nvPr/>
        </p:nvCxnSpPr>
        <p:spPr>
          <a:xfrm>
            <a:off x="999410" y="6027642"/>
            <a:ext cx="10618184"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31" name="Imagem 30" descr="Uma imagem contendo invertebrado, animal, coral&#10;&#10;Descrição gerada automaticamente">
            <a:extLst>
              <a:ext uri="{FF2B5EF4-FFF2-40B4-BE49-F238E27FC236}">
                <a16:creationId xmlns:a16="http://schemas.microsoft.com/office/drawing/2014/main" id="{ABC240EB-AE14-D3DE-5EF8-D197471EECDE}"/>
              </a:ext>
            </a:extLst>
          </p:cNvPr>
          <p:cNvPicPr>
            <a:picLocks noChangeAspect="1"/>
          </p:cNvPicPr>
          <p:nvPr/>
        </p:nvPicPr>
        <p:blipFill>
          <a:blip r:embed="rId6">
            <a:alphaModFix/>
          </a:blip>
          <a:srcRect t="-1593"/>
          <a:stretch/>
        </p:blipFill>
        <p:spPr>
          <a:xfrm>
            <a:off x="11477687" y="5811310"/>
            <a:ext cx="333247" cy="338554"/>
          </a:xfrm>
          <a:prstGeom prst="rect">
            <a:avLst/>
          </a:prstGeom>
        </p:spPr>
      </p:pic>
      <p:pic>
        <p:nvPicPr>
          <p:cNvPr id="32" name="Imagem 31" descr="Uma imagem contendo invertebrado, animal, coral&#10;&#10;Descrição gerada automaticamente">
            <a:extLst>
              <a:ext uri="{FF2B5EF4-FFF2-40B4-BE49-F238E27FC236}">
                <a16:creationId xmlns:a16="http://schemas.microsoft.com/office/drawing/2014/main" id="{7AE7322E-00D2-08CA-2658-7421DD3E9F81}"/>
              </a:ext>
            </a:extLst>
          </p:cNvPr>
          <p:cNvPicPr>
            <a:picLocks noChangeAspect="1"/>
          </p:cNvPicPr>
          <p:nvPr/>
        </p:nvPicPr>
        <p:blipFill>
          <a:blip r:embed="rId6">
            <a:alphaModFix/>
          </a:blip>
          <a:srcRect t="-1593"/>
          <a:stretch/>
        </p:blipFill>
        <p:spPr>
          <a:xfrm>
            <a:off x="832786" y="3001503"/>
            <a:ext cx="333247" cy="338554"/>
          </a:xfrm>
          <a:prstGeom prst="rect">
            <a:avLst/>
          </a:prstGeom>
        </p:spPr>
      </p:pic>
      <p:cxnSp>
        <p:nvCxnSpPr>
          <p:cNvPr id="37" name="Conector reto 36">
            <a:extLst>
              <a:ext uri="{FF2B5EF4-FFF2-40B4-BE49-F238E27FC236}">
                <a16:creationId xmlns:a16="http://schemas.microsoft.com/office/drawing/2014/main" id="{04DF3747-33E1-E800-211F-7FE5108AEA60}"/>
              </a:ext>
            </a:extLst>
          </p:cNvPr>
          <p:cNvCxnSpPr>
            <a:cxnSpLocks/>
          </p:cNvCxnSpPr>
          <p:nvPr/>
        </p:nvCxnSpPr>
        <p:spPr>
          <a:xfrm>
            <a:off x="0" y="3189204"/>
            <a:ext cx="99941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1686704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Agrupar 4">
            <a:extLst>
              <a:ext uri="{FF2B5EF4-FFF2-40B4-BE49-F238E27FC236}">
                <a16:creationId xmlns:a16="http://schemas.microsoft.com/office/drawing/2014/main" id="{BFEBE09C-76B0-33C3-94C0-351CFD55EEAD}"/>
              </a:ext>
            </a:extLst>
          </p:cNvPr>
          <p:cNvGrpSpPr/>
          <p:nvPr/>
        </p:nvGrpSpPr>
        <p:grpSpPr>
          <a:xfrm>
            <a:off x="921612" y="1117026"/>
            <a:ext cx="10189392" cy="4782047"/>
            <a:chOff x="921612" y="1117026"/>
            <a:chExt cx="10189392" cy="4782047"/>
          </a:xfrm>
        </p:grpSpPr>
        <p:pic>
          <p:nvPicPr>
            <p:cNvPr id="197" name="Imagem 196" descr="Diagrama&#10;&#10;Descrição gerada automaticamente com confiança baixa">
              <a:extLst>
                <a:ext uri="{FF2B5EF4-FFF2-40B4-BE49-F238E27FC236}">
                  <a16:creationId xmlns:a16="http://schemas.microsoft.com/office/drawing/2014/main" id="{24A995F6-104C-2B79-9A4C-17182615FE31}"/>
                </a:ext>
              </a:extLst>
            </p:cNvPr>
            <p:cNvPicPr>
              <a:picLocks noChangeAspect="1"/>
            </p:cNvPicPr>
            <p:nvPr/>
          </p:nvPicPr>
          <p:blipFill>
            <a:blip r:embed="rId2"/>
            <a:stretch>
              <a:fillRect/>
            </a:stretch>
          </p:blipFill>
          <p:spPr>
            <a:xfrm>
              <a:off x="921612" y="1117026"/>
              <a:ext cx="10189392" cy="4782047"/>
            </a:xfrm>
            <a:prstGeom prst="rect">
              <a:avLst/>
            </a:prstGeom>
          </p:spPr>
        </p:pic>
        <p:sp>
          <p:nvSpPr>
            <p:cNvPr id="3" name="Retângulo 2">
              <a:extLst>
                <a:ext uri="{FF2B5EF4-FFF2-40B4-BE49-F238E27FC236}">
                  <a16:creationId xmlns:a16="http://schemas.microsoft.com/office/drawing/2014/main" id="{6CE899CA-6E6C-C01D-EDF2-58E554B586FA}"/>
                </a:ext>
              </a:extLst>
            </p:cNvPr>
            <p:cNvSpPr/>
            <p:nvPr/>
          </p:nvSpPr>
          <p:spPr>
            <a:xfrm>
              <a:off x="4846320" y="4991100"/>
              <a:ext cx="525780" cy="180871"/>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 name="CaixaDeTexto 3">
              <a:extLst>
                <a:ext uri="{FF2B5EF4-FFF2-40B4-BE49-F238E27FC236}">
                  <a16:creationId xmlns:a16="http://schemas.microsoft.com/office/drawing/2014/main" id="{4F1C6198-F33F-61CA-DC51-64EACD0C3CFC}"/>
                </a:ext>
              </a:extLst>
            </p:cNvPr>
            <p:cNvSpPr txBox="1"/>
            <p:nvPr/>
          </p:nvSpPr>
          <p:spPr>
            <a:xfrm>
              <a:off x="4743565" y="4918757"/>
              <a:ext cx="731290"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92929"/>
                  </a:solidFill>
                  <a:effectLst/>
                  <a:uLnTx/>
                  <a:uFillTx/>
                  <a:latin typeface="Arial" panose="020B0604020202020204"/>
                  <a:ea typeface="Aptos" panose="020B0004020202020204" pitchFamily="34" charset="0"/>
                  <a:cs typeface="+mn-cs"/>
                </a:rPr>
                <a:t>17.150</a:t>
              </a:r>
              <a:endPar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sp>
        <p:nvSpPr>
          <p:cNvPr id="6" name="object 6"/>
          <p:cNvSpPr txBox="1"/>
          <p:nvPr/>
        </p:nvSpPr>
        <p:spPr>
          <a:xfrm>
            <a:off x="397537" y="6496437"/>
            <a:ext cx="969391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FFFF">
                    <a:lumMod val="50000"/>
                  </a:srgbClr>
                </a:solidFill>
                <a:effectLst/>
                <a:uLnTx/>
                <a:uFillTx/>
                <a:latin typeface="Arial"/>
                <a:ea typeface="+mn-ea"/>
                <a:cs typeface="Arial"/>
              </a:rPr>
              <a:t>1.</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Jentschke</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M,</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Kampers</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Becker J</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al. Prophylactic</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HPV</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vaccination</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conization:</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systematic</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review</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and meta-analysis.</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Vaccine</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2020;38(41):6402-6409.</a:t>
            </a:r>
            <a:endParaRPr kumimoji="0" sz="8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7" name="object 7"/>
          <p:cNvSpPr txBox="1"/>
          <p:nvPr/>
        </p:nvSpPr>
        <p:spPr>
          <a:xfrm>
            <a:off x="403058" y="6193194"/>
            <a:ext cx="1636395" cy="283026"/>
          </a:xfrm>
          <a:prstGeom prst="rect">
            <a:avLst/>
          </a:prstGeom>
        </p:spPr>
        <p:txBody>
          <a:bodyPr vert="horz" wrap="square" lIns="0" tIns="12700" rIns="0" bIns="0" rtlCol="0">
            <a:spAutoFit/>
          </a:bodyPr>
          <a:lstStyle/>
          <a:p>
            <a:pPr marL="12700" marR="0" lvl="0" indent="0" algn="l" defTabSz="914400" rtl="0" eaLnBrk="1" fontAlgn="auto" latinLnBrk="0" hangingPunct="1">
              <a:lnSpc>
                <a:spcPts val="1070"/>
              </a:lnSpc>
              <a:spcBef>
                <a:spcPts val="100"/>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Segoe UI"/>
              </a:rPr>
              <a:t>RR:</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Segoe U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Segoe UI"/>
              </a:rPr>
              <a:t>risco</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Segoe UI"/>
              </a:rPr>
              <a:t> relativo.</a:t>
            </a:r>
            <a:endPar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Segoe UI"/>
            </a:endParaRPr>
          </a:p>
          <a:p>
            <a:pPr marL="12700" marR="0" lvl="0" indent="0" algn="l" defTabSz="914400" rtl="0" eaLnBrk="1" fontAlgn="auto" latinLnBrk="0" hangingPunct="1">
              <a:lnSpc>
                <a:spcPts val="1070"/>
              </a:lnSpc>
              <a:spcBef>
                <a:spcPts val="0"/>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Adaptado</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de:</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rPr>
              <a:t>Jentschke M</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rPr>
              <a:t>at</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Arial"/>
              </a:rPr>
              <a:t> </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Arial"/>
              </a:rPr>
              <a:t>al.¹</a:t>
            </a:r>
            <a:endPar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endParaRPr>
          </a:p>
        </p:txBody>
      </p:sp>
      <p:sp>
        <p:nvSpPr>
          <p:cNvPr id="8" name="object 8"/>
          <p:cNvSpPr txBox="1">
            <a:spLocks noGrp="1"/>
          </p:cNvSpPr>
          <p:nvPr>
            <p:ph type="title"/>
          </p:nvPr>
        </p:nvSpPr>
        <p:spPr>
          <a:xfrm>
            <a:off x="278688" y="130774"/>
            <a:ext cx="10530484" cy="937611"/>
          </a:xfrm>
          <a:prstGeom prst="rect">
            <a:avLst/>
          </a:prstGeom>
        </p:spPr>
        <p:txBody>
          <a:bodyPr vert="horz" wrap="square" lIns="0" tIns="136063" rIns="0" bIns="0" rtlCol="0">
            <a:spAutoFit/>
          </a:bodyPr>
          <a:lstStyle/>
          <a:p>
            <a:pPr marL="318135">
              <a:lnSpc>
                <a:spcPct val="100000"/>
              </a:lnSpc>
              <a:spcBef>
                <a:spcPts val="100"/>
              </a:spcBef>
            </a:pPr>
            <a:r>
              <a:rPr lang="pt-BR" dirty="0"/>
              <a:t>Vacinação Contribui para a </a:t>
            </a:r>
            <a:r>
              <a:rPr dirty="0" err="1"/>
              <a:t>Redução</a:t>
            </a:r>
            <a:r>
              <a:rPr spc="-30" dirty="0"/>
              <a:t> </a:t>
            </a:r>
            <a:r>
              <a:rPr lang="pt-BR" dirty="0"/>
              <a:t>d</a:t>
            </a:r>
            <a:r>
              <a:rPr dirty="0"/>
              <a:t>o</a:t>
            </a:r>
            <a:r>
              <a:rPr spc="-10" dirty="0"/>
              <a:t> </a:t>
            </a:r>
            <a:r>
              <a:rPr lang="pt-BR" dirty="0"/>
              <a:t>Desenvolvimento</a:t>
            </a:r>
            <a:r>
              <a:rPr spc="-30" dirty="0"/>
              <a:t> </a:t>
            </a:r>
            <a:r>
              <a:rPr dirty="0"/>
              <a:t>de</a:t>
            </a:r>
            <a:r>
              <a:rPr spc="-15" dirty="0"/>
              <a:t> </a:t>
            </a:r>
            <a:r>
              <a:rPr lang="pt-BR" dirty="0"/>
              <a:t>Novas</a:t>
            </a:r>
            <a:r>
              <a:rPr spc="-20" dirty="0"/>
              <a:t> </a:t>
            </a:r>
            <a:r>
              <a:rPr lang="pt-BR" spc="-10" dirty="0"/>
              <a:t>Lesões</a:t>
            </a:r>
            <a:r>
              <a:rPr lang="pt-BR" spc="-10" baseline="30000" dirty="0"/>
              <a:t>1</a:t>
            </a:r>
            <a:endParaRPr spc="-10" baseline="30000" dirty="0"/>
          </a:p>
        </p:txBody>
      </p:sp>
      <p:sp>
        <p:nvSpPr>
          <p:cNvPr id="198" name="Retângulo 197">
            <a:extLst>
              <a:ext uri="{FF2B5EF4-FFF2-40B4-BE49-F238E27FC236}">
                <a16:creationId xmlns:a16="http://schemas.microsoft.com/office/drawing/2014/main" id="{6ECBAC56-F5FE-3E2D-E732-1EB2B3DFF343}"/>
              </a:ext>
            </a:extLst>
          </p:cNvPr>
          <p:cNvSpPr/>
          <p:nvPr/>
        </p:nvSpPr>
        <p:spPr>
          <a:xfrm>
            <a:off x="1147683" y="5175663"/>
            <a:ext cx="9963321" cy="180871"/>
          </a:xfrm>
          <a:prstGeom prst="rect">
            <a:avLst/>
          </a:prstGeom>
          <a:solidFill>
            <a:srgbClr val="30AEBF">
              <a:alpha val="12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0" name="Slide Number Placeholder 4">
            <a:extLst>
              <a:ext uri="{FF2B5EF4-FFF2-40B4-BE49-F238E27FC236}">
                <a16:creationId xmlns:a16="http://schemas.microsoft.com/office/drawing/2014/main" id="{4509427C-23A4-884E-91B5-4F3D17C8C38A}"/>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2" name="CaixaDeTexto 1">
            <a:extLst>
              <a:ext uri="{FF2B5EF4-FFF2-40B4-BE49-F238E27FC236}">
                <a16:creationId xmlns:a16="http://schemas.microsoft.com/office/drawing/2014/main" id="{315AF891-0BED-D775-E3A9-C087E6329F00}"/>
              </a:ext>
            </a:extLst>
          </p:cNvPr>
          <p:cNvSpPr txBox="1"/>
          <p:nvPr/>
        </p:nvSpPr>
        <p:spPr>
          <a:xfrm>
            <a:off x="8164287" y="1167432"/>
            <a:ext cx="121298" cy="124227"/>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11" name="Imagem 10">
            <a:extLst>
              <a:ext uri="{FF2B5EF4-FFF2-40B4-BE49-F238E27FC236}">
                <a16:creationId xmlns:a16="http://schemas.microsoft.com/office/drawing/2014/main" id="{95221F39-7B39-AAF6-EC9C-D17737826B13}"/>
              </a:ext>
            </a:extLst>
          </p:cNvPr>
          <p:cNvPicPr>
            <a:picLocks noChangeAspect="1"/>
          </p:cNvPicPr>
          <p:nvPr/>
        </p:nvPicPr>
        <p:blipFill>
          <a:blip r:embed="rId3"/>
          <a:stretch>
            <a:fillRect/>
          </a:stretch>
        </p:blipFill>
        <p:spPr>
          <a:xfrm>
            <a:off x="921614" y="1232792"/>
            <a:ext cx="8498611" cy="962689"/>
          </a:xfrm>
          <a:prstGeom prst="rect">
            <a:avLst/>
          </a:prstGeom>
        </p:spPr>
      </p:pic>
      <p:sp>
        <p:nvSpPr>
          <p:cNvPr id="13" name="CaixaDeTexto 12">
            <a:extLst>
              <a:ext uri="{FF2B5EF4-FFF2-40B4-BE49-F238E27FC236}">
                <a16:creationId xmlns:a16="http://schemas.microsoft.com/office/drawing/2014/main" id="{5FE23467-90C7-DBD4-9534-C164B16BA829}"/>
              </a:ext>
            </a:extLst>
          </p:cNvPr>
          <p:cNvSpPr txBox="1"/>
          <p:nvPr/>
        </p:nvSpPr>
        <p:spPr>
          <a:xfrm>
            <a:off x="921612" y="5673234"/>
            <a:ext cx="10530483" cy="523220"/>
          </a:xfrm>
          <a:prstGeom prst="rect">
            <a:avLst/>
          </a:prstGeom>
          <a:noFill/>
        </p:spPr>
        <p:txBody>
          <a:bodyPr wrap="square">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t-BR" sz="1400" b="0" i="0" u="none" strike="noStrike" kern="1200" cap="none" spc="-10" normalizeH="0" baseline="0" noProof="0" dirty="0">
                <a:ln>
                  <a:noFill/>
                </a:ln>
                <a:solidFill>
                  <a:srgbClr val="292929"/>
                </a:solidFill>
                <a:effectLst/>
                <a:uLnTx/>
                <a:uFillTx/>
                <a:latin typeface="Arial" panose="020B0604020202020204"/>
                <a:ea typeface="+mn-ea"/>
                <a:cs typeface="Segoe UI"/>
              </a:rPr>
              <a:t>Foram Incluídas 21.059 pacientes (3.939 vacinações versus 17.150 controles).</a:t>
            </a:r>
            <a:r>
              <a:rPr kumimoji="0" lang="pt-BR" sz="1400" b="0" i="0" u="none" strike="noStrike" kern="1200" cap="none" spc="-10" normalizeH="0" baseline="30000" noProof="0" dirty="0">
                <a:ln>
                  <a:noFill/>
                </a:ln>
                <a:solidFill>
                  <a:srgbClr val="292929"/>
                </a:solidFill>
                <a:effectLst/>
                <a:uLnTx/>
                <a:uFillTx/>
                <a:latin typeface="Arial" panose="020B0604020202020204"/>
                <a:ea typeface="+mn-ea"/>
                <a:cs typeface="Segoe UI"/>
              </a:rPr>
              <a:t>1</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t-BR" sz="1400" b="0" i="0" u="none" strike="noStrike" kern="1200" cap="none" spc="-10" normalizeH="0" baseline="0" noProof="0" dirty="0">
                <a:ln>
                  <a:noFill/>
                </a:ln>
                <a:solidFill>
                  <a:srgbClr val="292929"/>
                </a:solidFill>
                <a:effectLst/>
                <a:uLnTx/>
                <a:uFillTx/>
                <a:latin typeface="Arial" panose="020B0604020202020204"/>
                <a:ea typeface="+mn-ea"/>
                <a:cs typeface="Segoe UI"/>
              </a:rPr>
              <a:t>Todas as pacientes, independentemente do tipo de HPV.</a:t>
            </a:r>
            <a:r>
              <a:rPr kumimoji="0" lang="pt-BR" sz="1400" b="0" i="0" u="none" strike="noStrike" kern="1200" cap="none" spc="-10" normalizeH="0" baseline="30000" noProof="0" dirty="0">
                <a:ln>
                  <a:noFill/>
                </a:ln>
                <a:solidFill>
                  <a:srgbClr val="292929"/>
                </a:solidFill>
                <a:effectLst/>
                <a:uLnTx/>
                <a:uFillTx/>
                <a:latin typeface="Arial" panose="020B0604020202020204"/>
                <a:ea typeface="+mn-ea"/>
                <a:cs typeface="Segoe UI"/>
              </a:rPr>
              <a:t>1</a:t>
            </a:r>
            <a:endPar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93" name="CaixaDeTexto 192">
            <a:extLst>
              <a:ext uri="{FF2B5EF4-FFF2-40B4-BE49-F238E27FC236}">
                <a16:creationId xmlns:a16="http://schemas.microsoft.com/office/drawing/2014/main" id="{662D4240-3DE8-15AA-7DCA-E7F457D82C7C}"/>
              </a:ext>
            </a:extLst>
          </p:cNvPr>
          <p:cNvSpPr txBox="1"/>
          <p:nvPr/>
        </p:nvSpPr>
        <p:spPr>
          <a:xfrm>
            <a:off x="921613" y="1338187"/>
            <a:ext cx="10189391"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Redução significativa de 59% do risco de desenvolvimento de novas lesões intraepiteliais cervicais de grau 2+ após a vacinação contra o HPV, independentemente do tipo de HPV</a:t>
            </a:r>
            <a:r>
              <a:rPr kumimoji="0" lang="pt-BR" sz="1800" b="1" i="0" u="none" strike="noStrike" kern="1200" cap="none" spc="0" normalizeH="0" baseline="30000" noProof="0" dirty="0">
                <a:ln>
                  <a:noFill/>
                </a:ln>
                <a:solidFill>
                  <a:srgbClr val="279189"/>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42439979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Homem em pé posando para foto&#10;&#10;Descrição gerada automaticamente">
            <a:extLst>
              <a:ext uri="{FF2B5EF4-FFF2-40B4-BE49-F238E27FC236}">
                <a16:creationId xmlns:a16="http://schemas.microsoft.com/office/drawing/2014/main" id="{41479507-E2A9-D4D3-0D97-AF5BC48888D6}"/>
              </a:ext>
            </a:extLst>
          </p:cNvPr>
          <p:cNvPicPr>
            <a:picLocks noChangeAspect="1"/>
          </p:cNvPicPr>
          <p:nvPr/>
        </p:nvPicPr>
        <p:blipFill>
          <a:blip r:embed="rId2"/>
          <a:srcRect t="18880" b="16616"/>
          <a:stretch/>
        </p:blipFill>
        <p:spPr>
          <a:xfrm>
            <a:off x="0" y="1075334"/>
            <a:ext cx="12192000" cy="5242830"/>
          </a:xfrm>
          <a:prstGeom prst="rect">
            <a:avLst/>
          </a:prstGeom>
        </p:spPr>
      </p:pic>
      <p:sp>
        <p:nvSpPr>
          <p:cNvPr id="7" name="Retângulo 6">
            <a:extLst>
              <a:ext uri="{FF2B5EF4-FFF2-40B4-BE49-F238E27FC236}">
                <a16:creationId xmlns:a16="http://schemas.microsoft.com/office/drawing/2014/main" id="{601257F9-47BD-6F26-6559-DB709785315A}"/>
              </a:ext>
            </a:extLst>
          </p:cNvPr>
          <p:cNvSpPr/>
          <p:nvPr/>
        </p:nvSpPr>
        <p:spPr>
          <a:xfrm>
            <a:off x="0" y="1397876"/>
            <a:ext cx="6600497" cy="4552019"/>
          </a:xfrm>
          <a:prstGeom prst="rect">
            <a:avLst/>
          </a:prstGeom>
          <a:solidFill>
            <a:schemeClr val="bg1">
              <a:alpha val="8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Título 5">
            <a:extLst>
              <a:ext uri="{FF2B5EF4-FFF2-40B4-BE49-F238E27FC236}">
                <a16:creationId xmlns:a16="http://schemas.microsoft.com/office/drawing/2014/main" id="{43B5A1BD-B00B-4C38-9CE7-DDB5F130CC09}"/>
              </a:ext>
            </a:extLst>
          </p:cNvPr>
          <p:cNvSpPr>
            <a:spLocks noGrp="1"/>
          </p:cNvSpPr>
          <p:nvPr>
            <p:ph type="title"/>
          </p:nvPr>
        </p:nvSpPr>
        <p:spPr/>
        <p:txBody>
          <a:bodyPr/>
          <a:lstStyle/>
          <a:p>
            <a:r>
              <a:rPr lang="pt-BR" dirty="0"/>
              <a:t>Vacinação Atua na Redução</a:t>
            </a:r>
            <a:r>
              <a:rPr lang="pt-BR" spc="-30" dirty="0"/>
              <a:t> </a:t>
            </a:r>
            <a:r>
              <a:rPr lang="pt-BR" dirty="0"/>
              <a:t>do</a:t>
            </a:r>
            <a:r>
              <a:rPr lang="pt-BR" spc="-10" dirty="0"/>
              <a:t> </a:t>
            </a:r>
            <a:r>
              <a:rPr lang="pt-BR" dirty="0"/>
              <a:t>Desenvolvimento</a:t>
            </a:r>
            <a:r>
              <a:rPr lang="pt-BR" spc="-30" dirty="0"/>
              <a:t> </a:t>
            </a:r>
            <a:r>
              <a:rPr lang="pt-BR" dirty="0"/>
              <a:t>de</a:t>
            </a:r>
            <a:r>
              <a:rPr lang="pt-BR" spc="-15" dirty="0"/>
              <a:t> </a:t>
            </a:r>
            <a:r>
              <a:rPr lang="pt-BR" dirty="0"/>
              <a:t>Novas</a:t>
            </a:r>
            <a:r>
              <a:rPr lang="pt-BR" spc="-20" dirty="0"/>
              <a:t> </a:t>
            </a:r>
            <a:r>
              <a:rPr lang="pt-BR" spc="-10" dirty="0"/>
              <a:t>Lesões </a:t>
            </a:r>
            <a:r>
              <a:rPr lang="pt-BR" sz="2400" i="1" spc="-10" dirty="0"/>
              <a:t>(continuação)</a:t>
            </a:r>
            <a:r>
              <a:rPr lang="pt-BR" sz="2400" spc="-10" baseline="30000" dirty="0"/>
              <a:t>1</a:t>
            </a:r>
            <a:endParaRPr lang="pt-BR" baseline="30000" dirty="0"/>
          </a:p>
        </p:txBody>
      </p:sp>
      <p:sp>
        <p:nvSpPr>
          <p:cNvPr id="3" name="Espaço Reservado para Conteúdo 2"/>
          <p:cNvSpPr>
            <a:spLocks noGrp="1"/>
          </p:cNvSpPr>
          <p:nvPr>
            <p:ph idx="1"/>
          </p:nvPr>
        </p:nvSpPr>
        <p:spPr>
          <a:xfrm>
            <a:off x="506656" y="1532374"/>
            <a:ext cx="5936185" cy="4646451"/>
          </a:xfrm>
        </p:spPr>
        <p:txBody>
          <a:bodyPr>
            <a:noAutofit/>
          </a:bodyPr>
          <a:lstStyle/>
          <a:p>
            <a:pPr>
              <a:lnSpc>
                <a:spcPct val="100000"/>
              </a:lnSpc>
            </a:pPr>
            <a:r>
              <a:rPr lang="pt-BR" sz="1900" b="1" dirty="0">
                <a:solidFill>
                  <a:srgbClr val="30AEBF"/>
                </a:solidFill>
              </a:rPr>
              <a:t>A redução no risco foi de 59% </a:t>
            </a:r>
            <a:r>
              <a:rPr lang="pt-BR" sz="1900" dirty="0"/>
              <a:t>após a vacinação </a:t>
            </a:r>
            <a:br>
              <a:rPr lang="pt-BR" sz="1900" dirty="0"/>
            </a:br>
            <a:r>
              <a:rPr lang="pt-BR" sz="1900" dirty="0" err="1"/>
              <a:t>pré</a:t>
            </a:r>
            <a:r>
              <a:rPr lang="pt-BR" sz="1900" dirty="0"/>
              <a:t> ou pós-operatória.</a:t>
            </a:r>
            <a:r>
              <a:rPr lang="pt-BR" sz="1900" baseline="30000" dirty="0"/>
              <a:t>1</a:t>
            </a:r>
          </a:p>
          <a:p>
            <a:pPr>
              <a:lnSpc>
                <a:spcPct val="100000"/>
              </a:lnSpc>
            </a:pPr>
            <a:r>
              <a:rPr lang="pt-BR" sz="1900" dirty="0"/>
              <a:t>A análise dependente da idade não mostrou diferenças entre mulheres com menos de 25 anos </a:t>
            </a:r>
            <a:r>
              <a:rPr lang="fr-FR" sz="1900" dirty="0"/>
              <a:t>(RR: 0,47; IC de 95%: 0,28; 0,80) </a:t>
            </a:r>
            <a:r>
              <a:rPr lang="pt-BR" sz="1900" dirty="0"/>
              <a:t>e mulheres com idade superior </a:t>
            </a:r>
            <a:br>
              <a:rPr lang="pt-BR" sz="1900" dirty="0"/>
            </a:br>
            <a:r>
              <a:rPr lang="fr-FR" sz="1900" dirty="0"/>
              <a:t>(RR: 0,52; IC de 95%: 0,41; 0,65).</a:t>
            </a:r>
            <a:r>
              <a:rPr lang="pt-BR" sz="1900" baseline="30000" dirty="0"/>
              <a:t>1</a:t>
            </a:r>
            <a:endParaRPr lang="pt-BR" sz="1900" dirty="0"/>
          </a:p>
          <a:p>
            <a:pPr>
              <a:lnSpc>
                <a:spcPct val="100000"/>
              </a:lnSpc>
            </a:pPr>
            <a:r>
              <a:rPr lang="pt-BR" sz="1900" dirty="0"/>
              <a:t>Resultados para NIC 2+ positivo para HPV 16/18 mostraram um RR de 0,37 </a:t>
            </a:r>
            <a:r>
              <a:rPr lang="fr-FR" sz="1900" dirty="0"/>
              <a:t>(IC de 95%: 0,17; 0,80) </a:t>
            </a:r>
            <a:r>
              <a:rPr lang="pt-BR" sz="1900" dirty="0"/>
              <a:t>= </a:t>
            </a:r>
            <a:r>
              <a:rPr lang="pt-BR" sz="1900" b="1" dirty="0">
                <a:solidFill>
                  <a:srgbClr val="30AEBF"/>
                </a:solidFill>
              </a:rPr>
              <a:t>redução no risco de 63%.</a:t>
            </a:r>
            <a:r>
              <a:rPr lang="pt-BR" sz="1900" b="1" baseline="30000" dirty="0"/>
              <a:t>1</a:t>
            </a:r>
            <a:endParaRPr lang="pt-BR" sz="1900" b="1" dirty="0"/>
          </a:p>
          <a:p>
            <a:pPr>
              <a:lnSpc>
                <a:spcPct val="100000"/>
              </a:lnSpc>
            </a:pPr>
            <a:r>
              <a:rPr lang="pt-BR" sz="1900" dirty="0"/>
              <a:t>Não houve diferença significativa entre os grupos que fizeram vacinação antes ou depois da conização.</a:t>
            </a:r>
            <a:r>
              <a:rPr lang="pt-BR" sz="1900" baseline="30000" dirty="0"/>
              <a:t>1</a:t>
            </a:r>
            <a:endParaRPr lang="pt-BR" sz="1900" dirty="0"/>
          </a:p>
        </p:txBody>
      </p:sp>
      <p:sp>
        <p:nvSpPr>
          <p:cNvPr id="14" name="Retângulo 13"/>
          <p:cNvSpPr/>
          <p:nvPr/>
        </p:nvSpPr>
        <p:spPr>
          <a:xfrm>
            <a:off x="395358" y="6394968"/>
            <a:ext cx="10297144"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Jentschke M, Kampers J, Becker J et al. Prophylactic HPV vaccination after conization: a systematic review and meta-analysis.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Vaccine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2020;38(41):6402-6409.</a:t>
            </a:r>
            <a:endParaRPr kumimoji="0" lang="pt-BR" sz="800" b="0" i="0" u="none" strike="noStrike" kern="0" cap="none" spc="0" normalizeH="0" baseline="0" noProof="0" dirty="0">
              <a:ln>
                <a:noFill/>
              </a:ln>
              <a:solidFill>
                <a:srgbClr val="FFFFFF">
                  <a:lumMod val="50000"/>
                </a:srgbClr>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B43CA0B3-B3EF-A280-1065-7F66B28F98C4}"/>
              </a:ext>
            </a:extLst>
          </p:cNvPr>
          <p:cNvSpPr txBox="1"/>
          <p:nvPr/>
        </p:nvSpPr>
        <p:spPr>
          <a:xfrm>
            <a:off x="598691" y="5703674"/>
            <a:ext cx="20848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Slide Number Placeholder 4">
            <a:extLst>
              <a:ext uri="{FF2B5EF4-FFF2-40B4-BE49-F238E27FC236}">
                <a16:creationId xmlns:a16="http://schemas.microsoft.com/office/drawing/2014/main" id="{58399C69-9410-C9D6-9C7C-F19696D271A4}"/>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958351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bject 7"/>
          <p:cNvSpPr txBox="1"/>
          <p:nvPr/>
        </p:nvSpPr>
        <p:spPr>
          <a:xfrm>
            <a:off x="417505" y="6477393"/>
            <a:ext cx="1020889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FFFF">
                    <a:lumMod val="50000"/>
                  </a:srgbClr>
                </a:solidFill>
                <a:effectLst/>
                <a:uLnTx/>
                <a:uFillTx/>
                <a:latin typeface="Arial"/>
                <a:ea typeface="+mn-ea"/>
                <a:cs typeface="Arial"/>
              </a:rPr>
              <a:t>1.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Di Donato V, Caruso G, Petrillo M et al. Adjuvant HPV vaccination to prevent recurrent cervical dysplasia after surgical treatment: a meta-analysis.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Vaccines (Basel)</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 2021;9(5):410.</a:t>
            </a:r>
          </a:p>
        </p:txBody>
      </p:sp>
      <p:sp>
        <p:nvSpPr>
          <p:cNvPr id="8" name="object 8"/>
          <p:cNvSpPr txBox="1"/>
          <p:nvPr/>
        </p:nvSpPr>
        <p:spPr>
          <a:xfrm>
            <a:off x="417505" y="6335877"/>
            <a:ext cx="178816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Adaptado</a:t>
            </a:r>
            <a:r>
              <a:rPr kumimoji="0" sz="800" b="0" i="0" u="none" strike="noStrike" kern="1200" cap="none" spc="-35"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de:</a:t>
            </a:r>
            <a:r>
              <a:rPr kumimoji="0" sz="800" b="0" i="0" u="none" strike="noStrike" kern="1200" cap="none" spc="30"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Di</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Donato</a:t>
            </a:r>
            <a:r>
              <a:rPr kumimoji="0" sz="800" b="0" i="0" u="none" strike="noStrike" kern="1200" cap="none" spc="-3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V</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al.¹</a:t>
            </a:r>
            <a:endParaRPr kumimoji="0" sz="8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9" name="object 9"/>
          <p:cNvSpPr txBox="1">
            <a:spLocks noGrp="1"/>
          </p:cNvSpPr>
          <p:nvPr>
            <p:ph type="title"/>
          </p:nvPr>
        </p:nvSpPr>
        <p:spPr>
          <a:xfrm>
            <a:off x="279400" y="130476"/>
            <a:ext cx="10272986" cy="937611"/>
          </a:xfrm>
        </p:spPr>
        <p:txBody>
          <a:bodyPr vert="horz" wrap="square" lIns="0" tIns="136063" rIns="0" bIns="0" rtlCol="0">
            <a:spAutoFit/>
          </a:bodyPr>
          <a:lstStyle/>
          <a:p>
            <a:pPr>
              <a:lnSpc>
                <a:spcPct val="100000"/>
              </a:lnSpc>
            </a:pPr>
            <a:r>
              <a:rPr lang="en-US" dirty="0"/>
              <a:t>A </a:t>
            </a:r>
            <a:r>
              <a:rPr lang="en-US" dirty="0" err="1"/>
              <a:t>Vacinação</a:t>
            </a:r>
            <a:r>
              <a:rPr lang="en-US" dirty="0"/>
              <a:t> Contra o HPV </a:t>
            </a:r>
            <a:r>
              <a:rPr lang="en-US" dirty="0" err="1"/>
              <a:t>Está</a:t>
            </a:r>
            <a:r>
              <a:rPr lang="en-US" dirty="0"/>
              <a:t> </a:t>
            </a:r>
            <a:r>
              <a:rPr lang="en-US" dirty="0" err="1"/>
              <a:t>Associada</a:t>
            </a:r>
            <a:r>
              <a:rPr lang="en-US" dirty="0"/>
              <a:t> à </a:t>
            </a:r>
            <a:r>
              <a:rPr lang="en-US" dirty="0" err="1"/>
              <a:t>Redução</a:t>
            </a:r>
            <a:r>
              <a:rPr lang="en-US" dirty="0"/>
              <a:t> de Risco de NIC 2+ </a:t>
            </a:r>
            <a:r>
              <a:rPr lang="en-US" dirty="0" err="1"/>
              <a:t>Recorrentes</a:t>
            </a:r>
            <a:r>
              <a:rPr lang="en-US" dirty="0"/>
              <a:t> </a:t>
            </a:r>
            <a:r>
              <a:rPr lang="en-US" dirty="0" err="1"/>
              <a:t>Após</a:t>
            </a:r>
            <a:r>
              <a:rPr lang="en-US" dirty="0"/>
              <a:t> o </a:t>
            </a:r>
            <a:r>
              <a:rPr lang="en-US" dirty="0" err="1"/>
              <a:t>Tratamento</a:t>
            </a:r>
            <a:r>
              <a:rPr lang="en-US" dirty="0"/>
              <a:t> Cirúrgico</a:t>
            </a:r>
            <a:r>
              <a:rPr lang="en-US" baseline="30000" dirty="0"/>
              <a:t>1</a:t>
            </a:r>
            <a:endParaRPr lang="pt-BR" baseline="30000" dirty="0"/>
          </a:p>
        </p:txBody>
      </p:sp>
      <p:sp>
        <p:nvSpPr>
          <p:cNvPr id="63" name="Espaço Reservado para Conteúdo 62">
            <a:extLst>
              <a:ext uri="{FF2B5EF4-FFF2-40B4-BE49-F238E27FC236}">
                <a16:creationId xmlns:a16="http://schemas.microsoft.com/office/drawing/2014/main" id="{E715449E-2D2F-0C43-8BE5-614241E73692}"/>
              </a:ext>
            </a:extLst>
          </p:cNvPr>
          <p:cNvSpPr>
            <a:spLocks noGrp="1"/>
          </p:cNvSpPr>
          <p:nvPr>
            <p:ph idx="1"/>
          </p:nvPr>
        </p:nvSpPr>
        <p:spPr>
          <a:xfrm>
            <a:off x="266700" y="5517931"/>
            <a:ext cx="11925300" cy="717244"/>
          </a:xfrm>
        </p:spPr>
        <p:txBody>
          <a:bodyPr/>
          <a:lstStyle/>
          <a:p>
            <a:pPr>
              <a:lnSpc>
                <a:spcPct val="100000"/>
              </a:lnSpc>
              <a:spcBef>
                <a:spcPts val="500"/>
              </a:spcBef>
            </a:pPr>
            <a:r>
              <a:rPr lang="pt-BR" sz="1600" dirty="0"/>
              <a:t>Incluídas 21.310 pacientes: 4.039 (19%) receberam vacinação adjuvante perioperatória e 17.271 (81%) apenas cirurgia.¹</a:t>
            </a:r>
          </a:p>
          <a:p>
            <a:pPr>
              <a:lnSpc>
                <a:spcPct val="100000"/>
              </a:lnSpc>
              <a:spcBef>
                <a:spcPts val="500"/>
              </a:spcBef>
            </a:pPr>
            <a:r>
              <a:rPr lang="pt-BR" sz="1600" dirty="0"/>
              <a:t>Recorrência de NIC 2+ independentemente dos tipos de HPV e recorrência de NIC 2+ correlacionada ao HPV 16/18.¹</a:t>
            </a:r>
          </a:p>
        </p:txBody>
      </p:sp>
      <p:sp>
        <p:nvSpPr>
          <p:cNvPr id="69" name="Slide Number Placeholder 4">
            <a:extLst>
              <a:ext uri="{FF2B5EF4-FFF2-40B4-BE49-F238E27FC236}">
                <a16:creationId xmlns:a16="http://schemas.microsoft.com/office/drawing/2014/main" id="{A9322353-50FE-262F-56E4-381D2910268C}"/>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66" name="Imagem 65" descr="Texto&#10;&#10;Descrição gerada automaticamente">
            <a:extLst>
              <a:ext uri="{FF2B5EF4-FFF2-40B4-BE49-F238E27FC236}">
                <a16:creationId xmlns:a16="http://schemas.microsoft.com/office/drawing/2014/main" id="{7DECEC12-DDA3-FBCA-114A-287B42B49BB3}"/>
              </a:ext>
            </a:extLst>
          </p:cNvPr>
          <p:cNvPicPr>
            <a:picLocks noChangeAspect="1"/>
          </p:cNvPicPr>
          <p:nvPr/>
        </p:nvPicPr>
        <p:blipFill>
          <a:blip r:embed="rId2"/>
          <a:stretch>
            <a:fillRect/>
          </a:stretch>
        </p:blipFill>
        <p:spPr>
          <a:xfrm>
            <a:off x="1513020" y="1101923"/>
            <a:ext cx="9415801" cy="4581504"/>
          </a:xfrm>
          <a:prstGeom prst="rect">
            <a:avLst/>
          </a:prstGeom>
        </p:spPr>
      </p:pic>
      <p:sp>
        <p:nvSpPr>
          <p:cNvPr id="67" name="Retângulo 66">
            <a:extLst>
              <a:ext uri="{FF2B5EF4-FFF2-40B4-BE49-F238E27FC236}">
                <a16:creationId xmlns:a16="http://schemas.microsoft.com/office/drawing/2014/main" id="{D3E4845B-76B6-8924-6B4F-CA5F6CED6988}"/>
              </a:ext>
            </a:extLst>
          </p:cNvPr>
          <p:cNvSpPr/>
          <p:nvPr/>
        </p:nvSpPr>
        <p:spPr>
          <a:xfrm>
            <a:off x="1311585" y="4398529"/>
            <a:ext cx="9963321" cy="135935"/>
          </a:xfrm>
          <a:prstGeom prst="rect">
            <a:avLst/>
          </a:prstGeom>
          <a:solidFill>
            <a:schemeClr val="accent4">
              <a:lumMod val="60000"/>
              <a:lumOff val="40000"/>
              <a:alpha val="1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tângulo 67">
            <a:extLst>
              <a:ext uri="{FF2B5EF4-FFF2-40B4-BE49-F238E27FC236}">
                <a16:creationId xmlns:a16="http://schemas.microsoft.com/office/drawing/2014/main" id="{65FDA161-63BF-E744-660E-1CA2E9E5BB89}"/>
              </a:ext>
            </a:extLst>
          </p:cNvPr>
          <p:cNvSpPr/>
          <p:nvPr/>
        </p:nvSpPr>
        <p:spPr>
          <a:xfrm>
            <a:off x="1311585" y="3047401"/>
            <a:ext cx="9963321" cy="135935"/>
          </a:xfrm>
          <a:prstGeom prst="rect">
            <a:avLst/>
          </a:prstGeom>
          <a:solidFill>
            <a:schemeClr val="accent4">
              <a:lumMod val="60000"/>
              <a:lumOff val="40000"/>
              <a:alpha val="1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372363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id="{4787895D-5EDA-043B-DCC0-126E5D2410CA}"/>
              </a:ext>
            </a:extLst>
          </p:cNvPr>
          <p:cNvSpPr/>
          <p:nvPr/>
        </p:nvSpPr>
        <p:spPr>
          <a:xfrm>
            <a:off x="0" y="1807779"/>
            <a:ext cx="12192000" cy="3376029"/>
          </a:xfrm>
          <a:prstGeom prst="rect">
            <a:avLst/>
          </a:prstGeom>
          <a:solidFill>
            <a:srgbClr val="264A9A">
              <a:alpha val="9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365290"/>
              </a:solidFill>
              <a:effectLst/>
              <a:uLnTx/>
              <a:uFillTx/>
              <a:latin typeface="Arial" panose="020B0604020202020204"/>
              <a:ea typeface="+mn-ea"/>
              <a:cs typeface="+mn-cs"/>
            </a:endParaRPr>
          </a:p>
        </p:txBody>
      </p:sp>
      <p:pic>
        <p:nvPicPr>
          <p:cNvPr id="3" name="Imagem 2" descr="Fundo preto com letras brancas&#10;&#10;Descrição gerada automaticamente">
            <a:extLst>
              <a:ext uri="{FF2B5EF4-FFF2-40B4-BE49-F238E27FC236}">
                <a16:creationId xmlns:a16="http://schemas.microsoft.com/office/drawing/2014/main" id="{F60C6DE6-4D34-90DF-45A5-443D450F14BC}"/>
              </a:ext>
            </a:extLst>
          </p:cNvPr>
          <p:cNvPicPr>
            <a:picLocks noChangeAspect="1"/>
          </p:cNvPicPr>
          <p:nvPr/>
        </p:nvPicPr>
        <p:blipFill>
          <a:blip r:embed="rId2"/>
          <a:stretch>
            <a:fillRect/>
          </a:stretch>
        </p:blipFill>
        <p:spPr>
          <a:xfrm>
            <a:off x="2667437" y="1254141"/>
            <a:ext cx="6857126" cy="1636203"/>
          </a:xfrm>
          <a:prstGeom prst="rect">
            <a:avLst/>
          </a:prstGeom>
        </p:spPr>
      </p:pic>
      <p:sp>
        <p:nvSpPr>
          <p:cNvPr id="2" name="Título 1"/>
          <p:cNvSpPr>
            <a:spLocks noGrp="1"/>
          </p:cNvSpPr>
          <p:nvPr>
            <p:ph type="title"/>
          </p:nvPr>
        </p:nvSpPr>
        <p:spPr>
          <a:xfrm>
            <a:off x="278688" y="123825"/>
            <a:ext cx="10515436" cy="951509"/>
          </a:xfrm>
        </p:spPr>
        <p:txBody>
          <a:bodyPr vert="horz" lIns="91440" tIns="45720" rIns="91440" bIns="45720" rtlCol="0" anchor="ctr">
            <a:normAutofit/>
          </a:bodyPr>
          <a:lstStyle/>
          <a:p>
            <a:pPr>
              <a:lnSpc>
                <a:spcPct val="100000"/>
              </a:lnSpc>
            </a:pPr>
            <a:r>
              <a:rPr lang="pt-BR" sz="2800" dirty="0"/>
              <a:t>Vacinação em Mulheres Tratadas por Lesões Cervicais Reduziu o Risco de uma Segunda Lesão</a:t>
            </a:r>
            <a:r>
              <a:rPr lang="pt-BR" sz="2800" baseline="30000" dirty="0"/>
              <a:t>1,2</a:t>
            </a:r>
            <a:endParaRPr lang="pt-BR" baseline="30000" dirty="0"/>
          </a:p>
        </p:txBody>
      </p:sp>
      <p:sp>
        <p:nvSpPr>
          <p:cNvPr id="6" name="Text Box 6">
            <a:extLst>
              <a:ext uri="{FF2B5EF4-FFF2-40B4-BE49-F238E27FC236}">
                <a16:creationId xmlns:a16="http://schemas.microsoft.com/office/drawing/2014/main" id="{5A89DBCC-EE78-46AA-BF05-C9B0E72E349A}"/>
              </a:ext>
            </a:extLst>
          </p:cNvPr>
          <p:cNvSpPr txBox="1">
            <a:spLocks noChangeArrowheads="1"/>
          </p:cNvSpPr>
          <p:nvPr/>
        </p:nvSpPr>
        <p:spPr bwMode="auto">
          <a:xfrm>
            <a:off x="266700" y="5486349"/>
            <a:ext cx="1164152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609608" rtl="0" eaLnBrk="1" fontAlgn="base" latinLnBrk="0" hangingPunct="1">
              <a:lnSpc>
                <a:spcPct val="100000"/>
              </a:lnSpc>
              <a:spcBef>
                <a:spcPct val="0"/>
              </a:spcBef>
              <a:spcAft>
                <a:spcPct val="0"/>
              </a:spcAft>
              <a:buClr>
                <a:srgbClr val="000000"/>
              </a:buClr>
              <a:buSzTx/>
              <a:buFontTx/>
              <a:buNone/>
              <a:tabLst/>
              <a:defRPr/>
            </a:pP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1.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Olsson SE,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Kjaer</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SK, Sigurdsson K et al. Evaluation of quadrivalent HPV 6/11/16/18 vaccine efficacy against cervical and anogenital disease in subjects with serological evidence of prior vaccine type HPV infection.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Hum </a:t>
            </a:r>
            <a:r>
              <a:rPr kumimoji="0" lang="en-US" alt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Vaccin</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2009;5(10):696-704. </a:t>
            </a:r>
            <a:b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b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2.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Kang WD, Choi HS, Kim SM. Is vaccination with quadrivalent HPV vaccine after loop electrosurgical excision procedure effective in preventing recurrence in patients with high-grade cervical intraepithelial neoplasia (NIC 2-3)? </a:t>
            </a:r>
            <a:r>
              <a:rPr kumimoji="0" lang="en-US" alt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Gynecol</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Oncol.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2013;130(2):264-268.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3.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Kim JJ. Effect of quadrivalent HPV vaccination on HPV related disease in women treated for cervical or vulvar/vaginal disease.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BMJ</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2012;344:e1544.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4.</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Ghelardi</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Parazzini</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F,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Martella</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F et al. SPERANZA project: HPV vaccination after treatment for NIC 2. </a:t>
            </a:r>
            <a:r>
              <a:rPr kumimoji="0" lang="en-US" alt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Gynecol</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Oncol</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2018;151(2):229-234</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5.</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Pieralli</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 Bianchi C,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Auzzi</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N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Indication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of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prophylactic</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vaccines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as a tool for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secondary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prevention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in HPV-</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linked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disease</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Arch Gynecol Obstet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2018;298(6):1205-1210</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6.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Velentzis</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LS, Brotherton JM,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Canfell</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K. Recurrent disease after treatment for cervical pre-cancer: determining whether prophylactic HPV vaccination could play a role in prevention of secondary lesions.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Climacteric</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2019;22(6):596-602.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7.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Henere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C, Torné A, Llupià A et al. HPV Vaccination in women with cervical intraepithelial neoplasia undergoing excisional treatment: insights into unsolved questions.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Vaccines(Basel).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2022;10(6):887.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8.</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Boyles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GP, Baek J, Pandit R et al. An investigation into human papillomavirus(HPV) vaccination for patients undergoing surgery for high-grade cervical or vulvar dysplasia.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Gynecol Oncol Rep</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2022;41:101001.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9.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Kechagias</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KS,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Kalliala</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I, Bowden SJ et al. Role of human papillomavirus (HPV) vaccination on HPV infection and recurrence of HPV related disease after local surgical treatment: systematic review and meta-analysis.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BMJ</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2022;378:e070135.</a:t>
            </a:r>
            <a:endParaRPr kumimoji="0" lang="en-US" altLang="pt-BR" sz="6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endParaRPr>
          </a:p>
        </p:txBody>
      </p:sp>
      <p:sp>
        <p:nvSpPr>
          <p:cNvPr id="11" name="Título 1">
            <a:extLst>
              <a:ext uri="{FF2B5EF4-FFF2-40B4-BE49-F238E27FC236}">
                <a16:creationId xmlns:a16="http://schemas.microsoft.com/office/drawing/2014/main" id="{CCE1FF61-7D12-46D8-CDD2-AFE31C5C9553}"/>
              </a:ext>
            </a:extLst>
          </p:cNvPr>
          <p:cNvSpPr txBox="1">
            <a:spLocks/>
          </p:cNvSpPr>
          <p:nvPr/>
        </p:nvSpPr>
        <p:spPr>
          <a:xfrm>
            <a:off x="4778333" y="1674191"/>
            <a:ext cx="2635334" cy="61975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600" kern="1200">
                <a:solidFill>
                  <a:schemeClr val="accent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pt-BR" altLang="pt-BR" sz="2600" b="1" i="0" u="none" strike="noStrike" kern="1200" cap="none" spc="0" normalizeH="0" baseline="0" noProof="0" dirty="0">
                <a:ln>
                  <a:noFill/>
                </a:ln>
                <a:solidFill>
                  <a:srgbClr val="FFFFFF"/>
                </a:solidFill>
                <a:effectLst/>
                <a:uLnTx/>
                <a:uFillTx/>
                <a:latin typeface="Arial" panose="020B0604020202020204"/>
                <a:ea typeface="+mj-ea"/>
                <a:cs typeface="+mj-cs"/>
              </a:rPr>
              <a:t>Conclusão</a:t>
            </a:r>
            <a:endParaRPr kumimoji="0" lang="pt-BR" sz="2600" b="1" i="0" u="none" strike="noStrike" kern="1200" cap="none" spc="0" normalizeH="0" baseline="30000" noProof="0" dirty="0">
              <a:ln>
                <a:noFill/>
              </a:ln>
              <a:solidFill>
                <a:srgbClr val="FFFFFF"/>
              </a:solidFill>
              <a:effectLst/>
              <a:uLnTx/>
              <a:uFillTx/>
              <a:latin typeface="Arial" panose="020B0604020202020204"/>
              <a:ea typeface="+mj-ea"/>
              <a:cs typeface="+mj-cs"/>
            </a:endParaRPr>
          </a:p>
        </p:txBody>
      </p:sp>
      <p:sp>
        <p:nvSpPr>
          <p:cNvPr id="13" name="Espaço Reservado para Conteúdo 6">
            <a:extLst>
              <a:ext uri="{FF2B5EF4-FFF2-40B4-BE49-F238E27FC236}">
                <a16:creationId xmlns:a16="http://schemas.microsoft.com/office/drawing/2014/main" id="{48E2B45F-1DC1-D6F5-F35A-D2F3860EAF94}"/>
              </a:ext>
            </a:extLst>
          </p:cNvPr>
          <p:cNvSpPr txBox="1">
            <a:spLocks/>
          </p:cNvSpPr>
          <p:nvPr/>
        </p:nvSpPr>
        <p:spPr>
          <a:xfrm>
            <a:off x="1198273" y="2713994"/>
            <a:ext cx="10271587" cy="2211730"/>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Benefícios possíveis em mulheres previamente tratadas:</a:t>
            </a:r>
            <a:r>
              <a:rPr kumimoji="0" lang="pt-BR" sz="2400" b="0" i="0" u="none" strike="noStrike" kern="1200" cap="none" spc="0" normalizeH="0" baseline="30000" noProof="0" dirty="0">
                <a:ln>
                  <a:noFill/>
                </a:ln>
                <a:solidFill>
                  <a:srgbClr val="292929"/>
                </a:solidFill>
                <a:effectLst/>
                <a:uLnTx/>
                <a:uFillTx/>
                <a:latin typeface="Arial" panose="020B0604020202020204"/>
                <a:ea typeface="+mn-ea"/>
                <a:cs typeface="+mn-cs"/>
              </a:rPr>
              <a:t>1–9</a:t>
            </a:r>
            <a:endPar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28600" marR="0" lvl="0" indent="-22860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Prevenção de lesões causadas por tipos de HPV </a:t>
            </a:r>
            <a:r>
              <a:rPr kumimoji="0" lang="pt-BR" sz="2400" b="1" i="0" u="none" strike="noStrike" kern="1200" cap="none" spc="0" normalizeH="0" baseline="0" noProof="0" dirty="0">
                <a:ln>
                  <a:noFill/>
                </a:ln>
                <a:solidFill>
                  <a:srgbClr val="264A9A"/>
                </a:solidFill>
                <a:effectLst/>
                <a:uLnTx/>
                <a:uFillTx/>
                <a:latin typeface="Arial" panose="020B0604020202020204"/>
                <a:ea typeface="+mn-ea"/>
                <a:cs typeface="+mn-cs"/>
              </a:rPr>
              <a:t>não adquiridos anteriormente</a:t>
            </a:r>
            <a:r>
              <a:rPr kumimoji="0" lang="pt-BR" sz="2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pela paciente. </a:t>
            </a:r>
          </a:p>
          <a:p>
            <a:pPr marL="228600" marR="0" lvl="0" indent="-22860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Redução do risco de lesões causadas por tipos de </a:t>
            </a:r>
            <a:r>
              <a:rPr kumimoji="0" lang="pt-BR" sz="2400" b="1" i="0" u="none" strike="noStrike" kern="1200" cap="none" spc="0" normalizeH="0" baseline="0" noProof="0" dirty="0">
                <a:ln>
                  <a:noFill/>
                </a:ln>
                <a:solidFill>
                  <a:srgbClr val="264A9A"/>
                </a:solidFill>
                <a:effectLst/>
                <a:uLnTx/>
                <a:uFillTx/>
                <a:latin typeface="Arial" panose="020B0604020202020204"/>
                <a:ea typeface="+mn-ea"/>
                <a:cs typeface="+mn-cs"/>
              </a:rPr>
              <a:t>HPV adquiridos anteriormente</a:t>
            </a: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 pela paciente (persistência viral/reativação).</a:t>
            </a:r>
            <a:endParaRPr kumimoji="0" lang="pt-BR" sz="2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7" name="Slide Number Placeholder 4">
            <a:extLst>
              <a:ext uri="{FF2B5EF4-FFF2-40B4-BE49-F238E27FC236}">
                <a16:creationId xmlns:a16="http://schemas.microsoft.com/office/drawing/2014/main" id="{7F6468E6-728B-2B23-BD92-EC6D16F3598E}"/>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5" name="Imagem 4" descr="Uma imagem contendo invertebrado, animal, coral&#10;&#10;Descrição gerada automaticamente">
            <a:extLst>
              <a:ext uri="{FF2B5EF4-FFF2-40B4-BE49-F238E27FC236}">
                <a16:creationId xmlns:a16="http://schemas.microsoft.com/office/drawing/2014/main" id="{4E134505-BDA4-98B8-A2CE-63BE78A1EC38}"/>
              </a:ext>
            </a:extLst>
          </p:cNvPr>
          <p:cNvPicPr>
            <a:picLocks noChangeAspect="1"/>
          </p:cNvPicPr>
          <p:nvPr/>
        </p:nvPicPr>
        <p:blipFill>
          <a:blip r:embed="rId3">
            <a:alphaModFix/>
          </a:blip>
          <a:srcRect t="3563" r="58459"/>
          <a:stretch/>
        </p:blipFill>
        <p:spPr>
          <a:xfrm>
            <a:off x="10418713" y="1622000"/>
            <a:ext cx="1773287" cy="4116582"/>
          </a:xfrm>
          <a:prstGeom prst="rect">
            <a:avLst/>
          </a:prstGeom>
        </p:spPr>
      </p:pic>
    </p:spTree>
    <p:extLst>
      <p:ext uri="{BB962C8B-B14F-4D97-AF65-F5344CB8AC3E}">
        <p14:creationId xmlns:p14="http://schemas.microsoft.com/office/powerpoint/2010/main" val="16299970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tângulo 8">
            <a:extLst>
              <a:ext uri="{FF2B5EF4-FFF2-40B4-BE49-F238E27FC236}">
                <a16:creationId xmlns:a16="http://schemas.microsoft.com/office/drawing/2014/main" id="{B110A72A-5EA9-9E88-FC8B-67E7E1A6C6CB}"/>
              </a:ext>
            </a:extLst>
          </p:cNvPr>
          <p:cNvSpPr/>
          <p:nvPr/>
        </p:nvSpPr>
        <p:spPr>
          <a:xfrm rot="10800000">
            <a:off x="-1" y="1339944"/>
            <a:ext cx="12192000" cy="709919"/>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0" name="Retângulo 9">
            <a:extLst>
              <a:ext uri="{FF2B5EF4-FFF2-40B4-BE49-F238E27FC236}">
                <a16:creationId xmlns:a16="http://schemas.microsoft.com/office/drawing/2014/main" id="{B643F572-E6B3-28A7-3378-4BA3B7477EF5}"/>
              </a:ext>
            </a:extLst>
          </p:cNvPr>
          <p:cNvSpPr/>
          <p:nvPr/>
        </p:nvSpPr>
        <p:spPr>
          <a:xfrm rot="10800000">
            <a:off x="-1" y="2214152"/>
            <a:ext cx="12192000" cy="709919"/>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1" name="Retângulo 10">
            <a:extLst>
              <a:ext uri="{FF2B5EF4-FFF2-40B4-BE49-F238E27FC236}">
                <a16:creationId xmlns:a16="http://schemas.microsoft.com/office/drawing/2014/main" id="{848C8BD8-50F3-C37F-2C09-2CFCAC08A519}"/>
              </a:ext>
            </a:extLst>
          </p:cNvPr>
          <p:cNvSpPr/>
          <p:nvPr/>
        </p:nvSpPr>
        <p:spPr>
          <a:xfrm rot="10800000">
            <a:off x="-1" y="3007970"/>
            <a:ext cx="12192000" cy="441125"/>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2" name="Retângulo 11">
            <a:extLst>
              <a:ext uri="{FF2B5EF4-FFF2-40B4-BE49-F238E27FC236}">
                <a16:creationId xmlns:a16="http://schemas.microsoft.com/office/drawing/2014/main" id="{9F0E9E7D-A527-156E-355B-2F00EC59AE1C}"/>
              </a:ext>
            </a:extLst>
          </p:cNvPr>
          <p:cNvSpPr/>
          <p:nvPr/>
        </p:nvSpPr>
        <p:spPr>
          <a:xfrm rot="10800000">
            <a:off x="-1" y="3520438"/>
            <a:ext cx="12192000" cy="1132426"/>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4" name="Retângulo 13">
            <a:extLst>
              <a:ext uri="{FF2B5EF4-FFF2-40B4-BE49-F238E27FC236}">
                <a16:creationId xmlns:a16="http://schemas.microsoft.com/office/drawing/2014/main" id="{4E27D5A8-4F13-5ACD-2F61-8B48A65E79B7}"/>
              </a:ext>
            </a:extLst>
          </p:cNvPr>
          <p:cNvSpPr/>
          <p:nvPr/>
        </p:nvSpPr>
        <p:spPr>
          <a:xfrm rot="10800000">
            <a:off x="-1" y="4726239"/>
            <a:ext cx="12192000" cy="709919"/>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6F2E25C3-A434-8BB4-629A-4344BB21B15E}"/>
              </a:ext>
            </a:extLst>
          </p:cNvPr>
          <p:cNvSpPr>
            <a:spLocks noGrp="1"/>
          </p:cNvSpPr>
          <p:nvPr>
            <p:ph type="title"/>
          </p:nvPr>
        </p:nvSpPr>
        <p:spPr/>
        <p:txBody>
          <a:bodyPr>
            <a:normAutofit fontScale="90000"/>
          </a:bodyPr>
          <a:lstStyle/>
          <a:p>
            <a:r>
              <a:rPr lang="pt-BR" sz="3200" dirty="0"/>
              <a:t>Vale a Pena Vacinar Mulheres Adultas ou Pré-expostas?</a:t>
            </a:r>
            <a:r>
              <a:rPr lang="pt-BR" sz="3200" baseline="30000" dirty="0"/>
              <a:t>1–6</a:t>
            </a:r>
          </a:p>
        </p:txBody>
      </p:sp>
      <p:sp>
        <p:nvSpPr>
          <p:cNvPr id="6" name="Content Placeholder 5">
            <a:extLst>
              <a:ext uri="{FF2B5EF4-FFF2-40B4-BE49-F238E27FC236}">
                <a16:creationId xmlns:a16="http://schemas.microsoft.com/office/drawing/2014/main" id="{8339BB4D-5513-4ADE-BAD2-3AECB28FFC8E}"/>
              </a:ext>
            </a:extLst>
          </p:cNvPr>
          <p:cNvSpPr>
            <a:spLocks noGrp="1"/>
          </p:cNvSpPr>
          <p:nvPr>
            <p:ph idx="1"/>
          </p:nvPr>
        </p:nvSpPr>
        <p:spPr>
          <a:xfrm>
            <a:off x="266701" y="1339945"/>
            <a:ext cx="8435172" cy="4178112"/>
          </a:xfrm>
        </p:spPr>
        <p:txBody>
          <a:bodyPr>
            <a:noAutofit/>
          </a:bodyPr>
          <a:lstStyle/>
          <a:p>
            <a:pPr>
              <a:lnSpc>
                <a:spcPct val="100000"/>
              </a:lnSpc>
              <a:spcAft>
                <a:spcPts val="600"/>
              </a:spcAft>
            </a:pPr>
            <a:r>
              <a:rPr lang="pt-BR" sz="2100" dirty="0"/>
              <a:t>A infecção persistente pelo HPV é um importante fator de risco para NIC e câncer cervical em mulheres jovens e adultas.</a:t>
            </a:r>
            <a:r>
              <a:rPr lang="pt-BR" sz="2100" baseline="30000" dirty="0"/>
              <a:t>1,2</a:t>
            </a:r>
          </a:p>
          <a:p>
            <a:pPr>
              <a:lnSpc>
                <a:spcPct val="100000"/>
              </a:lnSpc>
              <a:spcAft>
                <a:spcPts val="600"/>
              </a:spcAft>
            </a:pPr>
            <a:r>
              <a:rPr lang="pt-BR" sz="2100" dirty="0"/>
              <a:t>Há risco aumentado de mulheres diagnosticadas com NIC 2/3 desenvolverem outras doenças relacionadas ao HPV.</a:t>
            </a:r>
            <a:r>
              <a:rPr lang="pt-BR" sz="2100" baseline="30000" dirty="0"/>
              <a:t>2</a:t>
            </a:r>
          </a:p>
          <a:p>
            <a:pPr>
              <a:lnSpc>
                <a:spcPct val="100000"/>
              </a:lnSpc>
              <a:spcAft>
                <a:spcPts val="600"/>
              </a:spcAft>
            </a:pPr>
            <a:r>
              <a:rPr lang="pt-BR" sz="2100" dirty="0"/>
              <a:t>As lesões podem recidivar mesmo com o tratamento.</a:t>
            </a:r>
            <a:r>
              <a:rPr lang="pt-BR" sz="2100" baseline="30000" dirty="0"/>
              <a:t>3</a:t>
            </a:r>
          </a:p>
          <a:p>
            <a:pPr>
              <a:lnSpc>
                <a:spcPct val="100000"/>
              </a:lnSpc>
              <a:spcAft>
                <a:spcPts val="600"/>
              </a:spcAft>
            </a:pPr>
            <a:r>
              <a:rPr lang="pt-BR" sz="2100" dirty="0"/>
              <a:t>A maioria das mulheres adultas não foi exposta e não apresentou infecção ativa associada aos genótipos do HPV contidos nas vacinas, logo a vacinação pode prevenir infecções por HPV.</a:t>
            </a:r>
            <a:r>
              <a:rPr lang="pt-BR" sz="2100" baseline="30000" dirty="0"/>
              <a:t>4,5</a:t>
            </a:r>
          </a:p>
          <a:p>
            <a:pPr>
              <a:lnSpc>
                <a:spcPct val="100000"/>
              </a:lnSpc>
              <a:spcAft>
                <a:spcPts val="600"/>
              </a:spcAft>
            </a:pPr>
            <a:r>
              <a:rPr lang="pt-BR" sz="2100" dirty="0"/>
              <a:t>As vacinas apresentam elevado perfil de eficácia na população de mulheres adultas.</a:t>
            </a:r>
            <a:r>
              <a:rPr lang="pt-BR" sz="2100" baseline="30000" dirty="0"/>
              <a:t>6</a:t>
            </a:r>
          </a:p>
        </p:txBody>
      </p:sp>
      <p:sp>
        <p:nvSpPr>
          <p:cNvPr id="5" name="Text Placeholder 6">
            <a:extLst>
              <a:ext uri="{FF2B5EF4-FFF2-40B4-BE49-F238E27FC236}">
                <a16:creationId xmlns:a16="http://schemas.microsoft.com/office/drawing/2014/main" id="{9C5842EC-244E-6FAB-AE34-2658AFC3A25D}"/>
              </a:ext>
            </a:extLst>
          </p:cNvPr>
          <p:cNvSpPr txBox="1">
            <a:spLocks/>
          </p:cNvSpPr>
          <p:nvPr/>
        </p:nvSpPr>
        <p:spPr>
          <a:xfrm>
            <a:off x="285749" y="5608329"/>
            <a:ext cx="11656339" cy="1065521"/>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Castle PE,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Schiffman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M,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Herrero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R et al. 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prospective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age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trends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human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papillomavirus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acquisition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persistence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Guanacaste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Costa Rica</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J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Infect</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2005;191(11):1808-16.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2.</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Sand FL,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Munk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 Jensen SM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Long-term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risk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for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noncervical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anogenital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cancer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women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with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previously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diagnosed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high-grade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intraepithelial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neoplasia: 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danish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nationwide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cohort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Cancer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Epidemiol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Biomarkers</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Prev</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2016;25(7):1090-7.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3.</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Kang WD, Choi HS, Kim SM. Is vaccination with quadrivalent HPV vaccine after loop electrosurgical excision procedure effective in preventing recurrence in patients with high-grade cervical intraepithelial neoplasia (NIC 2-3)?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Gynecol Oncol.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2013;130(2):264-8.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4.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Wiley DJ, Masongsong EV, Lu S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Behavioral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sociodemographic</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risk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factors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for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serological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DNA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evidence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HPV6, 11, 16, 18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infections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Cancer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Epidemiol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2012;36(3):e183-9.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5.</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FUTURE II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Group.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vaccine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against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human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papillomavirus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prevent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high-grade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lesions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N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Engl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J Med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2007;356(19):1915-27.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6.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Castellsagué</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X,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Muñoz</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Pitisuttithum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End-of-study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safety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immunogenicity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efficacy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types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6, 11, 16, 18)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recombinant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vaccine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adult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women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24-45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years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age</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Br J Cancer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2011;105(1):28-37.</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MT"/>
            </a:endParaRPr>
          </a:p>
        </p:txBody>
      </p:sp>
      <p:pic>
        <p:nvPicPr>
          <p:cNvPr id="8" name="Imagem 7" descr="Desenho de personagem de desenho animado&#10;&#10;Descrição gerada automaticamente com confiança média">
            <a:extLst>
              <a:ext uri="{FF2B5EF4-FFF2-40B4-BE49-F238E27FC236}">
                <a16:creationId xmlns:a16="http://schemas.microsoft.com/office/drawing/2014/main" id="{CE17DF1B-E39D-9996-B00E-C33C44D80FAB}"/>
              </a:ext>
            </a:extLst>
          </p:cNvPr>
          <p:cNvPicPr>
            <a:picLocks noChangeAspect="1"/>
          </p:cNvPicPr>
          <p:nvPr/>
        </p:nvPicPr>
        <p:blipFill>
          <a:blip r:embed="rId3"/>
          <a:stretch>
            <a:fillRect/>
          </a:stretch>
        </p:blipFill>
        <p:spPr>
          <a:xfrm>
            <a:off x="9154128" y="1422349"/>
            <a:ext cx="2752123" cy="4292651"/>
          </a:xfrm>
          <a:prstGeom prst="rect">
            <a:avLst/>
          </a:prstGeom>
        </p:spPr>
      </p:pic>
      <p:sp>
        <p:nvSpPr>
          <p:cNvPr id="15" name="Slide Number Placeholder 4">
            <a:extLst>
              <a:ext uri="{FF2B5EF4-FFF2-40B4-BE49-F238E27FC236}">
                <a16:creationId xmlns:a16="http://schemas.microsoft.com/office/drawing/2014/main" id="{5EA0287F-F37D-8DAC-1D09-8DC393021210}"/>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874854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62">
            <a:extLst>
              <a:ext uri="{FF2B5EF4-FFF2-40B4-BE49-F238E27FC236}">
                <a16:creationId xmlns:a16="http://schemas.microsoft.com/office/drawing/2014/main" id="{E18DCBCE-EDCE-CCED-6932-D71DA92BB89B}"/>
              </a:ext>
            </a:extLst>
          </p:cNvPr>
          <p:cNvSpPr/>
          <p:nvPr/>
        </p:nvSpPr>
        <p:spPr>
          <a:xfrm>
            <a:off x="568712" y="1657092"/>
            <a:ext cx="11623288" cy="3647454"/>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6F2E25C3-A434-8BB4-629A-4344BB21B15E}"/>
              </a:ext>
            </a:extLst>
          </p:cNvPr>
          <p:cNvSpPr>
            <a:spLocks noGrp="1"/>
          </p:cNvSpPr>
          <p:nvPr>
            <p:ph type="title"/>
          </p:nvPr>
        </p:nvSpPr>
        <p:spPr>
          <a:xfrm>
            <a:off x="278688" y="123825"/>
            <a:ext cx="10530484" cy="951509"/>
          </a:xfrm>
        </p:spPr>
        <p:txBody>
          <a:bodyPr>
            <a:normAutofit/>
          </a:bodyPr>
          <a:lstStyle/>
          <a:p>
            <a:r>
              <a:rPr lang="pt-BR" dirty="0"/>
              <a:t>Vale a Pena Vacinar Mulheres Adultas ou Pré-expostas?</a:t>
            </a:r>
            <a:r>
              <a:rPr lang="pt-BR" baseline="30000" dirty="0"/>
              <a:t>1–4</a:t>
            </a:r>
            <a:r>
              <a:rPr lang="pt-BR" dirty="0"/>
              <a:t> (</a:t>
            </a:r>
            <a:r>
              <a:rPr lang="pt-BR" i="1" dirty="0"/>
              <a:t>continuação</a:t>
            </a:r>
            <a:r>
              <a:rPr lang="pt-BR" dirty="0"/>
              <a:t>)</a:t>
            </a:r>
          </a:p>
        </p:txBody>
      </p:sp>
      <p:sp>
        <p:nvSpPr>
          <p:cNvPr id="4" name="Espaço Reservado para Conteúdo 3">
            <a:extLst>
              <a:ext uri="{FF2B5EF4-FFF2-40B4-BE49-F238E27FC236}">
                <a16:creationId xmlns:a16="http://schemas.microsoft.com/office/drawing/2014/main" id="{3E7D8507-E675-7F18-059F-43AA119FBB50}"/>
              </a:ext>
            </a:extLst>
          </p:cNvPr>
          <p:cNvSpPr>
            <a:spLocks noGrp="1"/>
          </p:cNvSpPr>
          <p:nvPr>
            <p:ph idx="1"/>
          </p:nvPr>
        </p:nvSpPr>
        <p:spPr>
          <a:xfrm>
            <a:off x="1680533" y="2070539"/>
            <a:ext cx="10153128" cy="4025282"/>
          </a:xfrm>
        </p:spPr>
        <p:txBody>
          <a:bodyPr/>
          <a:lstStyle/>
          <a:p>
            <a:pPr>
              <a:lnSpc>
                <a:spcPct val="100000"/>
              </a:lnSpc>
              <a:spcAft>
                <a:spcPts val="600"/>
              </a:spcAft>
            </a:pPr>
            <a:r>
              <a:rPr lang="pt-BR" dirty="0"/>
              <a:t>A mulher continua sob risco de contrair o HPV durante toda sua vida.</a:t>
            </a:r>
            <a:r>
              <a:rPr lang="pt-BR" baseline="30000" dirty="0"/>
              <a:t>1</a:t>
            </a:r>
          </a:p>
          <a:p>
            <a:pPr>
              <a:lnSpc>
                <a:spcPct val="100000"/>
              </a:lnSpc>
              <a:spcAft>
                <a:spcPts val="600"/>
              </a:spcAft>
            </a:pPr>
            <a:r>
              <a:rPr lang="pt-BR" dirty="0"/>
              <a:t>Uma infecção natural prévia parece não oferecer imunidade suficiente para prevenir novas infecções pelo mesmo genótipo viral.</a:t>
            </a:r>
            <a:r>
              <a:rPr lang="pt-BR" baseline="30000" dirty="0"/>
              <a:t>1,2</a:t>
            </a:r>
          </a:p>
          <a:p>
            <a:pPr>
              <a:lnSpc>
                <a:spcPct val="100000"/>
              </a:lnSpc>
              <a:spcAft>
                <a:spcPts val="600"/>
              </a:spcAft>
            </a:pPr>
            <a:r>
              <a:rPr lang="pt-BR" dirty="0"/>
              <a:t>Em pacientes com lesões prévias desencadeadas pelo HPV já tratadas, existem evidências de redução no risco de recidivas das mesmas com a vacinação.</a:t>
            </a:r>
            <a:r>
              <a:rPr lang="pt-BR" baseline="30000" dirty="0"/>
              <a:t>4</a:t>
            </a:r>
          </a:p>
        </p:txBody>
      </p:sp>
      <p:sp>
        <p:nvSpPr>
          <p:cNvPr id="5" name="Text Placeholder 6">
            <a:extLst>
              <a:ext uri="{FF2B5EF4-FFF2-40B4-BE49-F238E27FC236}">
                <a16:creationId xmlns:a16="http://schemas.microsoft.com/office/drawing/2014/main" id="{9C5842EC-244E-6FAB-AE34-2658AFC3A25D}"/>
              </a:ext>
            </a:extLst>
          </p:cNvPr>
          <p:cNvSpPr txBox="1">
            <a:spLocks/>
          </p:cNvSpPr>
          <p:nvPr/>
        </p:nvSpPr>
        <p:spPr>
          <a:xfrm>
            <a:off x="191345" y="6002965"/>
            <a:ext cx="11750744" cy="584253"/>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Instituto Nacional de Câncer - INCA. HPV. Disponível em: https://www.gov.br/inca/</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pt-br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/acesso-a-</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informacao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/perguntas-frequentes/hpv. Acessado em 05 de dezembro de 2024..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2.</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Viscidi</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RP,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Schiffman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M, Hildesheim A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Seroreactivity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human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papillomavirus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types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16, 18,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31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risk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subsequent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infection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results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from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population-based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Costa Rica</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Cancer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Epidemiol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Biomarkers</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Prev.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2004;13(2):324-7.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3.</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Kim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JJ</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Effect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vaccination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related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disease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women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treated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for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vulvar/vaginal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disease</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BMJ</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2012;344:e1544.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4.</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Kang</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Choi HS, Kim SM. Is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vaccination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with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vaccine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after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loop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electrosurgical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excision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procedure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effective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preventing</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recurrence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patients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with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high-grade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intraepithelial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neoplasia (NIC 2-3)?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Gynecol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Oncol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2013;130(2):264-8.</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MT"/>
            </a:endParaRPr>
          </a:p>
        </p:txBody>
      </p:sp>
      <p:sp>
        <p:nvSpPr>
          <p:cNvPr id="26" name="TextBox 25">
            <a:extLst>
              <a:ext uri="{FF2B5EF4-FFF2-40B4-BE49-F238E27FC236}">
                <a16:creationId xmlns:a16="http://schemas.microsoft.com/office/drawing/2014/main" id="{1437338A-F413-47D4-9F8E-06A9BC7ADC7B}"/>
              </a:ext>
            </a:extLst>
          </p:cNvPr>
          <p:cNvSpPr txBox="1"/>
          <p:nvPr/>
        </p:nvSpPr>
        <p:spPr>
          <a:xfrm>
            <a:off x="1063368" y="1772816"/>
            <a:ext cx="10153128" cy="2246769"/>
          </a:xfrm>
          <a:prstGeom prst="rect">
            <a:avLst/>
          </a:prstGeom>
        </p:spPr>
        <p:txBody>
          <a:bodyPr vert="horz" lIns="91440" tIns="45720" rIns="91440" bIns="45720" rtlCol="0">
            <a:normAutofit/>
          </a:bodyPr>
          <a:lstStyle>
            <a:lvl1pPr marL="228600" indent="-228600" defTabSz="914400" eaLnBrk="1" latinLnBrk="0" hangingPunct="1">
              <a:spcBef>
                <a:spcPts val="1000"/>
              </a:spcBef>
              <a:buClr>
                <a:srgbClr val="EFE400"/>
              </a:buClr>
              <a:buSzPct val="110000"/>
              <a:buFont typeface="Wingdings" pitchFamily="2" charset="2"/>
              <a:buChar char="§"/>
              <a:defRPr sz="2400" kern="1200">
                <a:solidFill>
                  <a:srgbClr val="004C59"/>
                </a:solidFill>
                <a:latin typeface="Invention" panose="020B0503020008020204" pitchFamily="34" charset="0"/>
                <a:ea typeface="+mn-ea"/>
                <a:cs typeface="+mn-cs"/>
              </a:defRPr>
            </a:lvl1pPr>
            <a:lvl2pPr marL="406400" indent="-173038" defTabSz="914400" eaLnBrk="1" latinLnBrk="0" hangingPunct="1">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defTabSz="914400" eaLnBrk="1" latinLnBrk="0" hangingPunct="1">
              <a:spcBef>
                <a:spcPts val="500"/>
              </a:spcBef>
              <a:buClr>
                <a:srgbClr val="004C59"/>
              </a:buClr>
              <a:buFont typeface="Fonte do Sistema Regular"/>
              <a:buChar char="»"/>
              <a:tabLst/>
              <a:defRPr kern="1200">
                <a:solidFill>
                  <a:schemeClr val="tx1">
                    <a:lumMod val="75000"/>
                    <a:lumOff val="25000"/>
                  </a:schemeClr>
                </a:solidFill>
                <a:latin typeface="Invention" panose="020B0503020008020204" pitchFamily="34" charset="0"/>
                <a:ea typeface="+mn-ea"/>
                <a:cs typeface="+mn-cs"/>
              </a:defRPr>
            </a:lvl3pPr>
            <a:lvl4pPr marL="801688" indent="-203200" defTabSz="914400" eaLnBrk="1" latinLnBrk="0" hangingPunct="1">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defTabSz="914400" eaLnBrk="1" latinLnBrk="0" hangingPunct="1">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0"/>
              </a:spcAft>
              <a:buClr>
                <a:srgbClr val="EFE400"/>
              </a:buClr>
              <a:buSzPct val="110000"/>
              <a:buFont typeface="Wingdings" pitchFamily="2" charset="2"/>
              <a:buChar char="§"/>
              <a:tabLst/>
              <a:defRPr/>
            </a:pPr>
            <a:endParaRPr kumimoji="0" lang="en-US" sz="2400" b="0"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sym typeface="Arial"/>
            </a:endParaRPr>
          </a:p>
        </p:txBody>
      </p:sp>
      <p:sp>
        <p:nvSpPr>
          <p:cNvPr id="14" name="Slide Number Placeholder 4">
            <a:extLst>
              <a:ext uri="{FF2B5EF4-FFF2-40B4-BE49-F238E27FC236}">
                <a16:creationId xmlns:a16="http://schemas.microsoft.com/office/drawing/2014/main" id="{DF44D546-E878-76F0-78C7-F9AA33656CED}"/>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10" name="Imagem 9" descr="Ícone&#10;&#10;Descrição gerada automaticamente">
            <a:extLst>
              <a:ext uri="{FF2B5EF4-FFF2-40B4-BE49-F238E27FC236}">
                <a16:creationId xmlns:a16="http://schemas.microsoft.com/office/drawing/2014/main" id="{06D337C1-F000-90EF-8ADA-73A142FE4B95}"/>
              </a:ext>
            </a:extLst>
          </p:cNvPr>
          <p:cNvPicPr>
            <a:picLocks noChangeAspect="1"/>
          </p:cNvPicPr>
          <p:nvPr/>
        </p:nvPicPr>
        <p:blipFill>
          <a:blip r:embed="rId3"/>
          <a:stretch>
            <a:fillRect/>
          </a:stretch>
        </p:blipFill>
        <p:spPr>
          <a:xfrm>
            <a:off x="62949" y="1204832"/>
            <a:ext cx="1560711" cy="1731414"/>
          </a:xfrm>
          <a:prstGeom prst="rect">
            <a:avLst/>
          </a:prstGeom>
        </p:spPr>
      </p:pic>
    </p:spTree>
    <p:extLst>
      <p:ext uri="{BB962C8B-B14F-4D97-AF65-F5344CB8AC3E}">
        <p14:creationId xmlns:p14="http://schemas.microsoft.com/office/powerpoint/2010/main" val="41947440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62">
            <a:extLst>
              <a:ext uri="{FF2B5EF4-FFF2-40B4-BE49-F238E27FC236}">
                <a16:creationId xmlns:a16="http://schemas.microsoft.com/office/drawing/2014/main" id="{24F0502B-E655-2FB6-0DF5-617128172642}"/>
              </a:ext>
            </a:extLst>
          </p:cNvPr>
          <p:cNvSpPr/>
          <p:nvPr/>
        </p:nvSpPr>
        <p:spPr>
          <a:xfrm>
            <a:off x="677779" y="1657092"/>
            <a:ext cx="11514221" cy="3647454"/>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11" name="Título 2">
            <a:extLst>
              <a:ext uri="{FF2B5EF4-FFF2-40B4-BE49-F238E27FC236}">
                <a16:creationId xmlns:a16="http://schemas.microsoft.com/office/drawing/2014/main" id="{1FE57EE9-3244-C673-BB1F-C24869EBB4ED}"/>
              </a:ext>
            </a:extLst>
          </p:cNvPr>
          <p:cNvSpPr>
            <a:spLocks noGrp="1"/>
          </p:cNvSpPr>
          <p:nvPr>
            <p:ph type="title"/>
          </p:nvPr>
        </p:nvSpPr>
        <p:spPr>
          <a:xfrm>
            <a:off x="278688" y="123825"/>
            <a:ext cx="9170112" cy="951509"/>
          </a:xfrm>
        </p:spPr>
        <p:txBody>
          <a:bodyPr>
            <a:normAutofit fontScale="90000"/>
          </a:bodyPr>
          <a:lstStyle/>
          <a:p>
            <a:r>
              <a:rPr lang="pt-BR" sz="3200" dirty="0"/>
              <a:t>A Importância da Recomendação da Vacinação contra o HPV</a:t>
            </a:r>
            <a:r>
              <a:rPr lang="pt-BR" sz="3200" baseline="30000" dirty="0"/>
              <a:t>1</a:t>
            </a:r>
          </a:p>
        </p:txBody>
      </p:sp>
      <p:sp>
        <p:nvSpPr>
          <p:cNvPr id="4" name="Espaço Reservado para Conteúdo 3">
            <a:extLst>
              <a:ext uri="{FF2B5EF4-FFF2-40B4-BE49-F238E27FC236}">
                <a16:creationId xmlns:a16="http://schemas.microsoft.com/office/drawing/2014/main" id="{4C379B94-73F1-C4D5-734B-B5FEAB76F6D8}"/>
              </a:ext>
            </a:extLst>
          </p:cNvPr>
          <p:cNvSpPr>
            <a:spLocks noGrp="1"/>
          </p:cNvSpPr>
          <p:nvPr>
            <p:ph idx="1"/>
          </p:nvPr>
        </p:nvSpPr>
        <p:spPr>
          <a:xfrm>
            <a:off x="1338147" y="2226161"/>
            <a:ext cx="10002643" cy="2605420"/>
          </a:xfrm>
        </p:spPr>
        <p:txBody>
          <a:bodyPr/>
          <a:lstStyle/>
          <a:p>
            <a:pPr>
              <a:spcAft>
                <a:spcPts val="600"/>
              </a:spcAft>
            </a:pPr>
            <a:r>
              <a:rPr lang="pt-BR" dirty="0"/>
              <a:t>Todas as mulheres (dentro da idade indicada) podem se beneficiar com o uso da vacina.</a:t>
            </a:r>
            <a:r>
              <a:rPr lang="pt-BR" baseline="30000" dirty="0"/>
              <a:t>1</a:t>
            </a:r>
            <a:endParaRPr lang="pt-BR" dirty="0"/>
          </a:p>
          <a:p>
            <a:pPr>
              <a:spcAft>
                <a:spcPts val="600"/>
              </a:spcAft>
            </a:pPr>
            <a:r>
              <a:rPr lang="pt-BR" dirty="0"/>
              <a:t>É importante explicar o benefício e a prescrição.</a:t>
            </a:r>
            <a:r>
              <a:rPr lang="pt-BR" baseline="30000" dirty="0"/>
              <a:t>1</a:t>
            </a:r>
            <a:endParaRPr lang="pt-BR" dirty="0"/>
          </a:p>
          <a:p>
            <a:pPr>
              <a:spcAft>
                <a:spcPts val="600"/>
              </a:spcAft>
            </a:pPr>
            <a:r>
              <a:rPr lang="pt-BR" dirty="0"/>
              <a:t>Uma alta cobertura vacinal é importante contra o HPV.</a:t>
            </a:r>
            <a:r>
              <a:rPr lang="pt-BR" baseline="30000" dirty="0"/>
              <a:t>1</a:t>
            </a:r>
            <a:endParaRPr lang="pt-BR" dirty="0"/>
          </a:p>
          <a:p>
            <a:pPr>
              <a:spcAft>
                <a:spcPts val="600"/>
              </a:spcAft>
            </a:pPr>
            <a:r>
              <a:rPr lang="pt-BR" dirty="0"/>
              <a:t>É importante manter o rastreio ginecológico.</a:t>
            </a:r>
            <a:r>
              <a:rPr lang="pt-BR" baseline="30000" dirty="0"/>
              <a:t>1</a:t>
            </a:r>
            <a:endParaRPr lang="pt-BR" dirty="0"/>
          </a:p>
        </p:txBody>
      </p:sp>
      <p:sp>
        <p:nvSpPr>
          <p:cNvPr id="2" name="TextBox 1">
            <a:extLst>
              <a:ext uri="{FF2B5EF4-FFF2-40B4-BE49-F238E27FC236}">
                <a16:creationId xmlns:a16="http://schemas.microsoft.com/office/drawing/2014/main" id="{63D7B44F-026C-E494-3BFD-5E260D6C0677}"/>
              </a:ext>
            </a:extLst>
          </p:cNvPr>
          <p:cNvSpPr txBox="1"/>
          <p:nvPr/>
        </p:nvSpPr>
        <p:spPr>
          <a:xfrm>
            <a:off x="338889" y="6179921"/>
            <a:ext cx="1151422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Federação Brasileira das Associações de Ginecologia e Obstetrícia (FEBRASGO). Vacinação contra o HPV na mulher adulta (PT). 2022. Disponível em: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https://www.febrasgo.org.br/pt/febrasgo-position-statement/item/</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vacinacao</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-contra-o-</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hpv</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-na-mulher-adulta-</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pt</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Acessado em 29 de novembro de 2024.</a:t>
            </a:r>
            <a:endParaRPr kumimoji="0" lang="pt-BR" sz="8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A3C467FC-3B35-F813-9E7B-682A969390E8}"/>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5" name="Imagem 4" descr="Uma imagem contendo no interior, objeto, pequeno, mesa&#10;&#10;Descrição gerada automaticamente">
            <a:extLst>
              <a:ext uri="{FF2B5EF4-FFF2-40B4-BE49-F238E27FC236}">
                <a16:creationId xmlns:a16="http://schemas.microsoft.com/office/drawing/2014/main" id="{123262B4-1134-1F75-2C30-0B97AAD157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02193">
            <a:off x="387888" y="1360426"/>
            <a:ext cx="1198998" cy="2211266"/>
          </a:xfrm>
          <a:prstGeom prst="rect">
            <a:avLst/>
          </a:prstGeom>
        </p:spPr>
      </p:pic>
    </p:spTree>
    <p:extLst>
      <p:ext uri="{BB962C8B-B14F-4D97-AF65-F5344CB8AC3E}">
        <p14:creationId xmlns:p14="http://schemas.microsoft.com/office/powerpoint/2010/main" val="21901207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tângulo: Cantos Superiores Arredondados 24">
            <a:extLst>
              <a:ext uri="{FF2B5EF4-FFF2-40B4-BE49-F238E27FC236}">
                <a16:creationId xmlns:a16="http://schemas.microsoft.com/office/drawing/2014/main" id="{A4766E38-B665-22D5-5846-7E947904A72B}"/>
              </a:ext>
            </a:extLst>
          </p:cNvPr>
          <p:cNvSpPr/>
          <p:nvPr/>
        </p:nvSpPr>
        <p:spPr>
          <a:xfrm rot="5400000">
            <a:off x="10051900" y="2153328"/>
            <a:ext cx="707885" cy="3572313"/>
          </a:xfrm>
          <a:prstGeom prst="round2SameRect">
            <a:avLst/>
          </a:prstGeom>
          <a:gradFill>
            <a:gsLst>
              <a:gs pos="0">
                <a:schemeClr val="bg1">
                  <a:shade val="30000"/>
                  <a:satMod val="115000"/>
                  <a:alpha val="0"/>
                </a:schemeClr>
              </a:gs>
              <a:gs pos="70000">
                <a:schemeClr val="bg1">
                  <a:shade val="67500"/>
                  <a:satMod val="115000"/>
                  <a:alpha val="56000"/>
                </a:schemeClr>
              </a:gs>
              <a:gs pos="100000">
                <a:schemeClr val="bg1">
                  <a:shade val="100000"/>
                  <a:satMod val="115000"/>
                  <a:alpha val="9100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CA6C6179-AD3B-ACF8-3D21-E5BA5108009A}"/>
              </a:ext>
            </a:extLst>
          </p:cNvPr>
          <p:cNvSpPr>
            <a:spLocks noGrp="1"/>
          </p:cNvSpPr>
          <p:nvPr>
            <p:ph type="title"/>
          </p:nvPr>
        </p:nvSpPr>
        <p:spPr>
          <a:xfrm>
            <a:off x="278689" y="123825"/>
            <a:ext cx="9790598" cy="951509"/>
          </a:xfrm>
        </p:spPr>
        <p:txBody>
          <a:bodyPr/>
          <a:lstStyle/>
          <a:p>
            <a:r>
              <a:rPr lang="pt-BR" dirty="0"/>
              <a:t>A Recomendação do Médico Pode Ser Fundamental para que Seus Pacientes Decidam Se Vacinar</a:t>
            </a:r>
            <a:r>
              <a:rPr lang="pt-BR" baseline="30000" dirty="0"/>
              <a:t>1–3</a:t>
            </a:r>
          </a:p>
        </p:txBody>
      </p:sp>
      <p:sp>
        <p:nvSpPr>
          <p:cNvPr id="3" name="Espaço Reservado para Número de Slide 2">
            <a:extLst>
              <a:ext uri="{FF2B5EF4-FFF2-40B4-BE49-F238E27FC236}">
                <a16:creationId xmlns:a16="http://schemas.microsoft.com/office/drawing/2014/main" id="{775F2FFF-6131-F131-E3B4-3BAAA02506C4}"/>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CaixaDeTexto 4">
            <a:extLst>
              <a:ext uri="{FF2B5EF4-FFF2-40B4-BE49-F238E27FC236}">
                <a16:creationId xmlns:a16="http://schemas.microsoft.com/office/drawing/2014/main" id="{C04EA037-CE40-CDFF-11D1-CEC8979BB5F2}"/>
              </a:ext>
            </a:extLst>
          </p:cNvPr>
          <p:cNvSpPr txBox="1"/>
          <p:nvPr/>
        </p:nvSpPr>
        <p:spPr>
          <a:xfrm>
            <a:off x="468736" y="1420646"/>
            <a:ext cx="5611586" cy="175432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dirty="0">
                <a:ln>
                  <a:noFill/>
                </a:ln>
                <a:solidFill>
                  <a:srgbClr val="279189"/>
                </a:solidFill>
                <a:effectLst/>
                <a:uLnTx/>
                <a:uFillTx/>
                <a:latin typeface="Arial"/>
                <a:ea typeface="+mn-ea"/>
                <a:cs typeface="Arial"/>
                <a:sym typeface="Arial"/>
              </a:rPr>
              <a:t>A partir de uma meta-análise e revisão sistemática de 2007–2015:</a:t>
            </a:r>
            <a:r>
              <a:rPr kumimoji="0" lang="pt-BR" sz="1800" b="1" i="0" u="none" strike="noStrike" kern="0" cap="none" spc="0" normalizeH="0" baseline="30000" noProof="0" dirty="0">
                <a:ln>
                  <a:noFill/>
                </a:ln>
                <a:solidFill>
                  <a:srgbClr val="279189"/>
                </a:solidFill>
                <a:effectLst/>
                <a:uLnTx/>
                <a:uFillTx/>
                <a:latin typeface="Arial"/>
                <a:ea typeface="+mn-ea"/>
                <a:cs typeface="Arial"/>
                <a:sym typeface="Arial"/>
              </a:rPr>
              <a:t>1</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292929"/>
                </a:solidFill>
                <a:effectLst/>
                <a:uLnTx/>
                <a:uFillTx/>
                <a:latin typeface="Arial"/>
                <a:ea typeface="+mn-ea"/>
                <a:cs typeface="Arial"/>
                <a:sym typeface="Arial"/>
              </a:rPr>
              <a:t>As recomendações do médico podem levar a....</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rgbClr val="279189"/>
              </a:solidFill>
              <a:effectLst/>
              <a:uLnTx/>
              <a:uFillTx/>
              <a:latin typeface="Arial"/>
              <a:ea typeface="+mn-ea"/>
              <a:cs typeface="Arial"/>
              <a:sym typeface="Arial"/>
            </a:endParaRPr>
          </a:p>
        </p:txBody>
      </p:sp>
      <p:grpSp>
        <p:nvGrpSpPr>
          <p:cNvPr id="15" name="Agrupar 14">
            <a:extLst>
              <a:ext uri="{FF2B5EF4-FFF2-40B4-BE49-F238E27FC236}">
                <a16:creationId xmlns:a16="http://schemas.microsoft.com/office/drawing/2014/main" id="{A022C67A-59D3-C400-20DB-F043C756F6E8}"/>
              </a:ext>
            </a:extLst>
          </p:cNvPr>
          <p:cNvGrpSpPr/>
          <p:nvPr/>
        </p:nvGrpSpPr>
        <p:grpSpPr>
          <a:xfrm>
            <a:off x="594879" y="2884714"/>
            <a:ext cx="5153343" cy="2800376"/>
            <a:chOff x="785836" y="2990460"/>
            <a:chExt cx="4348976" cy="2363275"/>
          </a:xfrm>
        </p:grpSpPr>
        <p:pic>
          <p:nvPicPr>
            <p:cNvPr id="6" name="Content Placeholder 6">
              <a:extLst>
                <a:ext uri="{FF2B5EF4-FFF2-40B4-BE49-F238E27FC236}">
                  <a16:creationId xmlns:a16="http://schemas.microsoft.com/office/drawing/2014/main" id="{AE9A9F67-552D-93C4-71EE-5B072A4D0A39}"/>
                </a:ext>
              </a:extLst>
            </p:cNvPr>
            <p:cNvPicPr>
              <a:picLocks noChangeAspect="1"/>
            </p:cNvPicPr>
            <p:nvPr/>
          </p:nvPicPr>
          <p:blipFill rotWithShape="1">
            <a:blip r:embed="rId3"/>
            <a:srcRect l="8497" t="36886" r="72683" b="43871"/>
            <a:stretch/>
          </p:blipFill>
          <p:spPr>
            <a:xfrm>
              <a:off x="820327" y="2990460"/>
              <a:ext cx="1976176" cy="1157817"/>
            </a:xfrm>
            <a:prstGeom prst="rect">
              <a:avLst/>
            </a:prstGeom>
          </p:spPr>
        </p:pic>
        <p:pic>
          <p:nvPicPr>
            <p:cNvPr id="4" name="Content Placeholder 6">
              <a:extLst>
                <a:ext uri="{FF2B5EF4-FFF2-40B4-BE49-F238E27FC236}">
                  <a16:creationId xmlns:a16="http://schemas.microsoft.com/office/drawing/2014/main" id="{590B3E42-9366-A5DD-F587-A00C4D137175}"/>
                </a:ext>
              </a:extLst>
            </p:cNvPr>
            <p:cNvPicPr>
              <a:picLocks noChangeAspect="1"/>
            </p:cNvPicPr>
            <p:nvPr/>
          </p:nvPicPr>
          <p:blipFill rotWithShape="1">
            <a:blip r:embed="rId3"/>
            <a:srcRect l="29944" t="36886" r="52953" b="43871"/>
            <a:stretch/>
          </p:blipFill>
          <p:spPr>
            <a:xfrm>
              <a:off x="3168098" y="2990460"/>
              <a:ext cx="1795828" cy="1157817"/>
            </a:xfrm>
            <a:prstGeom prst="rect">
              <a:avLst/>
            </a:prstGeom>
          </p:spPr>
        </p:pic>
        <p:sp>
          <p:nvSpPr>
            <p:cNvPr id="8" name="Retângulo: Único Canto Arredondado 7">
              <a:extLst>
                <a:ext uri="{FF2B5EF4-FFF2-40B4-BE49-F238E27FC236}">
                  <a16:creationId xmlns:a16="http://schemas.microsoft.com/office/drawing/2014/main" id="{B0D205E8-A739-1404-8B01-C3F897BCDD0E}"/>
                </a:ext>
              </a:extLst>
            </p:cNvPr>
            <p:cNvSpPr/>
            <p:nvPr/>
          </p:nvSpPr>
          <p:spPr>
            <a:xfrm>
              <a:off x="785836" y="4135836"/>
              <a:ext cx="2074127" cy="1217899"/>
            </a:xfrm>
            <a:prstGeom prst="round1Rect">
              <a:avLst/>
            </a:prstGeom>
            <a:solidFill>
              <a:srgbClr val="264A9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CaixaDeTexto 9">
              <a:extLst>
                <a:ext uri="{FF2B5EF4-FFF2-40B4-BE49-F238E27FC236}">
                  <a16:creationId xmlns:a16="http://schemas.microsoft.com/office/drawing/2014/main" id="{19FB7B8E-70D7-6AC0-6414-2366853B4AED}"/>
                </a:ext>
              </a:extLst>
            </p:cNvPr>
            <p:cNvSpPr txBox="1"/>
            <p:nvPr/>
          </p:nvSpPr>
          <p:spPr>
            <a:xfrm>
              <a:off x="820327" y="4148277"/>
              <a:ext cx="2240358" cy="111686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EBEFB"/>
                  </a:solidFill>
                  <a:effectLst/>
                  <a:uLnTx/>
                  <a:uFillTx/>
                  <a:latin typeface="Arial"/>
                  <a:ea typeface="+mn-ea"/>
                  <a:cs typeface="Arial"/>
                  <a:sym typeface="Arial"/>
                </a:rPr>
                <a:t>Chances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EBEFB"/>
                  </a:solidFill>
                  <a:effectLst/>
                  <a:uLnTx/>
                  <a:uFillTx/>
                  <a:latin typeface="Arial"/>
                  <a:ea typeface="+mn-ea"/>
                  <a:cs typeface="Arial"/>
                  <a:sym typeface="Arial"/>
                </a:rPr>
                <a:t>~10x maiores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a:ea typeface="+mn-ea"/>
                  <a:cs typeface="Arial"/>
                  <a:sym typeface="Arial"/>
                </a:rPr>
                <a:t>de iniciar a vacinação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a:ea typeface="+mn-ea"/>
                  <a:cs typeface="Arial"/>
                  <a:sym typeface="Arial"/>
                </a:rPr>
                <a:t>com HPV.</a:t>
              </a:r>
              <a:r>
                <a:rPr kumimoji="0" lang="pt-BR" sz="1800" b="0" i="0" u="none" strike="noStrike" kern="0" cap="none" spc="0" normalizeH="0" baseline="30000" noProof="0" dirty="0">
                  <a:ln>
                    <a:noFill/>
                  </a:ln>
                  <a:solidFill>
                    <a:srgbClr val="FFFFFF"/>
                  </a:solidFill>
                  <a:effectLst/>
                  <a:uLnTx/>
                  <a:uFillTx/>
                  <a:latin typeface="Arial"/>
                  <a:ea typeface="+mn-ea"/>
                  <a:cs typeface="Arial"/>
                  <a:sym typeface="Arial"/>
                </a:rPr>
                <a:t>1,a,b</a:t>
              </a: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11" name="Retângulo: Único Canto Arredondado 10">
              <a:extLst>
                <a:ext uri="{FF2B5EF4-FFF2-40B4-BE49-F238E27FC236}">
                  <a16:creationId xmlns:a16="http://schemas.microsoft.com/office/drawing/2014/main" id="{369F2EE1-B348-BFC9-C4FD-37A4B3165F22}"/>
                </a:ext>
              </a:extLst>
            </p:cNvPr>
            <p:cNvSpPr/>
            <p:nvPr/>
          </p:nvSpPr>
          <p:spPr>
            <a:xfrm>
              <a:off x="3060685" y="4135836"/>
              <a:ext cx="2074127" cy="1217899"/>
            </a:xfrm>
            <a:prstGeom prst="round1Rect">
              <a:avLst/>
            </a:prstGeom>
            <a:solidFill>
              <a:srgbClr val="264A9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CaixaDeTexto 11">
              <a:extLst>
                <a:ext uri="{FF2B5EF4-FFF2-40B4-BE49-F238E27FC236}">
                  <a16:creationId xmlns:a16="http://schemas.microsoft.com/office/drawing/2014/main" id="{AE1E34DF-F662-0226-A5F5-D683A8B908CC}"/>
                </a:ext>
              </a:extLst>
            </p:cNvPr>
            <p:cNvSpPr txBox="1"/>
            <p:nvPr/>
          </p:nvSpPr>
          <p:spPr>
            <a:xfrm>
              <a:off x="3182950" y="4202958"/>
              <a:ext cx="1659798" cy="111686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0B0F0"/>
                  </a:solidFill>
                  <a:effectLst/>
                  <a:uLnTx/>
                  <a:uFillTx/>
                  <a:latin typeface="Arial"/>
                  <a:ea typeface="+mn-ea"/>
                  <a:cs typeface="Arial"/>
                  <a:sym typeface="Arial"/>
                </a:rPr>
                <a:t>Chances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0B0F0"/>
                  </a:solidFill>
                  <a:effectLst/>
                  <a:uLnTx/>
                  <a:uFillTx/>
                  <a:latin typeface="Arial"/>
                  <a:ea typeface="+mn-ea"/>
                  <a:cs typeface="Arial"/>
                  <a:sym typeface="Arial"/>
                </a:rPr>
                <a:t>~5x maiores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a:ea typeface="+mn-ea"/>
                  <a:cs typeface="Arial"/>
                  <a:sym typeface="Arial"/>
                </a:rPr>
                <a:t>de completar o esquema.</a:t>
              </a:r>
              <a:r>
                <a:rPr kumimoji="0" lang="pt-BR" sz="1800" b="0" i="0" u="none" strike="noStrike" kern="0" cap="none" spc="0" normalizeH="0" baseline="30000" noProof="0" dirty="0">
                  <a:ln>
                    <a:noFill/>
                  </a:ln>
                  <a:solidFill>
                    <a:srgbClr val="FFFFFF"/>
                  </a:solidFill>
                  <a:effectLst/>
                  <a:uLnTx/>
                  <a:uFillTx/>
                  <a:latin typeface="Arial"/>
                  <a:ea typeface="+mn-ea"/>
                  <a:cs typeface="Arial"/>
                  <a:sym typeface="Arial"/>
                </a:rPr>
                <a:t>1,a,b</a:t>
              </a: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sp>
        <p:nvSpPr>
          <p:cNvPr id="13" name="Retângulo 12">
            <a:extLst>
              <a:ext uri="{FF2B5EF4-FFF2-40B4-BE49-F238E27FC236}">
                <a16:creationId xmlns:a16="http://schemas.microsoft.com/office/drawing/2014/main" id="{1F14B7D6-B82D-6161-A9E8-32A8152752F8}"/>
              </a:ext>
            </a:extLst>
          </p:cNvPr>
          <p:cNvSpPr/>
          <p:nvPr/>
        </p:nvSpPr>
        <p:spPr>
          <a:xfrm>
            <a:off x="-12727" y="5984482"/>
            <a:ext cx="12320337" cy="70788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HPV = papilomavírus humano.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a</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Dados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dos EUA.</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1,3</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b</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Dados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apresentados em uma revisão sistemática usando dados dos EUA coletados entre 2007 e 2015. </a:t>
            </a:r>
            <a:r>
              <a:rPr kumimoji="0" lang="pt-BR" sz="8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c</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Dados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pesquisa com adultos dos EUA coletados entre 2014 e 2015.</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3</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Oh N,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Biddell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CB, Rhodes BR et al. </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Provider communication and HPV vaccine uptake: A meta-analysis and systematic review.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Prev Med</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2021;148:106554. 2. World Health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Organization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Communicating</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with</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caregivers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about</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the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vaccination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facilitator’s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guide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Disponível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em: https://www.who.int/publications/i/item/WHO-EURO-2023-6839-46605-67665 3.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Gilkey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MB, Calo WA, Moss JL et al.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Provider communication and HPV vaccination: The impact of recommendation quality.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Vaccine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2016;34:1187–1192.</a:t>
            </a:r>
          </a:p>
        </p:txBody>
      </p:sp>
      <p:sp>
        <p:nvSpPr>
          <p:cNvPr id="14" name="CaixaDeTexto 13">
            <a:extLst>
              <a:ext uri="{FF2B5EF4-FFF2-40B4-BE49-F238E27FC236}">
                <a16:creationId xmlns:a16="http://schemas.microsoft.com/office/drawing/2014/main" id="{2849929A-4472-026E-D8BE-DC1D5E71EAA9}"/>
              </a:ext>
            </a:extLst>
          </p:cNvPr>
          <p:cNvSpPr txBox="1"/>
          <p:nvPr/>
        </p:nvSpPr>
        <p:spPr>
          <a:xfrm>
            <a:off x="6884499" y="1420646"/>
            <a:ext cx="3326301" cy="221599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dirty="0">
                <a:ln>
                  <a:noFill/>
                </a:ln>
                <a:solidFill>
                  <a:srgbClr val="279189"/>
                </a:solidFill>
                <a:effectLst/>
                <a:uLnTx/>
                <a:uFillTx/>
                <a:latin typeface="Arial"/>
                <a:ea typeface="+mn-ea"/>
                <a:cs typeface="Arial"/>
                <a:sym typeface="Arial"/>
              </a:rPr>
              <a:t>A partir de pesquisa on-line com pais de adolescentes entre 2014 e 2015:</a:t>
            </a:r>
            <a:r>
              <a:rPr kumimoji="0" lang="pt-BR" sz="1800" b="1" i="0" u="none" strike="noStrike" kern="0" cap="none" spc="0" normalizeH="0" baseline="30000" noProof="0" dirty="0">
                <a:ln>
                  <a:noFill/>
                </a:ln>
                <a:solidFill>
                  <a:srgbClr val="279189"/>
                </a:solidFill>
                <a:effectLst/>
                <a:uLnTx/>
                <a:uFillTx/>
                <a:latin typeface="Arial"/>
                <a:ea typeface="+mn-ea"/>
                <a:cs typeface="Arial"/>
                <a:sym typeface="Arial"/>
              </a:rPr>
              <a:t>3</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292929"/>
                </a:solidFill>
                <a:effectLst/>
                <a:uLnTx/>
                <a:uFillTx/>
                <a:latin typeface="Arial"/>
                <a:ea typeface="+mn-ea"/>
                <a:cs typeface="Arial"/>
                <a:sym typeface="Arial"/>
              </a:rPr>
              <a:t>Apenas cerca de</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rgbClr val="279189"/>
              </a:solidFill>
              <a:effectLst/>
              <a:uLnTx/>
              <a:uFillTx/>
              <a:latin typeface="Arial"/>
              <a:ea typeface="+mn-ea"/>
              <a:cs typeface="Arial"/>
              <a:sym typeface="Arial"/>
            </a:endParaRPr>
          </a:p>
        </p:txBody>
      </p:sp>
      <p:sp>
        <p:nvSpPr>
          <p:cNvPr id="27" name="Forma Livre: Forma 26">
            <a:extLst>
              <a:ext uri="{FF2B5EF4-FFF2-40B4-BE49-F238E27FC236}">
                <a16:creationId xmlns:a16="http://schemas.microsoft.com/office/drawing/2014/main" id="{5C115678-A0B2-9337-8629-A51015D0590B}"/>
              </a:ext>
            </a:extLst>
          </p:cNvPr>
          <p:cNvSpPr/>
          <p:nvPr/>
        </p:nvSpPr>
        <p:spPr>
          <a:xfrm>
            <a:off x="8087525" y="3064587"/>
            <a:ext cx="137045" cy="197542"/>
          </a:xfrm>
          <a:custGeom>
            <a:avLst/>
            <a:gdLst>
              <a:gd name="connsiteX0" fmla="*/ 68523 w 137045"/>
              <a:gd name="connsiteY0" fmla="*/ 197543 h 197542"/>
              <a:gd name="connsiteX1" fmla="*/ 68523 w 137045"/>
              <a:gd name="connsiteY1" fmla="*/ 197543 h 197542"/>
              <a:gd name="connsiteX2" fmla="*/ 0 w 137045"/>
              <a:gd name="connsiteY2" fmla="*/ 129020 h 197542"/>
              <a:gd name="connsiteX3" fmla="*/ 0 w 137045"/>
              <a:gd name="connsiteY3" fmla="*/ 68523 h 197542"/>
              <a:gd name="connsiteX4" fmla="*/ 68523 w 137045"/>
              <a:gd name="connsiteY4" fmla="*/ 0 h 197542"/>
              <a:gd name="connsiteX5" fmla="*/ 68523 w 137045"/>
              <a:gd name="connsiteY5" fmla="*/ 0 h 197542"/>
              <a:gd name="connsiteX6" fmla="*/ 137045 w 137045"/>
              <a:gd name="connsiteY6" fmla="*/ 68523 h 197542"/>
              <a:gd name="connsiteX7" fmla="*/ 137045 w 137045"/>
              <a:gd name="connsiteY7" fmla="*/ 129020 h 197542"/>
              <a:gd name="connsiteX8" fmla="*/ 68523 w 137045"/>
              <a:gd name="connsiteY8" fmla="*/ 197543 h 19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045" h="197542">
                <a:moveTo>
                  <a:pt x="68523" y="197543"/>
                </a:moveTo>
                <a:lnTo>
                  <a:pt x="68523" y="197543"/>
                </a:lnTo>
                <a:cubicBezTo>
                  <a:pt x="30866" y="197543"/>
                  <a:pt x="0" y="166677"/>
                  <a:pt x="0" y="129020"/>
                </a:cubicBezTo>
                <a:lnTo>
                  <a:pt x="0" y="68523"/>
                </a:lnTo>
                <a:cubicBezTo>
                  <a:pt x="0" y="30866"/>
                  <a:pt x="30866" y="0"/>
                  <a:pt x="68523" y="0"/>
                </a:cubicBezTo>
                <a:lnTo>
                  <a:pt x="68523" y="0"/>
                </a:lnTo>
                <a:cubicBezTo>
                  <a:pt x="106179" y="0"/>
                  <a:pt x="137045" y="30866"/>
                  <a:pt x="137045" y="68523"/>
                </a:cubicBezTo>
                <a:lnTo>
                  <a:pt x="137045" y="129020"/>
                </a:lnTo>
                <a:cubicBezTo>
                  <a:pt x="137045" y="166677"/>
                  <a:pt x="106179" y="197543"/>
                  <a:pt x="68523" y="197543"/>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8" name="Forma Livre: Forma 27">
            <a:extLst>
              <a:ext uri="{FF2B5EF4-FFF2-40B4-BE49-F238E27FC236}">
                <a16:creationId xmlns:a16="http://schemas.microsoft.com/office/drawing/2014/main" id="{E3151609-42EB-168D-D45A-29012DE3F196}"/>
              </a:ext>
            </a:extLst>
          </p:cNvPr>
          <p:cNvSpPr/>
          <p:nvPr/>
        </p:nvSpPr>
        <p:spPr>
          <a:xfrm>
            <a:off x="7832895" y="3104419"/>
            <a:ext cx="156151" cy="195042"/>
          </a:xfrm>
          <a:custGeom>
            <a:avLst/>
            <a:gdLst>
              <a:gd name="connsiteX0" fmla="*/ 108325 w 156151"/>
              <a:gd name="connsiteY0" fmla="*/ 191663 h 195042"/>
              <a:gd name="connsiteX1" fmla="*/ 108325 w 156151"/>
              <a:gd name="connsiteY1" fmla="*/ 191663 h 195042"/>
              <a:gd name="connsiteX2" fmla="*/ 21900 w 156151"/>
              <a:gd name="connsiteY2" fmla="*/ 147216 h 195042"/>
              <a:gd name="connsiteX3" fmla="*/ 3380 w 156151"/>
              <a:gd name="connsiteY3" fmla="*/ 89805 h 195042"/>
              <a:gd name="connsiteX4" fmla="*/ 47827 w 156151"/>
              <a:gd name="connsiteY4" fmla="*/ 3380 h 195042"/>
              <a:gd name="connsiteX5" fmla="*/ 47827 w 156151"/>
              <a:gd name="connsiteY5" fmla="*/ 3380 h 195042"/>
              <a:gd name="connsiteX6" fmla="*/ 134252 w 156151"/>
              <a:gd name="connsiteY6" fmla="*/ 47827 h 195042"/>
              <a:gd name="connsiteX7" fmla="*/ 152772 w 156151"/>
              <a:gd name="connsiteY7" fmla="*/ 105238 h 195042"/>
              <a:gd name="connsiteX8" fmla="*/ 108325 w 156151"/>
              <a:gd name="connsiteY8" fmla="*/ 191663 h 19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1" h="195042">
                <a:moveTo>
                  <a:pt x="108325" y="191663"/>
                </a:moveTo>
                <a:lnTo>
                  <a:pt x="108325" y="191663"/>
                </a:lnTo>
                <a:cubicBezTo>
                  <a:pt x="72520" y="203392"/>
                  <a:pt x="33629" y="183638"/>
                  <a:pt x="21900" y="147216"/>
                </a:cubicBezTo>
                <a:lnTo>
                  <a:pt x="3380" y="89805"/>
                </a:lnTo>
                <a:cubicBezTo>
                  <a:pt x="-8349" y="54000"/>
                  <a:pt x="11405" y="15109"/>
                  <a:pt x="47827" y="3380"/>
                </a:cubicBezTo>
                <a:lnTo>
                  <a:pt x="47827" y="3380"/>
                </a:lnTo>
                <a:cubicBezTo>
                  <a:pt x="83632" y="-8349"/>
                  <a:pt x="122523" y="11405"/>
                  <a:pt x="134252" y="47827"/>
                </a:cubicBezTo>
                <a:lnTo>
                  <a:pt x="152772" y="105238"/>
                </a:lnTo>
                <a:cubicBezTo>
                  <a:pt x="164501" y="141043"/>
                  <a:pt x="144747" y="179934"/>
                  <a:pt x="108325" y="191663"/>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9" name="Forma Livre: Forma 28">
            <a:extLst>
              <a:ext uri="{FF2B5EF4-FFF2-40B4-BE49-F238E27FC236}">
                <a16:creationId xmlns:a16="http://schemas.microsoft.com/office/drawing/2014/main" id="{97EDF1D4-62AA-8D19-01F7-DDCA9E25AC06}"/>
              </a:ext>
            </a:extLst>
          </p:cNvPr>
          <p:cNvSpPr/>
          <p:nvPr/>
        </p:nvSpPr>
        <p:spPr>
          <a:xfrm>
            <a:off x="7602215" y="3221291"/>
            <a:ext cx="173657" cy="186620"/>
          </a:xfrm>
          <a:custGeom>
            <a:avLst/>
            <a:gdLst>
              <a:gd name="connsiteX0" fmla="*/ 145166 w 173657"/>
              <a:gd name="connsiteY0" fmla="*/ 173562 h 186620"/>
              <a:gd name="connsiteX1" fmla="*/ 145166 w 173657"/>
              <a:gd name="connsiteY1" fmla="*/ 173562 h 186620"/>
              <a:gd name="connsiteX2" fmla="*/ 48863 w 173657"/>
              <a:gd name="connsiteY2" fmla="*/ 158129 h 186620"/>
              <a:gd name="connsiteX3" fmla="*/ 13059 w 173657"/>
              <a:gd name="connsiteY3" fmla="*/ 109361 h 186620"/>
              <a:gd name="connsiteX4" fmla="*/ 28492 w 173657"/>
              <a:gd name="connsiteY4" fmla="*/ 13059 h 186620"/>
              <a:gd name="connsiteX5" fmla="*/ 28492 w 173657"/>
              <a:gd name="connsiteY5" fmla="*/ 13059 h 186620"/>
              <a:gd name="connsiteX6" fmla="*/ 124794 w 173657"/>
              <a:gd name="connsiteY6" fmla="*/ 28492 h 186620"/>
              <a:gd name="connsiteX7" fmla="*/ 160599 w 173657"/>
              <a:gd name="connsiteY7" fmla="*/ 77260 h 186620"/>
              <a:gd name="connsiteX8" fmla="*/ 145166 w 173657"/>
              <a:gd name="connsiteY8" fmla="*/ 173562 h 18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0">
                <a:moveTo>
                  <a:pt x="145166" y="173562"/>
                </a:moveTo>
                <a:lnTo>
                  <a:pt x="145166" y="173562"/>
                </a:lnTo>
                <a:cubicBezTo>
                  <a:pt x="114299" y="195786"/>
                  <a:pt x="71087" y="188995"/>
                  <a:pt x="48863" y="158129"/>
                </a:cubicBezTo>
                <a:lnTo>
                  <a:pt x="13059" y="109361"/>
                </a:lnTo>
                <a:cubicBezTo>
                  <a:pt x="-9165" y="78495"/>
                  <a:pt x="-2374" y="35282"/>
                  <a:pt x="28492" y="13059"/>
                </a:cubicBezTo>
                <a:lnTo>
                  <a:pt x="28492" y="13059"/>
                </a:lnTo>
                <a:cubicBezTo>
                  <a:pt x="59358" y="-9165"/>
                  <a:pt x="102570" y="-2374"/>
                  <a:pt x="124794" y="28492"/>
                </a:cubicBezTo>
                <a:lnTo>
                  <a:pt x="160599" y="77260"/>
                </a:lnTo>
                <a:cubicBezTo>
                  <a:pt x="182822" y="108126"/>
                  <a:pt x="176032" y="151339"/>
                  <a:pt x="145166" y="173562"/>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0" name="Forma Livre: Forma 29">
            <a:extLst>
              <a:ext uri="{FF2B5EF4-FFF2-40B4-BE49-F238E27FC236}">
                <a16:creationId xmlns:a16="http://schemas.microsoft.com/office/drawing/2014/main" id="{6934D274-C21C-D0B5-9FC0-A4E73D903BA6}"/>
              </a:ext>
            </a:extLst>
          </p:cNvPr>
          <p:cNvSpPr/>
          <p:nvPr/>
        </p:nvSpPr>
        <p:spPr>
          <a:xfrm>
            <a:off x="7419488" y="3404019"/>
            <a:ext cx="186620" cy="173657"/>
          </a:xfrm>
          <a:custGeom>
            <a:avLst/>
            <a:gdLst>
              <a:gd name="connsiteX0" fmla="*/ 173562 w 186620"/>
              <a:gd name="connsiteY0" fmla="*/ 145166 h 173657"/>
              <a:gd name="connsiteX1" fmla="*/ 173562 w 186620"/>
              <a:gd name="connsiteY1" fmla="*/ 145166 h 173657"/>
              <a:gd name="connsiteX2" fmla="*/ 77260 w 186620"/>
              <a:gd name="connsiteY2" fmla="*/ 160599 h 173657"/>
              <a:gd name="connsiteX3" fmla="*/ 28492 w 186620"/>
              <a:gd name="connsiteY3" fmla="*/ 124794 h 173657"/>
              <a:gd name="connsiteX4" fmla="*/ 13059 w 186620"/>
              <a:gd name="connsiteY4" fmla="*/ 28492 h 173657"/>
              <a:gd name="connsiteX5" fmla="*/ 13059 w 186620"/>
              <a:gd name="connsiteY5" fmla="*/ 28492 h 173657"/>
              <a:gd name="connsiteX6" fmla="*/ 109361 w 186620"/>
              <a:gd name="connsiteY6" fmla="*/ 13059 h 173657"/>
              <a:gd name="connsiteX7" fmla="*/ 158129 w 186620"/>
              <a:gd name="connsiteY7" fmla="*/ 48863 h 173657"/>
              <a:gd name="connsiteX8" fmla="*/ 173562 w 186620"/>
              <a:gd name="connsiteY8" fmla="*/ 145166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0" h="173657">
                <a:moveTo>
                  <a:pt x="173562" y="145166"/>
                </a:moveTo>
                <a:lnTo>
                  <a:pt x="173562" y="145166"/>
                </a:lnTo>
                <a:cubicBezTo>
                  <a:pt x="151339" y="176032"/>
                  <a:pt x="108126" y="182822"/>
                  <a:pt x="77260" y="160599"/>
                </a:cubicBezTo>
                <a:lnTo>
                  <a:pt x="28492" y="124794"/>
                </a:lnTo>
                <a:cubicBezTo>
                  <a:pt x="-2374" y="102570"/>
                  <a:pt x="-9165" y="59358"/>
                  <a:pt x="13059" y="28492"/>
                </a:cubicBezTo>
                <a:lnTo>
                  <a:pt x="13059" y="28492"/>
                </a:lnTo>
                <a:cubicBezTo>
                  <a:pt x="35282" y="-2374"/>
                  <a:pt x="78495" y="-9165"/>
                  <a:pt x="109361" y="13059"/>
                </a:cubicBezTo>
                <a:lnTo>
                  <a:pt x="158129" y="48863"/>
                </a:lnTo>
                <a:cubicBezTo>
                  <a:pt x="188995" y="71087"/>
                  <a:pt x="195786" y="114299"/>
                  <a:pt x="173562" y="145166"/>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1" name="Forma Livre: Forma 30">
            <a:extLst>
              <a:ext uri="{FF2B5EF4-FFF2-40B4-BE49-F238E27FC236}">
                <a16:creationId xmlns:a16="http://schemas.microsoft.com/office/drawing/2014/main" id="{14E4BC6D-316C-E464-7D7C-AB754EF83D88}"/>
              </a:ext>
            </a:extLst>
          </p:cNvPr>
          <p:cNvSpPr/>
          <p:nvPr/>
        </p:nvSpPr>
        <p:spPr>
          <a:xfrm>
            <a:off x="7302903" y="3634986"/>
            <a:ext cx="194468" cy="155577"/>
          </a:xfrm>
          <a:custGeom>
            <a:avLst/>
            <a:gdLst>
              <a:gd name="connsiteX0" fmla="*/ 191376 w 194468"/>
              <a:gd name="connsiteY0" fmla="*/ 108037 h 155577"/>
              <a:gd name="connsiteX1" fmla="*/ 191376 w 194468"/>
              <a:gd name="connsiteY1" fmla="*/ 108037 h 155577"/>
              <a:gd name="connsiteX2" fmla="*/ 104951 w 194468"/>
              <a:gd name="connsiteY2" fmla="*/ 152485 h 155577"/>
              <a:gd name="connsiteX3" fmla="*/ 47540 w 194468"/>
              <a:gd name="connsiteY3" fmla="*/ 133965 h 155577"/>
              <a:gd name="connsiteX4" fmla="*/ 3093 w 194468"/>
              <a:gd name="connsiteY4" fmla="*/ 47540 h 155577"/>
              <a:gd name="connsiteX5" fmla="*/ 3093 w 194468"/>
              <a:gd name="connsiteY5" fmla="*/ 47540 h 155577"/>
              <a:gd name="connsiteX6" fmla="*/ 89518 w 194468"/>
              <a:gd name="connsiteY6" fmla="*/ 3093 h 155577"/>
              <a:gd name="connsiteX7" fmla="*/ 146929 w 194468"/>
              <a:gd name="connsiteY7" fmla="*/ 21612 h 155577"/>
              <a:gd name="connsiteX8" fmla="*/ 191376 w 194468"/>
              <a:gd name="connsiteY8" fmla="*/ 108037 h 155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68" h="155577">
                <a:moveTo>
                  <a:pt x="191376" y="108037"/>
                </a:moveTo>
                <a:lnTo>
                  <a:pt x="191376" y="108037"/>
                </a:lnTo>
                <a:cubicBezTo>
                  <a:pt x="179647" y="143842"/>
                  <a:pt x="140755" y="163596"/>
                  <a:pt x="104951" y="152485"/>
                </a:cubicBezTo>
                <a:lnTo>
                  <a:pt x="47540" y="133965"/>
                </a:lnTo>
                <a:cubicBezTo>
                  <a:pt x="11735" y="122236"/>
                  <a:pt x="-8019" y="83345"/>
                  <a:pt x="3093" y="47540"/>
                </a:cubicBezTo>
                <a:lnTo>
                  <a:pt x="3093" y="47540"/>
                </a:lnTo>
                <a:cubicBezTo>
                  <a:pt x="14822" y="11735"/>
                  <a:pt x="53713" y="-8019"/>
                  <a:pt x="89518" y="3093"/>
                </a:cubicBezTo>
                <a:lnTo>
                  <a:pt x="146929" y="21612"/>
                </a:lnTo>
                <a:cubicBezTo>
                  <a:pt x="182733" y="33342"/>
                  <a:pt x="202488" y="72233"/>
                  <a:pt x="191376" y="108037"/>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2" name="Forma Livre: Forma 31">
            <a:extLst>
              <a:ext uri="{FF2B5EF4-FFF2-40B4-BE49-F238E27FC236}">
                <a16:creationId xmlns:a16="http://schemas.microsoft.com/office/drawing/2014/main" id="{69DE0EA0-3760-CF38-3697-D671E9795E7C}"/>
              </a:ext>
            </a:extLst>
          </p:cNvPr>
          <p:cNvSpPr/>
          <p:nvPr/>
        </p:nvSpPr>
        <p:spPr>
          <a:xfrm>
            <a:off x="7262783" y="3889328"/>
            <a:ext cx="197542" cy="137045"/>
          </a:xfrm>
          <a:custGeom>
            <a:avLst/>
            <a:gdLst>
              <a:gd name="connsiteX0" fmla="*/ 197543 w 197542"/>
              <a:gd name="connsiteY0" fmla="*/ 68523 h 137045"/>
              <a:gd name="connsiteX1" fmla="*/ 197543 w 197542"/>
              <a:gd name="connsiteY1" fmla="*/ 68523 h 137045"/>
              <a:gd name="connsiteX2" fmla="*/ 129020 w 197542"/>
              <a:gd name="connsiteY2" fmla="*/ 137045 h 137045"/>
              <a:gd name="connsiteX3" fmla="*/ 68523 w 197542"/>
              <a:gd name="connsiteY3" fmla="*/ 137045 h 137045"/>
              <a:gd name="connsiteX4" fmla="*/ 0 w 197542"/>
              <a:gd name="connsiteY4" fmla="*/ 68523 h 137045"/>
              <a:gd name="connsiteX5" fmla="*/ 0 w 197542"/>
              <a:gd name="connsiteY5" fmla="*/ 68523 h 137045"/>
              <a:gd name="connsiteX6" fmla="*/ 68523 w 197542"/>
              <a:gd name="connsiteY6" fmla="*/ 0 h 137045"/>
              <a:gd name="connsiteX7" fmla="*/ 129020 w 197542"/>
              <a:gd name="connsiteY7" fmla="*/ 0 h 137045"/>
              <a:gd name="connsiteX8" fmla="*/ 197543 w 197542"/>
              <a:gd name="connsiteY8" fmla="*/ 68523 h 13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42" h="137045">
                <a:moveTo>
                  <a:pt x="197543" y="68523"/>
                </a:moveTo>
                <a:lnTo>
                  <a:pt x="197543" y="68523"/>
                </a:lnTo>
                <a:cubicBezTo>
                  <a:pt x="197543" y="106179"/>
                  <a:pt x="166677" y="137045"/>
                  <a:pt x="129020" y="137045"/>
                </a:cubicBezTo>
                <a:lnTo>
                  <a:pt x="68523" y="137045"/>
                </a:lnTo>
                <a:cubicBezTo>
                  <a:pt x="30866" y="137045"/>
                  <a:pt x="0" y="106179"/>
                  <a:pt x="0" y="68523"/>
                </a:cubicBezTo>
                <a:lnTo>
                  <a:pt x="0" y="68523"/>
                </a:lnTo>
                <a:cubicBezTo>
                  <a:pt x="0" y="30866"/>
                  <a:pt x="30866" y="0"/>
                  <a:pt x="68523" y="0"/>
                </a:cubicBezTo>
                <a:lnTo>
                  <a:pt x="129020" y="0"/>
                </a:lnTo>
                <a:cubicBezTo>
                  <a:pt x="166677" y="0"/>
                  <a:pt x="197543" y="30866"/>
                  <a:pt x="197543" y="68523"/>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3" name="Forma Livre: Forma 32">
            <a:extLst>
              <a:ext uri="{FF2B5EF4-FFF2-40B4-BE49-F238E27FC236}">
                <a16:creationId xmlns:a16="http://schemas.microsoft.com/office/drawing/2014/main" id="{68AB6499-E214-718F-94A7-D301702D64C3}"/>
              </a:ext>
            </a:extLst>
          </p:cNvPr>
          <p:cNvSpPr/>
          <p:nvPr/>
        </p:nvSpPr>
        <p:spPr>
          <a:xfrm>
            <a:off x="7302615" y="4125469"/>
            <a:ext cx="195042" cy="156151"/>
          </a:xfrm>
          <a:custGeom>
            <a:avLst/>
            <a:gdLst>
              <a:gd name="connsiteX0" fmla="*/ 191663 w 195042"/>
              <a:gd name="connsiteY0" fmla="*/ 47827 h 156151"/>
              <a:gd name="connsiteX1" fmla="*/ 191663 w 195042"/>
              <a:gd name="connsiteY1" fmla="*/ 47827 h 156151"/>
              <a:gd name="connsiteX2" fmla="*/ 147216 w 195042"/>
              <a:gd name="connsiteY2" fmla="*/ 134252 h 156151"/>
              <a:gd name="connsiteX3" fmla="*/ 89805 w 195042"/>
              <a:gd name="connsiteY3" fmla="*/ 152772 h 156151"/>
              <a:gd name="connsiteX4" fmla="*/ 3380 w 195042"/>
              <a:gd name="connsiteY4" fmla="*/ 108325 h 156151"/>
              <a:gd name="connsiteX5" fmla="*/ 3380 w 195042"/>
              <a:gd name="connsiteY5" fmla="*/ 108325 h 156151"/>
              <a:gd name="connsiteX6" fmla="*/ 47827 w 195042"/>
              <a:gd name="connsiteY6" fmla="*/ 21900 h 156151"/>
              <a:gd name="connsiteX7" fmla="*/ 105238 w 195042"/>
              <a:gd name="connsiteY7" fmla="*/ 3380 h 156151"/>
              <a:gd name="connsiteX8" fmla="*/ 191663 w 195042"/>
              <a:gd name="connsiteY8" fmla="*/ 47827 h 1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042" h="156151">
                <a:moveTo>
                  <a:pt x="191663" y="47827"/>
                </a:moveTo>
                <a:lnTo>
                  <a:pt x="191663" y="47827"/>
                </a:lnTo>
                <a:cubicBezTo>
                  <a:pt x="203392" y="83632"/>
                  <a:pt x="183638" y="122523"/>
                  <a:pt x="147216" y="134252"/>
                </a:cubicBezTo>
                <a:lnTo>
                  <a:pt x="89805" y="152772"/>
                </a:lnTo>
                <a:cubicBezTo>
                  <a:pt x="54000" y="164501"/>
                  <a:pt x="15109" y="144747"/>
                  <a:pt x="3380" y="108325"/>
                </a:cubicBezTo>
                <a:lnTo>
                  <a:pt x="3380" y="108325"/>
                </a:lnTo>
                <a:cubicBezTo>
                  <a:pt x="-8349" y="72520"/>
                  <a:pt x="11405" y="33629"/>
                  <a:pt x="47827" y="21900"/>
                </a:cubicBezTo>
                <a:lnTo>
                  <a:pt x="105238" y="3380"/>
                </a:lnTo>
                <a:cubicBezTo>
                  <a:pt x="141043" y="-8349"/>
                  <a:pt x="179934" y="11405"/>
                  <a:pt x="191663" y="47827"/>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4" name="Forma Livre: Forma 33">
            <a:extLst>
              <a:ext uri="{FF2B5EF4-FFF2-40B4-BE49-F238E27FC236}">
                <a16:creationId xmlns:a16="http://schemas.microsoft.com/office/drawing/2014/main" id="{1C313ACB-0D19-20F0-53A8-B1ADBC58E3D1}"/>
              </a:ext>
            </a:extLst>
          </p:cNvPr>
          <p:cNvSpPr/>
          <p:nvPr/>
        </p:nvSpPr>
        <p:spPr>
          <a:xfrm>
            <a:off x="7419488" y="4338644"/>
            <a:ext cx="186620" cy="173657"/>
          </a:xfrm>
          <a:custGeom>
            <a:avLst/>
            <a:gdLst>
              <a:gd name="connsiteX0" fmla="*/ 173562 w 186620"/>
              <a:gd name="connsiteY0" fmla="*/ 28492 h 173657"/>
              <a:gd name="connsiteX1" fmla="*/ 173562 w 186620"/>
              <a:gd name="connsiteY1" fmla="*/ 28492 h 173657"/>
              <a:gd name="connsiteX2" fmla="*/ 158129 w 186620"/>
              <a:gd name="connsiteY2" fmla="*/ 124794 h 173657"/>
              <a:gd name="connsiteX3" fmla="*/ 109361 w 186620"/>
              <a:gd name="connsiteY3" fmla="*/ 160599 h 173657"/>
              <a:gd name="connsiteX4" fmla="*/ 13059 w 186620"/>
              <a:gd name="connsiteY4" fmla="*/ 145165 h 173657"/>
              <a:gd name="connsiteX5" fmla="*/ 13059 w 186620"/>
              <a:gd name="connsiteY5" fmla="*/ 145165 h 173657"/>
              <a:gd name="connsiteX6" fmla="*/ 28492 w 186620"/>
              <a:gd name="connsiteY6" fmla="*/ 48863 h 173657"/>
              <a:gd name="connsiteX7" fmla="*/ 77260 w 186620"/>
              <a:gd name="connsiteY7" fmla="*/ 13059 h 173657"/>
              <a:gd name="connsiteX8" fmla="*/ 173562 w 186620"/>
              <a:gd name="connsiteY8" fmla="*/ 28492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0" h="173657">
                <a:moveTo>
                  <a:pt x="173562" y="28492"/>
                </a:moveTo>
                <a:lnTo>
                  <a:pt x="173562" y="28492"/>
                </a:lnTo>
                <a:cubicBezTo>
                  <a:pt x="195786" y="59358"/>
                  <a:pt x="188995" y="102570"/>
                  <a:pt x="158129" y="124794"/>
                </a:cubicBezTo>
                <a:lnTo>
                  <a:pt x="109361" y="160599"/>
                </a:lnTo>
                <a:cubicBezTo>
                  <a:pt x="78495" y="182822"/>
                  <a:pt x="35282" y="176032"/>
                  <a:pt x="13059" y="145165"/>
                </a:cubicBezTo>
                <a:lnTo>
                  <a:pt x="13059" y="145165"/>
                </a:lnTo>
                <a:cubicBezTo>
                  <a:pt x="-9165" y="114299"/>
                  <a:pt x="-2374" y="71087"/>
                  <a:pt x="28492" y="48863"/>
                </a:cubicBezTo>
                <a:lnTo>
                  <a:pt x="77260" y="13059"/>
                </a:lnTo>
                <a:cubicBezTo>
                  <a:pt x="108126" y="-9165"/>
                  <a:pt x="151339" y="-2374"/>
                  <a:pt x="173562" y="28492"/>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5" name="Forma Livre: Forma 34">
            <a:extLst>
              <a:ext uri="{FF2B5EF4-FFF2-40B4-BE49-F238E27FC236}">
                <a16:creationId xmlns:a16="http://schemas.microsoft.com/office/drawing/2014/main" id="{63225C8F-C994-D508-D94A-80A019199EB1}"/>
              </a:ext>
            </a:extLst>
          </p:cNvPr>
          <p:cNvSpPr/>
          <p:nvPr/>
        </p:nvSpPr>
        <p:spPr>
          <a:xfrm>
            <a:off x="7602215" y="4507790"/>
            <a:ext cx="173657" cy="186621"/>
          </a:xfrm>
          <a:custGeom>
            <a:avLst/>
            <a:gdLst>
              <a:gd name="connsiteX0" fmla="*/ 145166 w 173657"/>
              <a:gd name="connsiteY0" fmla="*/ 13059 h 186621"/>
              <a:gd name="connsiteX1" fmla="*/ 145166 w 173657"/>
              <a:gd name="connsiteY1" fmla="*/ 13059 h 186621"/>
              <a:gd name="connsiteX2" fmla="*/ 160599 w 173657"/>
              <a:gd name="connsiteY2" fmla="*/ 109361 h 186621"/>
              <a:gd name="connsiteX3" fmla="*/ 124794 w 173657"/>
              <a:gd name="connsiteY3" fmla="*/ 158129 h 186621"/>
              <a:gd name="connsiteX4" fmla="*/ 28492 w 173657"/>
              <a:gd name="connsiteY4" fmla="*/ 173562 h 186621"/>
              <a:gd name="connsiteX5" fmla="*/ 28492 w 173657"/>
              <a:gd name="connsiteY5" fmla="*/ 173562 h 186621"/>
              <a:gd name="connsiteX6" fmla="*/ 13059 w 173657"/>
              <a:gd name="connsiteY6" fmla="*/ 77260 h 186621"/>
              <a:gd name="connsiteX7" fmla="*/ 48863 w 173657"/>
              <a:gd name="connsiteY7" fmla="*/ 28492 h 186621"/>
              <a:gd name="connsiteX8" fmla="*/ 145166 w 173657"/>
              <a:gd name="connsiteY8" fmla="*/ 13059 h 18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1">
                <a:moveTo>
                  <a:pt x="145166" y="13059"/>
                </a:moveTo>
                <a:lnTo>
                  <a:pt x="145166" y="13059"/>
                </a:lnTo>
                <a:cubicBezTo>
                  <a:pt x="176032" y="35282"/>
                  <a:pt x="182822" y="78495"/>
                  <a:pt x="160599" y="109361"/>
                </a:cubicBezTo>
                <a:lnTo>
                  <a:pt x="124794" y="158129"/>
                </a:lnTo>
                <a:cubicBezTo>
                  <a:pt x="102570" y="188995"/>
                  <a:pt x="59358" y="195786"/>
                  <a:pt x="28492" y="173562"/>
                </a:cubicBezTo>
                <a:lnTo>
                  <a:pt x="28492" y="173562"/>
                </a:lnTo>
                <a:cubicBezTo>
                  <a:pt x="-2374" y="151339"/>
                  <a:pt x="-9165" y="108126"/>
                  <a:pt x="13059" y="77260"/>
                </a:cubicBezTo>
                <a:lnTo>
                  <a:pt x="48863" y="28492"/>
                </a:lnTo>
                <a:cubicBezTo>
                  <a:pt x="71087" y="-2374"/>
                  <a:pt x="114299" y="-9165"/>
                  <a:pt x="145166" y="13059"/>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6" name="Forma Livre: Forma 35">
            <a:extLst>
              <a:ext uri="{FF2B5EF4-FFF2-40B4-BE49-F238E27FC236}">
                <a16:creationId xmlns:a16="http://schemas.microsoft.com/office/drawing/2014/main" id="{A77F40BB-B776-10EC-7E8D-02D248D9DF79}"/>
              </a:ext>
            </a:extLst>
          </p:cNvPr>
          <p:cNvSpPr/>
          <p:nvPr/>
        </p:nvSpPr>
        <p:spPr>
          <a:xfrm>
            <a:off x="7833182" y="4616527"/>
            <a:ext cx="155577" cy="194468"/>
          </a:xfrm>
          <a:custGeom>
            <a:avLst/>
            <a:gdLst>
              <a:gd name="connsiteX0" fmla="*/ 108037 w 155577"/>
              <a:gd name="connsiteY0" fmla="*/ 3093 h 194468"/>
              <a:gd name="connsiteX1" fmla="*/ 108037 w 155577"/>
              <a:gd name="connsiteY1" fmla="*/ 3093 h 194468"/>
              <a:gd name="connsiteX2" fmla="*/ 152485 w 155577"/>
              <a:gd name="connsiteY2" fmla="*/ 89518 h 194468"/>
              <a:gd name="connsiteX3" fmla="*/ 133965 w 155577"/>
              <a:gd name="connsiteY3" fmla="*/ 146929 h 194468"/>
              <a:gd name="connsiteX4" fmla="*/ 47540 w 155577"/>
              <a:gd name="connsiteY4" fmla="*/ 191376 h 194468"/>
              <a:gd name="connsiteX5" fmla="*/ 47540 w 155577"/>
              <a:gd name="connsiteY5" fmla="*/ 191376 h 194468"/>
              <a:gd name="connsiteX6" fmla="*/ 3093 w 155577"/>
              <a:gd name="connsiteY6" fmla="*/ 104951 h 194468"/>
              <a:gd name="connsiteX7" fmla="*/ 21612 w 155577"/>
              <a:gd name="connsiteY7" fmla="*/ 47540 h 194468"/>
              <a:gd name="connsiteX8" fmla="*/ 108037 w 155577"/>
              <a:gd name="connsiteY8" fmla="*/ 3093 h 19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77" h="194468">
                <a:moveTo>
                  <a:pt x="108037" y="3093"/>
                </a:moveTo>
                <a:lnTo>
                  <a:pt x="108037" y="3093"/>
                </a:lnTo>
                <a:cubicBezTo>
                  <a:pt x="143842" y="14822"/>
                  <a:pt x="163596" y="53713"/>
                  <a:pt x="152485" y="89518"/>
                </a:cubicBezTo>
                <a:lnTo>
                  <a:pt x="133965" y="146929"/>
                </a:lnTo>
                <a:cubicBezTo>
                  <a:pt x="122236" y="182733"/>
                  <a:pt x="83345" y="202488"/>
                  <a:pt x="47540" y="191376"/>
                </a:cubicBezTo>
                <a:lnTo>
                  <a:pt x="47540" y="191376"/>
                </a:lnTo>
                <a:cubicBezTo>
                  <a:pt x="11735" y="179647"/>
                  <a:pt x="-8019" y="140755"/>
                  <a:pt x="3093" y="104951"/>
                </a:cubicBezTo>
                <a:lnTo>
                  <a:pt x="21612" y="47540"/>
                </a:lnTo>
                <a:cubicBezTo>
                  <a:pt x="33342" y="11735"/>
                  <a:pt x="72233" y="-8019"/>
                  <a:pt x="108037" y="3093"/>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7" name="Forma Livre: Forma 36">
            <a:extLst>
              <a:ext uri="{FF2B5EF4-FFF2-40B4-BE49-F238E27FC236}">
                <a16:creationId xmlns:a16="http://schemas.microsoft.com/office/drawing/2014/main" id="{5B628F86-4226-4C6E-FCE6-1BDC00A135EE}"/>
              </a:ext>
            </a:extLst>
          </p:cNvPr>
          <p:cNvSpPr/>
          <p:nvPr/>
        </p:nvSpPr>
        <p:spPr>
          <a:xfrm>
            <a:off x="8087525" y="4654190"/>
            <a:ext cx="137045" cy="197542"/>
          </a:xfrm>
          <a:custGeom>
            <a:avLst/>
            <a:gdLst>
              <a:gd name="connsiteX0" fmla="*/ 68523 w 137045"/>
              <a:gd name="connsiteY0" fmla="*/ 0 h 197542"/>
              <a:gd name="connsiteX1" fmla="*/ 68523 w 137045"/>
              <a:gd name="connsiteY1" fmla="*/ 0 h 197542"/>
              <a:gd name="connsiteX2" fmla="*/ 137045 w 137045"/>
              <a:gd name="connsiteY2" fmla="*/ 68523 h 197542"/>
              <a:gd name="connsiteX3" fmla="*/ 137045 w 137045"/>
              <a:gd name="connsiteY3" fmla="*/ 129020 h 197542"/>
              <a:gd name="connsiteX4" fmla="*/ 68523 w 137045"/>
              <a:gd name="connsiteY4" fmla="*/ 197543 h 197542"/>
              <a:gd name="connsiteX5" fmla="*/ 68523 w 137045"/>
              <a:gd name="connsiteY5" fmla="*/ 197543 h 197542"/>
              <a:gd name="connsiteX6" fmla="*/ 0 w 137045"/>
              <a:gd name="connsiteY6" fmla="*/ 129020 h 197542"/>
              <a:gd name="connsiteX7" fmla="*/ 0 w 137045"/>
              <a:gd name="connsiteY7" fmla="*/ 68523 h 197542"/>
              <a:gd name="connsiteX8" fmla="*/ 68523 w 137045"/>
              <a:gd name="connsiteY8" fmla="*/ 0 h 19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045" h="197542">
                <a:moveTo>
                  <a:pt x="68523" y="0"/>
                </a:moveTo>
                <a:lnTo>
                  <a:pt x="68523" y="0"/>
                </a:lnTo>
                <a:cubicBezTo>
                  <a:pt x="106179" y="0"/>
                  <a:pt x="137045" y="30866"/>
                  <a:pt x="137045" y="68523"/>
                </a:cubicBezTo>
                <a:lnTo>
                  <a:pt x="137045" y="129020"/>
                </a:lnTo>
                <a:cubicBezTo>
                  <a:pt x="137045" y="166677"/>
                  <a:pt x="106179" y="197543"/>
                  <a:pt x="68523" y="197543"/>
                </a:cubicBezTo>
                <a:lnTo>
                  <a:pt x="68523" y="197543"/>
                </a:lnTo>
                <a:cubicBezTo>
                  <a:pt x="30866" y="197543"/>
                  <a:pt x="0" y="166677"/>
                  <a:pt x="0" y="129020"/>
                </a:cubicBezTo>
                <a:lnTo>
                  <a:pt x="0" y="68523"/>
                </a:lnTo>
                <a:cubicBezTo>
                  <a:pt x="0" y="30866"/>
                  <a:pt x="30866" y="0"/>
                  <a:pt x="68523" y="0"/>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8" name="Forma Livre: Forma 37">
            <a:extLst>
              <a:ext uri="{FF2B5EF4-FFF2-40B4-BE49-F238E27FC236}">
                <a16:creationId xmlns:a16="http://schemas.microsoft.com/office/drawing/2014/main" id="{39879DB5-85D3-653D-4782-C20051EDA12B}"/>
              </a:ext>
            </a:extLst>
          </p:cNvPr>
          <p:cNvSpPr/>
          <p:nvPr/>
        </p:nvSpPr>
        <p:spPr>
          <a:xfrm>
            <a:off x="8323665" y="4616240"/>
            <a:ext cx="156151" cy="195042"/>
          </a:xfrm>
          <a:custGeom>
            <a:avLst/>
            <a:gdLst>
              <a:gd name="connsiteX0" fmla="*/ 47827 w 156151"/>
              <a:gd name="connsiteY0" fmla="*/ 3380 h 195042"/>
              <a:gd name="connsiteX1" fmla="*/ 47827 w 156151"/>
              <a:gd name="connsiteY1" fmla="*/ 3380 h 195042"/>
              <a:gd name="connsiteX2" fmla="*/ 134252 w 156151"/>
              <a:gd name="connsiteY2" fmla="*/ 47827 h 195042"/>
              <a:gd name="connsiteX3" fmla="*/ 152772 w 156151"/>
              <a:gd name="connsiteY3" fmla="*/ 105238 h 195042"/>
              <a:gd name="connsiteX4" fmla="*/ 108325 w 156151"/>
              <a:gd name="connsiteY4" fmla="*/ 191663 h 195042"/>
              <a:gd name="connsiteX5" fmla="*/ 108325 w 156151"/>
              <a:gd name="connsiteY5" fmla="*/ 191663 h 195042"/>
              <a:gd name="connsiteX6" fmla="*/ 21900 w 156151"/>
              <a:gd name="connsiteY6" fmla="*/ 147216 h 195042"/>
              <a:gd name="connsiteX7" fmla="*/ 3380 w 156151"/>
              <a:gd name="connsiteY7" fmla="*/ 89805 h 195042"/>
              <a:gd name="connsiteX8" fmla="*/ 47827 w 156151"/>
              <a:gd name="connsiteY8" fmla="*/ 3380 h 19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1" h="195042">
                <a:moveTo>
                  <a:pt x="47827" y="3380"/>
                </a:moveTo>
                <a:lnTo>
                  <a:pt x="47827" y="3380"/>
                </a:lnTo>
                <a:cubicBezTo>
                  <a:pt x="83632" y="-8349"/>
                  <a:pt x="122523" y="11405"/>
                  <a:pt x="134252" y="47827"/>
                </a:cubicBezTo>
                <a:lnTo>
                  <a:pt x="152772" y="105238"/>
                </a:lnTo>
                <a:cubicBezTo>
                  <a:pt x="164501" y="141043"/>
                  <a:pt x="144747" y="179934"/>
                  <a:pt x="108325" y="191663"/>
                </a:cubicBezTo>
                <a:lnTo>
                  <a:pt x="108325" y="191663"/>
                </a:lnTo>
                <a:cubicBezTo>
                  <a:pt x="72520" y="203392"/>
                  <a:pt x="33629" y="183638"/>
                  <a:pt x="21900" y="147216"/>
                </a:cubicBezTo>
                <a:lnTo>
                  <a:pt x="3380" y="89805"/>
                </a:lnTo>
                <a:cubicBezTo>
                  <a:pt x="-8349" y="54000"/>
                  <a:pt x="11405" y="15109"/>
                  <a:pt x="47827" y="3380"/>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9" name="Forma Livre: Forma 38">
            <a:extLst>
              <a:ext uri="{FF2B5EF4-FFF2-40B4-BE49-F238E27FC236}">
                <a16:creationId xmlns:a16="http://schemas.microsoft.com/office/drawing/2014/main" id="{6F675118-396A-486E-9841-816B1A37B815}"/>
              </a:ext>
            </a:extLst>
          </p:cNvPr>
          <p:cNvSpPr/>
          <p:nvPr/>
        </p:nvSpPr>
        <p:spPr>
          <a:xfrm>
            <a:off x="8536840" y="4507790"/>
            <a:ext cx="173657" cy="186621"/>
          </a:xfrm>
          <a:custGeom>
            <a:avLst/>
            <a:gdLst>
              <a:gd name="connsiteX0" fmla="*/ 28492 w 173657"/>
              <a:gd name="connsiteY0" fmla="*/ 13059 h 186621"/>
              <a:gd name="connsiteX1" fmla="*/ 28492 w 173657"/>
              <a:gd name="connsiteY1" fmla="*/ 13059 h 186621"/>
              <a:gd name="connsiteX2" fmla="*/ 124794 w 173657"/>
              <a:gd name="connsiteY2" fmla="*/ 28492 h 186621"/>
              <a:gd name="connsiteX3" fmla="*/ 160599 w 173657"/>
              <a:gd name="connsiteY3" fmla="*/ 77260 h 186621"/>
              <a:gd name="connsiteX4" fmla="*/ 145165 w 173657"/>
              <a:gd name="connsiteY4" fmla="*/ 173562 h 186621"/>
              <a:gd name="connsiteX5" fmla="*/ 145165 w 173657"/>
              <a:gd name="connsiteY5" fmla="*/ 173562 h 186621"/>
              <a:gd name="connsiteX6" fmla="*/ 48863 w 173657"/>
              <a:gd name="connsiteY6" fmla="*/ 158129 h 186621"/>
              <a:gd name="connsiteX7" fmla="*/ 13059 w 173657"/>
              <a:gd name="connsiteY7" fmla="*/ 109361 h 186621"/>
              <a:gd name="connsiteX8" fmla="*/ 28492 w 173657"/>
              <a:gd name="connsiteY8" fmla="*/ 13059 h 18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1">
                <a:moveTo>
                  <a:pt x="28492" y="13059"/>
                </a:moveTo>
                <a:lnTo>
                  <a:pt x="28492" y="13059"/>
                </a:lnTo>
                <a:cubicBezTo>
                  <a:pt x="59358" y="-9165"/>
                  <a:pt x="102570" y="-2374"/>
                  <a:pt x="124794" y="28492"/>
                </a:cubicBezTo>
                <a:lnTo>
                  <a:pt x="160599" y="77260"/>
                </a:lnTo>
                <a:cubicBezTo>
                  <a:pt x="182822" y="108126"/>
                  <a:pt x="176032" y="151339"/>
                  <a:pt x="145165" y="173562"/>
                </a:cubicBezTo>
                <a:lnTo>
                  <a:pt x="145165" y="173562"/>
                </a:lnTo>
                <a:cubicBezTo>
                  <a:pt x="114299" y="195786"/>
                  <a:pt x="71087" y="188995"/>
                  <a:pt x="48863" y="158129"/>
                </a:cubicBezTo>
                <a:lnTo>
                  <a:pt x="13059" y="109361"/>
                </a:lnTo>
                <a:cubicBezTo>
                  <a:pt x="-9165" y="78495"/>
                  <a:pt x="-2374" y="35282"/>
                  <a:pt x="28492" y="13059"/>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0" name="Forma Livre: Forma 39">
            <a:extLst>
              <a:ext uri="{FF2B5EF4-FFF2-40B4-BE49-F238E27FC236}">
                <a16:creationId xmlns:a16="http://schemas.microsoft.com/office/drawing/2014/main" id="{6206D941-9BC1-296C-789B-93DFF1C874A2}"/>
              </a:ext>
            </a:extLst>
          </p:cNvPr>
          <p:cNvSpPr/>
          <p:nvPr/>
        </p:nvSpPr>
        <p:spPr>
          <a:xfrm>
            <a:off x="8705986" y="4338644"/>
            <a:ext cx="186621" cy="173657"/>
          </a:xfrm>
          <a:custGeom>
            <a:avLst/>
            <a:gdLst>
              <a:gd name="connsiteX0" fmla="*/ 13059 w 186621"/>
              <a:gd name="connsiteY0" fmla="*/ 28492 h 173657"/>
              <a:gd name="connsiteX1" fmla="*/ 13059 w 186621"/>
              <a:gd name="connsiteY1" fmla="*/ 28492 h 173657"/>
              <a:gd name="connsiteX2" fmla="*/ 109361 w 186621"/>
              <a:gd name="connsiteY2" fmla="*/ 13059 h 173657"/>
              <a:gd name="connsiteX3" fmla="*/ 158129 w 186621"/>
              <a:gd name="connsiteY3" fmla="*/ 48863 h 173657"/>
              <a:gd name="connsiteX4" fmla="*/ 173562 w 186621"/>
              <a:gd name="connsiteY4" fmla="*/ 145165 h 173657"/>
              <a:gd name="connsiteX5" fmla="*/ 173562 w 186621"/>
              <a:gd name="connsiteY5" fmla="*/ 145165 h 173657"/>
              <a:gd name="connsiteX6" fmla="*/ 77260 w 186621"/>
              <a:gd name="connsiteY6" fmla="*/ 160599 h 173657"/>
              <a:gd name="connsiteX7" fmla="*/ 28492 w 186621"/>
              <a:gd name="connsiteY7" fmla="*/ 124794 h 173657"/>
              <a:gd name="connsiteX8" fmla="*/ 13059 w 186621"/>
              <a:gd name="connsiteY8" fmla="*/ 28492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1" h="173657">
                <a:moveTo>
                  <a:pt x="13059" y="28492"/>
                </a:moveTo>
                <a:lnTo>
                  <a:pt x="13059" y="28492"/>
                </a:lnTo>
                <a:cubicBezTo>
                  <a:pt x="35282" y="-2374"/>
                  <a:pt x="78495" y="-9165"/>
                  <a:pt x="109361" y="13059"/>
                </a:cubicBezTo>
                <a:lnTo>
                  <a:pt x="158129" y="48863"/>
                </a:lnTo>
                <a:cubicBezTo>
                  <a:pt x="188995" y="71087"/>
                  <a:pt x="195786" y="114299"/>
                  <a:pt x="173562" y="145165"/>
                </a:cubicBezTo>
                <a:lnTo>
                  <a:pt x="173562" y="145165"/>
                </a:lnTo>
                <a:cubicBezTo>
                  <a:pt x="151339" y="176032"/>
                  <a:pt x="108126" y="182822"/>
                  <a:pt x="77260" y="160599"/>
                </a:cubicBezTo>
                <a:lnTo>
                  <a:pt x="28492" y="124794"/>
                </a:lnTo>
                <a:cubicBezTo>
                  <a:pt x="-2374" y="102570"/>
                  <a:pt x="-9165" y="59358"/>
                  <a:pt x="13059" y="28492"/>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1" name="Forma Livre: Forma 40">
            <a:extLst>
              <a:ext uri="{FF2B5EF4-FFF2-40B4-BE49-F238E27FC236}">
                <a16:creationId xmlns:a16="http://schemas.microsoft.com/office/drawing/2014/main" id="{A6E907C1-58CB-61FB-66CF-D8B9EB8EBBB5}"/>
              </a:ext>
            </a:extLst>
          </p:cNvPr>
          <p:cNvSpPr/>
          <p:nvPr/>
        </p:nvSpPr>
        <p:spPr>
          <a:xfrm>
            <a:off x="8814723" y="4125756"/>
            <a:ext cx="194468" cy="155577"/>
          </a:xfrm>
          <a:custGeom>
            <a:avLst/>
            <a:gdLst>
              <a:gd name="connsiteX0" fmla="*/ 3093 w 194468"/>
              <a:gd name="connsiteY0" fmla="*/ 47540 h 155577"/>
              <a:gd name="connsiteX1" fmla="*/ 3093 w 194468"/>
              <a:gd name="connsiteY1" fmla="*/ 47540 h 155577"/>
              <a:gd name="connsiteX2" fmla="*/ 89518 w 194468"/>
              <a:gd name="connsiteY2" fmla="*/ 3093 h 155577"/>
              <a:gd name="connsiteX3" fmla="*/ 146929 w 194468"/>
              <a:gd name="connsiteY3" fmla="*/ 21612 h 155577"/>
              <a:gd name="connsiteX4" fmla="*/ 191376 w 194468"/>
              <a:gd name="connsiteY4" fmla="*/ 108037 h 155577"/>
              <a:gd name="connsiteX5" fmla="*/ 191376 w 194468"/>
              <a:gd name="connsiteY5" fmla="*/ 108037 h 155577"/>
              <a:gd name="connsiteX6" fmla="*/ 104951 w 194468"/>
              <a:gd name="connsiteY6" fmla="*/ 152485 h 155577"/>
              <a:gd name="connsiteX7" fmla="*/ 47540 w 194468"/>
              <a:gd name="connsiteY7" fmla="*/ 133965 h 155577"/>
              <a:gd name="connsiteX8" fmla="*/ 3093 w 194468"/>
              <a:gd name="connsiteY8" fmla="*/ 47540 h 155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68" h="155577">
                <a:moveTo>
                  <a:pt x="3093" y="47540"/>
                </a:moveTo>
                <a:lnTo>
                  <a:pt x="3093" y="47540"/>
                </a:lnTo>
                <a:cubicBezTo>
                  <a:pt x="14822" y="11735"/>
                  <a:pt x="53713" y="-8019"/>
                  <a:pt x="89518" y="3093"/>
                </a:cubicBezTo>
                <a:lnTo>
                  <a:pt x="146929" y="21612"/>
                </a:lnTo>
                <a:cubicBezTo>
                  <a:pt x="182733" y="33341"/>
                  <a:pt x="202488" y="72233"/>
                  <a:pt x="191376" y="108037"/>
                </a:cubicBezTo>
                <a:lnTo>
                  <a:pt x="191376" y="108037"/>
                </a:lnTo>
                <a:cubicBezTo>
                  <a:pt x="179647" y="143842"/>
                  <a:pt x="140755" y="163596"/>
                  <a:pt x="104951" y="152485"/>
                </a:cubicBezTo>
                <a:lnTo>
                  <a:pt x="47540" y="133965"/>
                </a:lnTo>
                <a:cubicBezTo>
                  <a:pt x="11735" y="122236"/>
                  <a:pt x="-8019" y="83345"/>
                  <a:pt x="3093" y="47540"/>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2" name="Forma Livre: Forma 41">
            <a:extLst>
              <a:ext uri="{FF2B5EF4-FFF2-40B4-BE49-F238E27FC236}">
                <a16:creationId xmlns:a16="http://schemas.microsoft.com/office/drawing/2014/main" id="{2EE4A898-6C07-7DB5-34B3-9F0C9830B77C}"/>
              </a:ext>
            </a:extLst>
          </p:cNvPr>
          <p:cNvSpPr/>
          <p:nvPr/>
        </p:nvSpPr>
        <p:spPr>
          <a:xfrm>
            <a:off x="8852386" y="3889328"/>
            <a:ext cx="197542" cy="137045"/>
          </a:xfrm>
          <a:custGeom>
            <a:avLst/>
            <a:gdLst>
              <a:gd name="connsiteX0" fmla="*/ 0 w 197542"/>
              <a:gd name="connsiteY0" fmla="*/ 68523 h 137045"/>
              <a:gd name="connsiteX1" fmla="*/ 0 w 197542"/>
              <a:gd name="connsiteY1" fmla="*/ 68523 h 137045"/>
              <a:gd name="connsiteX2" fmla="*/ 68523 w 197542"/>
              <a:gd name="connsiteY2" fmla="*/ 0 h 137045"/>
              <a:gd name="connsiteX3" fmla="*/ 129020 w 197542"/>
              <a:gd name="connsiteY3" fmla="*/ 0 h 137045"/>
              <a:gd name="connsiteX4" fmla="*/ 197543 w 197542"/>
              <a:gd name="connsiteY4" fmla="*/ 68523 h 137045"/>
              <a:gd name="connsiteX5" fmla="*/ 197543 w 197542"/>
              <a:gd name="connsiteY5" fmla="*/ 68523 h 137045"/>
              <a:gd name="connsiteX6" fmla="*/ 129020 w 197542"/>
              <a:gd name="connsiteY6" fmla="*/ 137045 h 137045"/>
              <a:gd name="connsiteX7" fmla="*/ 68523 w 197542"/>
              <a:gd name="connsiteY7" fmla="*/ 137045 h 137045"/>
              <a:gd name="connsiteX8" fmla="*/ 0 w 197542"/>
              <a:gd name="connsiteY8" fmla="*/ 68523 h 13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42" h="137045">
                <a:moveTo>
                  <a:pt x="0" y="68523"/>
                </a:moveTo>
                <a:lnTo>
                  <a:pt x="0" y="68523"/>
                </a:lnTo>
                <a:cubicBezTo>
                  <a:pt x="0" y="30866"/>
                  <a:pt x="30866" y="0"/>
                  <a:pt x="68523" y="0"/>
                </a:cubicBezTo>
                <a:lnTo>
                  <a:pt x="129020" y="0"/>
                </a:lnTo>
                <a:cubicBezTo>
                  <a:pt x="166677" y="0"/>
                  <a:pt x="197543" y="30866"/>
                  <a:pt x="197543" y="68523"/>
                </a:cubicBezTo>
                <a:lnTo>
                  <a:pt x="197543" y="68523"/>
                </a:lnTo>
                <a:cubicBezTo>
                  <a:pt x="197543" y="106179"/>
                  <a:pt x="166677" y="137045"/>
                  <a:pt x="129020" y="137045"/>
                </a:cubicBezTo>
                <a:lnTo>
                  <a:pt x="68523" y="137045"/>
                </a:lnTo>
                <a:cubicBezTo>
                  <a:pt x="30866" y="137045"/>
                  <a:pt x="0" y="106179"/>
                  <a:pt x="0" y="68523"/>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3" name="Forma Livre: Forma 42">
            <a:extLst>
              <a:ext uri="{FF2B5EF4-FFF2-40B4-BE49-F238E27FC236}">
                <a16:creationId xmlns:a16="http://schemas.microsoft.com/office/drawing/2014/main" id="{48DB3A64-492C-857A-5F9C-B5404A9F229D}"/>
              </a:ext>
            </a:extLst>
          </p:cNvPr>
          <p:cNvSpPr/>
          <p:nvPr/>
        </p:nvSpPr>
        <p:spPr>
          <a:xfrm>
            <a:off x="8814436" y="3634699"/>
            <a:ext cx="195042" cy="156151"/>
          </a:xfrm>
          <a:custGeom>
            <a:avLst/>
            <a:gdLst>
              <a:gd name="connsiteX0" fmla="*/ 3380 w 195042"/>
              <a:gd name="connsiteY0" fmla="*/ 108325 h 156151"/>
              <a:gd name="connsiteX1" fmla="*/ 3380 w 195042"/>
              <a:gd name="connsiteY1" fmla="*/ 108325 h 156151"/>
              <a:gd name="connsiteX2" fmla="*/ 47827 w 195042"/>
              <a:gd name="connsiteY2" fmla="*/ 21900 h 156151"/>
              <a:gd name="connsiteX3" fmla="*/ 105238 w 195042"/>
              <a:gd name="connsiteY3" fmla="*/ 3380 h 156151"/>
              <a:gd name="connsiteX4" fmla="*/ 191663 w 195042"/>
              <a:gd name="connsiteY4" fmla="*/ 47827 h 156151"/>
              <a:gd name="connsiteX5" fmla="*/ 191663 w 195042"/>
              <a:gd name="connsiteY5" fmla="*/ 47827 h 156151"/>
              <a:gd name="connsiteX6" fmla="*/ 147216 w 195042"/>
              <a:gd name="connsiteY6" fmla="*/ 134252 h 156151"/>
              <a:gd name="connsiteX7" fmla="*/ 89805 w 195042"/>
              <a:gd name="connsiteY7" fmla="*/ 152772 h 156151"/>
              <a:gd name="connsiteX8" fmla="*/ 3380 w 195042"/>
              <a:gd name="connsiteY8" fmla="*/ 108325 h 1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042" h="156151">
                <a:moveTo>
                  <a:pt x="3380" y="108325"/>
                </a:moveTo>
                <a:lnTo>
                  <a:pt x="3380" y="108325"/>
                </a:lnTo>
                <a:cubicBezTo>
                  <a:pt x="-8349" y="72520"/>
                  <a:pt x="11405" y="33629"/>
                  <a:pt x="47827" y="21900"/>
                </a:cubicBezTo>
                <a:lnTo>
                  <a:pt x="105238" y="3380"/>
                </a:lnTo>
                <a:cubicBezTo>
                  <a:pt x="141043" y="-8349"/>
                  <a:pt x="179934" y="11405"/>
                  <a:pt x="191663" y="47827"/>
                </a:cubicBezTo>
                <a:lnTo>
                  <a:pt x="191663" y="47827"/>
                </a:lnTo>
                <a:cubicBezTo>
                  <a:pt x="203392" y="83632"/>
                  <a:pt x="183638" y="122523"/>
                  <a:pt x="147216" y="134252"/>
                </a:cubicBezTo>
                <a:lnTo>
                  <a:pt x="89805" y="152772"/>
                </a:lnTo>
                <a:cubicBezTo>
                  <a:pt x="54000" y="164501"/>
                  <a:pt x="15109" y="144747"/>
                  <a:pt x="3380" y="108325"/>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4" name="Forma Livre: Forma 43">
            <a:extLst>
              <a:ext uri="{FF2B5EF4-FFF2-40B4-BE49-F238E27FC236}">
                <a16:creationId xmlns:a16="http://schemas.microsoft.com/office/drawing/2014/main" id="{D0405FAA-ECCA-4FA3-1B45-A7E88521AF2D}"/>
              </a:ext>
            </a:extLst>
          </p:cNvPr>
          <p:cNvSpPr/>
          <p:nvPr/>
        </p:nvSpPr>
        <p:spPr>
          <a:xfrm>
            <a:off x="8705986" y="3404019"/>
            <a:ext cx="186621" cy="173657"/>
          </a:xfrm>
          <a:custGeom>
            <a:avLst/>
            <a:gdLst>
              <a:gd name="connsiteX0" fmla="*/ 13059 w 186621"/>
              <a:gd name="connsiteY0" fmla="*/ 145166 h 173657"/>
              <a:gd name="connsiteX1" fmla="*/ 13059 w 186621"/>
              <a:gd name="connsiteY1" fmla="*/ 145166 h 173657"/>
              <a:gd name="connsiteX2" fmla="*/ 28492 w 186621"/>
              <a:gd name="connsiteY2" fmla="*/ 48863 h 173657"/>
              <a:gd name="connsiteX3" fmla="*/ 77260 w 186621"/>
              <a:gd name="connsiteY3" fmla="*/ 13059 h 173657"/>
              <a:gd name="connsiteX4" fmla="*/ 173562 w 186621"/>
              <a:gd name="connsiteY4" fmla="*/ 28492 h 173657"/>
              <a:gd name="connsiteX5" fmla="*/ 173562 w 186621"/>
              <a:gd name="connsiteY5" fmla="*/ 28492 h 173657"/>
              <a:gd name="connsiteX6" fmla="*/ 158129 w 186621"/>
              <a:gd name="connsiteY6" fmla="*/ 124794 h 173657"/>
              <a:gd name="connsiteX7" fmla="*/ 109361 w 186621"/>
              <a:gd name="connsiteY7" fmla="*/ 160599 h 173657"/>
              <a:gd name="connsiteX8" fmla="*/ 13059 w 186621"/>
              <a:gd name="connsiteY8" fmla="*/ 145166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1" h="173657">
                <a:moveTo>
                  <a:pt x="13059" y="145166"/>
                </a:moveTo>
                <a:lnTo>
                  <a:pt x="13059" y="145166"/>
                </a:lnTo>
                <a:cubicBezTo>
                  <a:pt x="-9165" y="114299"/>
                  <a:pt x="-2374" y="71087"/>
                  <a:pt x="28492" y="48863"/>
                </a:cubicBezTo>
                <a:lnTo>
                  <a:pt x="77260" y="13059"/>
                </a:lnTo>
                <a:cubicBezTo>
                  <a:pt x="108126" y="-9165"/>
                  <a:pt x="151339" y="-2374"/>
                  <a:pt x="173562" y="28492"/>
                </a:cubicBezTo>
                <a:lnTo>
                  <a:pt x="173562" y="28492"/>
                </a:lnTo>
                <a:cubicBezTo>
                  <a:pt x="195786" y="59358"/>
                  <a:pt x="188995" y="102570"/>
                  <a:pt x="158129" y="124794"/>
                </a:cubicBezTo>
                <a:lnTo>
                  <a:pt x="109361" y="160599"/>
                </a:lnTo>
                <a:cubicBezTo>
                  <a:pt x="78495" y="182822"/>
                  <a:pt x="35282" y="176032"/>
                  <a:pt x="13059" y="145166"/>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5" name="Forma Livre: Forma 44">
            <a:extLst>
              <a:ext uri="{FF2B5EF4-FFF2-40B4-BE49-F238E27FC236}">
                <a16:creationId xmlns:a16="http://schemas.microsoft.com/office/drawing/2014/main" id="{B09653F9-7627-8250-0350-13CE11304EC6}"/>
              </a:ext>
            </a:extLst>
          </p:cNvPr>
          <p:cNvSpPr/>
          <p:nvPr/>
        </p:nvSpPr>
        <p:spPr>
          <a:xfrm>
            <a:off x="8536840" y="3221291"/>
            <a:ext cx="173657" cy="186620"/>
          </a:xfrm>
          <a:custGeom>
            <a:avLst/>
            <a:gdLst>
              <a:gd name="connsiteX0" fmla="*/ 28492 w 173657"/>
              <a:gd name="connsiteY0" fmla="*/ 173562 h 186620"/>
              <a:gd name="connsiteX1" fmla="*/ 28492 w 173657"/>
              <a:gd name="connsiteY1" fmla="*/ 173562 h 186620"/>
              <a:gd name="connsiteX2" fmla="*/ 13059 w 173657"/>
              <a:gd name="connsiteY2" fmla="*/ 77260 h 186620"/>
              <a:gd name="connsiteX3" fmla="*/ 48863 w 173657"/>
              <a:gd name="connsiteY3" fmla="*/ 28492 h 186620"/>
              <a:gd name="connsiteX4" fmla="*/ 145165 w 173657"/>
              <a:gd name="connsiteY4" fmla="*/ 13059 h 186620"/>
              <a:gd name="connsiteX5" fmla="*/ 145165 w 173657"/>
              <a:gd name="connsiteY5" fmla="*/ 13059 h 186620"/>
              <a:gd name="connsiteX6" fmla="*/ 160599 w 173657"/>
              <a:gd name="connsiteY6" fmla="*/ 109361 h 186620"/>
              <a:gd name="connsiteX7" fmla="*/ 124794 w 173657"/>
              <a:gd name="connsiteY7" fmla="*/ 158129 h 186620"/>
              <a:gd name="connsiteX8" fmla="*/ 28492 w 173657"/>
              <a:gd name="connsiteY8" fmla="*/ 173562 h 18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0">
                <a:moveTo>
                  <a:pt x="28492" y="173562"/>
                </a:moveTo>
                <a:lnTo>
                  <a:pt x="28492" y="173562"/>
                </a:lnTo>
                <a:cubicBezTo>
                  <a:pt x="-2374" y="151339"/>
                  <a:pt x="-9165" y="108126"/>
                  <a:pt x="13059" y="77260"/>
                </a:cubicBezTo>
                <a:lnTo>
                  <a:pt x="48863" y="28492"/>
                </a:lnTo>
                <a:cubicBezTo>
                  <a:pt x="71087" y="-2374"/>
                  <a:pt x="114299" y="-9165"/>
                  <a:pt x="145165" y="13059"/>
                </a:cubicBezTo>
                <a:lnTo>
                  <a:pt x="145165" y="13059"/>
                </a:lnTo>
                <a:cubicBezTo>
                  <a:pt x="176032" y="35282"/>
                  <a:pt x="182822" y="78495"/>
                  <a:pt x="160599" y="109361"/>
                </a:cubicBezTo>
                <a:lnTo>
                  <a:pt x="124794" y="158129"/>
                </a:lnTo>
                <a:cubicBezTo>
                  <a:pt x="102570" y="188995"/>
                  <a:pt x="59358" y="195786"/>
                  <a:pt x="28492" y="173562"/>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6" name="Forma Livre: Forma 45">
            <a:extLst>
              <a:ext uri="{FF2B5EF4-FFF2-40B4-BE49-F238E27FC236}">
                <a16:creationId xmlns:a16="http://schemas.microsoft.com/office/drawing/2014/main" id="{4EDFE806-57FB-1A84-D470-98F1F8014260}"/>
              </a:ext>
            </a:extLst>
          </p:cNvPr>
          <p:cNvSpPr/>
          <p:nvPr/>
        </p:nvSpPr>
        <p:spPr>
          <a:xfrm>
            <a:off x="8323953" y="3104706"/>
            <a:ext cx="155577" cy="194468"/>
          </a:xfrm>
          <a:custGeom>
            <a:avLst/>
            <a:gdLst>
              <a:gd name="connsiteX0" fmla="*/ 47540 w 155577"/>
              <a:gd name="connsiteY0" fmla="*/ 191376 h 194468"/>
              <a:gd name="connsiteX1" fmla="*/ 47540 w 155577"/>
              <a:gd name="connsiteY1" fmla="*/ 191376 h 194468"/>
              <a:gd name="connsiteX2" fmla="*/ 3093 w 155577"/>
              <a:gd name="connsiteY2" fmla="*/ 104951 h 194468"/>
              <a:gd name="connsiteX3" fmla="*/ 21612 w 155577"/>
              <a:gd name="connsiteY3" fmla="*/ 47540 h 194468"/>
              <a:gd name="connsiteX4" fmla="*/ 108037 w 155577"/>
              <a:gd name="connsiteY4" fmla="*/ 3093 h 194468"/>
              <a:gd name="connsiteX5" fmla="*/ 108037 w 155577"/>
              <a:gd name="connsiteY5" fmla="*/ 3093 h 194468"/>
              <a:gd name="connsiteX6" fmla="*/ 152485 w 155577"/>
              <a:gd name="connsiteY6" fmla="*/ 89518 h 194468"/>
              <a:gd name="connsiteX7" fmla="*/ 133965 w 155577"/>
              <a:gd name="connsiteY7" fmla="*/ 146929 h 194468"/>
              <a:gd name="connsiteX8" fmla="*/ 47540 w 155577"/>
              <a:gd name="connsiteY8" fmla="*/ 191376 h 19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77" h="194468">
                <a:moveTo>
                  <a:pt x="47540" y="191376"/>
                </a:moveTo>
                <a:lnTo>
                  <a:pt x="47540" y="191376"/>
                </a:lnTo>
                <a:cubicBezTo>
                  <a:pt x="11735" y="179647"/>
                  <a:pt x="-8019" y="140755"/>
                  <a:pt x="3093" y="104951"/>
                </a:cubicBezTo>
                <a:lnTo>
                  <a:pt x="21612" y="47540"/>
                </a:lnTo>
                <a:cubicBezTo>
                  <a:pt x="33341" y="11735"/>
                  <a:pt x="72233" y="-8019"/>
                  <a:pt x="108037" y="3093"/>
                </a:cubicBezTo>
                <a:lnTo>
                  <a:pt x="108037" y="3093"/>
                </a:lnTo>
                <a:cubicBezTo>
                  <a:pt x="143842" y="14822"/>
                  <a:pt x="163596" y="53713"/>
                  <a:pt x="152485" y="89518"/>
                </a:cubicBezTo>
                <a:lnTo>
                  <a:pt x="133965" y="146929"/>
                </a:lnTo>
                <a:cubicBezTo>
                  <a:pt x="122236" y="182733"/>
                  <a:pt x="83345" y="202488"/>
                  <a:pt x="47540" y="191376"/>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17" name="Group 54">
            <a:extLst>
              <a:ext uri="{FF2B5EF4-FFF2-40B4-BE49-F238E27FC236}">
                <a16:creationId xmlns:a16="http://schemas.microsoft.com/office/drawing/2014/main" id="{2AD5A504-F42E-7EDA-348C-E4CBFD6BFF58}"/>
              </a:ext>
            </a:extLst>
          </p:cNvPr>
          <p:cNvGrpSpPr/>
          <p:nvPr/>
        </p:nvGrpSpPr>
        <p:grpSpPr>
          <a:xfrm flipH="1">
            <a:off x="6459023" y="3963744"/>
            <a:ext cx="902049" cy="1796406"/>
            <a:chOff x="7965543" y="3310524"/>
            <a:chExt cx="1005275" cy="2001977"/>
          </a:xfrm>
        </p:grpSpPr>
        <p:sp>
          <p:nvSpPr>
            <p:cNvPr id="18" name="Freeform: Shape 37">
              <a:extLst>
                <a:ext uri="{FF2B5EF4-FFF2-40B4-BE49-F238E27FC236}">
                  <a16:creationId xmlns:a16="http://schemas.microsoft.com/office/drawing/2014/main" id="{DBB1AA23-8F10-A165-4573-DA6B0DC9466A}"/>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9" name="Oval 49">
              <a:extLst>
                <a:ext uri="{FF2B5EF4-FFF2-40B4-BE49-F238E27FC236}">
                  <a16:creationId xmlns:a16="http://schemas.microsoft.com/office/drawing/2014/main" id="{7AC7BCF1-C7CA-AA79-F1FD-873346A9E1EE}"/>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20" name="Group 51">
            <a:extLst>
              <a:ext uri="{FF2B5EF4-FFF2-40B4-BE49-F238E27FC236}">
                <a16:creationId xmlns:a16="http://schemas.microsoft.com/office/drawing/2014/main" id="{8C19F401-6CED-6B41-D559-B8955329D408}"/>
              </a:ext>
            </a:extLst>
          </p:cNvPr>
          <p:cNvGrpSpPr/>
          <p:nvPr/>
        </p:nvGrpSpPr>
        <p:grpSpPr>
          <a:xfrm>
            <a:off x="7169824" y="3799861"/>
            <a:ext cx="850704" cy="1926212"/>
            <a:chOff x="10689764" y="3165864"/>
            <a:chExt cx="948054" cy="2146637"/>
          </a:xfrm>
        </p:grpSpPr>
        <p:sp>
          <p:nvSpPr>
            <p:cNvPr id="21" name="Freeform: Shape 44">
              <a:extLst>
                <a:ext uri="{FF2B5EF4-FFF2-40B4-BE49-F238E27FC236}">
                  <a16:creationId xmlns:a16="http://schemas.microsoft.com/office/drawing/2014/main" id="{7E62D9AA-3953-1B7A-1838-1456A08B7347}"/>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22" name="Oval 50">
              <a:extLst>
                <a:ext uri="{FF2B5EF4-FFF2-40B4-BE49-F238E27FC236}">
                  <a16:creationId xmlns:a16="http://schemas.microsoft.com/office/drawing/2014/main" id="{A347A982-8749-6549-AB1A-434F620D1E41}"/>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3" name="CaixaDeTexto 22">
            <a:extLst>
              <a:ext uri="{FF2B5EF4-FFF2-40B4-BE49-F238E27FC236}">
                <a16:creationId xmlns:a16="http://schemas.microsoft.com/office/drawing/2014/main" id="{C5EE2958-243F-FAF3-F531-D624C0822C94}"/>
              </a:ext>
            </a:extLst>
          </p:cNvPr>
          <p:cNvSpPr txBox="1"/>
          <p:nvPr/>
        </p:nvSpPr>
        <p:spPr>
          <a:xfrm>
            <a:off x="7604439" y="3615299"/>
            <a:ext cx="1197764" cy="70788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4000" b="1" i="0" u="none" strike="noStrike" kern="0" cap="none" spc="0" normalizeH="0" baseline="0" noProof="0" dirty="0">
                <a:ln>
                  <a:noFill/>
                </a:ln>
                <a:solidFill>
                  <a:srgbClr val="279189"/>
                </a:solidFill>
                <a:effectLst/>
                <a:uLnTx/>
                <a:uFillTx/>
                <a:latin typeface="Arial"/>
                <a:ea typeface="+mn-ea"/>
                <a:cs typeface="Arial"/>
                <a:sym typeface="Arial"/>
              </a:rPr>
              <a:t>~1/3</a:t>
            </a:r>
            <a:endParaRPr kumimoji="0" lang="pt-BR" sz="4000" b="0"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24" name="CaixaDeTexto 23">
            <a:extLst>
              <a:ext uri="{FF2B5EF4-FFF2-40B4-BE49-F238E27FC236}">
                <a16:creationId xmlns:a16="http://schemas.microsoft.com/office/drawing/2014/main" id="{03270266-63B5-49D2-493E-BD797E33F766}"/>
              </a:ext>
            </a:extLst>
          </p:cNvPr>
          <p:cNvSpPr txBox="1"/>
          <p:nvPr/>
        </p:nvSpPr>
        <p:spPr>
          <a:xfrm>
            <a:off x="9103353" y="3687733"/>
            <a:ext cx="2419411" cy="5539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000" b="1" i="0" u="none" strike="noStrike" kern="0" cap="none" spc="0" normalizeH="0" baseline="0" noProof="0" dirty="0">
                <a:ln>
                  <a:noFill/>
                </a:ln>
                <a:solidFill>
                  <a:srgbClr val="279189"/>
                </a:solidFill>
                <a:effectLst/>
                <a:uLnTx/>
                <a:uFillTx/>
                <a:latin typeface="Arial"/>
                <a:ea typeface="+mn-ea"/>
                <a:cs typeface="Arial"/>
                <a:sym typeface="Arial"/>
              </a:rPr>
              <a:t>DOS PAIS</a:t>
            </a:r>
          </a:p>
        </p:txBody>
      </p:sp>
      <p:sp>
        <p:nvSpPr>
          <p:cNvPr id="26" name="CaixaDeTexto 25">
            <a:extLst>
              <a:ext uri="{FF2B5EF4-FFF2-40B4-BE49-F238E27FC236}">
                <a16:creationId xmlns:a16="http://schemas.microsoft.com/office/drawing/2014/main" id="{3232C380-05E7-8069-CC88-D95C887B5ACF}"/>
              </a:ext>
            </a:extLst>
          </p:cNvPr>
          <p:cNvSpPr txBox="1"/>
          <p:nvPr/>
        </p:nvSpPr>
        <p:spPr>
          <a:xfrm>
            <a:off x="9102666" y="4395618"/>
            <a:ext cx="2754701" cy="132343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rgbClr val="292929"/>
                </a:solidFill>
                <a:effectLst/>
                <a:uLnTx/>
                <a:uFillTx/>
                <a:latin typeface="Arial"/>
                <a:ea typeface="+mn-ea"/>
                <a:cs typeface="Arial"/>
                <a:sym typeface="Arial"/>
              </a:rPr>
              <a:t>relataram ter recebido uma recomendação médica de alta qualidade em relação à importância da vacinação.</a:t>
            </a:r>
            <a:r>
              <a:rPr kumimoji="0" lang="pt-BR" sz="1600" b="1" i="0" u="none" strike="noStrike" kern="0" cap="none" spc="0" normalizeH="0" baseline="30000" noProof="0" dirty="0">
                <a:ln>
                  <a:noFill/>
                </a:ln>
                <a:solidFill>
                  <a:srgbClr val="292929"/>
                </a:solidFill>
                <a:effectLst/>
                <a:uLnTx/>
                <a:uFillTx/>
                <a:latin typeface="Arial"/>
                <a:ea typeface="+mn-ea"/>
                <a:cs typeface="Arial"/>
                <a:sym typeface="Arial"/>
              </a:rPr>
              <a:t>3,a,c</a:t>
            </a:r>
            <a:endParaRPr kumimoji="0" lang="pt-BR" sz="16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pic>
        <p:nvPicPr>
          <p:cNvPr id="9" name="Imagem 8" descr="Ícone&#10;&#10;Descrição gerada automaticamente">
            <a:extLst>
              <a:ext uri="{FF2B5EF4-FFF2-40B4-BE49-F238E27FC236}">
                <a16:creationId xmlns:a16="http://schemas.microsoft.com/office/drawing/2014/main" id="{288CB18F-369B-A4E6-B52B-2809311AD9F5}"/>
              </a:ext>
            </a:extLst>
          </p:cNvPr>
          <p:cNvPicPr>
            <a:picLocks noChangeAspect="1"/>
          </p:cNvPicPr>
          <p:nvPr/>
        </p:nvPicPr>
        <p:blipFill>
          <a:blip r:embed="rId4"/>
          <a:stretch>
            <a:fillRect/>
          </a:stretch>
        </p:blipFill>
        <p:spPr>
          <a:xfrm>
            <a:off x="10190049" y="1434039"/>
            <a:ext cx="1733742" cy="1685166"/>
          </a:xfrm>
          <a:prstGeom prst="rect">
            <a:avLst/>
          </a:prstGeom>
        </p:spPr>
      </p:pic>
    </p:spTree>
    <p:extLst>
      <p:ext uri="{BB962C8B-B14F-4D97-AF65-F5344CB8AC3E}">
        <p14:creationId xmlns:p14="http://schemas.microsoft.com/office/powerpoint/2010/main" val="29330091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tângulo 2">
            <a:extLst>
              <a:ext uri="{FF2B5EF4-FFF2-40B4-BE49-F238E27FC236}">
                <a16:creationId xmlns:a16="http://schemas.microsoft.com/office/drawing/2014/main" id="{1203947A-47E9-4B00-8FC7-EBA7B5A22D84}"/>
              </a:ext>
            </a:extLst>
          </p:cNvPr>
          <p:cNvSpPr>
            <a:spLocks noChangeArrowheads="1"/>
          </p:cNvSpPr>
          <p:nvPr/>
        </p:nvSpPr>
        <p:spPr bwMode="auto">
          <a:xfrm>
            <a:off x="182178" y="6458808"/>
            <a:ext cx="116212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Lucida Handwriting" panose="03010101010101010101" pitchFamily="66" charset="0"/>
              </a:defRPr>
            </a:lvl1pPr>
            <a:lvl2pPr marL="742950" indent="-285750">
              <a:spcBef>
                <a:spcPct val="20000"/>
              </a:spcBef>
              <a:buFont typeface="Arial" panose="020B0604020202020204" pitchFamily="34" charset="0"/>
              <a:buChar char="–"/>
              <a:defRPr sz="2800">
                <a:solidFill>
                  <a:schemeClr val="tx1"/>
                </a:solidFill>
                <a:latin typeface="Lucida Handwriting" panose="03010101010101010101" pitchFamily="66" charset="0"/>
              </a:defRPr>
            </a:lvl2pPr>
            <a:lvl3pPr marL="1143000" indent="-228600">
              <a:spcBef>
                <a:spcPct val="20000"/>
              </a:spcBef>
              <a:buFont typeface="Arial" panose="020B0604020202020204" pitchFamily="34" charset="0"/>
              <a:buChar char="•"/>
              <a:defRPr sz="2400">
                <a:solidFill>
                  <a:schemeClr val="tx1"/>
                </a:solidFill>
                <a:latin typeface="Lucida Handwriting" panose="03010101010101010101" pitchFamily="66" charset="0"/>
              </a:defRPr>
            </a:lvl3pPr>
            <a:lvl4pPr marL="1600200" indent="-228600">
              <a:spcBef>
                <a:spcPct val="20000"/>
              </a:spcBef>
              <a:buFont typeface="Arial" panose="020B0604020202020204" pitchFamily="34" charset="0"/>
              <a:buChar char="–"/>
              <a:defRPr sz="2000">
                <a:solidFill>
                  <a:schemeClr val="tx1"/>
                </a:solidFill>
                <a:latin typeface="Lucida Handwriting" panose="03010101010101010101" pitchFamily="66" charset="0"/>
              </a:defRPr>
            </a:lvl4pPr>
            <a:lvl5pPr marL="2057400" indent="-228600">
              <a:spcBef>
                <a:spcPct val="20000"/>
              </a:spcBef>
              <a:buFont typeface="Arial" panose="020B0604020202020204" pitchFamily="34" charset="0"/>
              <a:buChar char="»"/>
              <a:defRPr sz="2000">
                <a:solidFill>
                  <a:schemeClr val="tx1"/>
                </a:solidFill>
                <a:latin typeface="Lucida Handwriting" panose="03010101010101010101" pitchFamily="66"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1.</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Instituto Nacional de Câncer (INCA). Estimativa 2023: incidência de câncer no Brasil. 2023. Disponível em: https://www.inca.gov.br/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publicacoes</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/livros/estimativa-2023-incidencia-de-cancer-no-brasil. Acessado em 29 de novembro de 2024.</a:t>
            </a:r>
          </a:p>
        </p:txBody>
      </p:sp>
      <p:sp>
        <p:nvSpPr>
          <p:cNvPr id="3" name="Retângulo 2">
            <a:extLst>
              <a:ext uri="{FF2B5EF4-FFF2-40B4-BE49-F238E27FC236}">
                <a16:creationId xmlns:a16="http://schemas.microsoft.com/office/drawing/2014/main" id="{6D264649-FDEA-478F-ADBF-D4D92FEA0328}"/>
              </a:ext>
            </a:extLst>
          </p:cNvPr>
          <p:cNvSpPr/>
          <p:nvPr/>
        </p:nvSpPr>
        <p:spPr>
          <a:xfrm>
            <a:off x="182179" y="6249885"/>
            <a:ext cx="4870148"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Calibri CORPO"/>
                <a:ea typeface="+mn-ea"/>
                <a:cs typeface="+mn-cs"/>
              </a:rPr>
              <a:t>INCA: Instituto Nacional de Câncer José Alencar Gomes da Silva.</a:t>
            </a:r>
          </a:p>
        </p:txBody>
      </p:sp>
      <p:sp>
        <p:nvSpPr>
          <p:cNvPr id="4" name="Retângulo 1">
            <a:extLst>
              <a:ext uri="{FF2B5EF4-FFF2-40B4-BE49-F238E27FC236}">
                <a16:creationId xmlns:a16="http://schemas.microsoft.com/office/drawing/2014/main" id="{FBF1FF3E-8C12-4C08-8434-7F0FCD477808}"/>
              </a:ext>
            </a:extLst>
          </p:cNvPr>
          <p:cNvSpPr/>
          <p:nvPr/>
        </p:nvSpPr>
        <p:spPr>
          <a:xfrm>
            <a:off x="0" y="5695026"/>
            <a:ext cx="12191999" cy="445748"/>
          </a:xfrm>
          <a:prstGeom prst="rect">
            <a:avLst/>
          </a:prstGeom>
          <a:solidFill>
            <a:srgbClr val="F2F2F2"/>
          </a:solidFill>
          <a:ln w="28575">
            <a:no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a:ea typeface="+mn-ea"/>
                <a:cs typeface="+mn-cs"/>
              </a:rPr>
              <a:t>TAXA AJUSTADA DE 13,25 CASOS DE CÂNCER DE COLO DO ÚTERO A CADA 100 MIL HABITANTES.</a:t>
            </a:r>
            <a:r>
              <a:rPr kumimoji="0" lang="pt-BR" sz="1600" b="1" i="0" u="none" strike="noStrike" kern="1200" cap="none" spc="0" normalizeH="0" baseline="30000" noProof="0" dirty="0">
                <a:ln>
                  <a:noFill/>
                </a:ln>
                <a:solidFill>
                  <a:srgbClr val="264A9A"/>
                </a:solidFill>
                <a:effectLst/>
                <a:uLnTx/>
                <a:uFillTx/>
                <a:latin typeface="Arial" panose="020B0604020202020204"/>
                <a:ea typeface="+mn-ea"/>
                <a:cs typeface="+mn-cs"/>
              </a:rPr>
              <a:t>1</a:t>
            </a:r>
          </a:p>
        </p:txBody>
      </p:sp>
      <p:sp>
        <p:nvSpPr>
          <p:cNvPr id="7" name="Title 6">
            <a:extLst>
              <a:ext uri="{FF2B5EF4-FFF2-40B4-BE49-F238E27FC236}">
                <a16:creationId xmlns:a16="http://schemas.microsoft.com/office/drawing/2014/main" id="{E5042E6A-413C-4FE8-BA5C-B6F31F542C86}"/>
              </a:ext>
            </a:extLst>
          </p:cNvPr>
          <p:cNvSpPr>
            <a:spLocks noGrp="1"/>
          </p:cNvSpPr>
          <p:nvPr>
            <p:ph type="title"/>
          </p:nvPr>
        </p:nvSpPr>
        <p:spPr>
          <a:xfrm>
            <a:off x="278688" y="123825"/>
            <a:ext cx="10530484" cy="951509"/>
          </a:xfrm>
        </p:spPr>
        <p:txBody>
          <a:bodyPr>
            <a:normAutofit/>
          </a:bodyPr>
          <a:lstStyle/>
          <a:p>
            <a:r>
              <a:rPr lang="pt-BR" dirty="0"/>
              <a:t>INCA: Estimativas de Cânceres no Brasil em 2023</a:t>
            </a:r>
            <a:r>
              <a:rPr lang="pt-BR" baseline="30000" dirty="0"/>
              <a:t>1</a:t>
            </a:r>
            <a:endParaRPr lang="en-US" baseline="30000" dirty="0"/>
          </a:p>
        </p:txBody>
      </p:sp>
      <p:sp>
        <p:nvSpPr>
          <p:cNvPr id="12" name="Rectangle 11">
            <a:extLst>
              <a:ext uri="{FF2B5EF4-FFF2-40B4-BE49-F238E27FC236}">
                <a16:creationId xmlns:a16="http://schemas.microsoft.com/office/drawing/2014/main" id="{A5434A42-3D61-4F43-8E91-EA7110341D96}"/>
              </a:ext>
            </a:extLst>
          </p:cNvPr>
          <p:cNvSpPr/>
          <p:nvPr/>
        </p:nvSpPr>
        <p:spPr>
          <a:xfrm>
            <a:off x="7095959" y="3123265"/>
            <a:ext cx="4642930" cy="261816"/>
          </a:xfrm>
          <a:prstGeom prst="rect">
            <a:avLst/>
          </a:prstGeom>
          <a:solidFill>
            <a:srgbClr val="264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4852CC35-F6E4-603A-3924-A9E6D2B02A0F}"/>
              </a:ext>
            </a:extLst>
          </p:cNvPr>
          <p:cNvSpPr txBox="1"/>
          <p:nvPr/>
        </p:nvSpPr>
        <p:spPr>
          <a:xfrm>
            <a:off x="266700" y="1129279"/>
            <a:ext cx="954132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Distribuição proporcional dos dez tipos de câncer mais incidentes estimados para 2023 por gênero exceto pele não melanoma</a:t>
            </a:r>
            <a:r>
              <a:rPr kumimoji="0" lang="pt-BR" sz="1800" b="1" i="0" u="none" strike="noStrike" kern="1200" cap="none" spc="0" normalizeH="0" baseline="30000" noProof="0" dirty="0">
                <a:ln>
                  <a:noFill/>
                </a:ln>
                <a:solidFill>
                  <a:srgbClr val="279189"/>
                </a:solidFill>
                <a:effectLst/>
                <a:uLnTx/>
                <a:uFillTx/>
                <a:latin typeface="Arial" panose="020B0604020202020204"/>
                <a:ea typeface="+mn-ea"/>
                <a:cs typeface="+mn-cs"/>
              </a:rPr>
              <a:t>1,a</a:t>
            </a:r>
          </a:p>
        </p:txBody>
      </p:sp>
      <p:sp>
        <p:nvSpPr>
          <p:cNvPr id="6" name="TextBox 5">
            <a:extLst>
              <a:ext uri="{FF2B5EF4-FFF2-40B4-BE49-F238E27FC236}">
                <a16:creationId xmlns:a16="http://schemas.microsoft.com/office/drawing/2014/main" id="{15DEE93C-AED7-8B75-505C-CEF7F44515FF}"/>
              </a:ext>
            </a:extLst>
          </p:cNvPr>
          <p:cNvSpPr txBox="1"/>
          <p:nvPr/>
        </p:nvSpPr>
        <p:spPr>
          <a:xfrm>
            <a:off x="669541" y="5143385"/>
            <a:ext cx="602866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30000" noProof="0" dirty="0">
                <a:ln>
                  <a:noFill/>
                </a:ln>
                <a:solidFill>
                  <a:srgbClr val="FFFFFF">
                    <a:lumMod val="50000"/>
                  </a:srgbClr>
                </a:solidFill>
                <a:effectLst/>
                <a:uLnTx/>
                <a:uFillTx/>
                <a:latin typeface="Calibri" panose="020F0502020204030204"/>
                <a:ea typeface="+mn-ea"/>
                <a:cs typeface="+mn-cs"/>
              </a:rPr>
              <a:t>a</a:t>
            </a:r>
            <a:r>
              <a:rPr kumimoji="0" lang="pt-BR" sz="9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rPr>
              <a:t>Números arredondados para múltiplos de 10.</a:t>
            </a:r>
            <a:r>
              <a:rPr kumimoji="0" lang="pt-BR" sz="900" b="0" i="0" u="none" strike="noStrike" kern="1200" cap="none" spc="0" normalizeH="0" baseline="30000" noProof="0" dirty="0">
                <a:ln>
                  <a:noFill/>
                </a:ln>
                <a:solidFill>
                  <a:srgbClr val="FFFFFF">
                    <a:lumMod val="50000"/>
                  </a:srgbClr>
                </a:solidFill>
                <a:effectLst/>
                <a:uLnTx/>
                <a:uFillTx/>
                <a:latin typeface="Calibri" panose="020F0502020204030204"/>
                <a:ea typeface="+mn-ea"/>
                <a:cs typeface="+mn-cs"/>
              </a:rPr>
              <a:t>1</a:t>
            </a:r>
          </a:p>
        </p:txBody>
      </p:sp>
      <p:sp>
        <p:nvSpPr>
          <p:cNvPr id="8" name="TextBox 7">
            <a:extLst>
              <a:ext uri="{FF2B5EF4-FFF2-40B4-BE49-F238E27FC236}">
                <a16:creationId xmlns:a16="http://schemas.microsoft.com/office/drawing/2014/main" id="{8DD53614-EA5B-A35A-F95D-0B07C5899A3E}"/>
              </a:ext>
            </a:extLst>
          </p:cNvPr>
          <p:cNvSpPr txBox="1"/>
          <p:nvPr/>
        </p:nvSpPr>
        <p:spPr>
          <a:xfrm>
            <a:off x="669541" y="5338266"/>
            <a:ext cx="166576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INCA.¹</a:t>
            </a:r>
          </a:p>
        </p:txBody>
      </p:sp>
      <p:sp>
        <p:nvSpPr>
          <p:cNvPr id="17" name="CaixaDeTexto 16">
            <a:extLst>
              <a:ext uri="{FF2B5EF4-FFF2-40B4-BE49-F238E27FC236}">
                <a16:creationId xmlns:a16="http://schemas.microsoft.com/office/drawing/2014/main" id="{3CEC574F-6ECE-4C76-DC9B-3E00DC64BB4C}"/>
              </a:ext>
            </a:extLst>
          </p:cNvPr>
          <p:cNvSpPr txBox="1"/>
          <p:nvPr/>
        </p:nvSpPr>
        <p:spPr>
          <a:xfrm>
            <a:off x="661510" y="2048624"/>
            <a:ext cx="231789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Localização Primária</a:t>
            </a:r>
          </a:p>
        </p:txBody>
      </p:sp>
      <p:sp>
        <p:nvSpPr>
          <p:cNvPr id="18" name="CaixaDeTexto 17">
            <a:extLst>
              <a:ext uri="{FF2B5EF4-FFF2-40B4-BE49-F238E27FC236}">
                <a16:creationId xmlns:a16="http://schemas.microsoft.com/office/drawing/2014/main" id="{186430CD-A029-0949-F4EB-372B22E115E8}"/>
              </a:ext>
            </a:extLst>
          </p:cNvPr>
          <p:cNvSpPr txBox="1"/>
          <p:nvPr/>
        </p:nvSpPr>
        <p:spPr>
          <a:xfrm>
            <a:off x="3053067" y="2048624"/>
            <a:ext cx="83753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Casos</a:t>
            </a:r>
          </a:p>
        </p:txBody>
      </p:sp>
      <p:sp>
        <p:nvSpPr>
          <p:cNvPr id="19" name="CaixaDeTexto 18">
            <a:extLst>
              <a:ext uri="{FF2B5EF4-FFF2-40B4-BE49-F238E27FC236}">
                <a16:creationId xmlns:a16="http://schemas.microsoft.com/office/drawing/2014/main" id="{73944F7B-FDB4-6BC7-8681-25A6C2DF37C0}"/>
              </a:ext>
            </a:extLst>
          </p:cNvPr>
          <p:cNvSpPr txBox="1"/>
          <p:nvPr/>
        </p:nvSpPr>
        <p:spPr>
          <a:xfrm>
            <a:off x="4074811" y="2048624"/>
            <a:ext cx="33779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20" name="CaixaDeTexto 19">
            <a:extLst>
              <a:ext uri="{FF2B5EF4-FFF2-40B4-BE49-F238E27FC236}">
                <a16:creationId xmlns:a16="http://schemas.microsoft.com/office/drawing/2014/main" id="{6373C55C-ACCE-588A-BE65-5E54734F5226}"/>
              </a:ext>
            </a:extLst>
          </p:cNvPr>
          <p:cNvSpPr txBox="1"/>
          <p:nvPr/>
        </p:nvSpPr>
        <p:spPr>
          <a:xfrm>
            <a:off x="6924237" y="2048624"/>
            <a:ext cx="231789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Localização Primária</a:t>
            </a:r>
          </a:p>
        </p:txBody>
      </p:sp>
      <p:sp>
        <p:nvSpPr>
          <p:cNvPr id="21" name="CaixaDeTexto 20">
            <a:extLst>
              <a:ext uri="{FF2B5EF4-FFF2-40B4-BE49-F238E27FC236}">
                <a16:creationId xmlns:a16="http://schemas.microsoft.com/office/drawing/2014/main" id="{635E7D69-19F7-3A7E-F885-37587E0514E0}"/>
              </a:ext>
            </a:extLst>
          </p:cNvPr>
          <p:cNvSpPr txBox="1"/>
          <p:nvPr/>
        </p:nvSpPr>
        <p:spPr>
          <a:xfrm>
            <a:off x="10058229" y="2048624"/>
            <a:ext cx="83753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Casos</a:t>
            </a:r>
          </a:p>
        </p:txBody>
      </p:sp>
      <p:sp>
        <p:nvSpPr>
          <p:cNvPr id="22" name="CaixaDeTexto 21">
            <a:extLst>
              <a:ext uri="{FF2B5EF4-FFF2-40B4-BE49-F238E27FC236}">
                <a16:creationId xmlns:a16="http://schemas.microsoft.com/office/drawing/2014/main" id="{688BAA69-8C7C-08C9-B73C-E37C84703004}"/>
              </a:ext>
            </a:extLst>
          </p:cNvPr>
          <p:cNvSpPr txBox="1"/>
          <p:nvPr/>
        </p:nvSpPr>
        <p:spPr>
          <a:xfrm>
            <a:off x="11128617" y="2048624"/>
            <a:ext cx="33779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23" name="CaixaDeTexto 22">
            <a:extLst>
              <a:ext uri="{FF2B5EF4-FFF2-40B4-BE49-F238E27FC236}">
                <a16:creationId xmlns:a16="http://schemas.microsoft.com/office/drawing/2014/main" id="{C42CA5FB-CEAF-6380-5A04-9B8C7EE1EE4A}"/>
              </a:ext>
            </a:extLst>
          </p:cNvPr>
          <p:cNvSpPr txBox="1"/>
          <p:nvPr/>
        </p:nvSpPr>
        <p:spPr>
          <a:xfrm>
            <a:off x="74681" y="2586141"/>
            <a:ext cx="2797945" cy="2554545"/>
          </a:xfrm>
          <a:prstGeom prst="rect">
            <a:avLst/>
          </a:prstGeom>
          <a:noFill/>
        </p:spPr>
        <p:txBody>
          <a:bodyPr wrap="non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Próstata</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Cólon e reto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Traqueia, brônquio e pulmão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Estômago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Cavidade oral</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Esôfago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Bexiga</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Laringe</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Linfoma não Hodgkin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Fígado</a:t>
            </a:r>
          </a:p>
        </p:txBody>
      </p:sp>
      <p:sp>
        <p:nvSpPr>
          <p:cNvPr id="24" name="CaixaDeTexto 23">
            <a:extLst>
              <a:ext uri="{FF2B5EF4-FFF2-40B4-BE49-F238E27FC236}">
                <a16:creationId xmlns:a16="http://schemas.microsoft.com/office/drawing/2014/main" id="{7C018B71-D2CB-AF7D-B6CD-F7B5E10069B0}"/>
              </a:ext>
            </a:extLst>
          </p:cNvPr>
          <p:cNvSpPr txBox="1"/>
          <p:nvPr/>
        </p:nvSpPr>
        <p:spPr>
          <a:xfrm>
            <a:off x="2964268" y="2586141"/>
            <a:ext cx="811504" cy="280076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71.730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21.970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18.020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13.340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10.900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8.200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7.870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6.570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6.420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6.390</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5" name="CaixaDeTexto 24">
            <a:extLst>
              <a:ext uri="{FF2B5EF4-FFF2-40B4-BE49-F238E27FC236}">
                <a16:creationId xmlns:a16="http://schemas.microsoft.com/office/drawing/2014/main" id="{5D7F3342-421C-A5C3-C68C-BB32170AA6DA}"/>
              </a:ext>
            </a:extLst>
          </p:cNvPr>
          <p:cNvSpPr txBox="1"/>
          <p:nvPr/>
        </p:nvSpPr>
        <p:spPr>
          <a:xfrm>
            <a:off x="3880121" y="2586141"/>
            <a:ext cx="766557" cy="280076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30,0%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9,2%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4,6%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3,4%</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2,7%</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8" name="CaixaDeTexto 27">
            <a:extLst>
              <a:ext uri="{FF2B5EF4-FFF2-40B4-BE49-F238E27FC236}">
                <a16:creationId xmlns:a16="http://schemas.microsoft.com/office/drawing/2014/main" id="{040514D0-2D64-DC60-99A4-9A8E2D4716C4}"/>
              </a:ext>
            </a:extLst>
          </p:cNvPr>
          <p:cNvSpPr txBox="1"/>
          <p:nvPr/>
        </p:nvSpPr>
        <p:spPr>
          <a:xfrm>
            <a:off x="7138820" y="2586141"/>
            <a:ext cx="2797945" cy="255454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Mama feminina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Cólon e reto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Arial" panose="020B0604020202020204"/>
                <a:ea typeface="+mn-ea"/>
                <a:cs typeface="+mn-cs"/>
              </a:rPr>
              <a:t>Colo do útero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Traqueia, brônquio e pulmão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Glândula tireoide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Estômago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Corpo do útero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Ovário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Pâncreas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Linfoma não Hodgkin</a:t>
            </a:r>
          </a:p>
        </p:txBody>
      </p:sp>
      <p:sp>
        <p:nvSpPr>
          <p:cNvPr id="29" name="CaixaDeTexto 28">
            <a:extLst>
              <a:ext uri="{FF2B5EF4-FFF2-40B4-BE49-F238E27FC236}">
                <a16:creationId xmlns:a16="http://schemas.microsoft.com/office/drawing/2014/main" id="{9800753B-1DC7-9157-5969-5D1840899413}"/>
              </a:ext>
            </a:extLst>
          </p:cNvPr>
          <p:cNvSpPr txBox="1"/>
          <p:nvPr/>
        </p:nvSpPr>
        <p:spPr>
          <a:xfrm>
            <a:off x="10069704" y="2586141"/>
            <a:ext cx="811441" cy="2554545"/>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73.610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23.660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Arial" panose="020B0604020202020204"/>
                <a:ea typeface="+mn-ea"/>
                <a:cs typeface="+mn-cs"/>
              </a:rPr>
              <a:t>17.010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14.540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14.160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8.140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7.840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7.310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5.690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5.620</a:t>
            </a:r>
          </a:p>
        </p:txBody>
      </p:sp>
      <p:sp>
        <p:nvSpPr>
          <p:cNvPr id="30" name="CaixaDeTexto 29">
            <a:extLst>
              <a:ext uri="{FF2B5EF4-FFF2-40B4-BE49-F238E27FC236}">
                <a16:creationId xmlns:a16="http://schemas.microsoft.com/office/drawing/2014/main" id="{12FF5AF7-7B5D-790C-7401-57B712A6DFC6}"/>
              </a:ext>
            </a:extLst>
          </p:cNvPr>
          <p:cNvSpPr txBox="1"/>
          <p:nvPr/>
        </p:nvSpPr>
        <p:spPr>
          <a:xfrm>
            <a:off x="10972332" y="2586141"/>
            <a:ext cx="766557" cy="2554545"/>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30,1%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9,7%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Arial" panose="020B0604020202020204"/>
                <a:ea typeface="+mn-ea"/>
                <a:cs typeface="+mn-cs"/>
              </a:rPr>
              <a:t>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5,8%</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2,3%</a:t>
            </a:r>
          </a:p>
        </p:txBody>
      </p:sp>
      <p:cxnSp>
        <p:nvCxnSpPr>
          <p:cNvPr id="32" name="Conector reto 31">
            <a:extLst>
              <a:ext uri="{FF2B5EF4-FFF2-40B4-BE49-F238E27FC236}">
                <a16:creationId xmlns:a16="http://schemas.microsoft.com/office/drawing/2014/main" id="{04003B85-5C69-B88B-0128-EA74C16F071D}"/>
              </a:ext>
            </a:extLst>
          </p:cNvPr>
          <p:cNvCxnSpPr/>
          <p:nvPr/>
        </p:nvCxnSpPr>
        <p:spPr>
          <a:xfrm>
            <a:off x="317645" y="2469931"/>
            <a:ext cx="11556710" cy="0"/>
          </a:xfrm>
          <a:prstGeom prst="line">
            <a:avLst/>
          </a:prstGeom>
          <a:ln w="25400">
            <a:solidFill>
              <a:srgbClr val="1DA6B9"/>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to 32">
            <a:extLst>
              <a:ext uri="{FF2B5EF4-FFF2-40B4-BE49-F238E27FC236}">
                <a16:creationId xmlns:a16="http://schemas.microsoft.com/office/drawing/2014/main" id="{C145B2E1-C38D-96AE-D319-58E120E8BB76}"/>
              </a:ext>
            </a:extLst>
          </p:cNvPr>
          <p:cNvCxnSpPr/>
          <p:nvPr/>
        </p:nvCxnSpPr>
        <p:spPr>
          <a:xfrm>
            <a:off x="317645" y="1986456"/>
            <a:ext cx="11556710" cy="0"/>
          </a:xfrm>
          <a:prstGeom prst="line">
            <a:avLst/>
          </a:prstGeom>
          <a:ln w="25400" cmpd="sng">
            <a:solidFill>
              <a:srgbClr val="1DA6B9"/>
            </a:solidFill>
            <a:prstDash val="solid"/>
          </a:ln>
        </p:spPr>
        <p:style>
          <a:lnRef idx="1">
            <a:schemeClr val="accent1"/>
          </a:lnRef>
          <a:fillRef idx="0">
            <a:schemeClr val="accent1"/>
          </a:fillRef>
          <a:effectRef idx="0">
            <a:schemeClr val="accent1"/>
          </a:effectRef>
          <a:fontRef idx="minor">
            <a:schemeClr val="tx1"/>
          </a:fontRef>
        </p:style>
      </p:cxnSp>
      <p:sp>
        <p:nvSpPr>
          <p:cNvPr id="11" name="Forma Livre: Forma 10">
            <a:extLst>
              <a:ext uri="{FF2B5EF4-FFF2-40B4-BE49-F238E27FC236}">
                <a16:creationId xmlns:a16="http://schemas.microsoft.com/office/drawing/2014/main" id="{2159AEFE-C265-C720-0064-12979415E170}"/>
              </a:ext>
            </a:extLst>
          </p:cNvPr>
          <p:cNvSpPr/>
          <p:nvPr/>
        </p:nvSpPr>
        <p:spPr>
          <a:xfrm>
            <a:off x="5936878" y="2673213"/>
            <a:ext cx="692635" cy="2513282"/>
          </a:xfrm>
          <a:custGeom>
            <a:avLst/>
            <a:gdLst>
              <a:gd name="connsiteX0" fmla="*/ 690366 w 692635"/>
              <a:gd name="connsiteY0" fmla="*/ 1284629 h 2513282"/>
              <a:gd name="connsiteX1" fmla="*/ 674874 w 692635"/>
              <a:gd name="connsiteY1" fmla="*/ 1232125 h 2513282"/>
              <a:gd name="connsiteX2" fmla="*/ 658520 w 692635"/>
              <a:gd name="connsiteY2" fmla="*/ 1134864 h 2513282"/>
              <a:gd name="connsiteX3" fmla="*/ 648191 w 692635"/>
              <a:gd name="connsiteY3" fmla="*/ 1028997 h 2513282"/>
              <a:gd name="connsiteX4" fmla="*/ 653356 w 692635"/>
              <a:gd name="connsiteY4" fmla="*/ 1018668 h 2513282"/>
              <a:gd name="connsiteX5" fmla="*/ 630116 w 692635"/>
              <a:gd name="connsiteY5" fmla="*/ 899889 h 2513282"/>
              <a:gd name="connsiteX6" fmla="*/ 624952 w 692635"/>
              <a:gd name="connsiteY6" fmla="*/ 834475 h 2513282"/>
              <a:gd name="connsiteX7" fmla="*/ 632699 w 692635"/>
              <a:gd name="connsiteY7" fmla="*/ 799186 h 2513282"/>
              <a:gd name="connsiteX8" fmla="*/ 618066 w 692635"/>
              <a:gd name="connsiteY8" fmla="*/ 755289 h 2513282"/>
              <a:gd name="connsiteX9" fmla="*/ 624091 w 692635"/>
              <a:gd name="connsiteY9" fmla="*/ 744100 h 2513282"/>
              <a:gd name="connsiteX10" fmla="*/ 612902 w 692635"/>
              <a:gd name="connsiteY10" fmla="*/ 692457 h 2513282"/>
              <a:gd name="connsiteX11" fmla="*/ 612902 w 692635"/>
              <a:gd name="connsiteY11" fmla="*/ 634790 h 2513282"/>
              <a:gd name="connsiteX12" fmla="*/ 594827 w 692635"/>
              <a:gd name="connsiteY12" fmla="*/ 562490 h 2513282"/>
              <a:gd name="connsiteX13" fmla="*/ 606016 w 692635"/>
              <a:gd name="connsiteY13" fmla="*/ 515150 h 2513282"/>
              <a:gd name="connsiteX14" fmla="*/ 597409 w 692635"/>
              <a:gd name="connsiteY14" fmla="*/ 503100 h 2513282"/>
              <a:gd name="connsiteX15" fmla="*/ 587941 w 692635"/>
              <a:gd name="connsiteY15" fmla="*/ 476418 h 2513282"/>
              <a:gd name="connsiteX16" fmla="*/ 515641 w 692635"/>
              <a:gd name="connsiteY16" fmla="*/ 413586 h 2513282"/>
              <a:gd name="connsiteX17" fmla="*/ 518224 w 692635"/>
              <a:gd name="connsiteY17" fmla="*/ 411004 h 2513282"/>
              <a:gd name="connsiteX18" fmla="*/ 439899 w 692635"/>
              <a:gd name="connsiteY18" fmla="*/ 239722 h 2513282"/>
              <a:gd name="connsiteX19" fmla="*/ 396002 w 692635"/>
              <a:gd name="connsiteY19" fmla="*/ 52947 h 2513282"/>
              <a:gd name="connsiteX20" fmla="*/ 359852 w 692635"/>
              <a:gd name="connsiteY20" fmla="*/ 8190 h 2513282"/>
              <a:gd name="connsiteX21" fmla="*/ 324563 w 692635"/>
              <a:gd name="connsiteY21" fmla="*/ 443 h 2513282"/>
              <a:gd name="connsiteX22" fmla="*/ 302184 w 692635"/>
              <a:gd name="connsiteY22" fmla="*/ 17657 h 2513282"/>
              <a:gd name="connsiteX23" fmla="*/ 255706 w 692635"/>
              <a:gd name="connsiteY23" fmla="*/ 1304 h 2513282"/>
              <a:gd name="connsiteX24" fmla="*/ 211809 w 692635"/>
              <a:gd name="connsiteY24" fmla="*/ 29707 h 2513282"/>
              <a:gd name="connsiteX25" fmla="*/ 151559 w 692635"/>
              <a:gd name="connsiteY25" fmla="*/ 197547 h 2513282"/>
              <a:gd name="connsiteX26" fmla="*/ 82702 w 692635"/>
              <a:gd name="connsiteY26" fmla="*/ 442850 h 2513282"/>
              <a:gd name="connsiteX27" fmla="*/ 27616 w 692635"/>
              <a:gd name="connsiteY27" fmla="*/ 564211 h 2513282"/>
              <a:gd name="connsiteX28" fmla="*/ 15566 w 692635"/>
              <a:gd name="connsiteY28" fmla="*/ 707950 h 2513282"/>
              <a:gd name="connsiteX29" fmla="*/ 27616 w 692635"/>
              <a:gd name="connsiteY29" fmla="*/ 721722 h 2513282"/>
              <a:gd name="connsiteX30" fmla="*/ 29338 w 692635"/>
              <a:gd name="connsiteY30" fmla="*/ 774225 h 2513282"/>
              <a:gd name="connsiteX31" fmla="*/ 20731 w 692635"/>
              <a:gd name="connsiteY31" fmla="*/ 857714 h 2513282"/>
              <a:gd name="connsiteX32" fmla="*/ 12124 w 692635"/>
              <a:gd name="connsiteY32" fmla="*/ 881814 h 2513282"/>
              <a:gd name="connsiteX33" fmla="*/ 16427 w 692635"/>
              <a:gd name="connsiteY33" fmla="*/ 898168 h 2513282"/>
              <a:gd name="connsiteX34" fmla="*/ 14706 w 692635"/>
              <a:gd name="connsiteY34" fmla="*/ 937761 h 2513282"/>
              <a:gd name="connsiteX35" fmla="*/ 10402 w 692635"/>
              <a:gd name="connsiteY35" fmla="*/ 1268275 h 2513282"/>
              <a:gd name="connsiteX36" fmla="*/ 74 w 692635"/>
              <a:gd name="connsiteY36" fmla="*/ 1350043 h 2513282"/>
              <a:gd name="connsiteX37" fmla="*/ 37945 w 692635"/>
              <a:gd name="connsiteY37" fmla="*/ 1418039 h 2513282"/>
              <a:gd name="connsiteX38" fmla="*/ 76677 w 692635"/>
              <a:gd name="connsiteY38" fmla="*/ 1426647 h 2513282"/>
              <a:gd name="connsiteX39" fmla="*/ 90449 w 692635"/>
              <a:gd name="connsiteY39" fmla="*/ 1424925 h 2513282"/>
              <a:gd name="connsiteX40" fmla="*/ 94752 w 692635"/>
              <a:gd name="connsiteY40" fmla="*/ 1413736 h 2513282"/>
              <a:gd name="connsiteX41" fmla="*/ 63767 w 692635"/>
              <a:gd name="connsiteY41" fmla="*/ 1398243 h 2513282"/>
              <a:gd name="connsiteX42" fmla="*/ 76677 w 692635"/>
              <a:gd name="connsiteY42" fmla="*/ 1376725 h 2513282"/>
              <a:gd name="connsiteX43" fmla="*/ 67209 w 692635"/>
              <a:gd name="connsiteY43" fmla="*/ 1226961 h 2513282"/>
              <a:gd name="connsiteX44" fmla="*/ 71513 w 692635"/>
              <a:gd name="connsiteY44" fmla="*/ 1230404 h 2513282"/>
              <a:gd name="connsiteX45" fmla="*/ 84424 w 692635"/>
              <a:gd name="connsiteY45" fmla="*/ 1238150 h 2513282"/>
              <a:gd name="connsiteX46" fmla="*/ 84424 w 692635"/>
              <a:gd name="connsiteY46" fmla="*/ 1241593 h 2513282"/>
              <a:gd name="connsiteX47" fmla="*/ 99916 w 692635"/>
              <a:gd name="connsiteY47" fmla="*/ 1422343 h 2513282"/>
              <a:gd name="connsiteX48" fmla="*/ 126599 w 692635"/>
              <a:gd name="connsiteY48" fmla="*/ 1677114 h 2513282"/>
              <a:gd name="connsiteX49" fmla="*/ 126599 w 692635"/>
              <a:gd name="connsiteY49" fmla="*/ 1716707 h 2513282"/>
              <a:gd name="connsiteX50" fmla="*/ 116270 w 692635"/>
              <a:gd name="connsiteY50" fmla="*/ 1767489 h 2513282"/>
              <a:gd name="connsiteX51" fmla="*/ 119713 w 692635"/>
              <a:gd name="connsiteY51" fmla="*/ 2149646 h 2513282"/>
              <a:gd name="connsiteX52" fmla="*/ 145534 w 692635"/>
              <a:gd name="connsiteY52" fmla="*/ 2149646 h 2513282"/>
              <a:gd name="connsiteX53" fmla="*/ 147256 w 692635"/>
              <a:gd name="connsiteY53" fmla="*/ 2166000 h 2513282"/>
              <a:gd name="connsiteX54" fmla="*/ 148977 w 692635"/>
              <a:gd name="connsiteY54" fmla="*/ 2190961 h 2513282"/>
              <a:gd name="connsiteX55" fmla="*/ 143813 w 692635"/>
              <a:gd name="connsiteY55" fmla="*/ 2211618 h 2513282"/>
              <a:gd name="connsiteX56" fmla="*/ 143813 w 692635"/>
              <a:gd name="connsiteY56" fmla="*/ 2235718 h 2513282"/>
              <a:gd name="connsiteX57" fmla="*/ 148977 w 692635"/>
              <a:gd name="connsiteY57" fmla="*/ 2256375 h 2513282"/>
              <a:gd name="connsiteX58" fmla="*/ 152420 w 692635"/>
              <a:gd name="connsiteY58" fmla="*/ 2293386 h 2513282"/>
              <a:gd name="connsiteX59" fmla="*/ 149838 w 692635"/>
              <a:gd name="connsiteY59" fmla="*/ 2366546 h 2513282"/>
              <a:gd name="connsiteX60" fmla="*/ 155002 w 692635"/>
              <a:gd name="connsiteY60" fmla="*/ 2422493 h 2513282"/>
              <a:gd name="connsiteX61" fmla="*/ 216113 w 692635"/>
              <a:gd name="connsiteY61" fmla="*/ 2462947 h 2513282"/>
              <a:gd name="connsiteX62" fmla="*/ 267756 w 692635"/>
              <a:gd name="connsiteY62" fmla="*/ 2413025 h 2513282"/>
              <a:gd name="connsiteX63" fmla="*/ 262591 w 692635"/>
              <a:gd name="connsiteY63" fmla="*/ 2379457 h 2513282"/>
              <a:gd name="connsiteX64" fmla="*/ 245377 w 692635"/>
              <a:gd name="connsiteY64" fmla="*/ 2289082 h 2513282"/>
              <a:gd name="connsiteX65" fmla="*/ 242795 w 692635"/>
              <a:gd name="connsiteY65" fmla="*/ 2260679 h 2513282"/>
              <a:gd name="connsiteX66" fmla="*/ 245377 w 692635"/>
              <a:gd name="connsiteY66" fmla="*/ 2239161 h 2513282"/>
              <a:gd name="connsiteX67" fmla="*/ 242795 w 692635"/>
              <a:gd name="connsiteY67" fmla="*/ 2218503 h 2513282"/>
              <a:gd name="connsiteX68" fmla="*/ 230745 w 692635"/>
              <a:gd name="connsiteY68" fmla="*/ 2155671 h 2513282"/>
              <a:gd name="connsiteX69" fmla="*/ 239352 w 692635"/>
              <a:gd name="connsiteY69" fmla="*/ 2156532 h 2513282"/>
              <a:gd name="connsiteX70" fmla="*/ 260009 w 692635"/>
              <a:gd name="connsiteY70" fmla="*/ 1772654 h 2513282"/>
              <a:gd name="connsiteX71" fmla="*/ 274642 w 692635"/>
              <a:gd name="connsiteY71" fmla="*/ 1751997 h 2513282"/>
              <a:gd name="connsiteX72" fmla="*/ 265174 w 692635"/>
              <a:gd name="connsiteY72" fmla="*/ 1726175 h 2513282"/>
              <a:gd name="connsiteX73" fmla="*/ 273781 w 692635"/>
              <a:gd name="connsiteY73" fmla="*/ 1714125 h 2513282"/>
              <a:gd name="connsiteX74" fmla="*/ 319399 w 692635"/>
              <a:gd name="connsiteY74" fmla="*/ 1307007 h 2513282"/>
              <a:gd name="connsiteX75" fmla="*/ 404609 w 692635"/>
              <a:gd name="connsiteY75" fmla="*/ 1640104 h 2513282"/>
              <a:gd name="connsiteX76" fmla="*/ 418381 w 692635"/>
              <a:gd name="connsiteY76" fmla="*/ 1749414 h 2513282"/>
              <a:gd name="connsiteX77" fmla="*/ 430431 w 692635"/>
              <a:gd name="connsiteY77" fmla="*/ 1795893 h 2513282"/>
              <a:gd name="connsiteX78" fmla="*/ 440759 w 692635"/>
              <a:gd name="connsiteY78" fmla="*/ 1817411 h 2513282"/>
              <a:gd name="connsiteX79" fmla="*/ 454531 w 692635"/>
              <a:gd name="connsiteY79" fmla="*/ 1965454 h 2513282"/>
              <a:gd name="connsiteX80" fmla="*/ 481213 w 692635"/>
              <a:gd name="connsiteY80" fmla="*/ 2173747 h 2513282"/>
              <a:gd name="connsiteX81" fmla="*/ 463138 w 692635"/>
              <a:gd name="connsiteY81" fmla="*/ 2195264 h 2513282"/>
              <a:gd name="connsiteX82" fmla="*/ 510477 w 692635"/>
              <a:gd name="connsiteY82" fmla="*/ 2216782 h 2513282"/>
              <a:gd name="connsiteX83" fmla="*/ 507034 w 692635"/>
              <a:gd name="connsiteY83" fmla="*/ 2236579 h 2513282"/>
              <a:gd name="connsiteX84" fmla="*/ 501870 w 692635"/>
              <a:gd name="connsiteY84" fmla="*/ 2261539 h 2513282"/>
              <a:gd name="connsiteX85" fmla="*/ 506174 w 692635"/>
              <a:gd name="connsiteY85" fmla="*/ 2281336 h 2513282"/>
              <a:gd name="connsiteX86" fmla="*/ 507895 w 692635"/>
              <a:gd name="connsiteY86" fmla="*/ 2306296 h 2513282"/>
              <a:gd name="connsiteX87" fmla="*/ 494124 w 692635"/>
              <a:gd name="connsiteY87" fmla="*/ 2407000 h 2513282"/>
              <a:gd name="connsiteX88" fmla="*/ 487238 w 692635"/>
              <a:gd name="connsiteY88" fmla="*/ 2469832 h 2513282"/>
              <a:gd name="connsiteX89" fmla="*/ 527691 w 692635"/>
              <a:gd name="connsiteY89" fmla="*/ 2510286 h 2513282"/>
              <a:gd name="connsiteX90" fmla="*/ 585359 w 692635"/>
              <a:gd name="connsiteY90" fmla="*/ 2503400 h 2513282"/>
              <a:gd name="connsiteX91" fmla="*/ 606016 w 692635"/>
              <a:gd name="connsiteY91" fmla="*/ 2483604 h 2513282"/>
              <a:gd name="connsiteX92" fmla="*/ 609459 w 692635"/>
              <a:gd name="connsiteY92" fmla="*/ 2462086 h 2513282"/>
              <a:gd name="connsiteX93" fmla="*/ 593966 w 692635"/>
              <a:gd name="connsiteY93" fmla="*/ 2365686 h 2513282"/>
              <a:gd name="connsiteX94" fmla="*/ 596549 w 692635"/>
              <a:gd name="connsiteY94" fmla="*/ 2269286 h 2513282"/>
              <a:gd name="connsiteX95" fmla="*/ 602574 w 692635"/>
              <a:gd name="connsiteY95" fmla="*/ 2249489 h 2513282"/>
              <a:gd name="connsiteX96" fmla="*/ 600852 w 692635"/>
              <a:gd name="connsiteY96" fmla="*/ 2230554 h 2513282"/>
              <a:gd name="connsiteX97" fmla="*/ 599131 w 692635"/>
              <a:gd name="connsiteY97" fmla="*/ 2218503 h 2513282"/>
              <a:gd name="connsiteX98" fmla="*/ 618066 w 692635"/>
              <a:gd name="connsiteY98" fmla="*/ 2212479 h 2513282"/>
              <a:gd name="connsiteX99" fmla="*/ 605156 w 692635"/>
              <a:gd name="connsiteY99" fmla="*/ 1914671 h 2513282"/>
              <a:gd name="connsiteX100" fmla="*/ 596549 w 692635"/>
              <a:gd name="connsiteY100" fmla="*/ 1810525 h 2513282"/>
              <a:gd name="connsiteX101" fmla="*/ 579334 w 692635"/>
              <a:gd name="connsiteY101" fmla="*/ 1750275 h 2513282"/>
              <a:gd name="connsiteX102" fmla="*/ 572449 w 692635"/>
              <a:gd name="connsiteY102" fmla="*/ 1688304 h 2513282"/>
              <a:gd name="connsiteX103" fmla="*/ 558677 w 692635"/>
              <a:gd name="connsiteY103" fmla="*/ 1665064 h 2513282"/>
              <a:gd name="connsiteX104" fmla="*/ 566424 w 692635"/>
              <a:gd name="connsiteY104" fmla="*/ 1525629 h 2513282"/>
              <a:gd name="connsiteX105" fmla="*/ 570727 w 692635"/>
              <a:gd name="connsiteY105" fmla="*/ 1378447 h 2513282"/>
              <a:gd name="connsiteX106" fmla="*/ 613763 w 692635"/>
              <a:gd name="connsiteY106" fmla="*/ 1406850 h 2513282"/>
              <a:gd name="connsiteX107" fmla="*/ 663684 w 692635"/>
              <a:gd name="connsiteY107" fmla="*/ 1384471 h 2513282"/>
              <a:gd name="connsiteX108" fmla="*/ 687784 w 692635"/>
              <a:gd name="connsiteY108" fmla="*/ 1329386 h 2513282"/>
              <a:gd name="connsiteX109" fmla="*/ 692088 w 692635"/>
              <a:gd name="connsiteY109" fmla="*/ 1283768 h 2513282"/>
              <a:gd name="connsiteX110" fmla="*/ 501009 w 692635"/>
              <a:gd name="connsiteY110" fmla="*/ 911939 h 2513282"/>
              <a:gd name="connsiteX111" fmla="*/ 504452 w 692635"/>
              <a:gd name="connsiteY111" fmla="*/ 946368 h 2513282"/>
              <a:gd name="connsiteX112" fmla="*/ 504452 w 692635"/>
              <a:gd name="connsiteY112" fmla="*/ 951532 h 2513282"/>
              <a:gd name="connsiteX113" fmla="*/ 499288 w 692635"/>
              <a:gd name="connsiteY113" fmla="*/ 892143 h 2513282"/>
              <a:gd name="connsiteX114" fmla="*/ 501009 w 692635"/>
              <a:gd name="connsiteY114" fmla="*/ 861157 h 2513282"/>
              <a:gd name="connsiteX115" fmla="*/ 501009 w 692635"/>
              <a:gd name="connsiteY115" fmla="*/ 911939 h 2513282"/>
              <a:gd name="connsiteX116" fmla="*/ 490681 w 692635"/>
              <a:gd name="connsiteY116" fmla="*/ 404118 h 2513282"/>
              <a:gd name="connsiteX117" fmla="*/ 492402 w 692635"/>
              <a:gd name="connsiteY117" fmla="*/ 406700 h 2513282"/>
              <a:gd name="connsiteX118" fmla="*/ 462277 w 692635"/>
              <a:gd name="connsiteY118" fmla="*/ 397232 h 2513282"/>
              <a:gd name="connsiteX119" fmla="*/ 432152 w 692635"/>
              <a:gd name="connsiteY119" fmla="*/ 312022 h 2513282"/>
              <a:gd name="connsiteX120" fmla="*/ 490681 w 692635"/>
              <a:gd name="connsiteY120" fmla="*/ 403257 h 2513282"/>
              <a:gd name="connsiteX121" fmla="*/ 42249 w 692635"/>
              <a:gd name="connsiteY121" fmla="*/ 1322500 h 2513282"/>
              <a:gd name="connsiteX122" fmla="*/ 51716 w 692635"/>
              <a:gd name="connsiteY122" fmla="*/ 1336272 h 2513282"/>
              <a:gd name="connsiteX123" fmla="*/ 49134 w 692635"/>
              <a:gd name="connsiteY123" fmla="*/ 1382750 h 2513282"/>
              <a:gd name="connsiteX124" fmla="*/ 42249 w 692635"/>
              <a:gd name="connsiteY124" fmla="*/ 1322500 h 2513282"/>
              <a:gd name="connsiteX125" fmla="*/ 552652 w 692635"/>
              <a:gd name="connsiteY125" fmla="*/ 1248479 h 2513282"/>
              <a:gd name="connsiteX126" fmla="*/ 563841 w 692635"/>
              <a:gd name="connsiteY126" fmla="*/ 1240732 h 2513282"/>
              <a:gd name="connsiteX127" fmla="*/ 563841 w 692635"/>
              <a:gd name="connsiteY127" fmla="*/ 1223518 h 2513282"/>
              <a:gd name="connsiteX128" fmla="*/ 509616 w 692635"/>
              <a:gd name="connsiteY128" fmla="*/ 985100 h 2513282"/>
              <a:gd name="connsiteX129" fmla="*/ 505313 w 692635"/>
              <a:gd name="connsiteY129" fmla="*/ 962722 h 2513282"/>
              <a:gd name="connsiteX130" fmla="*/ 510477 w 692635"/>
              <a:gd name="connsiteY130" fmla="*/ 976493 h 2513282"/>
              <a:gd name="connsiteX131" fmla="*/ 568145 w 692635"/>
              <a:gd name="connsiteY131" fmla="*/ 1117650 h 2513282"/>
              <a:gd name="connsiteX132" fmla="*/ 587941 w 692635"/>
              <a:gd name="connsiteY132" fmla="*/ 1210607 h 2513282"/>
              <a:gd name="connsiteX133" fmla="*/ 561259 w 692635"/>
              <a:gd name="connsiteY133" fmla="*/ 1288932 h 2513282"/>
              <a:gd name="connsiteX134" fmla="*/ 552652 w 692635"/>
              <a:gd name="connsiteY134" fmla="*/ 1249339 h 2513282"/>
              <a:gd name="connsiteX135" fmla="*/ 569006 w 692635"/>
              <a:gd name="connsiteY135" fmla="*/ 1376725 h 2513282"/>
              <a:gd name="connsiteX136" fmla="*/ 567284 w 692635"/>
              <a:gd name="connsiteY136" fmla="*/ 1334550 h 2513282"/>
              <a:gd name="connsiteX137" fmla="*/ 573309 w 692635"/>
              <a:gd name="connsiteY137" fmla="*/ 1335411 h 2513282"/>
              <a:gd name="connsiteX138" fmla="*/ 577613 w 692635"/>
              <a:gd name="connsiteY138" fmla="*/ 1329386 h 2513282"/>
              <a:gd name="connsiteX139" fmla="*/ 599991 w 692635"/>
              <a:gd name="connsiteY139" fmla="*/ 1275161 h 2513282"/>
              <a:gd name="connsiteX140" fmla="*/ 569006 w 692635"/>
              <a:gd name="connsiteY140" fmla="*/ 1376725 h 25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692635" h="2513282">
                <a:moveTo>
                  <a:pt x="690366" y="1284629"/>
                </a:moveTo>
                <a:cubicBezTo>
                  <a:pt x="688645" y="1266554"/>
                  <a:pt x="680899" y="1249339"/>
                  <a:pt x="674874" y="1232125"/>
                </a:cubicBezTo>
                <a:cubicBezTo>
                  <a:pt x="664545" y="1201139"/>
                  <a:pt x="661963" y="1167572"/>
                  <a:pt x="658520" y="1134864"/>
                </a:cubicBezTo>
                <a:cubicBezTo>
                  <a:pt x="655077" y="1099575"/>
                  <a:pt x="651634" y="1064286"/>
                  <a:pt x="648191" y="1028997"/>
                </a:cubicBezTo>
                <a:cubicBezTo>
                  <a:pt x="648191" y="1024693"/>
                  <a:pt x="649052" y="1017807"/>
                  <a:pt x="653356" y="1018668"/>
                </a:cubicBezTo>
                <a:cubicBezTo>
                  <a:pt x="651634" y="978214"/>
                  <a:pt x="643027" y="937761"/>
                  <a:pt x="630116" y="899889"/>
                </a:cubicBezTo>
                <a:cubicBezTo>
                  <a:pt x="628395" y="878372"/>
                  <a:pt x="626674" y="855993"/>
                  <a:pt x="624952" y="834475"/>
                </a:cubicBezTo>
                <a:cubicBezTo>
                  <a:pt x="637863" y="832754"/>
                  <a:pt x="637002" y="812097"/>
                  <a:pt x="632699" y="799186"/>
                </a:cubicBezTo>
                <a:cubicBezTo>
                  <a:pt x="628395" y="784554"/>
                  <a:pt x="623231" y="769922"/>
                  <a:pt x="618066" y="755289"/>
                </a:cubicBezTo>
                <a:cubicBezTo>
                  <a:pt x="619788" y="751847"/>
                  <a:pt x="622370" y="747543"/>
                  <a:pt x="624091" y="744100"/>
                </a:cubicBezTo>
                <a:cubicBezTo>
                  <a:pt x="622370" y="726025"/>
                  <a:pt x="618066" y="708811"/>
                  <a:pt x="612902" y="692457"/>
                </a:cubicBezTo>
                <a:cubicBezTo>
                  <a:pt x="627534" y="677825"/>
                  <a:pt x="627534" y="650282"/>
                  <a:pt x="612902" y="634790"/>
                </a:cubicBezTo>
                <a:cubicBezTo>
                  <a:pt x="617206" y="609829"/>
                  <a:pt x="590524" y="587450"/>
                  <a:pt x="594827" y="562490"/>
                </a:cubicBezTo>
                <a:cubicBezTo>
                  <a:pt x="597409" y="546136"/>
                  <a:pt x="612041" y="529782"/>
                  <a:pt x="606016" y="515150"/>
                </a:cubicBezTo>
                <a:cubicBezTo>
                  <a:pt x="604295" y="510847"/>
                  <a:pt x="599991" y="507404"/>
                  <a:pt x="597409" y="503100"/>
                </a:cubicBezTo>
                <a:cubicBezTo>
                  <a:pt x="592245" y="495354"/>
                  <a:pt x="590524" y="485886"/>
                  <a:pt x="587941" y="476418"/>
                </a:cubicBezTo>
                <a:cubicBezTo>
                  <a:pt x="576752" y="443711"/>
                  <a:pt x="546627" y="425636"/>
                  <a:pt x="515641" y="413586"/>
                </a:cubicBezTo>
                <a:cubicBezTo>
                  <a:pt x="516502" y="413586"/>
                  <a:pt x="517363" y="411865"/>
                  <a:pt x="518224" y="411004"/>
                </a:cubicBezTo>
                <a:cubicBezTo>
                  <a:pt x="470024" y="368829"/>
                  <a:pt x="450227" y="302554"/>
                  <a:pt x="439899" y="239722"/>
                </a:cubicBezTo>
                <a:cubicBezTo>
                  <a:pt x="428709" y="176890"/>
                  <a:pt x="423545" y="110615"/>
                  <a:pt x="396002" y="52947"/>
                </a:cubicBezTo>
                <a:cubicBezTo>
                  <a:pt x="387395" y="35732"/>
                  <a:pt x="376206" y="18518"/>
                  <a:pt x="359852" y="8190"/>
                </a:cubicBezTo>
                <a:cubicBezTo>
                  <a:pt x="349524" y="2165"/>
                  <a:pt x="336613" y="-1278"/>
                  <a:pt x="324563" y="443"/>
                </a:cubicBezTo>
                <a:cubicBezTo>
                  <a:pt x="310791" y="2165"/>
                  <a:pt x="308209" y="8190"/>
                  <a:pt x="302184" y="17657"/>
                </a:cubicBezTo>
                <a:cubicBezTo>
                  <a:pt x="290995" y="3886"/>
                  <a:pt x="272920" y="-2139"/>
                  <a:pt x="255706" y="1304"/>
                </a:cubicBezTo>
                <a:cubicBezTo>
                  <a:pt x="238491" y="4747"/>
                  <a:pt x="223859" y="15936"/>
                  <a:pt x="211809" y="29707"/>
                </a:cubicBezTo>
                <a:cubicBezTo>
                  <a:pt x="172216" y="74465"/>
                  <a:pt x="162749" y="138157"/>
                  <a:pt x="151559" y="197547"/>
                </a:cubicBezTo>
                <a:cubicBezTo>
                  <a:pt x="136066" y="281036"/>
                  <a:pt x="112827" y="363665"/>
                  <a:pt x="82702" y="442850"/>
                </a:cubicBezTo>
                <a:cubicBezTo>
                  <a:pt x="51716" y="472115"/>
                  <a:pt x="29338" y="528922"/>
                  <a:pt x="27616" y="564211"/>
                </a:cubicBezTo>
                <a:cubicBezTo>
                  <a:pt x="25034" y="612411"/>
                  <a:pt x="41388" y="666636"/>
                  <a:pt x="15566" y="707950"/>
                </a:cubicBezTo>
                <a:cubicBezTo>
                  <a:pt x="19870" y="712254"/>
                  <a:pt x="23313" y="717418"/>
                  <a:pt x="27616" y="721722"/>
                </a:cubicBezTo>
                <a:cubicBezTo>
                  <a:pt x="8681" y="732050"/>
                  <a:pt x="10402" y="764757"/>
                  <a:pt x="29338" y="774225"/>
                </a:cubicBezTo>
                <a:cubicBezTo>
                  <a:pt x="11263" y="796604"/>
                  <a:pt x="31059" y="831032"/>
                  <a:pt x="20731" y="857714"/>
                </a:cubicBezTo>
                <a:cubicBezTo>
                  <a:pt x="17288" y="865461"/>
                  <a:pt x="12124" y="873207"/>
                  <a:pt x="12124" y="881814"/>
                </a:cubicBezTo>
                <a:cubicBezTo>
                  <a:pt x="12124" y="887839"/>
                  <a:pt x="14706" y="893004"/>
                  <a:pt x="16427" y="898168"/>
                </a:cubicBezTo>
                <a:cubicBezTo>
                  <a:pt x="19870" y="911079"/>
                  <a:pt x="16427" y="924850"/>
                  <a:pt x="14706" y="937761"/>
                </a:cubicBezTo>
                <a:cubicBezTo>
                  <a:pt x="-5091" y="1046211"/>
                  <a:pt x="27616" y="1158964"/>
                  <a:pt x="10402" y="1268275"/>
                </a:cubicBezTo>
                <a:cubicBezTo>
                  <a:pt x="6099" y="1294957"/>
                  <a:pt x="-787" y="1322500"/>
                  <a:pt x="74" y="1350043"/>
                </a:cubicBezTo>
                <a:cubicBezTo>
                  <a:pt x="1795" y="1377586"/>
                  <a:pt x="13845" y="1405989"/>
                  <a:pt x="37945" y="1418039"/>
                </a:cubicBezTo>
                <a:cubicBezTo>
                  <a:pt x="49995" y="1424064"/>
                  <a:pt x="63767" y="1424925"/>
                  <a:pt x="76677" y="1426647"/>
                </a:cubicBezTo>
                <a:cubicBezTo>
                  <a:pt x="80981" y="1426647"/>
                  <a:pt x="86145" y="1426647"/>
                  <a:pt x="90449" y="1424925"/>
                </a:cubicBezTo>
                <a:cubicBezTo>
                  <a:pt x="94752" y="1423204"/>
                  <a:pt x="97334" y="1417179"/>
                  <a:pt x="94752" y="1413736"/>
                </a:cubicBezTo>
                <a:cubicBezTo>
                  <a:pt x="83563" y="1412014"/>
                  <a:pt x="72374" y="1405989"/>
                  <a:pt x="63767" y="1398243"/>
                </a:cubicBezTo>
                <a:cubicBezTo>
                  <a:pt x="69792" y="1393079"/>
                  <a:pt x="74095" y="1385332"/>
                  <a:pt x="76677" y="1376725"/>
                </a:cubicBezTo>
                <a:cubicBezTo>
                  <a:pt x="93031" y="1329386"/>
                  <a:pt x="66349" y="1276882"/>
                  <a:pt x="67209" y="1226961"/>
                </a:cubicBezTo>
                <a:cubicBezTo>
                  <a:pt x="68931" y="1227822"/>
                  <a:pt x="70652" y="1229543"/>
                  <a:pt x="71513" y="1230404"/>
                </a:cubicBezTo>
                <a:cubicBezTo>
                  <a:pt x="75816" y="1232986"/>
                  <a:pt x="80120" y="1235568"/>
                  <a:pt x="84424" y="1238150"/>
                </a:cubicBezTo>
                <a:cubicBezTo>
                  <a:pt x="84424" y="1239011"/>
                  <a:pt x="84424" y="1240732"/>
                  <a:pt x="84424" y="1241593"/>
                </a:cubicBezTo>
                <a:cubicBezTo>
                  <a:pt x="78399" y="1301843"/>
                  <a:pt x="90449" y="1362093"/>
                  <a:pt x="99916" y="1422343"/>
                </a:cubicBezTo>
                <a:cubicBezTo>
                  <a:pt x="113688" y="1506693"/>
                  <a:pt x="122295" y="1591904"/>
                  <a:pt x="126599" y="1677114"/>
                </a:cubicBezTo>
                <a:cubicBezTo>
                  <a:pt x="126599" y="1690025"/>
                  <a:pt x="127459" y="1703796"/>
                  <a:pt x="126599" y="1716707"/>
                </a:cubicBezTo>
                <a:cubicBezTo>
                  <a:pt x="124877" y="1733921"/>
                  <a:pt x="120574" y="1750275"/>
                  <a:pt x="116270" y="1767489"/>
                </a:cubicBezTo>
                <a:cubicBezTo>
                  <a:pt x="89588" y="1892293"/>
                  <a:pt x="126599" y="2022261"/>
                  <a:pt x="119713" y="2149646"/>
                </a:cubicBezTo>
                <a:cubicBezTo>
                  <a:pt x="128320" y="2149646"/>
                  <a:pt x="136927" y="2149646"/>
                  <a:pt x="145534" y="2149646"/>
                </a:cubicBezTo>
                <a:cubicBezTo>
                  <a:pt x="145534" y="2154811"/>
                  <a:pt x="146395" y="2159975"/>
                  <a:pt x="147256" y="2166000"/>
                </a:cubicBezTo>
                <a:cubicBezTo>
                  <a:pt x="148116" y="2174607"/>
                  <a:pt x="149838" y="2182354"/>
                  <a:pt x="148977" y="2190961"/>
                </a:cubicBezTo>
                <a:cubicBezTo>
                  <a:pt x="148116" y="2197846"/>
                  <a:pt x="145534" y="2204732"/>
                  <a:pt x="143813" y="2211618"/>
                </a:cubicBezTo>
                <a:cubicBezTo>
                  <a:pt x="142091" y="2219364"/>
                  <a:pt x="142091" y="2227971"/>
                  <a:pt x="143813" y="2235718"/>
                </a:cubicBezTo>
                <a:cubicBezTo>
                  <a:pt x="144674" y="2242604"/>
                  <a:pt x="147256" y="2249489"/>
                  <a:pt x="148977" y="2256375"/>
                </a:cubicBezTo>
                <a:cubicBezTo>
                  <a:pt x="151559" y="2268425"/>
                  <a:pt x="152420" y="2281336"/>
                  <a:pt x="152420" y="2293386"/>
                </a:cubicBezTo>
                <a:cubicBezTo>
                  <a:pt x="152420" y="2317486"/>
                  <a:pt x="151559" y="2342447"/>
                  <a:pt x="149838" y="2366546"/>
                </a:cubicBezTo>
                <a:cubicBezTo>
                  <a:pt x="148977" y="2385482"/>
                  <a:pt x="148116" y="2405279"/>
                  <a:pt x="155002" y="2422493"/>
                </a:cubicBezTo>
                <a:cubicBezTo>
                  <a:pt x="164470" y="2446593"/>
                  <a:pt x="190291" y="2464668"/>
                  <a:pt x="216113" y="2462947"/>
                </a:cubicBezTo>
                <a:cubicBezTo>
                  <a:pt x="241934" y="2461225"/>
                  <a:pt x="266034" y="2438846"/>
                  <a:pt x="267756" y="2413025"/>
                </a:cubicBezTo>
                <a:cubicBezTo>
                  <a:pt x="267756" y="2401836"/>
                  <a:pt x="265174" y="2390646"/>
                  <a:pt x="262591" y="2379457"/>
                </a:cubicBezTo>
                <a:cubicBezTo>
                  <a:pt x="254845" y="2350193"/>
                  <a:pt x="250541" y="2319207"/>
                  <a:pt x="245377" y="2289082"/>
                </a:cubicBezTo>
                <a:cubicBezTo>
                  <a:pt x="243656" y="2279614"/>
                  <a:pt x="242795" y="2270146"/>
                  <a:pt x="242795" y="2260679"/>
                </a:cubicBezTo>
                <a:cubicBezTo>
                  <a:pt x="242795" y="2253793"/>
                  <a:pt x="244517" y="2246046"/>
                  <a:pt x="245377" y="2239161"/>
                </a:cubicBezTo>
                <a:cubicBezTo>
                  <a:pt x="245377" y="2232275"/>
                  <a:pt x="244517" y="2225389"/>
                  <a:pt x="242795" y="2218503"/>
                </a:cubicBezTo>
                <a:cubicBezTo>
                  <a:pt x="239352" y="2197846"/>
                  <a:pt x="234188" y="2177189"/>
                  <a:pt x="230745" y="2155671"/>
                </a:cubicBezTo>
                <a:cubicBezTo>
                  <a:pt x="233327" y="2155671"/>
                  <a:pt x="236770" y="2155671"/>
                  <a:pt x="239352" y="2156532"/>
                </a:cubicBezTo>
                <a:cubicBezTo>
                  <a:pt x="235049" y="2028286"/>
                  <a:pt x="241934" y="1899179"/>
                  <a:pt x="260009" y="1772654"/>
                </a:cubicBezTo>
                <a:cubicBezTo>
                  <a:pt x="261731" y="1764046"/>
                  <a:pt x="265174" y="1751997"/>
                  <a:pt x="274642" y="1751997"/>
                </a:cubicBezTo>
                <a:cubicBezTo>
                  <a:pt x="271199" y="1743389"/>
                  <a:pt x="268616" y="1734782"/>
                  <a:pt x="265174" y="1726175"/>
                </a:cubicBezTo>
                <a:cubicBezTo>
                  <a:pt x="267756" y="1721872"/>
                  <a:pt x="271199" y="1718429"/>
                  <a:pt x="273781" y="1714125"/>
                </a:cubicBezTo>
                <a:cubicBezTo>
                  <a:pt x="276363" y="1577272"/>
                  <a:pt x="297881" y="1442139"/>
                  <a:pt x="319399" y="1307007"/>
                </a:cubicBezTo>
                <a:cubicBezTo>
                  <a:pt x="356409" y="1415457"/>
                  <a:pt x="394281" y="1525629"/>
                  <a:pt x="404609" y="1640104"/>
                </a:cubicBezTo>
                <a:cubicBezTo>
                  <a:pt x="408052" y="1676254"/>
                  <a:pt x="408913" y="1714125"/>
                  <a:pt x="418381" y="1749414"/>
                </a:cubicBezTo>
                <a:cubicBezTo>
                  <a:pt x="422684" y="1764907"/>
                  <a:pt x="428709" y="1780400"/>
                  <a:pt x="430431" y="1795893"/>
                </a:cubicBezTo>
                <a:cubicBezTo>
                  <a:pt x="439038" y="1796754"/>
                  <a:pt x="440759" y="1808804"/>
                  <a:pt x="440759" y="1817411"/>
                </a:cubicBezTo>
                <a:cubicBezTo>
                  <a:pt x="438177" y="1867332"/>
                  <a:pt x="442481" y="1917254"/>
                  <a:pt x="454531" y="1965454"/>
                </a:cubicBezTo>
                <a:cubicBezTo>
                  <a:pt x="470884" y="2034311"/>
                  <a:pt x="502731" y="2105750"/>
                  <a:pt x="481213" y="2173747"/>
                </a:cubicBezTo>
                <a:cubicBezTo>
                  <a:pt x="478631" y="2183214"/>
                  <a:pt x="472606" y="2193543"/>
                  <a:pt x="463138" y="2195264"/>
                </a:cubicBezTo>
                <a:cubicBezTo>
                  <a:pt x="477770" y="2204732"/>
                  <a:pt x="494124" y="2212479"/>
                  <a:pt x="510477" y="2216782"/>
                </a:cubicBezTo>
                <a:cubicBezTo>
                  <a:pt x="509616" y="2223668"/>
                  <a:pt x="508756" y="2230554"/>
                  <a:pt x="507034" y="2236579"/>
                </a:cubicBezTo>
                <a:cubicBezTo>
                  <a:pt x="504452" y="2244325"/>
                  <a:pt x="501009" y="2252932"/>
                  <a:pt x="501870" y="2261539"/>
                </a:cubicBezTo>
                <a:cubicBezTo>
                  <a:pt x="501870" y="2268425"/>
                  <a:pt x="504452" y="2274450"/>
                  <a:pt x="506174" y="2281336"/>
                </a:cubicBezTo>
                <a:cubicBezTo>
                  <a:pt x="507895" y="2289082"/>
                  <a:pt x="507895" y="2297689"/>
                  <a:pt x="507895" y="2306296"/>
                </a:cubicBezTo>
                <a:cubicBezTo>
                  <a:pt x="507895" y="2339864"/>
                  <a:pt x="502731" y="2374293"/>
                  <a:pt x="494124" y="2407000"/>
                </a:cubicBezTo>
                <a:cubicBezTo>
                  <a:pt x="488959" y="2427657"/>
                  <a:pt x="481213" y="2449175"/>
                  <a:pt x="487238" y="2469832"/>
                </a:cubicBezTo>
                <a:cubicBezTo>
                  <a:pt x="492402" y="2488768"/>
                  <a:pt x="508756" y="2504261"/>
                  <a:pt x="527691" y="2510286"/>
                </a:cubicBezTo>
                <a:cubicBezTo>
                  <a:pt x="546627" y="2516311"/>
                  <a:pt x="568145" y="2512868"/>
                  <a:pt x="585359" y="2503400"/>
                </a:cubicBezTo>
                <a:cubicBezTo>
                  <a:pt x="593966" y="2499096"/>
                  <a:pt x="602574" y="2493072"/>
                  <a:pt x="606016" y="2483604"/>
                </a:cubicBezTo>
                <a:cubicBezTo>
                  <a:pt x="609459" y="2476718"/>
                  <a:pt x="609459" y="2468971"/>
                  <a:pt x="609459" y="2462086"/>
                </a:cubicBezTo>
                <a:cubicBezTo>
                  <a:pt x="609459" y="2429378"/>
                  <a:pt x="599991" y="2397532"/>
                  <a:pt x="593966" y="2365686"/>
                </a:cubicBezTo>
                <a:cubicBezTo>
                  <a:pt x="587941" y="2333839"/>
                  <a:pt x="585359" y="2300271"/>
                  <a:pt x="596549" y="2269286"/>
                </a:cubicBezTo>
                <a:cubicBezTo>
                  <a:pt x="599131" y="2262400"/>
                  <a:pt x="601713" y="2256375"/>
                  <a:pt x="602574" y="2249489"/>
                </a:cubicBezTo>
                <a:cubicBezTo>
                  <a:pt x="602574" y="2243464"/>
                  <a:pt x="602574" y="2236579"/>
                  <a:pt x="600852" y="2230554"/>
                </a:cubicBezTo>
                <a:cubicBezTo>
                  <a:pt x="600852" y="2226250"/>
                  <a:pt x="599131" y="2222807"/>
                  <a:pt x="599131" y="2218503"/>
                </a:cubicBezTo>
                <a:cubicBezTo>
                  <a:pt x="605156" y="2216782"/>
                  <a:pt x="612041" y="2215061"/>
                  <a:pt x="618066" y="2212479"/>
                </a:cubicBezTo>
                <a:cubicBezTo>
                  <a:pt x="610320" y="2113497"/>
                  <a:pt x="606016" y="2014514"/>
                  <a:pt x="605156" y="1914671"/>
                </a:cubicBezTo>
                <a:cubicBezTo>
                  <a:pt x="605156" y="1880243"/>
                  <a:pt x="605156" y="1844954"/>
                  <a:pt x="596549" y="1810525"/>
                </a:cubicBezTo>
                <a:cubicBezTo>
                  <a:pt x="591384" y="1789868"/>
                  <a:pt x="583638" y="1770932"/>
                  <a:pt x="579334" y="1750275"/>
                </a:cubicBezTo>
                <a:cubicBezTo>
                  <a:pt x="574170" y="1730479"/>
                  <a:pt x="572449" y="1708961"/>
                  <a:pt x="572449" y="1688304"/>
                </a:cubicBezTo>
                <a:cubicBezTo>
                  <a:pt x="562120" y="1690886"/>
                  <a:pt x="557816" y="1675393"/>
                  <a:pt x="558677" y="1665064"/>
                </a:cubicBezTo>
                <a:cubicBezTo>
                  <a:pt x="561259" y="1618586"/>
                  <a:pt x="564702" y="1572107"/>
                  <a:pt x="566424" y="1525629"/>
                </a:cubicBezTo>
                <a:cubicBezTo>
                  <a:pt x="568145" y="1483454"/>
                  <a:pt x="571588" y="1430950"/>
                  <a:pt x="570727" y="1378447"/>
                </a:cubicBezTo>
                <a:cubicBezTo>
                  <a:pt x="583638" y="1391357"/>
                  <a:pt x="596549" y="1403407"/>
                  <a:pt x="613763" y="1406850"/>
                </a:cubicBezTo>
                <a:cubicBezTo>
                  <a:pt x="631838" y="1410293"/>
                  <a:pt x="650774" y="1399964"/>
                  <a:pt x="663684" y="1384471"/>
                </a:cubicBezTo>
                <a:cubicBezTo>
                  <a:pt x="676595" y="1368979"/>
                  <a:pt x="683481" y="1349182"/>
                  <a:pt x="687784" y="1329386"/>
                </a:cubicBezTo>
                <a:cubicBezTo>
                  <a:pt x="691227" y="1314754"/>
                  <a:pt x="693809" y="1298400"/>
                  <a:pt x="692088" y="1283768"/>
                </a:cubicBezTo>
                <a:close/>
                <a:moveTo>
                  <a:pt x="501009" y="911939"/>
                </a:moveTo>
                <a:cubicBezTo>
                  <a:pt x="512199" y="916243"/>
                  <a:pt x="505313" y="934318"/>
                  <a:pt x="504452" y="946368"/>
                </a:cubicBezTo>
                <a:cubicBezTo>
                  <a:pt x="504452" y="948089"/>
                  <a:pt x="504452" y="949811"/>
                  <a:pt x="504452" y="951532"/>
                </a:cubicBezTo>
                <a:cubicBezTo>
                  <a:pt x="501009" y="931736"/>
                  <a:pt x="499288" y="911939"/>
                  <a:pt x="499288" y="892143"/>
                </a:cubicBezTo>
                <a:cubicBezTo>
                  <a:pt x="499288" y="881814"/>
                  <a:pt x="499288" y="871486"/>
                  <a:pt x="501009" y="861157"/>
                </a:cubicBezTo>
                <a:cubicBezTo>
                  <a:pt x="506174" y="878372"/>
                  <a:pt x="508756" y="896447"/>
                  <a:pt x="501009" y="911939"/>
                </a:cubicBezTo>
                <a:close/>
                <a:moveTo>
                  <a:pt x="490681" y="404118"/>
                </a:moveTo>
                <a:cubicBezTo>
                  <a:pt x="490681" y="404118"/>
                  <a:pt x="492402" y="405840"/>
                  <a:pt x="492402" y="406700"/>
                </a:cubicBezTo>
                <a:cubicBezTo>
                  <a:pt x="482074" y="403257"/>
                  <a:pt x="472606" y="400675"/>
                  <a:pt x="462277" y="397232"/>
                </a:cubicBezTo>
                <a:cubicBezTo>
                  <a:pt x="447645" y="370550"/>
                  <a:pt x="437316" y="342147"/>
                  <a:pt x="432152" y="312022"/>
                </a:cubicBezTo>
                <a:cubicBezTo>
                  <a:pt x="444202" y="346450"/>
                  <a:pt x="467441" y="375715"/>
                  <a:pt x="490681" y="403257"/>
                </a:cubicBezTo>
                <a:close/>
                <a:moveTo>
                  <a:pt x="42249" y="1322500"/>
                </a:moveTo>
                <a:cubicBezTo>
                  <a:pt x="48274" y="1319918"/>
                  <a:pt x="52577" y="1329386"/>
                  <a:pt x="51716" y="1336272"/>
                </a:cubicBezTo>
                <a:cubicBezTo>
                  <a:pt x="50856" y="1351764"/>
                  <a:pt x="49995" y="1367257"/>
                  <a:pt x="49134" y="1382750"/>
                </a:cubicBezTo>
                <a:cubicBezTo>
                  <a:pt x="37945" y="1364675"/>
                  <a:pt x="34502" y="1342297"/>
                  <a:pt x="42249" y="1322500"/>
                </a:cubicBezTo>
                <a:close/>
                <a:moveTo>
                  <a:pt x="552652" y="1248479"/>
                </a:moveTo>
                <a:cubicBezTo>
                  <a:pt x="556956" y="1246757"/>
                  <a:pt x="561259" y="1245036"/>
                  <a:pt x="563841" y="1240732"/>
                </a:cubicBezTo>
                <a:cubicBezTo>
                  <a:pt x="566424" y="1235568"/>
                  <a:pt x="565563" y="1229543"/>
                  <a:pt x="563841" y="1223518"/>
                </a:cubicBezTo>
                <a:cubicBezTo>
                  <a:pt x="543184" y="1144332"/>
                  <a:pt x="524249" y="1065147"/>
                  <a:pt x="509616" y="985100"/>
                </a:cubicBezTo>
                <a:cubicBezTo>
                  <a:pt x="507895" y="977354"/>
                  <a:pt x="507034" y="970468"/>
                  <a:pt x="505313" y="962722"/>
                </a:cubicBezTo>
                <a:cubicBezTo>
                  <a:pt x="507034" y="967025"/>
                  <a:pt x="508756" y="971329"/>
                  <a:pt x="510477" y="976493"/>
                </a:cubicBezTo>
                <a:cubicBezTo>
                  <a:pt x="529413" y="1023832"/>
                  <a:pt x="549209" y="1070311"/>
                  <a:pt x="568145" y="1117650"/>
                </a:cubicBezTo>
                <a:cubicBezTo>
                  <a:pt x="580195" y="1146914"/>
                  <a:pt x="592245" y="1178761"/>
                  <a:pt x="587941" y="1210607"/>
                </a:cubicBezTo>
                <a:cubicBezTo>
                  <a:pt x="583638" y="1237289"/>
                  <a:pt x="568145" y="1263111"/>
                  <a:pt x="561259" y="1288932"/>
                </a:cubicBezTo>
                <a:cubicBezTo>
                  <a:pt x="558677" y="1275161"/>
                  <a:pt x="556095" y="1262250"/>
                  <a:pt x="552652" y="1249339"/>
                </a:cubicBezTo>
                <a:close/>
                <a:moveTo>
                  <a:pt x="569006" y="1376725"/>
                </a:moveTo>
                <a:cubicBezTo>
                  <a:pt x="569006" y="1362954"/>
                  <a:pt x="568145" y="1348322"/>
                  <a:pt x="567284" y="1334550"/>
                </a:cubicBezTo>
                <a:cubicBezTo>
                  <a:pt x="569006" y="1336272"/>
                  <a:pt x="570727" y="1336272"/>
                  <a:pt x="573309" y="1335411"/>
                </a:cubicBezTo>
                <a:cubicBezTo>
                  <a:pt x="575891" y="1334550"/>
                  <a:pt x="576752" y="1331968"/>
                  <a:pt x="577613" y="1329386"/>
                </a:cubicBezTo>
                <a:cubicBezTo>
                  <a:pt x="585359" y="1311311"/>
                  <a:pt x="592245" y="1293236"/>
                  <a:pt x="599991" y="1275161"/>
                </a:cubicBezTo>
                <a:cubicBezTo>
                  <a:pt x="611181" y="1310450"/>
                  <a:pt x="589663" y="1346600"/>
                  <a:pt x="569006" y="1376725"/>
                </a:cubicBezTo>
                <a:close/>
              </a:path>
            </a:pathLst>
          </a:custGeom>
          <a:solidFill>
            <a:srgbClr val="264A9A"/>
          </a:solidFill>
          <a:ln w="25787"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3" name="Forma Livre: Forma 12">
            <a:extLst>
              <a:ext uri="{FF2B5EF4-FFF2-40B4-BE49-F238E27FC236}">
                <a16:creationId xmlns:a16="http://schemas.microsoft.com/office/drawing/2014/main" id="{8D11C257-044D-F891-3518-70819F96C0CB}"/>
              </a:ext>
            </a:extLst>
          </p:cNvPr>
          <p:cNvSpPr/>
          <p:nvPr/>
        </p:nvSpPr>
        <p:spPr>
          <a:xfrm>
            <a:off x="4906758" y="2658218"/>
            <a:ext cx="768536" cy="2545724"/>
          </a:xfrm>
          <a:custGeom>
            <a:avLst/>
            <a:gdLst>
              <a:gd name="connsiteX0" fmla="*/ 765954 w 768536"/>
              <a:gd name="connsiteY0" fmla="*/ 938123 h 2545724"/>
              <a:gd name="connsiteX1" fmla="*/ 755626 w 768536"/>
              <a:gd name="connsiteY1" fmla="*/ 864963 h 2545724"/>
              <a:gd name="connsiteX2" fmla="*/ 750462 w 768536"/>
              <a:gd name="connsiteY2" fmla="*/ 833977 h 2545724"/>
              <a:gd name="connsiteX3" fmla="*/ 742715 w 768536"/>
              <a:gd name="connsiteY3" fmla="*/ 817623 h 2545724"/>
              <a:gd name="connsiteX4" fmla="*/ 744437 w 768536"/>
              <a:gd name="connsiteY4" fmla="*/ 814181 h 2545724"/>
              <a:gd name="connsiteX5" fmla="*/ 740994 w 768536"/>
              <a:gd name="connsiteY5" fmla="*/ 809016 h 2545724"/>
              <a:gd name="connsiteX6" fmla="*/ 734108 w 768536"/>
              <a:gd name="connsiteY6" fmla="*/ 806434 h 2545724"/>
              <a:gd name="connsiteX7" fmla="*/ 734108 w 768536"/>
              <a:gd name="connsiteY7" fmla="*/ 790081 h 2545724"/>
              <a:gd name="connsiteX8" fmla="*/ 740133 w 768536"/>
              <a:gd name="connsiteY8" fmla="*/ 774588 h 2545724"/>
              <a:gd name="connsiteX9" fmla="*/ 735829 w 768536"/>
              <a:gd name="connsiteY9" fmla="*/ 767702 h 2545724"/>
              <a:gd name="connsiteX10" fmla="*/ 728944 w 768536"/>
              <a:gd name="connsiteY10" fmla="*/ 750488 h 2545724"/>
              <a:gd name="connsiteX11" fmla="*/ 728944 w 768536"/>
              <a:gd name="connsiteY11" fmla="*/ 689377 h 2545724"/>
              <a:gd name="connsiteX12" fmla="*/ 738412 w 768536"/>
              <a:gd name="connsiteY12" fmla="*/ 674745 h 2545724"/>
              <a:gd name="connsiteX13" fmla="*/ 729804 w 768536"/>
              <a:gd name="connsiteY13" fmla="*/ 666999 h 2545724"/>
              <a:gd name="connsiteX14" fmla="*/ 734969 w 768536"/>
              <a:gd name="connsiteY14" fmla="*/ 654948 h 2545724"/>
              <a:gd name="connsiteX15" fmla="*/ 741854 w 768536"/>
              <a:gd name="connsiteY15" fmla="*/ 643759 h 2545724"/>
              <a:gd name="connsiteX16" fmla="*/ 741854 w 768536"/>
              <a:gd name="connsiteY16" fmla="*/ 627406 h 2545724"/>
              <a:gd name="connsiteX17" fmla="*/ 733247 w 768536"/>
              <a:gd name="connsiteY17" fmla="*/ 596420 h 2545724"/>
              <a:gd name="connsiteX18" fmla="*/ 715172 w 768536"/>
              <a:gd name="connsiteY18" fmla="*/ 563713 h 2545724"/>
              <a:gd name="connsiteX19" fmla="*/ 708287 w 768536"/>
              <a:gd name="connsiteY19" fmla="*/ 525841 h 2545724"/>
              <a:gd name="connsiteX20" fmla="*/ 705704 w 768536"/>
              <a:gd name="connsiteY20" fmla="*/ 513791 h 2545724"/>
              <a:gd name="connsiteX21" fmla="*/ 690212 w 768536"/>
              <a:gd name="connsiteY21" fmla="*/ 500881 h 2545724"/>
              <a:gd name="connsiteX22" fmla="*/ 579180 w 768536"/>
              <a:gd name="connsiteY22" fmla="*/ 452681 h 2545724"/>
              <a:gd name="connsiteX23" fmla="*/ 584344 w 768536"/>
              <a:gd name="connsiteY23" fmla="*/ 432024 h 2545724"/>
              <a:gd name="connsiteX24" fmla="*/ 531840 w 768536"/>
              <a:gd name="connsiteY24" fmla="*/ 392431 h 2545724"/>
              <a:gd name="connsiteX25" fmla="*/ 524094 w 768536"/>
              <a:gd name="connsiteY25" fmla="*/ 383824 h 2545724"/>
              <a:gd name="connsiteX26" fmla="*/ 523233 w 768536"/>
              <a:gd name="connsiteY26" fmla="*/ 374356 h 2545724"/>
              <a:gd name="connsiteX27" fmla="*/ 523233 w 768536"/>
              <a:gd name="connsiteY27" fmla="*/ 364888 h 2545724"/>
              <a:gd name="connsiteX28" fmla="*/ 530119 w 768536"/>
              <a:gd name="connsiteY28" fmla="*/ 358002 h 2545724"/>
              <a:gd name="connsiteX29" fmla="*/ 551637 w 768536"/>
              <a:gd name="connsiteY29" fmla="*/ 294309 h 2545724"/>
              <a:gd name="connsiteX30" fmla="*/ 574876 w 768536"/>
              <a:gd name="connsiteY30" fmla="*/ 285702 h 2545724"/>
              <a:gd name="connsiteX31" fmla="*/ 585204 w 768536"/>
              <a:gd name="connsiteY31" fmla="*/ 262463 h 2545724"/>
              <a:gd name="connsiteX32" fmla="*/ 582622 w 768536"/>
              <a:gd name="connsiteY32" fmla="*/ 199631 h 2545724"/>
              <a:gd name="connsiteX33" fmla="*/ 569712 w 768536"/>
              <a:gd name="connsiteY33" fmla="*/ 203074 h 2545724"/>
              <a:gd name="connsiteX34" fmla="*/ 573154 w 768536"/>
              <a:gd name="connsiteY34" fmla="*/ 170366 h 2545724"/>
              <a:gd name="connsiteX35" fmla="*/ 573154 w 768536"/>
              <a:gd name="connsiteY35" fmla="*/ 135938 h 2545724"/>
              <a:gd name="connsiteX36" fmla="*/ 568851 w 768536"/>
              <a:gd name="connsiteY36" fmla="*/ 113559 h 2545724"/>
              <a:gd name="connsiteX37" fmla="*/ 565408 w 768536"/>
              <a:gd name="connsiteY37" fmla="*/ 90320 h 2545724"/>
              <a:gd name="connsiteX38" fmla="*/ 570572 w 768536"/>
              <a:gd name="connsiteY38" fmla="*/ 68802 h 2545724"/>
              <a:gd name="connsiteX39" fmla="*/ 555079 w 768536"/>
              <a:gd name="connsiteY39" fmla="*/ 55891 h 2545724"/>
              <a:gd name="connsiteX40" fmla="*/ 545612 w 768536"/>
              <a:gd name="connsiteY40" fmla="*/ 27488 h 2545724"/>
              <a:gd name="connsiteX41" fmla="*/ 543029 w 768536"/>
              <a:gd name="connsiteY41" fmla="*/ 22324 h 2545724"/>
              <a:gd name="connsiteX42" fmla="*/ 524094 w 768536"/>
              <a:gd name="connsiteY42" fmla="*/ 18020 h 2545724"/>
              <a:gd name="connsiteX43" fmla="*/ 515487 w 768536"/>
              <a:gd name="connsiteY43" fmla="*/ 5109 h 2545724"/>
              <a:gd name="connsiteX44" fmla="*/ 498272 w 768536"/>
              <a:gd name="connsiteY44" fmla="*/ 806 h 2545724"/>
              <a:gd name="connsiteX45" fmla="*/ 481919 w 768536"/>
              <a:gd name="connsiteY45" fmla="*/ 9413 h 2545724"/>
              <a:gd name="connsiteX46" fmla="*/ 464704 w 768536"/>
              <a:gd name="connsiteY46" fmla="*/ 5109 h 2545724"/>
              <a:gd name="connsiteX47" fmla="*/ 441465 w 768536"/>
              <a:gd name="connsiteY47" fmla="*/ 13716 h 2545724"/>
              <a:gd name="connsiteX48" fmla="*/ 436301 w 768536"/>
              <a:gd name="connsiteY48" fmla="*/ 5970 h 2545724"/>
              <a:gd name="connsiteX49" fmla="*/ 399290 w 768536"/>
              <a:gd name="connsiteY49" fmla="*/ 22324 h 2545724"/>
              <a:gd name="connsiteX50" fmla="*/ 407897 w 768536"/>
              <a:gd name="connsiteY50" fmla="*/ 16299 h 2545724"/>
              <a:gd name="connsiteX51" fmla="*/ 357976 w 768536"/>
              <a:gd name="connsiteY51" fmla="*/ 54170 h 2545724"/>
              <a:gd name="connsiteX52" fmla="*/ 356255 w 768536"/>
              <a:gd name="connsiteY52" fmla="*/ 49866 h 2545724"/>
              <a:gd name="connsiteX53" fmla="*/ 341622 w 768536"/>
              <a:gd name="connsiteY53" fmla="*/ 109256 h 2545724"/>
              <a:gd name="connsiteX54" fmla="*/ 338179 w 768536"/>
              <a:gd name="connsiteY54" fmla="*/ 202213 h 2545724"/>
              <a:gd name="connsiteX55" fmla="*/ 323547 w 768536"/>
              <a:gd name="connsiteY55" fmla="*/ 197049 h 2545724"/>
              <a:gd name="connsiteX56" fmla="*/ 319244 w 768536"/>
              <a:gd name="connsiteY56" fmla="*/ 215984 h 2545724"/>
              <a:gd name="connsiteX57" fmla="*/ 333015 w 768536"/>
              <a:gd name="connsiteY57" fmla="*/ 278816 h 2545724"/>
              <a:gd name="connsiteX58" fmla="*/ 350230 w 768536"/>
              <a:gd name="connsiteY58" fmla="*/ 287424 h 2545724"/>
              <a:gd name="connsiteX59" fmla="*/ 364001 w 768536"/>
              <a:gd name="connsiteY59" fmla="*/ 333902 h 2545724"/>
              <a:gd name="connsiteX60" fmla="*/ 360558 w 768536"/>
              <a:gd name="connsiteY60" fmla="*/ 370052 h 2545724"/>
              <a:gd name="connsiteX61" fmla="*/ 336458 w 768536"/>
              <a:gd name="connsiteY61" fmla="*/ 385545 h 2545724"/>
              <a:gd name="connsiteX62" fmla="*/ 323547 w 768536"/>
              <a:gd name="connsiteY62" fmla="*/ 413088 h 2545724"/>
              <a:gd name="connsiteX63" fmla="*/ 197883 w 768536"/>
              <a:gd name="connsiteY63" fmla="*/ 462148 h 2545724"/>
              <a:gd name="connsiteX64" fmla="*/ 166037 w 768536"/>
              <a:gd name="connsiteY64" fmla="*/ 469034 h 2545724"/>
              <a:gd name="connsiteX65" fmla="*/ 157430 w 768536"/>
              <a:gd name="connsiteY65" fmla="*/ 480223 h 2545724"/>
              <a:gd name="connsiteX66" fmla="*/ 139355 w 768536"/>
              <a:gd name="connsiteY66" fmla="*/ 495716 h 2545724"/>
              <a:gd name="connsiteX67" fmla="*/ 121280 w 768536"/>
              <a:gd name="connsiteY67" fmla="*/ 545638 h 2545724"/>
              <a:gd name="connsiteX68" fmla="*/ 116115 w 768536"/>
              <a:gd name="connsiteY68" fmla="*/ 580066 h 2545724"/>
              <a:gd name="connsiteX69" fmla="*/ 92015 w 768536"/>
              <a:gd name="connsiteY69" fmla="*/ 629127 h 2545724"/>
              <a:gd name="connsiteX70" fmla="*/ 99762 w 768536"/>
              <a:gd name="connsiteY70" fmla="*/ 651506 h 2545724"/>
              <a:gd name="connsiteX71" fmla="*/ 90294 w 768536"/>
              <a:gd name="connsiteY71" fmla="*/ 674745 h 2545724"/>
              <a:gd name="connsiteX72" fmla="*/ 64472 w 768536"/>
              <a:gd name="connsiteY72" fmla="*/ 721223 h 2545724"/>
              <a:gd name="connsiteX73" fmla="*/ 6805 w 768536"/>
              <a:gd name="connsiteY73" fmla="*/ 820206 h 2545724"/>
              <a:gd name="connsiteX74" fmla="*/ 780 w 768536"/>
              <a:gd name="connsiteY74" fmla="*/ 845166 h 2545724"/>
              <a:gd name="connsiteX75" fmla="*/ 9387 w 768536"/>
              <a:gd name="connsiteY75" fmla="*/ 858938 h 2545724"/>
              <a:gd name="connsiteX76" fmla="*/ 3362 w 768536"/>
              <a:gd name="connsiteY76" fmla="*/ 870988 h 2545724"/>
              <a:gd name="connsiteX77" fmla="*/ 3362 w 768536"/>
              <a:gd name="connsiteY77" fmla="*/ 895088 h 2545724"/>
              <a:gd name="connsiteX78" fmla="*/ 32626 w 768536"/>
              <a:gd name="connsiteY78" fmla="*/ 961363 h 2545724"/>
              <a:gd name="connsiteX79" fmla="*/ 64472 w 768536"/>
              <a:gd name="connsiteY79" fmla="*/ 1026777 h 2545724"/>
              <a:gd name="connsiteX80" fmla="*/ 101483 w 768536"/>
              <a:gd name="connsiteY80" fmla="*/ 1064648 h 2545724"/>
              <a:gd name="connsiteX81" fmla="*/ 182390 w 768536"/>
              <a:gd name="connsiteY81" fmla="*/ 1142973 h 2545724"/>
              <a:gd name="connsiteX82" fmla="*/ 238337 w 768536"/>
              <a:gd name="connsiteY82" fmla="*/ 1209248 h 2545724"/>
              <a:gd name="connsiteX83" fmla="*/ 229730 w 768536"/>
              <a:gd name="connsiteY83" fmla="*/ 1250563 h 2545724"/>
              <a:gd name="connsiteX84" fmla="*/ 228008 w 768536"/>
              <a:gd name="connsiteY84" fmla="*/ 1309091 h 2545724"/>
              <a:gd name="connsiteX85" fmla="*/ 235755 w 768536"/>
              <a:gd name="connsiteY85" fmla="*/ 1408073 h 2545724"/>
              <a:gd name="connsiteX86" fmla="*/ 255551 w 768536"/>
              <a:gd name="connsiteY86" fmla="*/ 1642188 h 2545724"/>
              <a:gd name="connsiteX87" fmla="*/ 244362 w 768536"/>
              <a:gd name="connsiteY87" fmla="*/ 1765270 h 2545724"/>
              <a:gd name="connsiteX88" fmla="*/ 246083 w 768536"/>
              <a:gd name="connsiteY88" fmla="*/ 1809166 h 2545724"/>
              <a:gd name="connsiteX89" fmla="*/ 252969 w 768536"/>
              <a:gd name="connsiteY89" fmla="*/ 1835848 h 2545724"/>
              <a:gd name="connsiteX90" fmla="*/ 246944 w 768536"/>
              <a:gd name="connsiteY90" fmla="*/ 1854784 h 2545724"/>
              <a:gd name="connsiteX91" fmla="*/ 246944 w 768536"/>
              <a:gd name="connsiteY91" fmla="*/ 1876302 h 2545724"/>
              <a:gd name="connsiteX92" fmla="*/ 256412 w 768536"/>
              <a:gd name="connsiteY92" fmla="*/ 2215423 h 2545724"/>
              <a:gd name="connsiteX93" fmla="*/ 268462 w 768536"/>
              <a:gd name="connsiteY93" fmla="*/ 2274813 h 2545724"/>
              <a:gd name="connsiteX94" fmla="*/ 263297 w 768536"/>
              <a:gd name="connsiteY94" fmla="*/ 2289445 h 2545724"/>
              <a:gd name="connsiteX95" fmla="*/ 265880 w 768536"/>
              <a:gd name="connsiteY95" fmla="*/ 2302355 h 2545724"/>
              <a:gd name="connsiteX96" fmla="*/ 286537 w 768536"/>
              <a:gd name="connsiteY96" fmla="*/ 2384123 h 2545724"/>
              <a:gd name="connsiteX97" fmla="*/ 273626 w 768536"/>
              <a:gd name="connsiteY97" fmla="*/ 2441791 h 2545724"/>
              <a:gd name="connsiteX98" fmla="*/ 273626 w 768536"/>
              <a:gd name="connsiteY98" fmla="*/ 2450398 h 2545724"/>
              <a:gd name="connsiteX99" fmla="*/ 281372 w 768536"/>
              <a:gd name="connsiteY99" fmla="*/ 2458145 h 2545724"/>
              <a:gd name="connsiteX100" fmla="*/ 309776 w 768536"/>
              <a:gd name="connsiteY100" fmla="*/ 2484827 h 2545724"/>
              <a:gd name="connsiteX101" fmla="*/ 328712 w 768536"/>
              <a:gd name="connsiteY101" fmla="*/ 2510648 h 2545724"/>
              <a:gd name="connsiteX102" fmla="*/ 398429 w 768536"/>
              <a:gd name="connsiteY102" fmla="*/ 2542495 h 2545724"/>
              <a:gd name="connsiteX103" fmla="*/ 475894 w 768536"/>
              <a:gd name="connsiteY103" fmla="*/ 2536470 h 2545724"/>
              <a:gd name="connsiteX104" fmla="*/ 460401 w 768536"/>
              <a:gd name="connsiteY104" fmla="*/ 2483105 h 2545724"/>
              <a:gd name="connsiteX105" fmla="*/ 423390 w 768536"/>
              <a:gd name="connsiteY105" fmla="*/ 2439209 h 2545724"/>
              <a:gd name="connsiteX106" fmla="*/ 399290 w 768536"/>
              <a:gd name="connsiteY106" fmla="*/ 2354859 h 2545724"/>
              <a:gd name="connsiteX107" fmla="*/ 398429 w 768536"/>
              <a:gd name="connsiteY107" fmla="*/ 2283420 h 2545724"/>
              <a:gd name="connsiteX108" fmla="*/ 394126 w 768536"/>
              <a:gd name="connsiteY108" fmla="*/ 2264484 h 2545724"/>
              <a:gd name="connsiteX109" fmla="*/ 400151 w 768536"/>
              <a:gd name="connsiteY109" fmla="*/ 2237802 h 2545724"/>
              <a:gd name="connsiteX110" fmla="*/ 398429 w 768536"/>
              <a:gd name="connsiteY110" fmla="*/ 2199930 h 2545724"/>
              <a:gd name="connsiteX111" fmla="*/ 397569 w 768536"/>
              <a:gd name="connsiteY111" fmla="*/ 1967538 h 2545724"/>
              <a:gd name="connsiteX112" fmla="*/ 397569 w 768536"/>
              <a:gd name="connsiteY112" fmla="*/ 1951184 h 2545724"/>
              <a:gd name="connsiteX113" fmla="*/ 397569 w 768536"/>
              <a:gd name="connsiteY113" fmla="*/ 1946880 h 2545724"/>
              <a:gd name="connsiteX114" fmla="*/ 419087 w 768536"/>
              <a:gd name="connsiteY114" fmla="*/ 1755802 h 2545724"/>
              <a:gd name="connsiteX115" fmla="*/ 454376 w 768536"/>
              <a:gd name="connsiteY115" fmla="*/ 1510498 h 2545724"/>
              <a:gd name="connsiteX116" fmla="*/ 481919 w 768536"/>
              <a:gd name="connsiteY116" fmla="*/ 1668870 h 2545724"/>
              <a:gd name="connsiteX117" fmla="*/ 487944 w 768536"/>
              <a:gd name="connsiteY117" fmla="*/ 1696413 h 2545724"/>
              <a:gd name="connsiteX118" fmla="*/ 472451 w 768536"/>
              <a:gd name="connsiteY118" fmla="*/ 1742030 h 2545724"/>
              <a:gd name="connsiteX119" fmla="*/ 479337 w 768536"/>
              <a:gd name="connsiteY119" fmla="*/ 1760966 h 2545724"/>
              <a:gd name="connsiteX120" fmla="*/ 481919 w 768536"/>
              <a:gd name="connsiteY120" fmla="*/ 1787648 h 2545724"/>
              <a:gd name="connsiteX121" fmla="*/ 475033 w 768536"/>
              <a:gd name="connsiteY121" fmla="*/ 1983891 h 2545724"/>
              <a:gd name="connsiteX122" fmla="*/ 469869 w 768536"/>
              <a:gd name="connsiteY122" fmla="*/ 2014877 h 2545724"/>
              <a:gd name="connsiteX123" fmla="*/ 477615 w 768536"/>
              <a:gd name="connsiteY123" fmla="*/ 2046723 h 2545724"/>
              <a:gd name="connsiteX124" fmla="*/ 475894 w 768536"/>
              <a:gd name="connsiteY124" fmla="*/ 2056191 h 2545724"/>
              <a:gd name="connsiteX125" fmla="*/ 471590 w 768536"/>
              <a:gd name="connsiteY125" fmla="*/ 2061355 h 2545724"/>
              <a:gd name="connsiteX126" fmla="*/ 475894 w 768536"/>
              <a:gd name="connsiteY126" fmla="*/ 2083734 h 2545724"/>
              <a:gd name="connsiteX127" fmla="*/ 465565 w 768536"/>
              <a:gd name="connsiteY127" fmla="*/ 2121605 h 2545724"/>
              <a:gd name="connsiteX128" fmla="*/ 467287 w 768536"/>
              <a:gd name="connsiteY128" fmla="*/ 2140541 h 2545724"/>
              <a:gd name="connsiteX129" fmla="*/ 480197 w 768536"/>
              <a:gd name="connsiteY129" fmla="*/ 2211120 h 2545724"/>
              <a:gd name="connsiteX130" fmla="*/ 462122 w 768536"/>
              <a:gd name="connsiteY130" fmla="*/ 2279116 h 2545724"/>
              <a:gd name="connsiteX131" fmla="*/ 456097 w 768536"/>
              <a:gd name="connsiteY131" fmla="*/ 2289445 h 2545724"/>
              <a:gd name="connsiteX132" fmla="*/ 461262 w 768536"/>
              <a:gd name="connsiteY132" fmla="*/ 2300634 h 2545724"/>
              <a:gd name="connsiteX133" fmla="*/ 487944 w 768536"/>
              <a:gd name="connsiteY133" fmla="*/ 2329038 h 2545724"/>
              <a:gd name="connsiteX134" fmla="*/ 494829 w 768536"/>
              <a:gd name="connsiteY134" fmla="*/ 2337645 h 2545724"/>
              <a:gd name="connsiteX135" fmla="*/ 494829 w 768536"/>
              <a:gd name="connsiteY135" fmla="*/ 2347973 h 2545724"/>
              <a:gd name="connsiteX136" fmla="*/ 486222 w 768536"/>
              <a:gd name="connsiteY136" fmla="*/ 2381541 h 2545724"/>
              <a:gd name="connsiteX137" fmla="*/ 485362 w 768536"/>
              <a:gd name="connsiteY137" fmla="*/ 2410805 h 2545724"/>
              <a:gd name="connsiteX138" fmla="*/ 504297 w 768536"/>
              <a:gd name="connsiteY138" fmla="*/ 2428020 h 2545724"/>
              <a:gd name="connsiteX139" fmla="*/ 592951 w 768536"/>
              <a:gd name="connsiteY139" fmla="*/ 2440070 h 2545724"/>
              <a:gd name="connsiteX140" fmla="*/ 655783 w 768536"/>
              <a:gd name="connsiteY140" fmla="*/ 2459005 h 2545724"/>
              <a:gd name="connsiteX141" fmla="*/ 720337 w 768536"/>
              <a:gd name="connsiteY141" fmla="*/ 2459866 h 2545724"/>
              <a:gd name="connsiteX142" fmla="*/ 751322 w 768536"/>
              <a:gd name="connsiteY142" fmla="*/ 2408223 h 2545724"/>
              <a:gd name="connsiteX143" fmla="*/ 748740 w 768536"/>
              <a:gd name="connsiteY143" fmla="*/ 2403059 h 2545724"/>
              <a:gd name="connsiteX144" fmla="*/ 738412 w 768536"/>
              <a:gd name="connsiteY144" fmla="*/ 2395313 h 2545724"/>
              <a:gd name="connsiteX145" fmla="*/ 656644 w 768536"/>
              <a:gd name="connsiteY145" fmla="*/ 2339366 h 2545724"/>
              <a:gd name="connsiteX146" fmla="*/ 611887 w 768536"/>
              <a:gd name="connsiteY146" fmla="*/ 2252434 h 2545724"/>
              <a:gd name="connsiteX147" fmla="*/ 618772 w 768536"/>
              <a:gd name="connsiteY147" fmla="*/ 2103530 h 2545724"/>
              <a:gd name="connsiteX148" fmla="*/ 617912 w 768536"/>
              <a:gd name="connsiteY148" fmla="*/ 2100088 h 2545724"/>
              <a:gd name="connsiteX149" fmla="*/ 615329 w 768536"/>
              <a:gd name="connsiteY149" fmla="*/ 2085455 h 2545724"/>
              <a:gd name="connsiteX150" fmla="*/ 617912 w 768536"/>
              <a:gd name="connsiteY150" fmla="*/ 1983891 h 2545724"/>
              <a:gd name="connsiteX151" fmla="*/ 635126 w 768536"/>
              <a:gd name="connsiteY151" fmla="*/ 1890934 h 2545724"/>
              <a:gd name="connsiteX152" fmla="*/ 646315 w 768536"/>
              <a:gd name="connsiteY152" fmla="*/ 1828102 h 2545724"/>
              <a:gd name="connsiteX153" fmla="*/ 641151 w 768536"/>
              <a:gd name="connsiteY153" fmla="*/ 1779041 h 2545724"/>
              <a:gd name="connsiteX154" fmla="*/ 647176 w 768536"/>
              <a:gd name="connsiteY154" fmla="*/ 1696413 h 2545724"/>
              <a:gd name="connsiteX155" fmla="*/ 656644 w 768536"/>
              <a:gd name="connsiteY155" fmla="*/ 1637023 h 2545724"/>
              <a:gd name="connsiteX156" fmla="*/ 654922 w 768536"/>
              <a:gd name="connsiteY156" fmla="*/ 1622391 h 2545724"/>
              <a:gd name="connsiteX157" fmla="*/ 672997 w 768536"/>
              <a:gd name="connsiteY157" fmla="*/ 1592266 h 2545724"/>
              <a:gd name="connsiteX158" fmla="*/ 674719 w 768536"/>
              <a:gd name="connsiteY158" fmla="*/ 1572470 h 2545724"/>
              <a:gd name="connsiteX159" fmla="*/ 686769 w 768536"/>
              <a:gd name="connsiteY159" fmla="*/ 1482956 h 2545724"/>
              <a:gd name="connsiteX160" fmla="*/ 732387 w 768536"/>
              <a:gd name="connsiteY160" fmla="*/ 1263473 h 2545724"/>
              <a:gd name="connsiteX161" fmla="*/ 733247 w 768536"/>
              <a:gd name="connsiteY161" fmla="*/ 1205806 h 2545724"/>
              <a:gd name="connsiteX162" fmla="*/ 733247 w 768536"/>
              <a:gd name="connsiteY162" fmla="*/ 1205806 h 2545724"/>
              <a:gd name="connsiteX163" fmla="*/ 738412 w 768536"/>
              <a:gd name="connsiteY163" fmla="*/ 1213552 h 2545724"/>
              <a:gd name="connsiteX164" fmla="*/ 752183 w 768536"/>
              <a:gd name="connsiteY164" fmla="*/ 1152441 h 2545724"/>
              <a:gd name="connsiteX165" fmla="*/ 749601 w 768536"/>
              <a:gd name="connsiteY165" fmla="*/ 1130923 h 2545724"/>
              <a:gd name="connsiteX166" fmla="*/ 749601 w 768536"/>
              <a:gd name="connsiteY166" fmla="*/ 1095634 h 2545724"/>
              <a:gd name="connsiteX167" fmla="*/ 752183 w 768536"/>
              <a:gd name="connsiteY167" fmla="*/ 1047434 h 2545724"/>
              <a:gd name="connsiteX168" fmla="*/ 755626 w 768536"/>
              <a:gd name="connsiteY168" fmla="*/ 1007841 h 2545724"/>
              <a:gd name="connsiteX169" fmla="*/ 759929 w 768536"/>
              <a:gd name="connsiteY169" fmla="*/ 973413 h 2545724"/>
              <a:gd name="connsiteX170" fmla="*/ 758208 w 768536"/>
              <a:gd name="connsiteY170" fmla="*/ 947591 h 2545724"/>
              <a:gd name="connsiteX171" fmla="*/ 768537 w 768536"/>
              <a:gd name="connsiteY171" fmla="*/ 943288 h 2545724"/>
              <a:gd name="connsiteX172" fmla="*/ 184112 w 768536"/>
              <a:gd name="connsiteY172" fmla="*/ 988906 h 2545724"/>
              <a:gd name="connsiteX173" fmla="*/ 182390 w 768536"/>
              <a:gd name="connsiteY173" fmla="*/ 964806 h 2545724"/>
              <a:gd name="connsiteX174" fmla="*/ 160872 w 768536"/>
              <a:gd name="connsiteY174" fmla="*/ 928656 h 2545724"/>
              <a:gd name="connsiteX175" fmla="*/ 171201 w 768536"/>
              <a:gd name="connsiteY175" fmla="*/ 925213 h 2545724"/>
              <a:gd name="connsiteX176" fmla="*/ 153987 w 768536"/>
              <a:gd name="connsiteY176" fmla="*/ 911441 h 2545724"/>
              <a:gd name="connsiteX177" fmla="*/ 169480 w 768536"/>
              <a:gd name="connsiteY177" fmla="*/ 907998 h 2545724"/>
              <a:gd name="connsiteX178" fmla="*/ 161733 w 768536"/>
              <a:gd name="connsiteY178" fmla="*/ 899391 h 2545724"/>
              <a:gd name="connsiteX179" fmla="*/ 184112 w 768536"/>
              <a:gd name="connsiteY179" fmla="*/ 862381 h 2545724"/>
              <a:gd name="connsiteX180" fmla="*/ 215958 w 768536"/>
              <a:gd name="connsiteY180" fmla="*/ 814181 h 2545724"/>
              <a:gd name="connsiteX181" fmla="*/ 231451 w 768536"/>
              <a:gd name="connsiteY181" fmla="*/ 870127 h 2545724"/>
              <a:gd name="connsiteX182" fmla="*/ 238337 w 768536"/>
              <a:gd name="connsiteY182" fmla="*/ 941566 h 2545724"/>
              <a:gd name="connsiteX183" fmla="*/ 255551 w 768536"/>
              <a:gd name="connsiteY183" fmla="*/ 1012145 h 2545724"/>
              <a:gd name="connsiteX184" fmla="*/ 264158 w 768536"/>
              <a:gd name="connsiteY184" fmla="*/ 1025916 h 2545724"/>
              <a:gd name="connsiteX185" fmla="*/ 265880 w 768536"/>
              <a:gd name="connsiteY185" fmla="*/ 1027638 h 2545724"/>
              <a:gd name="connsiteX186" fmla="*/ 265880 w 768536"/>
              <a:gd name="connsiteY186" fmla="*/ 1027638 h 2545724"/>
              <a:gd name="connsiteX187" fmla="*/ 252969 w 768536"/>
              <a:gd name="connsiteY187" fmla="*/ 1094773 h 2545724"/>
              <a:gd name="connsiteX188" fmla="*/ 183251 w 768536"/>
              <a:gd name="connsiteY188" fmla="*/ 987184 h 2545724"/>
              <a:gd name="connsiteX189" fmla="*/ 663529 w 768536"/>
              <a:gd name="connsiteY189" fmla="*/ 1090470 h 2545724"/>
              <a:gd name="connsiteX190" fmla="*/ 661808 w 768536"/>
              <a:gd name="connsiteY190" fmla="*/ 1074116 h 2545724"/>
              <a:gd name="connsiteX191" fmla="*/ 666112 w 768536"/>
              <a:gd name="connsiteY191" fmla="*/ 1037106 h 2545724"/>
              <a:gd name="connsiteX192" fmla="*/ 666112 w 768536"/>
              <a:gd name="connsiteY192" fmla="*/ 1037106 h 2545724"/>
              <a:gd name="connsiteX193" fmla="*/ 678162 w 768536"/>
              <a:gd name="connsiteY193" fmla="*/ 1111127 h 2545724"/>
              <a:gd name="connsiteX194" fmla="*/ 672997 w 768536"/>
              <a:gd name="connsiteY194" fmla="*/ 1105102 h 2545724"/>
              <a:gd name="connsiteX195" fmla="*/ 663529 w 768536"/>
              <a:gd name="connsiteY195" fmla="*/ 1090470 h 254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768536" h="2545724">
                <a:moveTo>
                  <a:pt x="765954" y="938123"/>
                </a:moveTo>
                <a:cubicBezTo>
                  <a:pt x="758208" y="914023"/>
                  <a:pt x="754765" y="889063"/>
                  <a:pt x="755626" y="864963"/>
                </a:cubicBezTo>
                <a:cubicBezTo>
                  <a:pt x="755626" y="853773"/>
                  <a:pt x="756487" y="842584"/>
                  <a:pt x="750462" y="833977"/>
                </a:cubicBezTo>
                <a:cubicBezTo>
                  <a:pt x="746158" y="828813"/>
                  <a:pt x="740133" y="823648"/>
                  <a:pt x="742715" y="817623"/>
                </a:cubicBezTo>
                <a:cubicBezTo>
                  <a:pt x="742715" y="816763"/>
                  <a:pt x="744437" y="815902"/>
                  <a:pt x="744437" y="814181"/>
                </a:cubicBezTo>
                <a:cubicBezTo>
                  <a:pt x="744437" y="811598"/>
                  <a:pt x="742715" y="809877"/>
                  <a:pt x="740994" y="809016"/>
                </a:cubicBezTo>
                <a:cubicBezTo>
                  <a:pt x="738412" y="808156"/>
                  <a:pt x="736690" y="807295"/>
                  <a:pt x="734108" y="806434"/>
                </a:cubicBezTo>
                <a:cubicBezTo>
                  <a:pt x="728944" y="802991"/>
                  <a:pt x="731526" y="795245"/>
                  <a:pt x="734108" y="790081"/>
                </a:cubicBezTo>
                <a:cubicBezTo>
                  <a:pt x="737551" y="784916"/>
                  <a:pt x="741854" y="779752"/>
                  <a:pt x="740133" y="774588"/>
                </a:cubicBezTo>
                <a:cubicBezTo>
                  <a:pt x="740133" y="772006"/>
                  <a:pt x="737551" y="770284"/>
                  <a:pt x="735829" y="767702"/>
                </a:cubicBezTo>
                <a:cubicBezTo>
                  <a:pt x="731526" y="762538"/>
                  <a:pt x="730665" y="756513"/>
                  <a:pt x="728944" y="750488"/>
                </a:cubicBezTo>
                <a:cubicBezTo>
                  <a:pt x="724640" y="730691"/>
                  <a:pt x="716894" y="705731"/>
                  <a:pt x="728944" y="689377"/>
                </a:cubicBezTo>
                <a:cubicBezTo>
                  <a:pt x="732387" y="684213"/>
                  <a:pt x="735829" y="679909"/>
                  <a:pt x="738412" y="674745"/>
                </a:cubicBezTo>
                <a:cubicBezTo>
                  <a:pt x="734108" y="675606"/>
                  <a:pt x="729804" y="671302"/>
                  <a:pt x="729804" y="666999"/>
                </a:cubicBezTo>
                <a:cubicBezTo>
                  <a:pt x="729804" y="662695"/>
                  <a:pt x="732387" y="658391"/>
                  <a:pt x="734969" y="654948"/>
                </a:cubicBezTo>
                <a:cubicBezTo>
                  <a:pt x="737551" y="651506"/>
                  <a:pt x="740994" y="648063"/>
                  <a:pt x="741854" y="643759"/>
                </a:cubicBezTo>
                <a:cubicBezTo>
                  <a:pt x="743576" y="638595"/>
                  <a:pt x="741854" y="632570"/>
                  <a:pt x="741854" y="627406"/>
                </a:cubicBezTo>
                <a:cubicBezTo>
                  <a:pt x="739272" y="617077"/>
                  <a:pt x="736690" y="606749"/>
                  <a:pt x="733247" y="596420"/>
                </a:cubicBezTo>
                <a:cubicBezTo>
                  <a:pt x="728083" y="582648"/>
                  <a:pt x="719476" y="577484"/>
                  <a:pt x="715172" y="563713"/>
                </a:cubicBezTo>
                <a:cubicBezTo>
                  <a:pt x="710869" y="551663"/>
                  <a:pt x="710008" y="538752"/>
                  <a:pt x="708287" y="525841"/>
                </a:cubicBezTo>
                <a:cubicBezTo>
                  <a:pt x="708287" y="521538"/>
                  <a:pt x="707426" y="517234"/>
                  <a:pt x="705704" y="513791"/>
                </a:cubicBezTo>
                <a:cubicBezTo>
                  <a:pt x="702262" y="507766"/>
                  <a:pt x="696237" y="503463"/>
                  <a:pt x="690212" y="500881"/>
                </a:cubicBezTo>
                <a:cubicBezTo>
                  <a:pt x="663529" y="486248"/>
                  <a:pt x="586065" y="461288"/>
                  <a:pt x="579180" y="452681"/>
                </a:cubicBezTo>
                <a:cubicBezTo>
                  <a:pt x="573154" y="444074"/>
                  <a:pt x="576597" y="439770"/>
                  <a:pt x="584344" y="432024"/>
                </a:cubicBezTo>
                <a:cubicBezTo>
                  <a:pt x="566269" y="419113"/>
                  <a:pt x="549055" y="406202"/>
                  <a:pt x="531840" y="392431"/>
                </a:cubicBezTo>
                <a:cubicBezTo>
                  <a:pt x="528397" y="389848"/>
                  <a:pt x="525815" y="387266"/>
                  <a:pt x="524094" y="383824"/>
                </a:cubicBezTo>
                <a:cubicBezTo>
                  <a:pt x="522372" y="380381"/>
                  <a:pt x="522372" y="377799"/>
                  <a:pt x="523233" y="374356"/>
                </a:cubicBezTo>
                <a:cubicBezTo>
                  <a:pt x="523233" y="370913"/>
                  <a:pt x="523233" y="368331"/>
                  <a:pt x="523233" y="364888"/>
                </a:cubicBezTo>
                <a:cubicBezTo>
                  <a:pt x="525815" y="362306"/>
                  <a:pt x="528397" y="360584"/>
                  <a:pt x="530119" y="358002"/>
                </a:cubicBezTo>
                <a:cubicBezTo>
                  <a:pt x="545612" y="340788"/>
                  <a:pt x="555940" y="316688"/>
                  <a:pt x="551637" y="294309"/>
                </a:cubicBezTo>
                <a:cubicBezTo>
                  <a:pt x="560244" y="296891"/>
                  <a:pt x="568851" y="292588"/>
                  <a:pt x="574876" y="285702"/>
                </a:cubicBezTo>
                <a:cubicBezTo>
                  <a:pt x="580901" y="278816"/>
                  <a:pt x="583483" y="271070"/>
                  <a:pt x="585204" y="262463"/>
                </a:cubicBezTo>
                <a:cubicBezTo>
                  <a:pt x="590369" y="241806"/>
                  <a:pt x="592951" y="218566"/>
                  <a:pt x="582622" y="199631"/>
                </a:cubicBezTo>
                <a:cubicBezTo>
                  <a:pt x="576597" y="197909"/>
                  <a:pt x="571433" y="199631"/>
                  <a:pt x="569712" y="203074"/>
                </a:cubicBezTo>
                <a:cubicBezTo>
                  <a:pt x="572294" y="197049"/>
                  <a:pt x="572294" y="173809"/>
                  <a:pt x="573154" y="170366"/>
                </a:cubicBezTo>
                <a:cubicBezTo>
                  <a:pt x="573154" y="159177"/>
                  <a:pt x="574015" y="147127"/>
                  <a:pt x="573154" y="135938"/>
                </a:cubicBezTo>
                <a:cubicBezTo>
                  <a:pt x="572294" y="128191"/>
                  <a:pt x="568851" y="121306"/>
                  <a:pt x="568851" y="113559"/>
                </a:cubicBezTo>
                <a:cubicBezTo>
                  <a:pt x="568851" y="109256"/>
                  <a:pt x="574015" y="90320"/>
                  <a:pt x="565408" y="90320"/>
                </a:cubicBezTo>
                <a:cubicBezTo>
                  <a:pt x="568851" y="83434"/>
                  <a:pt x="571433" y="75688"/>
                  <a:pt x="570572" y="68802"/>
                </a:cubicBezTo>
                <a:cubicBezTo>
                  <a:pt x="569712" y="61056"/>
                  <a:pt x="562826" y="54170"/>
                  <a:pt x="555079" y="55891"/>
                </a:cubicBezTo>
                <a:cubicBezTo>
                  <a:pt x="551637" y="46424"/>
                  <a:pt x="548194" y="36956"/>
                  <a:pt x="545612" y="27488"/>
                </a:cubicBezTo>
                <a:cubicBezTo>
                  <a:pt x="545612" y="25766"/>
                  <a:pt x="543890" y="24045"/>
                  <a:pt x="543029" y="22324"/>
                </a:cubicBezTo>
                <a:cubicBezTo>
                  <a:pt x="538726" y="17159"/>
                  <a:pt x="529258" y="21463"/>
                  <a:pt x="524094" y="18020"/>
                </a:cubicBezTo>
                <a:cubicBezTo>
                  <a:pt x="519790" y="15438"/>
                  <a:pt x="518929" y="9413"/>
                  <a:pt x="515487" y="5109"/>
                </a:cubicBezTo>
                <a:cubicBezTo>
                  <a:pt x="511183" y="-55"/>
                  <a:pt x="504297" y="-916"/>
                  <a:pt x="498272" y="806"/>
                </a:cubicBezTo>
                <a:cubicBezTo>
                  <a:pt x="492247" y="2527"/>
                  <a:pt x="487083" y="5970"/>
                  <a:pt x="481919" y="9413"/>
                </a:cubicBezTo>
                <a:cubicBezTo>
                  <a:pt x="478476" y="4249"/>
                  <a:pt x="469869" y="1666"/>
                  <a:pt x="464704" y="5109"/>
                </a:cubicBezTo>
                <a:cubicBezTo>
                  <a:pt x="456097" y="2527"/>
                  <a:pt x="445769" y="5970"/>
                  <a:pt x="441465" y="13716"/>
                </a:cubicBezTo>
                <a:cubicBezTo>
                  <a:pt x="439744" y="11134"/>
                  <a:pt x="438022" y="8552"/>
                  <a:pt x="436301" y="5970"/>
                </a:cubicBezTo>
                <a:cubicBezTo>
                  <a:pt x="424251" y="12856"/>
                  <a:pt x="412201" y="18020"/>
                  <a:pt x="399290" y="22324"/>
                </a:cubicBezTo>
                <a:cubicBezTo>
                  <a:pt x="401872" y="20602"/>
                  <a:pt x="405315" y="18020"/>
                  <a:pt x="407897" y="16299"/>
                </a:cubicBezTo>
                <a:cubicBezTo>
                  <a:pt x="386380" y="18020"/>
                  <a:pt x="370887" y="36956"/>
                  <a:pt x="357976" y="54170"/>
                </a:cubicBezTo>
                <a:cubicBezTo>
                  <a:pt x="357976" y="52449"/>
                  <a:pt x="357115" y="50727"/>
                  <a:pt x="356255" y="49866"/>
                </a:cubicBezTo>
                <a:cubicBezTo>
                  <a:pt x="345065" y="67081"/>
                  <a:pt x="342483" y="88599"/>
                  <a:pt x="341622" y="109256"/>
                </a:cubicBezTo>
                <a:cubicBezTo>
                  <a:pt x="339901" y="140241"/>
                  <a:pt x="338179" y="171227"/>
                  <a:pt x="338179" y="202213"/>
                </a:cubicBezTo>
                <a:cubicBezTo>
                  <a:pt x="339040" y="195327"/>
                  <a:pt x="328712" y="192745"/>
                  <a:pt x="323547" y="197049"/>
                </a:cubicBezTo>
                <a:cubicBezTo>
                  <a:pt x="318383" y="201352"/>
                  <a:pt x="318383" y="209099"/>
                  <a:pt x="319244" y="215984"/>
                </a:cubicBezTo>
                <a:cubicBezTo>
                  <a:pt x="320105" y="237502"/>
                  <a:pt x="321826" y="259881"/>
                  <a:pt x="333015" y="278816"/>
                </a:cubicBezTo>
                <a:cubicBezTo>
                  <a:pt x="336458" y="284841"/>
                  <a:pt x="344205" y="291727"/>
                  <a:pt x="350230" y="287424"/>
                </a:cubicBezTo>
                <a:cubicBezTo>
                  <a:pt x="352812" y="303777"/>
                  <a:pt x="356255" y="320131"/>
                  <a:pt x="364001" y="333902"/>
                </a:cubicBezTo>
                <a:cubicBezTo>
                  <a:pt x="363140" y="345952"/>
                  <a:pt x="361419" y="358002"/>
                  <a:pt x="360558" y="370052"/>
                </a:cubicBezTo>
                <a:cubicBezTo>
                  <a:pt x="350230" y="368331"/>
                  <a:pt x="341622" y="376938"/>
                  <a:pt x="336458" y="385545"/>
                </a:cubicBezTo>
                <a:cubicBezTo>
                  <a:pt x="331294" y="394152"/>
                  <a:pt x="328712" y="404481"/>
                  <a:pt x="323547" y="413088"/>
                </a:cubicBezTo>
                <a:cubicBezTo>
                  <a:pt x="313219" y="427720"/>
                  <a:pt x="228869" y="459566"/>
                  <a:pt x="197883" y="462148"/>
                </a:cubicBezTo>
                <a:cubicBezTo>
                  <a:pt x="186694" y="463009"/>
                  <a:pt x="173783" y="462148"/>
                  <a:pt x="166037" y="469034"/>
                </a:cubicBezTo>
                <a:cubicBezTo>
                  <a:pt x="162594" y="472477"/>
                  <a:pt x="160012" y="476781"/>
                  <a:pt x="157430" y="480223"/>
                </a:cubicBezTo>
                <a:cubicBezTo>
                  <a:pt x="152265" y="486248"/>
                  <a:pt x="144519" y="490552"/>
                  <a:pt x="139355" y="495716"/>
                </a:cubicBezTo>
                <a:cubicBezTo>
                  <a:pt x="126444" y="508627"/>
                  <a:pt x="123862" y="527563"/>
                  <a:pt x="121280" y="545638"/>
                </a:cubicBezTo>
                <a:cubicBezTo>
                  <a:pt x="119558" y="560270"/>
                  <a:pt x="117837" y="566295"/>
                  <a:pt x="116115" y="580066"/>
                </a:cubicBezTo>
                <a:cubicBezTo>
                  <a:pt x="113533" y="599002"/>
                  <a:pt x="109230" y="620520"/>
                  <a:pt x="92015" y="629127"/>
                </a:cubicBezTo>
                <a:cubicBezTo>
                  <a:pt x="98901" y="634291"/>
                  <a:pt x="101483" y="642898"/>
                  <a:pt x="99762" y="651506"/>
                </a:cubicBezTo>
                <a:cubicBezTo>
                  <a:pt x="98901" y="660113"/>
                  <a:pt x="94597" y="666999"/>
                  <a:pt x="90294" y="674745"/>
                </a:cubicBezTo>
                <a:cubicBezTo>
                  <a:pt x="81687" y="690238"/>
                  <a:pt x="73080" y="705731"/>
                  <a:pt x="64472" y="721223"/>
                </a:cubicBezTo>
                <a:cubicBezTo>
                  <a:pt x="45537" y="754791"/>
                  <a:pt x="25740" y="786638"/>
                  <a:pt x="6805" y="820206"/>
                </a:cubicBezTo>
                <a:cubicBezTo>
                  <a:pt x="2501" y="827952"/>
                  <a:pt x="-1803" y="837420"/>
                  <a:pt x="780" y="845166"/>
                </a:cubicBezTo>
                <a:cubicBezTo>
                  <a:pt x="2501" y="850331"/>
                  <a:pt x="7665" y="853773"/>
                  <a:pt x="9387" y="858938"/>
                </a:cubicBezTo>
                <a:cubicBezTo>
                  <a:pt x="11108" y="864102"/>
                  <a:pt x="8526" y="871848"/>
                  <a:pt x="3362" y="870988"/>
                </a:cubicBezTo>
                <a:cubicBezTo>
                  <a:pt x="11108" y="875291"/>
                  <a:pt x="6805" y="886481"/>
                  <a:pt x="3362" y="895088"/>
                </a:cubicBezTo>
                <a:cubicBezTo>
                  <a:pt x="-4385" y="919188"/>
                  <a:pt x="14551" y="943288"/>
                  <a:pt x="32626" y="961363"/>
                </a:cubicBezTo>
                <a:cubicBezTo>
                  <a:pt x="50701" y="979438"/>
                  <a:pt x="70497" y="1002677"/>
                  <a:pt x="64472" y="1026777"/>
                </a:cubicBezTo>
                <a:cubicBezTo>
                  <a:pt x="82547" y="1028498"/>
                  <a:pt x="92015" y="1049156"/>
                  <a:pt x="101483" y="1064648"/>
                </a:cubicBezTo>
                <a:cubicBezTo>
                  <a:pt x="121280" y="1096495"/>
                  <a:pt x="153987" y="1118013"/>
                  <a:pt x="182390" y="1142973"/>
                </a:cubicBezTo>
                <a:cubicBezTo>
                  <a:pt x="203908" y="1161909"/>
                  <a:pt x="222844" y="1184288"/>
                  <a:pt x="238337" y="1209248"/>
                </a:cubicBezTo>
                <a:cubicBezTo>
                  <a:pt x="234894" y="1223020"/>
                  <a:pt x="231451" y="1236791"/>
                  <a:pt x="229730" y="1250563"/>
                </a:cubicBezTo>
                <a:cubicBezTo>
                  <a:pt x="227147" y="1269498"/>
                  <a:pt x="227147" y="1289295"/>
                  <a:pt x="228008" y="1309091"/>
                </a:cubicBezTo>
                <a:cubicBezTo>
                  <a:pt x="229730" y="1342659"/>
                  <a:pt x="232312" y="1375366"/>
                  <a:pt x="235755" y="1408073"/>
                </a:cubicBezTo>
                <a:cubicBezTo>
                  <a:pt x="245222" y="1485538"/>
                  <a:pt x="263297" y="1564723"/>
                  <a:pt x="255551" y="1642188"/>
                </a:cubicBezTo>
                <a:cubicBezTo>
                  <a:pt x="252108" y="1683502"/>
                  <a:pt x="247805" y="1723956"/>
                  <a:pt x="244362" y="1765270"/>
                </a:cubicBezTo>
                <a:cubicBezTo>
                  <a:pt x="242640" y="1779902"/>
                  <a:pt x="241780" y="1794534"/>
                  <a:pt x="246083" y="1809166"/>
                </a:cubicBezTo>
                <a:cubicBezTo>
                  <a:pt x="248665" y="1817773"/>
                  <a:pt x="253830" y="1826380"/>
                  <a:pt x="252969" y="1835848"/>
                </a:cubicBezTo>
                <a:cubicBezTo>
                  <a:pt x="252969" y="1842734"/>
                  <a:pt x="248665" y="1848759"/>
                  <a:pt x="246944" y="1854784"/>
                </a:cubicBezTo>
                <a:cubicBezTo>
                  <a:pt x="245222" y="1861670"/>
                  <a:pt x="245222" y="1869416"/>
                  <a:pt x="246944" y="1876302"/>
                </a:cubicBezTo>
                <a:cubicBezTo>
                  <a:pt x="252108" y="1959791"/>
                  <a:pt x="255551" y="2131934"/>
                  <a:pt x="256412" y="2215423"/>
                </a:cubicBezTo>
                <a:cubicBezTo>
                  <a:pt x="256412" y="2227473"/>
                  <a:pt x="272765" y="2262763"/>
                  <a:pt x="268462" y="2274813"/>
                </a:cubicBezTo>
                <a:cubicBezTo>
                  <a:pt x="266740" y="2279977"/>
                  <a:pt x="264158" y="2284281"/>
                  <a:pt x="263297" y="2289445"/>
                </a:cubicBezTo>
                <a:cubicBezTo>
                  <a:pt x="263297" y="2293748"/>
                  <a:pt x="264158" y="2298052"/>
                  <a:pt x="265880" y="2302355"/>
                </a:cubicBezTo>
                <a:cubicBezTo>
                  <a:pt x="275347" y="2329038"/>
                  <a:pt x="288258" y="2355720"/>
                  <a:pt x="286537" y="2384123"/>
                </a:cubicBezTo>
                <a:cubicBezTo>
                  <a:pt x="284815" y="2403920"/>
                  <a:pt x="276208" y="2421995"/>
                  <a:pt x="273626" y="2441791"/>
                </a:cubicBezTo>
                <a:cubicBezTo>
                  <a:pt x="273626" y="2444373"/>
                  <a:pt x="273626" y="2447816"/>
                  <a:pt x="273626" y="2450398"/>
                </a:cubicBezTo>
                <a:cubicBezTo>
                  <a:pt x="275347" y="2453841"/>
                  <a:pt x="278790" y="2455563"/>
                  <a:pt x="281372" y="2458145"/>
                </a:cubicBezTo>
                <a:cubicBezTo>
                  <a:pt x="292562" y="2465031"/>
                  <a:pt x="302029" y="2474498"/>
                  <a:pt x="309776" y="2484827"/>
                </a:cubicBezTo>
                <a:cubicBezTo>
                  <a:pt x="316662" y="2493434"/>
                  <a:pt x="321826" y="2502041"/>
                  <a:pt x="328712" y="2510648"/>
                </a:cubicBezTo>
                <a:cubicBezTo>
                  <a:pt x="346787" y="2529584"/>
                  <a:pt x="373469" y="2538191"/>
                  <a:pt x="398429" y="2542495"/>
                </a:cubicBezTo>
                <a:cubicBezTo>
                  <a:pt x="424251" y="2546798"/>
                  <a:pt x="452654" y="2548520"/>
                  <a:pt x="475894" y="2536470"/>
                </a:cubicBezTo>
                <a:cubicBezTo>
                  <a:pt x="480197" y="2517534"/>
                  <a:pt x="471590" y="2498598"/>
                  <a:pt x="460401" y="2483105"/>
                </a:cubicBezTo>
                <a:cubicBezTo>
                  <a:pt x="449212" y="2467613"/>
                  <a:pt x="434579" y="2454702"/>
                  <a:pt x="423390" y="2439209"/>
                </a:cubicBezTo>
                <a:cubicBezTo>
                  <a:pt x="406176" y="2415109"/>
                  <a:pt x="399290" y="2384984"/>
                  <a:pt x="399290" y="2354859"/>
                </a:cubicBezTo>
                <a:cubicBezTo>
                  <a:pt x="399290" y="2330759"/>
                  <a:pt x="405315" y="2305798"/>
                  <a:pt x="398429" y="2283420"/>
                </a:cubicBezTo>
                <a:cubicBezTo>
                  <a:pt x="396708" y="2277395"/>
                  <a:pt x="394126" y="2271370"/>
                  <a:pt x="394126" y="2264484"/>
                </a:cubicBezTo>
                <a:cubicBezTo>
                  <a:pt x="394126" y="2255016"/>
                  <a:pt x="398429" y="2246409"/>
                  <a:pt x="400151" y="2237802"/>
                </a:cubicBezTo>
                <a:cubicBezTo>
                  <a:pt x="402733" y="2225752"/>
                  <a:pt x="400151" y="2212841"/>
                  <a:pt x="398429" y="2199930"/>
                </a:cubicBezTo>
                <a:cubicBezTo>
                  <a:pt x="397569" y="2167223"/>
                  <a:pt x="395847" y="1973563"/>
                  <a:pt x="397569" y="1967538"/>
                </a:cubicBezTo>
                <a:cubicBezTo>
                  <a:pt x="399290" y="1962373"/>
                  <a:pt x="398429" y="1957209"/>
                  <a:pt x="397569" y="1951184"/>
                </a:cubicBezTo>
                <a:cubicBezTo>
                  <a:pt x="397569" y="1949463"/>
                  <a:pt x="397569" y="1948602"/>
                  <a:pt x="397569" y="1946880"/>
                </a:cubicBezTo>
                <a:cubicBezTo>
                  <a:pt x="389822" y="1883188"/>
                  <a:pt x="406176" y="1819495"/>
                  <a:pt x="419087" y="1755802"/>
                </a:cubicBezTo>
                <a:cubicBezTo>
                  <a:pt x="435440" y="1674895"/>
                  <a:pt x="445769" y="1592266"/>
                  <a:pt x="454376" y="1510498"/>
                </a:cubicBezTo>
                <a:cubicBezTo>
                  <a:pt x="475033" y="1560420"/>
                  <a:pt x="465565" y="1618088"/>
                  <a:pt x="481919" y="1668870"/>
                </a:cubicBezTo>
                <a:cubicBezTo>
                  <a:pt x="485362" y="1678338"/>
                  <a:pt x="488804" y="1686945"/>
                  <a:pt x="487944" y="1696413"/>
                </a:cubicBezTo>
                <a:cubicBezTo>
                  <a:pt x="486222" y="1712766"/>
                  <a:pt x="469869" y="1725677"/>
                  <a:pt x="472451" y="1742030"/>
                </a:cubicBezTo>
                <a:cubicBezTo>
                  <a:pt x="473312" y="1748916"/>
                  <a:pt x="477615" y="1754081"/>
                  <a:pt x="479337" y="1760966"/>
                </a:cubicBezTo>
                <a:cubicBezTo>
                  <a:pt x="482779" y="1769573"/>
                  <a:pt x="481919" y="1778180"/>
                  <a:pt x="481919" y="1787648"/>
                </a:cubicBezTo>
                <a:cubicBezTo>
                  <a:pt x="479337" y="1853063"/>
                  <a:pt x="476754" y="1918477"/>
                  <a:pt x="475033" y="1983891"/>
                </a:cubicBezTo>
                <a:cubicBezTo>
                  <a:pt x="467287" y="1991638"/>
                  <a:pt x="467287" y="2003688"/>
                  <a:pt x="469869" y="2014877"/>
                </a:cubicBezTo>
                <a:cubicBezTo>
                  <a:pt x="472451" y="2025205"/>
                  <a:pt x="476754" y="2035534"/>
                  <a:pt x="477615" y="2046723"/>
                </a:cubicBezTo>
                <a:cubicBezTo>
                  <a:pt x="477615" y="2050166"/>
                  <a:pt x="477615" y="2053609"/>
                  <a:pt x="475894" y="2056191"/>
                </a:cubicBezTo>
                <a:cubicBezTo>
                  <a:pt x="475033" y="2057913"/>
                  <a:pt x="473312" y="2059634"/>
                  <a:pt x="471590" y="2061355"/>
                </a:cubicBezTo>
                <a:cubicBezTo>
                  <a:pt x="467287" y="2068241"/>
                  <a:pt x="472451" y="2075988"/>
                  <a:pt x="475894" y="2083734"/>
                </a:cubicBezTo>
                <a:cubicBezTo>
                  <a:pt x="470729" y="2095784"/>
                  <a:pt x="466426" y="2108695"/>
                  <a:pt x="465565" y="2121605"/>
                </a:cubicBezTo>
                <a:cubicBezTo>
                  <a:pt x="465565" y="2128491"/>
                  <a:pt x="466426" y="2134516"/>
                  <a:pt x="467287" y="2140541"/>
                </a:cubicBezTo>
                <a:cubicBezTo>
                  <a:pt x="471590" y="2163780"/>
                  <a:pt x="478476" y="2187020"/>
                  <a:pt x="480197" y="2211120"/>
                </a:cubicBezTo>
                <a:cubicBezTo>
                  <a:pt x="481919" y="2235220"/>
                  <a:pt x="477615" y="2260180"/>
                  <a:pt x="462122" y="2279116"/>
                </a:cubicBezTo>
                <a:cubicBezTo>
                  <a:pt x="459540" y="2282559"/>
                  <a:pt x="456958" y="2285141"/>
                  <a:pt x="456097" y="2289445"/>
                </a:cubicBezTo>
                <a:cubicBezTo>
                  <a:pt x="456097" y="2293748"/>
                  <a:pt x="458679" y="2297191"/>
                  <a:pt x="461262" y="2300634"/>
                </a:cubicBezTo>
                <a:cubicBezTo>
                  <a:pt x="469008" y="2310962"/>
                  <a:pt x="478476" y="2320430"/>
                  <a:pt x="487944" y="2329038"/>
                </a:cubicBezTo>
                <a:cubicBezTo>
                  <a:pt x="490526" y="2331620"/>
                  <a:pt x="493969" y="2334202"/>
                  <a:pt x="494829" y="2337645"/>
                </a:cubicBezTo>
                <a:cubicBezTo>
                  <a:pt x="495690" y="2341087"/>
                  <a:pt x="494829" y="2344531"/>
                  <a:pt x="494829" y="2347973"/>
                </a:cubicBezTo>
                <a:cubicBezTo>
                  <a:pt x="492247" y="2359163"/>
                  <a:pt x="488804" y="2370352"/>
                  <a:pt x="486222" y="2381541"/>
                </a:cubicBezTo>
                <a:cubicBezTo>
                  <a:pt x="483640" y="2391009"/>
                  <a:pt x="481058" y="2401337"/>
                  <a:pt x="485362" y="2410805"/>
                </a:cubicBezTo>
                <a:cubicBezTo>
                  <a:pt x="488804" y="2418552"/>
                  <a:pt x="496551" y="2424577"/>
                  <a:pt x="504297" y="2428020"/>
                </a:cubicBezTo>
                <a:cubicBezTo>
                  <a:pt x="531840" y="2440070"/>
                  <a:pt x="563687" y="2434906"/>
                  <a:pt x="592951" y="2440070"/>
                </a:cubicBezTo>
                <a:cubicBezTo>
                  <a:pt x="614469" y="2443513"/>
                  <a:pt x="635126" y="2452980"/>
                  <a:pt x="655783" y="2459005"/>
                </a:cubicBezTo>
                <a:cubicBezTo>
                  <a:pt x="676440" y="2465031"/>
                  <a:pt x="699679" y="2468473"/>
                  <a:pt x="720337" y="2459866"/>
                </a:cubicBezTo>
                <a:cubicBezTo>
                  <a:pt x="740994" y="2452120"/>
                  <a:pt x="756487" y="2429741"/>
                  <a:pt x="751322" y="2408223"/>
                </a:cubicBezTo>
                <a:cubicBezTo>
                  <a:pt x="751322" y="2406502"/>
                  <a:pt x="750462" y="2404781"/>
                  <a:pt x="748740" y="2403059"/>
                </a:cubicBezTo>
                <a:cubicBezTo>
                  <a:pt x="746158" y="2399616"/>
                  <a:pt x="741854" y="2397034"/>
                  <a:pt x="738412" y="2395313"/>
                </a:cubicBezTo>
                <a:cubicBezTo>
                  <a:pt x="709147" y="2379820"/>
                  <a:pt x="679883" y="2362605"/>
                  <a:pt x="656644" y="2339366"/>
                </a:cubicBezTo>
                <a:cubicBezTo>
                  <a:pt x="633404" y="2316127"/>
                  <a:pt x="615329" y="2286002"/>
                  <a:pt x="611887" y="2252434"/>
                </a:cubicBezTo>
                <a:cubicBezTo>
                  <a:pt x="606722" y="2202513"/>
                  <a:pt x="635126" y="2151730"/>
                  <a:pt x="618772" y="2103530"/>
                </a:cubicBezTo>
                <a:cubicBezTo>
                  <a:pt x="618772" y="2102670"/>
                  <a:pt x="618772" y="2100948"/>
                  <a:pt x="617912" y="2100088"/>
                </a:cubicBezTo>
                <a:cubicBezTo>
                  <a:pt x="617912" y="2095784"/>
                  <a:pt x="617051" y="2090620"/>
                  <a:pt x="615329" y="2085455"/>
                </a:cubicBezTo>
                <a:cubicBezTo>
                  <a:pt x="606722" y="2052748"/>
                  <a:pt x="612747" y="2017459"/>
                  <a:pt x="617912" y="1983891"/>
                </a:cubicBezTo>
                <a:cubicBezTo>
                  <a:pt x="623076" y="1952905"/>
                  <a:pt x="627379" y="1921059"/>
                  <a:pt x="635126" y="1890934"/>
                </a:cubicBezTo>
                <a:cubicBezTo>
                  <a:pt x="640290" y="1870277"/>
                  <a:pt x="646315" y="1849620"/>
                  <a:pt x="646315" y="1828102"/>
                </a:cubicBezTo>
                <a:cubicBezTo>
                  <a:pt x="646315" y="1806584"/>
                  <a:pt x="642872" y="1795395"/>
                  <a:pt x="641151" y="1779041"/>
                </a:cubicBezTo>
                <a:cubicBezTo>
                  <a:pt x="637708" y="1751498"/>
                  <a:pt x="640290" y="1723095"/>
                  <a:pt x="647176" y="1696413"/>
                </a:cubicBezTo>
                <a:cubicBezTo>
                  <a:pt x="652340" y="1676616"/>
                  <a:pt x="660087" y="1656820"/>
                  <a:pt x="656644" y="1637023"/>
                </a:cubicBezTo>
                <a:cubicBezTo>
                  <a:pt x="656644" y="1631859"/>
                  <a:pt x="654062" y="1627555"/>
                  <a:pt x="654922" y="1622391"/>
                </a:cubicBezTo>
                <a:cubicBezTo>
                  <a:pt x="656644" y="1610341"/>
                  <a:pt x="668694" y="1603456"/>
                  <a:pt x="672997" y="1592266"/>
                </a:cubicBezTo>
                <a:cubicBezTo>
                  <a:pt x="675579" y="1586241"/>
                  <a:pt x="674719" y="1579356"/>
                  <a:pt x="674719" y="1572470"/>
                </a:cubicBezTo>
                <a:cubicBezTo>
                  <a:pt x="673858" y="1542345"/>
                  <a:pt x="679883" y="1512220"/>
                  <a:pt x="686769" y="1482956"/>
                </a:cubicBezTo>
                <a:cubicBezTo>
                  <a:pt x="702262" y="1409795"/>
                  <a:pt x="724640" y="1338356"/>
                  <a:pt x="732387" y="1263473"/>
                </a:cubicBezTo>
                <a:cubicBezTo>
                  <a:pt x="734108" y="1244538"/>
                  <a:pt x="736690" y="1224741"/>
                  <a:pt x="733247" y="1205806"/>
                </a:cubicBezTo>
                <a:lnTo>
                  <a:pt x="733247" y="1205806"/>
                </a:lnTo>
                <a:cubicBezTo>
                  <a:pt x="734969" y="1208388"/>
                  <a:pt x="736690" y="1210970"/>
                  <a:pt x="738412" y="1213552"/>
                </a:cubicBezTo>
                <a:cubicBezTo>
                  <a:pt x="748740" y="1195477"/>
                  <a:pt x="753044" y="1173959"/>
                  <a:pt x="752183" y="1152441"/>
                </a:cubicBezTo>
                <a:cubicBezTo>
                  <a:pt x="752183" y="1145556"/>
                  <a:pt x="750462" y="1137809"/>
                  <a:pt x="749601" y="1130923"/>
                </a:cubicBezTo>
                <a:cubicBezTo>
                  <a:pt x="748740" y="1119734"/>
                  <a:pt x="749601" y="1107684"/>
                  <a:pt x="749601" y="1095634"/>
                </a:cubicBezTo>
                <a:cubicBezTo>
                  <a:pt x="750462" y="1079281"/>
                  <a:pt x="751322" y="1063788"/>
                  <a:pt x="752183" y="1047434"/>
                </a:cubicBezTo>
                <a:cubicBezTo>
                  <a:pt x="752183" y="1034523"/>
                  <a:pt x="753904" y="1020752"/>
                  <a:pt x="755626" y="1007841"/>
                </a:cubicBezTo>
                <a:cubicBezTo>
                  <a:pt x="757347" y="996652"/>
                  <a:pt x="759929" y="985463"/>
                  <a:pt x="759929" y="973413"/>
                </a:cubicBezTo>
                <a:cubicBezTo>
                  <a:pt x="759929" y="966527"/>
                  <a:pt x="759929" y="956198"/>
                  <a:pt x="758208" y="947591"/>
                </a:cubicBezTo>
                <a:cubicBezTo>
                  <a:pt x="761651" y="945870"/>
                  <a:pt x="765094" y="945009"/>
                  <a:pt x="768537" y="943288"/>
                </a:cubicBezTo>
                <a:close/>
                <a:moveTo>
                  <a:pt x="184112" y="988906"/>
                </a:moveTo>
                <a:cubicBezTo>
                  <a:pt x="179808" y="981159"/>
                  <a:pt x="175505" y="970831"/>
                  <a:pt x="182390" y="964806"/>
                </a:cubicBezTo>
                <a:cubicBezTo>
                  <a:pt x="171201" y="956198"/>
                  <a:pt x="163455" y="943288"/>
                  <a:pt x="160872" y="928656"/>
                </a:cubicBezTo>
                <a:cubicBezTo>
                  <a:pt x="164315" y="927795"/>
                  <a:pt x="167758" y="926073"/>
                  <a:pt x="171201" y="925213"/>
                </a:cubicBezTo>
                <a:cubicBezTo>
                  <a:pt x="165176" y="920909"/>
                  <a:pt x="160012" y="916606"/>
                  <a:pt x="153987" y="911441"/>
                </a:cubicBezTo>
                <a:lnTo>
                  <a:pt x="169480" y="907998"/>
                </a:lnTo>
                <a:cubicBezTo>
                  <a:pt x="166897" y="905416"/>
                  <a:pt x="164315" y="901973"/>
                  <a:pt x="161733" y="899391"/>
                </a:cubicBezTo>
                <a:cubicBezTo>
                  <a:pt x="175505" y="894227"/>
                  <a:pt x="178947" y="876152"/>
                  <a:pt x="184112" y="862381"/>
                </a:cubicBezTo>
                <a:cubicBezTo>
                  <a:pt x="190137" y="844306"/>
                  <a:pt x="201326" y="827091"/>
                  <a:pt x="215958" y="814181"/>
                </a:cubicBezTo>
                <a:cubicBezTo>
                  <a:pt x="208212" y="833116"/>
                  <a:pt x="224565" y="852052"/>
                  <a:pt x="231451" y="870127"/>
                </a:cubicBezTo>
                <a:cubicBezTo>
                  <a:pt x="240058" y="892506"/>
                  <a:pt x="237476" y="917466"/>
                  <a:pt x="238337" y="941566"/>
                </a:cubicBezTo>
                <a:cubicBezTo>
                  <a:pt x="239197" y="965666"/>
                  <a:pt x="245222" y="989766"/>
                  <a:pt x="255551" y="1012145"/>
                </a:cubicBezTo>
                <a:cubicBezTo>
                  <a:pt x="258133" y="1017309"/>
                  <a:pt x="260715" y="1022473"/>
                  <a:pt x="264158" y="1025916"/>
                </a:cubicBezTo>
                <a:cubicBezTo>
                  <a:pt x="264158" y="1025916"/>
                  <a:pt x="265019" y="1026777"/>
                  <a:pt x="265880" y="1027638"/>
                </a:cubicBezTo>
                <a:cubicBezTo>
                  <a:pt x="265880" y="1027638"/>
                  <a:pt x="265880" y="1027638"/>
                  <a:pt x="265880" y="1027638"/>
                </a:cubicBezTo>
                <a:cubicBezTo>
                  <a:pt x="259855" y="1050016"/>
                  <a:pt x="256412" y="1072395"/>
                  <a:pt x="252969" y="1094773"/>
                </a:cubicBezTo>
                <a:cubicBezTo>
                  <a:pt x="228008" y="1060345"/>
                  <a:pt x="204769" y="1024195"/>
                  <a:pt x="183251" y="987184"/>
                </a:cubicBezTo>
                <a:close/>
                <a:moveTo>
                  <a:pt x="663529" y="1090470"/>
                </a:moveTo>
                <a:cubicBezTo>
                  <a:pt x="661808" y="1085306"/>
                  <a:pt x="661808" y="1079281"/>
                  <a:pt x="661808" y="1074116"/>
                </a:cubicBezTo>
                <a:cubicBezTo>
                  <a:pt x="661808" y="1062066"/>
                  <a:pt x="663529" y="1049156"/>
                  <a:pt x="666112" y="1037106"/>
                </a:cubicBezTo>
                <a:lnTo>
                  <a:pt x="666112" y="1037106"/>
                </a:lnTo>
                <a:cubicBezTo>
                  <a:pt x="673858" y="1061206"/>
                  <a:pt x="679883" y="1086166"/>
                  <a:pt x="678162" y="1111127"/>
                </a:cubicBezTo>
                <a:cubicBezTo>
                  <a:pt x="676440" y="1109406"/>
                  <a:pt x="674719" y="1107684"/>
                  <a:pt x="672997" y="1105102"/>
                </a:cubicBezTo>
                <a:cubicBezTo>
                  <a:pt x="668694" y="1100798"/>
                  <a:pt x="665251" y="1095634"/>
                  <a:pt x="663529" y="1090470"/>
                </a:cubicBezTo>
                <a:close/>
              </a:path>
            </a:pathLst>
          </a:custGeom>
          <a:solidFill>
            <a:schemeClr val="accent4"/>
          </a:solidFill>
          <a:ln w="8596"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6" name="CaixaDeTexto 35">
            <a:extLst>
              <a:ext uri="{FF2B5EF4-FFF2-40B4-BE49-F238E27FC236}">
                <a16:creationId xmlns:a16="http://schemas.microsoft.com/office/drawing/2014/main" id="{85A0FC39-D62B-611E-80C0-AF1A8E73EB75}"/>
              </a:ext>
            </a:extLst>
          </p:cNvPr>
          <p:cNvSpPr txBox="1"/>
          <p:nvPr/>
        </p:nvSpPr>
        <p:spPr>
          <a:xfrm>
            <a:off x="5001157" y="5225625"/>
            <a:ext cx="891591"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Homens</a:t>
            </a:r>
            <a:endPar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37" name="CaixaDeTexto 36">
            <a:extLst>
              <a:ext uri="{FF2B5EF4-FFF2-40B4-BE49-F238E27FC236}">
                <a16:creationId xmlns:a16="http://schemas.microsoft.com/office/drawing/2014/main" id="{4F32360D-6047-641E-3839-B0596147AE2F}"/>
              </a:ext>
            </a:extLst>
          </p:cNvPr>
          <p:cNvSpPr txBox="1"/>
          <p:nvPr/>
        </p:nvSpPr>
        <p:spPr>
          <a:xfrm>
            <a:off x="5926067" y="5225625"/>
            <a:ext cx="970137"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Mulheres</a:t>
            </a:r>
          </a:p>
        </p:txBody>
      </p:sp>
    </p:spTree>
    <p:extLst>
      <p:ext uri="{BB962C8B-B14F-4D97-AF65-F5344CB8AC3E}">
        <p14:creationId xmlns:p14="http://schemas.microsoft.com/office/powerpoint/2010/main" val="31471870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Imagem 62" descr="Mulher com as mãos&#10;&#10;Descrição gerada automaticamente">
            <a:extLst>
              <a:ext uri="{FF2B5EF4-FFF2-40B4-BE49-F238E27FC236}">
                <a16:creationId xmlns:a16="http://schemas.microsoft.com/office/drawing/2014/main" id="{1D6FD254-9EA2-5E67-DCF7-C73F4C242034}"/>
              </a:ext>
            </a:extLst>
          </p:cNvPr>
          <p:cNvPicPr>
            <a:picLocks noChangeAspect="1"/>
          </p:cNvPicPr>
          <p:nvPr/>
        </p:nvPicPr>
        <p:blipFill>
          <a:blip r:embed="rId2">
            <a:alphaModFix amt="34000"/>
          </a:blip>
          <a:srcRect t="1895" r="13217" b="42913"/>
          <a:stretch/>
        </p:blipFill>
        <p:spPr>
          <a:xfrm>
            <a:off x="1394242" y="1822739"/>
            <a:ext cx="10797758" cy="4578061"/>
          </a:xfrm>
          <a:prstGeom prst="rect">
            <a:avLst/>
          </a:prstGeom>
        </p:spPr>
      </p:pic>
      <p:sp>
        <p:nvSpPr>
          <p:cNvPr id="33" name="Retângulo: Cantos Arredondados 32">
            <a:extLst>
              <a:ext uri="{FF2B5EF4-FFF2-40B4-BE49-F238E27FC236}">
                <a16:creationId xmlns:a16="http://schemas.microsoft.com/office/drawing/2014/main" id="{D22314B5-B9DD-4A98-5A4C-01E5DD4E5867}"/>
              </a:ext>
            </a:extLst>
          </p:cNvPr>
          <p:cNvSpPr/>
          <p:nvPr/>
        </p:nvSpPr>
        <p:spPr>
          <a:xfrm>
            <a:off x="730631" y="2190659"/>
            <a:ext cx="6562166" cy="1031967"/>
          </a:xfrm>
          <a:prstGeom prst="roundRect">
            <a:avLst/>
          </a:prstGeom>
          <a:solidFill>
            <a:srgbClr val="00206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Narrow"/>
              <a:ea typeface="+mn-ea"/>
              <a:cs typeface="+mn-cs"/>
            </a:endParaRPr>
          </a:p>
        </p:txBody>
      </p:sp>
      <p:grpSp>
        <p:nvGrpSpPr>
          <p:cNvPr id="59" name="Agrupar 58">
            <a:extLst>
              <a:ext uri="{FF2B5EF4-FFF2-40B4-BE49-F238E27FC236}">
                <a16:creationId xmlns:a16="http://schemas.microsoft.com/office/drawing/2014/main" id="{0D099C00-6934-2A7E-1078-1DECF35243DE}"/>
              </a:ext>
            </a:extLst>
          </p:cNvPr>
          <p:cNvGrpSpPr/>
          <p:nvPr/>
        </p:nvGrpSpPr>
        <p:grpSpPr>
          <a:xfrm>
            <a:off x="816838" y="1975786"/>
            <a:ext cx="5624963" cy="600124"/>
            <a:chOff x="5097484" y="4411945"/>
            <a:chExt cx="2260129" cy="787269"/>
          </a:xfrm>
        </p:grpSpPr>
        <p:sp>
          <p:nvSpPr>
            <p:cNvPr id="60" name="Retângulo: Cantos Arredondados 59">
              <a:extLst>
                <a:ext uri="{FF2B5EF4-FFF2-40B4-BE49-F238E27FC236}">
                  <a16:creationId xmlns:a16="http://schemas.microsoft.com/office/drawing/2014/main" id="{9319C242-BF30-080D-E3CE-FC20CE6E8720}"/>
                </a:ext>
              </a:extLst>
            </p:cNvPr>
            <p:cNvSpPr/>
            <p:nvPr/>
          </p:nvSpPr>
          <p:spPr>
            <a:xfrm>
              <a:off x="5097484" y="4447470"/>
              <a:ext cx="2260129" cy="716221"/>
            </a:xfrm>
            <a:prstGeom prst="roundRect">
              <a:avLst/>
            </a:prstGeom>
            <a:solidFill>
              <a:schemeClr val="accent4"/>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pt-BR" sz="1500" b="0" i="0" u="none" strike="noStrike" kern="0" cap="none" spc="0" normalizeH="0" baseline="0" noProof="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sym typeface="Arial"/>
              </a:endParaRPr>
            </a:p>
          </p:txBody>
        </p:sp>
        <p:sp>
          <p:nvSpPr>
            <p:cNvPr id="61" name="Google Shape;202;g14de1185f82_0_229">
              <a:extLst>
                <a:ext uri="{FF2B5EF4-FFF2-40B4-BE49-F238E27FC236}">
                  <a16:creationId xmlns:a16="http://schemas.microsoft.com/office/drawing/2014/main" id="{6C345DB7-9B8D-6BA4-D797-96B60DE78255}"/>
                </a:ext>
              </a:extLst>
            </p:cNvPr>
            <p:cNvSpPr txBox="1"/>
            <p:nvPr/>
          </p:nvSpPr>
          <p:spPr>
            <a:xfrm>
              <a:off x="5326237" y="4411945"/>
              <a:ext cx="1843564" cy="787269"/>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2300" b="1"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Vacinação (estratégia primária)</a:t>
              </a:r>
            </a:p>
          </p:txBody>
        </p:sp>
      </p:grpSp>
      <p:sp>
        <p:nvSpPr>
          <p:cNvPr id="26" name="Retângulo: Cantos Arredondados 25">
            <a:extLst>
              <a:ext uri="{FF2B5EF4-FFF2-40B4-BE49-F238E27FC236}">
                <a16:creationId xmlns:a16="http://schemas.microsoft.com/office/drawing/2014/main" id="{6B94B093-552B-2BFD-C7B3-B98690BEACB9}"/>
              </a:ext>
            </a:extLst>
          </p:cNvPr>
          <p:cNvSpPr/>
          <p:nvPr/>
        </p:nvSpPr>
        <p:spPr>
          <a:xfrm>
            <a:off x="730631" y="3638459"/>
            <a:ext cx="6562166" cy="1031967"/>
          </a:xfrm>
          <a:prstGeom prst="roundRect">
            <a:avLst/>
          </a:prstGeom>
          <a:solidFill>
            <a:srgbClr val="00206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Narrow"/>
              <a:ea typeface="+mn-ea"/>
              <a:cs typeface="+mn-cs"/>
            </a:endParaRPr>
          </a:p>
        </p:txBody>
      </p:sp>
      <p:grpSp>
        <p:nvGrpSpPr>
          <p:cNvPr id="46" name="Agrupar 45">
            <a:extLst>
              <a:ext uri="{FF2B5EF4-FFF2-40B4-BE49-F238E27FC236}">
                <a16:creationId xmlns:a16="http://schemas.microsoft.com/office/drawing/2014/main" id="{2FAF29EE-7E05-2F62-6AC8-D8E769B84C76}"/>
              </a:ext>
            </a:extLst>
          </p:cNvPr>
          <p:cNvGrpSpPr/>
          <p:nvPr/>
        </p:nvGrpSpPr>
        <p:grpSpPr>
          <a:xfrm>
            <a:off x="816838" y="3434472"/>
            <a:ext cx="5624963" cy="600124"/>
            <a:chOff x="5097484" y="4411945"/>
            <a:chExt cx="2260129" cy="787269"/>
          </a:xfrm>
        </p:grpSpPr>
        <p:sp>
          <p:nvSpPr>
            <p:cNvPr id="47" name="Retângulo: Cantos Arredondados 46">
              <a:extLst>
                <a:ext uri="{FF2B5EF4-FFF2-40B4-BE49-F238E27FC236}">
                  <a16:creationId xmlns:a16="http://schemas.microsoft.com/office/drawing/2014/main" id="{6B9FFE51-B696-EFA7-E4F1-007BBAADDD58}"/>
                </a:ext>
              </a:extLst>
            </p:cNvPr>
            <p:cNvSpPr/>
            <p:nvPr/>
          </p:nvSpPr>
          <p:spPr>
            <a:xfrm>
              <a:off x="5097484" y="4447470"/>
              <a:ext cx="2260129" cy="716221"/>
            </a:xfrm>
            <a:prstGeom prst="roundRect">
              <a:avLst/>
            </a:prstGeom>
            <a:solidFill>
              <a:schemeClr val="accent4"/>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pt-BR" sz="1500" b="0" i="0" u="none" strike="noStrike" kern="0" cap="none" spc="0" normalizeH="0" baseline="0" noProof="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sym typeface="Arial"/>
              </a:endParaRPr>
            </a:p>
          </p:txBody>
        </p:sp>
        <p:sp>
          <p:nvSpPr>
            <p:cNvPr id="58" name="Google Shape;202;g14de1185f82_0_229">
              <a:extLst>
                <a:ext uri="{FF2B5EF4-FFF2-40B4-BE49-F238E27FC236}">
                  <a16:creationId xmlns:a16="http://schemas.microsoft.com/office/drawing/2014/main" id="{EF1E821C-517B-7D92-D2CF-FA8081D7F87A}"/>
                </a:ext>
              </a:extLst>
            </p:cNvPr>
            <p:cNvSpPr txBox="1"/>
            <p:nvPr/>
          </p:nvSpPr>
          <p:spPr>
            <a:xfrm>
              <a:off x="5326237" y="4411945"/>
              <a:ext cx="1843564" cy="787269"/>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2300" b="1"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Rastreamento (estratégia secundária)</a:t>
              </a:r>
            </a:p>
          </p:txBody>
        </p:sp>
      </p:grpSp>
      <p:sp>
        <p:nvSpPr>
          <p:cNvPr id="56" name="Google Shape;202;g14de1185f82_0_229">
            <a:extLst>
              <a:ext uri="{FF2B5EF4-FFF2-40B4-BE49-F238E27FC236}">
                <a16:creationId xmlns:a16="http://schemas.microsoft.com/office/drawing/2014/main" id="{09E67D18-AA9A-4CAE-1E21-1ECCB56E870D}"/>
              </a:ext>
            </a:extLst>
          </p:cNvPr>
          <p:cNvSpPr txBox="1"/>
          <p:nvPr/>
        </p:nvSpPr>
        <p:spPr>
          <a:xfrm>
            <a:off x="209399" y="1076414"/>
            <a:ext cx="7809287" cy="754012"/>
          </a:xfrm>
          <a:prstGeom prst="rect">
            <a:avLst/>
          </a:prstGeom>
          <a:noFill/>
          <a:ln>
            <a:noFill/>
          </a:ln>
        </p:spPr>
        <p:txBody>
          <a:bodyPr spcFirstLastPara="1" wrap="square" lIns="121900" tIns="121900" rIns="121900" bIns="121900" anchor="t" anchorCtr="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sz="2200" b="1" i="0" u="none" strike="noStrike" kern="1200" cap="none" spc="0" normalizeH="0" baseline="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sym typeface="Wingdings" panose="05000000000000000000" pitchFamily="2" charset="2"/>
              </a:rPr>
              <a:t>A</a:t>
            </a:r>
            <a:r>
              <a:rPr kumimoji="0" lang="pt-BR" sz="2200" b="1" i="0" u="none" strike="noStrike" kern="1200" cap="none" spc="0" normalizeH="0" baseline="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rPr>
              <a:t>s metas que devem ser cumpridas até 2030 são:</a:t>
            </a:r>
            <a:r>
              <a:rPr kumimoji="0" lang="pt-BR" sz="2200" b="1" i="0" u="none" strike="noStrike" kern="1200" cap="none" spc="0" normalizeH="0" baseline="3000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rPr>
              <a:t>1</a:t>
            </a:r>
            <a:endParaRPr kumimoji="0" lang="pt-BR" sz="2200" b="1" i="1" u="none" strike="noStrike" kern="1200" cap="none" spc="0" normalizeH="0" baseline="3000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endParaRPr>
          </a:p>
        </p:txBody>
      </p:sp>
      <p:sp>
        <p:nvSpPr>
          <p:cNvPr id="57" name="CaixaDeTexto 56">
            <a:extLst>
              <a:ext uri="{FF2B5EF4-FFF2-40B4-BE49-F238E27FC236}">
                <a16:creationId xmlns:a16="http://schemas.microsoft.com/office/drawing/2014/main" id="{FDD4EB07-0072-1FCD-F3DD-DEE9A4F4E09C}"/>
              </a:ext>
            </a:extLst>
          </p:cNvPr>
          <p:cNvSpPr txBox="1"/>
          <p:nvPr/>
        </p:nvSpPr>
        <p:spPr>
          <a:xfrm>
            <a:off x="438502" y="6460698"/>
            <a:ext cx="1058475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1. World Health </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rPr>
              <a:t>Organization</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(WHO). Cervical Cancer </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rPr>
              <a:t>Elimination</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rPr>
              <a:t>Initiative</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Disponível em: </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hlinkClick r:id="rId3"/>
              </a:rPr>
              <a:t>https://www.who.int/initiatives/cervical-</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hlinkClick r:id="rId3"/>
              </a:rPr>
              <a:t>cancer</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hlinkClick r:id="rId3"/>
              </a:rPr>
              <a:t>-</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hlinkClick r:id="rId3"/>
              </a:rPr>
              <a:t>elimination-initiative</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Acessado em 29 de novembro de 2024. </a:t>
            </a:r>
          </a:p>
        </p:txBody>
      </p:sp>
      <p:sp>
        <p:nvSpPr>
          <p:cNvPr id="9" name="Título 8">
            <a:extLst>
              <a:ext uri="{FF2B5EF4-FFF2-40B4-BE49-F238E27FC236}">
                <a16:creationId xmlns:a16="http://schemas.microsoft.com/office/drawing/2014/main" id="{4D0D7D84-EEEA-BBDB-0EC6-4FF07094ED82}"/>
              </a:ext>
            </a:extLst>
          </p:cNvPr>
          <p:cNvSpPr>
            <a:spLocks noGrp="1"/>
          </p:cNvSpPr>
          <p:nvPr>
            <p:ph type="title"/>
          </p:nvPr>
        </p:nvSpPr>
        <p:spPr>
          <a:xfrm>
            <a:off x="278688" y="123825"/>
            <a:ext cx="10215141" cy="951509"/>
          </a:xfrm>
        </p:spPr>
        <p:txBody>
          <a:bodyPr/>
          <a:lstStyle/>
          <a:p>
            <a:pPr>
              <a:lnSpc>
                <a:spcPct val="100000"/>
              </a:lnSpc>
            </a:pPr>
            <a:r>
              <a:rPr lang="pt-BR" dirty="0"/>
              <a:t>Organização Mundial da Saúde: estratégia global para eliminação do câncer de colo de útero</a:t>
            </a:r>
            <a:r>
              <a:rPr lang="pt-BR" baseline="30000" dirty="0"/>
              <a:t>1</a:t>
            </a:r>
            <a:r>
              <a:rPr lang="pt-BR" dirty="0"/>
              <a:t> </a:t>
            </a:r>
          </a:p>
        </p:txBody>
      </p:sp>
      <p:sp>
        <p:nvSpPr>
          <p:cNvPr id="28" name="CaixaDeTexto 27">
            <a:extLst>
              <a:ext uri="{FF2B5EF4-FFF2-40B4-BE49-F238E27FC236}">
                <a16:creationId xmlns:a16="http://schemas.microsoft.com/office/drawing/2014/main" id="{771B6C9D-5152-C574-583F-C91FAC5144D3}"/>
              </a:ext>
            </a:extLst>
          </p:cNvPr>
          <p:cNvSpPr txBox="1"/>
          <p:nvPr/>
        </p:nvSpPr>
        <p:spPr>
          <a:xfrm>
            <a:off x="1915002" y="2688704"/>
            <a:ext cx="3960743" cy="430887"/>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Vacinação contra o HPV</a:t>
            </a:r>
          </a:p>
        </p:txBody>
      </p:sp>
      <p:grpSp>
        <p:nvGrpSpPr>
          <p:cNvPr id="18" name="Agrupar 17">
            <a:extLst>
              <a:ext uri="{FF2B5EF4-FFF2-40B4-BE49-F238E27FC236}">
                <a16:creationId xmlns:a16="http://schemas.microsoft.com/office/drawing/2014/main" id="{5FE83E37-B02A-1C7A-17D7-55D15DB74918}"/>
              </a:ext>
            </a:extLst>
          </p:cNvPr>
          <p:cNvGrpSpPr/>
          <p:nvPr/>
        </p:nvGrpSpPr>
        <p:grpSpPr>
          <a:xfrm>
            <a:off x="438502" y="1817480"/>
            <a:ext cx="754012" cy="754012"/>
            <a:chOff x="4088924" y="3976785"/>
            <a:chExt cx="541220" cy="541220"/>
          </a:xfrm>
        </p:grpSpPr>
        <p:sp>
          <p:nvSpPr>
            <p:cNvPr id="16" name="Elipse 15">
              <a:extLst>
                <a:ext uri="{FF2B5EF4-FFF2-40B4-BE49-F238E27FC236}">
                  <a16:creationId xmlns:a16="http://schemas.microsoft.com/office/drawing/2014/main" id="{A193AFCB-2AE4-F4BF-A1B1-45B2C2A04F9A}"/>
                </a:ext>
              </a:extLst>
            </p:cNvPr>
            <p:cNvSpPr/>
            <p:nvPr/>
          </p:nvSpPr>
          <p:spPr>
            <a:xfrm>
              <a:off x="4088924" y="3976785"/>
              <a:ext cx="541220" cy="54122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17" name="Google Shape;202;g14de1185f82_0_229">
              <a:extLst>
                <a:ext uri="{FF2B5EF4-FFF2-40B4-BE49-F238E27FC236}">
                  <a16:creationId xmlns:a16="http://schemas.microsoft.com/office/drawing/2014/main" id="{67CBCDA3-41AD-9D49-E46E-DFAEAA60E430}"/>
                </a:ext>
              </a:extLst>
            </p:cNvPr>
            <p:cNvSpPr txBox="1"/>
            <p:nvPr/>
          </p:nvSpPr>
          <p:spPr>
            <a:xfrm>
              <a:off x="4165320" y="3981183"/>
              <a:ext cx="380193" cy="532423"/>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mn-ea"/>
                  <a:cs typeface="+mn-cs"/>
                </a:rPr>
                <a:t>1</a:t>
              </a:r>
              <a:endPar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Aleo"/>
                <a:cs typeface="Aleo"/>
                <a:sym typeface="Aleo"/>
              </a:endParaRPr>
            </a:p>
          </p:txBody>
        </p:sp>
      </p:grpSp>
      <p:sp>
        <p:nvSpPr>
          <p:cNvPr id="27" name="CaixaDeTexto 26">
            <a:extLst>
              <a:ext uri="{FF2B5EF4-FFF2-40B4-BE49-F238E27FC236}">
                <a16:creationId xmlns:a16="http://schemas.microsoft.com/office/drawing/2014/main" id="{54C13226-2DEF-796A-F5E2-6FECF12BF7E0}"/>
              </a:ext>
            </a:extLst>
          </p:cNvPr>
          <p:cNvSpPr txBox="1"/>
          <p:nvPr/>
        </p:nvSpPr>
        <p:spPr>
          <a:xfrm>
            <a:off x="2013636" y="4126467"/>
            <a:ext cx="3960743" cy="430887"/>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Exames de rotina (Papanicolau)</a:t>
            </a:r>
          </a:p>
        </p:txBody>
      </p:sp>
      <p:grpSp>
        <p:nvGrpSpPr>
          <p:cNvPr id="35" name="Agrupar 34">
            <a:extLst>
              <a:ext uri="{FF2B5EF4-FFF2-40B4-BE49-F238E27FC236}">
                <a16:creationId xmlns:a16="http://schemas.microsoft.com/office/drawing/2014/main" id="{1A7C6570-892F-8FB2-AC23-37792630261B}"/>
              </a:ext>
            </a:extLst>
          </p:cNvPr>
          <p:cNvGrpSpPr/>
          <p:nvPr/>
        </p:nvGrpSpPr>
        <p:grpSpPr>
          <a:xfrm>
            <a:off x="438502" y="3265280"/>
            <a:ext cx="754012" cy="754012"/>
            <a:chOff x="4088924" y="3976785"/>
            <a:chExt cx="541220" cy="541220"/>
          </a:xfrm>
        </p:grpSpPr>
        <p:sp>
          <p:nvSpPr>
            <p:cNvPr id="36" name="Elipse 35">
              <a:extLst>
                <a:ext uri="{FF2B5EF4-FFF2-40B4-BE49-F238E27FC236}">
                  <a16:creationId xmlns:a16="http://schemas.microsoft.com/office/drawing/2014/main" id="{A52FC1C4-0849-0B23-9314-2DA87DF99AE1}"/>
                </a:ext>
              </a:extLst>
            </p:cNvPr>
            <p:cNvSpPr/>
            <p:nvPr/>
          </p:nvSpPr>
          <p:spPr>
            <a:xfrm>
              <a:off x="4088924" y="3976785"/>
              <a:ext cx="541220" cy="54122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37" name="Google Shape;202;g14de1185f82_0_229">
              <a:extLst>
                <a:ext uri="{FF2B5EF4-FFF2-40B4-BE49-F238E27FC236}">
                  <a16:creationId xmlns:a16="http://schemas.microsoft.com/office/drawing/2014/main" id="{88C6FE29-3888-B39E-944C-B60E495DDC25}"/>
                </a:ext>
              </a:extLst>
            </p:cNvPr>
            <p:cNvSpPr txBox="1"/>
            <p:nvPr/>
          </p:nvSpPr>
          <p:spPr>
            <a:xfrm>
              <a:off x="4165320" y="3981183"/>
              <a:ext cx="380193" cy="508083"/>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mn-ea"/>
                  <a:cs typeface="+mn-cs"/>
                </a:rPr>
                <a:t>2</a:t>
              </a:r>
              <a:endPar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Aleo"/>
                <a:cs typeface="Aleo"/>
                <a:sym typeface="Aleo"/>
              </a:endParaRPr>
            </a:p>
          </p:txBody>
        </p:sp>
      </p:grpSp>
      <p:sp>
        <p:nvSpPr>
          <p:cNvPr id="38" name="Retângulo: Cantos Arredondados 37">
            <a:extLst>
              <a:ext uri="{FF2B5EF4-FFF2-40B4-BE49-F238E27FC236}">
                <a16:creationId xmlns:a16="http://schemas.microsoft.com/office/drawing/2014/main" id="{B576CBD4-56A5-794E-1D6F-70679F38E07E}"/>
              </a:ext>
            </a:extLst>
          </p:cNvPr>
          <p:cNvSpPr/>
          <p:nvPr/>
        </p:nvSpPr>
        <p:spPr>
          <a:xfrm>
            <a:off x="730631" y="5053602"/>
            <a:ext cx="6562166" cy="1031967"/>
          </a:xfrm>
          <a:prstGeom prst="roundRect">
            <a:avLst/>
          </a:prstGeom>
          <a:solidFill>
            <a:srgbClr val="00206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Narrow"/>
              <a:ea typeface="+mn-ea"/>
              <a:cs typeface="+mn-cs"/>
            </a:endParaRPr>
          </a:p>
        </p:txBody>
      </p:sp>
      <p:sp>
        <p:nvSpPr>
          <p:cNvPr id="39" name="CaixaDeTexto 38">
            <a:extLst>
              <a:ext uri="{FF2B5EF4-FFF2-40B4-BE49-F238E27FC236}">
                <a16:creationId xmlns:a16="http://schemas.microsoft.com/office/drawing/2014/main" id="{A7467488-ED68-2342-248D-4DCEC47EBBE6}"/>
              </a:ext>
            </a:extLst>
          </p:cNvPr>
          <p:cNvSpPr txBox="1"/>
          <p:nvPr/>
        </p:nvSpPr>
        <p:spPr>
          <a:xfrm>
            <a:off x="889204" y="5586352"/>
            <a:ext cx="6226881" cy="430887"/>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Tratamento de lesões </a:t>
            </a:r>
            <a:r>
              <a:rPr kumimoji="0" lang="pt-BR" sz="2200" b="0" i="0" u="none" strike="noStrike" kern="1200" cap="none" spc="0" normalizeH="0" baseline="0" noProof="0" dirty="0" err="1">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pré</a:t>
            </a: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-cancerígenas</a:t>
            </a:r>
          </a:p>
        </p:txBody>
      </p:sp>
      <p:grpSp>
        <p:nvGrpSpPr>
          <p:cNvPr id="40" name="Agrupar 39">
            <a:extLst>
              <a:ext uri="{FF2B5EF4-FFF2-40B4-BE49-F238E27FC236}">
                <a16:creationId xmlns:a16="http://schemas.microsoft.com/office/drawing/2014/main" id="{D446C8ED-2F44-A07D-E7A9-120B299DA097}"/>
              </a:ext>
            </a:extLst>
          </p:cNvPr>
          <p:cNvGrpSpPr/>
          <p:nvPr/>
        </p:nvGrpSpPr>
        <p:grpSpPr>
          <a:xfrm>
            <a:off x="816838" y="4871386"/>
            <a:ext cx="5624963" cy="600124"/>
            <a:chOff x="5097484" y="4411945"/>
            <a:chExt cx="2260129" cy="787269"/>
          </a:xfrm>
        </p:grpSpPr>
        <p:sp>
          <p:nvSpPr>
            <p:cNvPr id="41" name="Retângulo: Cantos Arredondados 40">
              <a:extLst>
                <a:ext uri="{FF2B5EF4-FFF2-40B4-BE49-F238E27FC236}">
                  <a16:creationId xmlns:a16="http://schemas.microsoft.com/office/drawing/2014/main" id="{270F13BD-1697-4A69-DB45-D458A77BDD96}"/>
                </a:ext>
              </a:extLst>
            </p:cNvPr>
            <p:cNvSpPr/>
            <p:nvPr/>
          </p:nvSpPr>
          <p:spPr>
            <a:xfrm>
              <a:off x="5097484" y="4447470"/>
              <a:ext cx="2260129" cy="716221"/>
            </a:xfrm>
            <a:prstGeom prst="roundRect">
              <a:avLst/>
            </a:prstGeom>
            <a:solidFill>
              <a:schemeClr val="accent4"/>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pt-BR" sz="1500" b="0" i="0" u="none" strike="noStrike" kern="0" cap="none" spc="0" normalizeH="0" baseline="0" noProof="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sym typeface="Arial"/>
              </a:endParaRPr>
            </a:p>
          </p:txBody>
        </p:sp>
        <p:sp>
          <p:nvSpPr>
            <p:cNvPr id="42" name="Google Shape;202;g14de1185f82_0_229">
              <a:extLst>
                <a:ext uri="{FF2B5EF4-FFF2-40B4-BE49-F238E27FC236}">
                  <a16:creationId xmlns:a16="http://schemas.microsoft.com/office/drawing/2014/main" id="{10B5D36F-2ED6-CB62-09DF-EE749F1A0E94}"/>
                </a:ext>
              </a:extLst>
            </p:cNvPr>
            <p:cNvSpPr txBox="1"/>
            <p:nvPr/>
          </p:nvSpPr>
          <p:spPr>
            <a:xfrm>
              <a:off x="5326237" y="4411945"/>
              <a:ext cx="1843564" cy="787269"/>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2300" b="1"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Tratamento adequado</a:t>
              </a:r>
            </a:p>
          </p:txBody>
        </p:sp>
      </p:grpSp>
      <p:grpSp>
        <p:nvGrpSpPr>
          <p:cNvPr id="43" name="Agrupar 42">
            <a:extLst>
              <a:ext uri="{FF2B5EF4-FFF2-40B4-BE49-F238E27FC236}">
                <a16:creationId xmlns:a16="http://schemas.microsoft.com/office/drawing/2014/main" id="{0C25C447-0EA7-843E-B265-ABD1302AFFAB}"/>
              </a:ext>
            </a:extLst>
          </p:cNvPr>
          <p:cNvGrpSpPr/>
          <p:nvPr/>
        </p:nvGrpSpPr>
        <p:grpSpPr>
          <a:xfrm>
            <a:off x="438502" y="4680423"/>
            <a:ext cx="754012" cy="754012"/>
            <a:chOff x="4088924" y="3976785"/>
            <a:chExt cx="541220" cy="541220"/>
          </a:xfrm>
        </p:grpSpPr>
        <p:sp>
          <p:nvSpPr>
            <p:cNvPr id="44" name="Elipse 43">
              <a:extLst>
                <a:ext uri="{FF2B5EF4-FFF2-40B4-BE49-F238E27FC236}">
                  <a16:creationId xmlns:a16="http://schemas.microsoft.com/office/drawing/2014/main" id="{5502373B-2949-436D-A712-D27F48AF4886}"/>
                </a:ext>
              </a:extLst>
            </p:cNvPr>
            <p:cNvSpPr/>
            <p:nvPr/>
          </p:nvSpPr>
          <p:spPr>
            <a:xfrm>
              <a:off x="4088924" y="3976785"/>
              <a:ext cx="541220" cy="54122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45" name="Google Shape;202;g14de1185f82_0_229">
              <a:extLst>
                <a:ext uri="{FF2B5EF4-FFF2-40B4-BE49-F238E27FC236}">
                  <a16:creationId xmlns:a16="http://schemas.microsoft.com/office/drawing/2014/main" id="{D17D07C7-392B-BF56-9129-93142BA38FDE}"/>
                </a:ext>
              </a:extLst>
            </p:cNvPr>
            <p:cNvSpPr txBox="1"/>
            <p:nvPr/>
          </p:nvSpPr>
          <p:spPr>
            <a:xfrm>
              <a:off x="4165320" y="3981183"/>
              <a:ext cx="380193" cy="508083"/>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mn-ea"/>
                  <a:cs typeface="+mn-cs"/>
                </a:rPr>
                <a:t>3</a:t>
              </a:r>
              <a:endPar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Aleo"/>
                <a:cs typeface="Aleo"/>
                <a:sym typeface="Aleo"/>
              </a:endParaRPr>
            </a:p>
          </p:txBody>
        </p:sp>
      </p:grpSp>
    </p:spTree>
    <p:extLst>
      <p:ext uri="{BB962C8B-B14F-4D97-AF65-F5344CB8AC3E}">
        <p14:creationId xmlns:p14="http://schemas.microsoft.com/office/powerpoint/2010/main" val="625741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25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500" fill="hold"/>
                                        <p:tgtEl>
                                          <p:spTgt spid="56"/>
                                        </p:tgtEl>
                                        <p:attrNameLst>
                                          <p:attrName>ppt_x</p:attrName>
                                        </p:attrNameLst>
                                      </p:cBhvr>
                                      <p:tavLst>
                                        <p:tav tm="0">
                                          <p:val>
                                            <p:strVal val="1+#ppt_w/2"/>
                                          </p:val>
                                        </p:tav>
                                        <p:tav tm="100000">
                                          <p:val>
                                            <p:strVal val="#ppt_x"/>
                                          </p:val>
                                        </p:tav>
                                      </p:tavLst>
                                    </p:anim>
                                    <p:anim calcmode="lin" valueType="num">
                                      <p:cBhvr additive="base">
                                        <p:cTn id="8" dur="1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id="{C17EDCD9-463C-979A-3545-C9CDEAC8ED68}"/>
              </a:ext>
            </a:extLst>
          </p:cNvPr>
          <p:cNvSpPr/>
          <p:nvPr/>
        </p:nvSpPr>
        <p:spPr>
          <a:xfrm>
            <a:off x="669073" y="1460810"/>
            <a:ext cx="11522927" cy="3162938"/>
          </a:xfrm>
          <a:prstGeom prst="rect">
            <a:avLst/>
          </a:prstGeom>
          <a:solidFill>
            <a:schemeClr val="accent1">
              <a:alpha val="8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EFD4D213-ADED-6D31-6EE6-DF57031CD011}"/>
              </a:ext>
            </a:extLst>
          </p:cNvPr>
          <p:cNvSpPr>
            <a:spLocks noGrp="1"/>
          </p:cNvSpPr>
          <p:nvPr>
            <p:ph type="title"/>
          </p:nvPr>
        </p:nvSpPr>
        <p:spPr>
          <a:xfrm>
            <a:off x="278688" y="123825"/>
            <a:ext cx="10530484" cy="951509"/>
          </a:xfrm>
        </p:spPr>
        <p:txBody>
          <a:bodyPr/>
          <a:lstStyle/>
          <a:p>
            <a:r>
              <a:rPr lang="pt-BR" dirty="0"/>
              <a:t>Nota Técnica </a:t>
            </a:r>
            <a:r>
              <a:rPr lang="pt-BR" dirty="0" err="1"/>
              <a:t>SBIm</a:t>
            </a:r>
            <a:r>
              <a:rPr lang="pt-BR" dirty="0"/>
              <a:t> sobre GARDASIL® 9</a:t>
            </a:r>
            <a:r>
              <a:rPr lang="pt-BR" baseline="30000" dirty="0"/>
              <a:t>1</a:t>
            </a:r>
          </a:p>
        </p:txBody>
      </p:sp>
      <p:sp>
        <p:nvSpPr>
          <p:cNvPr id="3" name="Espaço Reservado para Número de Slide 2">
            <a:extLst>
              <a:ext uri="{FF2B5EF4-FFF2-40B4-BE49-F238E27FC236}">
                <a16:creationId xmlns:a16="http://schemas.microsoft.com/office/drawing/2014/main" id="{0FF23FE1-70BE-A072-E3B4-53BEC547858A}"/>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CaixaDeTexto 5">
            <a:extLst>
              <a:ext uri="{FF2B5EF4-FFF2-40B4-BE49-F238E27FC236}">
                <a16:creationId xmlns:a16="http://schemas.microsoft.com/office/drawing/2014/main" id="{A7C7FB6F-648C-8DCE-1004-05684C699023}"/>
              </a:ext>
            </a:extLst>
          </p:cNvPr>
          <p:cNvSpPr txBox="1"/>
          <p:nvPr/>
        </p:nvSpPr>
        <p:spPr>
          <a:xfrm>
            <a:off x="892098" y="1602830"/>
            <a:ext cx="10436816" cy="286232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FFFFFF"/>
                </a:solidFill>
                <a:effectLst/>
                <a:uLnTx/>
                <a:uFillTx/>
                <a:latin typeface="Arial" panose="020B0604020202020204"/>
                <a:ea typeface="+mn-ea"/>
                <a:cs typeface="+mn-cs"/>
              </a:rPr>
              <a:t>Sem desconsiderar a importância da saúde coletiva, a SBIm elabora seus calendários vacinais com olhar individualizado.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FFFFFF"/>
                </a:solidFill>
                <a:effectLst/>
                <a:uLnTx/>
                <a:uFillTx/>
                <a:latin typeface="Arial" panose="020B0604020202020204"/>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FFFFFF"/>
                </a:solidFill>
                <a:effectLst/>
                <a:uLnTx/>
                <a:uFillTx/>
                <a:latin typeface="Arial" panose="020B0604020202020204"/>
                <a:ea typeface="+mn-ea"/>
                <a:cs typeface="+mn-cs"/>
              </a:rPr>
              <a:t>A SBIm recomenda, sempre que possível, a utilização preferencial da vacina HPV9, uma vez que os cinco genótipos oncogênicos adicionais presentes na composição podem ampliar a proteção contra o câncer de colo de útero dos 70% oferecidos pela vacina HPV4 para cerca de 90%. Em percentuais variáveis, a vacina também pode aumentar a proteção para cânceres e lesões pré-neoplásicas associadas ao vírus em outros sítios anatômicos.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srgbClr val="FFFFFF"/>
              </a:solidFill>
              <a:effectLst/>
              <a:uLnTx/>
              <a:uFillTx/>
              <a:latin typeface="-apple-system"/>
              <a:ea typeface="+mn-ea"/>
              <a:cs typeface="+mn-cs"/>
            </a:endParaRPr>
          </a:p>
        </p:txBody>
      </p:sp>
      <p:sp>
        <p:nvSpPr>
          <p:cNvPr id="5" name="CaixaDeTexto 4">
            <a:extLst>
              <a:ext uri="{FF2B5EF4-FFF2-40B4-BE49-F238E27FC236}">
                <a16:creationId xmlns:a16="http://schemas.microsoft.com/office/drawing/2014/main" id="{D50B8D01-BE5D-BB16-C62A-A56C3C55B15A}"/>
              </a:ext>
            </a:extLst>
          </p:cNvPr>
          <p:cNvSpPr txBox="1"/>
          <p:nvPr/>
        </p:nvSpPr>
        <p:spPr>
          <a:xfrm>
            <a:off x="479503" y="6166693"/>
            <a:ext cx="11418042"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Sociedade Brasileira de Imunizações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SBIm</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Esclarecimento sobre os esquemas em vigor das vacinas HPV. 15 de abril de 2024. Disponível em:  https://sbim.org.br/</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images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/files/notas-</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tecnicas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/informe-sbim-esclarecimentos-vacinas-hpv-240415-v2.pdf. Acessado em 29 de novembro de 2024. </a:t>
            </a:r>
          </a:p>
        </p:txBody>
      </p:sp>
    </p:spTree>
    <p:extLst>
      <p:ext uri="{BB962C8B-B14F-4D97-AF65-F5344CB8AC3E}">
        <p14:creationId xmlns:p14="http://schemas.microsoft.com/office/powerpoint/2010/main" val="17211530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tângulo 7">
            <a:extLst>
              <a:ext uri="{FF2B5EF4-FFF2-40B4-BE49-F238E27FC236}">
                <a16:creationId xmlns:a16="http://schemas.microsoft.com/office/drawing/2014/main" id="{C5AF076E-A7BC-9BD2-DB65-E592F9F4FCA8}"/>
              </a:ext>
            </a:extLst>
          </p:cNvPr>
          <p:cNvSpPr/>
          <p:nvPr/>
        </p:nvSpPr>
        <p:spPr>
          <a:xfrm>
            <a:off x="-121920" y="1373914"/>
            <a:ext cx="12328789" cy="4438455"/>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B7A46C5C-2EF9-1DB7-1D24-4D5AA0664A9E}"/>
              </a:ext>
            </a:extLst>
          </p:cNvPr>
          <p:cNvSpPr>
            <a:spLocks noGrp="1"/>
          </p:cNvSpPr>
          <p:nvPr>
            <p:ph type="title"/>
          </p:nvPr>
        </p:nvSpPr>
        <p:spPr>
          <a:xfrm>
            <a:off x="278688" y="123825"/>
            <a:ext cx="9567839" cy="951509"/>
          </a:xfrm>
        </p:spPr>
        <p:txBody>
          <a:bodyPr/>
          <a:lstStyle/>
          <a:p>
            <a:pPr>
              <a:lnSpc>
                <a:spcPct val="100000"/>
              </a:lnSpc>
            </a:pPr>
            <a:r>
              <a:rPr lang="pt-BR" dirty="0"/>
              <a:t>Posicionamento da FEBRASGO: Vacinação contra o HPV na Mulher Adulta</a:t>
            </a:r>
            <a:r>
              <a:rPr lang="pt-BR" baseline="30000" dirty="0"/>
              <a:t>1,a</a:t>
            </a:r>
          </a:p>
        </p:txBody>
      </p:sp>
      <p:sp>
        <p:nvSpPr>
          <p:cNvPr id="3" name="Espaço Reservado para Número de Slide 2">
            <a:extLst>
              <a:ext uri="{FF2B5EF4-FFF2-40B4-BE49-F238E27FC236}">
                <a16:creationId xmlns:a16="http://schemas.microsoft.com/office/drawing/2014/main" id="{DF264878-B143-B264-AB6E-52D9AA85C7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CaixaDeTexto 4">
            <a:extLst>
              <a:ext uri="{FF2B5EF4-FFF2-40B4-BE49-F238E27FC236}">
                <a16:creationId xmlns:a16="http://schemas.microsoft.com/office/drawing/2014/main" id="{DB1E94BA-F1EC-91B1-A434-5D4256E90581}"/>
              </a:ext>
            </a:extLst>
          </p:cNvPr>
          <p:cNvSpPr txBox="1"/>
          <p:nvPr/>
        </p:nvSpPr>
        <p:spPr>
          <a:xfrm>
            <a:off x="412219" y="1399892"/>
            <a:ext cx="10652021" cy="42088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pt-BR" sz="2200" b="1" i="0" u="none" strike="noStrike" kern="1200" cap="none" spc="0" normalizeH="0" baseline="0" noProof="0" dirty="0" err="1">
                <a:ln>
                  <a:noFill/>
                </a:ln>
                <a:solidFill>
                  <a:srgbClr val="279189"/>
                </a:solidFill>
                <a:effectLst/>
                <a:uLnTx/>
                <a:uFillTx/>
                <a:latin typeface="Arial" panose="020B0604020202020204"/>
                <a:ea typeface="+mn-ea"/>
                <a:cs typeface="+mn-cs"/>
              </a:rPr>
              <a:t>Pontos-chave</a:t>
            </a:r>
            <a:r>
              <a:rPr kumimoji="0" lang="pt-BR" sz="2200" b="1" i="0" u="none" strike="noStrike" kern="1200" cap="none" spc="0" normalizeH="0" baseline="0" noProof="0" dirty="0">
                <a:ln>
                  <a:noFill/>
                </a:ln>
                <a:solidFill>
                  <a:srgbClr val="9B2A78"/>
                </a:solidFill>
                <a:effectLst/>
                <a:uLnTx/>
                <a:uFillTx/>
                <a:latin typeface="Arial" panose="020B0604020202020204"/>
                <a:ea typeface="+mn-ea"/>
                <a:cs typeface="+mn-cs"/>
              </a:rPr>
              <a:t> </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Atualizar os ginecologistas e obstetras sobre a </a:t>
            </a: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vacinação contra o papilomavírus humano (HPV) em mulheres adultas </a:t>
            </a: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com a posição da Febrasgo sobre esse tema.</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Ressaltar que há uma </a:t>
            </a: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geração de mulheres que chegou à idade adulta sem a oportunidade da vacinação contra o HPV </a:t>
            </a: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 uma vez vacinadas, ressaltar quais seriam os benefícios proporcionados pela imunização. </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Abordar aspectos epidemiológicos e imunológicos da infecção por HPV e das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vacinas disponíveis.</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Avaliar a suscetibilidade à infecção por HPV oncogênico e às lesões induzidas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nas mulheres adultas não vacinadas.</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Avaliar a diferença de suscetibilidade a </a:t>
            </a: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recidiva e reinfecções após o tratamento </a:t>
            </a:r>
            <a:b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b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das lesões induzidas por HPV entre mulheres adultas</a:t>
            </a: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vacinadas, comparadas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com as não vacinadas.</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Apresentar as melhores evidências da vacinação contra HPV nas mulheres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adultas e colaborar para uma prática clínica atualizada. </a:t>
            </a:r>
          </a:p>
        </p:txBody>
      </p:sp>
      <p:sp>
        <p:nvSpPr>
          <p:cNvPr id="6" name="TextBox 1">
            <a:extLst>
              <a:ext uri="{FF2B5EF4-FFF2-40B4-BE49-F238E27FC236}">
                <a16:creationId xmlns:a16="http://schemas.microsoft.com/office/drawing/2014/main" id="{C53F0D28-C1CA-7371-485B-125F9C7F895F}"/>
              </a:ext>
            </a:extLst>
          </p:cNvPr>
          <p:cNvSpPr txBox="1"/>
          <p:nvPr/>
        </p:nvSpPr>
        <p:spPr>
          <a:xfrm>
            <a:off x="278688" y="6229253"/>
            <a:ext cx="1134725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1. Federação Brasileira das Associações de Ginecologia e Obstetrícia (FEBRASGO). Vacinação contra o HPV na mulher adulta. 2022. Disponível em: https://www.febrasgo.org.br/</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images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/pec/posicionamentos-</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febrasgo</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/FPS-N6-Junho-2022-portugues.pdf. Acessado em 29 de novembro de 2024.</a:t>
            </a:r>
          </a:p>
        </p:txBody>
      </p:sp>
      <p:pic>
        <p:nvPicPr>
          <p:cNvPr id="11" name="Gráfico 10">
            <a:extLst>
              <a:ext uri="{FF2B5EF4-FFF2-40B4-BE49-F238E27FC236}">
                <a16:creationId xmlns:a16="http://schemas.microsoft.com/office/drawing/2014/main" id="{1D8A0650-DB1D-C1CF-5B30-D24750402A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416925" y="3107269"/>
            <a:ext cx="3571875" cy="2705100"/>
          </a:xfrm>
          <a:prstGeom prst="rect">
            <a:avLst/>
          </a:prstGeom>
        </p:spPr>
      </p:pic>
    </p:spTree>
    <p:extLst>
      <p:ext uri="{BB962C8B-B14F-4D97-AF65-F5344CB8AC3E}">
        <p14:creationId xmlns:p14="http://schemas.microsoft.com/office/powerpoint/2010/main" val="18844851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7A46C5C-2EF9-1DB7-1D24-4D5AA0664A9E}"/>
              </a:ext>
            </a:extLst>
          </p:cNvPr>
          <p:cNvSpPr>
            <a:spLocks noGrp="1"/>
          </p:cNvSpPr>
          <p:nvPr>
            <p:ph type="title"/>
          </p:nvPr>
        </p:nvSpPr>
        <p:spPr>
          <a:xfrm>
            <a:off x="278688" y="123825"/>
            <a:ext cx="9798762" cy="951509"/>
          </a:xfrm>
        </p:spPr>
        <p:txBody>
          <a:bodyPr/>
          <a:lstStyle/>
          <a:p>
            <a:pPr>
              <a:lnSpc>
                <a:spcPct val="100000"/>
              </a:lnSpc>
            </a:pPr>
            <a:r>
              <a:rPr lang="pt-BR" dirty="0"/>
              <a:t>Posicionamento da FEBRASGO: Vacinação contra o HPV na Mulher Adulta</a:t>
            </a:r>
            <a:r>
              <a:rPr lang="pt-BR" baseline="30000" dirty="0"/>
              <a:t>1,a </a:t>
            </a:r>
            <a:r>
              <a:rPr lang="pt-BR" dirty="0"/>
              <a:t>(</a:t>
            </a:r>
            <a:r>
              <a:rPr lang="pt-BR" i="1" dirty="0"/>
              <a:t>cont</a:t>
            </a:r>
            <a:r>
              <a:rPr lang="pt-BR" dirty="0"/>
              <a:t>.)</a:t>
            </a:r>
          </a:p>
        </p:txBody>
      </p:sp>
      <p:sp>
        <p:nvSpPr>
          <p:cNvPr id="3" name="Espaço Reservado para Número de Slide 2">
            <a:extLst>
              <a:ext uri="{FF2B5EF4-FFF2-40B4-BE49-F238E27FC236}">
                <a16:creationId xmlns:a16="http://schemas.microsoft.com/office/drawing/2014/main" id="{DF264878-B143-B264-AB6E-52D9AA85C7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TextBox 1">
            <a:extLst>
              <a:ext uri="{FF2B5EF4-FFF2-40B4-BE49-F238E27FC236}">
                <a16:creationId xmlns:a16="http://schemas.microsoft.com/office/drawing/2014/main" id="{C53F0D28-C1CA-7371-485B-125F9C7F895F}"/>
              </a:ext>
            </a:extLst>
          </p:cNvPr>
          <p:cNvSpPr txBox="1"/>
          <p:nvPr/>
        </p:nvSpPr>
        <p:spPr>
          <a:xfrm>
            <a:off x="382648" y="6224122"/>
            <a:ext cx="1134725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1. Federação Brasileira das Associações de Ginecologia e Obstetrícia (FEBRASGO). Vacinação contra o HPV na mulher adulta. 2022. Disponível em: https://www.febrasgo.org.br/</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images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/pec/posicionamentos-</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febrasgo</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/FPS-N6-Junho-2022-portugues.pdf. Acessado em 29 de novembro de 2024.</a:t>
            </a:r>
          </a:p>
        </p:txBody>
      </p:sp>
      <p:sp>
        <p:nvSpPr>
          <p:cNvPr id="9" name="CaixaDeTexto 8">
            <a:extLst>
              <a:ext uri="{FF2B5EF4-FFF2-40B4-BE49-F238E27FC236}">
                <a16:creationId xmlns:a16="http://schemas.microsoft.com/office/drawing/2014/main" id="{156780C5-17A5-8AE1-26AF-336C50D19222}"/>
              </a:ext>
            </a:extLst>
          </p:cNvPr>
          <p:cNvSpPr txBox="1"/>
          <p:nvPr/>
        </p:nvSpPr>
        <p:spPr>
          <a:xfrm>
            <a:off x="462096" y="1351663"/>
            <a:ext cx="11267807" cy="4780796"/>
          </a:xfrm>
          <a:prstGeom prst="rect">
            <a:avLst/>
          </a:prstGeom>
          <a:noFill/>
        </p:spPr>
        <p:txBody>
          <a:bodyPr wrap="square">
            <a:spAutoFit/>
          </a:bodyPr>
          <a:lstStyle/>
          <a:p>
            <a:pPr marL="0" marR="0" lvl="0" indent="0" algn="l" defTabSz="914400" rtl="0" eaLnBrk="1" fontAlgn="auto" latinLnBrk="0" hangingPunct="1">
              <a:lnSpc>
                <a:spcPct val="100000"/>
              </a:lnSpc>
              <a:spcBef>
                <a:spcPts val="200"/>
              </a:spcBef>
              <a:spcAft>
                <a:spcPts val="600"/>
              </a:spcAft>
              <a:buClr>
                <a:srgbClr val="264A9A"/>
              </a:buClr>
              <a:buSzTx/>
              <a:buFontTx/>
              <a:buNone/>
              <a:tabLst/>
              <a:defRPr/>
            </a:pPr>
            <a:r>
              <a:rPr kumimoji="0" lang="pt-BR" sz="2000" b="1" i="0" u="none" strike="noStrike" kern="1200" cap="none" spc="0" normalizeH="0" baseline="0" noProof="0" dirty="0">
                <a:ln>
                  <a:noFill/>
                </a:ln>
                <a:solidFill>
                  <a:srgbClr val="279189"/>
                </a:solidFill>
                <a:effectLst/>
                <a:uLnTx/>
                <a:uFillTx/>
                <a:latin typeface="Arial" panose="020B0604020202020204"/>
                <a:ea typeface="+mn-ea"/>
                <a:cs typeface="+mn-cs"/>
              </a:rPr>
              <a:t>Recomendações </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a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vacinação mesmo em mulheres adultas com história de infecção anterior por HPV</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pois a infecção natural parece não oferecer imunidade suficiente para impedir a ocorrência de novas infecções pelo mesmo tipo viral, diferentemente da imunogenicidade induzida pelas vacinas contra HPV.</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entre as mulheres adultas,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a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maioria apresenta testes sorológicos e moleculares negativos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para os tipos virais contidos nas vacinas.</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na atualidade existe um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segundo pico de infecção por HPV, principalmente na quinta década de vida da mulher</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sem a cobertura vacinal,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a mulher continua sob risco de contrair o HPV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 desenvolver lesões induzidas durante toda sua vida. </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em pacientes com lesões prévias desencadeadas por HPV e que já foram tratadas, as evidências mostraram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redução do risco de recidivas e/ou reinfecções após a vacinação</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as mulheres adultas que não são contempladas para vacinação em programas oficiais, com base nos estudos populacionais, podem ser beneficiadas com a proteção individual.</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Endossar que as mulheres adultas que não foram contempladas com a vacinação contra HPV na adolescência poderão ter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benefícios de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proteção se imunizadas com ou sem histórico de infecção pregressa</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Nas adultas jovens (até 30 anos), esses benefícios são significativos, tendo sido demonstrado em várias publicações, devendo, portanto, fazer parte da prescrição médica. Mas também existe uma proteção individual nas mulheres até os 45 anos de idade que possam estar ainda sob o risco de novas infecções, e essa informação deve ser compartilhada pelos ginecologistas que as acompanham.</a:t>
            </a:r>
          </a:p>
        </p:txBody>
      </p:sp>
    </p:spTree>
    <p:extLst>
      <p:ext uri="{BB962C8B-B14F-4D97-AF65-F5344CB8AC3E}">
        <p14:creationId xmlns:p14="http://schemas.microsoft.com/office/powerpoint/2010/main" val="42771550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Imagem 15" descr="Garrafa de vidro&#10;&#10;Descrição gerada automaticamente">
            <a:extLst>
              <a:ext uri="{FF2B5EF4-FFF2-40B4-BE49-F238E27FC236}">
                <a16:creationId xmlns:a16="http://schemas.microsoft.com/office/drawing/2014/main" id="{25FDD7FF-7F96-E495-02A9-4FEFC6A7DD6E}"/>
              </a:ext>
            </a:extLst>
          </p:cNvPr>
          <p:cNvPicPr>
            <a:picLocks noChangeAspect="1"/>
          </p:cNvPicPr>
          <p:nvPr/>
        </p:nvPicPr>
        <p:blipFill>
          <a:blip r:embed="rId2">
            <a:alphaModFix amt="33000"/>
          </a:blip>
          <a:srcRect t="23630" b="2840"/>
          <a:stretch/>
        </p:blipFill>
        <p:spPr>
          <a:xfrm>
            <a:off x="1" y="964096"/>
            <a:ext cx="12192000" cy="5703404"/>
          </a:xfrm>
          <a:prstGeom prst="rect">
            <a:avLst/>
          </a:prstGeom>
        </p:spPr>
      </p:pic>
      <p:sp>
        <p:nvSpPr>
          <p:cNvPr id="2" name="Title 1">
            <a:extLst>
              <a:ext uri="{FF2B5EF4-FFF2-40B4-BE49-F238E27FC236}">
                <a16:creationId xmlns:a16="http://schemas.microsoft.com/office/drawing/2014/main" id="{E6D0C8D1-40B9-E637-8F6A-1EE2B2E77BA9}"/>
              </a:ext>
            </a:extLst>
          </p:cNvPr>
          <p:cNvSpPr>
            <a:spLocks noGrp="1"/>
          </p:cNvSpPr>
          <p:nvPr>
            <p:ph type="title"/>
          </p:nvPr>
        </p:nvSpPr>
        <p:spPr/>
        <p:txBody>
          <a:bodyPr/>
          <a:lstStyle/>
          <a:p>
            <a:r>
              <a:rPr lang="pt-BR" dirty="0"/>
              <a:t>Recomendação da Vacinação Contra o HPV da ABPTGIC1</a:t>
            </a:r>
            <a:endParaRPr lang="pt-BR" baseline="30000" dirty="0"/>
          </a:p>
        </p:txBody>
      </p:sp>
      <p:sp>
        <p:nvSpPr>
          <p:cNvPr id="3" name="Content Placeholder 2">
            <a:extLst>
              <a:ext uri="{FF2B5EF4-FFF2-40B4-BE49-F238E27FC236}">
                <a16:creationId xmlns:a16="http://schemas.microsoft.com/office/drawing/2014/main" id="{94628633-80F9-C6B2-8F79-A3FD7D547100}"/>
              </a:ext>
            </a:extLst>
          </p:cNvPr>
          <p:cNvSpPr>
            <a:spLocks noGrp="1"/>
          </p:cNvSpPr>
          <p:nvPr>
            <p:ph idx="1"/>
          </p:nvPr>
        </p:nvSpPr>
        <p:spPr>
          <a:xfrm>
            <a:off x="266701" y="1412240"/>
            <a:ext cx="7851139" cy="4781657"/>
          </a:xfrm>
        </p:spPr>
        <p:txBody>
          <a:bodyPr/>
          <a:lstStyle/>
          <a:p>
            <a:pPr marL="355600" indent="-355600">
              <a:lnSpc>
                <a:spcPct val="100000"/>
              </a:lnSpc>
              <a:spcAft>
                <a:spcPts val="400"/>
              </a:spcAft>
            </a:pPr>
            <a:r>
              <a:rPr lang="pt-BR" sz="2200" dirty="0"/>
              <a:t>ESQUEMA DE DOSES</a:t>
            </a:r>
            <a:r>
              <a:rPr lang="pt-BR" sz="2200" baseline="30000" dirty="0"/>
              <a:t>1</a:t>
            </a:r>
          </a:p>
          <a:p>
            <a:pPr marL="630238" indent="-366713">
              <a:lnSpc>
                <a:spcPct val="100000"/>
              </a:lnSpc>
              <a:spcAft>
                <a:spcPts val="400"/>
              </a:spcAft>
              <a:buClr>
                <a:schemeClr val="accent4"/>
              </a:buClr>
            </a:pPr>
            <a:r>
              <a:rPr lang="pt-BR" sz="2000" b="1" dirty="0"/>
              <a:t>Meninas e meninos de 9 a 14 anos</a:t>
            </a:r>
            <a:r>
              <a:rPr lang="pt-BR" sz="2000" dirty="0"/>
              <a:t>: duas doses, com seis meses de intervalo (0–6 meses);</a:t>
            </a:r>
          </a:p>
          <a:p>
            <a:pPr marL="630238" indent="-366713">
              <a:lnSpc>
                <a:spcPct val="100000"/>
              </a:lnSpc>
              <a:spcAft>
                <a:spcPts val="400"/>
              </a:spcAft>
              <a:buClr>
                <a:schemeClr val="accent4"/>
              </a:buClr>
            </a:pPr>
            <a:r>
              <a:rPr lang="pt-BR" sz="2000" b="1" dirty="0"/>
              <a:t>A partir dos 15 anos: </a:t>
            </a:r>
            <a:r>
              <a:rPr lang="pt-BR" sz="2000" dirty="0"/>
              <a:t>três doses (0–2–6 meses);</a:t>
            </a:r>
          </a:p>
          <a:p>
            <a:pPr marL="630238" indent="-366713">
              <a:lnSpc>
                <a:spcPct val="100000"/>
              </a:lnSpc>
              <a:spcAft>
                <a:spcPts val="400"/>
              </a:spcAft>
              <a:buClr>
                <a:schemeClr val="accent4"/>
              </a:buClr>
            </a:pPr>
            <a:r>
              <a:rPr lang="pt-BR" sz="2000" b="1" dirty="0"/>
              <a:t>Imunodeprimidos de 9 a 45 anos, independentemente </a:t>
            </a:r>
            <a:br>
              <a:rPr lang="pt-BR" sz="2000" b="1" dirty="0"/>
            </a:br>
            <a:r>
              <a:rPr lang="pt-BR" sz="2000" b="1" dirty="0"/>
              <a:t>da idade: </a:t>
            </a:r>
            <a:r>
              <a:rPr lang="pt-BR" sz="2000" dirty="0"/>
              <a:t>três doses (0–2–6 meses).</a:t>
            </a:r>
          </a:p>
          <a:p>
            <a:pPr marL="630238" indent="-366713">
              <a:lnSpc>
                <a:spcPct val="100000"/>
              </a:lnSpc>
              <a:spcAft>
                <a:spcPts val="400"/>
              </a:spcAft>
              <a:buClr>
                <a:schemeClr val="accent4"/>
              </a:buClr>
            </a:pPr>
            <a:r>
              <a:rPr lang="pt-BR" sz="2000" dirty="0"/>
              <a:t>Alternativamente, poderia se utilizar duas doses para as idades de15 a 20 anos na proteção contra o câncer de colo de útero. Ainda não há dados sobre outros cânceres associados e sobre o tempo de permanência dos anticorpos.</a:t>
            </a:r>
          </a:p>
        </p:txBody>
      </p:sp>
      <p:sp>
        <p:nvSpPr>
          <p:cNvPr id="4" name="Slide Number Placeholder 3">
            <a:extLst>
              <a:ext uri="{FF2B5EF4-FFF2-40B4-BE49-F238E27FC236}">
                <a16:creationId xmlns:a16="http://schemas.microsoft.com/office/drawing/2014/main" id="{66B4B3AD-A826-924D-56A7-90C6FC930A3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4" name="Espaço Reservado para Texto 13">
            <a:extLst>
              <a:ext uri="{FF2B5EF4-FFF2-40B4-BE49-F238E27FC236}">
                <a16:creationId xmlns:a16="http://schemas.microsoft.com/office/drawing/2014/main" id="{EEF6C0F8-F509-DBEA-EE3A-80CDB79DAFF1}"/>
              </a:ext>
            </a:extLst>
          </p:cNvPr>
          <p:cNvSpPr>
            <a:spLocks noGrp="1"/>
          </p:cNvSpPr>
          <p:nvPr>
            <p:ph type="body" sz="quarter" idx="13"/>
          </p:nvPr>
        </p:nvSpPr>
        <p:spPr>
          <a:xfrm>
            <a:off x="0" y="6308725"/>
            <a:ext cx="11658600" cy="358775"/>
          </a:xfrm>
        </p:spPr>
        <p:txBody>
          <a:bodyPr/>
          <a:lstStyle/>
          <a:p>
            <a:r>
              <a:rPr lang="pt-BR" dirty="0">
                <a:solidFill>
                  <a:srgbClr val="7F7F7F"/>
                </a:solidFill>
              </a:rPr>
              <a:t>1. Cardial MFT; Gonçalves AK. Recomendações da ABPTGIC para o uso de vacinas HPV no Brasil. </a:t>
            </a:r>
            <a:r>
              <a:rPr lang="pt-BR" i="1" dirty="0">
                <a:solidFill>
                  <a:srgbClr val="7F7F7F"/>
                </a:solidFill>
              </a:rPr>
              <a:t>Rev </a:t>
            </a:r>
            <a:r>
              <a:rPr lang="pt-BR" i="1" dirty="0" err="1">
                <a:solidFill>
                  <a:srgbClr val="7F7F7F"/>
                </a:solidFill>
              </a:rPr>
              <a:t>Bras</a:t>
            </a:r>
            <a:r>
              <a:rPr lang="pt-BR" i="1" dirty="0">
                <a:solidFill>
                  <a:srgbClr val="7F7F7F"/>
                </a:solidFill>
              </a:rPr>
              <a:t> </a:t>
            </a:r>
            <a:r>
              <a:rPr lang="pt-BR" i="1" dirty="0" err="1">
                <a:solidFill>
                  <a:srgbClr val="7F7F7F"/>
                </a:solidFill>
              </a:rPr>
              <a:t>Patol</a:t>
            </a:r>
            <a:r>
              <a:rPr lang="pt-BR" i="1" dirty="0">
                <a:solidFill>
                  <a:srgbClr val="7F7F7F"/>
                </a:solidFill>
              </a:rPr>
              <a:t> Trato </a:t>
            </a:r>
            <a:r>
              <a:rPr lang="pt-BR" i="1" dirty="0" err="1">
                <a:solidFill>
                  <a:srgbClr val="7F7F7F"/>
                </a:solidFill>
              </a:rPr>
              <a:t>Genit</a:t>
            </a:r>
            <a:r>
              <a:rPr lang="pt-BR" i="1" dirty="0">
                <a:solidFill>
                  <a:srgbClr val="7F7F7F"/>
                </a:solidFill>
              </a:rPr>
              <a:t> Inferior</a:t>
            </a:r>
            <a:r>
              <a:rPr lang="pt-BR" dirty="0">
                <a:solidFill>
                  <a:srgbClr val="7F7F7F"/>
                </a:solidFill>
              </a:rPr>
              <a:t>. 2024;8(1):46-53</a:t>
            </a:r>
          </a:p>
        </p:txBody>
      </p:sp>
    </p:spTree>
    <p:extLst>
      <p:ext uri="{BB962C8B-B14F-4D97-AF65-F5344CB8AC3E}">
        <p14:creationId xmlns:p14="http://schemas.microsoft.com/office/powerpoint/2010/main" val="11844397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Gráfico 22">
            <a:extLst>
              <a:ext uri="{FF2B5EF4-FFF2-40B4-BE49-F238E27FC236}">
                <a16:creationId xmlns:a16="http://schemas.microsoft.com/office/drawing/2014/main" id="{46FDC778-45ED-2D37-E992-DCF362293A7F}"/>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404144" y="1314718"/>
            <a:ext cx="1479031" cy="1336606"/>
          </a:xfrm>
          <a:prstGeom prst="rect">
            <a:avLst/>
          </a:prstGeom>
        </p:spPr>
      </p:pic>
      <p:sp>
        <p:nvSpPr>
          <p:cNvPr id="9" name="Gráfico 10">
            <a:extLst>
              <a:ext uri="{FF2B5EF4-FFF2-40B4-BE49-F238E27FC236}">
                <a16:creationId xmlns:a16="http://schemas.microsoft.com/office/drawing/2014/main" id="{11F851BA-D067-4BC8-3DEB-1F97C4ECA83E}"/>
              </a:ext>
            </a:extLst>
          </p:cNvPr>
          <p:cNvSpPr/>
          <p:nvPr/>
        </p:nvSpPr>
        <p:spPr>
          <a:xfrm>
            <a:off x="6581906" y="435781"/>
            <a:ext cx="5378136" cy="5505693"/>
          </a:xfrm>
          <a:custGeom>
            <a:avLst/>
            <a:gdLst>
              <a:gd name="connsiteX0" fmla="*/ 3569435 w 5024108"/>
              <a:gd name="connsiteY0" fmla="*/ 2426004 h 5143268"/>
              <a:gd name="connsiteX1" fmla="*/ 3544604 w 5024108"/>
              <a:gd name="connsiteY1" fmla="*/ 2419796 h 5143268"/>
              <a:gd name="connsiteX2" fmla="*/ 3557019 w 5024108"/>
              <a:gd name="connsiteY2" fmla="*/ 2399104 h 5143268"/>
              <a:gd name="connsiteX3" fmla="*/ 3523912 w 5024108"/>
              <a:gd name="connsiteY3" fmla="*/ 2394965 h 5143268"/>
              <a:gd name="connsiteX4" fmla="*/ 3492873 w 5024108"/>
              <a:gd name="connsiteY4" fmla="*/ 2399104 h 5143268"/>
              <a:gd name="connsiteX5" fmla="*/ 3453557 w 5024108"/>
              <a:gd name="connsiteY5" fmla="*/ 2426004 h 5143268"/>
              <a:gd name="connsiteX6" fmla="*/ 3416311 w 5024108"/>
              <a:gd name="connsiteY6" fmla="*/ 2432211 h 5143268"/>
              <a:gd name="connsiteX7" fmla="*/ 3395619 w 5024108"/>
              <a:gd name="connsiteY7" fmla="*/ 2423934 h 5143268"/>
              <a:gd name="connsiteX8" fmla="*/ 3372857 w 5024108"/>
              <a:gd name="connsiteY8" fmla="*/ 2419796 h 5143268"/>
              <a:gd name="connsiteX9" fmla="*/ 3372857 w 5024108"/>
              <a:gd name="connsiteY9" fmla="*/ 2442558 h 5143268"/>
              <a:gd name="connsiteX10" fmla="*/ 3372857 w 5024108"/>
              <a:gd name="connsiteY10" fmla="*/ 2459112 h 5143268"/>
              <a:gd name="connsiteX11" fmla="*/ 3356303 w 5024108"/>
              <a:gd name="connsiteY11" fmla="*/ 2450835 h 5143268"/>
              <a:gd name="connsiteX12" fmla="*/ 3296296 w 5024108"/>
              <a:gd name="connsiteY12" fmla="*/ 2430142 h 5143268"/>
              <a:gd name="connsiteX13" fmla="*/ 3279742 w 5024108"/>
              <a:gd name="connsiteY13" fmla="*/ 2436350 h 5143268"/>
              <a:gd name="connsiteX14" fmla="*/ 3244565 w 5024108"/>
              <a:gd name="connsiteY14" fmla="*/ 2428073 h 5143268"/>
              <a:gd name="connsiteX15" fmla="*/ 3244565 w 5024108"/>
              <a:gd name="connsiteY15" fmla="*/ 2405311 h 5143268"/>
              <a:gd name="connsiteX16" fmla="*/ 3225941 w 5024108"/>
              <a:gd name="connsiteY16" fmla="*/ 2384619 h 5143268"/>
              <a:gd name="connsiteX17" fmla="*/ 3209387 w 5024108"/>
              <a:gd name="connsiteY17" fmla="*/ 2399104 h 5143268"/>
              <a:gd name="connsiteX18" fmla="*/ 3190764 w 5024108"/>
              <a:gd name="connsiteY18" fmla="*/ 2384619 h 5143268"/>
              <a:gd name="connsiteX19" fmla="*/ 3172141 w 5024108"/>
              <a:gd name="connsiteY19" fmla="*/ 2392896 h 5143268"/>
              <a:gd name="connsiteX20" fmla="*/ 3159726 w 5024108"/>
              <a:gd name="connsiteY20" fmla="*/ 2428073 h 5143268"/>
              <a:gd name="connsiteX21" fmla="*/ 3149380 w 5024108"/>
              <a:gd name="connsiteY21" fmla="*/ 2436350 h 5143268"/>
              <a:gd name="connsiteX22" fmla="*/ 3122479 w 5024108"/>
              <a:gd name="connsiteY22" fmla="*/ 2423934 h 5143268"/>
              <a:gd name="connsiteX23" fmla="*/ 3093510 w 5024108"/>
              <a:gd name="connsiteY23" fmla="*/ 2394965 h 5143268"/>
              <a:gd name="connsiteX24" fmla="*/ 3062472 w 5024108"/>
              <a:gd name="connsiteY24" fmla="*/ 2394965 h 5143268"/>
              <a:gd name="connsiteX25" fmla="*/ 3033502 w 5024108"/>
              <a:gd name="connsiteY25" fmla="*/ 2384619 h 5143268"/>
              <a:gd name="connsiteX26" fmla="*/ 3033502 w 5024108"/>
              <a:gd name="connsiteY26" fmla="*/ 2347373 h 5143268"/>
              <a:gd name="connsiteX27" fmla="*/ 3039710 w 5024108"/>
              <a:gd name="connsiteY27" fmla="*/ 2314265 h 5143268"/>
              <a:gd name="connsiteX28" fmla="*/ 3021087 w 5024108"/>
              <a:gd name="connsiteY28" fmla="*/ 2341165 h 5143268"/>
              <a:gd name="connsiteX29" fmla="*/ 3006602 w 5024108"/>
              <a:gd name="connsiteY29" fmla="*/ 2382550 h 5143268"/>
              <a:gd name="connsiteX30" fmla="*/ 2994187 w 5024108"/>
              <a:gd name="connsiteY30" fmla="*/ 2411519 h 5143268"/>
              <a:gd name="connsiteX31" fmla="*/ 2985910 w 5024108"/>
              <a:gd name="connsiteY31" fmla="*/ 2444627 h 5143268"/>
              <a:gd name="connsiteX32" fmla="*/ 2975564 w 5024108"/>
              <a:gd name="connsiteY32" fmla="*/ 2471527 h 5143268"/>
              <a:gd name="connsiteX33" fmla="*/ 2956940 w 5024108"/>
              <a:gd name="connsiteY33" fmla="*/ 2506704 h 5143268"/>
              <a:gd name="connsiteX34" fmla="*/ 2956940 w 5024108"/>
              <a:gd name="connsiteY34" fmla="*/ 2556366 h 5143268"/>
              <a:gd name="connsiteX35" fmla="*/ 2932110 w 5024108"/>
              <a:gd name="connsiteY35" fmla="*/ 2597750 h 5143268"/>
              <a:gd name="connsiteX36" fmla="*/ 2927971 w 5024108"/>
              <a:gd name="connsiteY36" fmla="*/ 2645343 h 5143268"/>
              <a:gd name="connsiteX37" fmla="*/ 2870032 w 5024108"/>
              <a:gd name="connsiteY37" fmla="*/ 2684658 h 5143268"/>
              <a:gd name="connsiteX38" fmla="*/ 2845202 w 5024108"/>
              <a:gd name="connsiteY38" fmla="*/ 2744666 h 5143268"/>
              <a:gd name="connsiteX39" fmla="*/ 2814163 w 5024108"/>
              <a:gd name="connsiteY39" fmla="*/ 2786051 h 5143268"/>
              <a:gd name="connsiteX40" fmla="*/ 2768640 w 5024108"/>
              <a:gd name="connsiteY40" fmla="*/ 2796397 h 5143268"/>
              <a:gd name="connsiteX41" fmla="*/ 2737601 w 5024108"/>
              <a:gd name="connsiteY41" fmla="*/ 2827436 h 5143268"/>
              <a:gd name="connsiteX42" fmla="*/ 2710701 w 5024108"/>
              <a:gd name="connsiteY42" fmla="*/ 2843990 h 5143268"/>
              <a:gd name="connsiteX43" fmla="*/ 2716909 w 5024108"/>
              <a:gd name="connsiteY43" fmla="*/ 2868821 h 5143268"/>
              <a:gd name="connsiteX44" fmla="*/ 2698286 w 5024108"/>
              <a:gd name="connsiteY44" fmla="*/ 2910205 h 5143268"/>
              <a:gd name="connsiteX45" fmla="*/ 2694147 w 5024108"/>
              <a:gd name="connsiteY45" fmla="*/ 2912274 h 5143268"/>
              <a:gd name="connsiteX46" fmla="*/ 2694147 w 5024108"/>
              <a:gd name="connsiteY46" fmla="*/ 2912274 h 5143268"/>
              <a:gd name="connsiteX47" fmla="*/ 2690009 w 5024108"/>
              <a:gd name="connsiteY47" fmla="*/ 2916413 h 5143268"/>
              <a:gd name="connsiteX48" fmla="*/ 2685870 w 5024108"/>
              <a:gd name="connsiteY48" fmla="*/ 2922621 h 5143268"/>
              <a:gd name="connsiteX49" fmla="*/ 2681732 w 5024108"/>
              <a:gd name="connsiteY49" fmla="*/ 2926759 h 5143268"/>
              <a:gd name="connsiteX50" fmla="*/ 2681732 w 5024108"/>
              <a:gd name="connsiteY50" fmla="*/ 2928828 h 5143268"/>
              <a:gd name="connsiteX51" fmla="*/ 2681732 w 5024108"/>
              <a:gd name="connsiteY51" fmla="*/ 2930898 h 5143268"/>
              <a:gd name="connsiteX52" fmla="*/ 2677593 w 5024108"/>
              <a:gd name="connsiteY52" fmla="*/ 2937105 h 5143268"/>
              <a:gd name="connsiteX53" fmla="*/ 2673455 w 5024108"/>
              <a:gd name="connsiteY53" fmla="*/ 2943313 h 5143268"/>
              <a:gd name="connsiteX54" fmla="*/ 2671386 w 5024108"/>
              <a:gd name="connsiteY54" fmla="*/ 2949521 h 5143268"/>
              <a:gd name="connsiteX55" fmla="*/ 2671386 w 5024108"/>
              <a:gd name="connsiteY55" fmla="*/ 2949521 h 5143268"/>
              <a:gd name="connsiteX56" fmla="*/ 2669316 w 5024108"/>
              <a:gd name="connsiteY56" fmla="*/ 2953659 h 5143268"/>
              <a:gd name="connsiteX57" fmla="*/ 2665178 w 5024108"/>
              <a:gd name="connsiteY57" fmla="*/ 2961936 h 5143268"/>
              <a:gd name="connsiteX58" fmla="*/ 2665178 w 5024108"/>
              <a:gd name="connsiteY58" fmla="*/ 2964005 h 5143268"/>
              <a:gd name="connsiteX59" fmla="*/ 2665178 w 5024108"/>
              <a:gd name="connsiteY59" fmla="*/ 2968144 h 5143268"/>
              <a:gd name="connsiteX60" fmla="*/ 2665178 w 5024108"/>
              <a:gd name="connsiteY60" fmla="*/ 2972283 h 5143268"/>
              <a:gd name="connsiteX61" fmla="*/ 2665178 w 5024108"/>
              <a:gd name="connsiteY61" fmla="*/ 2976421 h 5143268"/>
              <a:gd name="connsiteX62" fmla="*/ 2665178 w 5024108"/>
              <a:gd name="connsiteY62" fmla="*/ 2978490 h 5143268"/>
              <a:gd name="connsiteX63" fmla="*/ 2665178 w 5024108"/>
              <a:gd name="connsiteY63" fmla="*/ 2978490 h 5143268"/>
              <a:gd name="connsiteX64" fmla="*/ 2665178 w 5024108"/>
              <a:gd name="connsiteY64" fmla="*/ 2978490 h 5143268"/>
              <a:gd name="connsiteX65" fmla="*/ 2665178 w 5024108"/>
              <a:gd name="connsiteY65" fmla="*/ 2978490 h 5143268"/>
              <a:gd name="connsiteX66" fmla="*/ 2665178 w 5024108"/>
              <a:gd name="connsiteY66" fmla="*/ 3015736 h 5143268"/>
              <a:gd name="connsiteX67" fmla="*/ 2677593 w 5024108"/>
              <a:gd name="connsiteY67" fmla="*/ 3046775 h 5143268"/>
              <a:gd name="connsiteX68" fmla="*/ 2673455 w 5024108"/>
              <a:gd name="connsiteY68" fmla="*/ 3063329 h 5143268"/>
              <a:gd name="connsiteX69" fmla="*/ 2673455 w 5024108"/>
              <a:gd name="connsiteY69" fmla="*/ 3084021 h 5143268"/>
              <a:gd name="connsiteX70" fmla="*/ 2716909 w 5024108"/>
              <a:gd name="connsiteY70" fmla="*/ 3096437 h 5143268"/>
              <a:gd name="connsiteX71" fmla="*/ 2706563 w 5024108"/>
              <a:gd name="connsiteY71" fmla="*/ 3121268 h 5143268"/>
              <a:gd name="connsiteX72" fmla="*/ 2700355 w 5024108"/>
              <a:gd name="connsiteY72" fmla="*/ 3137822 h 5143268"/>
              <a:gd name="connsiteX73" fmla="*/ 2723116 w 5024108"/>
              <a:gd name="connsiteY73" fmla="*/ 3146098 h 5143268"/>
              <a:gd name="connsiteX74" fmla="*/ 2743809 w 5024108"/>
              <a:gd name="connsiteY74" fmla="*/ 3137822 h 5143268"/>
              <a:gd name="connsiteX75" fmla="*/ 2776917 w 5024108"/>
              <a:gd name="connsiteY75" fmla="*/ 3148168 h 5143268"/>
              <a:gd name="connsiteX76" fmla="*/ 2816232 w 5024108"/>
              <a:gd name="connsiteY76" fmla="*/ 3179206 h 5143268"/>
              <a:gd name="connsiteX77" fmla="*/ 2876240 w 5024108"/>
              <a:gd name="connsiteY77" fmla="*/ 3195760 h 5143268"/>
              <a:gd name="connsiteX78" fmla="*/ 2909348 w 5024108"/>
              <a:gd name="connsiteY78" fmla="*/ 3210245 h 5143268"/>
              <a:gd name="connsiteX79" fmla="*/ 2927971 w 5024108"/>
              <a:gd name="connsiteY79" fmla="*/ 3226799 h 5143268"/>
              <a:gd name="connsiteX80" fmla="*/ 2954871 w 5024108"/>
              <a:gd name="connsiteY80" fmla="*/ 3257837 h 5143268"/>
              <a:gd name="connsiteX81" fmla="*/ 2961079 w 5024108"/>
              <a:gd name="connsiteY81" fmla="*/ 3249560 h 5143268"/>
              <a:gd name="connsiteX82" fmla="*/ 2965218 w 5024108"/>
              <a:gd name="connsiteY82" fmla="*/ 3224729 h 5143268"/>
              <a:gd name="connsiteX83" fmla="*/ 2996256 w 5024108"/>
              <a:gd name="connsiteY83" fmla="*/ 3201968 h 5143268"/>
              <a:gd name="connsiteX84" fmla="*/ 2996256 w 5024108"/>
              <a:gd name="connsiteY84" fmla="*/ 3199899 h 5143268"/>
              <a:gd name="connsiteX85" fmla="*/ 2996256 w 5024108"/>
              <a:gd name="connsiteY85" fmla="*/ 3199899 h 5143268"/>
              <a:gd name="connsiteX86" fmla="*/ 2996256 w 5024108"/>
              <a:gd name="connsiteY86" fmla="*/ 3199899 h 5143268"/>
              <a:gd name="connsiteX87" fmla="*/ 2996256 w 5024108"/>
              <a:gd name="connsiteY87" fmla="*/ 3199899 h 5143268"/>
              <a:gd name="connsiteX88" fmla="*/ 2996256 w 5024108"/>
              <a:gd name="connsiteY88" fmla="*/ 3195760 h 5143268"/>
              <a:gd name="connsiteX89" fmla="*/ 2996256 w 5024108"/>
              <a:gd name="connsiteY89" fmla="*/ 3193691 h 5143268"/>
              <a:gd name="connsiteX90" fmla="*/ 3000394 w 5024108"/>
              <a:gd name="connsiteY90" fmla="*/ 3181275 h 5143268"/>
              <a:gd name="connsiteX91" fmla="*/ 3019017 w 5024108"/>
              <a:gd name="connsiteY91" fmla="*/ 3150237 h 5143268"/>
              <a:gd name="connsiteX92" fmla="*/ 3060402 w 5024108"/>
              <a:gd name="connsiteY92" fmla="*/ 3141960 h 5143268"/>
              <a:gd name="connsiteX93" fmla="*/ 3099718 w 5024108"/>
              <a:gd name="connsiteY93" fmla="*/ 3131614 h 5143268"/>
              <a:gd name="connsiteX94" fmla="*/ 3124549 w 5024108"/>
              <a:gd name="connsiteY94" fmla="*/ 3123337 h 5143268"/>
              <a:gd name="connsiteX95" fmla="*/ 3153518 w 5024108"/>
              <a:gd name="connsiteY95" fmla="*/ 3131614 h 5143268"/>
              <a:gd name="connsiteX96" fmla="*/ 3170072 w 5024108"/>
              <a:gd name="connsiteY96" fmla="*/ 3125406 h 5143268"/>
              <a:gd name="connsiteX97" fmla="*/ 3194903 w 5024108"/>
              <a:gd name="connsiteY97" fmla="*/ 3110921 h 5143268"/>
              <a:gd name="connsiteX98" fmla="*/ 3215595 w 5024108"/>
              <a:gd name="connsiteY98" fmla="*/ 3104714 h 5143268"/>
              <a:gd name="connsiteX99" fmla="*/ 3246634 w 5024108"/>
              <a:gd name="connsiteY99" fmla="*/ 3104714 h 5143268"/>
              <a:gd name="connsiteX100" fmla="*/ 3271464 w 5024108"/>
              <a:gd name="connsiteY100" fmla="*/ 3102644 h 5143268"/>
              <a:gd name="connsiteX101" fmla="*/ 3298365 w 5024108"/>
              <a:gd name="connsiteY101" fmla="*/ 3104714 h 5143268"/>
              <a:gd name="connsiteX102" fmla="*/ 3329403 w 5024108"/>
              <a:gd name="connsiteY102" fmla="*/ 3117129 h 5143268"/>
              <a:gd name="connsiteX103" fmla="*/ 3364580 w 5024108"/>
              <a:gd name="connsiteY103" fmla="*/ 3104714 h 5143268"/>
              <a:gd name="connsiteX104" fmla="*/ 3393550 w 5024108"/>
              <a:gd name="connsiteY104" fmla="*/ 3084021 h 5143268"/>
              <a:gd name="connsiteX105" fmla="*/ 3414242 w 5024108"/>
              <a:gd name="connsiteY105" fmla="*/ 3065398 h 5143268"/>
              <a:gd name="connsiteX106" fmla="*/ 3412173 w 5024108"/>
              <a:gd name="connsiteY106" fmla="*/ 3048844 h 5143268"/>
              <a:gd name="connsiteX107" fmla="*/ 3405965 w 5024108"/>
              <a:gd name="connsiteY107" fmla="*/ 3026083 h 5143268"/>
              <a:gd name="connsiteX108" fmla="*/ 3414242 w 5024108"/>
              <a:gd name="connsiteY108" fmla="*/ 3009529 h 5143268"/>
              <a:gd name="connsiteX109" fmla="*/ 3410104 w 5024108"/>
              <a:gd name="connsiteY109" fmla="*/ 2990906 h 5143268"/>
              <a:gd name="connsiteX110" fmla="*/ 3391480 w 5024108"/>
              <a:gd name="connsiteY110" fmla="*/ 2982629 h 5143268"/>
              <a:gd name="connsiteX111" fmla="*/ 3397688 w 5024108"/>
              <a:gd name="connsiteY111" fmla="*/ 2957798 h 5143268"/>
              <a:gd name="connsiteX112" fmla="*/ 3420450 w 5024108"/>
              <a:gd name="connsiteY112" fmla="*/ 2932967 h 5143268"/>
              <a:gd name="connsiteX113" fmla="*/ 3441142 w 5024108"/>
              <a:gd name="connsiteY113" fmla="*/ 2920552 h 5143268"/>
              <a:gd name="connsiteX114" fmla="*/ 3434934 w 5024108"/>
              <a:gd name="connsiteY114" fmla="*/ 2895721 h 5143268"/>
              <a:gd name="connsiteX115" fmla="*/ 3414242 w 5024108"/>
              <a:gd name="connsiteY115" fmla="*/ 2868821 h 5143268"/>
              <a:gd name="connsiteX116" fmla="*/ 3403896 w 5024108"/>
              <a:gd name="connsiteY116" fmla="*/ 2846059 h 5143268"/>
              <a:gd name="connsiteX117" fmla="*/ 3414242 w 5024108"/>
              <a:gd name="connsiteY117" fmla="*/ 2831574 h 5143268"/>
              <a:gd name="connsiteX118" fmla="*/ 3414242 w 5024108"/>
              <a:gd name="connsiteY118" fmla="*/ 2808813 h 5143268"/>
              <a:gd name="connsiteX119" fmla="*/ 3420450 w 5024108"/>
              <a:gd name="connsiteY119" fmla="*/ 2786051 h 5143268"/>
              <a:gd name="connsiteX120" fmla="*/ 3437003 w 5024108"/>
              <a:gd name="connsiteY120" fmla="*/ 2781912 h 5143268"/>
              <a:gd name="connsiteX121" fmla="*/ 3463904 w 5024108"/>
              <a:gd name="connsiteY121" fmla="*/ 2775705 h 5143268"/>
              <a:gd name="connsiteX122" fmla="*/ 3484596 w 5024108"/>
              <a:gd name="connsiteY122" fmla="*/ 2765359 h 5143268"/>
              <a:gd name="connsiteX123" fmla="*/ 3484596 w 5024108"/>
              <a:gd name="connsiteY123" fmla="*/ 2750874 h 5143268"/>
              <a:gd name="connsiteX124" fmla="*/ 3472181 w 5024108"/>
              <a:gd name="connsiteY124" fmla="*/ 2734320 h 5143268"/>
              <a:gd name="connsiteX125" fmla="*/ 3461835 w 5024108"/>
              <a:gd name="connsiteY125" fmla="*/ 2715697 h 5143268"/>
              <a:gd name="connsiteX126" fmla="*/ 3474250 w 5024108"/>
              <a:gd name="connsiteY126" fmla="*/ 2697074 h 5143268"/>
              <a:gd name="connsiteX127" fmla="*/ 3461835 w 5024108"/>
              <a:gd name="connsiteY127" fmla="*/ 2676382 h 5143268"/>
              <a:gd name="connsiteX128" fmla="*/ 3474250 w 5024108"/>
              <a:gd name="connsiteY128" fmla="*/ 2657758 h 5143268"/>
              <a:gd name="connsiteX129" fmla="*/ 3486665 w 5024108"/>
              <a:gd name="connsiteY129" fmla="*/ 2657758 h 5143268"/>
              <a:gd name="connsiteX130" fmla="*/ 3507358 w 5024108"/>
              <a:gd name="connsiteY130" fmla="*/ 2663966 h 5143268"/>
              <a:gd name="connsiteX131" fmla="*/ 3519773 w 5024108"/>
              <a:gd name="connsiteY131" fmla="*/ 2661897 h 5143268"/>
              <a:gd name="connsiteX132" fmla="*/ 3515634 w 5024108"/>
              <a:gd name="connsiteY132" fmla="*/ 2647412 h 5143268"/>
              <a:gd name="connsiteX133" fmla="*/ 3507358 w 5024108"/>
              <a:gd name="connsiteY133" fmla="*/ 2630858 h 5143268"/>
              <a:gd name="connsiteX134" fmla="*/ 3515634 w 5024108"/>
              <a:gd name="connsiteY134" fmla="*/ 2610166 h 5143268"/>
              <a:gd name="connsiteX135" fmla="*/ 3534258 w 5024108"/>
              <a:gd name="connsiteY135" fmla="*/ 2624651 h 5143268"/>
              <a:gd name="connsiteX136" fmla="*/ 3550811 w 5024108"/>
              <a:gd name="connsiteY136" fmla="*/ 2643274 h 5143268"/>
              <a:gd name="connsiteX137" fmla="*/ 3567365 w 5024108"/>
              <a:gd name="connsiteY137" fmla="*/ 2643274 h 5143268"/>
              <a:gd name="connsiteX138" fmla="*/ 3588058 w 5024108"/>
              <a:gd name="connsiteY138" fmla="*/ 2645343 h 5143268"/>
              <a:gd name="connsiteX139" fmla="*/ 3581850 w 5024108"/>
              <a:gd name="connsiteY139" fmla="*/ 2632927 h 5143268"/>
              <a:gd name="connsiteX140" fmla="*/ 3581850 w 5024108"/>
              <a:gd name="connsiteY140" fmla="*/ 2589473 h 5143268"/>
              <a:gd name="connsiteX141" fmla="*/ 3592196 w 5024108"/>
              <a:gd name="connsiteY141" fmla="*/ 2577058 h 5143268"/>
              <a:gd name="connsiteX142" fmla="*/ 3590127 w 5024108"/>
              <a:gd name="connsiteY142" fmla="*/ 2564643 h 5143268"/>
              <a:gd name="connsiteX143" fmla="*/ 3561158 w 5024108"/>
              <a:gd name="connsiteY143" fmla="*/ 2543950 h 5143268"/>
              <a:gd name="connsiteX144" fmla="*/ 3559089 w 5024108"/>
              <a:gd name="connsiteY144" fmla="*/ 2510843 h 5143268"/>
              <a:gd name="connsiteX145" fmla="*/ 3561158 w 5024108"/>
              <a:gd name="connsiteY145" fmla="*/ 2481873 h 5143268"/>
              <a:gd name="connsiteX146" fmla="*/ 3557019 w 5024108"/>
              <a:gd name="connsiteY146" fmla="*/ 2459112 h 5143268"/>
              <a:gd name="connsiteX147" fmla="*/ 3567365 w 5024108"/>
              <a:gd name="connsiteY147" fmla="*/ 2442558 h 5143268"/>
              <a:gd name="connsiteX148" fmla="*/ 3598404 w 5024108"/>
              <a:gd name="connsiteY148" fmla="*/ 2421865 h 5143268"/>
              <a:gd name="connsiteX149" fmla="*/ 3573573 w 5024108"/>
              <a:gd name="connsiteY149" fmla="*/ 2415657 h 5143268"/>
              <a:gd name="connsiteX150" fmla="*/ 3408034 w 5024108"/>
              <a:gd name="connsiteY150" fmla="*/ 2761220 h 5143268"/>
              <a:gd name="connsiteX151" fmla="*/ 3401826 w 5024108"/>
              <a:gd name="connsiteY151" fmla="*/ 2767428 h 5143268"/>
              <a:gd name="connsiteX152" fmla="*/ 3397688 w 5024108"/>
              <a:gd name="connsiteY152" fmla="*/ 2788120 h 5143268"/>
              <a:gd name="connsiteX153" fmla="*/ 3397688 w 5024108"/>
              <a:gd name="connsiteY153" fmla="*/ 2798466 h 5143268"/>
              <a:gd name="connsiteX154" fmla="*/ 3366649 w 5024108"/>
              <a:gd name="connsiteY154" fmla="*/ 2802605 h 5143268"/>
              <a:gd name="connsiteX155" fmla="*/ 3323195 w 5024108"/>
              <a:gd name="connsiteY155" fmla="*/ 2798466 h 5143268"/>
              <a:gd name="connsiteX156" fmla="*/ 3279742 w 5024108"/>
              <a:gd name="connsiteY156" fmla="*/ 2794328 h 5143268"/>
              <a:gd name="connsiteX157" fmla="*/ 3275603 w 5024108"/>
              <a:gd name="connsiteY157" fmla="*/ 2775705 h 5143268"/>
              <a:gd name="connsiteX158" fmla="*/ 3288018 w 5024108"/>
              <a:gd name="connsiteY158" fmla="*/ 2765359 h 5143268"/>
              <a:gd name="connsiteX159" fmla="*/ 3296296 w 5024108"/>
              <a:gd name="connsiteY159" fmla="*/ 2757082 h 5143268"/>
              <a:gd name="connsiteX160" fmla="*/ 3296296 w 5024108"/>
              <a:gd name="connsiteY160" fmla="*/ 2736389 h 5143268"/>
              <a:gd name="connsiteX161" fmla="*/ 3314919 w 5024108"/>
              <a:gd name="connsiteY161" fmla="*/ 2719835 h 5143268"/>
              <a:gd name="connsiteX162" fmla="*/ 3350095 w 5024108"/>
              <a:gd name="connsiteY162" fmla="*/ 2719835 h 5143268"/>
              <a:gd name="connsiteX163" fmla="*/ 3368719 w 5024108"/>
              <a:gd name="connsiteY163" fmla="*/ 2723974 h 5143268"/>
              <a:gd name="connsiteX164" fmla="*/ 3391480 w 5024108"/>
              <a:gd name="connsiteY164" fmla="*/ 2723974 h 5143268"/>
              <a:gd name="connsiteX165" fmla="*/ 3405965 w 5024108"/>
              <a:gd name="connsiteY165" fmla="*/ 2738459 h 5143268"/>
              <a:gd name="connsiteX166" fmla="*/ 3405965 w 5024108"/>
              <a:gd name="connsiteY166" fmla="*/ 2755013 h 5143268"/>
              <a:gd name="connsiteX167" fmla="*/ 3246634 w 5024108"/>
              <a:gd name="connsiteY167" fmla="*/ 4280041 h 5143268"/>
              <a:gd name="connsiteX168" fmla="*/ 3263188 w 5024108"/>
              <a:gd name="connsiteY168" fmla="*/ 4306941 h 5143268"/>
              <a:gd name="connsiteX169" fmla="*/ 3254911 w 5024108"/>
              <a:gd name="connsiteY169" fmla="*/ 4331772 h 5143268"/>
              <a:gd name="connsiteX170" fmla="*/ 3242495 w 5024108"/>
              <a:gd name="connsiteY170" fmla="*/ 4422818 h 5143268"/>
              <a:gd name="connsiteX171" fmla="*/ 3178349 w 5024108"/>
              <a:gd name="connsiteY171" fmla="*/ 4489034 h 5143268"/>
              <a:gd name="connsiteX172" fmla="*/ 3176280 w 5024108"/>
              <a:gd name="connsiteY172" fmla="*/ 4491103 h 5143268"/>
              <a:gd name="connsiteX173" fmla="*/ 3172141 w 5024108"/>
              <a:gd name="connsiteY173" fmla="*/ 4493172 h 5143268"/>
              <a:gd name="connsiteX174" fmla="*/ 3099718 w 5024108"/>
              <a:gd name="connsiteY174" fmla="*/ 4569734 h 5143268"/>
              <a:gd name="connsiteX175" fmla="*/ 3091441 w 5024108"/>
              <a:gd name="connsiteY175" fmla="*/ 4553180 h 5143268"/>
              <a:gd name="connsiteX176" fmla="*/ 3083164 w 5024108"/>
              <a:gd name="connsiteY176" fmla="*/ 4540765 h 5143268"/>
              <a:gd name="connsiteX177" fmla="*/ 3068679 w 5024108"/>
              <a:gd name="connsiteY177" fmla="*/ 4540765 h 5143268"/>
              <a:gd name="connsiteX178" fmla="*/ 3050056 w 5024108"/>
              <a:gd name="connsiteY178" fmla="*/ 4540765 h 5143268"/>
              <a:gd name="connsiteX179" fmla="*/ 3054194 w 5024108"/>
              <a:gd name="connsiteY179" fmla="*/ 4534557 h 5143268"/>
              <a:gd name="connsiteX180" fmla="*/ 3074887 w 5024108"/>
              <a:gd name="connsiteY180" fmla="*/ 4505588 h 5143268"/>
              <a:gd name="connsiteX181" fmla="*/ 3079026 w 5024108"/>
              <a:gd name="connsiteY181" fmla="*/ 4480757 h 5143268"/>
              <a:gd name="connsiteX182" fmla="*/ 3105925 w 5024108"/>
              <a:gd name="connsiteY182" fmla="*/ 4453857 h 5143268"/>
              <a:gd name="connsiteX183" fmla="*/ 3081095 w 5024108"/>
              <a:gd name="connsiteY183" fmla="*/ 4441441 h 5143268"/>
              <a:gd name="connsiteX184" fmla="*/ 3023156 w 5024108"/>
              <a:gd name="connsiteY184" fmla="*/ 4447649 h 5143268"/>
              <a:gd name="connsiteX185" fmla="*/ 2969356 w 5024108"/>
              <a:gd name="connsiteY185" fmla="*/ 4416610 h 5143268"/>
              <a:gd name="connsiteX186" fmla="*/ 2874171 w 5024108"/>
              <a:gd name="connsiteY186" fmla="*/ 4333841 h 5143268"/>
              <a:gd name="connsiteX187" fmla="*/ 2859686 w 5024108"/>
              <a:gd name="connsiteY187" fmla="*/ 4325564 h 5143268"/>
              <a:gd name="connsiteX188" fmla="*/ 2803817 w 5024108"/>
              <a:gd name="connsiteY188" fmla="*/ 4313148 h 5143268"/>
              <a:gd name="connsiteX189" fmla="*/ 2733463 w 5024108"/>
              <a:gd name="connsiteY189" fmla="*/ 4282110 h 5143268"/>
              <a:gd name="connsiteX190" fmla="*/ 2634139 w 5024108"/>
              <a:gd name="connsiteY190" fmla="*/ 4275902 h 5143268"/>
              <a:gd name="connsiteX191" fmla="*/ 2569993 w 5024108"/>
              <a:gd name="connsiteY191" fmla="*/ 4275902 h 5143268"/>
              <a:gd name="connsiteX192" fmla="*/ 2569993 w 5024108"/>
              <a:gd name="connsiteY192" fmla="*/ 4275902 h 5143268"/>
              <a:gd name="connsiteX193" fmla="*/ 2574131 w 5024108"/>
              <a:gd name="connsiteY193" fmla="*/ 4275902 h 5143268"/>
              <a:gd name="connsiteX194" fmla="*/ 2578270 w 5024108"/>
              <a:gd name="connsiteY194" fmla="*/ 4275902 h 5143268"/>
              <a:gd name="connsiteX195" fmla="*/ 2578270 w 5024108"/>
              <a:gd name="connsiteY195" fmla="*/ 4275902 h 5143268"/>
              <a:gd name="connsiteX196" fmla="*/ 2594824 w 5024108"/>
              <a:gd name="connsiteY196" fmla="*/ 4240725 h 5143268"/>
              <a:gd name="connsiteX197" fmla="*/ 2598962 w 5024108"/>
              <a:gd name="connsiteY197" fmla="*/ 4172440 h 5143268"/>
              <a:gd name="connsiteX198" fmla="*/ 2598962 w 5024108"/>
              <a:gd name="connsiteY198" fmla="*/ 4162094 h 5143268"/>
              <a:gd name="connsiteX199" fmla="*/ 2625862 w 5024108"/>
              <a:gd name="connsiteY199" fmla="*/ 4153817 h 5143268"/>
              <a:gd name="connsiteX200" fmla="*/ 2646555 w 5024108"/>
              <a:gd name="connsiteY200" fmla="*/ 4160025 h 5143268"/>
              <a:gd name="connsiteX201" fmla="*/ 2669316 w 5024108"/>
              <a:gd name="connsiteY201" fmla="*/ 4172440 h 5143268"/>
              <a:gd name="connsiteX202" fmla="*/ 2681732 w 5024108"/>
              <a:gd name="connsiteY202" fmla="*/ 4162094 h 5143268"/>
              <a:gd name="connsiteX203" fmla="*/ 2710701 w 5024108"/>
              <a:gd name="connsiteY203" fmla="*/ 4162094 h 5143268"/>
              <a:gd name="connsiteX204" fmla="*/ 2739670 w 5024108"/>
              <a:gd name="connsiteY204" fmla="*/ 4182787 h 5143268"/>
              <a:gd name="connsiteX205" fmla="*/ 2764501 w 5024108"/>
              <a:gd name="connsiteY205" fmla="*/ 4182787 h 5143268"/>
              <a:gd name="connsiteX206" fmla="*/ 2799679 w 5024108"/>
              <a:gd name="connsiteY206" fmla="*/ 4188994 h 5143268"/>
              <a:gd name="connsiteX207" fmla="*/ 2812094 w 5024108"/>
              <a:gd name="connsiteY207" fmla="*/ 4199340 h 5143268"/>
              <a:gd name="connsiteX208" fmla="*/ 2834855 w 5024108"/>
              <a:gd name="connsiteY208" fmla="*/ 4199340 h 5143268"/>
              <a:gd name="connsiteX209" fmla="*/ 2882448 w 5024108"/>
              <a:gd name="connsiteY209" fmla="*/ 4222102 h 5143268"/>
              <a:gd name="connsiteX210" fmla="*/ 2907279 w 5024108"/>
              <a:gd name="connsiteY210" fmla="*/ 4215894 h 5143268"/>
              <a:gd name="connsiteX211" fmla="*/ 2907279 w 5024108"/>
              <a:gd name="connsiteY211" fmla="*/ 4191063 h 5143268"/>
              <a:gd name="connsiteX212" fmla="*/ 2923833 w 5024108"/>
              <a:gd name="connsiteY212" fmla="*/ 4151748 h 5143268"/>
              <a:gd name="connsiteX213" fmla="*/ 2952802 w 5024108"/>
              <a:gd name="connsiteY213" fmla="*/ 4151748 h 5143268"/>
              <a:gd name="connsiteX214" fmla="*/ 2965218 w 5024108"/>
              <a:gd name="connsiteY214" fmla="*/ 4143471 h 5143268"/>
              <a:gd name="connsiteX215" fmla="*/ 2992117 w 5024108"/>
              <a:gd name="connsiteY215" fmla="*/ 4126917 h 5143268"/>
              <a:gd name="connsiteX216" fmla="*/ 3008671 w 5024108"/>
              <a:gd name="connsiteY216" fmla="*/ 4133125 h 5143268"/>
              <a:gd name="connsiteX217" fmla="*/ 3025225 w 5024108"/>
              <a:gd name="connsiteY217" fmla="*/ 4126917 h 5143268"/>
              <a:gd name="connsiteX218" fmla="*/ 3058333 w 5024108"/>
              <a:gd name="connsiteY218" fmla="*/ 4118640 h 5143268"/>
              <a:gd name="connsiteX219" fmla="*/ 3087302 w 5024108"/>
              <a:gd name="connsiteY219" fmla="*/ 4131056 h 5143268"/>
              <a:gd name="connsiteX220" fmla="*/ 3103856 w 5024108"/>
              <a:gd name="connsiteY220" fmla="*/ 4147609 h 5143268"/>
              <a:gd name="connsiteX221" fmla="*/ 3124549 w 5024108"/>
              <a:gd name="connsiteY221" fmla="*/ 4147609 h 5143268"/>
              <a:gd name="connsiteX222" fmla="*/ 3159726 w 5024108"/>
              <a:gd name="connsiteY222" fmla="*/ 4122778 h 5143268"/>
              <a:gd name="connsiteX223" fmla="*/ 3240426 w 5024108"/>
              <a:gd name="connsiteY223" fmla="*/ 4122778 h 5143268"/>
              <a:gd name="connsiteX224" fmla="*/ 3254911 w 5024108"/>
              <a:gd name="connsiteY224" fmla="*/ 4141402 h 5143268"/>
              <a:gd name="connsiteX225" fmla="*/ 3267326 w 5024108"/>
              <a:gd name="connsiteY225" fmla="*/ 4153817 h 5143268"/>
              <a:gd name="connsiteX226" fmla="*/ 3240426 w 5024108"/>
              <a:gd name="connsiteY226" fmla="*/ 4203479 h 5143268"/>
              <a:gd name="connsiteX227" fmla="*/ 3240426 w 5024108"/>
              <a:gd name="connsiteY227" fmla="*/ 4249002 h 5143268"/>
              <a:gd name="connsiteX228" fmla="*/ 3244565 w 5024108"/>
              <a:gd name="connsiteY228" fmla="*/ 4282110 h 5143268"/>
              <a:gd name="connsiteX229" fmla="*/ 4121921 w 5024108"/>
              <a:gd name="connsiteY229" fmla="*/ 1049961 h 5143268"/>
              <a:gd name="connsiteX230" fmla="*/ 4117783 w 5024108"/>
              <a:gd name="connsiteY230" fmla="*/ 1064445 h 5143268"/>
              <a:gd name="connsiteX231" fmla="*/ 4090883 w 5024108"/>
              <a:gd name="connsiteY231" fmla="*/ 1097553 h 5143268"/>
              <a:gd name="connsiteX232" fmla="*/ 4061913 w 5024108"/>
              <a:gd name="connsiteY232" fmla="*/ 1120315 h 5143268"/>
              <a:gd name="connsiteX233" fmla="*/ 4024667 w 5024108"/>
              <a:gd name="connsiteY233" fmla="*/ 1132730 h 5143268"/>
              <a:gd name="connsiteX234" fmla="*/ 4001905 w 5024108"/>
              <a:gd name="connsiteY234" fmla="*/ 1157561 h 5143268"/>
              <a:gd name="connsiteX235" fmla="*/ 4001905 w 5024108"/>
              <a:gd name="connsiteY235" fmla="*/ 1182392 h 5143268"/>
              <a:gd name="connsiteX236" fmla="*/ 3985351 w 5024108"/>
              <a:gd name="connsiteY236" fmla="*/ 1213430 h 5143268"/>
              <a:gd name="connsiteX237" fmla="*/ 3962590 w 5024108"/>
              <a:gd name="connsiteY237" fmla="*/ 1242400 h 5143268"/>
              <a:gd name="connsiteX238" fmla="*/ 3964659 w 5024108"/>
              <a:gd name="connsiteY238" fmla="*/ 1252746 h 5143268"/>
              <a:gd name="connsiteX239" fmla="*/ 3977075 w 5024108"/>
              <a:gd name="connsiteY239" fmla="*/ 1275507 h 5143268"/>
              <a:gd name="connsiteX240" fmla="*/ 3968798 w 5024108"/>
              <a:gd name="connsiteY240" fmla="*/ 1292061 h 5143268"/>
              <a:gd name="connsiteX241" fmla="*/ 3966728 w 5024108"/>
              <a:gd name="connsiteY241" fmla="*/ 1316892 h 5143268"/>
              <a:gd name="connsiteX242" fmla="*/ 3979144 w 5024108"/>
              <a:gd name="connsiteY242" fmla="*/ 1341723 h 5143268"/>
              <a:gd name="connsiteX243" fmla="*/ 3987421 w 5024108"/>
              <a:gd name="connsiteY243" fmla="*/ 1372762 h 5143268"/>
              <a:gd name="connsiteX244" fmla="*/ 3977075 w 5024108"/>
              <a:gd name="connsiteY244" fmla="*/ 1389316 h 5143268"/>
              <a:gd name="connsiteX245" fmla="*/ 3954313 w 5024108"/>
              <a:gd name="connsiteY245" fmla="*/ 1410008 h 5143268"/>
              <a:gd name="connsiteX246" fmla="*/ 3950174 w 5024108"/>
              <a:gd name="connsiteY246" fmla="*/ 1476224 h 5143268"/>
              <a:gd name="connsiteX247" fmla="*/ 3964659 w 5024108"/>
              <a:gd name="connsiteY247" fmla="*/ 1488639 h 5143268"/>
              <a:gd name="connsiteX248" fmla="*/ 3981213 w 5024108"/>
              <a:gd name="connsiteY248" fmla="*/ 1496916 h 5143268"/>
              <a:gd name="connsiteX249" fmla="*/ 3993628 w 5024108"/>
              <a:gd name="connsiteY249" fmla="*/ 1511401 h 5143268"/>
              <a:gd name="connsiteX250" fmla="*/ 3989490 w 5024108"/>
              <a:gd name="connsiteY250" fmla="*/ 1538301 h 5143268"/>
              <a:gd name="connsiteX251" fmla="*/ 3972936 w 5024108"/>
              <a:gd name="connsiteY251" fmla="*/ 1563132 h 5143268"/>
              <a:gd name="connsiteX252" fmla="*/ 3946036 w 5024108"/>
              <a:gd name="connsiteY252" fmla="*/ 1565201 h 5143268"/>
              <a:gd name="connsiteX253" fmla="*/ 3914997 w 5024108"/>
              <a:gd name="connsiteY253" fmla="*/ 1579686 h 5143268"/>
              <a:gd name="connsiteX254" fmla="*/ 3886028 w 5024108"/>
              <a:gd name="connsiteY254" fmla="*/ 1575547 h 5143268"/>
              <a:gd name="connsiteX255" fmla="*/ 3877751 w 5024108"/>
              <a:gd name="connsiteY255" fmla="*/ 1563132 h 5143268"/>
              <a:gd name="connsiteX256" fmla="*/ 3840505 w 5024108"/>
              <a:gd name="connsiteY256" fmla="*/ 1567270 h 5143268"/>
              <a:gd name="connsiteX257" fmla="*/ 3823951 w 5024108"/>
              <a:gd name="connsiteY257" fmla="*/ 1585893 h 5143268"/>
              <a:gd name="connsiteX258" fmla="*/ 3788774 w 5024108"/>
              <a:gd name="connsiteY258" fmla="*/ 1610724 h 5143268"/>
              <a:gd name="connsiteX259" fmla="*/ 3741182 w 5024108"/>
              <a:gd name="connsiteY259" fmla="*/ 1650039 h 5143268"/>
              <a:gd name="connsiteX260" fmla="*/ 3683243 w 5024108"/>
              <a:gd name="connsiteY260" fmla="*/ 1670732 h 5143268"/>
              <a:gd name="connsiteX261" fmla="*/ 3674966 w 5024108"/>
              <a:gd name="connsiteY261" fmla="*/ 1674870 h 5143268"/>
              <a:gd name="connsiteX262" fmla="*/ 3652204 w 5024108"/>
              <a:gd name="connsiteY262" fmla="*/ 1693494 h 5143268"/>
              <a:gd name="connsiteX263" fmla="*/ 3637720 w 5024108"/>
              <a:gd name="connsiteY263" fmla="*/ 1720394 h 5143268"/>
              <a:gd name="connsiteX264" fmla="*/ 3631512 w 5024108"/>
              <a:gd name="connsiteY264" fmla="*/ 1753501 h 5143268"/>
              <a:gd name="connsiteX265" fmla="*/ 3606681 w 5024108"/>
              <a:gd name="connsiteY265" fmla="*/ 1809371 h 5143268"/>
              <a:gd name="connsiteX266" fmla="*/ 3588058 w 5024108"/>
              <a:gd name="connsiteY266" fmla="*/ 1832132 h 5143268"/>
              <a:gd name="connsiteX267" fmla="*/ 3575643 w 5024108"/>
              <a:gd name="connsiteY267" fmla="*/ 1856963 h 5143268"/>
              <a:gd name="connsiteX268" fmla="*/ 3579781 w 5024108"/>
              <a:gd name="connsiteY268" fmla="*/ 1883863 h 5143268"/>
              <a:gd name="connsiteX269" fmla="*/ 3592196 w 5024108"/>
              <a:gd name="connsiteY269" fmla="*/ 1908694 h 5143268"/>
              <a:gd name="connsiteX270" fmla="*/ 3592196 w 5024108"/>
              <a:gd name="connsiteY270" fmla="*/ 1927317 h 5143268"/>
              <a:gd name="connsiteX271" fmla="*/ 3598404 w 5024108"/>
              <a:gd name="connsiteY271" fmla="*/ 1952148 h 5143268"/>
              <a:gd name="connsiteX272" fmla="*/ 3590127 w 5024108"/>
              <a:gd name="connsiteY272" fmla="*/ 1964564 h 5143268"/>
              <a:gd name="connsiteX273" fmla="*/ 3585989 w 5024108"/>
              <a:gd name="connsiteY273" fmla="*/ 2008018 h 5143268"/>
              <a:gd name="connsiteX274" fmla="*/ 3579781 w 5024108"/>
              <a:gd name="connsiteY274" fmla="*/ 2024572 h 5143268"/>
              <a:gd name="connsiteX275" fmla="*/ 3540465 w 5024108"/>
              <a:gd name="connsiteY275" fmla="*/ 2020433 h 5143268"/>
              <a:gd name="connsiteX276" fmla="*/ 3523912 w 5024108"/>
              <a:gd name="connsiteY276" fmla="*/ 2005948 h 5143268"/>
              <a:gd name="connsiteX277" fmla="*/ 3517704 w 5024108"/>
              <a:gd name="connsiteY277" fmla="*/ 1981117 h 5143268"/>
              <a:gd name="connsiteX278" fmla="*/ 3509427 w 5024108"/>
              <a:gd name="connsiteY278" fmla="*/ 1970771 h 5143268"/>
              <a:gd name="connsiteX279" fmla="*/ 3494942 w 5024108"/>
              <a:gd name="connsiteY279" fmla="*/ 1956287 h 5143268"/>
              <a:gd name="connsiteX280" fmla="*/ 3509427 w 5024108"/>
              <a:gd name="connsiteY280" fmla="*/ 1939733 h 5143268"/>
              <a:gd name="connsiteX281" fmla="*/ 3503219 w 5024108"/>
              <a:gd name="connsiteY281" fmla="*/ 1921110 h 5143268"/>
              <a:gd name="connsiteX282" fmla="*/ 3488734 w 5024108"/>
              <a:gd name="connsiteY282" fmla="*/ 1912833 h 5143268"/>
              <a:gd name="connsiteX283" fmla="*/ 3465973 w 5024108"/>
              <a:gd name="connsiteY283" fmla="*/ 1902487 h 5143268"/>
              <a:gd name="connsiteX284" fmla="*/ 3459765 w 5024108"/>
              <a:gd name="connsiteY284" fmla="*/ 1879725 h 5143268"/>
              <a:gd name="connsiteX285" fmla="*/ 3447350 w 5024108"/>
              <a:gd name="connsiteY285" fmla="*/ 1871448 h 5143268"/>
              <a:gd name="connsiteX286" fmla="*/ 3443211 w 5024108"/>
              <a:gd name="connsiteY286" fmla="*/ 1859033 h 5143268"/>
              <a:gd name="connsiteX287" fmla="*/ 3459765 w 5024108"/>
              <a:gd name="connsiteY287" fmla="*/ 1827994 h 5143268"/>
              <a:gd name="connsiteX288" fmla="*/ 3468042 w 5024108"/>
              <a:gd name="connsiteY288" fmla="*/ 1796955 h 5143268"/>
              <a:gd name="connsiteX289" fmla="*/ 3484596 w 5024108"/>
              <a:gd name="connsiteY289" fmla="*/ 1786609 h 5143268"/>
              <a:gd name="connsiteX290" fmla="*/ 3503219 w 5024108"/>
              <a:gd name="connsiteY290" fmla="*/ 1786609 h 5143268"/>
              <a:gd name="connsiteX291" fmla="*/ 3511496 w 5024108"/>
              <a:gd name="connsiteY291" fmla="*/ 1755571 h 5143268"/>
              <a:gd name="connsiteX292" fmla="*/ 3501150 w 5024108"/>
              <a:gd name="connsiteY292" fmla="*/ 1716255 h 5143268"/>
              <a:gd name="connsiteX293" fmla="*/ 3468042 w 5024108"/>
              <a:gd name="connsiteY293" fmla="*/ 1714186 h 5143268"/>
              <a:gd name="connsiteX294" fmla="*/ 3437003 w 5024108"/>
              <a:gd name="connsiteY294" fmla="*/ 1734878 h 5143268"/>
              <a:gd name="connsiteX295" fmla="*/ 3412173 w 5024108"/>
              <a:gd name="connsiteY295" fmla="*/ 1701770 h 5143268"/>
              <a:gd name="connsiteX296" fmla="*/ 3385272 w 5024108"/>
              <a:gd name="connsiteY296" fmla="*/ 1668663 h 5143268"/>
              <a:gd name="connsiteX297" fmla="*/ 3379065 w 5024108"/>
              <a:gd name="connsiteY297" fmla="*/ 1641763 h 5143268"/>
              <a:gd name="connsiteX298" fmla="*/ 3368719 w 5024108"/>
              <a:gd name="connsiteY298" fmla="*/ 1641763 h 5143268"/>
              <a:gd name="connsiteX299" fmla="*/ 3345957 w 5024108"/>
              <a:gd name="connsiteY299" fmla="*/ 1633486 h 5143268"/>
              <a:gd name="connsiteX300" fmla="*/ 3374926 w 5024108"/>
              <a:gd name="connsiteY300" fmla="*/ 1610724 h 5143268"/>
              <a:gd name="connsiteX301" fmla="*/ 3391480 w 5024108"/>
              <a:gd name="connsiteY301" fmla="*/ 1546578 h 5143268"/>
              <a:gd name="connsiteX302" fmla="*/ 3391480 w 5024108"/>
              <a:gd name="connsiteY302" fmla="*/ 1509331 h 5143268"/>
              <a:gd name="connsiteX303" fmla="*/ 3391480 w 5024108"/>
              <a:gd name="connsiteY303" fmla="*/ 1445185 h 5143268"/>
              <a:gd name="connsiteX304" fmla="*/ 3372857 w 5024108"/>
              <a:gd name="connsiteY304" fmla="*/ 1401731 h 5143268"/>
              <a:gd name="connsiteX305" fmla="*/ 3335611 w 5024108"/>
              <a:gd name="connsiteY305" fmla="*/ 1368623 h 5143268"/>
              <a:gd name="connsiteX306" fmla="*/ 3310780 w 5024108"/>
              <a:gd name="connsiteY306" fmla="*/ 1368623 h 5143268"/>
              <a:gd name="connsiteX307" fmla="*/ 3283880 w 5024108"/>
              <a:gd name="connsiteY307" fmla="*/ 1368623 h 5143268"/>
              <a:gd name="connsiteX308" fmla="*/ 3273534 w 5024108"/>
              <a:gd name="connsiteY308" fmla="*/ 1343792 h 5143268"/>
              <a:gd name="connsiteX309" fmla="*/ 3281811 w 5024108"/>
              <a:gd name="connsiteY309" fmla="*/ 1333446 h 5143268"/>
              <a:gd name="connsiteX310" fmla="*/ 3308711 w 5024108"/>
              <a:gd name="connsiteY310" fmla="*/ 1308615 h 5143268"/>
              <a:gd name="connsiteX311" fmla="*/ 3356303 w 5024108"/>
              <a:gd name="connsiteY311" fmla="*/ 1283784 h 5143268"/>
              <a:gd name="connsiteX312" fmla="*/ 3381134 w 5024108"/>
              <a:gd name="connsiteY312" fmla="*/ 1258954 h 5143268"/>
              <a:gd name="connsiteX313" fmla="*/ 3397688 w 5024108"/>
              <a:gd name="connsiteY313" fmla="*/ 1236192 h 5143268"/>
              <a:gd name="connsiteX314" fmla="*/ 3422519 w 5024108"/>
              <a:gd name="connsiteY314" fmla="*/ 1198946 h 5143268"/>
              <a:gd name="connsiteX315" fmla="*/ 3430796 w 5024108"/>
              <a:gd name="connsiteY315" fmla="*/ 1169976 h 5143268"/>
              <a:gd name="connsiteX316" fmla="*/ 3459765 w 5024108"/>
              <a:gd name="connsiteY316" fmla="*/ 1132730 h 5143268"/>
              <a:gd name="connsiteX317" fmla="*/ 3478388 w 5024108"/>
              <a:gd name="connsiteY317" fmla="*/ 1095484 h 5143268"/>
              <a:gd name="connsiteX318" fmla="*/ 3486665 w 5024108"/>
              <a:gd name="connsiteY318" fmla="*/ 1047891 h 5143268"/>
              <a:gd name="connsiteX319" fmla="*/ 3517704 w 5024108"/>
              <a:gd name="connsiteY319" fmla="*/ 989953 h 5143268"/>
              <a:gd name="connsiteX320" fmla="*/ 3546673 w 5024108"/>
              <a:gd name="connsiteY320" fmla="*/ 880283 h 5143268"/>
              <a:gd name="connsiteX321" fmla="*/ 3546673 w 5024108"/>
              <a:gd name="connsiteY321" fmla="*/ 807860 h 5143268"/>
              <a:gd name="connsiteX322" fmla="*/ 3554950 w 5024108"/>
              <a:gd name="connsiteY322" fmla="*/ 809929 h 5143268"/>
              <a:gd name="connsiteX323" fmla="*/ 3559089 w 5024108"/>
              <a:gd name="connsiteY323" fmla="*/ 809929 h 5143268"/>
              <a:gd name="connsiteX324" fmla="*/ 3569435 w 5024108"/>
              <a:gd name="connsiteY324" fmla="*/ 814067 h 5143268"/>
              <a:gd name="connsiteX325" fmla="*/ 3573573 w 5024108"/>
              <a:gd name="connsiteY325" fmla="*/ 814067 h 5143268"/>
              <a:gd name="connsiteX326" fmla="*/ 3577712 w 5024108"/>
              <a:gd name="connsiteY326" fmla="*/ 814067 h 5143268"/>
              <a:gd name="connsiteX327" fmla="*/ 3602542 w 5024108"/>
              <a:gd name="connsiteY327" fmla="*/ 822344 h 5143268"/>
              <a:gd name="connsiteX328" fmla="*/ 3602542 w 5024108"/>
              <a:gd name="connsiteY328" fmla="*/ 822344 h 5143268"/>
              <a:gd name="connsiteX329" fmla="*/ 3602542 w 5024108"/>
              <a:gd name="connsiteY329" fmla="*/ 822344 h 5143268"/>
              <a:gd name="connsiteX330" fmla="*/ 3637720 w 5024108"/>
              <a:gd name="connsiteY330" fmla="*/ 843037 h 5143268"/>
              <a:gd name="connsiteX331" fmla="*/ 3656343 w 5024108"/>
              <a:gd name="connsiteY331" fmla="*/ 872006 h 5143268"/>
              <a:gd name="connsiteX332" fmla="*/ 3670827 w 5024108"/>
              <a:gd name="connsiteY332" fmla="*/ 863729 h 5143268"/>
              <a:gd name="connsiteX333" fmla="*/ 3695658 w 5024108"/>
              <a:gd name="connsiteY333" fmla="*/ 851314 h 5143268"/>
              <a:gd name="connsiteX334" fmla="*/ 3741182 w 5024108"/>
              <a:gd name="connsiteY334" fmla="*/ 905114 h 5143268"/>
              <a:gd name="connsiteX335" fmla="*/ 3776359 w 5024108"/>
              <a:gd name="connsiteY335" fmla="*/ 977537 h 5143268"/>
              <a:gd name="connsiteX336" fmla="*/ 3776359 w 5024108"/>
              <a:gd name="connsiteY336" fmla="*/ 996160 h 5143268"/>
              <a:gd name="connsiteX337" fmla="*/ 3786705 w 5024108"/>
              <a:gd name="connsiteY337" fmla="*/ 1006507 h 5143268"/>
              <a:gd name="connsiteX338" fmla="*/ 3790843 w 5024108"/>
              <a:gd name="connsiteY338" fmla="*/ 1006507 h 5143268"/>
              <a:gd name="connsiteX339" fmla="*/ 3813605 w 5024108"/>
              <a:gd name="connsiteY339" fmla="*/ 998230 h 5143268"/>
              <a:gd name="connsiteX340" fmla="*/ 3819812 w 5024108"/>
              <a:gd name="connsiteY340" fmla="*/ 1008576 h 5143268"/>
              <a:gd name="connsiteX341" fmla="*/ 3848782 w 5024108"/>
              <a:gd name="connsiteY341" fmla="*/ 989953 h 5143268"/>
              <a:gd name="connsiteX342" fmla="*/ 3873613 w 5024108"/>
              <a:gd name="connsiteY342" fmla="*/ 977537 h 5143268"/>
              <a:gd name="connsiteX343" fmla="*/ 3910859 w 5024108"/>
              <a:gd name="connsiteY343" fmla="*/ 987883 h 5143268"/>
              <a:gd name="connsiteX344" fmla="*/ 3968798 w 5024108"/>
              <a:gd name="connsiteY344" fmla="*/ 1016853 h 5143268"/>
              <a:gd name="connsiteX345" fmla="*/ 3997767 w 5024108"/>
              <a:gd name="connsiteY345" fmla="*/ 1027199 h 5143268"/>
              <a:gd name="connsiteX346" fmla="*/ 3997767 w 5024108"/>
              <a:gd name="connsiteY346" fmla="*/ 1027199 h 5143268"/>
              <a:gd name="connsiteX347" fmla="*/ 3997767 w 5024108"/>
              <a:gd name="connsiteY347" fmla="*/ 1027199 h 5143268"/>
              <a:gd name="connsiteX348" fmla="*/ 3999836 w 5024108"/>
              <a:gd name="connsiteY348" fmla="*/ 1027199 h 5143268"/>
              <a:gd name="connsiteX349" fmla="*/ 3999836 w 5024108"/>
              <a:gd name="connsiteY349" fmla="*/ 1027199 h 5143268"/>
              <a:gd name="connsiteX350" fmla="*/ 3999836 w 5024108"/>
              <a:gd name="connsiteY350" fmla="*/ 1027199 h 5143268"/>
              <a:gd name="connsiteX351" fmla="*/ 4003975 w 5024108"/>
              <a:gd name="connsiteY351" fmla="*/ 1027199 h 5143268"/>
              <a:gd name="connsiteX352" fmla="*/ 4012251 w 5024108"/>
              <a:gd name="connsiteY352" fmla="*/ 1027199 h 5143268"/>
              <a:gd name="connsiteX353" fmla="*/ 4014321 w 5024108"/>
              <a:gd name="connsiteY353" fmla="*/ 1027199 h 5143268"/>
              <a:gd name="connsiteX354" fmla="*/ 4028805 w 5024108"/>
              <a:gd name="connsiteY354" fmla="*/ 1027199 h 5143268"/>
              <a:gd name="connsiteX355" fmla="*/ 4032944 w 5024108"/>
              <a:gd name="connsiteY355" fmla="*/ 1027199 h 5143268"/>
              <a:gd name="connsiteX356" fmla="*/ 4035013 w 5024108"/>
              <a:gd name="connsiteY356" fmla="*/ 1027199 h 5143268"/>
              <a:gd name="connsiteX357" fmla="*/ 4035013 w 5024108"/>
              <a:gd name="connsiteY357" fmla="*/ 1027199 h 5143268"/>
              <a:gd name="connsiteX358" fmla="*/ 4039152 w 5024108"/>
              <a:gd name="connsiteY358" fmla="*/ 1027199 h 5143268"/>
              <a:gd name="connsiteX359" fmla="*/ 4041221 w 5024108"/>
              <a:gd name="connsiteY359" fmla="*/ 1027199 h 5143268"/>
              <a:gd name="connsiteX360" fmla="*/ 4047428 w 5024108"/>
              <a:gd name="connsiteY360" fmla="*/ 1027199 h 5143268"/>
              <a:gd name="connsiteX361" fmla="*/ 4049498 w 5024108"/>
              <a:gd name="connsiteY361" fmla="*/ 1027199 h 5143268"/>
              <a:gd name="connsiteX362" fmla="*/ 4049498 w 5024108"/>
              <a:gd name="connsiteY362" fmla="*/ 1027199 h 5143268"/>
              <a:gd name="connsiteX363" fmla="*/ 4053636 w 5024108"/>
              <a:gd name="connsiteY363" fmla="*/ 1027199 h 5143268"/>
              <a:gd name="connsiteX364" fmla="*/ 4092952 w 5024108"/>
              <a:gd name="connsiteY364" fmla="*/ 1041684 h 5143268"/>
              <a:gd name="connsiteX365" fmla="*/ 4099159 w 5024108"/>
              <a:gd name="connsiteY365" fmla="*/ 1043753 h 5143268"/>
              <a:gd name="connsiteX366" fmla="*/ 4361953 w 5024108"/>
              <a:gd name="connsiteY366" fmla="*/ 2833643 h 5143268"/>
              <a:gd name="connsiteX367" fmla="*/ 4324707 w 5024108"/>
              <a:gd name="connsiteY367" fmla="*/ 2852267 h 5143268"/>
              <a:gd name="connsiteX368" fmla="*/ 4301945 w 5024108"/>
              <a:gd name="connsiteY368" fmla="*/ 2881236 h 5143268"/>
              <a:gd name="connsiteX369" fmla="*/ 4314360 w 5024108"/>
              <a:gd name="connsiteY369" fmla="*/ 2901928 h 5143268"/>
              <a:gd name="connsiteX370" fmla="*/ 4297806 w 5024108"/>
              <a:gd name="connsiteY370" fmla="*/ 2918482 h 5143268"/>
              <a:gd name="connsiteX371" fmla="*/ 4277114 w 5024108"/>
              <a:gd name="connsiteY371" fmla="*/ 2932967 h 5143268"/>
              <a:gd name="connsiteX372" fmla="*/ 4277114 w 5024108"/>
              <a:gd name="connsiteY372" fmla="*/ 2955729 h 5143268"/>
              <a:gd name="connsiteX373" fmla="*/ 4281252 w 5024108"/>
              <a:gd name="connsiteY373" fmla="*/ 2978490 h 5143268"/>
              <a:gd name="connsiteX374" fmla="*/ 4299876 w 5024108"/>
              <a:gd name="connsiteY374" fmla="*/ 2999182 h 5143268"/>
              <a:gd name="connsiteX375" fmla="*/ 4326776 w 5024108"/>
              <a:gd name="connsiteY375" fmla="*/ 3038498 h 5143268"/>
              <a:gd name="connsiteX376" fmla="*/ 4326776 w 5024108"/>
              <a:gd name="connsiteY376" fmla="*/ 3057121 h 5143268"/>
              <a:gd name="connsiteX377" fmla="*/ 4281252 w 5024108"/>
              <a:gd name="connsiteY377" fmla="*/ 3050913 h 5143268"/>
              <a:gd name="connsiteX378" fmla="*/ 4260560 w 5024108"/>
              <a:gd name="connsiteY378" fmla="*/ 3073675 h 5143268"/>
              <a:gd name="connsiteX379" fmla="*/ 4254352 w 5024108"/>
              <a:gd name="connsiteY379" fmla="*/ 3079883 h 5143268"/>
              <a:gd name="connsiteX380" fmla="*/ 4233660 w 5024108"/>
              <a:gd name="connsiteY380" fmla="*/ 3079883 h 5143268"/>
              <a:gd name="connsiteX381" fmla="*/ 4204691 w 5024108"/>
              <a:gd name="connsiteY381" fmla="*/ 3096437 h 5143268"/>
              <a:gd name="connsiteX382" fmla="*/ 4210899 w 5024108"/>
              <a:gd name="connsiteY382" fmla="*/ 3125406 h 5143268"/>
              <a:gd name="connsiteX383" fmla="*/ 4223314 w 5024108"/>
              <a:gd name="connsiteY383" fmla="*/ 3141960 h 5143268"/>
              <a:gd name="connsiteX384" fmla="*/ 4223314 w 5024108"/>
              <a:gd name="connsiteY384" fmla="*/ 3164721 h 5143268"/>
              <a:gd name="connsiteX385" fmla="*/ 4194345 w 5024108"/>
              <a:gd name="connsiteY385" fmla="*/ 3177137 h 5143268"/>
              <a:gd name="connsiteX386" fmla="*/ 4229522 w 5024108"/>
              <a:gd name="connsiteY386" fmla="*/ 3204037 h 5143268"/>
              <a:gd name="connsiteX387" fmla="*/ 4229522 w 5024108"/>
              <a:gd name="connsiteY387" fmla="*/ 3239214 h 5143268"/>
              <a:gd name="connsiteX388" fmla="*/ 4200552 w 5024108"/>
              <a:gd name="connsiteY388" fmla="*/ 3286807 h 5143268"/>
              <a:gd name="connsiteX389" fmla="*/ 4192275 w 5024108"/>
              <a:gd name="connsiteY389" fmla="*/ 3319914 h 5143268"/>
              <a:gd name="connsiteX390" fmla="*/ 4167444 w 5024108"/>
              <a:gd name="connsiteY390" fmla="*/ 3344745 h 5143268"/>
              <a:gd name="connsiteX391" fmla="*/ 4140544 w 5024108"/>
              <a:gd name="connsiteY391" fmla="*/ 3355092 h 5143268"/>
              <a:gd name="connsiteX392" fmla="*/ 4111575 w 5024108"/>
              <a:gd name="connsiteY392" fmla="*/ 3369576 h 5143268"/>
              <a:gd name="connsiteX393" fmla="*/ 4119852 w 5024108"/>
              <a:gd name="connsiteY393" fmla="*/ 3408891 h 5143268"/>
              <a:gd name="connsiteX394" fmla="*/ 4119852 w 5024108"/>
              <a:gd name="connsiteY394" fmla="*/ 3408891 h 5143268"/>
              <a:gd name="connsiteX395" fmla="*/ 4101229 w 5024108"/>
              <a:gd name="connsiteY395" fmla="*/ 3425445 h 5143268"/>
              <a:gd name="connsiteX396" fmla="*/ 4080536 w 5024108"/>
              <a:gd name="connsiteY396" fmla="*/ 3452346 h 5143268"/>
              <a:gd name="connsiteX397" fmla="*/ 4068121 w 5024108"/>
              <a:gd name="connsiteY397" fmla="*/ 3479246 h 5143268"/>
              <a:gd name="connsiteX398" fmla="*/ 4057775 w 5024108"/>
              <a:gd name="connsiteY398" fmla="*/ 3506146 h 5143268"/>
              <a:gd name="connsiteX399" fmla="*/ 4051567 w 5024108"/>
              <a:gd name="connsiteY399" fmla="*/ 3533046 h 5143268"/>
              <a:gd name="connsiteX400" fmla="*/ 4051567 w 5024108"/>
              <a:gd name="connsiteY400" fmla="*/ 3553738 h 5143268"/>
              <a:gd name="connsiteX401" fmla="*/ 4035013 w 5024108"/>
              <a:gd name="connsiteY401" fmla="*/ 3557877 h 5143268"/>
              <a:gd name="connsiteX402" fmla="*/ 3972936 w 5024108"/>
              <a:gd name="connsiteY402" fmla="*/ 3578569 h 5143268"/>
              <a:gd name="connsiteX403" fmla="*/ 3954313 w 5024108"/>
              <a:gd name="connsiteY403" fmla="*/ 3597192 h 5143268"/>
              <a:gd name="connsiteX404" fmla="*/ 3923274 w 5024108"/>
              <a:gd name="connsiteY404" fmla="*/ 3588915 h 5143268"/>
              <a:gd name="connsiteX405" fmla="*/ 3879820 w 5024108"/>
              <a:gd name="connsiteY405" fmla="*/ 3584777 h 5143268"/>
              <a:gd name="connsiteX406" fmla="*/ 3877751 w 5024108"/>
              <a:gd name="connsiteY406" fmla="*/ 3584777 h 5143268"/>
              <a:gd name="connsiteX407" fmla="*/ 3877751 w 5024108"/>
              <a:gd name="connsiteY407" fmla="*/ 3584777 h 5143268"/>
              <a:gd name="connsiteX408" fmla="*/ 3854990 w 5024108"/>
              <a:gd name="connsiteY408" fmla="*/ 3593054 h 5143268"/>
              <a:gd name="connsiteX409" fmla="*/ 3850851 w 5024108"/>
              <a:gd name="connsiteY409" fmla="*/ 3593054 h 5143268"/>
              <a:gd name="connsiteX410" fmla="*/ 3838436 w 5024108"/>
              <a:gd name="connsiteY410" fmla="*/ 3597192 h 5143268"/>
              <a:gd name="connsiteX411" fmla="*/ 3823951 w 5024108"/>
              <a:gd name="connsiteY411" fmla="*/ 3601331 h 5143268"/>
              <a:gd name="connsiteX412" fmla="*/ 3819812 w 5024108"/>
              <a:gd name="connsiteY412" fmla="*/ 3601331 h 5143268"/>
              <a:gd name="connsiteX413" fmla="*/ 3807397 w 5024108"/>
              <a:gd name="connsiteY413" fmla="*/ 3605469 h 5143268"/>
              <a:gd name="connsiteX414" fmla="*/ 3745320 w 5024108"/>
              <a:gd name="connsiteY414" fmla="*/ 3619954 h 5143268"/>
              <a:gd name="connsiteX415" fmla="*/ 3730835 w 5024108"/>
              <a:gd name="connsiteY415" fmla="*/ 3634439 h 5143268"/>
              <a:gd name="connsiteX416" fmla="*/ 3714281 w 5024108"/>
              <a:gd name="connsiteY416" fmla="*/ 3638577 h 5143268"/>
              <a:gd name="connsiteX417" fmla="*/ 3693589 w 5024108"/>
              <a:gd name="connsiteY417" fmla="*/ 3655131 h 5143268"/>
              <a:gd name="connsiteX418" fmla="*/ 3670827 w 5024108"/>
              <a:gd name="connsiteY418" fmla="*/ 3661338 h 5143268"/>
              <a:gd name="connsiteX419" fmla="*/ 3643927 w 5024108"/>
              <a:gd name="connsiteY419" fmla="*/ 3661338 h 5143268"/>
              <a:gd name="connsiteX420" fmla="*/ 3625304 w 5024108"/>
              <a:gd name="connsiteY420" fmla="*/ 3665477 h 5143268"/>
              <a:gd name="connsiteX421" fmla="*/ 3610820 w 5024108"/>
              <a:gd name="connsiteY421" fmla="*/ 3688239 h 5143268"/>
              <a:gd name="connsiteX422" fmla="*/ 3602542 w 5024108"/>
              <a:gd name="connsiteY422" fmla="*/ 3702723 h 5143268"/>
              <a:gd name="connsiteX423" fmla="*/ 3550811 w 5024108"/>
              <a:gd name="connsiteY423" fmla="*/ 3696516 h 5143268"/>
              <a:gd name="connsiteX424" fmla="*/ 3532188 w 5024108"/>
              <a:gd name="connsiteY424" fmla="*/ 3690308 h 5143268"/>
              <a:gd name="connsiteX425" fmla="*/ 3519773 w 5024108"/>
              <a:gd name="connsiteY425" fmla="*/ 3657200 h 5143268"/>
              <a:gd name="connsiteX426" fmla="*/ 3503219 w 5024108"/>
              <a:gd name="connsiteY426" fmla="*/ 3642715 h 5143268"/>
              <a:gd name="connsiteX427" fmla="*/ 3490804 w 5024108"/>
              <a:gd name="connsiteY427" fmla="*/ 3613746 h 5143268"/>
              <a:gd name="connsiteX428" fmla="*/ 3490804 w 5024108"/>
              <a:gd name="connsiteY428" fmla="*/ 3599261 h 5143268"/>
              <a:gd name="connsiteX429" fmla="*/ 3490804 w 5024108"/>
              <a:gd name="connsiteY429" fmla="*/ 3576500 h 5143268"/>
              <a:gd name="connsiteX430" fmla="*/ 3490804 w 5024108"/>
              <a:gd name="connsiteY430" fmla="*/ 3555807 h 5143268"/>
              <a:gd name="connsiteX431" fmla="*/ 3507358 w 5024108"/>
              <a:gd name="connsiteY431" fmla="*/ 3537184 h 5143268"/>
              <a:gd name="connsiteX432" fmla="*/ 3515634 w 5024108"/>
              <a:gd name="connsiteY432" fmla="*/ 3514423 h 5143268"/>
              <a:gd name="connsiteX433" fmla="*/ 3480458 w 5024108"/>
              <a:gd name="connsiteY433" fmla="*/ 3497869 h 5143268"/>
              <a:gd name="connsiteX434" fmla="*/ 3459765 w 5024108"/>
              <a:gd name="connsiteY434" fmla="*/ 3502007 h 5143268"/>
              <a:gd name="connsiteX435" fmla="*/ 3445281 w 5024108"/>
              <a:gd name="connsiteY435" fmla="*/ 3502007 h 5143268"/>
              <a:gd name="connsiteX436" fmla="*/ 3432865 w 5024108"/>
              <a:gd name="connsiteY436" fmla="*/ 3473038 h 5143268"/>
              <a:gd name="connsiteX437" fmla="*/ 3424588 w 5024108"/>
              <a:gd name="connsiteY437" fmla="*/ 3425445 h 5143268"/>
              <a:gd name="connsiteX438" fmla="*/ 3430796 w 5024108"/>
              <a:gd name="connsiteY438" fmla="*/ 3406822 h 5143268"/>
              <a:gd name="connsiteX439" fmla="*/ 3422519 w 5024108"/>
              <a:gd name="connsiteY439" fmla="*/ 3388199 h 5143268"/>
              <a:gd name="connsiteX440" fmla="*/ 3405965 w 5024108"/>
              <a:gd name="connsiteY440" fmla="*/ 3373715 h 5143268"/>
              <a:gd name="connsiteX441" fmla="*/ 3420450 w 5024108"/>
              <a:gd name="connsiteY441" fmla="*/ 3348884 h 5143268"/>
              <a:gd name="connsiteX442" fmla="*/ 3397688 w 5024108"/>
              <a:gd name="connsiteY442" fmla="*/ 3321984 h 5143268"/>
              <a:gd name="connsiteX443" fmla="*/ 3381134 w 5024108"/>
              <a:gd name="connsiteY443" fmla="*/ 3321984 h 5143268"/>
              <a:gd name="connsiteX444" fmla="*/ 3368719 w 5024108"/>
              <a:gd name="connsiteY444" fmla="*/ 3315776 h 5143268"/>
              <a:gd name="connsiteX445" fmla="*/ 3341819 w 5024108"/>
              <a:gd name="connsiteY445" fmla="*/ 3324053 h 5143268"/>
              <a:gd name="connsiteX446" fmla="*/ 3329403 w 5024108"/>
              <a:gd name="connsiteY446" fmla="*/ 3334399 h 5143268"/>
              <a:gd name="connsiteX447" fmla="*/ 3314919 w 5024108"/>
              <a:gd name="connsiteY447" fmla="*/ 3336468 h 5143268"/>
              <a:gd name="connsiteX448" fmla="*/ 3294226 w 5024108"/>
              <a:gd name="connsiteY448" fmla="*/ 3332330 h 5143268"/>
              <a:gd name="connsiteX449" fmla="*/ 3285949 w 5024108"/>
              <a:gd name="connsiteY449" fmla="*/ 3338538 h 5143268"/>
              <a:gd name="connsiteX450" fmla="*/ 3242495 w 5024108"/>
              <a:gd name="connsiteY450" fmla="*/ 3342676 h 5143268"/>
              <a:gd name="connsiteX451" fmla="*/ 3221803 w 5024108"/>
              <a:gd name="connsiteY451" fmla="*/ 3340607 h 5143268"/>
              <a:gd name="connsiteX452" fmla="*/ 3215595 w 5024108"/>
              <a:gd name="connsiteY452" fmla="*/ 3340607 h 5143268"/>
              <a:gd name="connsiteX453" fmla="*/ 3209387 w 5024108"/>
              <a:gd name="connsiteY453" fmla="*/ 3353022 h 5143268"/>
              <a:gd name="connsiteX454" fmla="*/ 3196972 w 5024108"/>
              <a:gd name="connsiteY454" fmla="*/ 3365438 h 5143268"/>
              <a:gd name="connsiteX455" fmla="*/ 3192834 w 5024108"/>
              <a:gd name="connsiteY455" fmla="*/ 3346814 h 5143268"/>
              <a:gd name="connsiteX456" fmla="*/ 3180418 w 5024108"/>
              <a:gd name="connsiteY456" fmla="*/ 3346814 h 5143268"/>
              <a:gd name="connsiteX457" fmla="*/ 3161795 w 5024108"/>
              <a:gd name="connsiteY457" fmla="*/ 3357161 h 5143268"/>
              <a:gd name="connsiteX458" fmla="*/ 3155587 w 5024108"/>
              <a:gd name="connsiteY458" fmla="*/ 3338538 h 5143268"/>
              <a:gd name="connsiteX459" fmla="*/ 3151449 w 5024108"/>
              <a:gd name="connsiteY459" fmla="*/ 3313707 h 5143268"/>
              <a:gd name="connsiteX460" fmla="*/ 3147310 w 5024108"/>
              <a:gd name="connsiteY460" fmla="*/ 3307499 h 5143268"/>
              <a:gd name="connsiteX461" fmla="*/ 3118341 w 5024108"/>
              <a:gd name="connsiteY461" fmla="*/ 3303361 h 5143268"/>
              <a:gd name="connsiteX462" fmla="*/ 3083164 w 5024108"/>
              <a:gd name="connsiteY462" fmla="*/ 3311637 h 5143268"/>
              <a:gd name="connsiteX463" fmla="*/ 3052125 w 5024108"/>
              <a:gd name="connsiteY463" fmla="*/ 3311637 h 5143268"/>
              <a:gd name="connsiteX464" fmla="*/ 3021087 w 5024108"/>
              <a:gd name="connsiteY464" fmla="*/ 3297153 h 5143268"/>
              <a:gd name="connsiteX465" fmla="*/ 2996256 w 5024108"/>
              <a:gd name="connsiteY465" fmla="*/ 3288876 h 5143268"/>
              <a:gd name="connsiteX466" fmla="*/ 2977633 w 5024108"/>
              <a:gd name="connsiteY466" fmla="*/ 3301291 h 5143268"/>
              <a:gd name="connsiteX467" fmla="*/ 2971425 w 5024108"/>
              <a:gd name="connsiteY467" fmla="*/ 3305430 h 5143268"/>
              <a:gd name="connsiteX468" fmla="*/ 2971425 w 5024108"/>
              <a:gd name="connsiteY468" fmla="*/ 3305430 h 5143268"/>
              <a:gd name="connsiteX469" fmla="*/ 2967287 w 5024108"/>
              <a:gd name="connsiteY469" fmla="*/ 3309568 h 5143268"/>
              <a:gd name="connsiteX470" fmla="*/ 2963148 w 5024108"/>
              <a:gd name="connsiteY470" fmla="*/ 3313707 h 5143268"/>
              <a:gd name="connsiteX471" fmla="*/ 2956940 w 5024108"/>
              <a:gd name="connsiteY471" fmla="*/ 3317845 h 5143268"/>
              <a:gd name="connsiteX472" fmla="*/ 2952802 w 5024108"/>
              <a:gd name="connsiteY472" fmla="*/ 3319914 h 5143268"/>
              <a:gd name="connsiteX473" fmla="*/ 2952802 w 5024108"/>
              <a:gd name="connsiteY473" fmla="*/ 3319914 h 5143268"/>
              <a:gd name="connsiteX474" fmla="*/ 2950733 w 5024108"/>
              <a:gd name="connsiteY474" fmla="*/ 3321984 h 5143268"/>
              <a:gd name="connsiteX475" fmla="*/ 2944525 w 5024108"/>
              <a:gd name="connsiteY475" fmla="*/ 3326122 h 5143268"/>
              <a:gd name="connsiteX476" fmla="*/ 2942456 w 5024108"/>
              <a:gd name="connsiteY476" fmla="*/ 3326122 h 5143268"/>
              <a:gd name="connsiteX477" fmla="*/ 2942456 w 5024108"/>
              <a:gd name="connsiteY477" fmla="*/ 3326122 h 5143268"/>
              <a:gd name="connsiteX478" fmla="*/ 2942456 w 5024108"/>
              <a:gd name="connsiteY478" fmla="*/ 3326122 h 5143268"/>
              <a:gd name="connsiteX479" fmla="*/ 2942456 w 5024108"/>
              <a:gd name="connsiteY479" fmla="*/ 3326122 h 5143268"/>
              <a:gd name="connsiteX480" fmla="*/ 2942456 w 5024108"/>
              <a:gd name="connsiteY480" fmla="*/ 3326122 h 5143268"/>
              <a:gd name="connsiteX481" fmla="*/ 2942456 w 5024108"/>
              <a:gd name="connsiteY481" fmla="*/ 3326122 h 5143268"/>
              <a:gd name="connsiteX482" fmla="*/ 2942456 w 5024108"/>
              <a:gd name="connsiteY482" fmla="*/ 3326122 h 5143268"/>
              <a:gd name="connsiteX483" fmla="*/ 2940386 w 5024108"/>
              <a:gd name="connsiteY483" fmla="*/ 3303361 h 5143268"/>
              <a:gd name="connsiteX484" fmla="*/ 2936248 w 5024108"/>
              <a:gd name="connsiteY484" fmla="*/ 3272322 h 5143268"/>
              <a:gd name="connsiteX485" fmla="*/ 2956940 w 5024108"/>
              <a:gd name="connsiteY485" fmla="*/ 3251630 h 5143268"/>
              <a:gd name="connsiteX486" fmla="*/ 2963148 w 5024108"/>
              <a:gd name="connsiteY486" fmla="*/ 3243352 h 5143268"/>
              <a:gd name="connsiteX487" fmla="*/ 2967287 w 5024108"/>
              <a:gd name="connsiteY487" fmla="*/ 3218522 h 5143268"/>
              <a:gd name="connsiteX488" fmla="*/ 2998325 w 5024108"/>
              <a:gd name="connsiteY488" fmla="*/ 3195760 h 5143268"/>
              <a:gd name="connsiteX489" fmla="*/ 2998325 w 5024108"/>
              <a:gd name="connsiteY489" fmla="*/ 3193691 h 5143268"/>
              <a:gd name="connsiteX490" fmla="*/ 2998325 w 5024108"/>
              <a:gd name="connsiteY490" fmla="*/ 3193691 h 5143268"/>
              <a:gd name="connsiteX491" fmla="*/ 2998325 w 5024108"/>
              <a:gd name="connsiteY491" fmla="*/ 3193691 h 5143268"/>
              <a:gd name="connsiteX492" fmla="*/ 2998325 w 5024108"/>
              <a:gd name="connsiteY492" fmla="*/ 3193691 h 5143268"/>
              <a:gd name="connsiteX493" fmla="*/ 2998325 w 5024108"/>
              <a:gd name="connsiteY493" fmla="*/ 3189552 h 5143268"/>
              <a:gd name="connsiteX494" fmla="*/ 2998325 w 5024108"/>
              <a:gd name="connsiteY494" fmla="*/ 3187483 h 5143268"/>
              <a:gd name="connsiteX495" fmla="*/ 3002464 w 5024108"/>
              <a:gd name="connsiteY495" fmla="*/ 3175068 h 5143268"/>
              <a:gd name="connsiteX496" fmla="*/ 3021087 w 5024108"/>
              <a:gd name="connsiteY496" fmla="*/ 3144029 h 5143268"/>
              <a:gd name="connsiteX497" fmla="*/ 3062472 w 5024108"/>
              <a:gd name="connsiteY497" fmla="*/ 3135752 h 5143268"/>
              <a:gd name="connsiteX498" fmla="*/ 3101787 w 5024108"/>
              <a:gd name="connsiteY498" fmla="*/ 3125406 h 5143268"/>
              <a:gd name="connsiteX499" fmla="*/ 3126618 w 5024108"/>
              <a:gd name="connsiteY499" fmla="*/ 3117129 h 5143268"/>
              <a:gd name="connsiteX500" fmla="*/ 3155587 w 5024108"/>
              <a:gd name="connsiteY500" fmla="*/ 3125406 h 5143268"/>
              <a:gd name="connsiteX501" fmla="*/ 3172141 w 5024108"/>
              <a:gd name="connsiteY501" fmla="*/ 3119198 h 5143268"/>
              <a:gd name="connsiteX502" fmla="*/ 3196972 w 5024108"/>
              <a:gd name="connsiteY502" fmla="*/ 3104714 h 5143268"/>
              <a:gd name="connsiteX503" fmla="*/ 3217664 w 5024108"/>
              <a:gd name="connsiteY503" fmla="*/ 3098506 h 5143268"/>
              <a:gd name="connsiteX504" fmla="*/ 3248703 w 5024108"/>
              <a:gd name="connsiteY504" fmla="*/ 3098506 h 5143268"/>
              <a:gd name="connsiteX505" fmla="*/ 3273534 w 5024108"/>
              <a:gd name="connsiteY505" fmla="*/ 3096437 h 5143268"/>
              <a:gd name="connsiteX506" fmla="*/ 3300434 w 5024108"/>
              <a:gd name="connsiteY506" fmla="*/ 3098506 h 5143268"/>
              <a:gd name="connsiteX507" fmla="*/ 3331472 w 5024108"/>
              <a:gd name="connsiteY507" fmla="*/ 3110921 h 5143268"/>
              <a:gd name="connsiteX508" fmla="*/ 3366649 w 5024108"/>
              <a:gd name="connsiteY508" fmla="*/ 3098506 h 5143268"/>
              <a:gd name="connsiteX509" fmla="*/ 3395619 w 5024108"/>
              <a:gd name="connsiteY509" fmla="*/ 3077813 h 5143268"/>
              <a:gd name="connsiteX510" fmla="*/ 3416311 w 5024108"/>
              <a:gd name="connsiteY510" fmla="*/ 3059190 h 5143268"/>
              <a:gd name="connsiteX511" fmla="*/ 3414242 w 5024108"/>
              <a:gd name="connsiteY511" fmla="*/ 3042637 h 5143268"/>
              <a:gd name="connsiteX512" fmla="*/ 3408034 w 5024108"/>
              <a:gd name="connsiteY512" fmla="*/ 3019875 h 5143268"/>
              <a:gd name="connsiteX513" fmla="*/ 3416311 w 5024108"/>
              <a:gd name="connsiteY513" fmla="*/ 3003321 h 5143268"/>
              <a:gd name="connsiteX514" fmla="*/ 3412173 w 5024108"/>
              <a:gd name="connsiteY514" fmla="*/ 2984698 h 5143268"/>
              <a:gd name="connsiteX515" fmla="*/ 3393550 w 5024108"/>
              <a:gd name="connsiteY515" fmla="*/ 2976421 h 5143268"/>
              <a:gd name="connsiteX516" fmla="*/ 3399757 w 5024108"/>
              <a:gd name="connsiteY516" fmla="*/ 2951590 h 5143268"/>
              <a:gd name="connsiteX517" fmla="*/ 3422519 w 5024108"/>
              <a:gd name="connsiteY517" fmla="*/ 2926759 h 5143268"/>
              <a:gd name="connsiteX518" fmla="*/ 3443211 w 5024108"/>
              <a:gd name="connsiteY518" fmla="*/ 2914344 h 5143268"/>
              <a:gd name="connsiteX519" fmla="*/ 3437003 w 5024108"/>
              <a:gd name="connsiteY519" fmla="*/ 2889513 h 5143268"/>
              <a:gd name="connsiteX520" fmla="*/ 3416311 w 5024108"/>
              <a:gd name="connsiteY520" fmla="*/ 2862613 h 5143268"/>
              <a:gd name="connsiteX521" fmla="*/ 3405965 w 5024108"/>
              <a:gd name="connsiteY521" fmla="*/ 2839851 h 5143268"/>
              <a:gd name="connsiteX522" fmla="*/ 3416311 w 5024108"/>
              <a:gd name="connsiteY522" fmla="*/ 2825367 h 5143268"/>
              <a:gd name="connsiteX523" fmla="*/ 3416311 w 5024108"/>
              <a:gd name="connsiteY523" fmla="*/ 2802605 h 5143268"/>
              <a:gd name="connsiteX524" fmla="*/ 3422519 w 5024108"/>
              <a:gd name="connsiteY524" fmla="*/ 2779843 h 5143268"/>
              <a:gd name="connsiteX525" fmla="*/ 3439073 w 5024108"/>
              <a:gd name="connsiteY525" fmla="*/ 2775705 h 5143268"/>
              <a:gd name="connsiteX526" fmla="*/ 3465973 w 5024108"/>
              <a:gd name="connsiteY526" fmla="*/ 2769497 h 5143268"/>
              <a:gd name="connsiteX527" fmla="*/ 3486665 w 5024108"/>
              <a:gd name="connsiteY527" fmla="*/ 2759151 h 5143268"/>
              <a:gd name="connsiteX528" fmla="*/ 3486665 w 5024108"/>
              <a:gd name="connsiteY528" fmla="*/ 2744666 h 5143268"/>
              <a:gd name="connsiteX529" fmla="*/ 3474250 w 5024108"/>
              <a:gd name="connsiteY529" fmla="*/ 2728112 h 5143268"/>
              <a:gd name="connsiteX530" fmla="*/ 3463904 w 5024108"/>
              <a:gd name="connsiteY530" fmla="*/ 2709489 h 5143268"/>
              <a:gd name="connsiteX531" fmla="*/ 3476319 w 5024108"/>
              <a:gd name="connsiteY531" fmla="*/ 2690866 h 5143268"/>
              <a:gd name="connsiteX532" fmla="*/ 3463904 w 5024108"/>
              <a:gd name="connsiteY532" fmla="*/ 2670174 h 5143268"/>
              <a:gd name="connsiteX533" fmla="*/ 3476319 w 5024108"/>
              <a:gd name="connsiteY533" fmla="*/ 2651551 h 5143268"/>
              <a:gd name="connsiteX534" fmla="*/ 3488734 w 5024108"/>
              <a:gd name="connsiteY534" fmla="*/ 2651551 h 5143268"/>
              <a:gd name="connsiteX535" fmla="*/ 3509427 w 5024108"/>
              <a:gd name="connsiteY535" fmla="*/ 2657758 h 5143268"/>
              <a:gd name="connsiteX536" fmla="*/ 3521842 w 5024108"/>
              <a:gd name="connsiteY536" fmla="*/ 2655689 h 5143268"/>
              <a:gd name="connsiteX537" fmla="*/ 3517704 w 5024108"/>
              <a:gd name="connsiteY537" fmla="*/ 2641205 h 5143268"/>
              <a:gd name="connsiteX538" fmla="*/ 3509427 w 5024108"/>
              <a:gd name="connsiteY538" fmla="*/ 2624651 h 5143268"/>
              <a:gd name="connsiteX539" fmla="*/ 3519773 w 5024108"/>
              <a:gd name="connsiteY539" fmla="*/ 2603958 h 5143268"/>
              <a:gd name="connsiteX540" fmla="*/ 3538396 w 5024108"/>
              <a:gd name="connsiteY540" fmla="*/ 2618443 h 5143268"/>
              <a:gd name="connsiteX541" fmla="*/ 3554950 w 5024108"/>
              <a:gd name="connsiteY541" fmla="*/ 2637066 h 5143268"/>
              <a:gd name="connsiteX542" fmla="*/ 3571504 w 5024108"/>
              <a:gd name="connsiteY542" fmla="*/ 2637066 h 5143268"/>
              <a:gd name="connsiteX543" fmla="*/ 3592196 w 5024108"/>
              <a:gd name="connsiteY543" fmla="*/ 2639135 h 5143268"/>
              <a:gd name="connsiteX544" fmla="*/ 3581850 w 5024108"/>
              <a:gd name="connsiteY544" fmla="*/ 2653620 h 5143268"/>
              <a:gd name="connsiteX545" fmla="*/ 3577712 w 5024108"/>
              <a:gd name="connsiteY545" fmla="*/ 2676382 h 5143268"/>
              <a:gd name="connsiteX546" fmla="*/ 3612889 w 5024108"/>
              <a:gd name="connsiteY546" fmla="*/ 2668104 h 5143268"/>
              <a:gd name="connsiteX547" fmla="*/ 3656343 w 5024108"/>
              <a:gd name="connsiteY547" fmla="*/ 2628789 h 5143268"/>
              <a:gd name="connsiteX548" fmla="*/ 3685312 w 5024108"/>
              <a:gd name="connsiteY548" fmla="*/ 2606027 h 5143268"/>
              <a:gd name="connsiteX549" fmla="*/ 3724628 w 5024108"/>
              <a:gd name="connsiteY549" fmla="*/ 2591543 h 5143268"/>
              <a:gd name="connsiteX550" fmla="*/ 3728766 w 5024108"/>
              <a:gd name="connsiteY550" fmla="*/ 2591543 h 5143268"/>
              <a:gd name="connsiteX551" fmla="*/ 3745320 w 5024108"/>
              <a:gd name="connsiteY551" fmla="*/ 2579127 h 5143268"/>
              <a:gd name="connsiteX552" fmla="*/ 3792912 w 5024108"/>
              <a:gd name="connsiteY552" fmla="*/ 2546019 h 5143268"/>
              <a:gd name="connsiteX553" fmla="*/ 3854990 w 5024108"/>
              <a:gd name="connsiteY553" fmla="*/ 2541881 h 5143268"/>
              <a:gd name="connsiteX554" fmla="*/ 3873613 w 5024108"/>
              <a:gd name="connsiteY554" fmla="*/ 2558435 h 5143268"/>
              <a:gd name="connsiteX555" fmla="*/ 3869474 w 5024108"/>
              <a:gd name="connsiteY555" fmla="*/ 2572920 h 5143268"/>
              <a:gd name="connsiteX556" fmla="*/ 3861197 w 5024108"/>
              <a:gd name="connsiteY556" fmla="*/ 2599820 h 5143268"/>
              <a:gd name="connsiteX557" fmla="*/ 3881889 w 5024108"/>
              <a:gd name="connsiteY557" fmla="*/ 2620512 h 5143268"/>
              <a:gd name="connsiteX558" fmla="*/ 3906721 w 5024108"/>
              <a:gd name="connsiteY558" fmla="*/ 2622581 h 5143268"/>
              <a:gd name="connsiteX559" fmla="*/ 3923274 w 5024108"/>
              <a:gd name="connsiteY559" fmla="*/ 2601889 h 5143268"/>
              <a:gd name="connsiteX560" fmla="*/ 3952244 w 5024108"/>
              <a:gd name="connsiteY560" fmla="*/ 2591543 h 5143268"/>
              <a:gd name="connsiteX561" fmla="*/ 3991559 w 5024108"/>
              <a:gd name="connsiteY561" fmla="*/ 2614304 h 5143268"/>
              <a:gd name="connsiteX562" fmla="*/ 4020529 w 5024108"/>
              <a:gd name="connsiteY562" fmla="*/ 2634997 h 5143268"/>
              <a:gd name="connsiteX563" fmla="*/ 4061913 w 5024108"/>
              <a:gd name="connsiteY563" fmla="*/ 2659828 h 5143268"/>
              <a:gd name="connsiteX564" fmla="*/ 4086744 w 5024108"/>
              <a:gd name="connsiteY564" fmla="*/ 2668104 h 5143268"/>
              <a:gd name="connsiteX565" fmla="*/ 4123990 w 5024108"/>
              <a:gd name="connsiteY565" fmla="*/ 2659828 h 5143268"/>
              <a:gd name="connsiteX566" fmla="*/ 4136406 w 5024108"/>
              <a:gd name="connsiteY566" fmla="*/ 2653620 h 5143268"/>
              <a:gd name="connsiteX567" fmla="*/ 4152960 w 5024108"/>
              <a:gd name="connsiteY567" fmla="*/ 2663966 h 5143268"/>
              <a:gd name="connsiteX568" fmla="*/ 4181929 w 5024108"/>
              <a:gd name="connsiteY568" fmla="*/ 2717766 h 5143268"/>
              <a:gd name="connsiteX569" fmla="*/ 4183998 w 5024108"/>
              <a:gd name="connsiteY569" fmla="*/ 2738459 h 5143268"/>
              <a:gd name="connsiteX570" fmla="*/ 4210899 w 5024108"/>
              <a:gd name="connsiteY570" fmla="*/ 2746735 h 5143268"/>
              <a:gd name="connsiteX571" fmla="*/ 4223314 w 5024108"/>
              <a:gd name="connsiteY571" fmla="*/ 2740528 h 5143268"/>
              <a:gd name="connsiteX572" fmla="*/ 4235729 w 5024108"/>
              <a:gd name="connsiteY572" fmla="*/ 2732251 h 5143268"/>
              <a:gd name="connsiteX573" fmla="*/ 4264699 w 5024108"/>
              <a:gd name="connsiteY573" fmla="*/ 2736389 h 5143268"/>
              <a:gd name="connsiteX574" fmla="*/ 4287460 w 5024108"/>
              <a:gd name="connsiteY574" fmla="*/ 2746735 h 5143268"/>
              <a:gd name="connsiteX575" fmla="*/ 4308153 w 5024108"/>
              <a:gd name="connsiteY575" fmla="*/ 2759151 h 5143268"/>
              <a:gd name="connsiteX576" fmla="*/ 4341261 w 5024108"/>
              <a:gd name="connsiteY576" fmla="*/ 2765359 h 5143268"/>
              <a:gd name="connsiteX577" fmla="*/ 4366091 w 5024108"/>
              <a:gd name="connsiteY577" fmla="*/ 2788120 h 5143268"/>
              <a:gd name="connsiteX578" fmla="*/ 4366091 w 5024108"/>
              <a:gd name="connsiteY578" fmla="*/ 2817090 h 5143268"/>
              <a:gd name="connsiteX579" fmla="*/ 3817743 w 5024108"/>
              <a:gd name="connsiteY579" fmla="*/ 3682031 h 5143268"/>
              <a:gd name="connsiteX580" fmla="*/ 3805328 w 5024108"/>
              <a:gd name="connsiteY580" fmla="*/ 3698585 h 5143268"/>
              <a:gd name="connsiteX581" fmla="*/ 3792912 w 5024108"/>
              <a:gd name="connsiteY581" fmla="*/ 3715139 h 5143268"/>
              <a:gd name="connsiteX582" fmla="*/ 3751528 w 5024108"/>
              <a:gd name="connsiteY582" fmla="*/ 3729623 h 5143268"/>
              <a:gd name="connsiteX583" fmla="*/ 3751528 w 5024108"/>
              <a:gd name="connsiteY583" fmla="*/ 3752385 h 5143268"/>
              <a:gd name="connsiteX584" fmla="*/ 3743251 w 5024108"/>
              <a:gd name="connsiteY584" fmla="*/ 3764800 h 5143268"/>
              <a:gd name="connsiteX585" fmla="*/ 3714281 w 5024108"/>
              <a:gd name="connsiteY585" fmla="*/ 3771008 h 5143268"/>
              <a:gd name="connsiteX586" fmla="*/ 3681173 w 5024108"/>
              <a:gd name="connsiteY586" fmla="*/ 3791700 h 5143268"/>
              <a:gd name="connsiteX587" fmla="*/ 3658412 w 5024108"/>
              <a:gd name="connsiteY587" fmla="*/ 3806185 h 5143268"/>
              <a:gd name="connsiteX588" fmla="*/ 3662550 w 5024108"/>
              <a:gd name="connsiteY588" fmla="*/ 3818601 h 5143268"/>
              <a:gd name="connsiteX589" fmla="*/ 3687381 w 5024108"/>
              <a:gd name="connsiteY589" fmla="*/ 3828947 h 5143268"/>
              <a:gd name="connsiteX590" fmla="*/ 3650135 w 5024108"/>
              <a:gd name="connsiteY590" fmla="*/ 3855847 h 5143268"/>
              <a:gd name="connsiteX591" fmla="*/ 3583919 w 5024108"/>
              <a:gd name="connsiteY591" fmla="*/ 3826877 h 5143268"/>
              <a:gd name="connsiteX592" fmla="*/ 3565296 w 5024108"/>
              <a:gd name="connsiteY592" fmla="*/ 3833085 h 5143268"/>
              <a:gd name="connsiteX593" fmla="*/ 3542535 w 5024108"/>
              <a:gd name="connsiteY593" fmla="*/ 3857916 h 5143268"/>
              <a:gd name="connsiteX594" fmla="*/ 3503219 w 5024108"/>
              <a:gd name="connsiteY594" fmla="*/ 3857916 h 5143268"/>
              <a:gd name="connsiteX595" fmla="*/ 3463904 w 5024108"/>
              <a:gd name="connsiteY595" fmla="*/ 3886886 h 5143268"/>
              <a:gd name="connsiteX596" fmla="*/ 3453557 w 5024108"/>
              <a:gd name="connsiteY596" fmla="*/ 3903439 h 5143268"/>
              <a:gd name="connsiteX597" fmla="*/ 3432865 w 5024108"/>
              <a:gd name="connsiteY597" fmla="*/ 3911716 h 5143268"/>
              <a:gd name="connsiteX598" fmla="*/ 3343888 w 5024108"/>
              <a:gd name="connsiteY598" fmla="*/ 3965517 h 5143268"/>
              <a:gd name="connsiteX599" fmla="*/ 3331472 w 5024108"/>
              <a:gd name="connsiteY599" fmla="*/ 4004832 h 5143268"/>
              <a:gd name="connsiteX600" fmla="*/ 3314919 w 5024108"/>
              <a:gd name="connsiteY600" fmla="*/ 4027594 h 5143268"/>
              <a:gd name="connsiteX601" fmla="*/ 3304572 w 5024108"/>
              <a:gd name="connsiteY601" fmla="*/ 4013109 h 5143268"/>
              <a:gd name="connsiteX602" fmla="*/ 3290088 w 5024108"/>
              <a:gd name="connsiteY602" fmla="*/ 3973793 h 5143268"/>
              <a:gd name="connsiteX603" fmla="*/ 3261118 w 5024108"/>
              <a:gd name="connsiteY603" fmla="*/ 3973793 h 5143268"/>
              <a:gd name="connsiteX604" fmla="*/ 3248703 w 5024108"/>
              <a:gd name="connsiteY604" fmla="*/ 3990347 h 5143268"/>
              <a:gd name="connsiteX605" fmla="*/ 3248703 w 5024108"/>
              <a:gd name="connsiteY605" fmla="*/ 3944824 h 5143268"/>
              <a:gd name="connsiteX606" fmla="*/ 3234218 w 5024108"/>
              <a:gd name="connsiteY606" fmla="*/ 3936547 h 5143268"/>
              <a:gd name="connsiteX607" fmla="*/ 3192834 w 5024108"/>
              <a:gd name="connsiteY607" fmla="*/ 3936547 h 5143268"/>
              <a:gd name="connsiteX608" fmla="*/ 3153518 w 5024108"/>
              <a:gd name="connsiteY608" fmla="*/ 3936547 h 5143268"/>
              <a:gd name="connsiteX609" fmla="*/ 3153518 w 5024108"/>
              <a:gd name="connsiteY609" fmla="*/ 3919993 h 5143268"/>
              <a:gd name="connsiteX610" fmla="*/ 3157656 w 5024108"/>
              <a:gd name="connsiteY610" fmla="*/ 3899301 h 5143268"/>
              <a:gd name="connsiteX611" fmla="*/ 3153518 w 5024108"/>
              <a:gd name="connsiteY611" fmla="*/ 3876539 h 5143268"/>
              <a:gd name="connsiteX612" fmla="*/ 3126618 w 5024108"/>
              <a:gd name="connsiteY612" fmla="*/ 3843431 h 5143268"/>
              <a:gd name="connsiteX613" fmla="*/ 3116272 w 5024108"/>
              <a:gd name="connsiteY613" fmla="*/ 3810324 h 5143268"/>
              <a:gd name="connsiteX614" fmla="*/ 3116272 w 5024108"/>
              <a:gd name="connsiteY614" fmla="*/ 3768939 h 5143268"/>
              <a:gd name="connsiteX615" fmla="*/ 3083164 w 5024108"/>
              <a:gd name="connsiteY615" fmla="*/ 3717208 h 5143268"/>
              <a:gd name="connsiteX616" fmla="*/ 3041779 w 5024108"/>
              <a:gd name="connsiteY616" fmla="*/ 3706862 h 5143268"/>
              <a:gd name="connsiteX617" fmla="*/ 3000394 w 5024108"/>
              <a:gd name="connsiteY617" fmla="*/ 3719277 h 5143268"/>
              <a:gd name="connsiteX618" fmla="*/ 2954871 w 5024108"/>
              <a:gd name="connsiteY618" fmla="*/ 3706862 h 5143268"/>
              <a:gd name="connsiteX619" fmla="*/ 2940386 w 5024108"/>
              <a:gd name="connsiteY619" fmla="*/ 3690308 h 5143268"/>
              <a:gd name="connsiteX620" fmla="*/ 2861756 w 5024108"/>
              <a:gd name="connsiteY620" fmla="*/ 3677892 h 5143268"/>
              <a:gd name="connsiteX621" fmla="*/ 2826578 w 5024108"/>
              <a:gd name="connsiteY621" fmla="*/ 3667546 h 5143268"/>
              <a:gd name="connsiteX622" fmla="*/ 2799679 w 5024108"/>
              <a:gd name="connsiteY622" fmla="*/ 3661338 h 5143268"/>
              <a:gd name="connsiteX623" fmla="*/ 2783125 w 5024108"/>
              <a:gd name="connsiteY623" fmla="*/ 3667546 h 5143268"/>
              <a:gd name="connsiteX624" fmla="*/ 2750017 w 5024108"/>
              <a:gd name="connsiteY624" fmla="*/ 3673754 h 5143268"/>
              <a:gd name="connsiteX625" fmla="*/ 2700355 w 5024108"/>
              <a:gd name="connsiteY625" fmla="*/ 3669616 h 5143268"/>
              <a:gd name="connsiteX626" fmla="*/ 2658970 w 5024108"/>
              <a:gd name="connsiteY626" fmla="*/ 3665477 h 5143268"/>
              <a:gd name="connsiteX627" fmla="*/ 2663109 w 5024108"/>
              <a:gd name="connsiteY627" fmla="*/ 3663408 h 5143268"/>
              <a:gd name="connsiteX628" fmla="*/ 2706563 w 5024108"/>
              <a:gd name="connsiteY628" fmla="*/ 3626161 h 5143268"/>
              <a:gd name="connsiteX629" fmla="*/ 2710701 w 5024108"/>
              <a:gd name="connsiteY629" fmla="*/ 3622023 h 5143268"/>
              <a:gd name="connsiteX630" fmla="*/ 2716909 w 5024108"/>
              <a:gd name="connsiteY630" fmla="*/ 3615815 h 5143268"/>
              <a:gd name="connsiteX631" fmla="*/ 2721047 w 5024108"/>
              <a:gd name="connsiteY631" fmla="*/ 3611677 h 5143268"/>
              <a:gd name="connsiteX632" fmla="*/ 2729324 w 5024108"/>
              <a:gd name="connsiteY632" fmla="*/ 3603400 h 5143268"/>
              <a:gd name="connsiteX633" fmla="*/ 2729324 w 5024108"/>
              <a:gd name="connsiteY633" fmla="*/ 3603400 h 5143268"/>
              <a:gd name="connsiteX634" fmla="*/ 2770709 w 5024108"/>
              <a:gd name="connsiteY634" fmla="*/ 3576500 h 5143268"/>
              <a:gd name="connsiteX635" fmla="*/ 2787263 w 5024108"/>
              <a:gd name="connsiteY635" fmla="*/ 3557877 h 5143268"/>
              <a:gd name="connsiteX636" fmla="*/ 2793471 w 5024108"/>
              <a:gd name="connsiteY636" fmla="*/ 3535115 h 5143268"/>
              <a:gd name="connsiteX637" fmla="*/ 2814163 w 5024108"/>
              <a:gd name="connsiteY637" fmla="*/ 3524769 h 5143268"/>
              <a:gd name="connsiteX638" fmla="*/ 2810025 w 5024108"/>
              <a:gd name="connsiteY638" fmla="*/ 3495799 h 5143268"/>
              <a:gd name="connsiteX639" fmla="*/ 2830717 w 5024108"/>
              <a:gd name="connsiteY639" fmla="*/ 3460622 h 5143268"/>
              <a:gd name="connsiteX640" fmla="*/ 2859686 w 5024108"/>
              <a:gd name="connsiteY640" fmla="*/ 3452346 h 5143268"/>
              <a:gd name="connsiteX641" fmla="*/ 2859686 w 5024108"/>
              <a:gd name="connsiteY641" fmla="*/ 3425445 h 5143268"/>
              <a:gd name="connsiteX642" fmla="*/ 2867963 w 5024108"/>
              <a:gd name="connsiteY642" fmla="*/ 3375784 h 5143268"/>
              <a:gd name="connsiteX643" fmla="*/ 2913487 w 5024108"/>
              <a:gd name="connsiteY643" fmla="*/ 3361299 h 5143268"/>
              <a:gd name="connsiteX644" fmla="*/ 2927971 w 5024108"/>
              <a:gd name="connsiteY644" fmla="*/ 3332330 h 5143268"/>
              <a:gd name="connsiteX645" fmla="*/ 2927971 w 5024108"/>
              <a:gd name="connsiteY645" fmla="*/ 3332330 h 5143268"/>
              <a:gd name="connsiteX646" fmla="*/ 2927971 w 5024108"/>
              <a:gd name="connsiteY646" fmla="*/ 3332330 h 5143268"/>
              <a:gd name="connsiteX647" fmla="*/ 2927971 w 5024108"/>
              <a:gd name="connsiteY647" fmla="*/ 3332330 h 5143268"/>
              <a:gd name="connsiteX648" fmla="*/ 2927971 w 5024108"/>
              <a:gd name="connsiteY648" fmla="*/ 3332330 h 5143268"/>
              <a:gd name="connsiteX649" fmla="*/ 2927971 w 5024108"/>
              <a:gd name="connsiteY649" fmla="*/ 3332330 h 5143268"/>
              <a:gd name="connsiteX650" fmla="*/ 2927971 w 5024108"/>
              <a:gd name="connsiteY650" fmla="*/ 3332330 h 5143268"/>
              <a:gd name="connsiteX651" fmla="*/ 2930040 w 5024108"/>
              <a:gd name="connsiteY651" fmla="*/ 3332330 h 5143268"/>
              <a:gd name="connsiteX652" fmla="*/ 2936248 w 5024108"/>
              <a:gd name="connsiteY652" fmla="*/ 3328191 h 5143268"/>
              <a:gd name="connsiteX653" fmla="*/ 2938317 w 5024108"/>
              <a:gd name="connsiteY653" fmla="*/ 3326122 h 5143268"/>
              <a:gd name="connsiteX654" fmla="*/ 2938317 w 5024108"/>
              <a:gd name="connsiteY654" fmla="*/ 3326122 h 5143268"/>
              <a:gd name="connsiteX655" fmla="*/ 2942456 w 5024108"/>
              <a:gd name="connsiteY655" fmla="*/ 3324053 h 5143268"/>
              <a:gd name="connsiteX656" fmla="*/ 2948664 w 5024108"/>
              <a:gd name="connsiteY656" fmla="*/ 3319914 h 5143268"/>
              <a:gd name="connsiteX657" fmla="*/ 2952802 w 5024108"/>
              <a:gd name="connsiteY657" fmla="*/ 3315776 h 5143268"/>
              <a:gd name="connsiteX658" fmla="*/ 2956940 w 5024108"/>
              <a:gd name="connsiteY658" fmla="*/ 3311637 h 5143268"/>
              <a:gd name="connsiteX659" fmla="*/ 2956940 w 5024108"/>
              <a:gd name="connsiteY659" fmla="*/ 3311637 h 5143268"/>
              <a:gd name="connsiteX660" fmla="*/ 2963148 w 5024108"/>
              <a:gd name="connsiteY660" fmla="*/ 3307499 h 5143268"/>
              <a:gd name="connsiteX661" fmla="*/ 2981771 w 5024108"/>
              <a:gd name="connsiteY661" fmla="*/ 3295083 h 5143268"/>
              <a:gd name="connsiteX662" fmla="*/ 3006602 w 5024108"/>
              <a:gd name="connsiteY662" fmla="*/ 3303361 h 5143268"/>
              <a:gd name="connsiteX663" fmla="*/ 3037641 w 5024108"/>
              <a:gd name="connsiteY663" fmla="*/ 3317845 h 5143268"/>
              <a:gd name="connsiteX664" fmla="*/ 3068679 w 5024108"/>
              <a:gd name="connsiteY664" fmla="*/ 3317845 h 5143268"/>
              <a:gd name="connsiteX665" fmla="*/ 3103856 w 5024108"/>
              <a:gd name="connsiteY665" fmla="*/ 3309568 h 5143268"/>
              <a:gd name="connsiteX666" fmla="*/ 3132826 w 5024108"/>
              <a:gd name="connsiteY666" fmla="*/ 3313707 h 5143268"/>
              <a:gd name="connsiteX667" fmla="*/ 3136964 w 5024108"/>
              <a:gd name="connsiteY667" fmla="*/ 3319914 h 5143268"/>
              <a:gd name="connsiteX668" fmla="*/ 3141103 w 5024108"/>
              <a:gd name="connsiteY668" fmla="*/ 3344745 h 5143268"/>
              <a:gd name="connsiteX669" fmla="*/ 3147310 w 5024108"/>
              <a:gd name="connsiteY669" fmla="*/ 3363368 h 5143268"/>
              <a:gd name="connsiteX670" fmla="*/ 3165933 w 5024108"/>
              <a:gd name="connsiteY670" fmla="*/ 3353022 h 5143268"/>
              <a:gd name="connsiteX671" fmla="*/ 3178349 w 5024108"/>
              <a:gd name="connsiteY671" fmla="*/ 3353022 h 5143268"/>
              <a:gd name="connsiteX672" fmla="*/ 3182487 w 5024108"/>
              <a:gd name="connsiteY672" fmla="*/ 3371645 h 5143268"/>
              <a:gd name="connsiteX673" fmla="*/ 3194903 w 5024108"/>
              <a:gd name="connsiteY673" fmla="*/ 3359230 h 5143268"/>
              <a:gd name="connsiteX674" fmla="*/ 3201110 w 5024108"/>
              <a:gd name="connsiteY674" fmla="*/ 3348884 h 5143268"/>
              <a:gd name="connsiteX675" fmla="*/ 3207318 w 5024108"/>
              <a:gd name="connsiteY675" fmla="*/ 3348884 h 5143268"/>
              <a:gd name="connsiteX676" fmla="*/ 3228011 w 5024108"/>
              <a:gd name="connsiteY676" fmla="*/ 3348884 h 5143268"/>
              <a:gd name="connsiteX677" fmla="*/ 3271464 w 5024108"/>
              <a:gd name="connsiteY677" fmla="*/ 3344745 h 5143268"/>
              <a:gd name="connsiteX678" fmla="*/ 3279742 w 5024108"/>
              <a:gd name="connsiteY678" fmla="*/ 3338538 h 5143268"/>
              <a:gd name="connsiteX679" fmla="*/ 3300434 w 5024108"/>
              <a:gd name="connsiteY679" fmla="*/ 3342676 h 5143268"/>
              <a:gd name="connsiteX680" fmla="*/ 3314919 w 5024108"/>
              <a:gd name="connsiteY680" fmla="*/ 3340607 h 5143268"/>
              <a:gd name="connsiteX681" fmla="*/ 3327334 w 5024108"/>
              <a:gd name="connsiteY681" fmla="*/ 3330260 h 5143268"/>
              <a:gd name="connsiteX682" fmla="*/ 3354234 w 5024108"/>
              <a:gd name="connsiteY682" fmla="*/ 3321984 h 5143268"/>
              <a:gd name="connsiteX683" fmla="*/ 3366649 w 5024108"/>
              <a:gd name="connsiteY683" fmla="*/ 3328191 h 5143268"/>
              <a:gd name="connsiteX684" fmla="*/ 3383203 w 5024108"/>
              <a:gd name="connsiteY684" fmla="*/ 3328191 h 5143268"/>
              <a:gd name="connsiteX685" fmla="*/ 3405965 w 5024108"/>
              <a:gd name="connsiteY685" fmla="*/ 3355092 h 5143268"/>
              <a:gd name="connsiteX686" fmla="*/ 3391480 w 5024108"/>
              <a:gd name="connsiteY686" fmla="*/ 3379922 h 5143268"/>
              <a:gd name="connsiteX687" fmla="*/ 3408034 w 5024108"/>
              <a:gd name="connsiteY687" fmla="*/ 3394407 h 5143268"/>
              <a:gd name="connsiteX688" fmla="*/ 3416311 w 5024108"/>
              <a:gd name="connsiteY688" fmla="*/ 3413030 h 5143268"/>
              <a:gd name="connsiteX689" fmla="*/ 3410104 w 5024108"/>
              <a:gd name="connsiteY689" fmla="*/ 3431653 h 5143268"/>
              <a:gd name="connsiteX690" fmla="*/ 3418380 w 5024108"/>
              <a:gd name="connsiteY690" fmla="*/ 3479246 h 5143268"/>
              <a:gd name="connsiteX691" fmla="*/ 3430796 w 5024108"/>
              <a:gd name="connsiteY691" fmla="*/ 3508215 h 5143268"/>
              <a:gd name="connsiteX692" fmla="*/ 3445281 w 5024108"/>
              <a:gd name="connsiteY692" fmla="*/ 3508215 h 5143268"/>
              <a:gd name="connsiteX693" fmla="*/ 3465973 w 5024108"/>
              <a:gd name="connsiteY693" fmla="*/ 3504077 h 5143268"/>
              <a:gd name="connsiteX694" fmla="*/ 3501150 w 5024108"/>
              <a:gd name="connsiteY694" fmla="*/ 3520631 h 5143268"/>
              <a:gd name="connsiteX695" fmla="*/ 3492873 w 5024108"/>
              <a:gd name="connsiteY695" fmla="*/ 3543392 h 5143268"/>
              <a:gd name="connsiteX696" fmla="*/ 3476319 w 5024108"/>
              <a:gd name="connsiteY696" fmla="*/ 3562015 h 5143268"/>
              <a:gd name="connsiteX697" fmla="*/ 3476319 w 5024108"/>
              <a:gd name="connsiteY697" fmla="*/ 3582708 h 5143268"/>
              <a:gd name="connsiteX698" fmla="*/ 3476319 w 5024108"/>
              <a:gd name="connsiteY698" fmla="*/ 3605469 h 5143268"/>
              <a:gd name="connsiteX699" fmla="*/ 3476319 w 5024108"/>
              <a:gd name="connsiteY699" fmla="*/ 3619954 h 5143268"/>
              <a:gd name="connsiteX700" fmla="*/ 3488734 w 5024108"/>
              <a:gd name="connsiteY700" fmla="*/ 3648923 h 5143268"/>
              <a:gd name="connsiteX701" fmla="*/ 3505288 w 5024108"/>
              <a:gd name="connsiteY701" fmla="*/ 3663408 h 5143268"/>
              <a:gd name="connsiteX702" fmla="*/ 3517704 w 5024108"/>
              <a:gd name="connsiteY702" fmla="*/ 3696516 h 5143268"/>
              <a:gd name="connsiteX703" fmla="*/ 3536327 w 5024108"/>
              <a:gd name="connsiteY703" fmla="*/ 3702723 h 5143268"/>
              <a:gd name="connsiteX704" fmla="*/ 3588058 w 5024108"/>
              <a:gd name="connsiteY704" fmla="*/ 3708931 h 5143268"/>
              <a:gd name="connsiteX705" fmla="*/ 3596335 w 5024108"/>
              <a:gd name="connsiteY705" fmla="*/ 3694446 h 5143268"/>
              <a:gd name="connsiteX706" fmla="*/ 3610820 w 5024108"/>
              <a:gd name="connsiteY706" fmla="*/ 3671685 h 5143268"/>
              <a:gd name="connsiteX707" fmla="*/ 3629443 w 5024108"/>
              <a:gd name="connsiteY707" fmla="*/ 3667546 h 5143268"/>
              <a:gd name="connsiteX708" fmla="*/ 3656343 w 5024108"/>
              <a:gd name="connsiteY708" fmla="*/ 3667546 h 5143268"/>
              <a:gd name="connsiteX709" fmla="*/ 3679104 w 5024108"/>
              <a:gd name="connsiteY709" fmla="*/ 3661338 h 5143268"/>
              <a:gd name="connsiteX710" fmla="*/ 3699797 w 5024108"/>
              <a:gd name="connsiteY710" fmla="*/ 3644785 h 5143268"/>
              <a:gd name="connsiteX711" fmla="*/ 3716350 w 5024108"/>
              <a:gd name="connsiteY711" fmla="*/ 3640646 h 5143268"/>
              <a:gd name="connsiteX712" fmla="*/ 3730835 w 5024108"/>
              <a:gd name="connsiteY712" fmla="*/ 3626161 h 5143268"/>
              <a:gd name="connsiteX713" fmla="*/ 3730835 w 5024108"/>
              <a:gd name="connsiteY713" fmla="*/ 3653062 h 5143268"/>
              <a:gd name="connsiteX714" fmla="*/ 3745320 w 5024108"/>
              <a:gd name="connsiteY714" fmla="*/ 3665477 h 5143268"/>
              <a:gd name="connsiteX715" fmla="*/ 3786705 w 5024108"/>
              <a:gd name="connsiteY715" fmla="*/ 3667546 h 5143268"/>
              <a:gd name="connsiteX716" fmla="*/ 3801189 w 5024108"/>
              <a:gd name="connsiteY716" fmla="*/ 3677892 h 5143268"/>
              <a:gd name="connsiteX717" fmla="*/ 4690962 w 5024108"/>
              <a:gd name="connsiteY717" fmla="*/ 2204595 h 5143268"/>
              <a:gd name="connsiteX718" fmla="*/ 4686823 w 5024108"/>
              <a:gd name="connsiteY718" fmla="*/ 2212872 h 5143268"/>
              <a:gd name="connsiteX719" fmla="*/ 4682685 w 5024108"/>
              <a:gd name="connsiteY719" fmla="*/ 2219080 h 5143268"/>
              <a:gd name="connsiteX720" fmla="*/ 4672339 w 5024108"/>
              <a:gd name="connsiteY720" fmla="*/ 2239772 h 5143268"/>
              <a:gd name="connsiteX721" fmla="*/ 4612330 w 5024108"/>
              <a:gd name="connsiteY721" fmla="*/ 2312196 h 5143268"/>
              <a:gd name="connsiteX722" fmla="*/ 4581292 w 5024108"/>
              <a:gd name="connsiteY722" fmla="*/ 2378411 h 5143268"/>
              <a:gd name="connsiteX723" fmla="*/ 4548184 w 5024108"/>
              <a:gd name="connsiteY723" fmla="*/ 2403242 h 5143268"/>
              <a:gd name="connsiteX724" fmla="*/ 4533699 w 5024108"/>
              <a:gd name="connsiteY724" fmla="*/ 2388757 h 5143268"/>
              <a:gd name="connsiteX725" fmla="*/ 4496453 w 5024108"/>
              <a:gd name="connsiteY725" fmla="*/ 2421865 h 5143268"/>
              <a:gd name="connsiteX726" fmla="*/ 4496453 w 5024108"/>
              <a:gd name="connsiteY726" fmla="*/ 2454973 h 5143268"/>
              <a:gd name="connsiteX727" fmla="*/ 4486107 w 5024108"/>
              <a:gd name="connsiteY727" fmla="*/ 2481873 h 5143268"/>
              <a:gd name="connsiteX728" fmla="*/ 4490246 w 5024108"/>
              <a:gd name="connsiteY728" fmla="*/ 2506704 h 5143268"/>
              <a:gd name="connsiteX729" fmla="*/ 4490246 w 5024108"/>
              <a:gd name="connsiteY729" fmla="*/ 2546019 h 5143268"/>
              <a:gd name="connsiteX730" fmla="*/ 4490246 w 5024108"/>
              <a:gd name="connsiteY730" fmla="*/ 2579127 h 5143268"/>
              <a:gd name="connsiteX731" fmla="*/ 4471622 w 5024108"/>
              <a:gd name="connsiteY731" fmla="*/ 2612235 h 5143268"/>
              <a:gd name="connsiteX732" fmla="*/ 4479899 w 5024108"/>
              <a:gd name="connsiteY732" fmla="*/ 2655689 h 5143268"/>
              <a:gd name="connsiteX733" fmla="*/ 4486107 w 5024108"/>
              <a:gd name="connsiteY733" fmla="*/ 2713628 h 5143268"/>
              <a:gd name="connsiteX734" fmla="*/ 4488176 w 5024108"/>
              <a:gd name="connsiteY734" fmla="*/ 2775705 h 5143268"/>
              <a:gd name="connsiteX735" fmla="*/ 4473692 w 5024108"/>
              <a:gd name="connsiteY735" fmla="*/ 2819159 h 5143268"/>
              <a:gd name="connsiteX736" fmla="*/ 4455069 w 5024108"/>
              <a:gd name="connsiteY736" fmla="*/ 2897790 h 5143268"/>
              <a:gd name="connsiteX737" fmla="*/ 4450930 w 5024108"/>
              <a:gd name="connsiteY737" fmla="*/ 2970213 h 5143268"/>
              <a:gd name="connsiteX738" fmla="*/ 4459207 w 5024108"/>
              <a:gd name="connsiteY738" fmla="*/ 3019875 h 5143268"/>
              <a:gd name="connsiteX739" fmla="*/ 4448861 w 5024108"/>
              <a:gd name="connsiteY739" fmla="*/ 3044706 h 5143268"/>
              <a:gd name="connsiteX740" fmla="*/ 4419891 w 5024108"/>
              <a:gd name="connsiteY740" fmla="*/ 3067467 h 5143268"/>
              <a:gd name="connsiteX741" fmla="*/ 4413684 w 5024108"/>
              <a:gd name="connsiteY741" fmla="*/ 3073675 h 5143268"/>
              <a:gd name="connsiteX742" fmla="*/ 4395061 w 5024108"/>
              <a:gd name="connsiteY742" fmla="*/ 3104714 h 5143268"/>
              <a:gd name="connsiteX743" fmla="*/ 4388853 w 5024108"/>
              <a:gd name="connsiteY743" fmla="*/ 3100575 h 5143268"/>
              <a:gd name="connsiteX744" fmla="*/ 4347468 w 5024108"/>
              <a:gd name="connsiteY744" fmla="*/ 3073675 h 5143268"/>
              <a:gd name="connsiteX745" fmla="*/ 4318499 w 5024108"/>
              <a:gd name="connsiteY745" fmla="*/ 3055052 h 5143268"/>
              <a:gd name="connsiteX746" fmla="*/ 4316429 w 5024108"/>
              <a:gd name="connsiteY746" fmla="*/ 3052983 h 5143268"/>
              <a:gd name="connsiteX747" fmla="*/ 4316429 w 5024108"/>
              <a:gd name="connsiteY747" fmla="*/ 3034360 h 5143268"/>
              <a:gd name="connsiteX748" fmla="*/ 4289530 w 5024108"/>
              <a:gd name="connsiteY748" fmla="*/ 2995044 h 5143268"/>
              <a:gd name="connsiteX749" fmla="*/ 4270906 w 5024108"/>
              <a:gd name="connsiteY749" fmla="*/ 2974352 h 5143268"/>
              <a:gd name="connsiteX750" fmla="*/ 4266768 w 5024108"/>
              <a:gd name="connsiteY750" fmla="*/ 2951590 h 5143268"/>
              <a:gd name="connsiteX751" fmla="*/ 4266768 w 5024108"/>
              <a:gd name="connsiteY751" fmla="*/ 2928828 h 5143268"/>
              <a:gd name="connsiteX752" fmla="*/ 4287460 w 5024108"/>
              <a:gd name="connsiteY752" fmla="*/ 2914344 h 5143268"/>
              <a:gd name="connsiteX753" fmla="*/ 4304014 w 5024108"/>
              <a:gd name="connsiteY753" fmla="*/ 2897790 h 5143268"/>
              <a:gd name="connsiteX754" fmla="*/ 4291599 w 5024108"/>
              <a:gd name="connsiteY754" fmla="*/ 2877097 h 5143268"/>
              <a:gd name="connsiteX755" fmla="*/ 4314360 w 5024108"/>
              <a:gd name="connsiteY755" fmla="*/ 2848128 h 5143268"/>
              <a:gd name="connsiteX756" fmla="*/ 4351607 w 5024108"/>
              <a:gd name="connsiteY756" fmla="*/ 2829505 h 5143268"/>
              <a:gd name="connsiteX757" fmla="*/ 4351607 w 5024108"/>
              <a:gd name="connsiteY757" fmla="*/ 2800536 h 5143268"/>
              <a:gd name="connsiteX758" fmla="*/ 4326776 w 5024108"/>
              <a:gd name="connsiteY758" fmla="*/ 2777774 h 5143268"/>
              <a:gd name="connsiteX759" fmla="*/ 4293668 w 5024108"/>
              <a:gd name="connsiteY759" fmla="*/ 2771566 h 5143268"/>
              <a:gd name="connsiteX760" fmla="*/ 4272976 w 5024108"/>
              <a:gd name="connsiteY760" fmla="*/ 2759151 h 5143268"/>
              <a:gd name="connsiteX761" fmla="*/ 4250214 w 5024108"/>
              <a:gd name="connsiteY761" fmla="*/ 2748805 h 5143268"/>
              <a:gd name="connsiteX762" fmla="*/ 4221245 w 5024108"/>
              <a:gd name="connsiteY762" fmla="*/ 2744666 h 5143268"/>
              <a:gd name="connsiteX763" fmla="*/ 4208829 w 5024108"/>
              <a:gd name="connsiteY763" fmla="*/ 2752943 h 5143268"/>
              <a:gd name="connsiteX764" fmla="*/ 4196414 w 5024108"/>
              <a:gd name="connsiteY764" fmla="*/ 2759151 h 5143268"/>
              <a:gd name="connsiteX765" fmla="*/ 4169514 w 5024108"/>
              <a:gd name="connsiteY765" fmla="*/ 2750874 h 5143268"/>
              <a:gd name="connsiteX766" fmla="*/ 4167444 w 5024108"/>
              <a:gd name="connsiteY766" fmla="*/ 2730181 h 5143268"/>
              <a:gd name="connsiteX767" fmla="*/ 4138475 w 5024108"/>
              <a:gd name="connsiteY767" fmla="*/ 2676382 h 5143268"/>
              <a:gd name="connsiteX768" fmla="*/ 4121921 w 5024108"/>
              <a:gd name="connsiteY768" fmla="*/ 2666035 h 5143268"/>
              <a:gd name="connsiteX769" fmla="*/ 4109506 w 5024108"/>
              <a:gd name="connsiteY769" fmla="*/ 2672243 h 5143268"/>
              <a:gd name="connsiteX770" fmla="*/ 4072260 w 5024108"/>
              <a:gd name="connsiteY770" fmla="*/ 2680520 h 5143268"/>
              <a:gd name="connsiteX771" fmla="*/ 4047428 w 5024108"/>
              <a:gd name="connsiteY771" fmla="*/ 2672243 h 5143268"/>
              <a:gd name="connsiteX772" fmla="*/ 4006044 w 5024108"/>
              <a:gd name="connsiteY772" fmla="*/ 2647412 h 5143268"/>
              <a:gd name="connsiteX773" fmla="*/ 3977075 w 5024108"/>
              <a:gd name="connsiteY773" fmla="*/ 2626720 h 5143268"/>
              <a:gd name="connsiteX774" fmla="*/ 3937759 w 5024108"/>
              <a:gd name="connsiteY774" fmla="*/ 2603958 h 5143268"/>
              <a:gd name="connsiteX775" fmla="*/ 3908790 w 5024108"/>
              <a:gd name="connsiteY775" fmla="*/ 2614304 h 5143268"/>
              <a:gd name="connsiteX776" fmla="*/ 3892236 w 5024108"/>
              <a:gd name="connsiteY776" fmla="*/ 2634997 h 5143268"/>
              <a:gd name="connsiteX777" fmla="*/ 3867405 w 5024108"/>
              <a:gd name="connsiteY777" fmla="*/ 2632927 h 5143268"/>
              <a:gd name="connsiteX778" fmla="*/ 3846712 w 5024108"/>
              <a:gd name="connsiteY778" fmla="*/ 2612235 h 5143268"/>
              <a:gd name="connsiteX779" fmla="*/ 3854990 w 5024108"/>
              <a:gd name="connsiteY779" fmla="*/ 2585335 h 5143268"/>
              <a:gd name="connsiteX780" fmla="*/ 3859128 w 5024108"/>
              <a:gd name="connsiteY780" fmla="*/ 2570850 h 5143268"/>
              <a:gd name="connsiteX781" fmla="*/ 3840505 w 5024108"/>
              <a:gd name="connsiteY781" fmla="*/ 2554296 h 5143268"/>
              <a:gd name="connsiteX782" fmla="*/ 3778428 w 5024108"/>
              <a:gd name="connsiteY782" fmla="*/ 2558435 h 5143268"/>
              <a:gd name="connsiteX783" fmla="*/ 3730835 w 5024108"/>
              <a:gd name="connsiteY783" fmla="*/ 2591543 h 5143268"/>
              <a:gd name="connsiteX784" fmla="*/ 3714281 w 5024108"/>
              <a:gd name="connsiteY784" fmla="*/ 2601889 h 5143268"/>
              <a:gd name="connsiteX785" fmla="*/ 3710143 w 5024108"/>
              <a:gd name="connsiteY785" fmla="*/ 2601889 h 5143268"/>
              <a:gd name="connsiteX786" fmla="*/ 3670827 w 5024108"/>
              <a:gd name="connsiteY786" fmla="*/ 2618443 h 5143268"/>
              <a:gd name="connsiteX787" fmla="*/ 3641858 w 5024108"/>
              <a:gd name="connsiteY787" fmla="*/ 2641205 h 5143268"/>
              <a:gd name="connsiteX788" fmla="*/ 3598404 w 5024108"/>
              <a:gd name="connsiteY788" fmla="*/ 2680520 h 5143268"/>
              <a:gd name="connsiteX789" fmla="*/ 3563227 w 5024108"/>
              <a:gd name="connsiteY789" fmla="*/ 2688797 h 5143268"/>
              <a:gd name="connsiteX790" fmla="*/ 3567365 w 5024108"/>
              <a:gd name="connsiteY790" fmla="*/ 2666035 h 5143268"/>
              <a:gd name="connsiteX791" fmla="*/ 3577712 w 5024108"/>
              <a:gd name="connsiteY791" fmla="*/ 2651551 h 5143268"/>
              <a:gd name="connsiteX792" fmla="*/ 3571504 w 5024108"/>
              <a:gd name="connsiteY792" fmla="*/ 2639135 h 5143268"/>
              <a:gd name="connsiteX793" fmla="*/ 3571504 w 5024108"/>
              <a:gd name="connsiteY793" fmla="*/ 2595681 h 5143268"/>
              <a:gd name="connsiteX794" fmla="*/ 3581850 w 5024108"/>
              <a:gd name="connsiteY794" fmla="*/ 2583266 h 5143268"/>
              <a:gd name="connsiteX795" fmla="*/ 3579781 w 5024108"/>
              <a:gd name="connsiteY795" fmla="*/ 2570850 h 5143268"/>
              <a:gd name="connsiteX796" fmla="*/ 3550811 w 5024108"/>
              <a:gd name="connsiteY796" fmla="*/ 2550158 h 5143268"/>
              <a:gd name="connsiteX797" fmla="*/ 3548742 w 5024108"/>
              <a:gd name="connsiteY797" fmla="*/ 2517050 h 5143268"/>
              <a:gd name="connsiteX798" fmla="*/ 3550811 w 5024108"/>
              <a:gd name="connsiteY798" fmla="*/ 2488081 h 5143268"/>
              <a:gd name="connsiteX799" fmla="*/ 3546673 w 5024108"/>
              <a:gd name="connsiteY799" fmla="*/ 2465319 h 5143268"/>
              <a:gd name="connsiteX800" fmla="*/ 3557019 w 5024108"/>
              <a:gd name="connsiteY800" fmla="*/ 2448765 h 5143268"/>
              <a:gd name="connsiteX801" fmla="*/ 3585989 w 5024108"/>
              <a:gd name="connsiteY801" fmla="*/ 2428073 h 5143268"/>
              <a:gd name="connsiteX802" fmla="*/ 3561158 w 5024108"/>
              <a:gd name="connsiteY802" fmla="*/ 2421865 h 5143268"/>
              <a:gd name="connsiteX803" fmla="*/ 3536327 w 5024108"/>
              <a:gd name="connsiteY803" fmla="*/ 2415657 h 5143268"/>
              <a:gd name="connsiteX804" fmla="*/ 3548742 w 5024108"/>
              <a:gd name="connsiteY804" fmla="*/ 2394965 h 5143268"/>
              <a:gd name="connsiteX805" fmla="*/ 3554950 w 5024108"/>
              <a:gd name="connsiteY805" fmla="*/ 2386688 h 5143268"/>
              <a:gd name="connsiteX806" fmla="*/ 3550811 w 5024108"/>
              <a:gd name="connsiteY806" fmla="*/ 2372203 h 5143268"/>
              <a:gd name="connsiteX807" fmla="*/ 3542535 w 5024108"/>
              <a:gd name="connsiteY807" fmla="*/ 2359788 h 5143268"/>
              <a:gd name="connsiteX808" fmla="*/ 3550811 w 5024108"/>
              <a:gd name="connsiteY808" fmla="*/ 2334957 h 5143268"/>
              <a:gd name="connsiteX809" fmla="*/ 3550811 w 5024108"/>
              <a:gd name="connsiteY809" fmla="*/ 2320473 h 5143268"/>
              <a:gd name="connsiteX810" fmla="*/ 3536327 w 5024108"/>
              <a:gd name="connsiteY810" fmla="*/ 2312196 h 5143268"/>
              <a:gd name="connsiteX811" fmla="*/ 3521842 w 5024108"/>
              <a:gd name="connsiteY811" fmla="*/ 2266672 h 5143268"/>
              <a:gd name="connsiteX812" fmla="*/ 3525981 w 5024108"/>
              <a:gd name="connsiteY812" fmla="*/ 2264603 h 5143268"/>
              <a:gd name="connsiteX813" fmla="*/ 3528050 w 5024108"/>
              <a:gd name="connsiteY813" fmla="*/ 2264603 h 5143268"/>
              <a:gd name="connsiteX814" fmla="*/ 3528050 w 5024108"/>
              <a:gd name="connsiteY814" fmla="*/ 2264603 h 5143268"/>
              <a:gd name="connsiteX815" fmla="*/ 3528050 w 5024108"/>
              <a:gd name="connsiteY815" fmla="*/ 2264603 h 5143268"/>
              <a:gd name="connsiteX816" fmla="*/ 3534258 w 5024108"/>
              <a:gd name="connsiteY816" fmla="*/ 2264603 h 5143268"/>
              <a:gd name="connsiteX817" fmla="*/ 3534258 w 5024108"/>
              <a:gd name="connsiteY817" fmla="*/ 2264603 h 5143268"/>
              <a:gd name="connsiteX818" fmla="*/ 3538396 w 5024108"/>
              <a:gd name="connsiteY818" fmla="*/ 2264603 h 5143268"/>
              <a:gd name="connsiteX819" fmla="*/ 3542535 w 5024108"/>
              <a:gd name="connsiteY819" fmla="*/ 2260465 h 5143268"/>
              <a:gd name="connsiteX820" fmla="*/ 3542535 w 5024108"/>
              <a:gd name="connsiteY820" fmla="*/ 2258395 h 5143268"/>
              <a:gd name="connsiteX821" fmla="*/ 3513565 w 5024108"/>
              <a:gd name="connsiteY821" fmla="*/ 2239772 h 5143268"/>
              <a:gd name="connsiteX822" fmla="*/ 3513565 w 5024108"/>
              <a:gd name="connsiteY822" fmla="*/ 2225288 h 5143268"/>
              <a:gd name="connsiteX823" fmla="*/ 3546673 w 5024108"/>
              <a:gd name="connsiteY823" fmla="*/ 2221149 h 5143268"/>
              <a:gd name="connsiteX824" fmla="*/ 3540465 w 5024108"/>
              <a:gd name="connsiteY824" fmla="*/ 2200457 h 5143268"/>
              <a:gd name="connsiteX825" fmla="*/ 3509427 w 5024108"/>
              <a:gd name="connsiteY825" fmla="*/ 2192180 h 5143268"/>
              <a:gd name="connsiteX826" fmla="*/ 3484596 w 5024108"/>
              <a:gd name="connsiteY826" fmla="*/ 2171488 h 5143268"/>
              <a:gd name="connsiteX827" fmla="*/ 3517704 w 5024108"/>
              <a:gd name="connsiteY827" fmla="*/ 2115618 h 5143268"/>
              <a:gd name="connsiteX828" fmla="*/ 3563227 w 5024108"/>
              <a:gd name="connsiteY828" fmla="*/ 2070095 h 5143268"/>
              <a:gd name="connsiteX829" fmla="*/ 3594266 w 5024108"/>
              <a:gd name="connsiteY829" fmla="*/ 2036987 h 5143268"/>
              <a:gd name="connsiteX830" fmla="*/ 3594266 w 5024108"/>
              <a:gd name="connsiteY830" fmla="*/ 2024572 h 5143268"/>
              <a:gd name="connsiteX831" fmla="*/ 3594266 w 5024108"/>
              <a:gd name="connsiteY831" fmla="*/ 2024572 h 5143268"/>
              <a:gd name="connsiteX832" fmla="*/ 3612889 w 5024108"/>
              <a:gd name="connsiteY832" fmla="*/ 2008018 h 5143268"/>
              <a:gd name="connsiteX833" fmla="*/ 3631512 w 5024108"/>
              <a:gd name="connsiteY833" fmla="*/ 2041125 h 5143268"/>
              <a:gd name="connsiteX834" fmla="*/ 3637720 w 5024108"/>
              <a:gd name="connsiteY834" fmla="*/ 2057679 h 5143268"/>
              <a:gd name="connsiteX835" fmla="*/ 3637720 w 5024108"/>
              <a:gd name="connsiteY835" fmla="*/ 2082510 h 5143268"/>
              <a:gd name="connsiteX836" fmla="*/ 3654273 w 5024108"/>
              <a:gd name="connsiteY836" fmla="*/ 2107341 h 5143268"/>
              <a:gd name="connsiteX837" fmla="*/ 3691520 w 5024108"/>
              <a:gd name="connsiteY837" fmla="*/ 2115618 h 5143268"/>
              <a:gd name="connsiteX838" fmla="*/ 3714281 w 5024108"/>
              <a:gd name="connsiteY838" fmla="*/ 2119757 h 5143268"/>
              <a:gd name="connsiteX839" fmla="*/ 3716350 w 5024108"/>
              <a:gd name="connsiteY839" fmla="*/ 2119757 h 5143268"/>
              <a:gd name="connsiteX840" fmla="*/ 3741182 w 5024108"/>
              <a:gd name="connsiteY840" fmla="*/ 2101133 h 5143268"/>
              <a:gd name="connsiteX841" fmla="*/ 3766012 w 5024108"/>
              <a:gd name="connsiteY841" fmla="*/ 2074233 h 5143268"/>
              <a:gd name="connsiteX842" fmla="*/ 3782566 w 5024108"/>
              <a:gd name="connsiteY842" fmla="*/ 2078372 h 5143268"/>
              <a:gd name="connsiteX843" fmla="*/ 3813605 w 5024108"/>
              <a:gd name="connsiteY843" fmla="*/ 2065956 h 5143268"/>
              <a:gd name="connsiteX844" fmla="*/ 3842574 w 5024108"/>
              <a:gd name="connsiteY844" fmla="*/ 2034918 h 5143268"/>
              <a:gd name="connsiteX845" fmla="*/ 3865336 w 5024108"/>
              <a:gd name="connsiteY845" fmla="*/ 1985256 h 5143268"/>
              <a:gd name="connsiteX846" fmla="*/ 3852920 w 5024108"/>
              <a:gd name="connsiteY846" fmla="*/ 1962494 h 5143268"/>
              <a:gd name="connsiteX847" fmla="*/ 3842574 w 5024108"/>
              <a:gd name="connsiteY847" fmla="*/ 1931456 h 5143268"/>
              <a:gd name="connsiteX848" fmla="*/ 3886028 w 5024108"/>
              <a:gd name="connsiteY848" fmla="*/ 1898348 h 5143268"/>
              <a:gd name="connsiteX849" fmla="*/ 3900513 w 5024108"/>
              <a:gd name="connsiteY849" fmla="*/ 1898348 h 5143268"/>
              <a:gd name="connsiteX850" fmla="*/ 3908790 w 5024108"/>
              <a:gd name="connsiteY850" fmla="*/ 1921110 h 5143268"/>
              <a:gd name="connsiteX851" fmla="*/ 3925344 w 5024108"/>
              <a:gd name="connsiteY851" fmla="*/ 1921110 h 5143268"/>
              <a:gd name="connsiteX852" fmla="*/ 3954313 w 5024108"/>
              <a:gd name="connsiteY852" fmla="*/ 1921110 h 5143268"/>
              <a:gd name="connsiteX853" fmla="*/ 3966728 w 5024108"/>
              <a:gd name="connsiteY853" fmla="*/ 1939733 h 5143268"/>
              <a:gd name="connsiteX854" fmla="*/ 3995698 w 5024108"/>
              <a:gd name="connsiteY854" fmla="*/ 1939733 h 5143268"/>
              <a:gd name="connsiteX855" fmla="*/ 4018459 w 5024108"/>
              <a:gd name="connsiteY855" fmla="*/ 1914902 h 5143268"/>
              <a:gd name="connsiteX856" fmla="*/ 4049498 w 5024108"/>
              <a:gd name="connsiteY856" fmla="*/ 1904556 h 5143268"/>
              <a:gd name="connsiteX857" fmla="*/ 4074329 w 5024108"/>
              <a:gd name="connsiteY857" fmla="*/ 1900417 h 5143268"/>
              <a:gd name="connsiteX858" fmla="*/ 4113644 w 5024108"/>
              <a:gd name="connsiteY858" fmla="*/ 1871448 h 5143268"/>
              <a:gd name="connsiteX859" fmla="*/ 4134337 w 5024108"/>
              <a:gd name="connsiteY859" fmla="*/ 1850756 h 5143268"/>
              <a:gd name="connsiteX860" fmla="*/ 4177790 w 5024108"/>
              <a:gd name="connsiteY860" fmla="*/ 1821786 h 5143268"/>
              <a:gd name="connsiteX861" fmla="*/ 4186068 w 5024108"/>
              <a:gd name="connsiteY861" fmla="*/ 1832132 h 5143268"/>
              <a:gd name="connsiteX862" fmla="*/ 4215037 w 5024108"/>
              <a:gd name="connsiteY862" fmla="*/ 1850756 h 5143268"/>
              <a:gd name="connsiteX863" fmla="*/ 4241937 w 5024108"/>
              <a:gd name="connsiteY863" fmla="*/ 1885933 h 5143268"/>
              <a:gd name="connsiteX864" fmla="*/ 4241937 w 5024108"/>
              <a:gd name="connsiteY864" fmla="*/ 1896279 h 5143268"/>
              <a:gd name="connsiteX865" fmla="*/ 4233660 w 5024108"/>
              <a:gd name="connsiteY865" fmla="*/ 1910764 h 5143268"/>
              <a:gd name="connsiteX866" fmla="*/ 4250214 w 5024108"/>
              <a:gd name="connsiteY866" fmla="*/ 1931456 h 5143268"/>
              <a:gd name="connsiteX867" fmla="*/ 4283322 w 5024108"/>
              <a:gd name="connsiteY867" fmla="*/ 1910764 h 5143268"/>
              <a:gd name="connsiteX868" fmla="*/ 4293668 w 5024108"/>
              <a:gd name="connsiteY868" fmla="*/ 1904556 h 5143268"/>
              <a:gd name="connsiteX869" fmla="*/ 4304014 w 5024108"/>
              <a:gd name="connsiteY869" fmla="*/ 1883863 h 5143268"/>
              <a:gd name="connsiteX870" fmla="*/ 4304014 w 5024108"/>
              <a:gd name="connsiteY870" fmla="*/ 1869379 h 5143268"/>
              <a:gd name="connsiteX871" fmla="*/ 4320568 w 5024108"/>
              <a:gd name="connsiteY871" fmla="*/ 1869379 h 5143268"/>
              <a:gd name="connsiteX872" fmla="*/ 4337122 w 5024108"/>
              <a:gd name="connsiteY872" fmla="*/ 1863171 h 5143268"/>
              <a:gd name="connsiteX873" fmla="*/ 4349537 w 5024108"/>
              <a:gd name="connsiteY873" fmla="*/ 1854894 h 5143268"/>
              <a:gd name="connsiteX874" fmla="*/ 4374368 w 5024108"/>
              <a:gd name="connsiteY874" fmla="*/ 1827994 h 5143268"/>
              <a:gd name="connsiteX875" fmla="*/ 4399199 w 5024108"/>
              <a:gd name="connsiteY875" fmla="*/ 1809371 h 5143268"/>
              <a:gd name="connsiteX876" fmla="*/ 4419891 w 5024108"/>
              <a:gd name="connsiteY876" fmla="*/ 1803163 h 5143268"/>
              <a:gd name="connsiteX877" fmla="*/ 4436445 w 5024108"/>
              <a:gd name="connsiteY877" fmla="*/ 1827994 h 5143268"/>
              <a:gd name="connsiteX878" fmla="*/ 4452999 w 5024108"/>
              <a:gd name="connsiteY878" fmla="*/ 1832132 h 5143268"/>
              <a:gd name="connsiteX879" fmla="*/ 4481968 w 5024108"/>
              <a:gd name="connsiteY879" fmla="*/ 1834202 h 5143268"/>
              <a:gd name="connsiteX880" fmla="*/ 4498522 w 5024108"/>
              <a:gd name="connsiteY880" fmla="*/ 1848686 h 5143268"/>
              <a:gd name="connsiteX881" fmla="*/ 4517146 w 5024108"/>
              <a:gd name="connsiteY881" fmla="*/ 1854894 h 5143268"/>
              <a:gd name="connsiteX882" fmla="*/ 4544046 w 5024108"/>
              <a:gd name="connsiteY882" fmla="*/ 1863171 h 5143268"/>
              <a:gd name="connsiteX883" fmla="*/ 4556461 w 5024108"/>
              <a:gd name="connsiteY883" fmla="*/ 1890071 h 5143268"/>
              <a:gd name="connsiteX884" fmla="*/ 4560600 w 5024108"/>
              <a:gd name="connsiteY884" fmla="*/ 1900417 h 5143268"/>
              <a:gd name="connsiteX885" fmla="*/ 4562669 w 5024108"/>
              <a:gd name="connsiteY885" fmla="*/ 1904556 h 5143268"/>
              <a:gd name="connsiteX886" fmla="*/ 4579223 w 5024108"/>
              <a:gd name="connsiteY886" fmla="*/ 1927317 h 5143268"/>
              <a:gd name="connsiteX887" fmla="*/ 4579223 w 5024108"/>
              <a:gd name="connsiteY887" fmla="*/ 1929387 h 5143268"/>
              <a:gd name="connsiteX888" fmla="*/ 4585430 w 5024108"/>
              <a:gd name="connsiteY888" fmla="*/ 1954217 h 5143268"/>
              <a:gd name="connsiteX889" fmla="*/ 4593707 w 5024108"/>
              <a:gd name="connsiteY889" fmla="*/ 1981117 h 5143268"/>
              <a:gd name="connsiteX890" fmla="*/ 4608192 w 5024108"/>
              <a:gd name="connsiteY890" fmla="*/ 1997671 h 5143268"/>
              <a:gd name="connsiteX891" fmla="*/ 4608192 w 5024108"/>
              <a:gd name="connsiteY891" fmla="*/ 1997671 h 5143268"/>
              <a:gd name="connsiteX892" fmla="*/ 4616469 w 5024108"/>
              <a:gd name="connsiteY892" fmla="*/ 2008018 h 5143268"/>
              <a:gd name="connsiteX893" fmla="*/ 4622677 w 5024108"/>
              <a:gd name="connsiteY893" fmla="*/ 2022502 h 5143268"/>
              <a:gd name="connsiteX894" fmla="*/ 4612330 w 5024108"/>
              <a:gd name="connsiteY894" fmla="*/ 2043195 h 5143268"/>
              <a:gd name="connsiteX895" fmla="*/ 4612330 w 5024108"/>
              <a:gd name="connsiteY895" fmla="*/ 2053541 h 5143268"/>
              <a:gd name="connsiteX896" fmla="*/ 4616469 w 5024108"/>
              <a:gd name="connsiteY896" fmla="*/ 2076303 h 5143268"/>
              <a:gd name="connsiteX897" fmla="*/ 4597846 w 5024108"/>
              <a:gd name="connsiteY897" fmla="*/ 2086649 h 5143268"/>
              <a:gd name="connsiteX898" fmla="*/ 4585430 w 5024108"/>
              <a:gd name="connsiteY898" fmla="*/ 2078372 h 5143268"/>
              <a:gd name="connsiteX899" fmla="*/ 4577153 w 5024108"/>
              <a:gd name="connsiteY899" fmla="*/ 2078372 h 5143268"/>
              <a:gd name="connsiteX900" fmla="*/ 4554392 w 5024108"/>
              <a:gd name="connsiteY900" fmla="*/ 2086649 h 5143268"/>
              <a:gd name="connsiteX901" fmla="*/ 4562669 w 5024108"/>
              <a:gd name="connsiteY901" fmla="*/ 2115618 h 5143268"/>
              <a:gd name="connsiteX902" fmla="*/ 4573015 w 5024108"/>
              <a:gd name="connsiteY902" fmla="*/ 2132172 h 5143268"/>
              <a:gd name="connsiteX903" fmla="*/ 4581292 w 5024108"/>
              <a:gd name="connsiteY903" fmla="*/ 2154934 h 5143268"/>
              <a:gd name="connsiteX904" fmla="*/ 4589569 w 5024108"/>
              <a:gd name="connsiteY904" fmla="*/ 2171488 h 5143268"/>
              <a:gd name="connsiteX905" fmla="*/ 4612330 w 5024108"/>
              <a:gd name="connsiteY905" fmla="*/ 2194249 h 5143268"/>
              <a:gd name="connsiteX906" fmla="*/ 4643369 w 5024108"/>
              <a:gd name="connsiteY906" fmla="*/ 2194249 h 5143268"/>
              <a:gd name="connsiteX907" fmla="*/ 4666131 w 5024108"/>
              <a:gd name="connsiteY907" fmla="*/ 2194249 h 5143268"/>
              <a:gd name="connsiteX908" fmla="*/ 4680615 w 5024108"/>
              <a:gd name="connsiteY908" fmla="*/ 2196318 h 5143268"/>
              <a:gd name="connsiteX909" fmla="*/ 4190206 w 5024108"/>
              <a:gd name="connsiteY909" fmla="*/ 3607538 h 5143268"/>
              <a:gd name="connsiteX910" fmla="*/ 4136406 w 5024108"/>
              <a:gd name="connsiteY910" fmla="*/ 3619954 h 5143268"/>
              <a:gd name="connsiteX911" fmla="*/ 4136406 w 5024108"/>
              <a:gd name="connsiteY911" fmla="*/ 3636508 h 5143268"/>
              <a:gd name="connsiteX912" fmla="*/ 4115713 w 5024108"/>
              <a:gd name="connsiteY912" fmla="*/ 3644785 h 5143268"/>
              <a:gd name="connsiteX913" fmla="*/ 4092952 w 5024108"/>
              <a:gd name="connsiteY913" fmla="*/ 3657200 h 5143268"/>
              <a:gd name="connsiteX914" fmla="*/ 4090883 w 5024108"/>
              <a:gd name="connsiteY914" fmla="*/ 3675823 h 5143268"/>
              <a:gd name="connsiteX915" fmla="*/ 4107437 w 5024108"/>
              <a:gd name="connsiteY915" fmla="*/ 3686170 h 5143268"/>
              <a:gd name="connsiteX916" fmla="*/ 4107437 w 5024108"/>
              <a:gd name="connsiteY916" fmla="*/ 3698585 h 5143268"/>
              <a:gd name="connsiteX917" fmla="*/ 4088813 w 5024108"/>
              <a:gd name="connsiteY917" fmla="*/ 3711000 h 5143268"/>
              <a:gd name="connsiteX918" fmla="*/ 3987421 w 5024108"/>
              <a:gd name="connsiteY918" fmla="*/ 3715139 h 5143268"/>
              <a:gd name="connsiteX919" fmla="*/ 3962590 w 5024108"/>
              <a:gd name="connsiteY919" fmla="*/ 3715139 h 5143268"/>
              <a:gd name="connsiteX920" fmla="*/ 3939828 w 5024108"/>
              <a:gd name="connsiteY920" fmla="*/ 3733762 h 5143268"/>
              <a:gd name="connsiteX921" fmla="*/ 3906721 w 5024108"/>
              <a:gd name="connsiteY921" fmla="*/ 3733762 h 5143268"/>
              <a:gd name="connsiteX922" fmla="*/ 3894305 w 5024108"/>
              <a:gd name="connsiteY922" fmla="*/ 3725485 h 5143268"/>
              <a:gd name="connsiteX923" fmla="*/ 3859128 w 5024108"/>
              <a:gd name="connsiteY923" fmla="*/ 3721346 h 5143268"/>
              <a:gd name="connsiteX924" fmla="*/ 3838436 w 5024108"/>
              <a:gd name="connsiteY924" fmla="*/ 3733762 h 5143268"/>
              <a:gd name="connsiteX925" fmla="*/ 3832228 w 5024108"/>
              <a:gd name="connsiteY925" fmla="*/ 3739970 h 5143268"/>
              <a:gd name="connsiteX926" fmla="*/ 3813605 w 5024108"/>
              <a:gd name="connsiteY926" fmla="*/ 3750316 h 5143268"/>
              <a:gd name="connsiteX927" fmla="*/ 3784635 w 5024108"/>
              <a:gd name="connsiteY927" fmla="*/ 3754454 h 5143268"/>
              <a:gd name="connsiteX928" fmla="*/ 3784635 w 5024108"/>
              <a:gd name="connsiteY928" fmla="*/ 3742039 h 5143268"/>
              <a:gd name="connsiteX929" fmla="*/ 3801189 w 5024108"/>
              <a:gd name="connsiteY929" fmla="*/ 3727554 h 5143268"/>
              <a:gd name="connsiteX930" fmla="*/ 3797051 w 5024108"/>
              <a:gd name="connsiteY930" fmla="*/ 3717208 h 5143268"/>
              <a:gd name="connsiteX931" fmla="*/ 3792912 w 5024108"/>
              <a:gd name="connsiteY931" fmla="*/ 3717208 h 5143268"/>
              <a:gd name="connsiteX932" fmla="*/ 3805328 w 5024108"/>
              <a:gd name="connsiteY932" fmla="*/ 3700654 h 5143268"/>
              <a:gd name="connsiteX933" fmla="*/ 3817743 w 5024108"/>
              <a:gd name="connsiteY933" fmla="*/ 3684100 h 5143268"/>
              <a:gd name="connsiteX934" fmla="*/ 3803259 w 5024108"/>
              <a:gd name="connsiteY934" fmla="*/ 3673754 h 5143268"/>
              <a:gd name="connsiteX935" fmla="*/ 3761874 w 5024108"/>
              <a:gd name="connsiteY935" fmla="*/ 3671685 h 5143268"/>
              <a:gd name="connsiteX936" fmla="*/ 3747389 w 5024108"/>
              <a:gd name="connsiteY936" fmla="*/ 3659269 h 5143268"/>
              <a:gd name="connsiteX937" fmla="*/ 3747389 w 5024108"/>
              <a:gd name="connsiteY937" fmla="*/ 3632369 h 5143268"/>
              <a:gd name="connsiteX938" fmla="*/ 3809466 w 5024108"/>
              <a:gd name="connsiteY938" fmla="*/ 3617885 h 5143268"/>
              <a:gd name="connsiteX939" fmla="*/ 3821882 w 5024108"/>
              <a:gd name="connsiteY939" fmla="*/ 3613746 h 5143268"/>
              <a:gd name="connsiteX940" fmla="*/ 3826020 w 5024108"/>
              <a:gd name="connsiteY940" fmla="*/ 3613746 h 5143268"/>
              <a:gd name="connsiteX941" fmla="*/ 3840505 w 5024108"/>
              <a:gd name="connsiteY941" fmla="*/ 3609607 h 5143268"/>
              <a:gd name="connsiteX942" fmla="*/ 3852920 w 5024108"/>
              <a:gd name="connsiteY942" fmla="*/ 3605469 h 5143268"/>
              <a:gd name="connsiteX943" fmla="*/ 3857059 w 5024108"/>
              <a:gd name="connsiteY943" fmla="*/ 3605469 h 5143268"/>
              <a:gd name="connsiteX944" fmla="*/ 3879820 w 5024108"/>
              <a:gd name="connsiteY944" fmla="*/ 3597192 h 5143268"/>
              <a:gd name="connsiteX945" fmla="*/ 3879820 w 5024108"/>
              <a:gd name="connsiteY945" fmla="*/ 3597192 h 5143268"/>
              <a:gd name="connsiteX946" fmla="*/ 3881889 w 5024108"/>
              <a:gd name="connsiteY946" fmla="*/ 3597192 h 5143268"/>
              <a:gd name="connsiteX947" fmla="*/ 3925344 w 5024108"/>
              <a:gd name="connsiteY947" fmla="*/ 3601331 h 5143268"/>
              <a:gd name="connsiteX948" fmla="*/ 3956382 w 5024108"/>
              <a:gd name="connsiteY948" fmla="*/ 3609607 h 5143268"/>
              <a:gd name="connsiteX949" fmla="*/ 3975005 w 5024108"/>
              <a:gd name="connsiteY949" fmla="*/ 3590984 h 5143268"/>
              <a:gd name="connsiteX950" fmla="*/ 4037082 w 5024108"/>
              <a:gd name="connsiteY950" fmla="*/ 3570292 h 5143268"/>
              <a:gd name="connsiteX951" fmla="*/ 4053636 w 5024108"/>
              <a:gd name="connsiteY951" fmla="*/ 3566154 h 5143268"/>
              <a:gd name="connsiteX952" fmla="*/ 4053636 w 5024108"/>
              <a:gd name="connsiteY952" fmla="*/ 3545461 h 5143268"/>
              <a:gd name="connsiteX953" fmla="*/ 4059844 w 5024108"/>
              <a:gd name="connsiteY953" fmla="*/ 3518561 h 5143268"/>
              <a:gd name="connsiteX954" fmla="*/ 4070190 w 5024108"/>
              <a:gd name="connsiteY954" fmla="*/ 3491661 h 5143268"/>
              <a:gd name="connsiteX955" fmla="*/ 4082606 w 5024108"/>
              <a:gd name="connsiteY955" fmla="*/ 3464761 h 5143268"/>
              <a:gd name="connsiteX956" fmla="*/ 4103298 w 5024108"/>
              <a:gd name="connsiteY956" fmla="*/ 3437861 h 5143268"/>
              <a:gd name="connsiteX957" fmla="*/ 4121921 w 5024108"/>
              <a:gd name="connsiteY957" fmla="*/ 3421307 h 5143268"/>
              <a:gd name="connsiteX958" fmla="*/ 4121921 w 5024108"/>
              <a:gd name="connsiteY958" fmla="*/ 3444068 h 5143268"/>
              <a:gd name="connsiteX959" fmla="*/ 4132267 w 5024108"/>
              <a:gd name="connsiteY959" fmla="*/ 3468900 h 5143268"/>
              <a:gd name="connsiteX960" fmla="*/ 4140544 w 5024108"/>
              <a:gd name="connsiteY960" fmla="*/ 3487523 h 5143268"/>
              <a:gd name="connsiteX961" fmla="*/ 4183998 w 5024108"/>
              <a:gd name="connsiteY961" fmla="*/ 3493730 h 5143268"/>
              <a:gd name="connsiteX962" fmla="*/ 4188137 w 5024108"/>
              <a:gd name="connsiteY962" fmla="*/ 3493730 h 5143268"/>
              <a:gd name="connsiteX963" fmla="*/ 4217106 w 5024108"/>
              <a:gd name="connsiteY963" fmla="*/ 3502007 h 5143268"/>
              <a:gd name="connsiteX964" fmla="*/ 4229522 w 5024108"/>
              <a:gd name="connsiteY964" fmla="*/ 3502007 h 5143268"/>
              <a:gd name="connsiteX965" fmla="*/ 4229522 w 5024108"/>
              <a:gd name="connsiteY965" fmla="*/ 3508215 h 5143268"/>
              <a:gd name="connsiteX966" fmla="*/ 4217106 w 5024108"/>
              <a:gd name="connsiteY966" fmla="*/ 3551669 h 5143268"/>
              <a:gd name="connsiteX967" fmla="*/ 4233660 w 5024108"/>
              <a:gd name="connsiteY967" fmla="*/ 3590984 h 5143268"/>
              <a:gd name="connsiteX968" fmla="*/ 4192275 w 5024108"/>
              <a:gd name="connsiteY968" fmla="*/ 3615815 h 5143268"/>
              <a:gd name="connsiteX969" fmla="*/ 3319057 w 5024108"/>
              <a:gd name="connsiteY969" fmla="*/ 4031732 h 5143268"/>
              <a:gd name="connsiteX970" fmla="*/ 3269395 w 5024108"/>
              <a:gd name="connsiteY970" fmla="*/ 4068978 h 5143268"/>
              <a:gd name="connsiteX971" fmla="*/ 3242495 w 5024108"/>
              <a:gd name="connsiteY971" fmla="*/ 4110363 h 5143268"/>
              <a:gd name="connsiteX972" fmla="*/ 3242495 w 5024108"/>
              <a:gd name="connsiteY972" fmla="*/ 4120709 h 5143268"/>
              <a:gd name="connsiteX973" fmla="*/ 3161795 w 5024108"/>
              <a:gd name="connsiteY973" fmla="*/ 4120709 h 5143268"/>
              <a:gd name="connsiteX974" fmla="*/ 3126618 w 5024108"/>
              <a:gd name="connsiteY974" fmla="*/ 4145540 h 5143268"/>
              <a:gd name="connsiteX975" fmla="*/ 3105925 w 5024108"/>
              <a:gd name="connsiteY975" fmla="*/ 4145540 h 5143268"/>
              <a:gd name="connsiteX976" fmla="*/ 3089372 w 5024108"/>
              <a:gd name="connsiteY976" fmla="*/ 4128986 h 5143268"/>
              <a:gd name="connsiteX977" fmla="*/ 3060402 w 5024108"/>
              <a:gd name="connsiteY977" fmla="*/ 4116571 h 5143268"/>
              <a:gd name="connsiteX978" fmla="*/ 3027295 w 5024108"/>
              <a:gd name="connsiteY978" fmla="*/ 4124848 h 5143268"/>
              <a:gd name="connsiteX979" fmla="*/ 3010741 w 5024108"/>
              <a:gd name="connsiteY979" fmla="*/ 4131056 h 5143268"/>
              <a:gd name="connsiteX980" fmla="*/ 2994187 w 5024108"/>
              <a:gd name="connsiteY980" fmla="*/ 4124848 h 5143268"/>
              <a:gd name="connsiteX981" fmla="*/ 2967287 w 5024108"/>
              <a:gd name="connsiteY981" fmla="*/ 4141402 h 5143268"/>
              <a:gd name="connsiteX982" fmla="*/ 2954871 w 5024108"/>
              <a:gd name="connsiteY982" fmla="*/ 4149679 h 5143268"/>
              <a:gd name="connsiteX983" fmla="*/ 2925902 w 5024108"/>
              <a:gd name="connsiteY983" fmla="*/ 4149679 h 5143268"/>
              <a:gd name="connsiteX984" fmla="*/ 2909348 w 5024108"/>
              <a:gd name="connsiteY984" fmla="*/ 4188994 h 5143268"/>
              <a:gd name="connsiteX985" fmla="*/ 2909348 w 5024108"/>
              <a:gd name="connsiteY985" fmla="*/ 4213825 h 5143268"/>
              <a:gd name="connsiteX986" fmla="*/ 2884517 w 5024108"/>
              <a:gd name="connsiteY986" fmla="*/ 4220033 h 5143268"/>
              <a:gd name="connsiteX987" fmla="*/ 2836925 w 5024108"/>
              <a:gd name="connsiteY987" fmla="*/ 4197271 h 5143268"/>
              <a:gd name="connsiteX988" fmla="*/ 2814163 w 5024108"/>
              <a:gd name="connsiteY988" fmla="*/ 4197271 h 5143268"/>
              <a:gd name="connsiteX989" fmla="*/ 2801748 w 5024108"/>
              <a:gd name="connsiteY989" fmla="*/ 4186925 h 5143268"/>
              <a:gd name="connsiteX990" fmla="*/ 2766571 w 5024108"/>
              <a:gd name="connsiteY990" fmla="*/ 4180717 h 5143268"/>
              <a:gd name="connsiteX991" fmla="*/ 2741740 w 5024108"/>
              <a:gd name="connsiteY991" fmla="*/ 4180717 h 5143268"/>
              <a:gd name="connsiteX992" fmla="*/ 2712770 w 5024108"/>
              <a:gd name="connsiteY992" fmla="*/ 4160025 h 5143268"/>
              <a:gd name="connsiteX993" fmla="*/ 2683801 w 5024108"/>
              <a:gd name="connsiteY993" fmla="*/ 4160025 h 5143268"/>
              <a:gd name="connsiteX994" fmla="*/ 2671386 w 5024108"/>
              <a:gd name="connsiteY994" fmla="*/ 4170371 h 5143268"/>
              <a:gd name="connsiteX995" fmla="*/ 2648624 w 5024108"/>
              <a:gd name="connsiteY995" fmla="*/ 4157955 h 5143268"/>
              <a:gd name="connsiteX996" fmla="*/ 2627932 w 5024108"/>
              <a:gd name="connsiteY996" fmla="*/ 4151748 h 5143268"/>
              <a:gd name="connsiteX997" fmla="*/ 2601032 w 5024108"/>
              <a:gd name="connsiteY997" fmla="*/ 4160025 h 5143268"/>
              <a:gd name="connsiteX998" fmla="*/ 2586547 w 5024108"/>
              <a:gd name="connsiteY998" fmla="*/ 4120709 h 5143268"/>
              <a:gd name="connsiteX999" fmla="*/ 2567924 w 5024108"/>
              <a:gd name="connsiteY999" fmla="*/ 4068978 h 5143268"/>
              <a:gd name="connsiteX1000" fmla="*/ 2553439 w 5024108"/>
              <a:gd name="connsiteY1000" fmla="*/ 4056563 h 5143268"/>
              <a:gd name="connsiteX1001" fmla="*/ 2516193 w 5024108"/>
              <a:gd name="connsiteY1001" fmla="*/ 4052425 h 5143268"/>
              <a:gd name="connsiteX1002" fmla="*/ 2487224 w 5024108"/>
              <a:gd name="connsiteY1002" fmla="*/ 4058632 h 5143268"/>
              <a:gd name="connsiteX1003" fmla="*/ 2476877 w 5024108"/>
              <a:gd name="connsiteY1003" fmla="*/ 4050355 h 5143268"/>
              <a:gd name="connsiteX1004" fmla="*/ 2489293 w 5024108"/>
              <a:gd name="connsiteY1004" fmla="*/ 4025524 h 5143268"/>
              <a:gd name="connsiteX1005" fmla="*/ 2499639 w 5024108"/>
              <a:gd name="connsiteY1005" fmla="*/ 3986209 h 5143268"/>
              <a:gd name="connsiteX1006" fmla="*/ 2514124 w 5024108"/>
              <a:gd name="connsiteY1006" fmla="*/ 3934478 h 5143268"/>
              <a:gd name="connsiteX1007" fmla="*/ 2514124 w 5024108"/>
              <a:gd name="connsiteY1007" fmla="*/ 3886886 h 5143268"/>
              <a:gd name="connsiteX1008" fmla="*/ 2507916 w 5024108"/>
              <a:gd name="connsiteY1008" fmla="*/ 3859985 h 5143268"/>
              <a:gd name="connsiteX1009" fmla="*/ 2534816 w 5024108"/>
              <a:gd name="connsiteY1009" fmla="*/ 3851709 h 5143268"/>
              <a:gd name="connsiteX1010" fmla="*/ 2547231 w 5024108"/>
              <a:gd name="connsiteY1010" fmla="*/ 3828947 h 5143268"/>
              <a:gd name="connsiteX1011" fmla="*/ 2553439 w 5024108"/>
              <a:gd name="connsiteY1011" fmla="*/ 3795839 h 5143268"/>
              <a:gd name="connsiteX1012" fmla="*/ 2578270 w 5024108"/>
              <a:gd name="connsiteY1012" fmla="*/ 3777216 h 5143268"/>
              <a:gd name="connsiteX1013" fmla="*/ 2584478 w 5024108"/>
              <a:gd name="connsiteY1013" fmla="*/ 3760662 h 5143268"/>
              <a:gd name="connsiteX1014" fmla="*/ 2596893 w 5024108"/>
              <a:gd name="connsiteY1014" fmla="*/ 3725485 h 5143268"/>
              <a:gd name="connsiteX1015" fmla="*/ 2646555 w 5024108"/>
              <a:gd name="connsiteY1015" fmla="*/ 3686170 h 5143268"/>
              <a:gd name="connsiteX1016" fmla="*/ 2650693 w 5024108"/>
              <a:gd name="connsiteY1016" fmla="*/ 3684100 h 5143268"/>
              <a:gd name="connsiteX1017" fmla="*/ 2652763 w 5024108"/>
              <a:gd name="connsiteY1017" fmla="*/ 3684100 h 5143268"/>
              <a:gd name="connsiteX1018" fmla="*/ 2656901 w 5024108"/>
              <a:gd name="connsiteY1018" fmla="*/ 3682031 h 5143268"/>
              <a:gd name="connsiteX1019" fmla="*/ 2656901 w 5024108"/>
              <a:gd name="connsiteY1019" fmla="*/ 3682031 h 5143268"/>
              <a:gd name="connsiteX1020" fmla="*/ 2661039 w 5024108"/>
              <a:gd name="connsiteY1020" fmla="*/ 3677892 h 5143268"/>
              <a:gd name="connsiteX1021" fmla="*/ 2663109 w 5024108"/>
              <a:gd name="connsiteY1021" fmla="*/ 3675823 h 5143268"/>
              <a:gd name="connsiteX1022" fmla="*/ 2663109 w 5024108"/>
              <a:gd name="connsiteY1022" fmla="*/ 3675823 h 5143268"/>
              <a:gd name="connsiteX1023" fmla="*/ 2704493 w 5024108"/>
              <a:gd name="connsiteY1023" fmla="*/ 3679962 h 5143268"/>
              <a:gd name="connsiteX1024" fmla="*/ 2754155 w 5024108"/>
              <a:gd name="connsiteY1024" fmla="*/ 3684100 h 5143268"/>
              <a:gd name="connsiteX1025" fmla="*/ 2787263 w 5024108"/>
              <a:gd name="connsiteY1025" fmla="*/ 3677892 h 5143268"/>
              <a:gd name="connsiteX1026" fmla="*/ 2803817 w 5024108"/>
              <a:gd name="connsiteY1026" fmla="*/ 3671685 h 5143268"/>
              <a:gd name="connsiteX1027" fmla="*/ 2830717 w 5024108"/>
              <a:gd name="connsiteY1027" fmla="*/ 3677892 h 5143268"/>
              <a:gd name="connsiteX1028" fmla="*/ 2865894 w 5024108"/>
              <a:gd name="connsiteY1028" fmla="*/ 3688239 h 5143268"/>
              <a:gd name="connsiteX1029" fmla="*/ 2944525 w 5024108"/>
              <a:gd name="connsiteY1029" fmla="*/ 3700654 h 5143268"/>
              <a:gd name="connsiteX1030" fmla="*/ 2959010 w 5024108"/>
              <a:gd name="connsiteY1030" fmla="*/ 3717208 h 5143268"/>
              <a:gd name="connsiteX1031" fmla="*/ 3004533 w 5024108"/>
              <a:gd name="connsiteY1031" fmla="*/ 3729623 h 5143268"/>
              <a:gd name="connsiteX1032" fmla="*/ 3045918 w 5024108"/>
              <a:gd name="connsiteY1032" fmla="*/ 3717208 h 5143268"/>
              <a:gd name="connsiteX1033" fmla="*/ 3087302 w 5024108"/>
              <a:gd name="connsiteY1033" fmla="*/ 3727554 h 5143268"/>
              <a:gd name="connsiteX1034" fmla="*/ 3120410 w 5024108"/>
              <a:gd name="connsiteY1034" fmla="*/ 3779285 h 5143268"/>
              <a:gd name="connsiteX1035" fmla="*/ 3120410 w 5024108"/>
              <a:gd name="connsiteY1035" fmla="*/ 3820670 h 5143268"/>
              <a:gd name="connsiteX1036" fmla="*/ 3130757 w 5024108"/>
              <a:gd name="connsiteY1036" fmla="*/ 3853778 h 5143268"/>
              <a:gd name="connsiteX1037" fmla="*/ 3157656 w 5024108"/>
              <a:gd name="connsiteY1037" fmla="*/ 3886886 h 5143268"/>
              <a:gd name="connsiteX1038" fmla="*/ 3161795 w 5024108"/>
              <a:gd name="connsiteY1038" fmla="*/ 3909647 h 5143268"/>
              <a:gd name="connsiteX1039" fmla="*/ 3157656 w 5024108"/>
              <a:gd name="connsiteY1039" fmla="*/ 3930339 h 5143268"/>
              <a:gd name="connsiteX1040" fmla="*/ 3157656 w 5024108"/>
              <a:gd name="connsiteY1040" fmla="*/ 3946893 h 5143268"/>
              <a:gd name="connsiteX1041" fmla="*/ 3196972 w 5024108"/>
              <a:gd name="connsiteY1041" fmla="*/ 3946893 h 5143268"/>
              <a:gd name="connsiteX1042" fmla="*/ 3238357 w 5024108"/>
              <a:gd name="connsiteY1042" fmla="*/ 3946893 h 5143268"/>
              <a:gd name="connsiteX1043" fmla="*/ 3252841 w 5024108"/>
              <a:gd name="connsiteY1043" fmla="*/ 3955170 h 5143268"/>
              <a:gd name="connsiteX1044" fmla="*/ 3252841 w 5024108"/>
              <a:gd name="connsiteY1044" fmla="*/ 4000694 h 5143268"/>
              <a:gd name="connsiteX1045" fmla="*/ 3265257 w 5024108"/>
              <a:gd name="connsiteY1045" fmla="*/ 3984140 h 5143268"/>
              <a:gd name="connsiteX1046" fmla="*/ 3294226 w 5024108"/>
              <a:gd name="connsiteY1046" fmla="*/ 3984140 h 5143268"/>
              <a:gd name="connsiteX1047" fmla="*/ 3308711 w 5024108"/>
              <a:gd name="connsiteY1047" fmla="*/ 4023455 h 5143268"/>
              <a:gd name="connsiteX1048" fmla="*/ 3319057 w 5024108"/>
              <a:gd name="connsiteY1048" fmla="*/ 4037940 h 5143268"/>
              <a:gd name="connsiteX1049" fmla="*/ 3074887 w 5024108"/>
              <a:gd name="connsiteY1049" fmla="*/ 4482826 h 5143268"/>
              <a:gd name="connsiteX1050" fmla="*/ 3070748 w 5024108"/>
              <a:gd name="connsiteY1050" fmla="*/ 4507657 h 5143268"/>
              <a:gd name="connsiteX1051" fmla="*/ 3050056 w 5024108"/>
              <a:gd name="connsiteY1051" fmla="*/ 4536626 h 5143268"/>
              <a:gd name="connsiteX1052" fmla="*/ 3045918 w 5024108"/>
              <a:gd name="connsiteY1052" fmla="*/ 4542834 h 5143268"/>
              <a:gd name="connsiteX1053" fmla="*/ 3064541 w 5024108"/>
              <a:gd name="connsiteY1053" fmla="*/ 4542834 h 5143268"/>
              <a:gd name="connsiteX1054" fmla="*/ 3079026 w 5024108"/>
              <a:gd name="connsiteY1054" fmla="*/ 4542834 h 5143268"/>
              <a:gd name="connsiteX1055" fmla="*/ 3087302 w 5024108"/>
              <a:gd name="connsiteY1055" fmla="*/ 4555249 h 5143268"/>
              <a:gd name="connsiteX1056" fmla="*/ 3095579 w 5024108"/>
              <a:gd name="connsiteY1056" fmla="*/ 4571803 h 5143268"/>
              <a:gd name="connsiteX1057" fmla="*/ 3085233 w 5024108"/>
              <a:gd name="connsiteY1057" fmla="*/ 4584219 h 5143268"/>
              <a:gd name="connsiteX1058" fmla="*/ 3081095 w 5024108"/>
              <a:gd name="connsiteY1058" fmla="*/ 4588357 h 5143268"/>
              <a:gd name="connsiteX1059" fmla="*/ 3064541 w 5024108"/>
              <a:gd name="connsiteY1059" fmla="*/ 4613188 h 5143268"/>
              <a:gd name="connsiteX1060" fmla="*/ 2965218 w 5024108"/>
              <a:gd name="connsiteY1060" fmla="*/ 4795281 h 5143268"/>
              <a:gd name="connsiteX1061" fmla="*/ 2876240 w 5024108"/>
              <a:gd name="connsiteY1061" fmla="*/ 4869773 h 5143268"/>
              <a:gd name="connsiteX1062" fmla="*/ 2826578 w 5024108"/>
              <a:gd name="connsiteY1062" fmla="*/ 4900812 h 5143268"/>
              <a:gd name="connsiteX1063" fmla="*/ 2791401 w 5024108"/>
              <a:gd name="connsiteY1063" fmla="*/ 4944266 h 5143268"/>
              <a:gd name="connsiteX1064" fmla="*/ 2766571 w 5024108"/>
              <a:gd name="connsiteY1064" fmla="*/ 4962889 h 5143268"/>
              <a:gd name="connsiteX1065" fmla="*/ 2743809 w 5024108"/>
              <a:gd name="connsiteY1065" fmla="*/ 5014620 h 5143268"/>
              <a:gd name="connsiteX1066" fmla="*/ 2706563 w 5024108"/>
              <a:gd name="connsiteY1066" fmla="*/ 5087043 h 5143268"/>
              <a:gd name="connsiteX1067" fmla="*/ 2681732 w 5024108"/>
              <a:gd name="connsiteY1067" fmla="*/ 5103597 h 5143268"/>
              <a:gd name="connsiteX1068" fmla="*/ 2625862 w 5024108"/>
              <a:gd name="connsiteY1068" fmla="*/ 5142913 h 5143268"/>
              <a:gd name="connsiteX1069" fmla="*/ 2609309 w 5024108"/>
              <a:gd name="connsiteY1069" fmla="*/ 5099459 h 5143268"/>
              <a:gd name="connsiteX1070" fmla="*/ 2615516 w 5024108"/>
              <a:gd name="connsiteY1070" fmla="*/ 5062213 h 5143268"/>
              <a:gd name="connsiteX1071" fmla="*/ 2636209 w 5024108"/>
              <a:gd name="connsiteY1071" fmla="*/ 5045659 h 5143268"/>
              <a:gd name="connsiteX1072" fmla="*/ 2661039 w 5024108"/>
              <a:gd name="connsiteY1072" fmla="*/ 5022897 h 5143268"/>
              <a:gd name="connsiteX1073" fmla="*/ 2648624 w 5024108"/>
              <a:gd name="connsiteY1073" fmla="*/ 4993928 h 5143268"/>
              <a:gd name="connsiteX1074" fmla="*/ 2615516 w 5024108"/>
              <a:gd name="connsiteY1074" fmla="*/ 4981512 h 5143268"/>
              <a:gd name="connsiteX1075" fmla="*/ 2598962 w 5024108"/>
              <a:gd name="connsiteY1075" fmla="*/ 4954612 h 5143268"/>
              <a:gd name="connsiteX1076" fmla="*/ 2574131 w 5024108"/>
              <a:gd name="connsiteY1076" fmla="*/ 4921504 h 5143268"/>
              <a:gd name="connsiteX1077" fmla="*/ 2551370 w 5024108"/>
              <a:gd name="connsiteY1077" fmla="*/ 4898743 h 5143268"/>
              <a:gd name="connsiteX1078" fmla="*/ 2505847 w 5024108"/>
              <a:gd name="connsiteY1078" fmla="*/ 4869773 h 5143268"/>
              <a:gd name="connsiteX1079" fmla="*/ 2485154 w 5024108"/>
              <a:gd name="connsiteY1079" fmla="*/ 4849081 h 5143268"/>
              <a:gd name="connsiteX1080" fmla="*/ 2445839 w 5024108"/>
              <a:gd name="connsiteY1080" fmla="*/ 4828389 h 5143268"/>
              <a:gd name="connsiteX1081" fmla="*/ 2412731 w 5024108"/>
              <a:gd name="connsiteY1081" fmla="*/ 4813904 h 5143268"/>
              <a:gd name="connsiteX1082" fmla="*/ 2377554 w 5024108"/>
              <a:gd name="connsiteY1082" fmla="*/ 4789073 h 5143268"/>
              <a:gd name="connsiteX1083" fmla="*/ 2342377 w 5024108"/>
              <a:gd name="connsiteY1083" fmla="*/ 4753896 h 5143268"/>
              <a:gd name="connsiteX1084" fmla="*/ 2327892 w 5024108"/>
              <a:gd name="connsiteY1084" fmla="*/ 4774588 h 5143268"/>
              <a:gd name="connsiteX1085" fmla="*/ 2298923 w 5024108"/>
              <a:gd name="connsiteY1085" fmla="*/ 4782866 h 5143268"/>
              <a:gd name="connsiteX1086" fmla="*/ 2284438 w 5024108"/>
              <a:gd name="connsiteY1086" fmla="*/ 4749758 h 5143268"/>
              <a:gd name="connsiteX1087" fmla="*/ 2238915 w 5024108"/>
              <a:gd name="connsiteY1087" fmla="*/ 4695957 h 5143268"/>
              <a:gd name="connsiteX1088" fmla="*/ 2187184 w 5024108"/>
              <a:gd name="connsiteY1088" fmla="*/ 4662850 h 5143268"/>
              <a:gd name="connsiteX1089" fmla="*/ 2152007 w 5024108"/>
              <a:gd name="connsiteY1089" fmla="*/ 4671127 h 5143268"/>
              <a:gd name="connsiteX1090" fmla="*/ 2104415 w 5024108"/>
              <a:gd name="connsiteY1090" fmla="*/ 4681473 h 5143268"/>
              <a:gd name="connsiteX1091" fmla="*/ 2104415 w 5024108"/>
              <a:gd name="connsiteY1091" fmla="*/ 4662850 h 5143268"/>
              <a:gd name="connsiteX1092" fmla="*/ 2193392 w 5024108"/>
              <a:gd name="connsiteY1092" fmla="*/ 4563526 h 5143268"/>
              <a:gd name="connsiteX1093" fmla="*/ 2276161 w 5024108"/>
              <a:gd name="connsiteY1093" fmla="*/ 4472480 h 5143268"/>
              <a:gd name="connsiteX1094" fmla="*/ 2307200 w 5024108"/>
              <a:gd name="connsiteY1094" fmla="*/ 4441441 h 5143268"/>
              <a:gd name="connsiteX1095" fmla="*/ 2332031 w 5024108"/>
              <a:gd name="connsiteY1095" fmla="*/ 4435234 h 5143268"/>
              <a:gd name="connsiteX1096" fmla="*/ 2338239 w 5024108"/>
              <a:gd name="connsiteY1096" fmla="*/ 4412472 h 5143268"/>
              <a:gd name="connsiteX1097" fmla="*/ 2421008 w 5024108"/>
              <a:gd name="connsiteY1097" fmla="*/ 4350395 h 5143268"/>
              <a:gd name="connsiteX1098" fmla="*/ 2487224 w 5024108"/>
              <a:gd name="connsiteY1098" fmla="*/ 4311079 h 5143268"/>
              <a:gd name="connsiteX1099" fmla="*/ 2538954 w 5024108"/>
              <a:gd name="connsiteY1099" fmla="*/ 4292456 h 5143268"/>
              <a:gd name="connsiteX1100" fmla="*/ 2561716 w 5024108"/>
              <a:gd name="connsiteY1100" fmla="*/ 4277971 h 5143268"/>
              <a:gd name="connsiteX1101" fmla="*/ 2563785 w 5024108"/>
              <a:gd name="connsiteY1101" fmla="*/ 4277971 h 5143268"/>
              <a:gd name="connsiteX1102" fmla="*/ 2627932 w 5024108"/>
              <a:gd name="connsiteY1102" fmla="*/ 4277971 h 5143268"/>
              <a:gd name="connsiteX1103" fmla="*/ 2727255 w 5024108"/>
              <a:gd name="connsiteY1103" fmla="*/ 4284179 h 5143268"/>
              <a:gd name="connsiteX1104" fmla="*/ 2797609 w 5024108"/>
              <a:gd name="connsiteY1104" fmla="*/ 4315218 h 5143268"/>
              <a:gd name="connsiteX1105" fmla="*/ 2853479 w 5024108"/>
              <a:gd name="connsiteY1105" fmla="*/ 4327633 h 5143268"/>
              <a:gd name="connsiteX1106" fmla="*/ 2867963 w 5024108"/>
              <a:gd name="connsiteY1106" fmla="*/ 4335910 h 5143268"/>
              <a:gd name="connsiteX1107" fmla="*/ 2963148 w 5024108"/>
              <a:gd name="connsiteY1107" fmla="*/ 4418680 h 5143268"/>
              <a:gd name="connsiteX1108" fmla="*/ 3016948 w 5024108"/>
              <a:gd name="connsiteY1108" fmla="*/ 4449718 h 5143268"/>
              <a:gd name="connsiteX1109" fmla="*/ 3074887 w 5024108"/>
              <a:gd name="connsiteY1109" fmla="*/ 4443510 h 5143268"/>
              <a:gd name="connsiteX1110" fmla="*/ 3099718 w 5024108"/>
              <a:gd name="connsiteY1110" fmla="*/ 4455926 h 5143268"/>
              <a:gd name="connsiteX1111" fmla="*/ 3072818 w 5024108"/>
              <a:gd name="connsiteY1111" fmla="*/ 4482826 h 5143268"/>
              <a:gd name="connsiteX1112" fmla="*/ 3559089 w 5024108"/>
              <a:gd name="connsiteY1112" fmla="*/ 874075 h 5143268"/>
              <a:gd name="connsiteX1113" fmla="*/ 3530119 w 5024108"/>
              <a:gd name="connsiteY1113" fmla="*/ 983745 h 5143268"/>
              <a:gd name="connsiteX1114" fmla="*/ 3499081 w 5024108"/>
              <a:gd name="connsiteY1114" fmla="*/ 1041684 h 5143268"/>
              <a:gd name="connsiteX1115" fmla="*/ 3490804 w 5024108"/>
              <a:gd name="connsiteY1115" fmla="*/ 1089276 h 5143268"/>
              <a:gd name="connsiteX1116" fmla="*/ 3472181 w 5024108"/>
              <a:gd name="connsiteY1116" fmla="*/ 1126522 h 5143268"/>
              <a:gd name="connsiteX1117" fmla="*/ 3443211 w 5024108"/>
              <a:gd name="connsiteY1117" fmla="*/ 1163769 h 5143268"/>
              <a:gd name="connsiteX1118" fmla="*/ 3434934 w 5024108"/>
              <a:gd name="connsiteY1118" fmla="*/ 1192738 h 5143268"/>
              <a:gd name="connsiteX1119" fmla="*/ 3410104 w 5024108"/>
              <a:gd name="connsiteY1119" fmla="*/ 1229984 h 5143268"/>
              <a:gd name="connsiteX1120" fmla="*/ 3393550 w 5024108"/>
              <a:gd name="connsiteY1120" fmla="*/ 1252746 h 5143268"/>
              <a:gd name="connsiteX1121" fmla="*/ 3368719 w 5024108"/>
              <a:gd name="connsiteY1121" fmla="*/ 1277577 h 5143268"/>
              <a:gd name="connsiteX1122" fmla="*/ 3321126 w 5024108"/>
              <a:gd name="connsiteY1122" fmla="*/ 1302408 h 5143268"/>
              <a:gd name="connsiteX1123" fmla="*/ 3294226 w 5024108"/>
              <a:gd name="connsiteY1123" fmla="*/ 1327238 h 5143268"/>
              <a:gd name="connsiteX1124" fmla="*/ 3285949 w 5024108"/>
              <a:gd name="connsiteY1124" fmla="*/ 1337585 h 5143268"/>
              <a:gd name="connsiteX1125" fmla="*/ 3259049 w 5024108"/>
              <a:gd name="connsiteY1125" fmla="*/ 1362416 h 5143268"/>
              <a:gd name="connsiteX1126" fmla="*/ 3232149 w 5024108"/>
              <a:gd name="connsiteY1126" fmla="*/ 1381039 h 5143268"/>
              <a:gd name="connsiteX1127" fmla="*/ 3271464 w 5024108"/>
              <a:gd name="connsiteY1127" fmla="*/ 1387246 h 5143268"/>
              <a:gd name="connsiteX1128" fmla="*/ 3296296 w 5024108"/>
              <a:gd name="connsiteY1128" fmla="*/ 1407939 h 5143268"/>
              <a:gd name="connsiteX1129" fmla="*/ 3308711 w 5024108"/>
              <a:gd name="connsiteY1129" fmla="*/ 1434839 h 5143268"/>
              <a:gd name="connsiteX1130" fmla="*/ 3292157 w 5024108"/>
              <a:gd name="connsiteY1130" fmla="*/ 1455531 h 5143268"/>
              <a:gd name="connsiteX1131" fmla="*/ 3288018 w 5024108"/>
              <a:gd name="connsiteY1131" fmla="*/ 1476224 h 5143268"/>
              <a:gd name="connsiteX1132" fmla="*/ 3277672 w 5024108"/>
              <a:gd name="connsiteY1132" fmla="*/ 1505193 h 5143268"/>
              <a:gd name="connsiteX1133" fmla="*/ 3232149 w 5024108"/>
              <a:gd name="connsiteY1133" fmla="*/ 1558993 h 5143268"/>
              <a:gd name="connsiteX1134" fmla="*/ 3199041 w 5024108"/>
              <a:gd name="connsiteY1134" fmla="*/ 1569339 h 5143268"/>
              <a:gd name="connsiteX1135" fmla="*/ 3174210 w 5024108"/>
              <a:gd name="connsiteY1135" fmla="*/ 1594170 h 5143268"/>
              <a:gd name="connsiteX1136" fmla="*/ 3161795 w 5024108"/>
              <a:gd name="connsiteY1136" fmla="*/ 1616932 h 5143268"/>
              <a:gd name="connsiteX1137" fmla="*/ 3145241 w 5024108"/>
              <a:gd name="connsiteY1137" fmla="*/ 1660386 h 5143268"/>
              <a:gd name="connsiteX1138" fmla="*/ 3151449 w 5024108"/>
              <a:gd name="connsiteY1138" fmla="*/ 1687286 h 5143268"/>
              <a:gd name="connsiteX1139" fmla="*/ 3178349 w 5024108"/>
              <a:gd name="connsiteY1139" fmla="*/ 1722463 h 5143268"/>
              <a:gd name="connsiteX1140" fmla="*/ 3161795 w 5024108"/>
              <a:gd name="connsiteY1140" fmla="*/ 1799025 h 5143268"/>
              <a:gd name="connsiteX1141" fmla="*/ 3130757 w 5024108"/>
              <a:gd name="connsiteY1141" fmla="*/ 1832132 h 5143268"/>
              <a:gd name="connsiteX1142" fmla="*/ 3112133 w 5024108"/>
              <a:gd name="connsiteY1142" fmla="*/ 1859033 h 5143268"/>
              <a:gd name="connsiteX1143" fmla="*/ 3081095 w 5024108"/>
              <a:gd name="connsiteY1143" fmla="*/ 1883863 h 5143268"/>
              <a:gd name="connsiteX1144" fmla="*/ 3054194 w 5024108"/>
              <a:gd name="connsiteY1144" fmla="*/ 1937664 h 5143268"/>
              <a:gd name="connsiteX1145" fmla="*/ 3035571 w 5024108"/>
              <a:gd name="connsiteY1145" fmla="*/ 1981117 h 5143268"/>
              <a:gd name="connsiteX1146" fmla="*/ 3035571 w 5024108"/>
              <a:gd name="connsiteY1146" fmla="*/ 1976979 h 5143268"/>
              <a:gd name="connsiteX1147" fmla="*/ 3035571 w 5024108"/>
              <a:gd name="connsiteY1147" fmla="*/ 1976979 h 5143268"/>
              <a:gd name="connsiteX1148" fmla="*/ 2859686 w 5024108"/>
              <a:gd name="connsiteY1148" fmla="*/ 1964564 h 5143268"/>
              <a:gd name="connsiteX1149" fmla="*/ 2245123 w 5024108"/>
              <a:gd name="connsiteY1149" fmla="*/ 1921110 h 5143268"/>
              <a:gd name="connsiteX1150" fmla="*/ 2201669 w 5024108"/>
              <a:gd name="connsiteY1150" fmla="*/ 1921110 h 5143268"/>
              <a:gd name="connsiteX1151" fmla="*/ 2170630 w 5024108"/>
              <a:gd name="connsiteY1151" fmla="*/ 1906625 h 5143268"/>
              <a:gd name="connsiteX1152" fmla="*/ 2156146 w 5024108"/>
              <a:gd name="connsiteY1152" fmla="*/ 1877656 h 5143268"/>
              <a:gd name="connsiteX1153" fmla="*/ 2125107 w 5024108"/>
              <a:gd name="connsiteY1153" fmla="*/ 1869379 h 5143268"/>
              <a:gd name="connsiteX1154" fmla="*/ 2110622 w 5024108"/>
              <a:gd name="connsiteY1154" fmla="*/ 1842479 h 5143268"/>
              <a:gd name="connsiteX1155" fmla="*/ 2094068 w 5024108"/>
              <a:gd name="connsiteY1155" fmla="*/ 1832132 h 5143268"/>
              <a:gd name="connsiteX1156" fmla="*/ 2081653 w 5024108"/>
              <a:gd name="connsiteY1156" fmla="*/ 1788678 h 5143268"/>
              <a:gd name="connsiteX1157" fmla="*/ 2071307 w 5024108"/>
              <a:gd name="connsiteY1157" fmla="*/ 1749363 h 5143268"/>
              <a:gd name="connsiteX1158" fmla="*/ 2056822 w 5024108"/>
              <a:gd name="connsiteY1158" fmla="*/ 1714186 h 5143268"/>
              <a:gd name="connsiteX1159" fmla="*/ 2056822 w 5024108"/>
              <a:gd name="connsiteY1159" fmla="*/ 1672801 h 5143268"/>
              <a:gd name="connsiteX1160" fmla="*/ 2021645 w 5024108"/>
              <a:gd name="connsiteY1160" fmla="*/ 1647970 h 5143268"/>
              <a:gd name="connsiteX1161" fmla="*/ 1992676 w 5024108"/>
              <a:gd name="connsiteY1161" fmla="*/ 1590032 h 5143268"/>
              <a:gd name="connsiteX1162" fmla="*/ 1980260 w 5024108"/>
              <a:gd name="connsiteY1162" fmla="*/ 1563132 h 5143268"/>
              <a:gd name="connsiteX1163" fmla="*/ 2029922 w 5024108"/>
              <a:gd name="connsiteY1163" fmla="*/ 1490708 h 5143268"/>
              <a:gd name="connsiteX1164" fmla="*/ 2135453 w 5024108"/>
              <a:gd name="connsiteY1164" fmla="*/ 1265161 h 5143268"/>
              <a:gd name="connsiteX1165" fmla="*/ 2228569 w 5024108"/>
              <a:gd name="connsiteY1165" fmla="*/ 1078930 h 5143268"/>
              <a:gd name="connsiteX1166" fmla="*/ 2236846 w 5024108"/>
              <a:gd name="connsiteY1166" fmla="*/ 1016853 h 5143268"/>
              <a:gd name="connsiteX1167" fmla="*/ 2257538 w 5024108"/>
              <a:gd name="connsiteY1167" fmla="*/ 987883 h 5143268"/>
              <a:gd name="connsiteX1168" fmla="*/ 2288577 w 5024108"/>
              <a:gd name="connsiteY1168" fmla="*/ 965122 h 5143268"/>
              <a:gd name="connsiteX1169" fmla="*/ 2278231 w 5024108"/>
              <a:gd name="connsiteY1169" fmla="*/ 950637 h 5143268"/>
              <a:gd name="connsiteX1170" fmla="*/ 2230638 w 5024108"/>
              <a:gd name="connsiteY1170" fmla="*/ 971330 h 5143268"/>
              <a:gd name="connsiteX1171" fmla="*/ 2193392 w 5024108"/>
              <a:gd name="connsiteY1171" fmla="*/ 958914 h 5143268"/>
              <a:gd name="connsiteX1172" fmla="*/ 2172700 w 5024108"/>
              <a:gd name="connsiteY1172" fmla="*/ 925806 h 5143268"/>
              <a:gd name="connsiteX1173" fmla="*/ 2139592 w 5024108"/>
              <a:gd name="connsiteY1173" fmla="*/ 909252 h 5143268"/>
              <a:gd name="connsiteX1174" fmla="*/ 2083722 w 5024108"/>
              <a:gd name="connsiteY1174" fmla="*/ 886491 h 5143268"/>
              <a:gd name="connsiteX1175" fmla="*/ 2050614 w 5024108"/>
              <a:gd name="connsiteY1175" fmla="*/ 859591 h 5143268"/>
              <a:gd name="connsiteX1176" fmla="*/ 2050614 w 5024108"/>
              <a:gd name="connsiteY1176" fmla="*/ 834760 h 5143268"/>
              <a:gd name="connsiteX1177" fmla="*/ 2009230 w 5024108"/>
              <a:gd name="connsiteY1177" fmla="*/ 834760 h 5143268"/>
              <a:gd name="connsiteX1178" fmla="*/ 1990606 w 5024108"/>
              <a:gd name="connsiteY1178" fmla="*/ 818206 h 5143268"/>
              <a:gd name="connsiteX1179" fmla="*/ 1967845 w 5024108"/>
              <a:gd name="connsiteY1179" fmla="*/ 795444 h 5143268"/>
              <a:gd name="connsiteX1180" fmla="*/ 1951291 w 5024108"/>
              <a:gd name="connsiteY1180" fmla="*/ 743713 h 5143268"/>
              <a:gd name="connsiteX1181" fmla="*/ 1924391 w 5024108"/>
              <a:gd name="connsiteY1181" fmla="*/ 710606 h 5143268"/>
              <a:gd name="connsiteX1182" fmla="*/ 1924391 w 5024108"/>
              <a:gd name="connsiteY1182" fmla="*/ 648528 h 5143268"/>
              <a:gd name="connsiteX1183" fmla="*/ 1932668 w 5024108"/>
              <a:gd name="connsiteY1183" fmla="*/ 511959 h 5143268"/>
              <a:gd name="connsiteX1184" fmla="*/ 1943014 w 5024108"/>
              <a:gd name="connsiteY1184" fmla="*/ 511959 h 5143268"/>
              <a:gd name="connsiteX1185" fmla="*/ 1984399 w 5024108"/>
              <a:gd name="connsiteY1185" fmla="*/ 497474 h 5143268"/>
              <a:gd name="connsiteX1186" fmla="*/ 2003022 w 5024108"/>
              <a:gd name="connsiteY1186" fmla="*/ 470574 h 5143268"/>
              <a:gd name="connsiteX1187" fmla="*/ 2038199 w 5024108"/>
              <a:gd name="connsiteY1187" fmla="*/ 480920 h 5143268"/>
              <a:gd name="connsiteX1188" fmla="*/ 2054753 w 5024108"/>
              <a:gd name="connsiteY1188" fmla="*/ 456089 h 5143268"/>
              <a:gd name="connsiteX1189" fmla="*/ 2096138 w 5024108"/>
              <a:gd name="connsiteY1189" fmla="*/ 456089 h 5143268"/>
              <a:gd name="connsiteX1190" fmla="*/ 2129245 w 5024108"/>
              <a:gd name="connsiteY1190" fmla="*/ 425051 h 5143268"/>
              <a:gd name="connsiteX1191" fmla="*/ 2149938 w 5024108"/>
              <a:gd name="connsiteY1191" fmla="*/ 420912 h 5143268"/>
              <a:gd name="connsiteX1192" fmla="*/ 2185115 w 5024108"/>
              <a:gd name="connsiteY1192" fmla="*/ 431259 h 5143268"/>
              <a:gd name="connsiteX1193" fmla="*/ 2212015 w 5024108"/>
              <a:gd name="connsiteY1193" fmla="*/ 425051 h 5143268"/>
              <a:gd name="connsiteX1194" fmla="*/ 2259607 w 5024108"/>
              <a:gd name="connsiteY1194" fmla="*/ 429189 h 5143268"/>
              <a:gd name="connsiteX1195" fmla="*/ 2305131 w 5024108"/>
              <a:gd name="connsiteY1195" fmla="*/ 439536 h 5143268"/>
              <a:gd name="connsiteX1196" fmla="*/ 2313408 w 5024108"/>
              <a:gd name="connsiteY1196" fmla="*/ 406428 h 5143268"/>
              <a:gd name="connsiteX1197" fmla="*/ 2294784 w 5024108"/>
              <a:gd name="connsiteY1197" fmla="*/ 381597 h 5143268"/>
              <a:gd name="connsiteX1198" fmla="*/ 2309269 w 5024108"/>
              <a:gd name="connsiteY1198" fmla="*/ 348489 h 5143268"/>
              <a:gd name="connsiteX1199" fmla="*/ 2354792 w 5024108"/>
              <a:gd name="connsiteY1199" fmla="*/ 365043 h 5143268"/>
              <a:gd name="connsiteX1200" fmla="*/ 2383762 w 5024108"/>
              <a:gd name="connsiteY1200" fmla="*/ 352628 h 5143268"/>
              <a:gd name="connsiteX1201" fmla="*/ 2431354 w 5024108"/>
              <a:gd name="connsiteY1201" fmla="*/ 344351 h 5143268"/>
              <a:gd name="connsiteX1202" fmla="*/ 2452047 w 5024108"/>
              <a:gd name="connsiteY1202" fmla="*/ 362974 h 5143268"/>
              <a:gd name="connsiteX1203" fmla="*/ 2452047 w 5024108"/>
              <a:gd name="connsiteY1203" fmla="*/ 400220 h 5143268"/>
              <a:gd name="connsiteX1204" fmla="*/ 2456185 w 5024108"/>
              <a:gd name="connsiteY1204" fmla="*/ 443674 h 5143268"/>
              <a:gd name="connsiteX1205" fmla="*/ 2503778 w 5024108"/>
              <a:gd name="connsiteY1205" fmla="*/ 435397 h 5143268"/>
              <a:gd name="connsiteX1206" fmla="*/ 2547231 w 5024108"/>
              <a:gd name="connsiteY1206" fmla="*/ 474713 h 5143268"/>
              <a:gd name="connsiteX1207" fmla="*/ 2582408 w 5024108"/>
              <a:gd name="connsiteY1207" fmla="*/ 487128 h 5143268"/>
              <a:gd name="connsiteX1208" fmla="*/ 2613447 w 5024108"/>
              <a:gd name="connsiteY1208" fmla="*/ 499543 h 5143268"/>
              <a:gd name="connsiteX1209" fmla="*/ 2636209 w 5024108"/>
              <a:gd name="connsiteY1209" fmla="*/ 545067 h 5143268"/>
              <a:gd name="connsiteX1210" fmla="*/ 2658970 w 5024108"/>
              <a:gd name="connsiteY1210" fmla="*/ 571967 h 5143268"/>
              <a:gd name="connsiteX1211" fmla="*/ 2675524 w 5024108"/>
              <a:gd name="connsiteY1211" fmla="*/ 598867 h 5143268"/>
              <a:gd name="connsiteX1212" fmla="*/ 2675524 w 5024108"/>
              <a:gd name="connsiteY1212" fmla="*/ 646459 h 5143268"/>
              <a:gd name="connsiteX1213" fmla="*/ 2683801 w 5024108"/>
              <a:gd name="connsiteY1213" fmla="*/ 673359 h 5143268"/>
              <a:gd name="connsiteX1214" fmla="*/ 2735532 w 5024108"/>
              <a:gd name="connsiteY1214" fmla="*/ 727160 h 5143268"/>
              <a:gd name="connsiteX1215" fmla="*/ 2743809 w 5024108"/>
              <a:gd name="connsiteY1215" fmla="*/ 760267 h 5143268"/>
              <a:gd name="connsiteX1216" fmla="*/ 2756224 w 5024108"/>
              <a:gd name="connsiteY1216" fmla="*/ 774752 h 5143268"/>
              <a:gd name="connsiteX1217" fmla="*/ 2766571 w 5024108"/>
              <a:gd name="connsiteY1217" fmla="*/ 811998 h 5143268"/>
              <a:gd name="connsiteX1218" fmla="*/ 2816232 w 5024108"/>
              <a:gd name="connsiteY1218" fmla="*/ 826483 h 5143268"/>
              <a:gd name="connsiteX1219" fmla="*/ 2851409 w 5024108"/>
              <a:gd name="connsiteY1219" fmla="*/ 811998 h 5143268"/>
              <a:gd name="connsiteX1220" fmla="*/ 2876240 w 5024108"/>
              <a:gd name="connsiteY1220" fmla="*/ 754060 h 5143268"/>
              <a:gd name="connsiteX1221" fmla="*/ 2903140 w 5024108"/>
              <a:gd name="connsiteY1221" fmla="*/ 731298 h 5143268"/>
              <a:gd name="connsiteX1222" fmla="*/ 2917625 w 5024108"/>
              <a:gd name="connsiteY1222" fmla="*/ 689913 h 5143268"/>
              <a:gd name="connsiteX1223" fmla="*/ 2942456 w 5024108"/>
              <a:gd name="connsiteY1223" fmla="*/ 667152 h 5143268"/>
              <a:gd name="connsiteX1224" fmla="*/ 2971425 w 5024108"/>
              <a:gd name="connsiteY1224" fmla="*/ 654736 h 5143268"/>
              <a:gd name="connsiteX1225" fmla="*/ 2992117 w 5024108"/>
              <a:gd name="connsiteY1225" fmla="*/ 629905 h 5143268"/>
              <a:gd name="connsiteX1226" fmla="*/ 3016948 w 5024108"/>
              <a:gd name="connsiteY1226" fmla="*/ 598867 h 5143268"/>
              <a:gd name="connsiteX1227" fmla="*/ 3047987 w 5024108"/>
              <a:gd name="connsiteY1227" fmla="*/ 588521 h 5143268"/>
              <a:gd name="connsiteX1228" fmla="*/ 3060402 w 5024108"/>
              <a:gd name="connsiteY1228" fmla="*/ 584382 h 5143268"/>
              <a:gd name="connsiteX1229" fmla="*/ 3060402 w 5024108"/>
              <a:gd name="connsiteY1229" fmla="*/ 588521 h 5143268"/>
              <a:gd name="connsiteX1230" fmla="*/ 3064541 w 5024108"/>
              <a:gd name="connsiteY1230" fmla="*/ 607144 h 5143268"/>
              <a:gd name="connsiteX1231" fmla="*/ 3066610 w 5024108"/>
              <a:gd name="connsiteY1231" fmla="*/ 627836 h 5143268"/>
              <a:gd name="connsiteX1232" fmla="*/ 3089372 w 5024108"/>
              <a:gd name="connsiteY1232" fmla="*/ 629905 h 5143268"/>
              <a:gd name="connsiteX1233" fmla="*/ 3107995 w 5024108"/>
              <a:gd name="connsiteY1233" fmla="*/ 629905 h 5143268"/>
              <a:gd name="connsiteX1234" fmla="*/ 3136964 w 5024108"/>
              <a:gd name="connsiteY1234" fmla="*/ 648528 h 5143268"/>
              <a:gd name="connsiteX1235" fmla="*/ 3163864 w 5024108"/>
              <a:gd name="connsiteY1235" fmla="*/ 687844 h 5143268"/>
              <a:gd name="connsiteX1236" fmla="*/ 3186626 w 5024108"/>
              <a:gd name="connsiteY1236" fmla="*/ 702329 h 5143268"/>
              <a:gd name="connsiteX1237" fmla="*/ 3215595 w 5024108"/>
              <a:gd name="connsiteY1237" fmla="*/ 700259 h 5143268"/>
              <a:gd name="connsiteX1238" fmla="*/ 3248703 w 5024108"/>
              <a:gd name="connsiteY1238" fmla="*/ 700259 h 5143268"/>
              <a:gd name="connsiteX1239" fmla="*/ 3265257 w 5024108"/>
              <a:gd name="connsiteY1239" fmla="*/ 716813 h 5143268"/>
              <a:gd name="connsiteX1240" fmla="*/ 3252841 w 5024108"/>
              <a:gd name="connsiteY1240" fmla="*/ 731298 h 5143268"/>
              <a:gd name="connsiteX1241" fmla="*/ 3273534 w 5024108"/>
              <a:gd name="connsiteY1241" fmla="*/ 745783 h 5143268"/>
              <a:gd name="connsiteX1242" fmla="*/ 3308711 w 5024108"/>
              <a:gd name="connsiteY1242" fmla="*/ 745783 h 5143268"/>
              <a:gd name="connsiteX1243" fmla="*/ 3391480 w 5024108"/>
              <a:gd name="connsiteY1243" fmla="*/ 754060 h 5143268"/>
              <a:gd name="connsiteX1244" fmla="*/ 3399757 w 5024108"/>
              <a:gd name="connsiteY1244" fmla="*/ 754060 h 5143268"/>
              <a:gd name="connsiteX1245" fmla="*/ 3403896 w 5024108"/>
              <a:gd name="connsiteY1245" fmla="*/ 754060 h 5143268"/>
              <a:gd name="connsiteX1246" fmla="*/ 3416311 w 5024108"/>
              <a:gd name="connsiteY1246" fmla="*/ 756129 h 5143268"/>
              <a:gd name="connsiteX1247" fmla="*/ 3422519 w 5024108"/>
              <a:gd name="connsiteY1247" fmla="*/ 756129 h 5143268"/>
              <a:gd name="connsiteX1248" fmla="*/ 3426657 w 5024108"/>
              <a:gd name="connsiteY1248" fmla="*/ 756129 h 5143268"/>
              <a:gd name="connsiteX1249" fmla="*/ 3437003 w 5024108"/>
              <a:gd name="connsiteY1249" fmla="*/ 758198 h 5143268"/>
              <a:gd name="connsiteX1250" fmla="*/ 3455627 w 5024108"/>
              <a:gd name="connsiteY1250" fmla="*/ 764406 h 5143268"/>
              <a:gd name="connsiteX1251" fmla="*/ 3468042 w 5024108"/>
              <a:gd name="connsiteY1251" fmla="*/ 768544 h 5143268"/>
              <a:gd name="connsiteX1252" fmla="*/ 3476319 w 5024108"/>
              <a:gd name="connsiteY1252" fmla="*/ 770614 h 5143268"/>
              <a:gd name="connsiteX1253" fmla="*/ 3497011 w 5024108"/>
              <a:gd name="connsiteY1253" fmla="*/ 776821 h 5143268"/>
              <a:gd name="connsiteX1254" fmla="*/ 3503219 w 5024108"/>
              <a:gd name="connsiteY1254" fmla="*/ 776821 h 5143268"/>
              <a:gd name="connsiteX1255" fmla="*/ 3546673 w 5024108"/>
              <a:gd name="connsiteY1255" fmla="*/ 789237 h 5143268"/>
              <a:gd name="connsiteX1256" fmla="*/ 3554950 w 5024108"/>
              <a:gd name="connsiteY1256" fmla="*/ 791306 h 5143268"/>
              <a:gd name="connsiteX1257" fmla="*/ 3554950 w 5024108"/>
              <a:gd name="connsiteY1257" fmla="*/ 791306 h 5143268"/>
              <a:gd name="connsiteX1258" fmla="*/ 3554950 w 5024108"/>
              <a:gd name="connsiteY1258" fmla="*/ 863729 h 5143268"/>
              <a:gd name="connsiteX1259" fmla="*/ 5015832 w 5024108"/>
              <a:gd name="connsiteY1259" fmla="*/ 1679009 h 5143268"/>
              <a:gd name="connsiteX1260" fmla="*/ 4993070 w 5024108"/>
              <a:gd name="connsiteY1260" fmla="*/ 1834202 h 5143268"/>
              <a:gd name="connsiteX1261" fmla="*/ 4974447 w 5024108"/>
              <a:gd name="connsiteY1261" fmla="*/ 1865240 h 5143268"/>
              <a:gd name="connsiteX1262" fmla="*/ 4966170 w 5024108"/>
              <a:gd name="connsiteY1262" fmla="*/ 1852825 h 5143268"/>
              <a:gd name="connsiteX1263" fmla="*/ 4945478 w 5024108"/>
              <a:gd name="connsiteY1263" fmla="*/ 1844548 h 5143268"/>
              <a:gd name="connsiteX1264" fmla="*/ 4922716 w 5024108"/>
              <a:gd name="connsiteY1264" fmla="*/ 1838340 h 5143268"/>
              <a:gd name="connsiteX1265" fmla="*/ 4904093 w 5024108"/>
              <a:gd name="connsiteY1265" fmla="*/ 1846617 h 5143268"/>
              <a:gd name="connsiteX1266" fmla="*/ 4883401 w 5024108"/>
              <a:gd name="connsiteY1266" fmla="*/ 1852825 h 5143268"/>
              <a:gd name="connsiteX1267" fmla="*/ 4862708 w 5024108"/>
              <a:gd name="connsiteY1267" fmla="*/ 1852825 h 5143268"/>
              <a:gd name="connsiteX1268" fmla="*/ 4846154 w 5024108"/>
              <a:gd name="connsiteY1268" fmla="*/ 1865240 h 5143268"/>
              <a:gd name="connsiteX1269" fmla="*/ 4827531 w 5024108"/>
              <a:gd name="connsiteY1269" fmla="*/ 1883863 h 5143268"/>
              <a:gd name="connsiteX1270" fmla="*/ 4806839 w 5024108"/>
              <a:gd name="connsiteY1270" fmla="*/ 1896279 h 5143268"/>
              <a:gd name="connsiteX1271" fmla="*/ 4784077 w 5024108"/>
              <a:gd name="connsiteY1271" fmla="*/ 1896279 h 5143268"/>
              <a:gd name="connsiteX1272" fmla="*/ 4757177 w 5024108"/>
              <a:gd name="connsiteY1272" fmla="*/ 1908694 h 5143268"/>
              <a:gd name="connsiteX1273" fmla="*/ 4730277 w 5024108"/>
              <a:gd name="connsiteY1273" fmla="*/ 1908694 h 5143268"/>
              <a:gd name="connsiteX1274" fmla="*/ 4717862 w 5024108"/>
              <a:gd name="connsiteY1274" fmla="*/ 1906625 h 5143268"/>
              <a:gd name="connsiteX1275" fmla="*/ 4703377 w 5024108"/>
              <a:gd name="connsiteY1275" fmla="*/ 1894210 h 5143268"/>
              <a:gd name="connsiteX1276" fmla="*/ 4686823 w 5024108"/>
              <a:gd name="connsiteY1276" fmla="*/ 1879725 h 5143268"/>
              <a:gd name="connsiteX1277" fmla="*/ 4664061 w 5024108"/>
              <a:gd name="connsiteY1277" fmla="*/ 1877656 h 5143268"/>
              <a:gd name="connsiteX1278" fmla="*/ 4655785 w 5024108"/>
              <a:gd name="connsiteY1278" fmla="*/ 1863171 h 5143268"/>
              <a:gd name="connsiteX1279" fmla="*/ 4635092 w 5024108"/>
              <a:gd name="connsiteY1279" fmla="*/ 1848686 h 5143268"/>
              <a:gd name="connsiteX1280" fmla="*/ 4620608 w 5024108"/>
              <a:gd name="connsiteY1280" fmla="*/ 1865240 h 5143268"/>
              <a:gd name="connsiteX1281" fmla="*/ 4620608 w 5024108"/>
              <a:gd name="connsiteY1281" fmla="*/ 1867309 h 5143268"/>
              <a:gd name="connsiteX1282" fmla="*/ 4618538 w 5024108"/>
              <a:gd name="connsiteY1282" fmla="*/ 1871448 h 5143268"/>
              <a:gd name="connsiteX1283" fmla="*/ 4618538 w 5024108"/>
              <a:gd name="connsiteY1283" fmla="*/ 1871448 h 5143268"/>
              <a:gd name="connsiteX1284" fmla="*/ 4612330 w 5024108"/>
              <a:gd name="connsiteY1284" fmla="*/ 1879725 h 5143268"/>
              <a:gd name="connsiteX1285" fmla="*/ 4597846 w 5024108"/>
              <a:gd name="connsiteY1285" fmla="*/ 1883863 h 5143268"/>
              <a:gd name="connsiteX1286" fmla="*/ 4591638 w 5024108"/>
              <a:gd name="connsiteY1286" fmla="*/ 1894210 h 5143268"/>
              <a:gd name="connsiteX1287" fmla="*/ 4573015 w 5024108"/>
              <a:gd name="connsiteY1287" fmla="*/ 1908694 h 5143268"/>
              <a:gd name="connsiteX1288" fmla="*/ 4568877 w 5024108"/>
              <a:gd name="connsiteY1288" fmla="*/ 1898348 h 5143268"/>
              <a:gd name="connsiteX1289" fmla="*/ 4556461 w 5024108"/>
              <a:gd name="connsiteY1289" fmla="*/ 1871448 h 5143268"/>
              <a:gd name="connsiteX1290" fmla="*/ 4529561 w 5024108"/>
              <a:gd name="connsiteY1290" fmla="*/ 1863171 h 5143268"/>
              <a:gd name="connsiteX1291" fmla="*/ 4510938 w 5024108"/>
              <a:gd name="connsiteY1291" fmla="*/ 1856963 h 5143268"/>
              <a:gd name="connsiteX1292" fmla="*/ 4494384 w 5024108"/>
              <a:gd name="connsiteY1292" fmla="*/ 1842479 h 5143268"/>
              <a:gd name="connsiteX1293" fmla="*/ 4465415 w 5024108"/>
              <a:gd name="connsiteY1293" fmla="*/ 1840409 h 5143268"/>
              <a:gd name="connsiteX1294" fmla="*/ 4448861 w 5024108"/>
              <a:gd name="connsiteY1294" fmla="*/ 1836271 h 5143268"/>
              <a:gd name="connsiteX1295" fmla="*/ 4432307 w 5024108"/>
              <a:gd name="connsiteY1295" fmla="*/ 1811440 h 5143268"/>
              <a:gd name="connsiteX1296" fmla="*/ 4411614 w 5024108"/>
              <a:gd name="connsiteY1296" fmla="*/ 1817648 h 5143268"/>
              <a:gd name="connsiteX1297" fmla="*/ 4386784 w 5024108"/>
              <a:gd name="connsiteY1297" fmla="*/ 1836271 h 5143268"/>
              <a:gd name="connsiteX1298" fmla="*/ 4361953 w 5024108"/>
              <a:gd name="connsiteY1298" fmla="*/ 1863171 h 5143268"/>
              <a:gd name="connsiteX1299" fmla="*/ 4349537 w 5024108"/>
              <a:gd name="connsiteY1299" fmla="*/ 1871448 h 5143268"/>
              <a:gd name="connsiteX1300" fmla="*/ 4332983 w 5024108"/>
              <a:gd name="connsiteY1300" fmla="*/ 1877656 h 5143268"/>
              <a:gd name="connsiteX1301" fmla="*/ 4316429 w 5024108"/>
              <a:gd name="connsiteY1301" fmla="*/ 1877656 h 5143268"/>
              <a:gd name="connsiteX1302" fmla="*/ 4316429 w 5024108"/>
              <a:gd name="connsiteY1302" fmla="*/ 1892140 h 5143268"/>
              <a:gd name="connsiteX1303" fmla="*/ 4306083 w 5024108"/>
              <a:gd name="connsiteY1303" fmla="*/ 1912833 h 5143268"/>
              <a:gd name="connsiteX1304" fmla="*/ 4295737 w 5024108"/>
              <a:gd name="connsiteY1304" fmla="*/ 1919040 h 5143268"/>
              <a:gd name="connsiteX1305" fmla="*/ 4262629 w 5024108"/>
              <a:gd name="connsiteY1305" fmla="*/ 1939733 h 5143268"/>
              <a:gd name="connsiteX1306" fmla="*/ 4246075 w 5024108"/>
              <a:gd name="connsiteY1306" fmla="*/ 1919040 h 5143268"/>
              <a:gd name="connsiteX1307" fmla="*/ 4254352 w 5024108"/>
              <a:gd name="connsiteY1307" fmla="*/ 1904556 h 5143268"/>
              <a:gd name="connsiteX1308" fmla="*/ 4254352 w 5024108"/>
              <a:gd name="connsiteY1308" fmla="*/ 1894210 h 5143268"/>
              <a:gd name="connsiteX1309" fmla="*/ 4227452 w 5024108"/>
              <a:gd name="connsiteY1309" fmla="*/ 1859033 h 5143268"/>
              <a:gd name="connsiteX1310" fmla="*/ 4198483 w 5024108"/>
              <a:gd name="connsiteY1310" fmla="*/ 1840409 h 5143268"/>
              <a:gd name="connsiteX1311" fmla="*/ 4190206 w 5024108"/>
              <a:gd name="connsiteY1311" fmla="*/ 1830063 h 5143268"/>
              <a:gd name="connsiteX1312" fmla="*/ 4192275 w 5024108"/>
              <a:gd name="connsiteY1312" fmla="*/ 1827994 h 5143268"/>
              <a:gd name="connsiteX1313" fmla="*/ 4217106 w 5024108"/>
              <a:gd name="connsiteY1313" fmla="*/ 1807302 h 5143268"/>
              <a:gd name="connsiteX1314" fmla="*/ 4258491 w 5024108"/>
              <a:gd name="connsiteY1314" fmla="*/ 1774194 h 5143268"/>
              <a:gd name="connsiteX1315" fmla="*/ 4272976 w 5024108"/>
              <a:gd name="connsiteY1315" fmla="*/ 1747294 h 5143268"/>
              <a:gd name="connsiteX1316" fmla="*/ 4272976 w 5024108"/>
              <a:gd name="connsiteY1316" fmla="*/ 1743155 h 5143268"/>
              <a:gd name="connsiteX1317" fmla="*/ 4266768 w 5024108"/>
              <a:gd name="connsiteY1317" fmla="*/ 1705909 h 5143268"/>
              <a:gd name="connsiteX1318" fmla="*/ 4256422 w 5024108"/>
              <a:gd name="connsiteY1318" fmla="*/ 1685217 h 5143268"/>
              <a:gd name="connsiteX1319" fmla="*/ 4264699 w 5024108"/>
              <a:gd name="connsiteY1319" fmla="*/ 1658316 h 5143268"/>
              <a:gd name="connsiteX1320" fmla="*/ 4270906 w 5024108"/>
              <a:gd name="connsiteY1320" fmla="*/ 1647970 h 5143268"/>
              <a:gd name="connsiteX1321" fmla="*/ 4310222 w 5024108"/>
              <a:gd name="connsiteY1321" fmla="*/ 1658316 h 5143268"/>
              <a:gd name="connsiteX1322" fmla="*/ 4341261 w 5024108"/>
              <a:gd name="connsiteY1322" fmla="*/ 1662455 h 5143268"/>
              <a:gd name="connsiteX1323" fmla="*/ 4366091 w 5024108"/>
              <a:gd name="connsiteY1323" fmla="*/ 1654178 h 5143268"/>
              <a:gd name="connsiteX1324" fmla="*/ 4401268 w 5024108"/>
              <a:gd name="connsiteY1324" fmla="*/ 1654178 h 5143268"/>
              <a:gd name="connsiteX1325" fmla="*/ 4426099 w 5024108"/>
              <a:gd name="connsiteY1325" fmla="*/ 1672801 h 5143268"/>
              <a:gd name="connsiteX1326" fmla="*/ 4444722 w 5024108"/>
              <a:gd name="connsiteY1326" fmla="*/ 1697632 h 5143268"/>
              <a:gd name="connsiteX1327" fmla="*/ 4475761 w 5024108"/>
              <a:gd name="connsiteY1327" fmla="*/ 1718324 h 5143268"/>
              <a:gd name="connsiteX1328" fmla="*/ 4490246 w 5024108"/>
              <a:gd name="connsiteY1328" fmla="*/ 1705909 h 5143268"/>
              <a:gd name="connsiteX1329" fmla="*/ 4508869 w 5024108"/>
              <a:gd name="connsiteY1329" fmla="*/ 1685217 h 5143268"/>
              <a:gd name="connsiteX1330" fmla="*/ 4510938 w 5024108"/>
              <a:gd name="connsiteY1330" fmla="*/ 1687286 h 5143268"/>
              <a:gd name="connsiteX1331" fmla="*/ 4529561 w 5024108"/>
              <a:gd name="connsiteY1331" fmla="*/ 1699701 h 5143268"/>
              <a:gd name="connsiteX1332" fmla="*/ 4548184 w 5024108"/>
              <a:gd name="connsiteY1332" fmla="*/ 1691424 h 5143268"/>
              <a:gd name="connsiteX1333" fmla="*/ 4562669 w 5024108"/>
              <a:gd name="connsiteY1333" fmla="*/ 1703840 h 5143268"/>
              <a:gd name="connsiteX1334" fmla="*/ 4581292 w 5024108"/>
              <a:gd name="connsiteY1334" fmla="*/ 1718324 h 5143268"/>
              <a:gd name="connsiteX1335" fmla="*/ 4637161 w 5024108"/>
              <a:gd name="connsiteY1335" fmla="*/ 1691424 h 5143268"/>
              <a:gd name="connsiteX1336" fmla="*/ 4661992 w 5024108"/>
              <a:gd name="connsiteY1336" fmla="*/ 1664524 h 5143268"/>
              <a:gd name="connsiteX1337" fmla="*/ 4686823 w 5024108"/>
              <a:gd name="connsiteY1337" fmla="*/ 1643832 h 5143268"/>
              <a:gd name="connsiteX1338" fmla="*/ 4717862 w 5024108"/>
              <a:gd name="connsiteY1338" fmla="*/ 1645901 h 5143268"/>
              <a:gd name="connsiteX1339" fmla="*/ 4734416 w 5024108"/>
              <a:gd name="connsiteY1339" fmla="*/ 1670732 h 5143268"/>
              <a:gd name="connsiteX1340" fmla="*/ 4728208 w 5024108"/>
              <a:gd name="connsiteY1340" fmla="*/ 1681078 h 5143268"/>
              <a:gd name="connsiteX1341" fmla="*/ 4713723 w 5024108"/>
              <a:gd name="connsiteY1341" fmla="*/ 1691424 h 5143268"/>
              <a:gd name="connsiteX1342" fmla="*/ 4713723 w 5024108"/>
              <a:gd name="connsiteY1342" fmla="*/ 1703840 h 5143268"/>
              <a:gd name="connsiteX1343" fmla="*/ 4701308 w 5024108"/>
              <a:gd name="connsiteY1343" fmla="*/ 1714186 h 5143268"/>
              <a:gd name="connsiteX1344" fmla="*/ 4695100 w 5024108"/>
              <a:gd name="connsiteY1344" fmla="*/ 1728671 h 5143268"/>
              <a:gd name="connsiteX1345" fmla="*/ 4707516 w 5024108"/>
              <a:gd name="connsiteY1345" fmla="*/ 1741086 h 5143268"/>
              <a:gd name="connsiteX1346" fmla="*/ 4713723 w 5024108"/>
              <a:gd name="connsiteY1346" fmla="*/ 1765917 h 5143268"/>
              <a:gd name="connsiteX1347" fmla="*/ 4732346 w 5024108"/>
              <a:gd name="connsiteY1347" fmla="*/ 1774194 h 5143268"/>
              <a:gd name="connsiteX1348" fmla="*/ 4748900 w 5024108"/>
              <a:gd name="connsiteY1348" fmla="*/ 1763848 h 5143268"/>
              <a:gd name="connsiteX1349" fmla="*/ 4765454 w 5024108"/>
              <a:gd name="connsiteY1349" fmla="*/ 1763848 h 5143268"/>
              <a:gd name="connsiteX1350" fmla="*/ 4782008 w 5024108"/>
              <a:gd name="connsiteY1350" fmla="*/ 1747294 h 5143268"/>
              <a:gd name="connsiteX1351" fmla="*/ 4790285 w 5024108"/>
              <a:gd name="connsiteY1351" fmla="*/ 1724532 h 5143268"/>
              <a:gd name="connsiteX1352" fmla="*/ 4804770 w 5024108"/>
              <a:gd name="connsiteY1352" fmla="*/ 1710047 h 5143268"/>
              <a:gd name="connsiteX1353" fmla="*/ 4827531 w 5024108"/>
              <a:gd name="connsiteY1353" fmla="*/ 1710047 h 5143268"/>
              <a:gd name="connsiteX1354" fmla="*/ 4858570 w 5024108"/>
              <a:gd name="connsiteY1354" fmla="*/ 1710047 h 5143268"/>
              <a:gd name="connsiteX1355" fmla="*/ 4877193 w 5024108"/>
              <a:gd name="connsiteY1355" fmla="*/ 1705909 h 5143268"/>
              <a:gd name="connsiteX1356" fmla="*/ 4904093 w 5024108"/>
              <a:gd name="connsiteY1356" fmla="*/ 1699701 h 5143268"/>
              <a:gd name="connsiteX1357" fmla="*/ 4922716 w 5024108"/>
              <a:gd name="connsiteY1357" fmla="*/ 1689355 h 5143268"/>
              <a:gd name="connsiteX1358" fmla="*/ 4926854 w 5024108"/>
              <a:gd name="connsiteY1358" fmla="*/ 1672801 h 5143268"/>
              <a:gd name="connsiteX1359" fmla="*/ 4949616 w 5024108"/>
              <a:gd name="connsiteY1359" fmla="*/ 1658316 h 5143268"/>
              <a:gd name="connsiteX1360" fmla="*/ 4966170 w 5024108"/>
              <a:gd name="connsiteY1360" fmla="*/ 1658316 h 5143268"/>
              <a:gd name="connsiteX1361" fmla="*/ 4997209 w 5024108"/>
              <a:gd name="connsiteY1361" fmla="*/ 1674870 h 5143268"/>
              <a:gd name="connsiteX1362" fmla="*/ 5017901 w 5024108"/>
              <a:gd name="connsiteY1362" fmla="*/ 1683147 h 5143268"/>
              <a:gd name="connsiteX1363" fmla="*/ 4709585 w 5024108"/>
              <a:gd name="connsiteY1363" fmla="*/ 1316892 h 5143268"/>
              <a:gd name="connsiteX1364" fmla="*/ 4672339 w 5024108"/>
              <a:gd name="connsiteY1364" fmla="*/ 1323100 h 5143268"/>
              <a:gd name="connsiteX1365" fmla="*/ 4651646 w 5024108"/>
              <a:gd name="connsiteY1365" fmla="*/ 1327238 h 5143268"/>
              <a:gd name="connsiteX1366" fmla="*/ 4639231 w 5024108"/>
              <a:gd name="connsiteY1366" fmla="*/ 1360346 h 5143268"/>
              <a:gd name="connsiteX1367" fmla="*/ 4618538 w 5024108"/>
              <a:gd name="connsiteY1367" fmla="*/ 1393454 h 5143268"/>
              <a:gd name="connsiteX1368" fmla="*/ 4595776 w 5024108"/>
              <a:gd name="connsiteY1368" fmla="*/ 1434839 h 5143268"/>
              <a:gd name="connsiteX1369" fmla="*/ 4579223 w 5024108"/>
              <a:gd name="connsiteY1369" fmla="*/ 1459670 h 5143268"/>
              <a:gd name="connsiteX1370" fmla="*/ 4550253 w 5024108"/>
              <a:gd name="connsiteY1370" fmla="*/ 1480362 h 5143268"/>
              <a:gd name="connsiteX1371" fmla="*/ 4527492 w 5024108"/>
              <a:gd name="connsiteY1371" fmla="*/ 1511401 h 5143268"/>
              <a:gd name="connsiteX1372" fmla="*/ 4527492 w 5024108"/>
              <a:gd name="connsiteY1372" fmla="*/ 1511401 h 5143268"/>
              <a:gd name="connsiteX1373" fmla="*/ 4527492 w 5024108"/>
              <a:gd name="connsiteY1373" fmla="*/ 1536231 h 5143268"/>
              <a:gd name="connsiteX1374" fmla="*/ 4519215 w 5024108"/>
              <a:gd name="connsiteY1374" fmla="*/ 1561062 h 5143268"/>
              <a:gd name="connsiteX1375" fmla="*/ 4523353 w 5024108"/>
              <a:gd name="connsiteY1375" fmla="*/ 1577616 h 5143268"/>
              <a:gd name="connsiteX1376" fmla="*/ 4508869 w 5024108"/>
              <a:gd name="connsiteY1376" fmla="*/ 1590032 h 5143268"/>
              <a:gd name="connsiteX1377" fmla="*/ 4517146 w 5024108"/>
              <a:gd name="connsiteY1377" fmla="*/ 1608655 h 5143268"/>
              <a:gd name="connsiteX1378" fmla="*/ 4531630 w 5024108"/>
              <a:gd name="connsiteY1378" fmla="*/ 1650039 h 5143268"/>
              <a:gd name="connsiteX1379" fmla="*/ 4515076 w 5024108"/>
              <a:gd name="connsiteY1379" fmla="*/ 1676940 h 5143268"/>
              <a:gd name="connsiteX1380" fmla="*/ 4515076 w 5024108"/>
              <a:gd name="connsiteY1380" fmla="*/ 1676940 h 5143268"/>
              <a:gd name="connsiteX1381" fmla="*/ 4496453 w 5024108"/>
              <a:gd name="connsiteY1381" fmla="*/ 1697632 h 5143268"/>
              <a:gd name="connsiteX1382" fmla="*/ 4481968 w 5024108"/>
              <a:gd name="connsiteY1382" fmla="*/ 1710047 h 5143268"/>
              <a:gd name="connsiteX1383" fmla="*/ 4450930 w 5024108"/>
              <a:gd name="connsiteY1383" fmla="*/ 1689355 h 5143268"/>
              <a:gd name="connsiteX1384" fmla="*/ 4432307 w 5024108"/>
              <a:gd name="connsiteY1384" fmla="*/ 1664524 h 5143268"/>
              <a:gd name="connsiteX1385" fmla="*/ 4407476 w 5024108"/>
              <a:gd name="connsiteY1385" fmla="*/ 1645901 h 5143268"/>
              <a:gd name="connsiteX1386" fmla="*/ 4372299 w 5024108"/>
              <a:gd name="connsiteY1386" fmla="*/ 1645901 h 5143268"/>
              <a:gd name="connsiteX1387" fmla="*/ 4347468 w 5024108"/>
              <a:gd name="connsiteY1387" fmla="*/ 1654178 h 5143268"/>
              <a:gd name="connsiteX1388" fmla="*/ 4316429 w 5024108"/>
              <a:gd name="connsiteY1388" fmla="*/ 1650039 h 5143268"/>
              <a:gd name="connsiteX1389" fmla="*/ 4277114 w 5024108"/>
              <a:gd name="connsiteY1389" fmla="*/ 1639693 h 5143268"/>
              <a:gd name="connsiteX1390" fmla="*/ 4289530 w 5024108"/>
              <a:gd name="connsiteY1390" fmla="*/ 1621070 h 5143268"/>
              <a:gd name="connsiteX1391" fmla="*/ 4297806 w 5024108"/>
              <a:gd name="connsiteY1391" fmla="*/ 1563132 h 5143268"/>
              <a:gd name="connsiteX1392" fmla="*/ 4262629 w 5024108"/>
              <a:gd name="connsiteY1392" fmla="*/ 1538301 h 5143268"/>
              <a:gd name="connsiteX1393" fmla="*/ 4248145 w 5024108"/>
              <a:gd name="connsiteY1393" fmla="*/ 1480362 h 5143268"/>
              <a:gd name="connsiteX1394" fmla="*/ 4237799 w 5024108"/>
              <a:gd name="connsiteY1394" fmla="*/ 1453462 h 5143268"/>
              <a:gd name="connsiteX1395" fmla="*/ 4233660 w 5024108"/>
              <a:gd name="connsiteY1395" fmla="*/ 1412077 h 5143268"/>
              <a:gd name="connsiteX1396" fmla="*/ 4235729 w 5024108"/>
              <a:gd name="connsiteY1396" fmla="*/ 1368623 h 5143268"/>
              <a:gd name="connsiteX1397" fmla="*/ 4202621 w 5024108"/>
              <a:gd name="connsiteY1397" fmla="*/ 1333446 h 5143268"/>
              <a:gd name="connsiteX1398" fmla="*/ 4192275 w 5024108"/>
              <a:gd name="connsiteY1398" fmla="*/ 1300338 h 5143268"/>
              <a:gd name="connsiteX1399" fmla="*/ 4200552 w 5024108"/>
              <a:gd name="connsiteY1399" fmla="*/ 1258954 h 5143268"/>
              <a:gd name="connsiteX1400" fmla="*/ 4212968 w 5024108"/>
              <a:gd name="connsiteY1400" fmla="*/ 1215500 h 5143268"/>
              <a:gd name="connsiteX1401" fmla="*/ 4190206 w 5024108"/>
              <a:gd name="connsiteY1401" fmla="*/ 1178253 h 5143268"/>
              <a:gd name="connsiteX1402" fmla="*/ 4179860 w 5024108"/>
              <a:gd name="connsiteY1402" fmla="*/ 1138938 h 5143268"/>
              <a:gd name="connsiteX1403" fmla="*/ 4188137 w 5024108"/>
              <a:gd name="connsiteY1403" fmla="*/ 1072722 h 5143268"/>
              <a:gd name="connsiteX1404" fmla="*/ 4192275 w 5024108"/>
              <a:gd name="connsiteY1404" fmla="*/ 1054099 h 5143268"/>
              <a:gd name="connsiteX1405" fmla="*/ 4196414 w 5024108"/>
              <a:gd name="connsiteY1405" fmla="*/ 1054099 h 5143268"/>
              <a:gd name="connsiteX1406" fmla="*/ 4212968 w 5024108"/>
              <a:gd name="connsiteY1406" fmla="*/ 1052030 h 5143268"/>
              <a:gd name="connsiteX1407" fmla="*/ 4221245 w 5024108"/>
              <a:gd name="connsiteY1407" fmla="*/ 1052030 h 5143268"/>
              <a:gd name="connsiteX1408" fmla="*/ 4235729 w 5024108"/>
              <a:gd name="connsiteY1408" fmla="*/ 1049961 h 5143268"/>
              <a:gd name="connsiteX1409" fmla="*/ 4241937 w 5024108"/>
              <a:gd name="connsiteY1409" fmla="*/ 1049961 h 5143268"/>
              <a:gd name="connsiteX1410" fmla="*/ 4252283 w 5024108"/>
              <a:gd name="connsiteY1410" fmla="*/ 1049961 h 5143268"/>
              <a:gd name="connsiteX1411" fmla="*/ 4262629 w 5024108"/>
              <a:gd name="connsiteY1411" fmla="*/ 1049961 h 5143268"/>
              <a:gd name="connsiteX1412" fmla="*/ 4266768 w 5024108"/>
              <a:gd name="connsiteY1412" fmla="*/ 1049961 h 5143268"/>
              <a:gd name="connsiteX1413" fmla="*/ 4275045 w 5024108"/>
              <a:gd name="connsiteY1413" fmla="*/ 1049961 h 5143268"/>
              <a:gd name="connsiteX1414" fmla="*/ 4357814 w 5024108"/>
              <a:gd name="connsiteY1414" fmla="*/ 1052030 h 5143268"/>
              <a:gd name="connsiteX1415" fmla="*/ 4438515 w 5024108"/>
              <a:gd name="connsiteY1415" fmla="*/ 1103761 h 5143268"/>
              <a:gd name="connsiteX1416" fmla="*/ 4506800 w 5024108"/>
              <a:gd name="connsiteY1416" fmla="*/ 1153423 h 5143268"/>
              <a:gd name="connsiteX1417" fmla="*/ 4535769 w 5024108"/>
              <a:gd name="connsiteY1417" fmla="*/ 1165838 h 5143268"/>
              <a:gd name="connsiteX1418" fmla="*/ 4550253 w 5024108"/>
              <a:gd name="connsiteY1418" fmla="*/ 1182392 h 5143268"/>
              <a:gd name="connsiteX1419" fmla="*/ 4585430 w 5024108"/>
              <a:gd name="connsiteY1419" fmla="*/ 1223777 h 5143268"/>
              <a:gd name="connsiteX1420" fmla="*/ 4616469 w 5024108"/>
              <a:gd name="connsiteY1420" fmla="*/ 1244469 h 5143268"/>
              <a:gd name="connsiteX1421" fmla="*/ 4655785 w 5024108"/>
              <a:gd name="connsiteY1421" fmla="*/ 1271369 h 5143268"/>
              <a:gd name="connsiteX1422" fmla="*/ 4666131 w 5024108"/>
              <a:gd name="connsiteY1422" fmla="*/ 1281715 h 5143268"/>
              <a:gd name="connsiteX1423" fmla="*/ 4670269 w 5024108"/>
              <a:gd name="connsiteY1423" fmla="*/ 1285854 h 5143268"/>
              <a:gd name="connsiteX1424" fmla="*/ 4676477 w 5024108"/>
              <a:gd name="connsiteY1424" fmla="*/ 1292061 h 5143268"/>
              <a:gd name="connsiteX1425" fmla="*/ 4688892 w 5024108"/>
              <a:gd name="connsiteY1425" fmla="*/ 1304477 h 5143268"/>
              <a:gd name="connsiteX1426" fmla="*/ 4711654 w 5024108"/>
              <a:gd name="connsiteY1426" fmla="*/ 1323100 h 5143268"/>
              <a:gd name="connsiteX1427" fmla="*/ 920811 w 5024108"/>
              <a:gd name="connsiteY1427" fmla="*/ 1985256 h 5143268"/>
              <a:gd name="connsiteX1428" fmla="*/ 912534 w 5024108"/>
              <a:gd name="connsiteY1428" fmla="*/ 1995602 h 5143268"/>
              <a:gd name="connsiteX1429" fmla="*/ 895980 w 5024108"/>
              <a:gd name="connsiteY1429" fmla="*/ 2018364 h 5143268"/>
              <a:gd name="connsiteX1430" fmla="*/ 895980 w 5024108"/>
              <a:gd name="connsiteY1430" fmla="*/ 2018364 h 5143268"/>
              <a:gd name="connsiteX1431" fmla="*/ 871149 w 5024108"/>
              <a:gd name="connsiteY1431" fmla="*/ 2036987 h 5143268"/>
              <a:gd name="connsiteX1432" fmla="*/ 831833 w 5024108"/>
              <a:gd name="connsiteY1432" fmla="*/ 2039056 h 5143268"/>
              <a:gd name="connsiteX1433" fmla="*/ 815280 w 5024108"/>
              <a:gd name="connsiteY1433" fmla="*/ 2053541 h 5143268"/>
              <a:gd name="connsiteX1434" fmla="*/ 796656 w 5024108"/>
              <a:gd name="connsiteY1434" fmla="*/ 2070095 h 5143268"/>
              <a:gd name="connsiteX1435" fmla="*/ 782172 w 5024108"/>
              <a:gd name="connsiteY1435" fmla="*/ 2070095 h 5143268"/>
              <a:gd name="connsiteX1436" fmla="*/ 744925 w 5024108"/>
              <a:gd name="connsiteY1436" fmla="*/ 2074233 h 5143268"/>
              <a:gd name="connsiteX1437" fmla="*/ 740787 w 5024108"/>
              <a:gd name="connsiteY1437" fmla="*/ 2101133 h 5143268"/>
              <a:gd name="connsiteX1438" fmla="*/ 670433 w 5024108"/>
              <a:gd name="connsiteY1438" fmla="*/ 2144587 h 5143268"/>
              <a:gd name="connsiteX1439" fmla="*/ 658018 w 5024108"/>
              <a:gd name="connsiteY1439" fmla="*/ 2121826 h 5143268"/>
              <a:gd name="connsiteX1440" fmla="*/ 633187 w 5024108"/>
              <a:gd name="connsiteY1440" fmla="*/ 2128034 h 5143268"/>
              <a:gd name="connsiteX1441" fmla="*/ 604217 w 5024108"/>
              <a:gd name="connsiteY1441" fmla="*/ 2113549 h 5143268"/>
              <a:gd name="connsiteX1442" fmla="*/ 583525 w 5024108"/>
              <a:gd name="connsiteY1442" fmla="*/ 2113549 h 5143268"/>
              <a:gd name="connsiteX1443" fmla="*/ 548348 w 5024108"/>
              <a:gd name="connsiteY1443" fmla="*/ 2117687 h 5143268"/>
              <a:gd name="connsiteX1444" fmla="*/ 523517 w 5024108"/>
              <a:gd name="connsiteY1444" fmla="*/ 2107341 h 5143268"/>
              <a:gd name="connsiteX1445" fmla="*/ 496617 w 5024108"/>
              <a:gd name="connsiteY1445" fmla="*/ 2119757 h 5143268"/>
              <a:gd name="connsiteX1446" fmla="*/ 471786 w 5024108"/>
              <a:gd name="connsiteY1446" fmla="*/ 2130103 h 5143268"/>
              <a:gd name="connsiteX1447" fmla="*/ 430401 w 5024108"/>
              <a:gd name="connsiteY1447" fmla="*/ 2117687 h 5143268"/>
              <a:gd name="connsiteX1448" fmla="*/ 426263 w 5024108"/>
              <a:gd name="connsiteY1448" fmla="*/ 2039056 h 5143268"/>
              <a:gd name="connsiteX1449" fmla="*/ 432471 w 5024108"/>
              <a:gd name="connsiteY1449" fmla="*/ 1989394 h 5143268"/>
              <a:gd name="connsiteX1450" fmla="*/ 428332 w 5024108"/>
              <a:gd name="connsiteY1450" fmla="*/ 1958356 h 5143268"/>
              <a:gd name="connsiteX1451" fmla="*/ 436609 w 5024108"/>
              <a:gd name="connsiteY1451" fmla="*/ 1933525 h 5143268"/>
              <a:gd name="connsiteX1452" fmla="*/ 426263 w 5024108"/>
              <a:gd name="connsiteY1452" fmla="*/ 1919040 h 5143268"/>
              <a:gd name="connsiteX1453" fmla="*/ 395224 w 5024108"/>
              <a:gd name="connsiteY1453" fmla="*/ 1941802 h 5143268"/>
              <a:gd name="connsiteX1454" fmla="*/ 353840 w 5024108"/>
              <a:gd name="connsiteY1454" fmla="*/ 1979048 h 5143268"/>
              <a:gd name="connsiteX1455" fmla="*/ 302109 w 5024108"/>
              <a:gd name="connsiteY1455" fmla="*/ 2001810 h 5143268"/>
              <a:gd name="connsiteX1456" fmla="*/ 225547 w 5024108"/>
              <a:gd name="connsiteY1456" fmla="*/ 1995602 h 5143268"/>
              <a:gd name="connsiteX1457" fmla="*/ 204855 w 5024108"/>
              <a:gd name="connsiteY1457" fmla="*/ 1933525 h 5143268"/>
              <a:gd name="connsiteX1458" fmla="*/ 155193 w 5024108"/>
              <a:gd name="connsiteY1458" fmla="*/ 1921110 h 5143268"/>
              <a:gd name="connsiteX1459" fmla="*/ 97254 w 5024108"/>
              <a:gd name="connsiteY1459" fmla="*/ 1912833 h 5143268"/>
              <a:gd name="connsiteX1460" fmla="*/ 120016 w 5024108"/>
              <a:gd name="connsiteY1460" fmla="*/ 1877656 h 5143268"/>
              <a:gd name="connsiteX1461" fmla="*/ 109670 w 5024108"/>
              <a:gd name="connsiteY1461" fmla="*/ 1842479 h 5143268"/>
              <a:gd name="connsiteX1462" fmla="*/ 74493 w 5024108"/>
              <a:gd name="connsiteY1462" fmla="*/ 1803163 h 5143268"/>
              <a:gd name="connsiteX1463" fmla="*/ 49662 w 5024108"/>
              <a:gd name="connsiteY1463" fmla="*/ 1782471 h 5143268"/>
              <a:gd name="connsiteX1464" fmla="*/ 33108 w 5024108"/>
              <a:gd name="connsiteY1464" fmla="*/ 1749363 h 5143268"/>
              <a:gd name="connsiteX1465" fmla="*/ 28969 w 5024108"/>
              <a:gd name="connsiteY1465" fmla="*/ 1726601 h 5143268"/>
              <a:gd name="connsiteX1466" fmla="*/ 20692 w 5024108"/>
              <a:gd name="connsiteY1466" fmla="*/ 1703840 h 5143268"/>
              <a:gd name="connsiteX1467" fmla="*/ 0 w 5024108"/>
              <a:gd name="connsiteY1467" fmla="*/ 1670732 h 5143268"/>
              <a:gd name="connsiteX1468" fmla="*/ 12415 w 5024108"/>
              <a:gd name="connsiteY1468" fmla="*/ 1645901 h 5143268"/>
              <a:gd name="connsiteX1469" fmla="*/ 18623 w 5024108"/>
              <a:gd name="connsiteY1469" fmla="*/ 1627278 h 5143268"/>
              <a:gd name="connsiteX1470" fmla="*/ 148985 w 5024108"/>
              <a:gd name="connsiteY1470" fmla="*/ 1672801 h 5143268"/>
              <a:gd name="connsiteX1471" fmla="*/ 326940 w 5024108"/>
              <a:gd name="connsiteY1471" fmla="*/ 1716255 h 5143268"/>
              <a:gd name="connsiteX1472" fmla="*/ 449025 w 5024108"/>
              <a:gd name="connsiteY1472" fmla="*/ 1745225 h 5143268"/>
              <a:gd name="connsiteX1473" fmla="*/ 556625 w 5024108"/>
              <a:gd name="connsiteY1473" fmla="*/ 1813509 h 5143268"/>
              <a:gd name="connsiteX1474" fmla="*/ 790449 w 5024108"/>
              <a:gd name="connsiteY1474" fmla="*/ 1927317 h 5143268"/>
              <a:gd name="connsiteX1475" fmla="*/ 883564 w 5024108"/>
              <a:gd name="connsiteY1475" fmla="*/ 1964564 h 5143268"/>
              <a:gd name="connsiteX1476" fmla="*/ 906326 w 5024108"/>
              <a:gd name="connsiteY1476" fmla="*/ 1976979 h 5143268"/>
              <a:gd name="connsiteX1477" fmla="*/ 922880 w 5024108"/>
              <a:gd name="connsiteY1477" fmla="*/ 1985256 h 5143268"/>
              <a:gd name="connsiteX1478" fmla="*/ 3070748 w 5024108"/>
              <a:gd name="connsiteY1478" fmla="*/ 545067 h 5143268"/>
              <a:gd name="connsiteX1479" fmla="*/ 3058333 w 5024108"/>
              <a:gd name="connsiteY1479" fmla="*/ 582313 h 5143268"/>
              <a:gd name="connsiteX1480" fmla="*/ 3045918 w 5024108"/>
              <a:gd name="connsiteY1480" fmla="*/ 586451 h 5143268"/>
              <a:gd name="connsiteX1481" fmla="*/ 3014879 w 5024108"/>
              <a:gd name="connsiteY1481" fmla="*/ 596798 h 5143268"/>
              <a:gd name="connsiteX1482" fmla="*/ 2990048 w 5024108"/>
              <a:gd name="connsiteY1482" fmla="*/ 627836 h 5143268"/>
              <a:gd name="connsiteX1483" fmla="*/ 2969356 w 5024108"/>
              <a:gd name="connsiteY1483" fmla="*/ 652667 h 5143268"/>
              <a:gd name="connsiteX1484" fmla="*/ 2940386 w 5024108"/>
              <a:gd name="connsiteY1484" fmla="*/ 665082 h 5143268"/>
              <a:gd name="connsiteX1485" fmla="*/ 2915556 w 5024108"/>
              <a:gd name="connsiteY1485" fmla="*/ 687844 h 5143268"/>
              <a:gd name="connsiteX1486" fmla="*/ 2901071 w 5024108"/>
              <a:gd name="connsiteY1486" fmla="*/ 729229 h 5143268"/>
              <a:gd name="connsiteX1487" fmla="*/ 2874171 w 5024108"/>
              <a:gd name="connsiteY1487" fmla="*/ 751990 h 5143268"/>
              <a:gd name="connsiteX1488" fmla="*/ 2849340 w 5024108"/>
              <a:gd name="connsiteY1488" fmla="*/ 809929 h 5143268"/>
              <a:gd name="connsiteX1489" fmla="*/ 2814163 w 5024108"/>
              <a:gd name="connsiteY1489" fmla="*/ 824414 h 5143268"/>
              <a:gd name="connsiteX1490" fmla="*/ 2764501 w 5024108"/>
              <a:gd name="connsiteY1490" fmla="*/ 809929 h 5143268"/>
              <a:gd name="connsiteX1491" fmla="*/ 2754155 w 5024108"/>
              <a:gd name="connsiteY1491" fmla="*/ 772683 h 5143268"/>
              <a:gd name="connsiteX1492" fmla="*/ 2741740 w 5024108"/>
              <a:gd name="connsiteY1492" fmla="*/ 758198 h 5143268"/>
              <a:gd name="connsiteX1493" fmla="*/ 2733463 w 5024108"/>
              <a:gd name="connsiteY1493" fmla="*/ 725090 h 5143268"/>
              <a:gd name="connsiteX1494" fmla="*/ 2681732 w 5024108"/>
              <a:gd name="connsiteY1494" fmla="*/ 671290 h 5143268"/>
              <a:gd name="connsiteX1495" fmla="*/ 2673455 w 5024108"/>
              <a:gd name="connsiteY1495" fmla="*/ 644390 h 5143268"/>
              <a:gd name="connsiteX1496" fmla="*/ 2673455 w 5024108"/>
              <a:gd name="connsiteY1496" fmla="*/ 596798 h 5143268"/>
              <a:gd name="connsiteX1497" fmla="*/ 2656901 w 5024108"/>
              <a:gd name="connsiteY1497" fmla="*/ 569897 h 5143268"/>
              <a:gd name="connsiteX1498" fmla="*/ 2634139 w 5024108"/>
              <a:gd name="connsiteY1498" fmla="*/ 542997 h 5143268"/>
              <a:gd name="connsiteX1499" fmla="*/ 2611378 w 5024108"/>
              <a:gd name="connsiteY1499" fmla="*/ 497474 h 5143268"/>
              <a:gd name="connsiteX1500" fmla="*/ 2580339 w 5024108"/>
              <a:gd name="connsiteY1500" fmla="*/ 485059 h 5143268"/>
              <a:gd name="connsiteX1501" fmla="*/ 2545162 w 5024108"/>
              <a:gd name="connsiteY1501" fmla="*/ 472643 h 5143268"/>
              <a:gd name="connsiteX1502" fmla="*/ 2501708 w 5024108"/>
              <a:gd name="connsiteY1502" fmla="*/ 433328 h 5143268"/>
              <a:gd name="connsiteX1503" fmla="*/ 2454116 w 5024108"/>
              <a:gd name="connsiteY1503" fmla="*/ 441605 h 5143268"/>
              <a:gd name="connsiteX1504" fmla="*/ 2449977 w 5024108"/>
              <a:gd name="connsiteY1504" fmla="*/ 398151 h 5143268"/>
              <a:gd name="connsiteX1505" fmla="*/ 2449977 w 5024108"/>
              <a:gd name="connsiteY1505" fmla="*/ 360904 h 5143268"/>
              <a:gd name="connsiteX1506" fmla="*/ 2449977 w 5024108"/>
              <a:gd name="connsiteY1506" fmla="*/ 360904 h 5143268"/>
              <a:gd name="connsiteX1507" fmla="*/ 2466531 w 5024108"/>
              <a:gd name="connsiteY1507" fmla="*/ 377458 h 5143268"/>
              <a:gd name="connsiteX1508" fmla="*/ 2520331 w 5024108"/>
              <a:gd name="connsiteY1508" fmla="*/ 385735 h 5143268"/>
              <a:gd name="connsiteX1509" fmla="*/ 2576201 w 5024108"/>
              <a:gd name="connsiteY1509" fmla="*/ 375389 h 5143268"/>
              <a:gd name="connsiteX1510" fmla="*/ 2627932 w 5024108"/>
              <a:gd name="connsiteY1510" fmla="*/ 375389 h 5143268"/>
              <a:gd name="connsiteX1511" fmla="*/ 2663109 w 5024108"/>
              <a:gd name="connsiteY1511" fmla="*/ 383666 h 5143268"/>
              <a:gd name="connsiteX1512" fmla="*/ 2723116 w 5024108"/>
              <a:gd name="connsiteY1512" fmla="*/ 356766 h 5143268"/>
              <a:gd name="connsiteX1513" fmla="*/ 2764501 w 5024108"/>
              <a:gd name="connsiteY1513" fmla="*/ 284343 h 5143268"/>
              <a:gd name="connsiteX1514" fmla="*/ 2836925 w 5024108"/>
              <a:gd name="connsiteY1514" fmla="*/ 168465 h 5143268"/>
              <a:gd name="connsiteX1515" fmla="*/ 2861756 w 5024108"/>
              <a:gd name="connsiteY1515" fmla="*/ 114665 h 5143268"/>
              <a:gd name="connsiteX1516" fmla="*/ 2874171 w 5024108"/>
              <a:gd name="connsiteY1516" fmla="*/ 100181 h 5143268"/>
              <a:gd name="connsiteX1517" fmla="*/ 2917625 w 5024108"/>
              <a:gd name="connsiteY1517" fmla="*/ 129150 h 5143268"/>
              <a:gd name="connsiteX1518" fmla="*/ 2921763 w 5024108"/>
              <a:gd name="connsiteY1518" fmla="*/ 141565 h 5143268"/>
              <a:gd name="connsiteX1519" fmla="*/ 2925902 w 5024108"/>
              <a:gd name="connsiteY1519" fmla="*/ 166396 h 5143268"/>
              <a:gd name="connsiteX1520" fmla="*/ 2925902 w 5024108"/>
              <a:gd name="connsiteY1520" fmla="*/ 195365 h 5143268"/>
              <a:gd name="connsiteX1521" fmla="*/ 2934179 w 5024108"/>
              <a:gd name="connsiteY1521" fmla="*/ 253304 h 5143268"/>
              <a:gd name="connsiteX1522" fmla="*/ 2952802 w 5024108"/>
              <a:gd name="connsiteY1522" fmla="*/ 317450 h 5143268"/>
              <a:gd name="connsiteX1523" fmla="*/ 2967287 w 5024108"/>
              <a:gd name="connsiteY1523" fmla="*/ 342281 h 5143268"/>
              <a:gd name="connsiteX1524" fmla="*/ 2975564 w 5024108"/>
              <a:gd name="connsiteY1524" fmla="*/ 367112 h 5143268"/>
              <a:gd name="connsiteX1525" fmla="*/ 2996256 w 5024108"/>
              <a:gd name="connsiteY1525" fmla="*/ 367112 h 5143268"/>
              <a:gd name="connsiteX1526" fmla="*/ 3016948 w 5024108"/>
              <a:gd name="connsiteY1526" fmla="*/ 375389 h 5143268"/>
              <a:gd name="connsiteX1527" fmla="*/ 3027295 w 5024108"/>
              <a:gd name="connsiteY1527" fmla="*/ 412635 h 5143268"/>
              <a:gd name="connsiteX1528" fmla="*/ 3039710 w 5024108"/>
              <a:gd name="connsiteY1528" fmla="*/ 422982 h 5143268"/>
              <a:gd name="connsiteX1529" fmla="*/ 3072818 w 5024108"/>
              <a:gd name="connsiteY1529" fmla="*/ 439536 h 5143268"/>
              <a:gd name="connsiteX1530" fmla="*/ 3083164 w 5024108"/>
              <a:gd name="connsiteY1530" fmla="*/ 482989 h 5143268"/>
              <a:gd name="connsiteX1531" fmla="*/ 3076956 w 5024108"/>
              <a:gd name="connsiteY1531" fmla="*/ 536790 h 5143268"/>
              <a:gd name="connsiteX1532" fmla="*/ 1928529 w 5024108"/>
              <a:gd name="connsiteY1532" fmla="*/ 507820 h 5143268"/>
              <a:gd name="connsiteX1533" fmla="*/ 1920252 w 5024108"/>
              <a:gd name="connsiteY1533" fmla="*/ 644390 h 5143268"/>
              <a:gd name="connsiteX1534" fmla="*/ 1916114 w 5024108"/>
              <a:gd name="connsiteY1534" fmla="*/ 644390 h 5143268"/>
              <a:gd name="connsiteX1535" fmla="*/ 1916114 w 5024108"/>
              <a:gd name="connsiteY1535" fmla="*/ 644390 h 5143268"/>
              <a:gd name="connsiteX1536" fmla="*/ 1916114 w 5024108"/>
              <a:gd name="connsiteY1536" fmla="*/ 644390 h 5143268"/>
              <a:gd name="connsiteX1537" fmla="*/ 1916114 w 5024108"/>
              <a:gd name="connsiteY1537" fmla="*/ 644390 h 5143268"/>
              <a:gd name="connsiteX1538" fmla="*/ 1916114 w 5024108"/>
              <a:gd name="connsiteY1538" fmla="*/ 644390 h 5143268"/>
              <a:gd name="connsiteX1539" fmla="*/ 1911975 w 5024108"/>
              <a:gd name="connsiteY1539" fmla="*/ 644390 h 5143268"/>
              <a:gd name="connsiteX1540" fmla="*/ 1880937 w 5024108"/>
              <a:gd name="connsiteY1540" fmla="*/ 640252 h 5143268"/>
              <a:gd name="connsiteX1541" fmla="*/ 1876798 w 5024108"/>
              <a:gd name="connsiteY1541" fmla="*/ 640252 h 5143268"/>
              <a:gd name="connsiteX1542" fmla="*/ 1866452 w 5024108"/>
              <a:gd name="connsiteY1542" fmla="*/ 640252 h 5143268"/>
              <a:gd name="connsiteX1543" fmla="*/ 1860244 w 5024108"/>
              <a:gd name="connsiteY1543" fmla="*/ 640252 h 5143268"/>
              <a:gd name="connsiteX1544" fmla="*/ 1854037 w 5024108"/>
              <a:gd name="connsiteY1544" fmla="*/ 640252 h 5143268"/>
              <a:gd name="connsiteX1545" fmla="*/ 1845760 w 5024108"/>
              <a:gd name="connsiteY1545" fmla="*/ 640252 h 5143268"/>
              <a:gd name="connsiteX1546" fmla="*/ 1845760 w 5024108"/>
              <a:gd name="connsiteY1546" fmla="*/ 640252 h 5143268"/>
              <a:gd name="connsiteX1547" fmla="*/ 1841621 w 5024108"/>
              <a:gd name="connsiteY1547" fmla="*/ 640252 h 5143268"/>
              <a:gd name="connsiteX1548" fmla="*/ 1829206 w 5024108"/>
              <a:gd name="connsiteY1548" fmla="*/ 640252 h 5143268"/>
              <a:gd name="connsiteX1549" fmla="*/ 1777475 w 5024108"/>
              <a:gd name="connsiteY1549" fmla="*/ 650598 h 5143268"/>
              <a:gd name="connsiteX1550" fmla="*/ 1754713 w 5024108"/>
              <a:gd name="connsiteY1550" fmla="*/ 708536 h 5143268"/>
              <a:gd name="connsiteX1551" fmla="*/ 1729883 w 5024108"/>
              <a:gd name="connsiteY1551" fmla="*/ 762337 h 5143268"/>
              <a:gd name="connsiteX1552" fmla="*/ 1744367 w 5024108"/>
              <a:gd name="connsiteY1552" fmla="*/ 774752 h 5143268"/>
              <a:gd name="connsiteX1553" fmla="*/ 1727813 w 5024108"/>
              <a:gd name="connsiteY1553" fmla="*/ 791306 h 5143268"/>
              <a:gd name="connsiteX1554" fmla="*/ 1705052 w 5024108"/>
              <a:gd name="connsiteY1554" fmla="*/ 797514 h 5143268"/>
              <a:gd name="connsiteX1555" fmla="*/ 1686429 w 5024108"/>
              <a:gd name="connsiteY1555" fmla="*/ 787167 h 5143268"/>
              <a:gd name="connsiteX1556" fmla="*/ 1669875 w 5024108"/>
              <a:gd name="connsiteY1556" fmla="*/ 762337 h 5143268"/>
              <a:gd name="connsiteX1557" fmla="*/ 1620213 w 5024108"/>
              <a:gd name="connsiteY1557" fmla="*/ 749921 h 5143268"/>
              <a:gd name="connsiteX1558" fmla="*/ 1585036 w 5024108"/>
              <a:gd name="connsiteY1558" fmla="*/ 780960 h 5143268"/>
              <a:gd name="connsiteX1559" fmla="*/ 1589174 w 5024108"/>
              <a:gd name="connsiteY1559" fmla="*/ 811998 h 5143268"/>
              <a:gd name="connsiteX1560" fmla="*/ 1582967 w 5024108"/>
              <a:gd name="connsiteY1560" fmla="*/ 830621 h 5143268"/>
              <a:gd name="connsiteX1561" fmla="*/ 1578828 w 5024108"/>
              <a:gd name="connsiteY1561" fmla="*/ 845106 h 5143268"/>
              <a:gd name="connsiteX1562" fmla="*/ 1587105 w 5024108"/>
              <a:gd name="connsiteY1562" fmla="*/ 867868 h 5143268"/>
              <a:gd name="connsiteX1563" fmla="*/ 1595382 w 5024108"/>
              <a:gd name="connsiteY1563" fmla="*/ 886491 h 5143268"/>
              <a:gd name="connsiteX1564" fmla="*/ 1578828 w 5024108"/>
              <a:gd name="connsiteY1564" fmla="*/ 882352 h 5143268"/>
              <a:gd name="connsiteX1565" fmla="*/ 1558136 w 5024108"/>
              <a:gd name="connsiteY1565" fmla="*/ 861660 h 5143268"/>
              <a:gd name="connsiteX1566" fmla="*/ 1539513 w 5024108"/>
              <a:gd name="connsiteY1566" fmla="*/ 861660 h 5143268"/>
              <a:gd name="connsiteX1567" fmla="*/ 1518820 w 5024108"/>
              <a:gd name="connsiteY1567" fmla="*/ 832691 h 5143268"/>
              <a:gd name="connsiteX1568" fmla="*/ 1491920 w 5024108"/>
              <a:gd name="connsiteY1568" fmla="*/ 805791 h 5143268"/>
              <a:gd name="connsiteX1569" fmla="*/ 1458813 w 5024108"/>
              <a:gd name="connsiteY1569" fmla="*/ 785098 h 5143268"/>
              <a:gd name="connsiteX1570" fmla="*/ 1489851 w 5024108"/>
              <a:gd name="connsiteY1570" fmla="*/ 762337 h 5143268"/>
              <a:gd name="connsiteX1571" fmla="*/ 1502266 w 5024108"/>
              <a:gd name="connsiteY1571" fmla="*/ 737506 h 5143268"/>
              <a:gd name="connsiteX1572" fmla="*/ 1491920 w 5024108"/>
              <a:gd name="connsiteY1572" fmla="*/ 702329 h 5143268"/>
              <a:gd name="connsiteX1573" fmla="*/ 1465020 w 5024108"/>
              <a:gd name="connsiteY1573" fmla="*/ 638182 h 5143268"/>
              <a:gd name="connsiteX1574" fmla="*/ 1458813 w 5024108"/>
              <a:gd name="connsiteY1574" fmla="*/ 613351 h 5143268"/>
              <a:gd name="connsiteX1575" fmla="*/ 1458813 w 5024108"/>
              <a:gd name="connsiteY1575" fmla="*/ 582313 h 5143268"/>
              <a:gd name="connsiteX1576" fmla="*/ 1475366 w 5024108"/>
              <a:gd name="connsiteY1576" fmla="*/ 549205 h 5143268"/>
              <a:gd name="connsiteX1577" fmla="*/ 1456743 w 5024108"/>
              <a:gd name="connsiteY1577" fmla="*/ 516097 h 5143268"/>
              <a:gd name="connsiteX1578" fmla="*/ 1419497 w 5024108"/>
              <a:gd name="connsiteY1578" fmla="*/ 487128 h 5143268"/>
              <a:gd name="connsiteX1579" fmla="*/ 1427774 w 5024108"/>
              <a:gd name="connsiteY1579" fmla="*/ 456089 h 5143268"/>
              <a:gd name="connsiteX1580" fmla="*/ 1431912 w 5024108"/>
              <a:gd name="connsiteY1580" fmla="*/ 427120 h 5143268"/>
              <a:gd name="connsiteX1581" fmla="*/ 1400874 w 5024108"/>
              <a:gd name="connsiteY1581" fmla="*/ 410566 h 5143268"/>
              <a:gd name="connsiteX1582" fmla="*/ 1373974 w 5024108"/>
              <a:gd name="connsiteY1582" fmla="*/ 402289 h 5143268"/>
              <a:gd name="connsiteX1583" fmla="*/ 1353281 w 5024108"/>
              <a:gd name="connsiteY1583" fmla="*/ 391943 h 5143268"/>
              <a:gd name="connsiteX1584" fmla="*/ 1357420 w 5024108"/>
              <a:gd name="connsiteY1584" fmla="*/ 369181 h 5143268"/>
              <a:gd name="connsiteX1585" fmla="*/ 1349143 w 5024108"/>
              <a:gd name="connsiteY1585" fmla="*/ 356766 h 5143268"/>
              <a:gd name="connsiteX1586" fmla="*/ 1326381 w 5024108"/>
              <a:gd name="connsiteY1586" fmla="*/ 362974 h 5143268"/>
              <a:gd name="connsiteX1587" fmla="*/ 1291204 w 5024108"/>
              <a:gd name="connsiteY1587" fmla="*/ 362974 h 5143268"/>
              <a:gd name="connsiteX1588" fmla="*/ 1287066 w 5024108"/>
              <a:gd name="connsiteY1588" fmla="*/ 362974 h 5143268"/>
              <a:gd name="connsiteX1589" fmla="*/ 1287066 w 5024108"/>
              <a:gd name="connsiteY1589" fmla="*/ 362974 h 5143268"/>
              <a:gd name="connsiteX1590" fmla="*/ 1284997 w 5024108"/>
              <a:gd name="connsiteY1590" fmla="*/ 362974 h 5143268"/>
              <a:gd name="connsiteX1591" fmla="*/ 1284997 w 5024108"/>
              <a:gd name="connsiteY1591" fmla="*/ 362974 h 5143268"/>
              <a:gd name="connsiteX1592" fmla="*/ 1284997 w 5024108"/>
              <a:gd name="connsiteY1592" fmla="*/ 362974 h 5143268"/>
              <a:gd name="connsiteX1593" fmla="*/ 1284997 w 5024108"/>
              <a:gd name="connsiteY1593" fmla="*/ 362974 h 5143268"/>
              <a:gd name="connsiteX1594" fmla="*/ 1284997 w 5024108"/>
              <a:gd name="connsiteY1594" fmla="*/ 362974 h 5143268"/>
              <a:gd name="connsiteX1595" fmla="*/ 1284997 w 5024108"/>
              <a:gd name="connsiteY1595" fmla="*/ 362974 h 5143268"/>
              <a:gd name="connsiteX1596" fmla="*/ 1282927 w 5024108"/>
              <a:gd name="connsiteY1596" fmla="*/ 360904 h 5143268"/>
              <a:gd name="connsiteX1597" fmla="*/ 1282927 w 5024108"/>
              <a:gd name="connsiteY1597" fmla="*/ 360904 h 5143268"/>
              <a:gd name="connsiteX1598" fmla="*/ 1282927 w 5024108"/>
              <a:gd name="connsiteY1598" fmla="*/ 360904 h 5143268"/>
              <a:gd name="connsiteX1599" fmla="*/ 1282927 w 5024108"/>
              <a:gd name="connsiteY1599" fmla="*/ 360904 h 5143268"/>
              <a:gd name="connsiteX1600" fmla="*/ 1282927 w 5024108"/>
              <a:gd name="connsiteY1600" fmla="*/ 360904 h 5143268"/>
              <a:gd name="connsiteX1601" fmla="*/ 1282927 w 5024108"/>
              <a:gd name="connsiteY1601" fmla="*/ 360904 h 5143268"/>
              <a:gd name="connsiteX1602" fmla="*/ 1282927 w 5024108"/>
              <a:gd name="connsiteY1602" fmla="*/ 340212 h 5143268"/>
              <a:gd name="connsiteX1603" fmla="*/ 1282927 w 5024108"/>
              <a:gd name="connsiteY1603" fmla="*/ 317450 h 5143268"/>
              <a:gd name="connsiteX1604" fmla="*/ 1262235 w 5024108"/>
              <a:gd name="connsiteY1604" fmla="*/ 294689 h 5143268"/>
              <a:gd name="connsiteX1605" fmla="*/ 1253958 w 5024108"/>
              <a:gd name="connsiteY1605" fmla="*/ 265720 h 5143268"/>
              <a:gd name="connsiteX1606" fmla="*/ 1253958 w 5024108"/>
              <a:gd name="connsiteY1606" fmla="*/ 247096 h 5143268"/>
              <a:gd name="connsiteX1607" fmla="*/ 1262235 w 5024108"/>
              <a:gd name="connsiteY1607" fmla="*/ 234681 h 5143268"/>
              <a:gd name="connsiteX1608" fmla="*/ 1262235 w 5024108"/>
              <a:gd name="connsiteY1608" fmla="*/ 220196 h 5143268"/>
              <a:gd name="connsiteX1609" fmla="*/ 1227058 w 5024108"/>
              <a:gd name="connsiteY1609" fmla="*/ 191227 h 5143268"/>
              <a:gd name="connsiteX1610" fmla="*/ 1179465 w 5024108"/>
              <a:gd name="connsiteY1610" fmla="*/ 151911 h 5143268"/>
              <a:gd name="connsiteX1611" fmla="*/ 1173258 w 5024108"/>
              <a:gd name="connsiteY1611" fmla="*/ 127081 h 5143268"/>
              <a:gd name="connsiteX1612" fmla="*/ 1208435 w 5024108"/>
              <a:gd name="connsiteY1612" fmla="*/ 147773 h 5143268"/>
              <a:gd name="connsiteX1613" fmla="*/ 1245681 w 5024108"/>
              <a:gd name="connsiteY1613" fmla="*/ 151911 h 5143268"/>
              <a:gd name="connsiteX1614" fmla="*/ 1258096 w 5024108"/>
              <a:gd name="connsiteY1614" fmla="*/ 160188 h 5143268"/>
              <a:gd name="connsiteX1615" fmla="*/ 1276720 w 5024108"/>
              <a:gd name="connsiteY1615" fmla="*/ 180881 h 5143268"/>
              <a:gd name="connsiteX1616" fmla="*/ 1293273 w 5024108"/>
              <a:gd name="connsiteY1616" fmla="*/ 174673 h 5143268"/>
              <a:gd name="connsiteX1617" fmla="*/ 1322243 w 5024108"/>
              <a:gd name="connsiteY1617" fmla="*/ 182950 h 5143268"/>
              <a:gd name="connsiteX1618" fmla="*/ 1342935 w 5024108"/>
              <a:gd name="connsiteY1618" fmla="*/ 185019 h 5143268"/>
              <a:gd name="connsiteX1619" fmla="*/ 1365697 w 5024108"/>
              <a:gd name="connsiteY1619" fmla="*/ 170535 h 5143268"/>
              <a:gd name="connsiteX1620" fmla="*/ 1380181 w 5024108"/>
              <a:gd name="connsiteY1620" fmla="*/ 178812 h 5143268"/>
              <a:gd name="connsiteX1621" fmla="*/ 1405012 w 5024108"/>
              <a:gd name="connsiteY1621" fmla="*/ 205712 h 5143268"/>
              <a:gd name="connsiteX1622" fmla="*/ 1413289 w 5024108"/>
              <a:gd name="connsiteY1622" fmla="*/ 218127 h 5143268"/>
              <a:gd name="connsiteX1623" fmla="*/ 1423635 w 5024108"/>
              <a:gd name="connsiteY1623" fmla="*/ 211919 h 5143268"/>
              <a:gd name="connsiteX1624" fmla="*/ 1433982 w 5024108"/>
              <a:gd name="connsiteY1624" fmla="*/ 203642 h 5143268"/>
              <a:gd name="connsiteX1625" fmla="*/ 1448466 w 5024108"/>
              <a:gd name="connsiteY1625" fmla="*/ 205712 h 5143268"/>
              <a:gd name="connsiteX1626" fmla="*/ 1450536 w 5024108"/>
              <a:gd name="connsiteY1626" fmla="*/ 166396 h 5143268"/>
              <a:gd name="connsiteX1627" fmla="*/ 1483643 w 5024108"/>
              <a:gd name="connsiteY1627" fmla="*/ 145704 h 5143268"/>
              <a:gd name="connsiteX1628" fmla="*/ 1514682 w 5024108"/>
              <a:gd name="connsiteY1628" fmla="*/ 149842 h 5143268"/>
              <a:gd name="connsiteX1629" fmla="*/ 1541582 w 5024108"/>
              <a:gd name="connsiteY1629" fmla="*/ 147773 h 5143268"/>
              <a:gd name="connsiteX1630" fmla="*/ 1576759 w 5024108"/>
              <a:gd name="connsiteY1630" fmla="*/ 135358 h 5143268"/>
              <a:gd name="connsiteX1631" fmla="*/ 1597451 w 5024108"/>
              <a:gd name="connsiteY1631" fmla="*/ 118804 h 5143268"/>
              <a:gd name="connsiteX1632" fmla="*/ 1628490 w 5024108"/>
              <a:gd name="connsiteY1632" fmla="*/ 104319 h 5143268"/>
              <a:gd name="connsiteX1633" fmla="*/ 1667805 w 5024108"/>
              <a:gd name="connsiteY1633" fmla="*/ 100181 h 5143268"/>
              <a:gd name="connsiteX1634" fmla="*/ 1674013 w 5024108"/>
              <a:gd name="connsiteY1634" fmla="*/ 83627 h 5143268"/>
              <a:gd name="connsiteX1635" fmla="*/ 1713329 w 5024108"/>
              <a:gd name="connsiteY1635" fmla="*/ 52588 h 5143268"/>
              <a:gd name="connsiteX1636" fmla="*/ 1721606 w 5024108"/>
              <a:gd name="connsiteY1636" fmla="*/ 36034 h 5143268"/>
              <a:gd name="connsiteX1637" fmla="*/ 1715398 w 5024108"/>
              <a:gd name="connsiteY1637" fmla="*/ 21549 h 5143268"/>
              <a:gd name="connsiteX1638" fmla="*/ 1719536 w 5024108"/>
              <a:gd name="connsiteY1638" fmla="*/ 7065 h 5143268"/>
              <a:gd name="connsiteX1639" fmla="*/ 1742298 w 5024108"/>
              <a:gd name="connsiteY1639" fmla="*/ 857 h 5143268"/>
              <a:gd name="connsiteX1640" fmla="*/ 1775406 w 5024108"/>
              <a:gd name="connsiteY1640" fmla="*/ 2926 h 5143268"/>
              <a:gd name="connsiteX1641" fmla="*/ 1794029 w 5024108"/>
              <a:gd name="connsiteY1641" fmla="*/ 42242 h 5143268"/>
              <a:gd name="connsiteX1642" fmla="*/ 1779544 w 5024108"/>
              <a:gd name="connsiteY1642" fmla="*/ 73280 h 5143268"/>
              <a:gd name="connsiteX1643" fmla="*/ 1775406 w 5024108"/>
              <a:gd name="connsiteY1643" fmla="*/ 93973 h 5143268"/>
              <a:gd name="connsiteX1644" fmla="*/ 1820929 w 5024108"/>
              <a:gd name="connsiteY1644" fmla="*/ 104319 h 5143268"/>
              <a:gd name="connsiteX1645" fmla="*/ 1822998 w 5024108"/>
              <a:gd name="connsiteY1645" fmla="*/ 116734 h 5143268"/>
              <a:gd name="connsiteX1646" fmla="*/ 1827137 w 5024108"/>
              <a:gd name="connsiteY1646" fmla="*/ 141565 h 5143268"/>
              <a:gd name="connsiteX1647" fmla="*/ 1849898 w 5024108"/>
              <a:gd name="connsiteY1647" fmla="*/ 172604 h 5143268"/>
              <a:gd name="connsiteX1648" fmla="*/ 1814721 w 5024108"/>
              <a:gd name="connsiteY1648" fmla="*/ 199504 h 5143268"/>
              <a:gd name="connsiteX1649" fmla="*/ 1812652 w 5024108"/>
              <a:gd name="connsiteY1649" fmla="*/ 220196 h 5143268"/>
              <a:gd name="connsiteX1650" fmla="*/ 1812652 w 5024108"/>
              <a:gd name="connsiteY1650" fmla="*/ 242958 h 5143268"/>
              <a:gd name="connsiteX1651" fmla="*/ 1798167 w 5024108"/>
              <a:gd name="connsiteY1651" fmla="*/ 273996 h 5143268"/>
              <a:gd name="connsiteX1652" fmla="*/ 1791960 w 5024108"/>
              <a:gd name="connsiteY1652" fmla="*/ 329866 h 5143268"/>
              <a:gd name="connsiteX1653" fmla="*/ 1796098 w 5024108"/>
              <a:gd name="connsiteY1653" fmla="*/ 365043 h 5143268"/>
              <a:gd name="connsiteX1654" fmla="*/ 1825067 w 5024108"/>
              <a:gd name="connsiteY1654" fmla="*/ 396082 h 5143268"/>
              <a:gd name="connsiteX1655" fmla="*/ 1822998 w 5024108"/>
              <a:gd name="connsiteY1655" fmla="*/ 425051 h 5143268"/>
              <a:gd name="connsiteX1656" fmla="*/ 1835414 w 5024108"/>
              <a:gd name="connsiteY1656" fmla="*/ 451951 h 5143268"/>
              <a:gd name="connsiteX1657" fmla="*/ 1862314 w 5024108"/>
              <a:gd name="connsiteY1657" fmla="*/ 478851 h 5143268"/>
              <a:gd name="connsiteX1658" fmla="*/ 1891283 w 5024108"/>
              <a:gd name="connsiteY1658" fmla="*/ 503682 h 5143268"/>
              <a:gd name="connsiteX1659" fmla="*/ 1922322 w 5024108"/>
              <a:gd name="connsiteY1659" fmla="*/ 516097 h 5143268"/>
              <a:gd name="connsiteX1660" fmla="*/ 1945083 w 5024108"/>
              <a:gd name="connsiteY1660" fmla="*/ 520236 h 5143268"/>
              <a:gd name="connsiteX1661" fmla="*/ 3408034 w 5024108"/>
              <a:gd name="connsiteY1661" fmla="*/ 2742597 h 5143268"/>
              <a:gd name="connsiteX1662" fmla="*/ 3408034 w 5024108"/>
              <a:gd name="connsiteY1662" fmla="*/ 2759151 h 5143268"/>
              <a:gd name="connsiteX1663" fmla="*/ 3401826 w 5024108"/>
              <a:gd name="connsiteY1663" fmla="*/ 2765359 h 5143268"/>
              <a:gd name="connsiteX1664" fmla="*/ 3397688 w 5024108"/>
              <a:gd name="connsiteY1664" fmla="*/ 2786051 h 5143268"/>
              <a:gd name="connsiteX1665" fmla="*/ 3397688 w 5024108"/>
              <a:gd name="connsiteY1665" fmla="*/ 2796397 h 5143268"/>
              <a:gd name="connsiteX1666" fmla="*/ 3366649 w 5024108"/>
              <a:gd name="connsiteY1666" fmla="*/ 2800536 h 5143268"/>
              <a:gd name="connsiteX1667" fmla="*/ 3323195 w 5024108"/>
              <a:gd name="connsiteY1667" fmla="*/ 2796397 h 5143268"/>
              <a:gd name="connsiteX1668" fmla="*/ 3279742 w 5024108"/>
              <a:gd name="connsiteY1668" fmla="*/ 2792259 h 5143268"/>
              <a:gd name="connsiteX1669" fmla="*/ 3275603 w 5024108"/>
              <a:gd name="connsiteY1669" fmla="*/ 2773636 h 5143268"/>
              <a:gd name="connsiteX1670" fmla="*/ 3288018 w 5024108"/>
              <a:gd name="connsiteY1670" fmla="*/ 2763289 h 5143268"/>
              <a:gd name="connsiteX1671" fmla="*/ 3296296 w 5024108"/>
              <a:gd name="connsiteY1671" fmla="*/ 2755013 h 5143268"/>
              <a:gd name="connsiteX1672" fmla="*/ 3296296 w 5024108"/>
              <a:gd name="connsiteY1672" fmla="*/ 2734320 h 5143268"/>
              <a:gd name="connsiteX1673" fmla="*/ 3314919 w 5024108"/>
              <a:gd name="connsiteY1673" fmla="*/ 2717766 h 5143268"/>
              <a:gd name="connsiteX1674" fmla="*/ 3350095 w 5024108"/>
              <a:gd name="connsiteY1674" fmla="*/ 2717766 h 5143268"/>
              <a:gd name="connsiteX1675" fmla="*/ 3368719 w 5024108"/>
              <a:gd name="connsiteY1675" fmla="*/ 2721905 h 5143268"/>
              <a:gd name="connsiteX1676" fmla="*/ 3391480 w 5024108"/>
              <a:gd name="connsiteY1676" fmla="*/ 2721905 h 5143268"/>
              <a:gd name="connsiteX1677" fmla="*/ 3405965 w 5024108"/>
              <a:gd name="connsiteY1677" fmla="*/ 2736389 h 5143268"/>
              <a:gd name="connsiteX1678" fmla="*/ 4976516 w 5024108"/>
              <a:gd name="connsiteY1678" fmla="*/ 1865240 h 5143268"/>
              <a:gd name="connsiteX1679" fmla="*/ 4937201 w 5024108"/>
              <a:gd name="connsiteY1679" fmla="*/ 1931456 h 5143268"/>
              <a:gd name="connsiteX1680" fmla="*/ 4881331 w 5024108"/>
              <a:gd name="connsiteY1680" fmla="*/ 1981117 h 5143268"/>
              <a:gd name="connsiteX1681" fmla="*/ 4810977 w 5024108"/>
              <a:gd name="connsiteY1681" fmla="*/ 2068026 h 5143268"/>
              <a:gd name="connsiteX1682" fmla="*/ 4808908 w 5024108"/>
              <a:gd name="connsiteY1682" fmla="*/ 2072164 h 5143268"/>
              <a:gd name="connsiteX1683" fmla="*/ 4794423 w 5024108"/>
              <a:gd name="connsiteY1683" fmla="*/ 2055610 h 5143268"/>
              <a:gd name="connsiteX1684" fmla="*/ 4773731 w 5024108"/>
              <a:gd name="connsiteY1684" fmla="*/ 2032848 h 5143268"/>
              <a:gd name="connsiteX1685" fmla="*/ 4738554 w 5024108"/>
              <a:gd name="connsiteY1685" fmla="*/ 2008018 h 5143268"/>
              <a:gd name="connsiteX1686" fmla="*/ 4690962 w 5024108"/>
              <a:gd name="connsiteY1686" fmla="*/ 1979048 h 5143268"/>
              <a:gd name="connsiteX1687" fmla="*/ 4678546 w 5024108"/>
              <a:gd name="connsiteY1687" fmla="*/ 1970771 h 5143268"/>
              <a:gd name="connsiteX1688" fmla="*/ 4672339 w 5024108"/>
              <a:gd name="connsiteY1688" fmla="*/ 1968702 h 5143268"/>
              <a:gd name="connsiteX1689" fmla="*/ 4661992 w 5024108"/>
              <a:gd name="connsiteY1689" fmla="*/ 1964564 h 5143268"/>
              <a:gd name="connsiteX1690" fmla="*/ 4647507 w 5024108"/>
              <a:gd name="connsiteY1690" fmla="*/ 1958356 h 5143268"/>
              <a:gd name="connsiteX1691" fmla="*/ 4641300 w 5024108"/>
              <a:gd name="connsiteY1691" fmla="*/ 1954217 h 5143268"/>
              <a:gd name="connsiteX1692" fmla="*/ 4641300 w 5024108"/>
              <a:gd name="connsiteY1692" fmla="*/ 1954217 h 5143268"/>
              <a:gd name="connsiteX1693" fmla="*/ 4635092 w 5024108"/>
              <a:gd name="connsiteY1693" fmla="*/ 1950079 h 5143268"/>
              <a:gd name="connsiteX1694" fmla="*/ 4593707 w 5024108"/>
              <a:gd name="connsiteY1694" fmla="*/ 1937664 h 5143268"/>
              <a:gd name="connsiteX1695" fmla="*/ 4593707 w 5024108"/>
              <a:gd name="connsiteY1695" fmla="*/ 1935594 h 5143268"/>
              <a:gd name="connsiteX1696" fmla="*/ 4577153 w 5024108"/>
              <a:gd name="connsiteY1696" fmla="*/ 1912833 h 5143268"/>
              <a:gd name="connsiteX1697" fmla="*/ 4575084 w 5024108"/>
              <a:gd name="connsiteY1697" fmla="*/ 1908694 h 5143268"/>
              <a:gd name="connsiteX1698" fmla="*/ 4593707 w 5024108"/>
              <a:gd name="connsiteY1698" fmla="*/ 1894210 h 5143268"/>
              <a:gd name="connsiteX1699" fmla="*/ 4599915 w 5024108"/>
              <a:gd name="connsiteY1699" fmla="*/ 1883863 h 5143268"/>
              <a:gd name="connsiteX1700" fmla="*/ 4614400 w 5024108"/>
              <a:gd name="connsiteY1700" fmla="*/ 1879725 h 5143268"/>
              <a:gd name="connsiteX1701" fmla="*/ 4620608 w 5024108"/>
              <a:gd name="connsiteY1701" fmla="*/ 1871448 h 5143268"/>
              <a:gd name="connsiteX1702" fmla="*/ 4620608 w 5024108"/>
              <a:gd name="connsiteY1702" fmla="*/ 1871448 h 5143268"/>
              <a:gd name="connsiteX1703" fmla="*/ 4622677 w 5024108"/>
              <a:gd name="connsiteY1703" fmla="*/ 1867309 h 5143268"/>
              <a:gd name="connsiteX1704" fmla="*/ 4622677 w 5024108"/>
              <a:gd name="connsiteY1704" fmla="*/ 1865240 h 5143268"/>
              <a:gd name="connsiteX1705" fmla="*/ 4637161 w 5024108"/>
              <a:gd name="connsiteY1705" fmla="*/ 1848686 h 5143268"/>
              <a:gd name="connsiteX1706" fmla="*/ 4657854 w 5024108"/>
              <a:gd name="connsiteY1706" fmla="*/ 1863171 h 5143268"/>
              <a:gd name="connsiteX1707" fmla="*/ 4666131 w 5024108"/>
              <a:gd name="connsiteY1707" fmla="*/ 1877656 h 5143268"/>
              <a:gd name="connsiteX1708" fmla="*/ 4688892 w 5024108"/>
              <a:gd name="connsiteY1708" fmla="*/ 1879725 h 5143268"/>
              <a:gd name="connsiteX1709" fmla="*/ 4705446 w 5024108"/>
              <a:gd name="connsiteY1709" fmla="*/ 1894210 h 5143268"/>
              <a:gd name="connsiteX1710" fmla="*/ 4719931 w 5024108"/>
              <a:gd name="connsiteY1710" fmla="*/ 1906625 h 5143268"/>
              <a:gd name="connsiteX1711" fmla="*/ 4732346 w 5024108"/>
              <a:gd name="connsiteY1711" fmla="*/ 1908694 h 5143268"/>
              <a:gd name="connsiteX1712" fmla="*/ 4759246 w 5024108"/>
              <a:gd name="connsiteY1712" fmla="*/ 1908694 h 5143268"/>
              <a:gd name="connsiteX1713" fmla="*/ 4786147 w 5024108"/>
              <a:gd name="connsiteY1713" fmla="*/ 1896279 h 5143268"/>
              <a:gd name="connsiteX1714" fmla="*/ 4808908 w 5024108"/>
              <a:gd name="connsiteY1714" fmla="*/ 1896279 h 5143268"/>
              <a:gd name="connsiteX1715" fmla="*/ 4829600 w 5024108"/>
              <a:gd name="connsiteY1715" fmla="*/ 1883863 h 5143268"/>
              <a:gd name="connsiteX1716" fmla="*/ 4848224 w 5024108"/>
              <a:gd name="connsiteY1716" fmla="*/ 1865240 h 5143268"/>
              <a:gd name="connsiteX1717" fmla="*/ 4864777 w 5024108"/>
              <a:gd name="connsiteY1717" fmla="*/ 1852825 h 5143268"/>
              <a:gd name="connsiteX1718" fmla="*/ 4885470 w 5024108"/>
              <a:gd name="connsiteY1718" fmla="*/ 1852825 h 5143268"/>
              <a:gd name="connsiteX1719" fmla="*/ 4906162 w 5024108"/>
              <a:gd name="connsiteY1719" fmla="*/ 1846617 h 5143268"/>
              <a:gd name="connsiteX1720" fmla="*/ 4924785 w 5024108"/>
              <a:gd name="connsiteY1720" fmla="*/ 1838340 h 5143268"/>
              <a:gd name="connsiteX1721" fmla="*/ 4947547 w 5024108"/>
              <a:gd name="connsiteY1721" fmla="*/ 1844548 h 5143268"/>
              <a:gd name="connsiteX1722" fmla="*/ 4968239 w 5024108"/>
              <a:gd name="connsiteY1722" fmla="*/ 1852825 h 5143268"/>
              <a:gd name="connsiteX1723" fmla="*/ 4976516 w 5024108"/>
              <a:gd name="connsiteY1723" fmla="*/ 1865240 h 5143268"/>
              <a:gd name="connsiteX1724" fmla="*/ 5015832 w 5024108"/>
              <a:gd name="connsiteY1724" fmla="*/ 1679009 h 5143268"/>
              <a:gd name="connsiteX1725" fmla="*/ 4995139 w 5024108"/>
              <a:gd name="connsiteY1725" fmla="*/ 1670732 h 5143268"/>
              <a:gd name="connsiteX1726" fmla="*/ 4964101 w 5024108"/>
              <a:gd name="connsiteY1726" fmla="*/ 1654178 h 5143268"/>
              <a:gd name="connsiteX1727" fmla="*/ 4947547 w 5024108"/>
              <a:gd name="connsiteY1727" fmla="*/ 1654178 h 5143268"/>
              <a:gd name="connsiteX1728" fmla="*/ 4924785 w 5024108"/>
              <a:gd name="connsiteY1728" fmla="*/ 1668663 h 5143268"/>
              <a:gd name="connsiteX1729" fmla="*/ 4920647 w 5024108"/>
              <a:gd name="connsiteY1729" fmla="*/ 1685217 h 5143268"/>
              <a:gd name="connsiteX1730" fmla="*/ 4902024 w 5024108"/>
              <a:gd name="connsiteY1730" fmla="*/ 1695563 h 5143268"/>
              <a:gd name="connsiteX1731" fmla="*/ 4875124 w 5024108"/>
              <a:gd name="connsiteY1731" fmla="*/ 1701770 h 5143268"/>
              <a:gd name="connsiteX1732" fmla="*/ 4856501 w 5024108"/>
              <a:gd name="connsiteY1732" fmla="*/ 1705909 h 5143268"/>
              <a:gd name="connsiteX1733" fmla="*/ 4825462 w 5024108"/>
              <a:gd name="connsiteY1733" fmla="*/ 1705909 h 5143268"/>
              <a:gd name="connsiteX1734" fmla="*/ 4802700 w 5024108"/>
              <a:gd name="connsiteY1734" fmla="*/ 1705909 h 5143268"/>
              <a:gd name="connsiteX1735" fmla="*/ 4788216 w 5024108"/>
              <a:gd name="connsiteY1735" fmla="*/ 1720394 h 5143268"/>
              <a:gd name="connsiteX1736" fmla="*/ 4779939 w 5024108"/>
              <a:gd name="connsiteY1736" fmla="*/ 1743155 h 5143268"/>
              <a:gd name="connsiteX1737" fmla="*/ 4763385 w 5024108"/>
              <a:gd name="connsiteY1737" fmla="*/ 1759709 h 5143268"/>
              <a:gd name="connsiteX1738" fmla="*/ 4746831 w 5024108"/>
              <a:gd name="connsiteY1738" fmla="*/ 1759709 h 5143268"/>
              <a:gd name="connsiteX1739" fmla="*/ 4730277 w 5024108"/>
              <a:gd name="connsiteY1739" fmla="*/ 1770055 h 5143268"/>
              <a:gd name="connsiteX1740" fmla="*/ 4711654 w 5024108"/>
              <a:gd name="connsiteY1740" fmla="*/ 1761778 h 5143268"/>
              <a:gd name="connsiteX1741" fmla="*/ 4705446 w 5024108"/>
              <a:gd name="connsiteY1741" fmla="*/ 1736948 h 5143268"/>
              <a:gd name="connsiteX1742" fmla="*/ 4693031 w 5024108"/>
              <a:gd name="connsiteY1742" fmla="*/ 1724532 h 5143268"/>
              <a:gd name="connsiteX1743" fmla="*/ 4699238 w 5024108"/>
              <a:gd name="connsiteY1743" fmla="*/ 1710047 h 5143268"/>
              <a:gd name="connsiteX1744" fmla="*/ 4711654 w 5024108"/>
              <a:gd name="connsiteY1744" fmla="*/ 1699701 h 5143268"/>
              <a:gd name="connsiteX1745" fmla="*/ 4711654 w 5024108"/>
              <a:gd name="connsiteY1745" fmla="*/ 1687286 h 5143268"/>
              <a:gd name="connsiteX1746" fmla="*/ 4726139 w 5024108"/>
              <a:gd name="connsiteY1746" fmla="*/ 1676940 h 5143268"/>
              <a:gd name="connsiteX1747" fmla="*/ 4732346 w 5024108"/>
              <a:gd name="connsiteY1747" fmla="*/ 1666593 h 5143268"/>
              <a:gd name="connsiteX1748" fmla="*/ 4715792 w 5024108"/>
              <a:gd name="connsiteY1748" fmla="*/ 1641763 h 5143268"/>
              <a:gd name="connsiteX1749" fmla="*/ 4684754 w 5024108"/>
              <a:gd name="connsiteY1749" fmla="*/ 1639693 h 5143268"/>
              <a:gd name="connsiteX1750" fmla="*/ 4659923 w 5024108"/>
              <a:gd name="connsiteY1750" fmla="*/ 1660386 h 5143268"/>
              <a:gd name="connsiteX1751" fmla="*/ 4635092 w 5024108"/>
              <a:gd name="connsiteY1751" fmla="*/ 1687286 h 5143268"/>
              <a:gd name="connsiteX1752" fmla="*/ 4579223 w 5024108"/>
              <a:gd name="connsiteY1752" fmla="*/ 1714186 h 5143268"/>
              <a:gd name="connsiteX1753" fmla="*/ 4560600 w 5024108"/>
              <a:gd name="connsiteY1753" fmla="*/ 1699701 h 5143268"/>
              <a:gd name="connsiteX1754" fmla="*/ 4546115 w 5024108"/>
              <a:gd name="connsiteY1754" fmla="*/ 1687286 h 5143268"/>
              <a:gd name="connsiteX1755" fmla="*/ 4527492 w 5024108"/>
              <a:gd name="connsiteY1755" fmla="*/ 1695563 h 5143268"/>
              <a:gd name="connsiteX1756" fmla="*/ 4508869 w 5024108"/>
              <a:gd name="connsiteY1756" fmla="*/ 1683147 h 5143268"/>
              <a:gd name="connsiteX1757" fmla="*/ 4506800 w 5024108"/>
              <a:gd name="connsiteY1757" fmla="*/ 1681078 h 5143268"/>
              <a:gd name="connsiteX1758" fmla="*/ 4506800 w 5024108"/>
              <a:gd name="connsiteY1758" fmla="*/ 1681078 h 5143268"/>
              <a:gd name="connsiteX1759" fmla="*/ 4523353 w 5024108"/>
              <a:gd name="connsiteY1759" fmla="*/ 1654178 h 5143268"/>
              <a:gd name="connsiteX1760" fmla="*/ 4508869 w 5024108"/>
              <a:gd name="connsiteY1760" fmla="*/ 1612793 h 5143268"/>
              <a:gd name="connsiteX1761" fmla="*/ 4500592 w 5024108"/>
              <a:gd name="connsiteY1761" fmla="*/ 1594170 h 5143268"/>
              <a:gd name="connsiteX1762" fmla="*/ 4515076 w 5024108"/>
              <a:gd name="connsiteY1762" fmla="*/ 1581755 h 5143268"/>
              <a:gd name="connsiteX1763" fmla="*/ 4510938 w 5024108"/>
              <a:gd name="connsiteY1763" fmla="*/ 1565201 h 5143268"/>
              <a:gd name="connsiteX1764" fmla="*/ 4519215 w 5024108"/>
              <a:gd name="connsiteY1764" fmla="*/ 1540370 h 5143268"/>
              <a:gd name="connsiteX1765" fmla="*/ 4519215 w 5024108"/>
              <a:gd name="connsiteY1765" fmla="*/ 1515539 h 5143268"/>
              <a:gd name="connsiteX1766" fmla="*/ 4519215 w 5024108"/>
              <a:gd name="connsiteY1766" fmla="*/ 1515539 h 5143268"/>
              <a:gd name="connsiteX1767" fmla="*/ 4527492 w 5024108"/>
              <a:gd name="connsiteY1767" fmla="*/ 1515539 h 5143268"/>
              <a:gd name="connsiteX1768" fmla="*/ 4537838 w 5024108"/>
              <a:gd name="connsiteY1768" fmla="*/ 1519678 h 5143268"/>
              <a:gd name="connsiteX1769" fmla="*/ 4558530 w 5024108"/>
              <a:gd name="connsiteY1769" fmla="*/ 1538301 h 5143268"/>
              <a:gd name="connsiteX1770" fmla="*/ 4581292 w 5024108"/>
              <a:gd name="connsiteY1770" fmla="*/ 1542439 h 5143268"/>
              <a:gd name="connsiteX1771" fmla="*/ 4608192 w 5024108"/>
              <a:gd name="connsiteY1771" fmla="*/ 1530024 h 5143268"/>
              <a:gd name="connsiteX1772" fmla="*/ 4620608 w 5024108"/>
              <a:gd name="connsiteY1772" fmla="*/ 1515539 h 5143268"/>
              <a:gd name="connsiteX1773" fmla="*/ 4635092 w 5024108"/>
              <a:gd name="connsiteY1773" fmla="*/ 1501054 h 5143268"/>
              <a:gd name="connsiteX1774" fmla="*/ 4657854 w 5024108"/>
              <a:gd name="connsiteY1774" fmla="*/ 1494847 h 5143268"/>
              <a:gd name="connsiteX1775" fmla="*/ 4674408 w 5024108"/>
              <a:gd name="connsiteY1775" fmla="*/ 1484500 h 5143268"/>
              <a:gd name="connsiteX1776" fmla="*/ 4707516 w 5024108"/>
              <a:gd name="connsiteY1776" fmla="*/ 1472085 h 5143268"/>
              <a:gd name="connsiteX1777" fmla="*/ 4711654 w 5024108"/>
              <a:gd name="connsiteY1777" fmla="*/ 1488639 h 5143268"/>
              <a:gd name="connsiteX1778" fmla="*/ 4707516 w 5024108"/>
              <a:gd name="connsiteY1778" fmla="*/ 1505193 h 5143268"/>
              <a:gd name="connsiteX1779" fmla="*/ 4688892 w 5024108"/>
              <a:gd name="connsiteY1779" fmla="*/ 1509331 h 5143268"/>
              <a:gd name="connsiteX1780" fmla="*/ 4680615 w 5024108"/>
              <a:gd name="connsiteY1780" fmla="*/ 1525885 h 5143268"/>
              <a:gd name="connsiteX1781" fmla="*/ 4676477 w 5024108"/>
              <a:gd name="connsiteY1781" fmla="*/ 1536231 h 5143268"/>
              <a:gd name="connsiteX1782" fmla="*/ 4680615 w 5024108"/>
              <a:gd name="connsiteY1782" fmla="*/ 1554855 h 5143268"/>
              <a:gd name="connsiteX1783" fmla="*/ 4690962 w 5024108"/>
              <a:gd name="connsiteY1783" fmla="*/ 1573478 h 5143268"/>
              <a:gd name="connsiteX1784" fmla="*/ 4699238 w 5024108"/>
              <a:gd name="connsiteY1784" fmla="*/ 1573478 h 5143268"/>
              <a:gd name="connsiteX1785" fmla="*/ 4717862 w 5024108"/>
              <a:gd name="connsiteY1785" fmla="*/ 1567270 h 5143268"/>
              <a:gd name="connsiteX1786" fmla="*/ 4736485 w 5024108"/>
              <a:gd name="connsiteY1786" fmla="*/ 1575547 h 5143268"/>
              <a:gd name="connsiteX1787" fmla="*/ 4748900 w 5024108"/>
              <a:gd name="connsiteY1787" fmla="*/ 1565201 h 5143268"/>
              <a:gd name="connsiteX1788" fmla="*/ 4761315 w 5024108"/>
              <a:gd name="connsiteY1788" fmla="*/ 1571409 h 5143268"/>
              <a:gd name="connsiteX1789" fmla="*/ 4765454 w 5024108"/>
              <a:gd name="connsiteY1789" fmla="*/ 1594170 h 5143268"/>
              <a:gd name="connsiteX1790" fmla="*/ 4777869 w 5024108"/>
              <a:gd name="connsiteY1790" fmla="*/ 1602447 h 5143268"/>
              <a:gd name="connsiteX1791" fmla="*/ 4790285 w 5024108"/>
              <a:gd name="connsiteY1791" fmla="*/ 1590032 h 5143268"/>
              <a:gd name="connsiteX1792" fmla="*/ 4800631 w 5024108"/>
              <a:gd name="connsiteY1792" fmla="*/ 1581755 h 5143268"/>
              <a:gd name="connsiteX1793" fmla="*/ 4800631 w 5024108"/>
              <a:gd name="connsiteY1793" fmla="*/ 1573478 h 5143268"/>
              <a:gd name="connsiteX1794" fmla="*/ 4796493 w 5024108"/>
              <a:gd name="connsiteY1794" fmla="*/ 1558993 h 5143268"/>
              <a:gd name="connsiteX1795" fmla="*/ 4802700 w 5024108"/>
              <a:gd name="connsiteY1795" fmla="*/ 1550716 h 5143268"/>
              <a:gd name="connsiteX1796" fmla="*/ 4798562 w 5024108"/>
              <a:gd name="connsiteY1796" fmla="*/ 1538301 h 5143268"/>
              <a:gd name="connsiteX1797" fmla="*/ 4796493 w 5024108"/>
              <a:gd name="connsiteY1797" fmla="*/ 1534162 h 5143268"/>
              <a:gd name="connsiteX1798" fmla="*/ 4796493 w 5024108"/>
              <a:gd name="connsiteY1798" fmla="*/ 1534162 h 5143268"/>
              <a:gd name="connsiteX1799" fmla="*/ 4796493 w 5024108"/>
              <a:gd name="connsiteY1799" fmla="*/ 1519678 h 5143268"/>
              <a:gd name="connsiteX1800" fmla="*/ 4810977 w 5024108"/>
              <a:gd name="connsiteY1800" fmla="*/ 1511401 h 5143268"/>
              <a:gd name="connsiteX1801" fmla="*/ 4827531 w 5024108"/>
              <a:gd name="connsiteY1801" fmla="*/ 1523816 h 5143268"/>
              <a:gd name="connsiteX1802" fmla="*/ 4835808 w 5024108"/>
              <a:gd name="connsiteY1802" fmla="*/ 1530024 h 5143268"/>
              <a:gd name="connsiteX1803" fmla="*/ 4852362 w 5024108"/>
              <a:gd name="connsiteY1803" fmla="*/ 1530024 h 5143268"/>
              <a:gd name="connsiteX1804" fmla="*/ 4860639 w 5024108"/>
              <a:gd name="connsiteY1804" fmla="*/ 1530024 h 5143268"/>
              <a:gd name="connsiteX1805" fmla="*/ 4879262 w 5024108"/>
              <a:gd name="connsiteY1805" fmla="*/ 1538301 h 5143268"/>
              <a:gd name="connsiteX1806" fmla="*/ 4910301 w 5024108"/>
              <a:gd name="connsiteY1806" fmla="*/ 1538301 h 5143268"/>
              <a:gd name="connsiteX1807" fmla="*/ 4926854 w 5024108"/>
              <a:gd name="connsiteY1807" fmla="*/ 1538301 h 5143268"/>
              <a:gd name="connsiteX1808" fmla="*/ 4947547 w 5024108"/>
              <a:gd name="connsiteY1808" fmla="*/ 1552785 h 5143268"/>
              <a:gd name="connsiteX1809" fmla="*/ 4976516 w 5024108"/>
              <a:gd name="connsiteY1809" fmla="*/ 1550716 h 5143268"/>
              <a:gd name="connsiteX1810" fmla="*/ 5001347 w 5024108"/>
              <a:gd name="connsiteY1810" fmla="*/ 1544508 h 5143268"/>
              <a:gd name="connsiteX1811" fmla="*/ 5015832 w 5024108"/>
              <a:gd name="connsiteY1811" fmla="*/ 1598309 h 5143268"/>
              <a:gd name="connsiteX1812" fmla="*/ 5024109 w 5024108"/>
              <a:gd name="connsiteY1812" fmla="*/ 1679009 h 5143268"/>
              <a:gd name="connsiteX1813" fmla="*/ 5024109 w 5024108"/>
              <a:gd name="connsiteY1813" fmla="*/ 1685217 h 5143268"/>
              <a:gd name="connsiteX1814" fmla="*/ 4993070 w 5024108"/>
              <a:gd name="connsiteY1814" fmla="*/ 1538301 h 5143268"/>
              <a:gd name="connsiteX1815" fmla="*/ 4968239 w 5024108"/>
              <a:gd name="connsiteY1815" fmla="*/ 1544508 h 5143268"/>
              <a:gd name="connsiteX1816" fmla="*/ 4939270 w 5024108"/>
              <a:gd name="connsiteY1816" fmla="*/ 1546578 h 5143268"/>
              <a:gd name="connsiteX1817" fmla="*/ 4918578 w 5024108"/>
              <a:gd name="connsiteY1817" fmla="*/ 1532093 h 5143268"/>
              <a:gd name="connsiteX1818" fmla="*/ 4902024 w 5024108"/>
              <a:gd name="connsiteY1818" fmla="*/ 1532093 h 5143268"/>
              <a:gd name="connsiteX1819" fmla="*/ 4870985 w 5024108"/>
              <a:gd name="connsiteY1819" fmla="*/ 1532093 h 5143268"/>
              <a:gd name="connsiteX1820" fmla="*/ 4852362 w 5024108"/>
              <a:gd name="connsiteY1820" fmla="*/ 1523816 h 5143268"/>
              <a:gd name="connsiteX1821" fmla="*/ 4844085 w 5024108"/>
              <a:gd name="connsiteY1821" fmla="*/ 1523816 h 5143268"/>
              <a:gd name="connsiteX1822" fmla="*/ 4827531 w 5024108"/>
              <a:gd name="connsiteY1822" fmla="*/ 1523816 h 5143268"/>
              <a:gd name="connsiteX1823" fmla="*/ 4819254 w 5024108"/>
              <a:gd name="connsiteY1823" fmla="*/ 1517608 h 5143268"/>
              <a:gd name="connsiteX1824" fmla="*/ 4802700 w 5024108"/>
              <a:gd name="connsiteY1824" fmla="*/ 1505193 h 5143268"/>
              <a:gd name="connsiteX1825" fmla="*/ 4788216 w 5024108"/>
              <a:gd name="connsiteY1825" fmla="*/ 1513470 h 5143268"/>
              <a:gd name="connsiteX1826" fmla="*/ 4788216 w 5024108"/>
              <a:gd name="connsiteY1826" fmla="*/ 1527955 h 5143268"/>
              <a:gd name="connsiteX1827" fmla="*/ 4788216 w 5024108"/>
              <a:gd name="connsiteY1827" fmla="*/ 1527955 h 5143268"/>
              <a:gd name="connsiteX1828" fmla="*/ 4790285 w 5024108"/>
              <a:gd name="connsiteY1828" fmla="*/ 1532093 h 5143268"/>
              <a:gd name="connsiteX1829" fmla="*/ 4794423 w 5024108"/>
              <a:gd name="connsiteY1829" fmla="*/ 1544508 h 5143268"/>
              <a:gd name="connsiteX1830" fmla="*/ 4788216 w 5024108"/>
              <a:gd name="connsiteY1830" fmla="*/ 1552785 h 5143268"/>
              <a:gd name="connsiteX1831" fmla="*/ 4792354 w 5024108"/>
              <a:gd name="connsiteY1831" fmla="*/ 1567270 h 5143268"/>
              <a:gd name="connsiteX1832" fmla="*/ 4792354 w 5024108"/>
              <a:gd name="connsiteY1832" fmla="*/ 1575547 h 5143268"/>
              <a:gd name="connsiteX1833" fmla="*/ 4782008 w 5024108"/>
              <a:gd name="connsiteY1833" fmla="*/ 1583824 h 5143268"/>
              <a:gd name="connsiteX1834" fmla="*/ 4769593 w 5024108"/>
              <a:gd name="connsiteY1834" fmla="*/ 1596239 h 5143268"/>
              <a:gd name="connsiteX1835" fmla="*/ 4757177 w 5024108"/>
              <a:gd name="connsiteY1835" fmla="*/ 1587962 h 5143268"/>
              <a:gd name="connsiteX1836" fmla="*/ 4753039 w 5024108"/>
              <a:gd name="connsiteY1836" fmla="*/ 1565201 h 5143268"/>
              <a:gd name="connsiteX1837" fmla="*/ 4740623 w 5024108"/>
              <a:gd name="connsiteY1837" fmla="*/ 1558993 h 5143268"/>
              <a:gd name="connsiteX1838" fmla="*/ 4728208 w 5024108"/>
              <a:gd name="connsiteY1838" fmla="*/ 1569339 h 5143268"/>
              <a:gd name="connsiteX1839" fmla="*/ 4709585 w 5024108"/>
              <a:gd name="connsiteY1839" fmla="*/ 1561062 h 5143268"/>
              <a:gd name="connsiteX1840" fmla="*/ 4690962 w 5024108"/>
              <a:gd name="connsiteY1840" fmla="*/ 1567270 h 5143268"/>
              <a:gd name="connsiteX1841" fmla="*/ 4682685 w 5024108"/>
              <a:gd name="connsiteY1841" fmla="*/ 1567270 h 5143268"/>
              <a:gd name="connsiteX1842" fmla="*/ 4672339 w 5024108"/>
              <a:gd name="connsiteY1842" fmla="*/ 1548647 h 5143268"/>
              <a:gd name="connsiteX1843" fmla="*/ 4668200 w 5024108"/>
              <a:gd name="connsiteY1843" fmla="*/ 1530024 h 5143268"/>
              <a:gd name="connsiteX1844" fmla="*/ 4672339 w 5024108"/>
              <a:gd name="connsiteY1844" fmla="*/ 1519678 h 5143268"/>
              <a:gd name="connsiteX1845" fmla="*/ 4680615 w 5024108"/>
              <a:gd name="connsiteY1845" fmla="*/ 1503124 h 5143268"/>
              <a:gd name="connsiteX1846" fmla="*/ 4699238 w 5024108"/>
              <a:gd name="connsiteY1846" fmla="*/ 1498985 h 5143268"/>
              <a:gd name="connsiteX1847" fmla="*/ 4703377 w 5024108"/>
              <a:gd name="connsiteY1847" fmla="*/ 1482431 h 5143268"/>
              <a:gd name="connsiteX1848" fmla="*/ 4699238 w 5024108"/>
              <a:gd name="connsiteY1848" fmla="*/ 1465877 h 5143268"/>
              <a:gd name="connsiteX1849" fmla="*/ 4666131 w 5024108"/>
              <a:gd name="connsiteY1849" fmla="*/ 1478293 h 5143268"/>
              <a:gd name="connsiteX1850" fmla="*/ 4649577 w 5024108"/>
              <a:gd name="connsiteY1850" fmla="*/ 1488639 h 5143268"/>
              <a:gd name="connsiteX1851" fmla="*/ 4626815 w 5024108"/>
              <a:gd name="connsiteY1851" fmla="*/ 1494847 h 5143268"/>
              <a:gd name="connsiteX1852" fmla="*/ 4612330 w 5024108"/>
              <a:gd name="connsiteY1852" fmla="*/ 1509331 h 5143268"/>
              <a:gd name="connsiteX1853" fmla="*/ 4599915 w 5024108"/>
              <a:gd name="connsiteY1853" fmla="*/ 1523816 h 5143268"/>
              <a:gd name="connsiteX1854" fmla="*/ 4573015 w 5024108"/>
              <a:gd name="connsiteY1854" fmla="*/ 1536231 h 5143268"/>
              <a:gd name="connsiteX1855" fmla="*/ 4550253 w 5024108"/>
              <a:gd name="connsiteY1855" fmla="*/ 1532093 h 5143268"/>
              <a:gd name="connsiteX1856" fmla="*/ 4529561 w 5024108"/>
              <a:gd name="connsiteY1856" fmla="*/ 1513470 h 5143268"/>
              <a:gd name="connsiteX1857" fmla="*/ 4519215 w 5024108"/>
              <a:gd name="connsiteY1857" fmla="*/ 1509331 h 5143268"/>
              <a:gd name="connsiteX1858" fmla="*/ 4510938 w 5024108"/>
              <a:gd name="connsiteY1858" fmla="*/ 1509331 h 5143268"/>
              <a:gd name="connsiteX1859" fmla="*/ 4533699 w 5024108"/>
              <a:gd name="connsiteY1859" fmla="*/ 1478293 h 5143268"/>
              <a:gd name="connsiteX1860" fmla="*/ 4562669 w 5024108"/>
              <a:gd name="connsiteY1860" fmla="*/ 1457600 h 5143268"/>
              <a:gd name="connsiteX1861" fmla="*/ 4579223 w 5024108"/>
              <a:gd name="connsiteY1861" fmla="*/ 1432770 h 5143268"/>
              <a:gd name="connsiteX1862" fmla="*/ 4601984 w 5024108"/>
              <a:gd name="connsiteY1862" fmla="*/ 1391385 h 5143268"/>
              <a:gd name="connsiteX1863" fmla="*/ 4622677 w 5024108"/>
              <a:gd name="connsiteY1863" fmla="*/ 1358277 h 5143268"/>
              <a:gd name="connsiteX1864" fmla="*/ 4635092 w 5024108"/>
              <a:gd name="connsiteY1864" fmla="*/ 1325169 h 5143268"/>
              <a:gd name="connsiteX1865" fmla="*/ 4655785 w 5024108"/>
              <a:gd name="connsiteY1865" fmla="*/ 1321031 h 5143268"/>
              <a:gd name="connsiteX1866" fmla="*/ 4693031 w 5024108"/>
              <a:gd name="connsiteY1866" fmla="*/ 1314823 h 5143268"/>
              <a:gd name="connsiteX1867" fmla="*/ 4705446 w 5024108"/>
              <a:gd name="connsiteY1867" fmla="*/ 1323100 h 5143268"/>
              <a:gd name="connsiteX1868" fmla="*/ 4736485 w 5024108"/>
              <a:gd name="connsiteY1868" fmla="*/ 1335515 h 5143268"/>
              <a:gd name="connsiteX1869" fmla="*/ 4782008 w 5024108"/>
              <a:gd name="connsiteY1869" fmla="*/ 1343792 h 5143268"/>
              <a:gd name="connsiteX1870" fmla="*/ 4829600 w 5024108"/>
              <a:gd name="connsiteY1870" fmla="*/ 1339654 h 5143268"/>
              <a:gd name="connsiteX1871" fmla="*/ 4889608 w 5024108"/>
              <a:gd name="connsiteY1871" fmla="*/ 1343792 h 5143268"/>
              <a:gd name="connsiteX1872" fmla="*/ 4928924 w 5024108"/>
              <a:gd name="connsiteY1872" fmla="*/ 1387246 h 5143268"/>
              <a:gd name="connsiteX1873" fmla="*/ 4953755 w 5024108"/>
              <a:gd name="connsiteY1873" fmla="*/ 1465877 h 5143268"/>
              <a:gd name="connsiteX1874" fmla="*/ 4974447 w 5024108"/>
              <a:gd name="connsiteY1874" fmla="*/ 1536231 h 5143268"/>
              <a:gd name="connsiteX1875" fmla="*/ 4808908 w 5024108"/>
              <a:gd name="connsiteY1875" fmla="*/ 2070095 h 5143268"/>
              <a:gd name="connsiteX1876" fmla="*/ 4804770 w 5024108"/>
              <a:gd name="connsiteY1876" fmla="*/ 2074233 h 5143268"/>
              <a:gd name="connsiteX1877" fmla="*/ 4802700 w 5024108"/>
              <a:gd name="connsiteY1877" fmla="*/ 2074233 h 5143268"/>
              <a:gd name="connsiteX1878" fmla="*/ 4798562 w 5024108"/>
              <a:gd name="connsiteY1878" fmla="*/ 2076303 h 5143268"/>
              <a:gd name="connsiteX1879" fmla="*/ 4798562 w 5024108"/>
              <a:gd name="connsiteY1879" fmla="*/ 2076303 h 5143268"/>
              <a:gd name="connsiteX1880" fmla="*/ 4798562 w 5024108"/>
              <a:gd name="connsiteY1880" fmla="*/ 2076303 h 5143268"/>
              <a:gd name="connsiteX1881" fmla="*/ 4786147 w 5024108"/>
              <a:gd name="connsiteY1881" fmla="*/ 2076303 h 5143268"/>
              <a:gd name="connsiteX1882" fmla="*/ 4763385 w 5024108"/>
              <a:gd name="connsiteY1882" fmla="*/ 2094926 h 5143268"/>
              <a:gd name="connsiteX1883" fmla="*/ 4748900 w 5024108"/>
              <a:gd name="connsiteY1883" fmla="*/ 2107341 h 5143268"/>
              <a:gd name="connsiteX1884" fmla="*/ 4740623 w 5024108"/>
              <a:gd name="connsiteY1884" fmla="*/ 2117687 h 5143268"/>
              <a:gd name="connsiteX1885" fmla="*/ 4722000 w 5024108"/>
              <a:gd name="connsiteY1885" fmla="*/ 2146657 h 5143268"/>
              <a:gd name="connsiteX1886" fmla="*/ 4719931 w 5024108"/>
              <a:gd name="connsiteY1886" fmla="*/ 2152864 h 5143268"/>
              <a:gd name="connsiteX1887" fmla="*/ 4719931 w 5024108"/>
              <a:gd name="connsiteY1887" fmla="*/ 2157003 h 5143268"/>
              <a:gd name="connsiteX1888" fmla="*/ 4719931 w 5024108"/>
              <a:gd name="connsiteY1888" fmla="*/ 2157003 h 5143268"/>
              <a:gd name="connsiteX1889" fmla="*/ 4719931 w 5024108"/>
              <a:gd name="connsiteY1889" fmla="*/ 2159072 h 5143268"/>
              <a:gd name="connsiteX1890" fmla="*/ 4709585 w 5024108"/>
              <a:gd name="connsiteY1890" fmla="*/ 2177695 h 5143268"/>
              <a:gd name="connsiteX1891" fmla="*/ 4703377 w 5024108"/>
              <a:gd name="connsiteY1891" fmla="*/ 2188041 h 5143268"/>
              <a:gd name="connsiteX1892" fmla="*/ 4701308 w 5024108"/>
              <a:gd name="connsiteY1892" fmla="*/ 2194249 h 5143268"/>
              <a:gd name="connsiteX1893" fmla="*/ 4697169 w 5024108"/>
              <a:gd name="connsiteY1893" fmla="*/ 2202526 h 5143268"/>
              <a:gd name="connsiteX1894" fmla="*/ 4682685 w 5024108"/>
              <a:gd name="connsiteY1894" fmla="*/ 2200457 h 5143268"/>
              <a:gd name="connsiteX1895" fmla="*/ 4659923 w 5024108"/>
              <a:gd name="connsiteY1895" fmla="*/ 2200457 h 5143268"/>
              <a:gd name="connsiteX1896" fmla="*/ 4628884 w 5024108"/>
              <a:gd name="connsiteY1896" fmla="*/ 2200457 h 5143268"/>
              <a:gd name="connsiteX1897" fmla="*/ 4606123 w 5024108"/>
              <a:gd name="connsiteY1897" fmla="*/ 2177695 h 5143268"/>
              <a:gd name="connsiteX1898" fmla="*/ 4597846 w 5024108"/>
              <a:gd name="connsiteY1898" fmla="*/ 2161141 h 5143268"/>
              <a:gd name="connsiteX1899" fmla="*/ 4589569 w 5024108"/>
              <a:gd name="connsiteY1899" fmla="*/ 2138380 h 5143268"/>
              <a:gd name="connsiteX1900" fmla="*/ 4579223 w 5024108"/>
              <a:gd name="connsiteY1900" fmla="*/ 2121826 h 5143268"/>
              <a:gd name="connsiteX1901" fmla="*/ 4570946 w 5024108"/>
              <a:gd name="connsiteY1901" fmla="*/ 2092856 h 5143268"/>
              <a:gd name="connsiteX1902" fmla="*/ 4593707 w 5024108"/>
              <a:gd name="connsiteY1902" fmla="*/ 2084579 h 5143268"/>
              <a:gd name="connsiteX1903" fmla="*/ 4601984 w 5024108"/>
              <a:gd name="connsiteY1903" fmla="*/ 2084579 h 5143268"/>
              <a:gd name="connsiteX1904" fmla="*/ 4614400 w 5024108"/>
              <a:gd name="connsiteY1904" fmla="*/ 2092856 h 5143268"/>
              <a:gd name="connsiteX1905" fmla="*/ 4633023 w 5024108"/>
              <a:gd name="connsiteY1905" fmla="*/ 2082510 h 5143268"/>
              <a:gd name="connsiteX1906" fmla="*/ 4628884 w 5024108"/>
              <a:gd name="connsiteY1906" fmla="*/ 2059749 h 5143268"/>
              <a:gd name="connsiteX1907" fmla="*/ 4628884 w 5024108"/>
              <a:gd name="connsiteY1907" fmla="*/ 2049402 h 5143268"/>
              <a:gd name="connsiteX1908" fmla="*/ 4639231 w 5024108"/>
              <a:gd name="connsiteY1908" fmla="*/ 2028710 h 5143268"/>
              <a:gd name="connsiteX1909" fmla="*/ 4633023 w 5024108"/>
              <a:gd name="connsiteY1909" fmla="*/ 2014225 h 5143268"/>
              <a:gd name="connsiteX1910" fmla="*/ 4624746 w 5024108"/>
              <a:gd name="connsiteY1910" fmla="*/ 2005948 h 5143268"/>
              <a:gd name="connsiteX1911" fmla="*/ 4624746 w 5024108"/>
              <a:gd name="connsiteY1911" fmla="*/ 2005948 h 5143268"/>
              <a:gd name="connsiteX1912" fmla="*/ 4610261 w 5024108"/>
              <a:gd name="connsiteY1912" fmla="*/ 1989394 h 5143268"/>
              <a:gd name="connsiteX1913" fmla="*/ 4601984 w 5024108"/>
              <a:gd name="connsiteY1913" fmla="*/ 1962494 h 5143268"/>
              <a:gd name="connsiteX1914" fmla="*/ 4595776 w 5024108"/>
              <a:gd name="connsiteY1914" fmla="*/ 1937664 h 5143268"/>
              <a:gd name="connsiteX1915" fmla="*/ 4637161 w 5024108"/>
              <a:gd name="connsiteY1915" fmla="*/ 1950079 h 5143268"/>
              <a:gd name="connsiteX1916" fmla="*/ 4643369 w 5024108"/>
              <a:gd name="connsiteY1916" fmla="*/ 1954217 h 5143268"/>
              <a:gd name="connsiteX1917" fmla="*/ 4643369 w 5024108"/>
              <a:gd name="connsiteY1917" fmla="*/ 1954217 h 5143268"/>
              <a:gd name="connsiteX1918" fmla="*/ 4649577 w 5024108"/>
              <a:gd name="connsiteY1918" fmla="*/ 1958356 h 5143268"/>
              <a:gd name="connsiteX1919" fmla="*/ 4664061 w 5024108"/>
              <a:gd name="connsiteY1919" fmla="*/ 1964564 h 5143268"/>
              <a:gd name="connsiteX1920" fmla="*/ 4674408 w 5024108"/>
              <a:gd name="connsiteY1920" fmla="*/ 1968702 h 5143268"/>
              <a:gd name="connsiteX1921" fmla="*/ 4680615 w 5024108"/>
              <a:gd name="connsiteY1921" fmla="*/ 1970771 h 5143268"/>
              <a:gd name="connsiteX1922" fmla="*/ 4693031 w 5024108"/>
              <a:gd name="connsiteY1922" fmla="*/ 1979048 h 5143268"/>
              <a:gd name="connsiteX1923" fmla="*/ 4740623 w 5024108"/>
              <a:gd name="connsiteY1923" fmla="*/ 2008018 h 5143268"/>
              <a:gd name="connsiteX1924" fmla="*/ 4775800 w 5024108"/>
              <a:gd name="connsiteY1924" fmla="*/ 2032848 h 5143268"/>
              <a:gd name="connsiteX1925" fmla="*/ 4796493 w 5024108"/>
              <a:gd name="connsiteY1925" fmla="*/ 2055610 h 5143268"/>
              <a:gd name="connsiteX1926" fmla="*/ 4810977 w 5024108"/>
              <a:gd name="connsiteY1926" fmla="*/ 2072164 h 5143268"/>
              <a:gd name="connsiteX1927" fmla="*/ 4397130 w 5024108"/>
              <a:gd name="connsiteY1927" fmla="*/ 3117129 h 5143268"/>
              <a:gd name="connsiteX1928" fmla="*/ 4397130 w 5024108"/>
              <a:gd name="connsiteY1928" fmla="*/ 3162652 h 5143268"/>
              <a:gd name="connsiteX1929" fmla="*/ 4397130 w 5024108"/>
              <a:gd name="connsiteY1929" fmla="*/ 3230937 h 5143268"/>
              <a:gd name="connsiteX1930" fmla="*/ 4390922 w 5024108"/>
              <a:gd name="connsiteY1930" fmla="*/ 3270253 h 5143268"/>
              <a:gd name="connsiteX1931" fmla="*/ 4347468 w 5024108"/>
              <a:gd name="connsiteY1931" fmla="*/ 3301291 h 5143268"/>
              <a:gd name="connsiteX1932" fmla="*/ 4322637 w 5024108"/>
              <a:gd name="connsiteY1932" fmla="*/ 3342676 h 5143268"/>
              <a:gd name="connsiteX1933" fmla="*/ 4289530 w 5024108"/>
              <a:gd name="connsiteY1933" fmla="*/ 3404753 h 5143268"/>
              <a:gd name="connsiteX1934" fmla="*/ 4264699 w 5024108"/>
              <a:gd name="connsiteY1934" fmla="*/ 3429584 h 5143268"/>
              <a:gd name="connsiteX1935" fmla="*/ 4258491 w 5024108"/>
              <a:gd name="connsiteY1935" fmla="*/ 3444068 h 5143268"/>
              <a:gd name="connsiteX1936" fmla="*/ 4256422 w 5024108"/>
              <a:gd name="connsiteY1936" fmla="*/ 3456484 h 5143268"/>
              <a:gd name="connsiteX1937" fmla="*/ 4229522 w 5024108"/>
              <a:gd name="connsiteY1937" fmla="*/ 3491661 h 5143268"/>
              <a:gd name="connsiteX1938" fmla="*/ 4217106 w 5024108"/>
              <a:gd name="connsiteY1938" fmla="*/ 3491661 h 5143268"/>
              <a:gd name="connsiteX1939" fmla="*/ 4188137 w 5024108"/>
              <a:gd name="connsiteY1939" fmla="*/ 3483384 h 5143268"/>
              <a:gd name="connsiteX1940" fmla="*/ 4183998 w 5024108"/>
              <a:gd name="connsiteY1940" fmla="*/ 3483384 h 5143268"/>
              <a:gd name="connsiteX1941" fmla="*/ 4140544 w 5024108"/>
              <a:gd name="connsiteY1941" fmla="*/ 3477176 h 5143268"/>
              <a:gd name="connsiteX1942" fmla="*/ 4132267 w 5024108"/>
              <a:gd name="connsiteY1942" fmla="*/ 3458553 h 5143268"/>
              <a:gd name="connsiteX1943" fmla="*/ 4121921 w 5024108"/>
              <a:gd name="connsiteY1943" fmla="*/ 3433722 h 5143268"/>
              <a:gd name="connsiteX1944" fmla="*/ 4121921 w 5024108"/>
              <a:gd name="connsiteY1944" fmla="*/ 3410961 h 5143268"/>
              <a:gd name="connsiteX1945" fmla="*/ 4121921 w 5024108"/>
              <a:gd name="connsiteY1945" fmla="*/ 3410961 h 5143268"/>
              <a:gd name="connsiteX1946" fmla="*/ 4113644 w 5024108"/>
              <a:gd name="connsiteY1946" fmla="*/ 3371645 h 5143268"/>
              <a:gd name="connsiteX1947" fmla="*/ 4142613 w 5024108"/>
              <a:gd name="connsiteY1947" fmla="*/ 3357161 h 5143268"/>
              <a:gd name="connsiteX1948" fmla="*/ 4169514 w 5024108"/>
              <a:gd name="connsiteY1948" fmla="*/ 3346814 h 5143268"/>
              <a:gd name="connsiteX1949" fmla="*/ 4194345 w 5024108"/>
              <a:gd name="connsiteY1949" fmla="*/ 3321984 h 5143268"/>
              <a:gd name="connsiteX1950" fmla="*/ 4202621 w 5024108"/>
              <a:gd name="connsiteY1950" fmla="*/ 3288876 h 5143268"/>
              <a:gd name="connsiteX1951" fmla="*/ 4231591 w 5024108"/>
              <a:gd name="connsiteY1951" fmla="*/ 3241283 h 5143268"/>
              <a:gd name="connsiteX1952" fmla="*/ 4231591 w 5024108"/>
              <a:gd name="connsiteY1952" fmla="*/ 3206106 h 5143268"/>
              <a:gd name="connsiteX1953" fmla="*/ 4196414 w 5024108"/>
              <a:gd name="connsiteY1953" fmla="*/ 3179206 h 5143268"/>
              <a:gd name="connsiteX1954" fmla="*/ 4225383 w 5024108"/>
              <a:gd name="connsiteY1954" fmla="*/ 3166791 h 5143268"/>
              <a:gd name="connsiteX1955" fmla="*/ 4225383 w 5024108"/>
              <a:gd name="connsiteY1955" fmla="*/ 3144029 h 5143268"/>
              <a:gd name="connsiteX1956" fmla="*/ 4212968 w 5024108"/>
              <a:gd name="connsiteY1956" fmla="*/ 3127475 h 5143268"/>
              <a:gd name="connsiteX1957" fmla="*/ 4206760 w 5024108"/>
              <a:gd name="connsiteY1957" fmla="*/ 3098506 h 5143268"/>
              <a:gd name="connsiteX1958" fmla="*/ 4235729 w 5024108"/>
              <a:gd name="connsiteY1958" fmla="*/ 3081952 h 5143268"/>
              <a:gd name="connsiteX1959" fmla="*/ 4256422 w 5024108"/>
              <a:gd name="connsiteY1959" fmla="*/ 3081952 h 5143268"/>
              <a:gd name="connsiteX1960" fmla="*/ 4262629 w 5024108"/>
              <a:gd name="connsiteY1960" fmla="*/ 3075744 h 5143268"/>
              <a:gd name="connsiteX1961" fmla="*/ 4283322 w 5024108"/>
              <a:gd name="connsiteY1961" fmla="*/ 3052983 h 5143268"/>
              <a:gd name="connsiteX1962" fmla="*/ 4328845 w 5024108"/>
              <a:gd name="connsiteY1962" fmla="*/ 3059190 h 5143268"/>
              <a:gd name="connsiteX1963" fmla="*/ 4330914 w 5024108"/>
              <a:gd name="connsiteY1963" fmla="*/ 3061260 h 5143268"/>
              <a:gd name="connsiteX1964" fmla="*/ 4359884 w 5024108"/>
              <a:gd name="connsiteY1964" fmla="*/ 3079883 h 5143268"/>
              <a:gd name="connsiteX1965" fmla="*/ 4401268 w 5024108"/>
              <a:gd name="connsiteY1965" fmla="*/ 3106783 h 5143268"/>
              <a:gd name="connsiteX1966" fmla="*/ 4407476 w 5024108"/>
              <a:gd name="connsiteY1966" fmla="*/ 3110921 h 5143268"/>
              <a:gd name="connsiteX1967" fmla="*/ 4403338 w 5024108"/>
              <a:gd name="connsiteY1967" fmla="*/ 3119198 h 5143268"/>
              <a:gd name="connsiteX1968" fmla="*/ 3610820 w 5024108"/>
              <a:gd name="connsiteY1968" fmla="*/ 2039056 h 5143268"/>
              <a:gd name="connsiteX1969" fmla="*/ 3579781 w 5024108"/>
              <a:gd name="connsiteY1969" fmla="*/ 2072164 h 5143268"/>
              <a:gd name="connsiteX1970" fmla="*/ 3534258 w 5024108"/>
              <a:gd name="connsiteY1970" fmla="*/ 2117687 h 5143268"/>
              <a:gd name="connsiteX1971" fmla="*/ 3501150 w 5024108"/>
              <a:gd name="connsiteY1971" fmla="*/ 2173557 h 5143268"/>
              <a:gd name="connsiteX1972" fmla="*/ 3525981 w 5024108"/>
              <a:gd name="connsiteY1972" fmla="*/ 2194249 h 5143268"/>
              <a:gd name="connsiteX1973" fmla="*/ 3557019 w 5024108"/>
              <a:gd name="connsiteY1973" fmla="*/ 2202526 h 5143268"/>
              <a:gd name="connsiteX1974" fmla="*/ 3563227 w 5024108"/>
              <a:gd name="connsiteY1974" fmla="*/ 2223218 h 5143268"/>
              <a:gd name="connsiteX1975" fmla="*/ 3530119 w 5024108"/>
              <a:gd name="connsiteY1975" fmla="*/ 2227357 h 5143268"/>
              <a:gd name="connsiteX1976" fmla="*/ 3530119 w 5024108"/>
              <a:gd name="connsiteY1976" fmla="*/ 2241842 h 5143268"/>
              <a:gd name="connsiteX1977" fmla="*/ 3559089 w 5024108"/>
              <a:gd name="connsiteY1977" fmla="*/ 2260465 h 5143268"/>
              <a:gd name="connsiteX1978" fmla="*/ 3559089 w 5024108"/>
              <a:gd name="connsiteY1978" fmla="*/ 2262534 h 5143268"/>
              <a:gd name="connsiteX1979" fmla="*/ 3554950 w 5024108"/>
              <a:gd name="connsiteY1979" fmla="*/ 2266672 h 5143268"/>
              <a:gd name="connsiteX1980" fmla="*/ 3550811 w 5024108"/>
              <a:gd name="connsiteY1980" fmla="*/ 2266672 h 5143268"/>
              <a:gd name="connsiteX1981" fmla="*/ 3550811 w 5024108"/>
              <a:gd name="connsiteY1981" fmla="*/ 2266672 h 5143268"/>
              <a:gd name="connsiteX1982" fmla="*/ 3544604 w 5024108"/>
              <a:gd name="connsiteY1982" fmla="*/ 2266672 h 5143268"/>
              <a:gd name="connsiteX1983" fmla="*/ 3544604 w 5024108"/>
              <a:gd name="connsiteY1983" fmla="*/ 2266672 h 5143268"/>
              <a:gd name="connsiteX1984" fmla="*/ 3544604 w 5024108"/>
              <a:gd name="connsiteY1984" fmla="*/ 2266672 h 5143268"/>
              <a:gd name="connsiteX1985" fmla="*/ 3542535 w 5024108"/>
              <a:gd name="connsiteY1985" fmla="*/ 2266672 h 5143268"/>
              <a:gd name="connsiteX1986" fmla="*/ 3538396 w 5024108"/>
              <a:gd name="connsiteY1986" fmla="*/ 2268742 h 5143268"/>
              <a:gd name="connsiteX1987" fmla="*/ 3552881 w 5024108"/>
              <a:gd name="connsiteY1987" fmla="*/ 2314265 h 5143268"/>
              <a:gd name="connsiteX1988" fmla="*/ 3567365 w 5024108"/>
              <a:gd name="connsiteY1988" fmla="*/ 2322542 h 5143268"/>
              <a:gd name="connsiteX1989" fmla="*/ 3567365 w 5024108"/>
              <a:gd name="connsiteY1989" fmla="*/ 2337027 h 5143268"/>
              <a:gd name="connsiteX1990" fmla="*/ 3559089 w 5024108"/>
              <a:gd name="connsiteY1990" fmla="*/ 2361857 h 5143268"/>
              <a:gd name="connsiteX1991" fmla="*/ 3567365 w 5024108"/>
              <a:gd name="connsiteY1991" fmla="*/ 2374273 h 5143268"/>
              <a:gd name="connsiteX1992" fmla="*/ 3571504 w 5024108"/>
              <a:gd name="connsiteY1992" fmla="*/ 2388757 h 5143268"/>
              <a:gd name="connsiteX1993" fmla="*/ 3565296 w 5024108"/>
              <a:gd name="connsiteY1993" fmla="*/ 2397034 h 5143268"/>
              <a:gd name="connsiteX1994" fmla="*/ 3532188 w 5024108"/>
              <a:gd name="connsiteY1994" fmla="*/ 2392896 h 5143268"/>
              <a:gd name="connsiteX1995" fmla="*/ 3501150 w 5024108"/>
              <a:gd name="connsiteY1995" fmla="*/ 2397034 h 5143268"/>
              <a:gd name="connsiteX1996" fmla="*/ 3461835 w 5024108"/>
              <a:gd name="connsiteY1996" fmla="*/ 2423934 h 5143268"/>
              <a:gd name="connsiteX1997" fmla="*/ 3424588 w 5024108"/>
              <a:gd name="connsiteY1997" fmla="*/ 2430142 h 5143268"/>
              <a:gd name="connsiteX1998" fmla="*/ 3403896 w 5024108"/>
              <a:gd name="connsiteY1998" fmla="*/ 2421865 h 5143268"/>
              <a:gd name="connsiteX1999" fmla="*/ 3381134 w 5024108"/>
              <a:gd name="connsiteY1999" fmla="*/ 2417727 h 5143268"/>
              <a:gd name="connsiteX2000" fmla="*/ 3381134 w 5024108"/>
              <a:gd name="connsiteY2000" fmla="*/ 2440488 h 5143268"/>
              <a:gd name="connsiteX2001" fmla="*/ 3381134 w 5024108"/>
              <a:gd name="connsiteY2001" fmla="*/ 2457042 h 5143268"/>
              <a:gd name="connsiteX2002" fmla="*/ 3364580 w 5024108"/>
              <a:gd name="connsiteY2002" fmla="*/ 2448765 h 5143268"/>
              <a:gd name="connsiteX2003" fmla="*/ 3304572 w 5024108"/>
              <a:gd name="connsiteY2003" fmla="*/ 2428073 h 5143268"/>
              <a:gd name="connsiteX2004" fmla="*/ 3288018 w 5024108"/>
              <a:gd name="connsiteY2004" fmla="*/ 2434281 h 5143268"/>
              <a:gd name="connsiteX2005" fmla="*/ 3252841 w 5024108"/>
              <a:gd name="connsiteY2005" fmla="*/ 2426004 h 5143268"/>
              <a:gd name="connsiteX2006" fmla="*/ 3252841 w 5024108"/>
              <a:gd name="connsiteY2006" fmla="*/ 2403242 h 5143268"/>
              <a:gd name="connsiteX2007" fmla="*/ 3234218 w 5024108"/>
              <a:gd name="connsiteY2007" fmla="*/ 2382550 h 5143268"/>
              <a:gd name="connsiteX2008" fmla="*/ 3217664 w 5024108"/>
              <a:gd name="connsiteY2008" fmla="*/ 2397034 h 5143268"/>
              <a:gd name="connsiteX2009" fmla="*/ 3199041 w 5024108"/>
              <a:gd name="connsiteY2009" fmla="*/ 2382550 h 5143268"/>
              <a:gd name="connsiteX2010" fmla="*/ 3180418 w 5024108"/>
              <a:gd name="connsiteY2010" fmla="*/ 2390827 h 5143268"/>
              <a:gd name="connsiteX2011" fmla="*/ 3168003 w 5024108"/>
              <a:gd name="connsiteY2011" fmla="*/ 2426004 h 5143268"/>
              <a:gd name="connsiteX2012" fmla="*/ 3157656 w 5024108"/>
              <a:gd name="connsiteY2012" fmla="*/ 2434281 h 5143268"/>
              <a:gd name="connsiteX2013" fmla="*/ 3130757 w 5024108"/>
              <a:gd name="connsiteY2013" fmla="*/ 2421865 h 5143268"/>
              <a:gd name="connsiteX2014" fmla="*/ 3101787 w 5024108"/>
              <a:gd name="connsiteY2014" fmla="*/ 2392896 h 5143268"/>
              <a:gd name="connsiteX2015" fmla="*/ 3070748 w 5024108"/>
              <a:gd name="connsiteY2015" fmla="*/ 2392896 h 5143268"/>
              <a:gd name="connsiteX2016" fmla="*/ 3041779 w 5024108"/>
              <a:gd name="connsiteY2016" fmla="*/ 2382550 h 5143268"/>
              <a:gd name="connsiteX2017" fmla="*/ 3041779 w 5024108"/>
              <a:gd name="connsiteY2017" fmla="*/ 2345303 h 5143268"/>
              <a:gd name="connsiteX2018" fmla="*/ 3047987 w 5024108"/>
              <a:gd name="connsiteY2018" fmla="*/ 2312196 h 5143268"/>
              <a:gd name="connsiteX2019" fmla="*/ 3029364 w 5024108"/>
              <a:gd name="connsiteY2019" fmla="*/ 2339096 h 5143268"/>
              <a:gd name="connsiteX2020" fmla="*/ 3014879 w 5024108"/>
              <a:gd name="connsiteY2020" fmla="*/ 2380480 h 5143268"/>
              <a:gd name="connsiteX2021" fmla="*/ 2998325 w 5024108"/>
              <a:gd name="connsiteY2021" fmla="*/ 2374273 h 5143268"/>
              <a:gd name="connsiteX2022" fmla="*/ 2994187 w 5024108"/>
              <a:gd name="connsiteY2022" fmla="*/ 2347373 h 5143268"/>
              <a:gd name="connsiteX2023" fmla="*/ 2992117 w 5024108"/>
              <a:gd name="connsiteY2023" fmla="*/ 2281157 h 5143268"/>
              <a:gd name="connsiteX2024" fmla="*/ 2992117 w 5024108"/>
              <a:gd name="connsiteY2024" fmla="*/ 2237703 h 5143268"/>
              <a:gd name="connsiteX2025" fmla="*/ 2979702 w 5024108"/>
              <a:gd name="connsiteY2025" fmla="*/ 2202526 h 5143268"/>
              <a:gd name="connsiteX2026" fmla="*/ 2996256 w 5024108"/>
              <a:gd name="connsiteY2026" fmla="*/ 2161141 h 5143268"/>
              <a:gd name="connsiteX2027" fmla="*/ 3006602 w 5024108"/>
              <a:gd name="connsiteY2027" fmla="*/ 2090787 h 5143268"/>
              <a:gd name="connsiteX2028" fmla="*/ 3041779 w 5024108"/>
              <a:gd name="connsiteY2028" fmla="*/ 1989394 h 5143268"/>
              <a:gd name="connsiteX2029" fmla="*/ 3041779 w 5024108"/>
              <a:gd name="connsiteY2029" fmla="*/ 1989394 h 5143268"/>
              <a:gd name="connsiteX2030" fmla="*/ 3041779 w 5024108"/>
              <a:gd name="connsiteY2030" fmla="*/ 1989394 h 5143268"/>
              <a:gd name="connsiteX2031" fmla="*/ 3041779 w 5024108"/>
              <a:gd name="connsiteY2031" fmla="*/ 1989394 h 5143268"/>
              <a:gd name="connsiteX2032" fmla="*/ 3060402 w 5024108"/>
              <a:gd name="connsiteY2032" fmla="*/ 1945941 h 5143268"/>
              <a:gd name="connsiteX2033" fmla="*/ 3087302 w 5024108"/>
              <a:gd name="connsiteY2033" fmla="*/ 1892140 h 5143268"/>
              <a:gd name="connsiteX2034" fmla="*/ 3118341 w 5024108"/>
              <a:gd name="connsiteY2034" fmla="*/ 1867309 h 5143268"/>
              <a:gd name="connsiteX2035" fmla="*/ 3136964 w 5024108"/>
              <a:gd name="connsiteY2035" fmla="*/ 1840409 h 5143268"/>
              <a:gd name="connsiteX2036" fmla="*/ 3168003 w 5024108"/>
              <a:gd name="connsiteY2036" fmla="*/ 1807302 h 5143268"/>
              <a:gd name="connsiteX2037" fmla="*/ 3184556 w 5024108"/>
              <a:gd name="connsiteY2037" fmla="*/ 1730740 h 5143268"/>
              <a:gd name="connsiteX2038" fmla="*/ 3157656 w 5024108"/>
              <a:gd name="connsiteY2038" fmla="*/ 1695563 h 5143268"/>
              <a:gd name="connsiteX2039" fmla="*/ 3151449 w 5024108"/>
              <a:gd name="connsiteY2039" fmla="*/ 1668663 h 5143268"/>
              <a:gd name="connsiteX2040" fmla="*/ 3168003 w 5024108"/>
              <a:gd name="connsiteY2040" fmla="*/ 1625209 h 5143268"/>
              <a:gd name="connsiteX2041" fmla="*/ 3180418 w 5024108"/>
              <a:gd name="connsiteY2041" fmla="*/ 1602447 h 5143268"/>
              <a:gd name="connsiteX2042" fmla="*/ 3205249 w 5024108"/>
              <a:gd name="connsiteY2042" fmla="*/ 1577616 h 5143268"/>
              <a:gd name="connsiteX2043" fmla="*/ 3238357 w 5024108"/>
              <a:gd name="connsiteY2043" fmla="*/ 1567270 h 5143268"/>
              <a:gd name="connsiteX2044" fmla="*/ 3283880 w 5024108"/>
              <a:gd name="connsiteY2044" fmla="*/ 1513470 h 5143268"/>
              <a:gd name="connsiteX2045" fmla="*/ 3294226 w 5024108"/>
              <a:gd name="connsiteY2045" fmla="*/ 1484500 h 5143268"/>
              <a:gd name="connsiteX2046" fmla="*/ 3298365 w 5024108"/>
              <a:gd name="connsiteY2046" fmla="*/ 1463808 h 5143268"/>
              <a:gd name="connsiteX2047" fmla="*/ 3314919 w 5024108"/>
              <a:gd name="connsiteY2047" fmla="*/ 1443116 h 5143268"/>
              <a:gd name="connsiteX2048" fmla="*/ 3302503 w 5024108"/>
              <a:gd name="connsiteY2048" fmla="*/ 1416216 h 5143268"/>
              <a:gd name="connsiteX2049" fmla="*/ 3277672 w 5024108"/>
              <a:gd name="connsiteY2049" fmla="*/ 1395523 h 5143268"/>
              <a:gd name="connsiteX2050" fmla="*/ 3238357 w 5024108"/>
              <a:gd name="connsiteY2050" fmla="*/ 1389316 h 5143268"/>
              <a:gd name="connsiteX2051" fmla="*/ 3265257 w 5024108"/>
              <a:gd name="connsiteY2051" fmla="*/ 1370692 h 5143268"/>
              <a:gd name="connsiteX2052" fmla="*/ 3292157 w 5024108"/>
              <a:gd name="connsiteY2052" fmla="*/ 1345862 h 5143268"/>
              <a:gd name="connsiteX2053" fmla="*/ 3302503 w 5024108"/>
              <a:gd name="connsiteY2053" fmla="*/ 1370692 h 5143268"/>
              <a:gd name="connsiteX2054" fmla="*/ 3329403 w 5024108"/>
              <a:gd name="connsiteY2054" fmla="*/ 1370692 h 5143268"/>
              <a:gd name="connsiteX2055" fmla="*/ 3354234 w 5024108"/>
              <a:gd name="connsiteY2055" fmla="*/ 1370692 h 5143268"/>
              <a:gd name="connsiteX2056" fmla="*/ 3391480 w 5024108"/>
              <a:gd name="connsiteY2056" fmla="*/ 1403800 h 5143268"/>
              <a:gd name="connsiteX2057" fmla="*/ 3410104 w 5024108"/>
              <a:gd name="connsiteY2057" fmla="*/ 1447254 h 5143268"/>
              <a:gd name="connsiteX2058" fmla="*/ 3410104 w 5024108"/>
              <a:gd name="connsiteY2058" fmla="*/ 1511401 h 5143268"/>
              <a:gd name="connsiteX2059" fmla="*/ 3410104 w 5024108"/>
              <a:gd name="connsiteY2059" fmla="*/ 1548647 h 5143268"/>
              <a:gd name="connsiteX2060" fmla="*/ 3393550 w 5024108"/>
              <a:gd name="connsiteY2060" fmla="*/ 1612793 h 5143268"/>
              <a:gd name="connsiteX2061" fmla="*/ 3364580 w 5024108"/>
              <a:gd name="connsiteY2061" fmla="*/ 1635555 h 5143268"/>
              <a:gd name="connsiteX2062" fmla="*/ 3387342 w 5024108"/>
              <a:gd name="connsiteY2062" fmla="*/ 1643832 h 5143268"/>
              <a:gd name="connsiteX2063" fmla="*/ 3397688 w 5024108"/>
              <a:gd name="connsiteY2063" fmla="*/ 1643832 h 5143268"/>
              <a:gd name="connsiteX2064" fmla="*/ 3403896 w 5024108"/>
              <a:gd name="connsiteY2064" fmla="*/ 1670732 h 5143268"/>
              <a:gd name="connsiteX2065" fmla="*/ 3430796 w 5024108"/>
              <a:gd name="connsiteY2065" fmla="*/ 1703840 h 5143268"/>
              <a:gd name="connsiteX2066" fmla="*/ 3455627 w 5024108"/>
              <a:gd name="connsiteY2066" fmla="*/ 1736948 h 5143268"/>
              <a:gd name="connsiteX2067" fmla="*/ 3486665 w 5024108"/>
              <a:gd name="connsiteY2067" fmla="*/ 1716255 h 5143268"/>
              <a:gd name="connsiteX2068" fmla="*/ 3519773 w 5024108"/>
              <a:gd name="connsiteY2068" fmla="*/ 1718324 h 5143268"/>
              <a:gd name="connsiteX2069" fmla="*/ 3530119 w 5024108"/>
              <a:gd name="connsiteY2069" fmla="*/ 1757640 h 5143268"/>
              <a:gd name="connsiteX2070" fmla="*/ 3521842 w 5024108"/>
              <a:gd name="connsiteY2070" fmla="*/ 1788678 h 5143268"/>
              <a:gd name="connsiteX2071" fmla="*/ 3503219 w 5024108"/>
              <a:gd name="connsiteY2071" fmla="*/ 1788678 h 5143268"/>
              <a:gd name="connsiteX2072" fmla="*/ 3486665 w 5024108"/>
              <a:gd name="connsiteY2072" fmla="*/ 1799025 h 5143268"/>
              <a:gd name="connsiteX2073" fmla="*/ 3478388 w 5024108"/>
              <a:gd name="connsiteY2073" fmla="*/ 1830063 h 5143268"/>
              <a:gd name="connsiteX2074" fmla="*/ 3461835 w 5024108"/>
              <a:gd name="connsiteY2074" fmla="*/ 1861102 h 5143268"/>
              <a:gd name="connsiteX2075" fmla="*/ 3465973 w 5024108"/>
              <a:gd name="connsiteY2075" fmla="*/ 1873517 h 5143268"/>
              <a:gd name="connsiteX2076" fmla="*/ 3478388 w 5024108"/>
              <a:gd name="connsiteY2076" fmla="*/ 1881794 h 5143268"/>
              <a:gd name="connsiteX2077" fmla="*/ 3484596 w 5024108"/>
              <a:gd name="connsiteY2077" fmla="*/ 1904556 h 5143268"/>
              <a:gd name="connsiteX2078" fmla="*/ 3507358 w 5024108"/>
              <a:gd name="connsiteY2078" fmla="*/ 1914902 h 5143268"/>
              <a:gd name="connsiteX2079" fmla="*/ 3521842 w 5024108"/>
              <a:gd name="connsiteY2079" fmla="*/ 1923179 h 5143268"/>
              <a:gd name="connsiteX2080" fmla="*/ 3528050 w 5024108"/>
              <a:gd name="connsiteY2080" fmla="*/ 1941802 h 5143268"/>
              <a:gd name="connsiteX2081" fmla="*/ 3513565 w 5024108"/>
              <a:gd name="connsiteY2081" fmla="*/ 1958356 h 5143268"/>
              <a:gd name="connsiteX2082" fmla="*/ 3528050 w 5024108"/>
              <a:gd name="connsiteY2082" fmla="*/ 1972841 h 5143268"/>
              <a:gd name="connsiteX2083" fmla="*/ 3536327 w 5024108"/>
              <a:gd name="connsiteY2083" fmla="*/ 1983187 h 5143268"/>
              <a:gd name="connsiteX2084" fmla="*/ 3542535 w 5024108"/>
              <a:gd name="connsiteY2084" fmla="*/ 2008018 h 5143268"/>
              <a:gd name="connsiteX2085" fmla="*/ 3559089 w 5024108"/>
              <a:gd name="connsiteY2085" fmla="*/ 2022502 h 5143268"/>
              <a:gd name="connsiteX2086" fmla="*/ 3598404 w 5024108"/>
              <a:gd name="connsiteY2086" fmla="*/ 2026641 h 5143268"/>
              <a:gd name="connsiteX2087" fmla="*/ 3621166 w 5024108"/>
              <a:gd name="connsiteY2087" fmla="*/ 2026641 h 5143268"/>
              <a:gd name="connsiteX2088" fmla="*/ 3623235 w 5024108"/>
              <a:gd name="connsiteY2088" fmla="*/ 2026641 h 5143268"/>
              <a:gd name="connsiteX2089" fmla="*/ 3623235 w 5024108"/>
              <a:gd name="connsiteY2089" fmla="*/ 2026641 h 5143268"/>
              <a:gd name="connsiteX2090" fmla="*/ 3623235 w 5024108"/>
              <a:gd name="connsiteY2090" fmla="*/ 2041125 h 5143268"/>
              <a:gd name="connsiteX2091" fmla="*/ 2927971 w 5024108"/>
              <a:gd name="connsiteY2091" fmla="*/ 3317845 h 5143268"/>
              <a:gd name="connsiteX2092" fmla="*/ 2930040 w 5024108"/>
              <a:gd name="connsiteY2092" fmla="*/ 3340607 h 5143268"/>
              <a:gd name="connsiteX2093" fmla="*/ 2915556 w 5024108"/>
              <a:gd name="connsiteY2093" fmla="*/ 3369576 h 5143268"/>
              <a:gd name="connsiteX2094" fmla="*/ 2870032 w 5024108"/>
              <a:gd name="connsiteY2094" fmla="*/ 3384061 h 5143268"/>
              <a:gd name="connsiteX2095" fmla="*/ 2861756 w 5024108"/>
              <a:gd name="connsiteY2095" fmla="*/ 3433722 h 5143268"/>
              <a:gd name="connsiteX2096" fmla="*/ 2861756 w 5024108"/>
              <a:gd name="connsiteY2096" fmla="*/ 3460622 h 5143268"/>
              <a:gd name="connsiteX2097" fmla="*/ 2832786 w 5024108"/>
              <a:gd name="connsiteY2097" fmla="*/ 3468900 h 5143268"/>
              <a:gd name="connsiteX2098" fmla="*/ 2812094 w 5024108"/>
              <a:gd name="connsiteY2098" fmla="*/ 3504077 h 5143268"/>
              <a:gd name="connsiteX2099" fmla="*/ 2816232 w 5024108"/>
              <a:gd name="connsiteY2099" fmla="*/ 3533046 h 5143268"/>
              <a:gd name="connsiteX2100" fmla="*/ 2795540 w 5024108"/>
              <a:gd name="connsiteY2100" fmla="*/ 3543392 h 5143268"/>
              <a:gd name="connsiteX2101" fmla="*/ 2789332 w 5024108"/>
              <a:gd name="connsiteY2101" fmla="*/ 3566154 h 5143268"/>
              <a:gd name="connsiteX2102" fmla="*/ 2772778 w 5024108"/>
              <a:gd name="connsiteY2102" fmla="*/ 3584777 h 5143268"/>
              <a:gd name="connsiteX2103" fmla="*/ 2731394 w 5024108"/>
              <a:gd name="connsiteY2103" fmla="*/ 3611677 h 5143268"/>
              <a:gd name="connsiteX2104" fmla="*/ 2731394 w 5024108"/>
              <a:gd name="connsiteY2104" fmla="*/ 3611677 h 5143268"/>
              <a:gd name="connsiteX2105" fmla="*/ 2723116 w 5024108"/>
              <a:gd name="connsiteY2105" fmla="*/ 3619954 h 5143268"/>
              <a:gd name="connsiteX2106" fmla="*/ 2718978 w 5024108"/>
              <a:gd name="connsiteY2106" fmla="*/ 3624092 h 5143268"/>
              <a:gd name="connsiteX2107" fmla="*/ 2712770 w 5024108"/>
              <a:gd name="connsiteY2107" fmla="*/ 3630300 h 5143268"/>
              <a:gd name="connsiteX2108" fmla="*/ 2708632 w 5024108"/>
              <a:gd name="connsiteY2108" fmla="*/ 3634439 h 5143268"/>
              <a:gd name="connsiteX2109" fmla="*/ 2665178 w 5024108"/>
              <a:gd name="connsiteY2109" fmla="*/ 3671685 h 5143268"/>
              <a:gd name="connsiteX2110" fmla="*/ 2661039 w 5024108"/>
              <a:gd name="connsiteY2110" fmla="*/ 3673754 h 5143268"/>
              <a:gd name="connsiteX2111" fmla="*/ 2661039 w 5024108"/>
              <a:gd name="connsiteY2111" fmla="*/ 3673754 h 5143268"/>
              <a:gd name="connsiteX2112" fmla="*/ 2658970 w 5024108"/>
              <a:gd name="connsiteY2112" fmla="*/ 3675823 h 5143268"/>
              <a:gd name="connsiteX2113" fmla="*/ 2654832 w 5024108"/>
              <a:gd name="connsiteY2113" fmla="*/ 3679962 h 5143268"/>
              <a:gd name="connsiteX2114" fmla="*/ 2654832 w 5024108"/>
              <a:gd name="connsiteY2114" fmla="*/ 3679962 h 5143268"/>
              <a:gd name="connsiteX2115" fmla="*/ 2650693 w 5024108"/>
              <a:gd name="connsiteY2115" fmla="*/ 3682031 h 5143268"/>
              <a:gd name="connsiteX2116" fmla="*/ 2648624 w 5024108"/>
              <a:gd name="connsiteY2116" fmla="*/ 3682031 h 5143268"/>
              <a:gd name="connsiteX2117" fmla="*/ 2644486 w 5024108"/>
              <a:gd name="connsiteY2117" fmla="*/ 3684100 h 5143268"/>
              <a:gd name="connsiteX2118" fmla="*/ 2594824 w 5024108"/>
              <a:gd name="connsiteY2118" fmla="*/ 3723416 h 5143268"/>
              <a:gd name="connsiteX2119" fmla="*/ 2582408 w 5024108"/>
              <a:gd name="connsiteY2119" fmla="*/ 3758593 h 5143268"/>
              <a:gd name="connsiteX2120" fmla="*/ 2576201 w 5024108"/>
              <a:gd name="connsiteY2120" fmla="*/ 3775146 h 5143268"/>
              <a:gd name="connsiteX2121" fmla="*/ 2551370 w 5024108"/>
              <a:gd name="connsiteY2121" fmla="*/ 3793770 h 5143268"/>
              <a:gd name="connsiteX2122" fmla="*/ 2545162 w 5024108"/>
              <a:gd name="connsiteY2122" fmla="*/ 3826877 h 5143268"/>
              <a:gd name="connsiteX2123" fmla="*/ 2532747 w 5024108"/>
              <a:gd name="connsiteY2123" fmla="*/ 3849639 h 5143268"/>
              <a:gd name="connsiteX2124" fmla="*/ 2505847 w 5024108"/>
              <a:gd name="connsiteY2124" fmla="*/ 3857916 h 5143268"/>
              <a:gd name="connsiteX2125" fmla="*/ 2493431 w 5024108"/>
              <a:gd name="connsiteY2125" fmla="*/ 3835155 h 5143268"/>
              <a:gd name="connsiteX2126" fmla="*/ 2460323 w 5024108"/>
              <a:gd name="connsiteY2126" fmla="*/ 3835155 h 5143268"/>
              <a:gd name="connsiteX2127" fmla="*/ 2435493 w 5024108"/>
              <a:gd name="connsiteY2127" fmla="*/ 3847570 h 5143268"/>
              <a:gd name="connsiteX2128" fmla="*/ 2383762 w 5024108"/>
              <a:gd name="connsiteY2128" fmla="*/ 3843431 h 5143268"/>
              <a:gd name="connsiteX2129" fmla="*/ 2367208 w 5024108"/>
              <a:gd name="connsiteY2129" fmla="*/ 3824808 h 5143268"/>
              <a:gd name="connsiteX2130" fmla="*/ 2354792 w 5024108"/>
              <a:gd name="connsiteY2130" fmla="*/ 3797908 h 5143268"/>
              <a:gd name="connsiteX2131" fmla="*/ 2354792 w 5024108"/>
              <a:gd name="connsiteY2131" fmla="*/ 3771008 h 5143268"/>
              <a:gd name="connsiteX2132" fmla="*/ 2352723 w 5024108"/>
              <a:gd name="connsiteY2132" fmla="*/ 3748247 h 5143268"/>
              <a:gd name="connsiteX2133" fmla="*/ 2340308 w 5024108"/>
              <a:gd name="connsiteY2133" fmla="*/ 3721346 h 5143268"/>
              <a:gd name="connsiteX2134" fmla="*/ 2346515 w 5024108"/>
              <a:gd name="connsiteY2134" fmla="*/ 3690308 h 5143268"/>
              <a:gd name="connsiteX2135" fmla="*/ 2338239 w 5024108"/>
              <a:gd name="connsiteY2135" fmla="*/ 3673754 h 5143268"/>
              <a:gd name="connsiteX2136" fmla="*/ 2332031 w 5024108"/>
              <a:gd name="connsiteY2136" fmla="*/ 3648923 h 5143268"/>
              <a:gd name="connsiteX2137" fmla="*/ 2303061 w 5024108"/>
              <a:gd name="connsiteY2137" fmla="*/ 3624092 h 5143268"/>
              <a:gd name="connsiteX2138" fmla="*/ 2284438 w 5024108"/>
              <a:gd name="connsiteY2138" fmla="*/ 3624092 h 5143268"/>
              <a:gd name="connsiteX2139" fmla="*/ 2253400 w 5024108"/>
              <a:gd name="connsiteY2139" fmla="*/ 3609607 h 5143268"/>
              <a:gd name="connsiteX2140" fmla="*/ 2232707 w 5024108"/>
              <a:gd name="connsiteY2140" fmla="*/ 3597192 h 5143268"/>
              <a:gd name="connsiteX2141" fmla="*/ 2207876 w 5024108"/>
              <a:gd name="connsiteY2141" fmla="*/ 3617885 h 5143268"/>
              <a:gd name="connsiteX2142" fmla="*/ 2123038 w 5024108"/>
              <a:gd name="connsiteY2142" fmla="*/ 3617885 h 5143268"/>
              <a:gd name="connsiteX2143" fmla="*/ 2087861 w 5024108"/>
              <a:gd name="connsiteY2143" fmla="*/ 3599261 h 5143268"/>
              <a:gd name="connsiteX2144" fmla="*/ 2069238 w 5024108"/>
              <a:gd name="connsiteY2144" fmla="*/ 3599261 h 5143268"/>
              <a:gd name="connsiteX2145" fmla="*/ 2042337 w 5024108"/>
              <a:gd name="connsiteY2145" fmla="*/ 3599261 h 5143268"/>
              <a:gd name="connsiteX2146" fmla="*/ 2042337 w 5024108"/>
              <a:gd name="connsiteY2146" fmla="*/ 3584777 h 5143268"/>
              <a:gd name="connsiteX2147" fmla="*/ 2050614 w 5024108"/>
              <a:gd name="connsiteY2147" fmla="*/ 3553738 h 5143268"/>
              <a:gd name="connsiteX2148" fmla="*/ 2042337 w 5024108"/>
              <a:gd name="connsiteY2148" fmla="*/ 3537184 h 5143268"/>
              <a:gd name="connsiteX2149" fmla="*/ 2046476 w 5024108"/>
              <a:gd name="connsiteY2149" fmla="*/ 3522700 h 5143268"/>
              <a:gd name="connsiteX2150" fmla="*/ 2058891 w 5024108"/>
              <a:gd name="connsiteY2150" fmla="*/ 3468900 h 5143268"/>
              <a:gd name="connsiteX2151" fmla="*/ 2050614 w 5024108"/>
              <a:gd name="connsiteY2151" fmla="*/ 3417169 h 5143268"/>
              <a:gd name="connsiteX2152" fmla="*/ 2027853 w 5024108"/>
              <a:gd name="connsiteY2152" fmla="*/ 3381991 h 5143268"/>
              <a:gd name="connsiteX2153" fmla="*/ 2019576 w 5024108"/>
              <a:gd name="connsiteY2153" fmla="*/ 3330260 h 5143268"/>
              <a:gd name="connsiteX2154" fmla="*/ 2050614 w 5024108"/>
              <a:gd name="connsiteY2154" fmla="*/ 3321984 h 5143268"/>
              <a:gd name="connsiteX2155" fmla="*/ 2050614 w 5024108"/>
              <a:gd name="connsiteY2155" fmla="*/ 3305430 h 5143268"/>
              <a:gd name="connsiteX2156" fmla="*/ 2025783 w 5024108"/>
              <a:gd name="connsiteY2156" fmla="*/ 3288876 h 5143268"/>
              <a:gd name="connsiteX2157" fmla="*/ 2027853 w 5024108"/>
              <a:gd name="connsiteY2157" fmla="*/ 3268183 h 5143268"/>
              <a:gd name="connsiteX2158" fmla="*/ 2058891 w 5024108"/>
              <a:gd name="connsiteY2158" fmla="*/ 3199899 h 5143268"/>
              <a:gd name="connsiteX2159" fmla="*/ 2075445 w 5024108"/>
              <a:gd name="connsiteY2159" fmla="*/ 3199899 h 5143268"/>
              <a:gd name="connsiteX2160" fmla="*/ 2075445 w 5024108"/>
              <a:gd name="connsiteY2160" fmla="*/ 3168860 h 5143268"/>
              <a:gd name="connsiteX2161" fmla="*/ 2071307 w 5024108"/>
              <a:gd name="connsiteY2161" fmla="*/ 3154375 h 5143268"/>
              <a:gd name="connsiteX2162" fmla="*/ 2079584 w 5024108"/>
              <a:gd name="connsiteY2162" fmla="*/ 3112990 h 5143268"/>
              <a:gd name="connsiteX2163" fmla="*/ 2089930 w 5024108"/>
              <a:gd name="connsiteY2163" fmla="*/ 3092298 h 5143268"/>
              <a:gd name="connsiteX2164" fmla="*/ 2102345 w 5024108"/>
              <a:gd name="connsiteY2164" fmla="*/ 3075744 h 5143268"/>
              <a:gd name="connsiteX2165" fmla="*/ 2083722 w 5024108"/>
              <a:gd name="connsiteY2165" fmla="*/ 3050913 h 5143268"/>
              <a:gd name="connsiteX2166" fmla="*/ 2079584 w 5024108"/>
              <a:gd name="connsiteY2166" fmla="*/ 3026083 h 5143268"/>
              <a:gd name="connsiteX2167" fmla="*/ 2089930 w 5024108"/>
              <a:gd name="connsiteY2167" fmla="*/ 3026083 h 5143268"/>
              <a:gd name="connsiteX2168" fmla="*/ 2125107 w 5024108"/>
              <a:gd name="connsiteY2168" fmla="*/ 3019875 h 5143268"/>
              <a:gd name="connsiteX2169" fmla="*/ 2178907 w 5024108"/>
              <a:gd name="connsiteY2169" fmla="*/ 2968144 h 5143268"/>
              <a:gd name="connsiteX2170" fmla="*/ 2226500 w 5024108"/>
              <a:gd name="connsiteY2170" fmla="*/ 2964005 h 5143268"/>
              <a:gd name="connsiteX2171" fmla="*/ 2243053 w 5024108"/>
              <a:gd name="connsiteY2171" fmla="*/ 2955729 h 5143268"/>
              <a:gd name="connsiteX2172" fmla="*/ 2272023 w 5024108"/>
              <a:gd name="connsiteY2172" fmla="*/ 2949521 h 5143268"/>
              <a:gd name="connsiteX2173" fmla="*/ 2344446 w 5024108"/>
              <a:gd name="connsiteY2173" fmla="*/ 2968144 h 5143268"/>
              <a:gd name="connsiteX2174" fmla="*/ 2406523 w 5024108"/>
              <a:gd name="connsiteY2174" fmla="*/ 2997113 h 5143268"/>
              <a:gd name="connsiteX2175" fmla="*/ 2429285 w 5024108"/>
              <a:gd name="connsiteY2175" fmla="*/ 2986767 h 5143268"/>
              <a:gd name="connsiteX2176" fmla="*/ 2468600 w 5024108"/>
              <a:gd name="connsiteY2176" fmla="*/ 2972283 h 5143268"/>
              <a:gd name="connsiteX2177" fmla="*/ 2495501 w 5024108"/>
              <a:gd name="connsiteY2177" fmla="*/ 2995044 h 5143268"/>
              <a:gd name="connsiteX2178" fmla="*/ 2514124 w 5024108"/>
              <a:gd name="connsiteY2178" fmla="*/ 3005390 h 5143268"/>
              <a:gd name="connsiteX2179" fmla="*/ 2534816 w 5024108"/>
              <a:gd name="connsiteY2179" fmla="*/ 2988836 h 5143268"/>
              <a:gd name="connsiteX2180" fmla="*/ 2545162 w 5024108"/>
              <a:gd name="connsiteY2180" fmla="*/ 2978490 h 5143268"/>
              <a:gd name="connsiteX2181" fmla="*/ 2580339 w 5024108"/>
              <a:gd name="connsiteY2181" fmla="*/ 2947451 h 5143268"/>
              <a:gd name="connsiteX2182" fmla="*/ 2590685 w 5024108"/>
              <a:gd name="connsiteY2182" fmla="*/ 2984698 h 5143268"/>
              <a:gd name="connsiteX2183" fmla="*/ 2576201 w 5024108"/>
              <a:gd name="connsiteY2183" fmla="*/ 3007460 h 5143268"/>
              <a:gd name="connsiteX2184" fmla="*/ 2565855 w 5024108"/>
              <a:gd name="connsiteY2184" fmla="*/ 3028152 h 5143268"/>
              <a:gd name="connsiteX2185" fmla="*/ 2584478 w 5024108"/>
              <a:gd name="connsiteY2185" fmla="*/ 3048844 h 5143268"/>
              <a:gd name="connsiteX2186" fmla="*/ 2615516 w 5024108"/>
              <a:gd name="connsiteY2186" fmla="*/ 3046775 h 5143268"/>
              <a:gd name="connsiteX2187" fmla="*/ 2658970 w 5024108"/>
              <a:gd name="connsiteY2187" fmla="*/ 3059190 h 5143268"/>
              <a:gd name="connsiteX2188" fmla="*/ 2658970 w 5024108"/>
              <a:gd name="connsiteY2188" fmla="*/ 3079883 h 5143268"/>
              <a:gd name="connsiteX2189" fmla="*/ 2702424 w 5024108"/>
              <a:gd name="connsiteY2189" fmla="*/ 3092298 h 5143268"/>
              <a:gd name="connsiteX2190" fmla="*/ 2692078 w 5024108"/>
              <a:gd name="connsiteY2190" fmla="*/ 3117129 h 5143268"/>
              <a:gd name="connsiteX2191" fmla="*/ 2685870 w 5024108"/>
              <a:gd name="connsiteY2191" fmla="*/ 3133683 h 5143268"/>
              <a:gd name="connsiteX2192" fmla="*/ 2708632 w 5024108"/>
              <a:gd name="connsiteY2192" fmla="*/ 3141960 h 5143268"/>
              <a:gd name="connsiteX2193" fmla="*/ 2729324 w 5024108"/>
              <a:gd name="connsiteY2193" fmla="*/ 3133683 h 5143268"/>
              <a:gd name="connsiteX2194" fmla="*/ 2762432 w 5024108"/>
              <a:gd name="connsiteY2194" fmla="*/ 3144029 h 5143268"/>
              <a:gd name="connsiteX2195" fmla="*/ 2801748 w 5024108"/>
              <a:gd name="connsiteY2195" fmla="*/ 3175068 h 5143268"/>
              <a:gd name="connsiteX2196" fmla="*/ 2861756 w 5024108"/>
              <a:gd name="connsiteY2196" fmla="*/ 3191622 h 5143268"/>
              <a:gd name="connsiteX2197" fmla="*/ 2894863 w 5024108"/>
              <a:gd name="connsiteY2197" fmla="*/ 3206106 h 5143268"/>
              <a:gd name="connsiteX2198" fmla="*/ 2913487 w 5024108"/>
              <a:gd name="connsiteY2198" fmla="*/ 3222660 h 5143268"/>
              <a:gd name="connsiteX2199" fmla="*/ 2940386 w 5024108"/>
              <a:gd name="connsiteY2199" fmla="*/ 3253699 h 5143268"/>
              <a:gd name="connsiteX2200" fmla="*/ 2919694 w 5024108"/>
              <a:gd name="connsiteY2200" fmla="*/ 3274391 h 5143268"/>
              <a:gd name="connsiteX2201" fmla="*/ 2923833 w 5024108"/>
              <a:gd name="connsiteY2201" fmla="*/ 3305430 h 5143268"/>
              <a:gd name="connsiteX2202" fmla="*/ 3031433 w 5024108"/>
              <a:gd name="connsiteY2202" fmla="*/ 1974910 h 5143268"/>
              <a:gd name="connsiteX2203" fmla="*/ 3031433 w 5024108"/>
              <a:gd name="connsiteY2203" fmla="*/ 1974910 h 5143268"/>
              <a:gd name="connsiteX2204" fmla="*/ 3031433 w 5024108"/>
              <a:gd name="connsiteY2204" fmla="*/ 1979048 h 5143268"/>
              <a:gd name="connsiteX2205" fmla="*/ 3031433 w 5024108"/>
              <a:gd name="connsiteY2205" fmla="*/ 1979048 h 5143268"/>
              <a:gd name="connsiteX2206" fmla="*/ 3031433 w 5024108"/>
              <a:gd name="connsiteY2206" fmla="*/ 1979048 h 5143268"/>
              <a:gd name="connsiteX2207" fmla="*/ 3031433 w 5024108"/>
              <a:gd name="connsiteY2207" fmla="*/ 1979048 h 5143268"/>
              <a:gd name="connsiteX2208" fmla="*/ 2996256 w 5024108"/>
              <a:gd name="connsiteY2208" fmla="*/ 2080441 h 5143268"/>
              <a:gd name="connsiteX2209" fmla="*/ 2985910 w 5024108"/>
              <a:gd name="connsiteY2209" fmla="*/ 2150795 h 5143268"/>
              <a:gd name="connsiteX2210" fmla="*/ 2969356 w 5024108"/>
              <a:gd name="connsiteY2210" fmla="*/ 2192180 h 5143268"/>
              <a:gd name="connsiteX2211" fmla="*/ 2981771 w 5024108"/>
              <a:gd name="connsiteY2211" fmla="*/ 2227357 h 5143268"/>
              <a:gd name="connsiteX2212" fmla="*/ 2981771 w 5024108"/>
              <a:gd name="connsiteY2212" fmla="*/ 2270811 h 5143268"/>
              <a:gd name="connsiteX2213" fmla="*/ 2983841 w 5024108"/>
              <a:gd name="connsiteY2213" fmla="*/ 2337027 h 5143268"/>
              <a:gd name="connsiteX2214" fmla="*/ 2987979 w 5024108"/>
              <a:gd name="connsiteY2214" fmla="*/ 2363927 h 5143268"/>
              <a:gd name="connsiteX2215" fmla="*/ 3004533 w 5024108"/>
              <a:gd name="connsiteY2215" fmla="*/ 2370134 h 5143268"/>
              <a:gd name="connsiteX2216" fmla="*/ 2992117 w 5024108"/>
              <a:gd name="connsiteY2216" fmla="*/ 2399104 h 5143268"/>
              <a:gd name="connsiteX2217" fmla="*/ 2983841 w 5024108"/>
              <a:gd name="connsiteY2217" fmla="*/ 2432211 h 5143268"/>
              <a:gd name="connsiteX2218" fmla="*/ 2973494 w 5024108"/>
              <a:gd name="connsiteY2218" fmla="*/ 2459112 h 5143268"/>
              <a:gd name="connsiteX2219" fmla="*/ 2954871 w 5024108"/>
              <a:gd name="connsiteY2219" fmla="*/ 2494289 h 5143268"/>
              <a:gd name="connsiteX2220" fmla="*/ 2954871 w 5024108"/>
              <a:gd name="connsiteY2220" fmla="*/ 2543950 h 5143268"/>
              <a:gd name="connsiteX2221" fmla="*/ 2930040 w 5024108"/>
              <a:gd name="connsiteY2221" fmla="*/ 2585335 h 5143268"/>
              <a:gd name="connsiteX2222" fmla="*/ 2925902 w 5024108"/>
              <a:gd name="connsiteY2222" fmla="*/ 2632927 h 5143268"/>
              <a:gd name="connsiteX2223" fmla="*/ 2867963 w 5024108"/>
              <a:gd name="connsiteY2223" fmla="*/ 2672243 h 5143268"/>
              <a:gd name="connsiteX2224" fmla="*/ 2843132 w 5024108"/>
              <a:gd name="connsiteY2224" fmla="*/ 2732251 h 5143268"/>
              <a:gd name="connsiteX2225" fmla="*/ 2812094 w 5024108"/>
              <a:gd name="connsiteY2225" fmla="*/ 2773636 h 5143268"/>
              <a:gd name="connsiteX2226" fmla="*/ 2766571 w 5024108"/>
              <a:gd name="connsiteY2226" fmla="*/ 2783982 h 5143268"/>
              <a:gd name="connsiteX2227" fmla="*/ 2735532 w 5024108"/>
              <a:gd name="connsiteY2227" fmla="*/ 2815020 h 5143268"/>
              <a:gd name="connsiteX2228" fmla="*/ 2708632 w 5024108"/>
              <a:gd name="connsiteY2228" fmla="*/ 2831574 h 5143268"/>
              <a:gd name="connsiteX2229" fmla="*/ 2714840 w 5024108"/>
              <a:gd name="connsiteY2229" fmla="*/ 2856405 h 5143268"/>
              <a:gd name="connsiteX2230" fmla="*/ 2696217 w 5024108"/>
              <a:gd name="connsiteY2230" fmla="*/ 2897790 h 5143268"/>
              <a:gd name="connsiteX2231" fmla="*/ 2692078 w 5024108"/>
              <a:gd name="connsiteY2231" fmla="*/ 2899859 h 5143268"/>
              <a:gd name="connsiteX2232" fmla="*/ 2692078 w 5024108"/>
              <a:gd name="connsiteY2232" fmla="*/ 2899859 h 5143268"/>
              <a:gd name="connsiteX2233" fmla="*/ 2687940 w 5024108"/>
              <a:gd name="connsiteY2233" fmla="*/ 2903998 h 5143268"/>
              <a:gd name="connsiteX2234" fmla="*/ 2683801 w 5024108"/>
              <a:gd name="connsiteY2234" fmla="*/ 2910205 h 5143268"/>
              <a:gd name="connsiteX2235" fmla="*/ 2679663 w 5024108"/>
              <a:gd name="connsiteY2235" fmla="*/ 2914344 h 5143268"/>
              <a:gd name="connsiteX2236" fmla="*/ 2679663 w 5024108"/>
              <a:gd name="connsiteY2236" fmla="*/ 2916413 h 5143268"/>
              <a:gd name="connsiteX2237" fmla="*/ 2679663 w 5024108"/>
              <a:gd name="connsiteY2237" fmla="*/ 2918482 h 5143268"/>
              <a:gd name="connsiteX2238" fmla="*/ 2675524 w 5024108"/>
              <a:gd name="connsiteY2238" fmla="*/ 2924690 h 5143268"/>
              <a:gd name="connsiteX2239" fmla="*/ 2671386 w 5024108"/>
              <a:gd name="connsiteY2239" fmla="*/ 2930898 h 5143268"/>
              <a:gd name="connsiteX2240" fmla="*/ 2667247 w 5024108"/>
              <a:gd name="connsiteY2240" fmla="*/ 2937105 h 5143268"/>
              <a:gd name="connsiteX2241" fmla="*/ 2667247 w 5024108"/>
              <a:gd name="connsiteY2241" fmla="*/ 2937105 h 5143268"/>
              <a:gd name="connsiteX2242" fmla="*/ 2665178 w 5024108"/>
              <a:gd name="connsiteY2242" fmla="*/ 2941244 h 5143268"/>
              <a:gd name="connsiteX2243" fmla="*/ 2661039 w 5024108"/>
              <a:gd name="connsiteY2243" fmla="*/ 2949521 h 5143268"/>
              <a:gd name="connsiteX2244" fmla="*/ 2661039 w 5024108"/>
              <a:gd name="connsiteY2244" fmla="*/ 2951590 h 5143268"/>
              <a:gd name="connsiteX2245" fmla="*/ 2661039 w 5024108"/>
              <a:gd name="connsiteY2245" fmla="*/ 2955729 h 5143268"/>
              <a:gd name="connsiteX2246" fmla="*/ 2661039 w 5024108"/>
              <a:gd name="connsiteY2246" fmla="*/ 2959867 h 5143268"/>
              <a:gd name="connsiteX2247" fmla="*/ 2661039 w 5024108"/>
              <a:gd name="connsiteY2247" fmla="*/ 2964005 h 5143268"/>
              <a:gd name="connsiteX2248" fmla="*/ 2661039 w 5024108"/>
              <a:gd name="connsiteY2248" fmla="*/ 2966075 h 5143268"/>
              <a:gd name="connsiteX2249" fmla="*/ 2661039 w 5024108"/>
              <a:gd name="connsiteY2249" fmla="*/ 2966075 h 5143268"/>
              <a:gd name="connsiteX2250" fmla="*/ 2661039 w 5024108"/>
              <a:gd name="connsiteY2250" fmla="*/ 2966075 h 5143268"/>
              <a:gd name="connsiteX2251" fmla="*/ 2661039 w 5024108"/>
              <a:gd name="connsiteY2251" fmla="*/ 2966075 h 5143268"/>
              <a:gd name="connsiteX2252" fmla="*/ 2661039 w 5024108"/>
              <a:gd name="connsiteY2252" fmla="*/ 3003321 h 5143268"/>
              <a:gd name="connsiteX2253" fmla="*/ 2673455 w 5024108"/>
              <a:gd name="connsiteY2253" fmla="*/ 3034360 h 5143268"/>
              <a:gd name="connsiteX2254" fmla="*/ 2669316 w 5024108"/>
              <a:gd name="connsiteY2254" fmla="*/ 3050913 h 5143268"/>
              <a:gd name="connsiteX2255" fmla="*/ 2625862 w 5024108"/>
              <a:gd name="connsiteY2255" fmla="*/ 3038498 h 5143268"/>
              <a:gd name="connsiteX2256" fmla="*/ 2594824 w 5024108"/>
              <a:gd name="connsiteY2256" fmla="*/ 3040567 h 5143268"/>
              <a:gd name="connsiteX2257" fmla="*/ 2576201 w 5024108"/>
              <a:gd name="connsiteY2257" fmla="*/ 3019875 h 5143268"/>
              <a:gd name="connsiteX2258" fmla="*/ 2586547 w 5024108"/>
              <a:gd name="connsiteY2258" fmla="*/ 2999182 h 5143268"/>
              <a:gd name="connsiteX2259" fmla="*/ 2601032 w 5024108"/>
              <a:gd name="connsiteY2259" fmla="*/ 2976421 h 5143268"/>
              <a:gd name="connsiteX2260" fmla="*/ 2590685 w 5024108"/>
              <a:gd name="connsiteY2260" fmla="*/ 2939175 h 5143268"/>
              <a:gd name="connsiteX2261" fmla="*/ 2555508 w 5024108"/>
              <a:gd name="connsiteY2261" fmla="*/ 2970213 h 5143268"/>
              <a:gd name="connsiteX2262" fmla="*/ 2545162 w 5024108"/>
              <a:gd name="connsiteY2262" fmla="*/ 2980559 h 5143268"/>
              <a:gd name="connsiteX2263" fmla="*/ 2524470 w 5024108"/>
              <a:gd name="connsiteY2263" fmla="*/ 2997113 h 5143268"/>
              <a:gd name="connsiteX2264" fmla="*/ 2505847 w 5024108"/>
              <a:gd name="connsiteY2264" fmla="*/ 2986767 h 5143268"/>
              <a:gd name="connsiteX2265" fmla="*/ 2478947 w 5024108"/>
              <a:gd name="connsiteY2265" fmla="*/ 2964005 h 5143268"/>
              <a:gd name="connsiteX2266" fmla="*/ 2439631 w 5024108"/>
              <a:gd name="connsiteY2266" fmla="*/ 2978490 h 5143268"/>
              <a:gd name="connsiteX2267" fmla="*/ 2416869 w 5024108"/>
              <a:gd name="connsiteY2267" fmla="*/ 2988836 h 5143268"/>
              <a:gd name="connsiteX2268" fmla="*/ 2354792 w 5024108"/>
              <a:gd name="connsiteY2268" fmla="*/ 2959867 h 5143268"/>
              <a:gd name="connsiteX2269" fmla="*/ 2282369 w 5024108"/>
              <a:gd name="connsiteY2269" fmla="*/ 2941244 h 5143268"/>
              <a:gd name="connsiteX2270" fmla="*/ 2253400 w 5024108"/>
              <a:gd name="connsiteY2270" fmla="*/ 2947451 h 5143268"/>
              <a:gd name="connsiteX2271" fmla="*/ 2236846 w 5024108"/>
              <a:gd name="connsiteY2271" fmla="*/ 2955729 h 5143268"/>
              <a:gd name="connsiteX2272" fmla="*/ 2189253 w 5024108"/>
              <a:gd name="connsiteY2272" fmla="*/ 2959867 h 5143268"/>
              <a:gd name="connsiteX2273" fmla="*/ 2135453 w 5024108"/>
              <a:gd name="connsiteY2273" fmla="*/ 3011598 h 5143268"/>
              <a:gd name="connsiteX2274" fmla="*/ 2100276 w 5024108"/>
              <a:gd name="connsiteY2274" fmla="*/ 3017806 h 5143268"/>
              <a:gd name="connsiteX2275" fmla="*/ 2089930 w 5024108"/>
              <a:gd name="connsiteY2275" fmla="*/ 3017806 h 5143268"/>
              <a:gd name="connsiteX2276" fmla="*/ 2089930 w 5024108"/>
              <a:gd name="connsiteY2276" fmla="*/ 3007460 h 5143268"/>
              <a:gd name="connsiteX2277" fmla="*/ 2065099 w 5024108"/>
              <a:gd name="connsiteY2277" fmla="*/ 2976421 h 5143268"/>
              <a:gd name="connsiteX2278" fmla="*/ 2048545 w 5024108"/>
              <a:gd name="connsiteY2278" fmla="*/ 2970213 h 5143268"/>
              <a:gd name="connsiteX2279" fmla="*/ 2013368 w 5024108"/>
              <a:gd name="connsiteY2279" fmla="*/ 2949521 h 5143268"/>
              <a:gd name="connsiteX2280" fmla="*/ 1996814 w 5024108"/>
              <a:gd name="connsiteY2280" fmla="*/ 2912274 h 5143268"/>
              <a:gd name="connsiteX2281" fmla="*/ 1990606 w 5024108"/>
              <a:gd name="connsiteY2281" fmla="*/ 2860544 h 5143268"/>
              <a:gd name="connsiteX2282" fmla="*/ 2007160 w 5024108"/>
              <a:gd name="connsiteY2282" fmla="*/ 2837782 h 5143268"/>
              <a:gd name="connsiteX2283" fmla="*/ 2007160 w 5024108"/>
              <a:gd name="connsiteY2283" fmla="*/ 2808813 h 5143268"/>
              <a:gd name="connsiteX2284" fmla="*/ 1988537 w 5024108"/>
              <a:gd name="connsiteY2284" fmla="*/ 2819159 h 5143268"/>
              <a:gd name="connsiteX2285" fmla="*/ 1949222 w 5024108"/>
              <a:gd name="connsiteY2285" fmla="*/ 2819159 h 5143268"/>
              <a:gd name="connsiteX2286" fmla="*/ 1816791 w 5024108"/>
              <a:gd name="connsiteY2286" fmla="*/ 2812951 h 5143268"/>
              <a:gd name="connsiteX2287" fmla="*/ 1771267 w 5024108"/>
              <a:gd name="connsiteY2287" fmla="*/ 2794328 h 5143268"/>
              <a:gd name="connsiteX2288" fmla="*/ 1769198 w 5024108"/>
              <a:gd name="connsiteY2288" fmla="*/ 2746735 h 5143268"/>
              <a:gd name="connsiteX2289" fmla="*/ 1760921 w 5024108"/>
              <a:gd name="connsiteY2289" fmla="*/ 2695005 h 5143268"/>
              <a:gd name="connsiteX2290" fmla="*/ 1723675 w 5024108"/>
              <a:gd name="connsiteY2290" fmla="*/ 2663966 h 5143268"/>
              <a:gd name="connsiteX2291" fmla="*/ 1746436 w 5024108"/>
              <a:gd name="connsiteY2291" fmla="*/ 2655689 h 5143268"/>
              <a:gd name="connsiteX2292" fmla="*/ 1758852 w 5024108"/>
              <a:gd name="connsiteY2292" fmla="*/ 2632927 h 5143268"/>
              <a:gd name="connsiteX2293" fmla="*/ 1750575 w 5024108"/>
              <a:gd name="connsiteY2293" fmla="*/ 2587404 h 5143268"/>
              <a:gd name="connsiteX2294" fmla="*/ 1736090 w 5024108"/>
              <a:gd name="connsiteY2294" fmla="*/ 2533604 h 5143268"/>
              <a:gd name="connsiteX2295" fmla="*/ 1736090 w 5024108"/>
              <a:gd name="connsiteY2295" fmla="*/ 2498427 h 5143268"/>
              <a:gd name="connsiteX2296" fmla="*/ 1721606 w 5024108"/>
              <a:gd name="connsiteY2296" fmla="*/ 2475665 h 5143268"/>
              <a:gd name="connsiteX2297" fmla="*/ 1713329 w 5024108"/>
              <a:gd name="connsiteY2297" fmla="*/ 2469458 h 5143268"/>
              <a:gd name="connsiteX2298" fmla="*/ 1713329 w 5024108"/>
              <a:gd name="connsiteY2298" fmla="*/ 2469458 h 5143268"/>
              <a:gd name="connsiteX2299" fmla="*/ 1742298 w 5024108"/>
              <a:gd name="connsiteY2299" fmla="*/ 2446696 h 5143268"/>
              <a:gd name="connsiteX2300" fmla="*/ 1748506 w 5024108"/>
              <a:gd name="connsiteY2300" fmla="*/ 2417727 h 5143268"/>
              <a:gd name="connsiteX2301" fmla="*/ 1760921 w 5024108"/>
              <a:gd name="connsiteY2301" fmla="*/ 2392896 h 5143268"/>
              <a:gd name="connsiteX2302" fmla="*/ 1783683 w 5024108"/>
              <a:gd name="connsiteY2302" fmla="*/ 2347373 h 5143268"/>
              <a:gd name="connsiteX2303" fmla="*/ 1794029 w 5024108"/>
              <a:gd name="connsiteY2303" fmla="*/ 2326680 h 5143268"/>
              <a:gd name="connsiteX2304" fmla="*/ 1806444 w 5024108"/>
              <a:gd name="connsiteY2304" fmla="*/ 2285296 h 5143268"/>
              <a:gd name="connsiteX2305" fmla="*/ 1783683 w 5024108"/>
              <a:gd name="connsiteY2305" fmla="*/ 2237703 h 5143268"/>
              <a:gd name="connsiteX2306" fmla="*/ 1769198 w 5024108"/>
              <a:gd name="connsiteY2306" fmla="*/ 2206664 h 5143268"/>
              <a:gd name="connsiteX2307" fmla="*/ 1775406 w 5024108"/>
              <a:gd name="connsiteY2307" fmla="*/ 2190111 h 5143268"/>
              <a:gd name="connsiteX2308" fmla="*/ 1787821 w 5024108"/>
              <a:gd name="connsiteY2308" fmla="*/ 2165280 h 5143268"/>
              <a:gd name="connsiteX2309" fmla="*/ 1787821 w 5024108"/>
              <a:gd name="connsiteY2309" fmla="*/ 2144587 h 5143268"/>
              <a:gd name="connsiteX2310" fmla="*/ 1744367 w 5024108"/>
              <a:gd name="connsiteY2310" fmla="*/ 2134241 h 5143268"/>
              <a:gd name="connsiteX2311" fmla="*/ 1744367 w 5024108"/>
              <a:gd name="connsiteY2311" fmla="*/ 2123895 h 5143268"/>
              <a:gd name="connsiteX2312" fmla="*/ 1630559 w 5024108"/>
              <a:gd name="connsiteY2312" fmla="*/ 2123895 h 5143268"/>
              <a:gd name="connsiteX2313" fmla="*/ 1599521 w 5024108"/>
              <a:gd name="connsiteY2313" fmla="*/ 2117687 h 5143268"/>
              <a:gd name="connsiteX2314" fmla="*/ 1601590 w 5024108"/>
              <a:gd name="connsiteY2314" fmla="*/ 2082510 h 5143268"/>
              <a:gd name="connsiteX2315" fmla="*/ 1601590 w 5024108"/>
              <a:gd name="connsiteY2315" fmla="*/ 2051472 h 5143268"/>
              <a:gd name="connsiteX2316" fmla="*/ 1589174 w 5024108"/>
              <a:gd name="connsiteY2316" fmla="*/ 2018364 h 5143268"/>
              <a:gd name="connsiteX2317" fmla="*/ 1599521 w 5024108"/>
              <a:gd name="connsiteY2317" fmla="*/ 1987325 h 5143268"/>
              <a:gd name="connsiteX2318" fmla="*/ 1595382 w 5024108"/>
              <a:gd name="connsiteY2318" fmla="*/ 1976979 h 5143268"/>
              <a:gd name="connsiteX2319" fmla="*/ 1587105 w 5024108"/>
              <a:gd name="connsiteY2319" fmla="*/ 1962494 h 5143268"/>
              <a:gd name="connsiteX2320" fmla="*/ 1593313 w 5024108"/>
              <a:gd name="connsiteY2320" fmla="*/ 1943871 h 5143268"/>
              <a:gd name="connsiteX2321" fmla="*/ 1589174 w 5024108"/>
              <a:gd name="connsiteY2321" fmla="*/ 1910764 h 5143268"/>
              <a:gd name="connsiteX2322" fmla="*/ 1580897 w 5024108"/>
              <a:gd name="connsiteY2322" fmla="*/ 1888002 h 5143268"/>
              <a:gd name="connsiteX2323" fmla="*/ 1601590 w 5024108"/>
              <a:gd name="connsiteY2323" fmla="*/ 1867309 h 5143268"/>
              <a:gd name="connsiteX2324" fmla="*/ 1601590 w 5024108"/>
              <a:gd name="connsiteY2324" fmla="*/ 1827994 h 5143268"/>
              <a:gd name="connsiteX2325" fmla="*/ 1599521 w 5024108"/>
              <a:gd name="connsiteY2325" fmla="*/ 1821786 h 5143268"/>
              <a:gd name="connsiteX2326" fmla="*/ 1849898 w 5024108"/>
              <a:gd name="connsiteY2326" fmla="*/ 1817648 h 5143268"/>
              <a:gd name="connsiteX2327" fmla="*/ 1998883 w 5024108"/>
              <a:gd name="connsiteY2327" fmla="*/ 1817648 h 5143268"/>
              <a:gd name="connsiteX2328" fmla="*/ 1998883 w 5024108"/>
              <a:gd name="connsiteY2328" fmla="*/ 1790748 h 5143268"/>
              <a:gd name="connsiteX2329" fmla="*/ 2005091 w 5024108"/>
              <a:gd name="connsiteY2329" fmla="*/ 1761778 h 5143268"/>
              <a:gd name="connsiteX2330" fmla="*/ 2013368 w 5024108"/>
              <a:gd name="connsiteY2330" fmla="*/ 1722463 h 5143268"/>
              <a:gd name="connsiteX2331" fmla="*/ 2003022 w 5024108"/>
              <a:gd name="connsiteY2331" fmla="*/ 1681078 h 5143268"/>
              <a:gd name="connsiteX2332" fmla="*/ 2023714 w 5024108"/>
              <a:gd name="connsiteY2332" fmla="*/ 1652109 h 5143268"/>
              <a:gd name="connsiteX2333" fmla="*/ 2023714 w 5024108"/>
              <a:gd name="connsiteY2333" fmla="*/ 1623139 h 5143268"/>
              <a:gd name="connsiteX2334" fmla="*/ 2034060 w 5024108"/>
              <a:gd name="connsiteY2334" fmla="*/ 1623139 h 5143268"/>
              <a:gd name="connsiteX2335" fmla="*/ 2069238 w 5024108"/>
              <a:gd name="connsiteY2335" fmla="*/ 1647970 h 5143268"/>
              <a:gd name="connsiteX2336" fmla="*/ 2069238 w 5024108"/>
              <a:gd name="connsiteY2336" fmla="*/ 1689355 h 5143268"/>
              <a:gd name="connsiteX2337" fmla="*/ 2083722 w 5024108"/>
              <a:gd name="connsiteY2337" fmla="*/ 1724532 h 5143268"/>
              <a:gd name="connsiteX2338" fmla="*/ 2094068 w 5024108"/>
              <a:gd name="connsiteY2338" fmla="*/ 1763848 h 5143268"/>
              <a:gd name="connsiteX2339" fmla="*/ 2106484 w 5024108"/>
              <a:gd name="connsiteY2339" fmla="*/ 1807302 h 5143268"/>
              <a:gd name="connsiteX2340" fmla="*/ 2123038 w 5024108"/>
              <a:gd name="connsiteY2340" fmla="*/ 1817648 h 5143268"/>
              <a:gd name="connsiteX2341" fmla="*/ 2137522 w 5024108"/>
              <a:gd name="connsiteY2341" fmla="*/ 1844548 h 5143268"/>
              <a:gd name="connsiteX2342" fmla="*/ 2168561 w 5024108"/>
              <a:gd name="connsiteY2342" fmla="*/ 1852825 h 5143268"/>
              <a:gd name="connsiteX2343" fmla="*/ 2183046 w 5024108"/>
              <a:gd name="connsiteY2343" fmla="*/ 1881794 h 5143268"/>
              <a:gd name="connsiteX2344" fmla="*/ 2214084 w 5024108"/>
              <a:gd name="connsiteY2344" fmla="*/ 1896279 h 5143268"/>
              <a:gd name="connsiteX2345" fmla="*/ 2257538 w 5024108"/>
              <a:gd name="connsiteY2345" fmla="*/ 1896279 h 5143268"/>
              <a:gd name="connsiteX2346" fmla="*/ 2872102 w 5024108"/>
              <a:gd name="connsiteY2346" fmla="*/ 1939733 h 5143268"/>
              <a:gd name="connsiteX2347" fmla="*/ 3047987 w 5024108"/>
              <a:gd name="connsiteY2347" fmla="*/ 1952148 h 5143268"/>
              <a:gd name="connsiteX2348" fmla="*/ 1794029 w 5024108"/>
              <a:gd name="connsiteY2348" fmla="*/ 2297711 h 5143268"/>
              <a:gd name="connsiteX2349" fmla="*/ 1781614 w 5024108"/>
              <a:gd name="connsiteY2349" fmla="*/ 2339096 h 5143268"/>
              <a:gd name="connsiteX2350" fmla="*/ 1771267 w 5024108"/>
              <a:gd name="connsiteY2350" fmla="*/ 2359788 h 5143268"/>
              <a:gd name="connsiteX2351" fmla="*/ 1748506 w 5024108"/>
              <a:gd name="connsiteY2351" fmla="*/ 2405311 h 5143268"/>
              <a:gd name="connsiteX2352" fmla="*/ 1736090 w 5024108"/>
              <a:gd name="connsiteY2352" fmla="*/ 2430142 h 5143268"/>
              <a:gd name="connsiteX2353" fmla="*/ 1729883 w 5024108"/>
              <a:gd name="connsiteY2353" fmla="*/ 2459112 h 5143268"/>
              <a:gd name="connsiteX2354" fmla="*/ 1700913 w 5024108"/>
              <a:gd name="connsiteY2354" fmla="*/ 2481873 h 5143268"/>
              <a:gd name="connsiteX2355" fmla="*/ 1684359 w 5024108"/>
              <a:gd name="connsiteY2355" fmla="*/ 2473596 h 5143268"/>
              <a:gd name="connsiteX2356" fmla="*/ 1649182 w 5024108"/>
              <a:gd name="connsiteY2356" fmla="*/ 2469458 h 5143268"/>
              <a:gd name="connsiteX2357" fmla="*/ 1597451 w 5024108"/>
              <a:gd name="connsiteY2357" fmla="*/ 2461181 h 5143268"/>
              <a:gd name="connsiteX2358" fmla="*/ 1570551 w 5024108"/>
              <a:gd name="connsiteY2358" fmla="*/ 2467388 h 5143268"/>
              <a:gd name="connsiteX2359" fmla="*/ 1535374 w 5024108"/>
              <a:gd name="connsiteY2359" fmla="*/ 2446696 h 5143268"/>
              <a:gd name="connsiteX2360" fmla="*/ 1508474 w 5024108"/>
              <a:gd name="connsiteY2360" fmla="*/ 2419796 h 5143268"/>
              <a:gd name="connsiteX2361" fmla="*/ 1508474 w 5024108"/>
              <a:gd name="connsiteY2361" fmla="*/ 2419796 h 5143268"/>
              <a:gd name="connsiteX2362" fmla="*/ 1508474 w 5024108"/>
              <a:gd name="connsiteY2362" fmla="*/ 2419796 h 5143268"/>
              <a:gd name="connsiteX2363" fmla="*/ 1508474 w 5024108"/>
              <a:gd name="connsiteY2363" fmla="*/ 2419796 h 5143268"/>
              <a:gd name="connsiteX2364" fmla="*/ 1502266 w 5024108"/>
              <a:gd name="connsiteY2364" fmla="*/ 2417727 h 5143268"/>
              <a:gd name="connsiteX2365" fmla="*/ 1498128 w 5024108"/>
              <a:gd name="connsiteY2365" fmla="*/ 2417727 h 5143268"/>
              <a:gd name="connsiteX2366" fmla="*/ 1493990 w 5024108"/>
              <a:gd name="connsiteY2366" fmla="*/ 2417727 h 5143268"/>
              <a:gd name="connsiteX2367" fmla="*/ 1491920 w 5024108"/>
              <a:gd name="connsiteY2367" fmla="*/ 2417727 h 5143268"/>
              <a:gd name="connsiteX2368" fmla="*/ 1489851 w 5024108"/>
              <a:gd name="connsiteY2368" fmla="*/ 2417727 h 5143268"/>
              <a:gd name="connsiteX2369" fmla="*/ 1487782 w 5024108"/>
              <a:gd name="connsiteY2369" fmla="*/ 2417727 h 5143268"/>
              <a:gd name="connsiteX2370" fmla="*/ 1483643 w 5024108"/>
              <a:gd name="connsiteY2370" fmla="*/ 2417727 h 5143268"/>
              <a:gd name="connsiteX2371" fmla="*/ 1475366 w 5024108"/>
              <a:gd name="connsiteY2371" fmla="*/ 2417727 h 5143268"/>
              <a:gd name="connsiteX2372" fmla="*/ 1419497 w 5024108"/>
              <a:gd name="connsiteY2372" fmla="*/ 2397034 h 5143268"/>
              <a:gd name="connsiteX2373" fmla="*/ 1392597 w 5024108"/>
              <a:gd name="connsiteY2373" fmla="*/ 2365996 h 5143268"/>
              <a:gd name="connsiteX2374" fmla="*/ 1376043 w 5024108"/>
              <a:gd name="connsiteY2374" fmla="*/ 2351511 h 5143268"/>
              <a:gd name="connsiteX2375" fmla="*/ 1355351 w 5024108"/>
              <a:gd name="connsiteY2375" fmla="*/ 2359788 h 5143268"/>
              <a:gd name="connsiteX2376" fmla="*/ 1322243 w 5024108"/>
              <a:gd name="connsiteY2376" fmla="*/ 2339096 h 5143268"/>
              <a:gd name="connsiteX2377" fmla="*/ 1287066 w 5024108"/>
              <a:gd name="connsiteY2377" fmla="*/ 2330819 h 5143268"/>
              <a:gd name="connsiteX2378" fmla="*/ 1260166 w 5024108"/>
              <a:gd name="connsiteY2378" fmla="*/ 2332888 h 5143268"/>
              <a:gd name="connsiteX2379" fmla="*/ 1220850 w 5024108"/>
              <a:gd name="connsiteY2379" fmla="*/ 2322542 h 5143268"/>
              <a:gd name="connsiteX2380" fmla="*/ 1138081 w 5024108"/>
              <a:gd name="connsiteY2380" fmla="*/ 2256326 h 5143268"/>
              <a:gd name="connsiteX2381" fmla="*/ 1104973 w 5024108"/>
              <a:gd name="connsiteY2381" fmla="*/ 2196318 h 5143268"/>
              <a:gd name="connsiteX2382" fmla="*/ 1109111 w 5024108"/>
              <a:gd name="connsiteY2382" fmla="*/ 2146657 h 5143268"/>
              <a:gd name="connsiteX2383" fmla="*/ 1107042 w 5024108"/>
              <a:gd name="connsiteY2383" fmla="*/ 2123895 h 5143268"/>
              <a:gd name="connsiteX2384" fmla="*/ 1107042 w 5024108"/>
              <a:gd name="connsiteY2384" fmla="*/ 2121826 h 5143268"/>
              <a:gd name="connsiteX2385" fmla="*/ 1107042 w 5024108"/>
              <a:gd name="connsiteY2385" fmla="*/ 2121826 h 5143268"/>
              <a:gd name="connsiteX2386" fmla="*/ 1107042 w 5024108"/>
              <a:gd name="connsiteY2386" fmla="*/ 2121826 h 5143268"/>
              <a:gd name="connsiteX2387" fmla="*/ 1107042 w 5024108"/>
              <a:gd name="connsiteY2387" fmla="*/ 2119757 h 5143268"/>
              <a:gd name="connsiteX2388" fmla="*/ 1107042 w 5024108"/>
              <a:gd name="connsiteY2388" fmla="*/ 2117687 h 5143268"/>
              <a:gd name="connsiteX2389" fmla="*/ 1102904 w 5024108"/>
              <a:gd name="connsiteY2389" fmla="*/ 2111480 h 5143268"/>
              <a:gd name="connsiteX2390" fmla="*/ 1100834 w 5024108"/>
              <a:gd name="connsiteY2390" fmla="*/ 2107341 h 5143268"/>
              <a:gd name="connsiteX2391" fmla="*/ 1094627 w 5024108"/>
              <a:gd name="connsiteY2391" fmla="*/ 2090787 h 5143268"/>
              <a:gd name="connsiteX2392" fmla="*/ 1107042 w 5024108"/>
              <a:gd name="connsiteY2392" fmla="*/ 2059749 h 5143268"/>
              <a:gd name="connsiteX2393" fmla="*/ 1107042 w 5024108"/>
              <a:gd name="connsiteY2393" fmla="*/ 2041125 h 5143268"/>
              <a:gd name="connsiteX2394" fmla="*/ 1107042 w 5024108"/>
              <a:gd name="connsiteY2394" fmla="*/ 2022502 h 5143268"/>
              <a:gd name="connsiteX2395" fmla="*/ 1117388 w 5024108"/>
              <a:gd name="connsiteY2395" fmla="*/ 1993533 h 5143268"/>
              <a:gd name="connsiteX2396" fmla="*/ 1098765 w 5024108"/>
              <a:gd name="connsiteY2396" fmla="*/ 1972841 h 5143268"/>
              <a:gd name="connsiteX2397" fmla="*/ 1082211 w 5024108"/>
              <a:gd name="connsiteY2397" fmla="*/ 1983187 h 5143268"/>
              <a:gd name="connsiteX2398" fmla="*/ 1049103 w 5024108"/>
              <a:gd name="connsiteY2398" fmla="*/ 1979048 h 5143268"/>
              <a:gd name="connsiteX2399" fmla="*/ 982888 w 5024108"/>
              <a:gd name="connsiteY2399" fmla="*/ 1983187 h 5143268"/>
              <a:gd name="connsiteX2400" fmla="*/ 941503 w 5024108"/>
              <a:gd name="connsiteY2400" fmla="*/ 1987325 h 5143268"/>
              <a:gd name="connsiteX2401" fmla="*/ 929088 w 5024108"/>
              <a:gd name="connsiteY2401" fmla="*/ 1995602 h 5143268"/>
              <a:gd name="connsiteX2402" fmla="*/ 912534 w 5024108"/>
              <a:gd name="connsiteY2402" fmla="*/ 1987325 h 5143268"/>
              <a:gd name="connsiteX2403" fmla="*/ 951849 w 5024108"/>
              <a:gd name="connsiteY2403" fmla="*/ 1960425 h 5143268"/>
              <a:gd name="connsiteX2404" fmla="*/ 968403 w 5024108"/>
              <a:gd name="connsiteY2404" fmla="*/ 1927317 h 5143268"/>
              <a:gd name="connsiteX2405" fmla="*/ 1018065 w 5024108"/>
              <a:gd name="connsiteY2405" fmla="*/ 1933525 h 5143268"/>
              <a:gd name="connsiteX2406" fmla="*/ 1040826 w 5024108"/>
              <a:gd name="connsiteY2406" fmla="*/ 1952148 h 5143268"/>
              <a:gd name="connsiteX2407" fmla="*/ 1078073 w 5024108"/>
              <a:gd name="connsiteY2407" fmla="*/ 1941802 h 5143268"/>
              <a:gd name="connsiteX2408" fmla="*/ 1092557 w 5024108"/>
              <a:gd name="connsiteY2408" fmla="*/ 1931456 h 5143268"/>
              <a:gd name="connsiteX2409" fmla="*/ 1107042 w 5024108"/>
              <a:gd name="connsiteY2409" fmla="*/ 1931456 h 5143268"/>
              <a:gd name="connsiteX2410" fmla="*/ 1140150 w 5024108"/>
              <a:gd name="connsiteY2410" fmla="*/ 1931456 h 5143268"/>
              <a:gd name="connsiteX2411" fmla="*/ 1154635 w 5024108"/>
              <a:gd name="connsiteY2411" fmla="*/ 1904556 h 5143268"/>
              <a:gd name="connsiteX2412" fmla="*/ 1167050 w 5024108"/>
              <a:gd name="connsiteY2412" fmla="*/ 1873517 h 5143268"/>
              <a:gd name="connsiteX2413" fmla="*/ 1208435 w 5024108"/>
              <a:gd name="connsiteY2413" fmla="*/ 1885933 h 5143268"/>
              <a:gd name="connsiteX2414" fmla="*/ 1233266 w 5024108"/>
              <a:gd name="connsiteY2414" fmla="*/ 1890071 h 5143268"/>
              <a:gd name="connsiteX2415" fmla="*/ 1245681 w 5024108"/>
              <a:gd name="connsiteY2415" fmla="*/ 1873517 h 5143268"/>
              <a:gd name="connsiteX2416" fmla="*/ 1256027 w 5024108"/>
              <a:gd name="connsiteY2416" fmla="*/ 1840409 h 5143268"/>
              <a:gd name="connsiteX2417" fmla="*/ 1278789 w 5024108"/>
              <a:gd name="connsiteY2417" fmla="*/ 1827994 h 5143268"/>
              <a:gd name="connsiteX2418" fmla="*/ 1278789 w 5024108"/>
              <a:gd name="connsiteY2418" fmla="*/ 1799025 h 5143268"/>
              <a:gd name="connsiteX2419" fmla="*/ 1301550 w 5024108"/>
              <a:gd name="connsiteY2419" fmla="*/ 1776263 h 5143268"/>
              <a:gd name="connsiteX2420" fmla="*/ 1320174 w 5024108"/>
              <a:gd name="connsiteY2420" fmla="*/ 1755571 h 5143268"/>
              <a:gd name="connsiteX2421" fmla="*/ 1361558 w 5024108"/>
              <a:gd name="connsiteY2421" fmla="*/ 1739017 h 5143268"/>
              <a:gd name="connsiteX2422" fmla="*/ 1425705 w 5024108"/>
              <a:gd name="connsiteY2422" fmla="*/ 1753501 h 5143268"/>
              <a:gd name="connsiteX2423" fmla="*/ 1454674 w 5024108"/>
              <a:gd name="connsiteY2423" fmla="*/ 1786609 h 5143268"/>
              <a:gd name="connsiteX2424" fmla="*/ 1483643 w 5024108"/>
              <a:gd name="connsiteY2424" fmla="*/ 1819717 h 5143268"/>
              <a:gd name="connsiteX2425" fmla="*/ 1508474 w 5024108"/>
              <a:gd name="connsiteY2425" fmla="*/ 1838340 h 5143268"/>
              <a:gd name="connsiteX2426" fmla="*/ 1551928 w 5024108"/>
              <a:gd name="connsiteY2426" fmla="*/ 1863171 h 5143268"/>
              <a:gd name="connsiteX2427" fmla="*/ 1576759 w 5024108"/>
              <a:gd name="connsiteY2427" fmla="*/ 1848686 h 5143268"/>
              <a:gd name="connsiteX2428" fmla="*/ 1591244 w 5024108"/>
              <a:gd name="connsiteY2428" fmla="*/ 1848686 h 5143268"/>
              <a:gd name="connsiteX2429" fmla="*/ 1591244 w 5024108"/>
              <a:gd name="connsiteY2429" fmla="*/ 1848686 h 5143268"/>
              <a:gd name="connsiteX2430" fmla="*/ 1593313 w 5024108"/>
              <a:gd name="connsiteY2430" fmla="*/ 1854894 h 5143268"/>
              <a:gd name="connsiteX2431" fmla="*/ 1593313 w 5024108"/>
              <a:gd name="connsiteY2431" fmla="*/ 1894210 h 5143268"/>
              <a:gd name="connsiteX2432" fmla="*/ 1572621 w 5024108"/>
              <a:gd name="connsiteY2432" fmla="*/ 1914902 h 5143268"/>
              <a:gd name="connsiteX2433" fmla="*/ 1580897 w 5024108"/>
              <a:gd name="connsiteY2433" fmla="*/ 1937664 h 5143268"/>
              <a:gd name="connsiteX2434" fmla="*/ 1585036 w 5024108"/>
              <a:gd name="connsiteY2434" fmla="*/ 1970771 h 5143268"/>
              <a:gd name="connsiteX2435" fmla="*/ 1578828 w 5024108"/>
              <a:gd name="connsiteY2435" fmla="*/ 1989394 h 5143268"/>
              <a:gd name="connsiteX2436" fmla="*/ 1587105 w 5024108"/>
              <a:gd name="connsiteY2436" fmla="*/ 2003879 h 5143268"/>
              <a:gd name="connsiteX2437" fmla="*/ 1591244 w 5024108"/>
              <a:gd name="connsiteY2437" fmla="*/ 2014225 h 5143268"/>
              <a:gd name="connsiteX2438" fmla="*/ 1580897 w 5024108"/>
              <a:gd name="connsiteY2438" fmla="*/ 2045264 h 5143268"/>
              <a:gd name="connsiteX2439" fmla="*/ 1593313 w 5024108"/>
              <a:gd name="connsiteY2439" fmla="*/ 2078372 h 5143268"/>
              <a:gd name="connsiteX2440" fmla="*/ 1593313 w 5024108"/>
              <a:gd name="connsiteY2440" fmla="*/ 2109410 h 5143268"/>
              <a:gd name="connsiteX2441" fmla="*/ 1591244 w 5024108"/>
              <a:gd name="connsiteY2441" fmla="*/ 2144587 h 5143268"/>
              <a:gd name="connsiteX2442" fmla="*/ 1622282 w 5024108"/>
              <a:gd name="connsiteY2442" fmla="*/ 2150795 h 5143268"/>
              <a:gd name="connsiteX2443" fmla="*/ 1736090 w 5024108"/>
              <a:gd name="connsiteY2443" fmla="*/ 2150795 h 5143268"/>
              <a:gd name="connsiteX2444" fmla="*/ 1736090 w 5024108"/>
              <a:gd name="connsiteY2444" fmla="*/ 2161141 h 5143268"/>
              <a:gd name="connsiteX2445" fmla="*/ 1779544 w 5024108"/>
              <a:gd name="connsiteY2445" fmla="*/ 2171488 h 5143268"/>
              <a:gd name="connsiteX2446" fmla="*/ 1779544 w 5024108"/>
              <a:gd name="connsiteY2446" fmla="*/ 2192180 h 5143268"/>
              <a:gd name="connsiteX2447" fmla="*/ 1767129 w 5024108"/>
              <a:gd name="connsiteY2447" fmla="*/ 2217011 h 5143268"/>
              <a:gd name="connsiteX2448" fmla="*/ 1760921 w 5024108"/>
              <a:gd name="connsiteY2448" fmla="*/ 2233565 h 5143268"/>
              <a:gd name="connsiteX2449" fmla="*/ 1775406 w 5024108"/>
              <a:gd name="connsiteY2449" fmla="*/ 2264603 h 5143268"/>
              <a:gd name="connsiteX2450" fmla="*/ 1798167 w 5024108"/>
              <a:gd name="connsiteY2450" fmla="*/ 2312196 h 5143268"/>
              <a:gd name="connsiteX2451" fmla="*/ 2282369 w 5024108"/>
              <a:gd name="connsiteY2451" fmla="*/ 958914 h 5143268"/>
              <a:gd name="connsiteX2452" fmla="*/ 2251330 w 5024108"/>
              <a:gd name="connsiteY2452" fmla="*/ 981676 h 5143268"/>
              <a:gd name="connsiteX2453" fmla="*/ 2230638 w 5024108"/>
              <a:gd name="connsiteY2453" fmla="*/ 1010645 h 5143268"/>
              <a:gd name="connsiteX2454" fmla="*/ 2222361 w 5024108"/>
              <a:gd name="connsiteY2454" fmla="*/ 1072722 h 5143268"/>
              <a:gd name="connsiteX2455" fmla="*/ 2129245 w 5024108"/>
              <a:gd name="connsiteY2455" fmla="*/ 1258954 h 5143268"/>
              <a:gd name="connsiteX2456" fmla="*/ 2023714 w 5024108"/>
              <a:gd name="connsiteY2456" fmla="*/ 1484500 h 5143268"/>
              <a:gd name="connsiteX2457" fmla="*/ 1974053 w 5024108"/>
              <a:gd name="connsiteY2457" fmla="*/ 1556924 h 5143268"/>
              <a:gd name="connsiteX2458" fmla="*/ 1986468 w 5024108"/>
              <a:gd name="connsiteY2458" fmla="*/ 1583824 h 5143268"/>
              <a:gd name="connsiteX2459" fmla="*/ 2015437 w 5024108"/>
              <a:gd name="connsiteY2459" fmla="*/ 1641763 h 5143268"/>
              <a:gd name="connsiteX2460" fmla="*/ 2005091 w 5024108"/>
              <a:gd name="connsiteY2460" fmla="*/ 1641763 h 5143268"/>
              <a:gd name="connsiteX2461" fmla="*/ 2005091 w 5024108"/>
              <a:gd name="connsiteY2461" fmla="*/ 1670732 h 5143268"/>
              <a:gd name="connsiteX2462" fmla="*/ 1984399 w 5024108"/>
              <a:gd name="connsiteY2462" fmla="*/ 1699701 h 5143268"/>
              <a:gd name="connsiteX2463" fmla="*/ 1994745 w 5024108"/>
              <a:gd name="connsiteY2463" fmla="*/ 1741086 h 5143268"/>
              <a:gd name="connsiteX2464" fmla="*/ 1986468 w 5024108"/>
              <a:gd name="connsiteY2464" fmla="*/ 1780402 h 5143268"/>
              <a:gd name="connsiteX2465" fmla="*/ 1980260 w 5024108"/>
              <a:gd name="connsiteY2465" fmla="*/ 1809371 h 5143268"/>
              <a:gd name="connsiteX2466" fmla="*/ 1980260 w 5024108"/>
              <a:gd name="connsiteY2466" fmla="*/ 1834202 h 5143268"/>
              <a:gd name="connsiteX2467" fmla="*/ 1831275 w 5024108"/>
              <a:gd name="connsiteY2467" fmla="*/ 1834202 h 5143268"/>
              <a:gd name="connsiteX2468" fmla="*/ 1580897 w 5024108"/>
              <a:gd name="connsiteY2468" fmla="*/ 1840409 h 5143268"/>
              <a:gd name="connsiteX2469" fmla="*/ 1580897 w 5024108"/>
              <a:gd name="connsiteY2469" fmla="*/ 1840409 h 5143268"/>
              <a:gd name="connsiteX2470" fmla="*/ 1566413 w 5024108"/>
              <a:gd name="connsiteY2470" fmla="*/ 1840409 h 5143268"/>
              <a:gd name="connsiteX2471" fmla="*/ 1541582 w 5024108"/>
              <a:gd name="connsiteY2471" fmla="*/ 1854894 h 5143268"/>
              <a:gd name="connsiteX2472" fmla="*/ 1498128 w 5024108"/>
              <a:gd name="connsiteY2472" fmla="*/ 1830063 h 5143268"/>
              <a:gd name="connsiteX2473" fmla="*/ 1473297 w 5024108"/>
              <a:gd name="connsiteY2473" fmla="*/ 1811440 h 5143268"/>
              <a:gd name="connsiteX2474" fmla="*/ 1444328 w 5024108"/>
              <a:gd name="connsiteY2474" fmla="*/ 1778332 h 5143268"/>
              <a:gd name="connsiteX2475" fmla="*/ 1415358 w 5024108"/>
              <a:gd name="connsiteY2475" fmla="*/ 1745225 h 5143268"/>
              <a:gd name="connsiteX2476" fmla="*/ 1351212 w 5024108"/>
              <a:gd name="connsiteY2476" fmla="*/ 1730740 h 5143268"/>
              <a:gd name="connsiteX2477" fmla="*/ 1309827 w 5024108"/>
              <a:gd name="connsiteY2477" fmla="*/ 1747294 h 5143268"/>
              <a:gd name="connsiteX2478" fmla="*/ 1291204 w 5024108"/>
              <a:gd name="connsiteY2478" fmla="*/ 1767986 h 5143268"/>
              <a:gd name="connsiteX2479" fmla="*/ 1268443 w 5024108"/>
              <a:gd name="connsiteY2479" fmla="*/ 1790748 h 5143268"/>
              <a:gd name="connsiteX2480" fmla="*/ 1268443 w 5024108"/>
              <a:gd name="connsiteY2480" fmla="*/ 1819717 h 5143268"/>
              <a:gd name="connsiteX2481" fmla="*/ 1245681 w 5024108"/>
              <a:gd name="connsiteY2481" fmla="*/ 1832132 h 5143268"/>
              <a:gd name="connsiteX2482" fmla="*/ 1235335 w 5024108"/>
              <a:gd name="connsiteY2482" fmla="*/ 1865240 h 5143268"/>
              <a:gd name="connsiteX2483" fmla="*/ 1222919 w 5024108"/>
              <a:gd name="connsiteY2483" fmla="*/ 1881794 h 5143268"/>
              <a:gd name="connsiteX2484" fmla="*/ 1198089 w 5024108"/>
              <a:gd name="connsiteY2484" fmla="*/ 1877656 h 5143268"/>
              <a:gd name="connsiteX2485" fmla="*/ 1156704 w 5024108"/>
              <a:gd name="connsiteY2485" fmla="*/ 1865240 h 5143268"/>
              <a:gd name="connsiteX2486" fmla="*/ 1144288 w 5024108"/>
              <a:gd name="connsiteY2486" fmla="*/ 1896279 h 5143268"/>
              <a:gd name="connsiteX2487" fmla="*/ 1129804 w 5024108"/>
              <a:gd name="connsiteY2487" fmla="*/ 1923179 h 5143268"/>
              <a:gd name="connsiteX2488" fmla="*/ 1096696 w 5024108"/>
              <a:gd name="connsiteY2488" fmla="*/ 1923179 h 5143268"/>
              <a:gd name="connsiteX2489" fmla="*/ 1082211 w 5024108"/>
              <a:gd name="connsiteY2489" fmla="*/ 1923179 h 5143268"/>
              <a:gd name="connsiteX2490" fmla="*/ 1067727 w 5024108"/>
              <a:gd name="connsiteY2490" fmla="*/ 1933525 h 5143268"/>
              <a:gd name="connsiteX2491" fmla="*/ 1030480 w 5024108"/>
              <a:gd name="connsiteY2491" fmla="*/ 1943871 h 5143268"/>
              <a:gd name="connsiteX2492" fmla="*/ 1007719 w 5024108"/>
              <a:gd name="connsiteY2492" fmla="*/ 1925248 h 5143268"/>
              <a:gd name="connsiteX2493" fmla="*/ 958057 w 5024108"/>
              <a:gd name="connsiteY2493" fmla="*/ 1919040 h 5143268"/>
              <a:gd name="connsiteX2494" fmla="*/ 941503 w 5024108"/>
              <a:gd name="connsiteY2494" fmla="*/ 1952148 h 5143268"/>
              <a:gd name="connsiteX2495" fmla="*/ 902188 w 5024108"/>
              <a:gd name="connsiteY2495" fmla="*/ 1979048 h 5143268"/>
              <a:gd name="connsiteX2496" fmla="*/ 879426 w 5024108"/>
              <a:gd name="connsiteY2496" fmla="*/ 1966633 h 5143268"/>
              <a:gd name="connsiteX2497" fmla="*/ 786310 w 5024108"/>
              <a:gd name="connsiteY2497" fmla="*/ 1929387 h 5143268"/>
              <a:gd name="connsiteX2498" fmla="*/ 552486 w 5024108"/>
              <a:gd name="connsiteY2498" fmla="*/ 1815578 h 5143268"/>
              <a:gd name="connsiteX2499" fmla="*/ 444886 w 5024108"/>
              <a:gd name="connsiteY2499" fmla="*/ 1747294 h 5143268"/>
              <a:gd name="connsiteX2500" fmla="*/ 322801 w 5024108"/>
              <a:gd name="connsiteY2500" fmla="*/ 1718324 h 5143268"/>
              <a:gd name="connsiteX2501" fmla="*/ 144847 w 5024108"/>
              <a:gd name="connsiteY2501" fmla="*/ 1674870 h 5143268"/>
              <a:gd name="connsiteX2502" fmla="*/ 14485 w 5024108"/>
              <a:gd name="connsiteY2502" fmla="*/ 1629347 h 5143268"/>
              <a:gd name="connsiteX2503" fmla="*/ 14485 w 5024108"/>
              <a:gd name="connsiteY2503" fmla="*/ 1602447 h 5143268"/>
              <a:gd name="connsiteX2504" fmla="*/ 55869 w 5024108"/>
              <a:gd name="connsiteY2504" fmla="*/ 1556924 h 5143268"/>
              <a:gd name="connsiteX2505" fmla="*/ 99323 w 5024108"/>
              <a:gd name="connsiteY2505" fmla="*/ 1530024 h 5143268"/>
              <a:gd name="connsiteX2506" fmla="*/ 82770 w 5024108"/>
              <a:gd name="connsiteY2506" fmla="*/ 1480362 h 5143268"/>
              <a:gd name="connsiteX2507" fmla="*/ 109670 w 5024108"/>
              <a:gd name="connsiteY2507" fmla="*/ 1443116 h 5143268"/>
              <a:gd name="connsiteX2508" fmla="*/ 117947 w 5024108"/>
              <a:gd name="connsiteY2508" fmla="*/ 1412077 h 5143268"/>
              <a:gd name="connsiteX2509" fmla="*/ 130362 w 5024108"/>
              <a:gd name="connsiteY2509" fmla="*/ 1368623 h 5143268"/>
              <a:gd name="connsiteX2510" fmla="*/ 155193 w 5024108"/>
              <a:gd name="connsiteY2510" fmla="*/ 1347931 h 5143268"/>
              <a:gd name="connsiteX2511" fmla="*/ 227616 w 5024108"/>
              <a:gd name="connsiteY2511" fmla="*/ 1304477 h 5143268"/>
              <a:gd name="connsiteX2512" fmla="*/ 256585 w 5024108"/>
              <a:gd name="connsiteY2512" fmla="*/ 1277577 h 5143268"/>
              <a:gd name="connsiteX2513" fmla="*/ 289693 w 5024108"/>
              <a:gd name="connsiteY2513" fmla="*/ 1277577 h 5143268"/>
              <a:gd name="connsiteX2514" fmla="*/ 335216 w 5024108"/>
              <a:gd name="connsiteY2514" fmla="*/ 1265161 h 5143268"/>
              <a:gd name="connsiteX2515" fmla="*/ 384878 w 5024108"/>
              <a:gd name="connsiteY2515" fmla="*/ 1254815 h 5143268"/>
              <a:gd name="connsiteX2516" fmla="*/ 407640 w 5024108"/>
              <a:gd name="connsiteY2516" fmla="*/ 1234123 h 5143268"/>
              <a:gd name="connsiteX2517" fmla="*/ 440748 w 5024108"/>
              <a:gd name="connsiteY2517" fmla="*/ 1227915 h 5143268"/>
              <a:gd name="connsiteX2518" fmla="*/ 455232 w 5024108"/>
              <a:gd name="connsiteY2518" fmla="*/ 1250677 h 5143268"/>
              <a:gd name="connsiteX2519" fmla="*/ 494548 w 5024108"/>
              <a:gd name="connsiteY2519" fmla="*/ 1250677 h 5143268"/>
              <a:gd name="connsiteX2520" fmla="*/ 519379 w 5024108"/>
              <a:gd name="connsiteY2520" fmla="*/ 1176184 h 5143268"/>
              <a:gd name="connsiteX2521" fmla="*/ 558694 w 5024108"/>
              <a:gd name="connsiteY2521" fmla="*/ 987883 h 5143268"/>
              <a:gd name="connsiteX2522" fmla="*/ 579387 w 5024108"/>
              <a:gd name="connsiteY2522" fmla="*/ 840968 h 5143268"/>
              <a:gd name="connsiteX2523" fmla="*/ 562833 w 5024108"/>
              <a:gd name="connsiteY2523" fmla="*/ 803721 h 5143268"/>
              <a:gd name="connsiteX2524" fmla="*/ 562833 w 5024108"/>
              <a:gd name="connsiteY2524" fmla="*/ 768544 h 5143268"/>
              <a:gd name="connsiteX2525" fmla="*/ 525586 w 5024108"/>
              <a:gd name="connsiteY2525" fmla="*/ 731298 h 5143268"/>
              <a:gd name="connsiteX2526" fmla="*/ 500755 w 5024108"/>
              <a:gd name="connsiteY2526" fmla="*/ 702329 h 5143268"/>
              <a:gd name="connsiteX2527" fmla="*/ 494548 w 5024108"/>
              <a:gd name="connsiteY2527" fmla="*/ 615421 h 5143268"/>
              <a:gd name="connsiteX2528" fmla="*/ 525586 w 5024108"/>
              <a:gd name="connsiteY2528" fmla="*/ 600936 h 5143268"/>
              <a:gd name="connsiteX2529" fmla="*/ 546279 w 5024108"/>
              <a:gd name="connsiteY2529" fmla="*/ 596798 h 5143268"/>
              <a:gd name="connsiteX2530" fmla="*/ 575248 w 5024108"/>
              <a:gd name="connsiteY2530" fmla="*/ 592659 h 5143268"/>
              <a:gd name="connsiteX2531" fmla="*/ 606287 w 5024108"/>
              <a:gd name="connsiteY2531" fmla="*/ 603005 h 5143268"/>
              <a:gd name="connsiteX2532" fmla="*/ 610425 w 5024108"/>
              <a:gd name="connsiteY2532" fmla="*/ 563690 h 5143268"/>
              <a:gd name="connsiteX2533" fmla="*/ 606287 w 5024108"/>
              <a:gd name="connsiteY2533" fmla="*/ 547136 h 5143268"/>
              <a:gd name="connsiteX2534" fmla="*/ 575248 w 5024108"/>
              <a:gd name="connsiteY2534" fmla="*/ 534720 h 5143268"/>
              <a:gd name="connsiteX2535" fmla="*/ 540071 w 5024108"/>
              <a:gd name="connsiteY2535" fmla="*/ 534720 h 5143268"/>
              <a:gd name="connsiteX2536" fmla="*/ 521448 w 5024108"/>
              <a:gd name="connsiteY2536" fmla="*/ 516097 h 5143268"/>
              <a:gd name="connsiteX2537" fmla="*/ 519379 w 5024108"/>
              <a:gd name="connsiteY2537" fmla="*/ 474713 h 5143268"/>
              <a:gd name="connsiteX2538" fmla="*/ 550417 w 5024108"/>
              <a:gd name="connsiteY2538" fmla="*/ 445743 h 5143268"/>
              <a:gd name="connsiteX2539" fmla="*/ 587663 w 5024108"/>
              <a:gd name="connsiteY2539" fmla="*/ 447812 h 5143268"/>
              <a:gd name="connsiteX2540" fmla="*/ 728372 w 5024108"/>
              <a:gd name="connsiteY2540" fmla="*/ 451951 h 5143268"/>
              <a:gd name="connsiteX2541" fmla="*/ 736649 w 5024108"/>
              <a:gd name="connsiteY2541" fmla="*/ 445743 h 5143268"/>
              <a:gd name="connsiteX2542" fmla="*/ 724233 w 5024108"/>
              <a:gd name="connsiteY2542" fmla="*/ 431259 h 5143268"/>
              <a:gd name="connsiteX2543" fmla="*/ 730441 w 5024108"/>
              <a:gd name="connsiteY2543" fmla="*/ 420912 h 5143268"/>
              <a:gd name="connsiteX2544" fmla="*/ 751133 w 5024108"/>
              <a:gd name="connsiteY2544" fmla="*/ 433328 h 5143268"/>
              <a:gd name="connsiteX2545" fmla="*/ 767687 w 5024108"/>
              <a:gd name="connsiteY2545" fmla="*/ 433328 h 5143268"/>
              <a:gd name="connsiteX2546" fmla="*/ 775964 w 5024108"/>
              <a:gd name="connsiteY2546" fmla="*/ 420912 h 5143268"/>
              <a:gd name="connsiteX2547" fmla="*/ 796656 w 5024108"/>
              <a:gd name="connsiteY2547" fmla="*/ 416774 h 5143268"/>
              <a:gd name="connsiteX2548" fmla="*/ 809072 w 5024108"/>
              <a:gd name="connsiteY2548" fmla="*/ 400220 h 5143268"/>
              <a:gd name="connsiteX2549" fmla="*/ 827695 w 5024108"/>
              <a:gd name="connsiteY2549" fmla="*/ 387805 h 5143268"/>
              <a:gd name="connsiteX2550" fmla="*/ 835972 w 5024108"/>
              <a:gd name="connsiteY2550" fmla="*/ 396082 h 5143268"/>
              <a:gd name="connsiteX2551" fmla="*/ 840110 w 5024108"/>
              <a:gd name="connsiteY2551" fmla="*/ 429189 h 5143268"/>
              <a:gd name="connsiteX2552" fmla="*/ 862872 w 5024108"/>
              <a:gd name="connsiteY2552" fmla="*/ 441605 h 5143268"/>
              <a:gd name="connsiteX2553" fmla="*/ 867011 w 5024108"/>
              <a:gd name="connsiteY2553" fmla="*/ 478851 h 5143268"/>
              <a:gd name="connsiteX2554" fmla="*/ 871149 w 5024108"/>
              <a:gd name="connsiteY2554" fmla="*/ 518167 h 5143268"/>
              <a:gd name="connsiteX2555" fmla="*/ 885634 w 5024108"/>
              <a:gd name="connsiteY2555" fmla="*/ 520236 h 5143268"/>
              <a:gd name="connsiteX2556" fmla="*/ 912534 w 5024108"/>
              <a:gd name="connsiteY2556" fmla="*/ 524374 h 5143268"/>
              <a:gd name="connsiteX2557" fmla="*/ 941503 w 5024108"/>
              <a:gd name="connsiteY2557" fmla="*/ 553344 h 5143268"/>
              <a:gd name="connsiteX2558" fmla="*/ 968403 w 5024108"/>
              <a:gd name="connsiteY2558" fmla="*/ 578174 h 5143268"/>
              <a:gd name="connsiteX2559" fmla="*/ 1013926 w 5024108"/>
              <a:gd name="connsiteY2559" fmla="*/ 569897 h 5143268"/>
              <a:gd name="connsiteX2560" fmla="*/ 1034619 w 5024108"/>
              <a:gd name="connsiteY2560" fmla="*/ 545067 h 5143268"/>
              <a:gd name="connsiteX2561" fmla="*/ 1053242 w 5024108"/>
              <a:gd name="connsiteY2561" fmla="*/ 538859 h 5143268"/>
              <a:gd name="connsiteX2562" fmla="*/ 1069796 w 5024108"/>
              <a:gd name="connsiteY2562" fmla="*/ 551274 h 5143268"/>
              <a:gd name="connsiteX2563" fmla="*/ 1073934 w 5024108"/>
              <a:gd name="connsiteY2563" fmla="*/ 559551 h 5143268"/>
              <a:gd name="connsiteX2564" fmla="*/ 1061519 w 5024108"/>
              <a:gd name="connsiteY2564" fmla="*/ 580244 h 5143268"/>
              <a:gd name="connsiteX2565" fmla="*/ 1076004 w 5024108"/>
              <a:gd name="connsiteY2565" fmla="*/ 586451 h 5143268"/>
              <a:gd name="connsiteX2566" fmla="*/ 1090488 w 5024108"/>
              <a:gd name="connsiteY2566" fmla="*/ 576105 h 5143268"/>
              <a:gd name="connsiteX2567" fmla="*/ 1100834 w 5024108"/>
              <a:gd name="connsiteY2567" fmla="*/ 557482 h 5143268"/>
              <a:gd name="connsiteX2568" fmla="*/ 1117388 w 5024108"/>
              <a:gd name="connsiteY2568" fmla="*/ 551274 h 5143268"/>
              <a:gd name="connsiteX2569" fmla="*/ 1121527 w 5024108"/>
              <a:gd name="connsiteY2569" fmla="*/ 536790 h 5143268"/>
              <a:gd name="connsiteX2570" fmla="*/ 1138081 w 5024108"/>
              <a:gd name="connsiteY2570" fmla="*/ 522305 h 5143268"/>
              <a:gd name="connsiteX2571" fmla="*/ 1158773 w 5024108"/>
              <a:gd name="connsiteY2571" fmla="*/ 509890 h 5143268"/>
              <a:gd name="connsiteX2572" fmla="*/ 1177396 w 5024108"/>
              <a:gd name="connsiteY2572" fmla="*/ 514028 h 5143268"/>
              <a:gd name="connsiteX2573" fmla="*/ 1204296 w 5024108"/>
              <a:gd name="connsiteY2573" fmla="*/ 489197 h 5143268"/>
              <a:gd name="connsiteX2574" fmla="*/ 1214642 w 5024108"/>
              <a:gd name="connsiteY2574" fmla="*/ 487128 h 5143268"/>
              <a:gd name="connsiteX2575" fmla="*/ 1222919 w 5024108"/>
              <a:gd name="connsiteY2575" fmla="*/ 495405 h 5143268"/>
              <a:gd name="connsiteX2576" fmla="*/ 1235335 w 5024108"/>
              <a:gd name="connsiteY2576" fmla="*/ 482989 h 5143268"/>
              <a:gd name="connsiteX2577" fmla="*/ 1264304 w 5024108"/>
              <a:gd name="connsiteY2577" fmla="*/ 456089 h 5143268"/>
              <a:gd name="connsiteX2578" fmla="*/ 1266373 w 5024108"/>
              <a:gd name="connsiteY2578" fmla="*/ 414705 h 5143268"/>
              <a:gd name="connsiteX2579" fmla="*/ 1289135 w 5024108"/>
              <a:gd name="connsiteY2579" fmla="*/ 416774 h 5143268"/>
              <a:gd name="connsiteX2580" fmla="*/ 1311897 w 5024108"/>
              <a:gd name="connsiteY2580" fmla="*/ 408497 h 5143268"/>
              <a:gd name="connsiteX2581" fmla="*/ 1342935 w 5024108"/>
              <a:gd name="connsiteY2581" fmla="*/ 394012 h 5143268"/>
              <a:gd name="connsiteX2582" fmla="*/ 1349143 w 5024108"/>
              <a:gd name="connsiteY2582" fmla="*/ 383666 h 5143268"/>
              <a:gd name="connsiteX2583" fmla="*/ 1369835 w 5024108"/>
              <a:gd name="connsiteY2583" fmla="*/ 394012 h 5143268"/>
              <a:gd name="connsiteX2584" fmla="*/ 1396735 w 5024108"/>
              <a:gd name="connsiteY2584" fmla="*/ 402289 h 5143268"/>
              <a:gd name="connsiteX2585" fmla="*/ 1427774 w 5024108"/>
              <a:gd name="connsiteY2585" fmla="*/ 418843 h 5143268"/>
              <a:gd name="connsiteX2586" fmla="*/ 1423635 w 5024108"/>
              <a:gd name="connsiteY2586" fmla="*/ 447812 h 5143268"/>
              <a:gd name="connsiteX2587" fmla="*/ 1415358 w 5024108"/>
              <a:gd name="connsiteY2587" fmla="*/ 478851 h 5143268"/>
              <a:gd name="connsiteX2588" fmla="*/ 1452605 w 5024108"/>
              <a:gd name="connsiteY2588" fmla="*/ 507820 h 5143268"/>
              <a:gd name="connsiteX2589" fmla="*/ 1471228 w 5024108"/>
              <a:gd name="connsiteY2589" fmla="*/ 540928 h 5143268"/>
              <a:gd name="connsiteX2590" fmla="*/ 1454674 w 5024108"/>
              <a:gd name="connsiteY2590" fmla="*/ 574036 h 5143268"/>
              <a:gd name="connsiteX2591" fmla="*/ 1454674 w 5024108"/>
              <a:gd name="connsiteY2591" fmla="*/ 605075 h 5143268"/>
              <a:gd name="connsiteX2592" fmla="*/ 1460882 w 5024108"/>
              <a:gd name="connsiteY2592" fmla="*/ 629905 h 5143268"/>
              <a:gd name="connsiteX2593" fmla="*/ 1487782 w 5024108"/>
              <a:gd name="connsiteY2593" fmla="*/ 694052 h 5143268"/>
              <a:gd name="connsiteX2594" fmla="*/ 1498128 w 5024108"/>
              <a:gd name="connsiteY2594" fmla="*/ 729229 h 5143268"/>
              <a:gd name="connsiteX2595" fmla="*/ 1485713 w 5024108"/>
              <a:gd name="connsiteY2595" fmla="*/ 754060 h 5143268"/>
              <a:gd name="connsiteX2596" fmla="*/ 1454674 w 5024108"/>
              <a:gd name="connsiteY2596" fmla="*/ 776821 h 5143268"/>
              <a:gd name="connsiteX2597" fmla="*/ 1487782 w 5024108"/>
              <a:gd name="connsiteY2597" fmla="*/ 797514 h 5143268"/>
              <a:gd name="connsiteX2598" fmla="*/ 1514682 w 5024108"/>
              <a:gd name="connsiteY2598" fmla="*/ 824414 h 5143268"/>
              <a:gd name="connsiteX2599" fmla="*/ 1535374 w 5024108"/>
              <a:gd name="connsiteY2599" fmla="*/ 853383 h 5143268"/>
              <a:gd name="connsiteX2600" fmla="*/ 1553997 w 5024108"/>
              <a:gd name="connsiteY2600" fmla="*/ 853383 h 5143268"/>
              <a:gd name="connsiteX2601" fmla="*/ 1574690 w 5024108"/>
              <a:gd name="connsiteY2601" fmla="*/ 874075 h 5143268"/>
              <a:gd name="connsiteX2602" fmla="*/ 1591244 w 5024108"/>
              <a:gd name="connsiteY2602" fmla="*/ 878214 h 5143268"/>
              <a:gd name="connsiteX2603" fmla="*/ 1582967 w 5024108"/>
              <a:gd name="connsiteY2603" fmla="*/ 859591 h 5143268"/>
              <a:gd name="connsiteX2604" fmla="*/ 1574690 w 5024108"/>
              <a:gd name="connsiteY2604" fmla="*/ 836829 h 5143268"/>
              <a:gd name="connsiteX2605" fmla="*/ 1578828 w 5024108"/>
              <a:gd name="connsiteY2605" fmla="*/ 822344 h 5143268"/>
              <a:gd name="connsiteX2606" fmla="*/ 1585036 w 5024108"/>
              <a:gd name="connsiteY2606" fmla="*/ 803721 h 5143268"/>
              <a:gd name="connsiteX2607" fmla="*/ 1580897 w 5024108"/>
              <a:gd name="connsiteY2607" fmla="*/ 772683 h 5143268"/>
              <a:gd name="connsiteX2608" fmla="*/ 1616075 w 5024108"/>
              <a:gd name="connsiteY2608" fmla="*/ 741644 h 5143268"/>
              <a:gd name="connsiteX2609" fmla="*/ 1665736 w 5024108"/>
              <a:gd name="connsiteY2609" fmla="*/ 754060 h 5143268"/>
              <a:gd name="connsiteX2610" fmla="*/ 1682290 w 5024108"/>
              <a:gd name="connsiteY2610" fmla="*/ 778890 h 5143268"/>
              <a:gd name="connsiteX2611" fmla="*/ 1700913 w 5024108"/>
              <a:gd name="connsiteY2611" fmla="*/ 789237 h 5143268"/>
              <a:gd name="connsiteX2612" fmla="*/ 1723675 w 5024108"/>
              <a:gd name="connsiteY2612" fmla="*/ 783029 h 5143268"/>
              <a:gd name="connsiteX2613" fmla="*/ 1740229 w 5024108"/>
              <a:gd name="connsiteY2613" fmla="*/ 766475 h 5143268"/>
              <a:gd name="connsiteX2614" fmla="*/ 1725744 w 5024108"/>
              <a:gd name="connsiteY2614" fmla="*/ 754060 h 5143268"/>
              <a:gd name="connsiteX2615" fmla="*/ 1750575 w 5024108"/>
              <a:gd name="connsiteY2615" fmla="*/ 700259 h 5143268"/>
              <a:gd name="connsiteX2616" fmla="*/ 1773337 w 5024108"/>
              <a:gd name="connsiteY2616" fmla="*/ 642321 h 5143268"/>
              <a:gd name="connsiteX2617" fmla="*/ 1825067 w 5024108"/>
              <a:gd name="connsiteY2617" fmla="*/ 631975 h 5143268"/>
              <a:gd name="connsiteX2618" fmla="*/ 1837483 w 5024108"/>
              <a:gd name="connsiteY2618" fmla="*/ 631975 h 5143268"/>
              <a:gd name="connsiteX2619" fmla="*/ 1841621 w 5024108"/>
              <a:gd name="connsiteY2619" fmla="*/ 631975 h 5143268"/>
              <a:gd name="connsiteX2620" fmla="*/ 1841621 w 5024108"/>
              <a:gd name="connsiteY2620" fmla="*/ 631975 h 5143268"/>
              <a:gd name="connsiteX2621" fmla="*/ 1849898 w 5024108"/>
              <a:gd name="connsiteY2621" fmla="*/ 631975 h 5143268"/>
              <a:gd name="connsiteX2622" fmla="*/ 1856106 w 5024108"/>
              <a:gd name="connsiteY2622" fmla="*/ 631975 h 5143268"/>
              <a:gd name="connsiteX2623" fmla="*/ 1862314 w 5024108"/>
              <a:gd name="connsiteY2623" fmla="*/ 631975 h 5143268"/>
              <a:gd name="connsiteX2624" fmla="*/ 1872660 w 5024108"/>
              <a:gd name="connsiteY2624" fmla="*/ 631975 h 5143268"/>
              <a:gd name="connsiteX2625" fmla="*/ 1876798 w 5024108"/>
              <a:gd name="connsiteY2625" fmla="*/ 631975 h 5143268"/>
              <a:gd name="connsiteX2626" fmla="*/ 1907837 w 5024108"/>
              <a:gd name="connsiteY2626" fmla="*/ 636113 h 5143268"/>
              <a:gd name="connsiteX2627" fmla="*/ 1911975 w 5024108"/>
              <a:gd name="connsiteY2627" fmla="*/ 636113 h 5143268"/>
              <a:gd name="connsiteX2628" fmla="*/ 1911975 w 5024108"/>
              <a:gd name="connsiteY2628" fmla="*/ 636113 h 5143268"/>
              <a:gd name="connsiteX2629" fmla="*/ 1911975 w 5024108"/>
              <a:gd name="connsiteY2629" fmla="*/ 636113 h 5143268"/>
              <a:gd name="connsiteX2630" fmla="*/ 1911975 w 5024108"/>
              <a:gd name="connsiteY2630" fmla="*/ 636113 h 5143268"/>
              <a:gd name="connsiteX2631" fmla="*/ 1911975 w 5024108"/>
              <a:gd name="connsiteY2631" fmla="*/ 636113 h 5143268"/>
              <a:gd name="connsiteX2632" fmla="*/ 1916114 w 5024108"/>
              <a:gd name="connsiteY2632" fmla="*/ 636113 h 5143268"/>
              <a:gd name="connsiteX2633" fmla="*/ 1916114 w 5024108"/>
              <a:gd name="connsiteY2633" fmla="*/ 698190 h 5143268"/>
              <a:gd name="connsiteX2634" fmla="*/ 1943014 w 5024108"/>
              <a:gd name="connsiteY2634" fmla="*/ 731298 h 5143268"/>
              <a:gd name="connsiteX2635" fmla="*/ 1959568 w 5024108"/>
              <a:gd name="connsiteY2635" fmla="*/ 783029 h 5143268"/>
              <a:gd name="connsiteX2636" fmla="*/ 1982330 w 5024108"/>
              <a:gd name="connsiteY2636" fmla="*/ 805791 h 5143268"/>
              <a:gd name="connsiteX2637" fmla="*/ 2000953 w 5024108"/>
              <a:gd name="connsiteY2637" fmla="*/ 822344 h 5143268"/>
              <a:gd name="connsiteX2638" fmla="*/ 2042337 w 5024108"/>
              <a:gd name="connsiteY2638" fmla="*/ 822344 h 5143268"/>
              <a:gd name="connsiteX2639" fmla="*/ 2042337 w 5024108"/>
              <a:gd name="connsiteY2639" fmla="*/ 847175 h 5143268"/>
              <a:gd name="connsiteX2640" fmla="*/ 2075445 w 5024108"/>
              <a:gd name="connsiteY2640" fmla="*/ 874075 h 5143268"/>
              <a:gd name="connsiteX2641" fmla="*/ 2131315 w 5024108"/>
              <a:gd name="connsiteY2641" fmla="*/ 896837 h 5143268"/>
              <a:gd name="connsiteX2642" fmla="*/ 2164423 w 5024108"/>
              <a:gd name="connsiteY2642" fmla="*/ 913391 h 5143268"/>
              <a:gd name="connsiteX2643" fmla="*/ 2185115 w 5024108"/>
              <a:gd name="connsiteY2643" fmla="*/ 946499 h 5143268"/>
              <a:gd name="connsiteX2644" fmla="*/ 2222361 w 5024108"/>
              <a:gd name="connsiteY2644" fmla="*/ 958914 h 5143268"/>
              <a:gd name="connsiteX2645" fmla="*/ 2269954 w 5024108"/>
              <a:gd name="connsiteY2645" fmla="*/ 938222 h 5143268"/>
              <a:gd name="connsiteX2646" fmla="*/ 2280300 w 5024108"/>
              <a:gd name="connsiteY2646" fmla="*/ 952706 h 5143268"/>
              <a:gd name="connsiteX2647" fmla="*/ 4266768 w 5024108"/>
              <a:gd name="connsiteY2647" fmla="*/ 1654178 h 5143268"/>
              <a:gd name="connsiteX2648" fmla="*/ 4258491 w 5024108"/>
              <a:gd name="connsiteY2648" fmla="*/ 1681078 h 5143268"/>
              <a:gd name="connsiteX2649" fmla="*/ 4268837 w 5024108"/>
              <a:gd name="connsiteY2649" fmla="*/ 1701770 h 5143268"/>
              <a:gd name="connsiteX2650" fmla="*/ 4275045 w 5024108"/>
              <a:gd name="connsiteY2650" fmla="*/ 1739017 h 5143268"/>
              <a:gd name="connsiteX2651" fmla="*/ 4275045 w 5024108"/>
              <a:gd name="connsiteY2651" fmla="*/ 1743155 h 5143268"/>
              <a:gd name="connsiteX2652" fmla="*/ 4260560 w 5024108"/>
              <a:gd name="connsiteY2652" fmla="*/ 1770055 h 5143268"/>
              <a:gd name="connsiteX2653" fmla="*/ 4219175 w 5024108"/>
              <a:gd name="connsiteY2653" fmla="*/ 1803163 h 5143268"/>
              <a:gd name="connsiteX2654" fmla="*/ 4194345 w 5024108"/>
              <a:gd name="connsiteY2654" fmla="*/ 1823855 h 5143268"/>
              <a:gd name="connsiteX2655" fmla="*/ 4192275 w 5024108"/>
              <a:gd name="connsiteY2655" fmla="*/ 1825925 h 5143268"/>
              <a:gd name="connsiteX2656" fmla="*/ 4148821 w 5024108"/>
              <a:gd name="connsiteY2656" fmla="*/ 1854894 h 5143268"/>
              <a:gd name="connsiteX2657" fmla="*/ 4128129 w 5024108"/>
              <a:gd name="connsiteY2657" fmla="*/ 1875586 h 5143268"/>
              <a:gd name="connsiteX2658" fmla="*/ 4088813 w 5024108"/>
              <a:gd name="connsiteY2658" fmla="*/ 1904556 h 5143268"/>
              <a:gd name="connsiteX2659" fmla="*/ 4063982 w 5024108"/>
              <a:gd name="connsiteY2659" fmla="*/ 1908694 h 5143268"/>
              <a:gd name="connsiteX2660" fmla="*/ 4032944 w 5024108"/>
              <a:gd name="connsiteY2660" fmla="*/ 1919040 h 5143268"/>
              <a:gd name="connsiteX2661" fmla="*/ 4010182 w 5024108"/>
              <a:gd name="connsiteY2661" fmla="*/ 1943871 h 5143268"/>
              <a:gd name="connsiteX2662" fmla="*/ 3981213 w 5024108"/>
              <a:gd name="connsiteY2662" fmla="*/ 1943871 h 5143268"/>
              <a:gd name="connsiteX2663" fmla="*/ 3968798 w 5024108"/>
              <a:gd name="connsiteY2663" fmla="*/ 1925248 h 5143268"/>
              <a:gd name="connsiteX2664" fmla="*/ 3939828 w 5024108"/>
              <a:gd name="connsiteY2664" fmla="*/ 1925248 h 5143268"/>
              <a:gd name="connsiteX2665" fmla="*/ 3923274 w 5024108"/>
              <a:gd name="connsiteY2665" fmla="*/ 1925248 h 5143268"/>
              <a:gd name="connsiteX2666" fmla="*/ 3914997 w 5024108"/>
              <a:gd name="connsiteY2666" fmla="*/ 1902487 h 5143268"/>
              <a:gd name="connsiteX2667" fmla="*/ 3900513 w 5024108"/>
              <a:gd name="connsiteY2667" fmla="*/ 1902487 h 5143268"/>
              <a:gd name="connsiteX2668" fmla="*/ 3857059 w 5024108"/>
              <a:gd name="connsiteY2668" fmla="*/ 1935594 h 5143268"/>
              <a:gd name="connsiteX2669" fmla="*/ 3867405 w 5024108"/>
              <a:gd name="connsiteY2669" fmla="*/ 1966633 h 5143268"/>
              <a:gd name="connsiteX2670" fmla="*/ 3879820 w 5024108"/>
              <a:gd name="connsiteY2670" fmla="*/ 1989394 h 5143268"/>
              <a:gd name="connsiteX2671" fmla="*/ 3857059 w 5024108"/>
              <a:gd name="connsiteY2671" fmla="*/ 2039056 h 5143268"/>
              <a:gd name="connsiteX2672" fmla="*/ 3828089 w 5024108"/>
              <a:gd name="connsiteY2672" fmla="*/ 2070095 h 5143268"/>
              <a:gd name="connsiteX2673" fmla="*/ 3797051 w 5024108"/>
              <a:gd name="connsiteY2673" fmla="*/ 2082510 h 5143268"/>
              <a:gd name="connsiteX2674" fmla="*/ 3780497 w 5024108"/>
              <a:gd name="connsiteY2674" fmla="*/ 2078372 h 5143268"/>
              <a:gd name="connsiteX2675" fmla="*/ 3755666 w 5024108"/>
              <a:gd name="connsiteY2675" fmla="*/ 2105272 h 5143268"/>
              <a:gd name="connsiteX2676" fmla="*/ 3730835 w 5024108"/>
              <a:gd name="connsiteY2676" fmla="*/ 2123895 h 5143268"/>
              <a:gd name="connsiteX2677" fmla="*/ 3728766 w 5024108"/>
              <a:gd name="connsiteY2677" fmla="*/ 2123895 h 5143268"/>
              <a:gd name="connsiteX2678" fmla="*/ 3706004 w 5024108"/>
              <a:gd name="connsiteY2678" fmla="*/ 2119757 h 5143268"/>
              <a:gd name="connsiteX2679" fmla="*/ 3668758 w 5024108"/>
              <a:gd name="connsiteY2679" fmla="*/ 2111480 h 5143268"/>
              <a:gd name="connsiteX2680" fmla="*/ 3652204 w 5024108"/>
              <a:gd name="connsiteY2680" fmla="*/ 2086649 h 5143268"/>
              <a:gd name="connsiteX2681" fmla="*/ 3652204 w 5024108"/>
              <a:gd name="connsiteY2681" fmla="*/ 2061818 h 5143268"/>
              <a:gd name="connsiteX2682" fmla="*/ 3645997 w 5024108"/>
              <a:gd name="connsiteY2682" fmla="*/ 2045264 h 5143268"/>
              <a:gd name="connsiteX2683" fmla="*/ 3627373 w 5024108"/>
              <a:gd name="connsiteY2683" fmla="*/ 2012156 h 5143268"/>
              <a:gd name="connsiteX2684" fmla="*/ 3608750 w 5024108"/>
              <a:gd name="connsiteY2684" fmla="*/ 2026641 h 5143268"/>
              <a:gd name="connsiteX2685" fmla="*/ 3606681 w 5024108"/>
              <a:gd name="connsiteY2685" fmla="*/ 2026641 h 5143268"/>
              <a:gd name="connsiteX2686" fmla="*/ 3583919 w 5024108"/>
              <a:gd name="connsiteY2686" fmla="*/ 2026641 h 5143268"/>
              <a:gd name="connsiteX2687" fmla="*/ 3590127 w 5024108"/>
              <a:gd name="connsiteY2687" fmla="*/ 2010087 h 5143268"/>
              <a:gd name="connsiteX2688" fmla="*/ 3594266 w 5024108"/>
              <a:gd name="connsiteY2688" fmla="*/ 1966633 h 5143268"/>
              <a:gd name="connsiteX2689" fmla="*/ 3602542 w 5024108"/>
              <a:gd name="connsiteY2689" fmla="*/ 1954217 h 5143268"/>
              <a:gd name="connsiteX2690" fmla="*/ 3596335 w 5024108"/>
              <a:gd name="connsiteY2690" fmla="*/ 1929387 h 5143268"/>
              <a:gd name="connsiteX2691" fmla="*/ 3596335 w 5024108"/>
              <a:gd name="connsiteY2691" fmla="*/ 1910764 h 5143268"/>
              <a:gd name="connsiteX2692" fmla="*/ 3583919 w 5024108"/>
              <a:gd name="connsiteY2692" fmla="*/ 1885933 h 5143268"/>
              <a:gd name="connsiteX2693" fmla="*/ 3579781 w 5024108"/>
              <a:gd name="connsiteY2693" fmla="*/ 1859033 h 5143268"/>
              <a:gd name="connsiteX2694" fmla="*/ 3592196 w 5024108"/>
              <a:gd name="connsiteY2694" fmla="*/ 1834202 h 5143268"/>
              <a:gd name="connsiteX2695" fmla="*/ 3610820 w 5024108"/>
              <a:gd name="connsiteY2695" fmla="*/ 1811440 h 5143268"/>
              <a:gd name="connsiteX2696" fmla="*/ 3635650 w 5024108"/>
              <a:gd name="connsiteY2696" fmla="*/ 1755571 h 5143268"/>
              <a:gd name="connsiteX2697" fmla="*/ 3641858 w 5024108"/>
              <a:gd name="connsiteY2697" fmla="*/ 1722463 h 5143268"/>
              <a:gd name="connsiteX2698" fmla="*/ 3656343 w 5024108"/>
              <a:gd name="connsiteY2698" fmla="*/ 1695563 h 5143268"/>
              <a:gd name="connsiteX2699" fmla="*/ 3679104 w 5024108"/>
              <a:gd name="connsiteY2699" fmla="*/ 1676940 h 5143268"/>
              <a:gd name="connsiteX2700" fmla="*/ 3687381 w 5024108"/>
              <a:gd name="connsiteY2700" fmla="*/ 1672801 h 5143268"/>
              <a:gd name="connsiteX2701" fmla="*/ 3745320 w 5024108"/>
              <a:gd name="connsiteY2701" fmla="*/ 1652109 h 5143268"/>
              <a:gd name="connsiteX2702" fmla="*/ 3792912 w 5024108"/>
              <a:gd name="connsiteY2702" fmla="*/ 1612793 h 5143268"/>
              <a:gd name="connsiteX2703" fmla="*/ 3828089 w 5024108"/>
              <a:gd name="connsiteY2703" fmla="*/ 1587962 h 5143268"/>
              <a:gd name="connsiteX2704" fmla="*/ 3844643 w 5024108"/>
              <a:gd name="connsiteY2704" fmla="*/ 1569339 h 5143268"/>
              <a:gd name="connsiteX2705" fmla="*/ 3881889 w 5024108"/>
              <a:gd name="connsiteY2705" fmla="*/ 1565201 h 5143268"/>
              <a:gd name="connsiteX2706" fmla="*/ 3890167 w 5024108"/>
              <a:gd name="connsiteY2706" fmla="*/ 1577616 h 5143268"/>
              <a:gd name="connsiteX2707" fmla="*/ 3919136 w 5024108"/>
              <a:gd name="connsiteY2707" fmla="*/ 1581755 h 5143268"/>
              <a:gd name="connsiteX2708" fmla="*/ 3950174 w 5024108"/>
              <a:gd name="connsiteY2708" fmla="*/ 1567270 h 5143268"/>
              <a:gd name="connsiteX2709" fmla="*/ 3977075 w 5024108"/>
              <a:gd name="connsiteY2709" fmla="*/ 1565201 h 5143268"/>
              <a:gd name="connsiteX2710" fmla="*/ 3993628 w 5024108"/>
              <a:gd name="connsiteY2710" fmla="*/ 1540370 h 5143268"/>
              <a:gd name="connsiteX2711" fmla="*/ 3997767 w 5024108"/>
              <a:gd name="connsiteY2711" fmla="*/ 1513470 h 5143268"/>
              <a:gd name="connsiteX2712" fmla="*/ 3985351 w 5024108"/>
              <a:gd name="connsiteY2712" fmla="*/ 1498985 h 5143268"/>
              <a:gd name="connsiteX2713" fmla="*/ 3968798 w 5024108"/>
              <a:gd name="connsiteY2713" fmla="*/ 1490708 h 5143268"/>
              <a:gd name="connsiteX2714" fmla="*/ 3954313 w 5024108"/>
              <a:gd name="connsiteY2714" fmla="*/ 1478293 h 5143268"/>
              <a:gd name="connsiteX2715" fmla="*/ 3958451 w 5024108"/>
              <a:gd name="connsiteY2715" fmla="*/ 1412077 h 5143268"/>
              <a:gd name="connsiteX2716" fmla="*/ 3981213 w 5024108"/>
              <a:gd name="connsiteY2716" fmla="*/ 1391385 h 5143268"/>
              <a:gd name="connsiteX2717" fmla="*/ 3991559 w 5024108"/>
              <a:gd name="connsiteY2717" fmla="*/ 1374831 h 5143268"/>
              <a:gd name="connsiteX2718" fmla="*/ 3983282 w 5024108"/>
              <a:gd name="connsiteY2718" fmla="*/ 1343792 h 5143268"/>
              <a:gd name="connsiteX2719" fmla="*/ 3970867 w 5024108"/>
              <a:gd name="connsiteY2719" fmla="*/ 1318961 h 5143268"/>
              <a:gd name="connsiteX2720" fmla="*/ 3972936 w 5024108"/>
              <a:gd name="connsiteY2720" fmla="*/ 1294131 h 5143268"/>
              <a:gd name="connsiteX2721" fmla="*/ 3981213 w 5024108"/>
              <a:gd name="connsiteY2721" fmla="*/ 1277577 h 5143268"/>
              <a:gd name="connsiteX2722" fmla="*/ 3968798 w 5024108"/>
              <a:gd name="connsiteY2722" fmla="*/ 1254815 h 5143268"/>
              <a:gd name="connsiteX2723" fmla="*/ 3966728 w 5024108"/>
              <a:gd name="connsiteY2723" fmla="*/ 1244469 h 5143268"/>
              <a:gd name="connsiteX2724" fmla="*/ 3989490 w 5024108"/>
              <a:gd name="connsiteY2724" fmla="*/ 1215500 h 5143268"/>
              <a:gd name="connsiteX2725" fmla="*/ 4006044 w 5024108"/>
              <a:gd name="connsiteY2725" fmla="*/ 1184461 h 5143268"/>
              <a:gd name="connsiteX2726" fmla="*/ 4006044 w 5024108"/>
              <a:gd name="connsiteY2726" fmla="*/ 1159630 h 5143268"/>
              <a:gd name="connsiteX2727" fmla="*/ 4028805 w 5024108"/>
              <a:gd name="connsiteY2727" fmla="*/ 1134799 h 5143268"/>
              <a:gd name="connsiteX2728" fmla="*/ 4066052 w 5024108"/>
              <a:gd name="connsiteY2728" fmla="*/ 1122384 h 5143268"/>
              <a:gd name="connsiteX2729" fmla="*/ 4095021 w 5024108"/>
              <a:gd name="connsiteY2729" fmla="*/ 1099622 h 5143268"/>
              <a:gd name="connsiteX2730" fmla="*/ 4121921 w 5024108"/>
              <a:gd name="connsiteY2730" fmla="*/ 1066515 h 5143268"/>
              <a:gd name="connsiteX2731" fmla="*/ 4126060 w 5024108"/>
              <a:gd name="connsiteY2731" fmla="*/ 1052030 h 5143268"/>
              <a:gd name="connsiteX2732" fmla="*/ 4128129 w 5024108"/>
              <a:gd name="connsiteY2732" fmla="*/ 1052030 h 5143268"/>
              <a:gd name="connsiteX2733" fmla="*/ 4132267 w 5024108"/>
              <a:gd name="connsiteY2733" fmla="*/ 1052030 h 5143268"/>
              <a:gd name="connsiteX2734" fmla="*/ 4132267 w 5024108"/>
              <a:gd name="connsiteY2734" fmla="*/ 1052030 h 5143268"/>
              <a:gd name="connsiteX2735" fmla="*/ 4134337 w 5024108"/>
              <a:gd name="connsiteY2735" fmla="*/ 1052030 h 5143268"/>
              <a:gd name="connsiteX2736" fmla="*/ 4150890 w 5024108"/>
              <a:gd name="connsiteY2736" fmla="*/ 1056168 h 5143268"/>
              <a:gd name="connsiteX2737" fmla="*/ 4157098 w 5024108"/>
              <a:gd name="connsiteY2737" fmla="*/ 1056168 h 5143268"/>
              <a:gd name="connsiteX2738" fmla="*/ 4157098 w 5024108"/>
              <a:gd name="connsiteY2738" fmla="*/ 1056168 h 5143268"/>
              <a:gd name="connsiteX2739" fmla="*/ 4157098 w 5024108"/>
              <a:gd name="connsiteY2739" fmla="*/ 1056168 h 5143268"/>
              <a:gd name="connsiteX2740" fmla="*/ 4157098 w 5024108"/>
              <a:gd name="connsiteY2740" fmla="*/ 1056168 h 5143268"/>
              <a:gd name="connsiteX2741" fmla="*/ 4165375 w 5024108"/>
              <a:gd name="connsiteY2741" fmla="*/ 1056168 h 5143268"/>
              <a:gd name="connsiteX2742" fmla="*/ 4171583 w 5024108"/>
              <a:gd name="connsiteY2742" fmla="*/ 1056168 h 5143268"/>
              <a:gd name="connsiteX2743" fmla="*/ 4181929 w 5024108"/>
              <a:gd name="connsiteY2743" fmla="*/ 1056168 h 5143268"/>
              <a:gd name="connsiteX2744" fmla="*/ 4186068 w 5024108"/>
              <a:gd name="connsiteY2744" fmla="*/ 1056168 h 5143268"/>
              <a:gd name="connsiteX2745" fmla="*/ 4190206 w 5024108"/>
              <a:gd name="connsiteY2745" fmla="*/ 1056168 h 5143268"/>
              <a:gd name="connsiteX2746" fmla="*/ 4186068 w 5024108"/>
              <a:gd name="connsiteY2746" fmla="*/ 1074792 h 5143268"/>
              <a:gd name="connsiteX2747" fmla="*/ 4177790 w 5024108"/>
              <a:gd name="connsiteY2747" fmla="*/ 1141007 h 5143268"/>
              <a:gd name="connsiteX2748" fmla="*/ 4188137 w 5024108"/>
              <a:gd name="connsiteY2748" fmla="*/ 1180323 h 5143268"/>
              <a:gd name="connsiteX2749" fmla="*/ 4210899 w 5024108"/>
              <a:gd name="connsiteY2749" fmla="*/ 1217569 h 5143268"/>
              <a:gd name="connsiteX2750" fmla="*/ 4198483 w 5024108"/>
              <a:gd name="connsiteY2750" fmla="*/ 1261023 h 5143268"/>
              <a:gd name="connsiteX2751" fmla="*/ 4190206 w 5024108"/>
              <a:gd name="connsiteY2751" fmla="*/ 1302408 h 5143268"/>
              <a:gd name="connsiteX2752" fmla="*/ 4200552 w 5024108"/>
              <a:gd name="connsiteY2752" fmla="*/ 1335515 h 5143268"/>
              <a:gd name="connsiteX2753" fmla="*/ 4233660 w 5024108"/>
              <a:gd name="connsiteY2753" fmla="*/ 1370692 h 5143268"/>
              <a:gd name="connsiteX2754" fmla="*/ 4231591 w 5024108"/>
              <a:gd name="connsiteY2754" fmla="*/ 1414147 h 5143268"/>
              <a:gd name="connsiteX2755" fmla="*/ 4235729 w 5024108"/>
              <a:gd name="connsiteY2755" fmla="*/ 1455531 h 5143268"/>
              <a:gd name="connsiteX2756" fmla="*/ 4246075 w 5024108"/>
              <a:gd name="connsiteY2756" fmla="*/ 1482431 h 5143268"/>
              <a:gd name="connsiteX2757" fmla="*/ 4260560 w 5024108"/>
              <a:gd name="connsiteY2757" fmla="*/ 1540370 h 5143268"/>
              <a:gd name="connsiteX2758" fmla="*/ 4295737 w 5024108"/>
              <a:gd name="connsiteY2758" fmla="*/ 1565201 h 5143268"/>
              <a:gd name="connsiteX2759" fmla="*/ 4287460 w 5024108"/>
              <a:gd name="connsiteY2759" fmla="*/ 1623139 h 5143268"/>
              <a:gd name="connsiteX2760" fmla="*/ 4275045 w 5024108"/>
              <a:gd name="connsiteY2760" fmla="*/ 1641763 h 5143268"/>
              <a:gd name="connsiteX2761" fmla="*/ 4268837 w 5024108"/>
              <a:gd name="connsiteY2761" fmla="*/ 1652109 h 5143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Lst>
            <a:rect l="l" t="t" r="r" b="b"/>
            <a:pathLst>
              <a:path w="5024108" h="5143268">
                <a:moveTo>
                  <a:pt x="3569435" y="2426004"/>
                </a:moveTo>
                <a:cubicBezTo>
                  <a:pt x="3563227" y="2426004"/>
                  <a:pt x="3546673" y="2432211"/>
                  <a:pt x="3544604" y="2419796"/>
                </a:cubicBezTo>
                <a:cubicBezTo>
                  <a:pt x="3542535" y="2407381"/>
                  <a:pt x="3554950" y="2403242"/>
                  <a:pt x="3557019" y="2399104"/>
                </a:cubicBezTo>
                <a:cubicBezTo>
                  <a:pt x="3557019" y="2399104"/>
                  <a:pt x="3532188" y="2394965"/>
                  <a:pt x="3523912" y="2394965"/>
                </a:cubicBezTo>
                <a:cubicBezTo>
                  <a:pt x="3515634" y="2394965"/>
                  <a:pt x="3501150" y="2394965"/>
                  <a:pt x="3492873" y="2399104"/>
                </a:cubicBezTo>
                <a:cubicBezTo>
                  <a:pt x="3482527" y="2401173"/>
                  <a:pt x="3463904" y="2417727"/>
                  <a:pt x="3453557" y="2426004"/>
                </a:cubicBezTo>
                <a:cubicBezTo>
                  <a:pt x="3445281" y="2434281"/>
                  <a:pt x="3426657" y="2432211"/>
                  <a:pt x="3416311" y="2432211"/>
                </a:cubicBezTo>
                <a:cubicBezTo>
                  <a:pt x="3405965" y="2432211"/>
                  <a:pt x="3403896" y="2428073"/>
                  <a:pt x="3395619" y="2423934"/>
                </a:cubicBezTo>
                <a:cubicBezTo>
                  <a:pt x="3389411" y="2417727"/>
                  <a:pt x="3381134" y="2419796"/>
                  <a:pt x="3372857" y="2419796"/>
                </a:cubicBezTo>
                <a:cubicBezTo>
                  <a:pt x="3364580" y="2419796"/>
                  <a:pt x="3376996" y="2436350"/>
                  <a:pt x="3372857" y="2442558"/>
                </a:cubicBezTo>
                <a:cubicBezTo>
                  <a:pt x="3368719" y="2448765"/>
                  <a:pt x="3376996" y="2450835"/>
                  <a:pt x="3372857" y="2459112"/>
                </a:cubicBezTo>
                <a:cubicBezTo>
                  <a:pt x="3368719" y="2467388"/>
                  <a:pt x="3356303" y="2450835"/>
                  <a:pt x="3356303" y="2450835"/>
                </a:cubicBezTo>
                <a:cubicBezTo>
                  <a:pt x="3356303" y="2450835"/>
                  <a:pt x="3302503" y="2430142"/>
                  <a:pt x="3296296" y="2430142"/>
                </a:cubicBezTo>
                <a:cubicBezTo>
                  <a:pt x="3290088" y="2430142"/>
                  <a:pt x="3283880" y="2434281"/>
                  <a:pt x="3279742" y="2436350"/>
                </a:cubicBezTo>
                <a:cubicBezTo>
                  <a:pt x="3275603" y="2436350"/>
                  <a:pt x="3256980" y="2438419"/>
                  <a:pt x="3244565" y="2428073"/>
                </a:cubicBezTo>
                <a:cubicBezTo>
                  <a:pt x="3232149" y="2415657"/>
                  <a:pt x="3244565" y="2413588"/>
                  <a:pt x="3244565" y="2405311"/>
                </a:cubicBezTo>
                <a:cubicBezTo>
                  <a:pt x="3244565" y="2397034"/>
                  <a:pt x="3232149" y="2386688"/>
                  <a:pt x="3225941" y="2384619"/>
                </a:cubicBezTo>
                <a:cubicBezTo>
                  <a:pt x="3219733" y="2382550"/>
                  <a:pt x="3219733" y="2392896"/>
                  <a:pt x="3209387" y="2399104"/>
                </a:cubicBezTo>
                <a:cubicBezTo>
                  <a:pt x="3199041" y="2405311"/>
                  <a:pt x="3201110" y="2397034"/>
                  <a:pt x="3190764" y="2384619"/>
                </a:cubicBezTo>
                <a:cubicBezTo>
                  <a:pt x="3180418" y="2372203"/>
                  <a:pt x="3184556" y="2384619"/>
                  <a:pt x="3172141" y="2392896"/>
                </a:cubicBezTo>
                <a:cubicBezTo>
                  <a:pt x="3159726" y="2401173"/>
                  <a:pt x="3161795" y="2417727"/>
                  <a:pt x="3159726" y="2428073"/>
                </a:cubicBezTo>
                <a:cubicBezTo>
                  <a:pt x="3157656" y="2438419"/>
                  <a:pt x="3149380" y="2436350"/>
                  <a:pt x="3149380" y="2436350"/>
                </a:cubicBezTo>
                <a:lnTo>
                  <a:pt x="3122479" y="2423934"/>
                </a:lnTo>
                <a:cubicBezTo>
                  <a:pt x="3122479" y="2423934"/>
                  <a:pt x="3103856" y="2403242"/>
                  <a:pt x="3093510" y="2394965"/>
                </a:cubicBezTo>
                <a:cubicBezTo>
                  <a:pt x="3083164" y="2386688"/>
                  <a:pt x="3066610" y="2394965"/>
                  <a:pt x="3062472" y="2394965"/>
                </a:cubicBezTo>
                <a:cubicBezTo>
                  <a:pt x="3058333" y="2394965"/>
                  <a:pt x="3047987" y="2390827"/>
                  <a:pt x="3033502" y="2384619"/>
                </a:cubicBezTo>
                <a:cubicBezTo>
                  <a:pt x="3021087" y="2376342"/>
                  <a:pt x="3031433" y="2357719"/>
                  <a:pt x="3033502" y="2347373"/>
                </a:cubicBezTo>
                <a:cubicBezTo>
                  <a:pt x="3035571" y="2334957"/>
                  <a:pt x="3039710" y="2318403"/>
                  <a:pt x="3039710" y="2314265"/>
                </a:cubicBezTo>
                <a:cubicBezTo>
                  <a:pt x="3039710" y="2310126"/>
                  <a:pt x="3029364" y="2326680"/>
                  <a:pt x="3021087" y="2341165"/>
                </a:cubicBezTo>
                <a:cubicBezTo>
                  <a:pt x="3012810" y="2353580"/>
                  <a:pt x="3006602" y="2382550"/>
                  <a:pt x="3006602" y="2382550"/>
                </a:cubicBezTo>
                <a:lnTo>
                  <a:pt x="2994187" y="2411519"/>
                </a:lnTo>
                <a:cubicBezTo>
                  <a:pt x="2994187" y="2411519"/>
                  <a:pt x="2985910" y="2438419"/>
                  <a:pt x="2985910" y="2444627"/>
                </a:cubicBezTo>
                <a:cubicBezTo>
                  <a:pt x="2985910" y="2450835"/>
                  <a:pt x="2983841" y="2457042"/>
                  <a:pt x="2975564" y="2471527"/>
                </a:cubicBezTo>
                <a:cubicBezTo>
                  <a:pt x="2967287" y="2486012"/>
                  <a:pt x="2956940" y="2477735"/>
                  <a:pt x="2956940" y="2506704"/>
                </a:cubicBezTo>
                <a:cubicBezTo>
                  <a:pt x="2956940" y="2535673"/>
                  <a:pt x="2963148" y="2541881"/>
                  <a:pt x="2956940" y="2556366"/>
                </a:cubicBezTo>
                <a:cubicBezTo>
                  <a:pt x="2950733" y="2570850"/>
                  <a:pt x="2936248" y="2574989"/>
                  <a:pt x="2932110" y="2597750"/>
                </a:cubicBezTo>
                <a:cubicBezTo>
                  <a:pt x="2927971" y="2620512"/>
                  <a:pt x="2932110" y="2632927"/>
                  <a:pt x="2927971" y="2645343"/>
                </a:cubicBezTo>
                <a:cubicBezTo>
                  <a:pt x="2923833" y="2657758"/>
                  <a:pt x="2882448" y="2666035"/>
                  <a:pt x="2870032" y="2684658"/>
                </a:cubicBezTo>
                <a:cubicBezTo>
                  <a:pt x="2857617" y="2703282"/>
                  <a:pt x="2855548" y="2723974"/>
                  <a:pt x="2845202" y="2744666"/>
                </a:cubicBezTo>
                <a:cubicBezTo>
                  <a:pt x="2834855" y="2767428"/>
                  <a:pt x="2826578" y="2779843"/>
                  <a:pt x="2814163" y="2786051"/>
                </a:cubicBezTo>
                <a:cubicBezTo>
                  <a:pt x="2801748" y="2792259"/>
                  <a:pt x="2781055" y="2790190"/>
                  <a:pt x="2768640" y="2796397"/>
                </a:cubicBezTo>
                <a:cubicBezTo>
                  <a:pt x="2756224" y="2804674"/>
                  <a:pt x="2756224" y="2819159"/>
                  <a:pt x="2737601" y="2827436"/>
                </a:cubicBezTo>
                <a:cubicBezTo>
                  <a:pt x="2721047" y="2835713"/>
                  <a:pt x="2710701" y="2833643"/>
                  <a:pt x="2710701" y="2843990"/>
                </a:cubicBezTo>
                <a:cubicBezTo>
                  <a:pt x="2710701" y="2854336"/>
                  <a:pt x="2716909" y="2856405"/>
                  <a:pt x="2716909" y="2868821"/>
                </a:cubicBezTo>
                <a:cubicBezTo>
                  <a:pt x="2716909" y="2881236"/>
                  <a:pt x="2721047" y="2893651"/>
                  <a:pt x="2698286" y="2910205"/>
                </a:cubicBezTo>
                <a:cubicBezTo>
                  <a:pt x="2698286" y="2910205"/>
                  <a:pt x="2696217" y="2910205"/>
                  <a:pt x="2694147" y="2912274"/>
                </a:cubicBezTo>
                <a:cubicBezTo>
                  <a:pt x="2694147" y="2912274"/>
                  <a:pt x="2694147" y="2912274"/>
                  <a:pt x="2694147" y="2912274"/>
                </a:cubicBezTo>
                <a:cubicBezTo>
                  <a:pt x="2694147" y="2912274"/>
                  <a:pt x="2692078" y="2914344"/>
                  <a:pt x="2690009" y="2916413"/>
                </a:cubicBezTo>
                <a:cubicBezTo>
                  <a:pt x="2690009" y="2916413"/>
                  <a:pt x="2685870" y="2920552"/>
                  <a:pt x="2685870" y="2922621"/>
                </a:cubicBezTo>
                <a:cubicBezTo>
                  <a:pt x="2685870" y="2922621"/>
                  <a:pt x="2683801" y="2926759"/>
                  <a:pt x="2681732" y="2926759"/>
                </a:cubicBezTo>
                <a:cubicBezTo>
                  <a:pt x="2681732" y="2926759"/>
                  <a:pt x="2681732" y="2926759"/>
                  <a:pt x="2681732" y="2928828"/>
                </a:cubicBezTo>
                <a:cubicBezTo>
                  <a:pt x="2681732" y="2928828"/>
                  <a:pt x="2681732" y="2928828"/>
                  <a:pt x="2681732" y="2930898"/>
                </a:cubicBezTo>
                <a:cubicBezTo>
                  <a:pt x="2681732" y="2930898"/>
                  <a:pt x="2679663" y="2935036"/>
                  <a:pt x="2677593" y="2937105"/>
                </a:cubicBezTo>
                <a:cubicBezTo>
                  <a:pt x="2675524" y="2939175"/>
                  <a:pt x="2675524" y="2941244"/>
                  <a:pt x="2673455" y="2943313"/>
                </a:cubicBezTo>
                <a:cubicBezTo>
                  <a:pt x="2673455" y="2943313"/>
                  <a:pt x="2671386" y="2947451"/>
                  <a:pt x="2671386" y="2949521"/>
                </a:cubicBezTo>
                <a:cubicBezTo>
                  <a:pt x="2671386" y="2949521"/>
                  <a:pt x="2671386" y="2949521"/>
                  <a:pt x="2671386" y="2949521"/>
                </a:cubicBezTo>
                <a:cubicBezTo>
                  <a:pt x="2671386" y="2949521"/>
                  <a:pt x="2671386" y="2951590"/>
                  <a:pt x="2669316" y="2953659"/>
                </a:cubicBezTo>
                <a:cubicBezTo>
                  <a:pt x="2669316" y="2957798"/>
                  <a:pt x="2667247" y="2959867"/>
                  <a:pt x="2665178" y="2961936"/>
                </a:cubicBezTo>
                <a:cubicBezTo>
                  <a:pt x="2665178" y="2961936"/>
                  <a:pt x="2665178" y="2961936"/>
                  <a:pt x="2665178" y="2964005"/>
                </a:cubicBezTo>
                <a:cubicBezTo>
                  <a:pt x="2665178" y="2964005"/>
                  <a:pt x="2665178" y="2968144"/>
                  <a:pt x="2665178" y="2968144"/>
                </a:cubicBezTo>
                <a:cubicBezTo>
                  <a:pt x="2665178" y="2968144"/>
                  <a:pt x="2665178" y="2970213"/>
                  <a:pt x="2665178" y="2972283"/>
                </a:cubicBezTo>
                <a:cubicBezTo>
                  <a:pt x="2665178" y="2972283"/>
                  <a:pt x="2665178" y="2974352"/>
                  <a:pt x="2665178" y="2976421"/>
                </a:cubicBezTo>
                <a:cubicBezTo>
                  <a:pt x="2665178" y="2976421"/>
                  <a:pt x="2665178" y="2976421"/>
                  <a:pt x="2665178" y="2978490"/>
                </a:cubicBezTo>
                <a:cubicBezTo>
                  <a:pt x="2665178" y="2978490"/>
                  <a:pt x="2665178" y="2978490"/>
                  <a:pt x="2665178" y="2978490"/>
                </a:cubicBezTo>
                <a:cubicBezTo>
                  <a:pt x="2665178" y="2978490"/>
                  <a:pt x="2665178" y="2978490"/>
                  <a:pt x="2665178" y="2978490"/>
                </a:cubicBezTo>
                <a:cubicBezTo>
                  <a:pt x="2665178" y="2978490"/>
                  <a:pt x="2665178" y="2978490"/>
                  <a:pt x="2665178" y="2978490"/>
                </a:cubicBezTo>
                <a:cubicBezTo>
                  <a:pt x="2665178" y="2992975"/>
                  <a:pt x="2665178" y="3005390"/>
                  <a:pt x="2665178" y="3015736"/>
                </a:cubicBezTo>
                <a:cubicBezTo>
                  <a:pt x="2665178" y="3026083"/>
                  <a:pt x="2677593" y="3040567"/>
                  <a:pt x="2677593" y="3046775"/>
                </a:cubicBezTo>
                <a:cubicBezTo>
                  <a:pt x="2677593" y="3052983"/>
                  <a:pt x="2683801" y="3063329"/>
                  <a:pt x="2673455" y="3063329"/>
                </a:cubicBezTo>
                <a:cubicBezTo>
                  <a:pt x="2673455" y="3063329"/>
                  <a:pt x="2661039" y="3073675"/>
                  <a:pt x="2673455" y="3084021"/>
                </a:cubicBezTo>
                <a:cubicBezTo>
                  <a:pt x="2685870" y="3094367"/>
                  <a:pt x="2716909" y="3096437"/>
                  <a:pt x="2716909" y="3096437"/>
                </a:cubicBezTo>
                <a:cubicBezTo>
                  <a:pt x="2716909" y="3096437"/>
                  <a:pt x="2710701" y="3119198"/>
                  <a:pt x="2706563" y="3121268"/>
                </a:cubicBezTo>
                <a:cubicBezTo>
                  <a:pt x="2702424" y="3125406"/>
                  <a:pt x="2692078" y="3131614"/>
                  <a:pt x="2700355" y="3137822"/>
                </a:cubicBezTo>
                <a:cubicBezTo>
                  <a:pt x="2708632" y="3144029"/>
                  <a:pt x="2708632" y="3152306"/>
                  <a:pt x="2723116" y="3146098"/>
                </a:cubicBezTo>
                <a:cubicBezTo>
                  <a:pt x="2737601" y="3139891"/>
                  <a:pt x="2723116" y="3135752"/>
                  <a:pt x="2743809" y="3137822"/>
                </a:cubicBezTo>
                <a:cubicBezTo>
                  <a:pt x="2766571" y="3139891"/>
                  <a:pt x="2768640" y="3137822"/>
                  <a:pt x="2776917" y="3148168"/>
                </a:cubicBezTo>
                <a:cubicBezTo>
                  <a:pt x="2785194" y="3158514"/>
                  <a:pt x="2801748" y="3168860"/>
                  <a:pt x="2816232" y="3179206"/>
                </a:cubicBezTo>
                <a:cubicBezTo>
                  <a:pt x="2830717" y="3191622"/>
                  <a:pt x="2867963" y="3193691"/>
                  <a:pt x="2876240" y="3195760"/>
                </a:cubicBezTo>
                <a:cubicBezTo>
                  <a:pt x="2884517" y="3195760"/>
                  <a:pt x="2907279" y="3206106"/>
                  <a:pt x="2909348" y="3210245"/>
                </a:cubicBezTo>
                <a:cubicBezTo>
                  <a:pt x="2913487" y="3216452"/>
                  <a:pt x="2915556" y="3220591"/>
                  <a:pt x="2927971" y="3226799"/>
                </a:cubicBezTo>
                <a:cubicBezTo>
                  <a:pt x="2940386" y="3233006"/>
                  <a:pt x="2944525" y="3247491"/>
                  <a:pt x="2954871" y="3257837"/>
                </a:cubicBezTo>
                <a:cubicBezTo>
                  <a:pt x="2956940" y="3255768"/>
                  <a:pt x="2959010" y="3253699"/>
                  <a:pt x="2961079" y="3249560"/>
                </a:cubicBezTo>
                <a:cubicBezTo>
                  <a:pt x="2965218" y="3241283"/>
                  <a:pt x="2961079" y="3233006"/>
                  <a:pt x="2965218" y="3224729"/>
                </a:cubicBezTo>
                <a:cubicBezTo>
                  <a:pt x="2969356" y="3212314"/>
                  <a:pt x="2990048" y="3208176"/>
                  <a:pt x="2996256" y="3201968"/>
                </a:cubicBezTo>
                <a:cubicBezTo>
                  <a:pt x="2996256" y="3201968"/>
                  <a:pt x="2996256" y="3201968"/>
                  <a:pt x="2996256" y="3199899"/>
                </a:cubicBezTo>
                <a:cubicBezTo>
                  <a:pt x="2996256" y="3199899"/>
                  <a:pt x="2996256" y="3199899"/>
                  <a:pt x="2996256" y="3199899"/>
                </a:cubicBezTo>
                <a:cubicBezTo>
                  <a:pt x="2996256" y="3199899"/>
                  <a:pt x="2996256" y="3199899"/>
                  <a:pt x="2996256" y="3199899"/>
                </a:cubicBezTo>
                <a:cubicBezTo>
                  <a:pt x="2996256" y="3199899"/>
                  <a:pt x="2996256" y="3199899"/>
                  <a:pt x="2996256" y="3199899"/>
                </a:cubicBezTo>
                <a:cubicBezTo>
                  <a:pt x="2996256" y="3199899"/>
                  <a:pt x="2996256" y="3197829"/>
                  <a:pt x="2996256" y="3195760"/>
                </a:cubicBezTo>
                <a:cubicBezTo>
                  <a:pt x="2996256" y="3195760"/>
                  <a:pt x="2996256" y="3195760"/>
                  <a:pt x="2996256" y="3193691"/>
                </a:cubicBezTo>
                <a:cubicBezTo>
                  <a:pt x="2996256" y="3189552"/>
                  <a:pt x="2998325" y="3185414"/>
                  <a:pt x="3000394" y="3181275"/>
                </a:cubicBezTo>
                <a:cubicBezTo>
                  <a:pt x="3002464" y="3172999"/>
                  <a:pt x="3012810" y="3156445"/>
                  <a:pt x="3019017" y="3150237"/>
                </a:cubicBezTo>
                <a:cubicBezTo>
                  <a:pt x="3025225" y="3144029"/>
                  <a:pt x="3045918" y="3144029"/>
                  <a:pt x="3060402" y="3141960"/>
                </a:cubicBezTo>
                <a:cubicBezTo>
                  <a:pt x="3072818" y="3137822"/>
                  <a:pt x="3095579" y="3131614"/>
                  <a:pt x="3099718" y="3131614"/>
                </a:cubicBezTo>
                <a:cubicBezTo>
                  <a:pt x="3103856" y="3131614"/>
                  <a:pt x="3120410" y="3123337"/>
                  <a:pt x="3124549" y="3123337"/>
                </a:cubicBezTo>
                <a:cubicBezTo>
                  <a:pt x="3128687" y="3123337"/>
                  <a:pt x="3141103" y="3131614"/>
                  <a:pt x="3153518" y="3131614"/>
                </a:cubicBezTo>
                <a:cubicBezTo>
                  <a:pt x="3165933" y="3131614"/>
                  <a:pt x="3165933" y="3131614"/>
                  <a:pt x="3170072" y="3125406"/>
                </a:cubicBezTo>
                <a:cubicBezTo>
                  <a:pt x="3174210" y="3121268"/>
                  <a:pt x="3186626" y="3115060"/>
                  <a:pt x="3194903" y="3110921"/>
                </a:cubicBezTo>
                <a:cubicBezTo>
                  <a:pt x="3203180" y="3106783"/>
                  <a:pt x="3207318" y="3104714"/>
                  <a:pt x="3215595" y="3104714"/>
                </a:cubicBezTo>
                <a:cubicBezTo>
                  <a:pt x="3223872" y="3104714"/>
                  <a:pt x="3242495" y="3104714"/>
                  <a:pt x="3246634" y="3104714"/>
                </a:cubicBezTo>
                <a:cubicBezTo>
                  <a:pt x="3250772" y="3104714"/>
                  <a:pt x="3261118" y="3104714"/>
                  <a:pt x="3271464" y="3102644"/>
                </a:cubicBezTo>
                <a:cubicBezTo>
                  <a:pt x="3281811" y="3098506"/>
                  <a:pt x="3292157" y="3102644"/>
                  <a:pt x="3298365" y="3104714"/>
                </a:cubicBezTo>
                <a:cubicBezTo>
                  <a:pt x="3304572" y="3106783"/>
                  <a:pt x="3321126" y="3112990"/>
                  <a:pt x="3329403" y="3117129"/>
                </a:cubicBezTo>
                <a:cubicBezTo>
                  <a:pt x="3337680" y="3121268"/>
                  <a:pt x="3360442" y="3104714"/>
                  <a:pt x="3364580" y="3104714"/>
                </a:cubicBezTo>
                <a:cubicBezTo>
                  <a:pt x="3368719" y="3104714"/>
                  <a:pt x="3385272" y="3092298"/>
                  <a:pt x="3393550" y="3084021"/>
                </a:cubicBezTo>
                <a:cubicBezTo>
                  <a:pt x="3403896" y="3077813"/>
                  <a:pt x="3408034" y="3071606"/>
                  <a:pt x="3414242" y="3065398"/>
                </a:cubicBezTo>
                <a:cubicBezTo>
                  <a:pt x="3418380" y="3059190"/>
                  <a:pt x="3414242" y="3052983"/>
                  <a:pt x="3412173" y="3048844"/>
                </a:cubicBezTo>
                <a:cubicBezTo>
                  <a:pt x="3412173" y="3044706"/>
                  <a:pt x="3405965" y="3032290"/>
                  <a:pt x="3405965" y="3026083"/>
                </a:cubicBezTo>
                <a:cubicBezTo>
                  <a:pt x="3405965" y="3019875"/>
                  <a:pt x="3412173" y="3013667"/>
                  <a:pt x="3414242" y="3009529"/>
                </a:cubicBezTo>
                <a:cubicBezTo>
                  <a:pt x="3414242" y="3005390"/>
                  <a:pt x="3414242" y="2995044"/>
                  <a:pt x="3410104" y="2990906"/>
                </a:cubicBezTo>
                <a:cubicBezTo>
                  <a:pt x="3405965" y="2988836"/>
                  <a:pt x="3399757" y="2990906"/>
                  <a:pt x="3391480" y="2982629"/>
                </a:cubicBezTo>
                <a:cubicBezTo>
                  <a:pt x="3383203" y="2976421"/>
                  <a:pt x="3393550" y="2966075"/>
                  <a:pt x="3397688" y="2957798"/>
                </a:cubicBezTo>
                <a:cubicBezTo>
                  <a:pt x="3401826" y="2949521"/>
                  <a:pt x="3416311" y="2939175"/>
                  <a:pt x="3420450" y="2932967"/>
                </a:cubicBezTo>
                <a:cubicBezTo>
                  <a:pt x="3424588" y="2926759"/>
                  <a:pt x="3434934" y="2922621"/>
                  <a:pt x="3441142" y="2920552"/>
                </a:cubicBezTo>
                <a:cubicBezTo>
                  <a:pt x="3447350" y="2916413"/>
                  <a:pt x="3441142" y="2903998"/>
                  <a:pt x="3434934" y="2895721"/>
                </a:cubicBezTo>
                <a:cubicBezTo>
                  <a:pt x="3430796" y="2887444"/>
                  <a:pt x="3424588" y="2879167"/>
                  <a:pt x="3414242" y="2868821"/>
                </a:cubicBezTo>
                <a:cubicBezTo>
                  <a:pt x="3403896" y="2858474"/>
                  <a:pt x="3408034" y="2854336"/>
                  <a:pt x="3403896" y="2846059"/>
                </a:cubicBezTo>
                <a:cubicBezTo>
                  <a:pt x="3401826" y="2839851"/>
                  <a:pt x="3408034" y="2841921"/>
                  <a:pt x="3414242" y="2831574"/>
                </a:cubicBezTo>
                <a:cubicBezTo>
                  <a:pt x="3420450" y="2821228"/>
                  <a:pt x="3414242" y="2821228"/>
                  <a:pt x="3414242" y="2808813"/>
                </a:cubicBezTo>
                <a:cubicBezTo>
                  <a:pt x="3414242" y="2796397"/>
                  <a:pt x="3418380" y="2790190"/>
                  <a:pt x="3420450" y="2786051"/>
                </a:cubicBezTo>
                <a:cubicBezTo>
                  <a:pt x="3422519" y="2781912"/>
                  <a:pt x="3434934" y="2781912"/>
                  <a:pt x="3437003" y="2781912"/>
                </a:cubicBezTo>
                <a:cubicBezTo>
                  <a:pt x="3439073" y="2781912"/>
                  <a:pt x="3451488" y="2779843"/>
                  <a:pt x="3463904" y="2775705"/>
                </a:cubicBezTo>
                <a:cubicBezTo>
                  <a:pt x="3476319" y="2773636"/>
                  <a:pt x="3478388" y="2769497"/>
                  <a:pt x="3484596" y="2765359"/>
                </a:cubicBezTo>
                <a:cubicBezTo>
                  <a:pt x="3490804" y="2761220"/>
                  <a:pt x="3484596" y="2752943"/>
                  <a:pt x="3484596" y="2750874"/>
                </a:cubicBezTo>
                <a:cubicBezTo>
                  <a:pt x="3484596" y="2750874"/>
                  <a:pt x="3476319" y="2742597"/>
                  <a:pt x="3472181" y="2734320"/>
                </a:cubicBezTo>
                <a:cubicBezTo>
                  <a:pt x="3468042" y="2726043"/>
                  <a:pt x="3463904" y="2719835"/>
                  <a:pt x="3461835" y="2715697"/>
                </a:cubicBezTo>
                <a:cubicBezTo>
                  <a:pt x="3461835" y="2711558"/>
                  <a:pt x="3474250" y="2701212"/>
                  <a:pt x="3474250" y="2697074"/>
                </a:cubicBezTo>
                <a:cubicBezTo>
                  <a:pt x="3474250" y="2692935"/>
                  <a:pt x="3465973" y="2682589"/>
                  <a:pt x="3461835" y="2676382"/>
                </a:cubicBezTo>
                <a:cubicBezTo>
                  <a:pt x="3457696" y="2670174"/>
                  <a:pt x="3470111" y="2659828"/>
                  <a:pt x="3474250" y="2657758"/>
                </a:cubicBezTo>
                <a:cubicBezTo>
                  <a:pt x="3480458" y="2657758"/>
                  <a:pt x="3482527" y="2657758"/>
                  <a:pt x="3486665" y="2657758"/>
                </a:cubicBezTo>
                <a:cubicBezTo>
                  <a:pt x="3490804" y="2657758"/>
                  <a:pt x="3499081" y="2661897"/>
                  <a:pt x="3507358" y="2663966"/>
                </a:cubicBezTo>
                <a:cubicBezTo>
                  <a:pt x="3515634" y="2663966"/>
                  <a:pt x="3515634" y="2663966"/>
                  <a:pt x="3519773" y="2661897"/>
                </a:cubicBezTo>
                <a:cubicBezTo>
                  <a:pt x="3523912" y="2659828"/>
                  <a:pt x="3519773" y="2653620"/>
                  <a:pt x="3515634" y="2647412"/>
                </a:cubicBezTo>
                <a:cubicBezTo>
                  <a:pt x="3511496" y="2641205"/>
                  <a:pt x="3509427" y="2634997"/>
                  <a:pt x="3507358" y="2630858"/>
                </a:cubicBezTo>
                <a:cubicBezTo>
                  <a:pt x="3507358" y="2626720"/>
                  <a:pt x="3515634" y="2610166"/>
                  <a:pt x="3515634" y="2610166"/>
                </a:cubicBezTo>
                <a:cubicBezTo>
                  <a:pt x="3515634" y="2610166"/>
                  <a:pt x="3532188" y="2622581"/>
                  <a:pt x="3534258" y="2624651"/>
                </a:cubicBezTo>
                <a:cubicBezTo>
                  <a:pt x="3536327" y="2626720"/>
                  <a:pt x="3542535" y="2634997"/>
                  <a:pt x="3550811" y="2643274"/>
                </a:cubicBezTo>
                <a:cubicBezTo>
                  <a:pt x="3559089" y="2651551"/>
                  <a:pt x="3561158" y="2643274"/>
                  <a:pt x="3567365" y="2643274"/>
                </a:cubicBezTo>
                <a:cubicBezTo>
                  <a:pt x="3573573" y="2643274"/>
                  <a:pt x="3588058" y="2645343"/>
                  <a:pt x="3588058" y="2645343"/>
                </a:cubicBezTo>
                <a:cubicBezTo>
                  <a:pt x="3588058" y="2641205"/>
                  <a:pt x="3581850" y="2634997"/>
                  <a:pt x="3581850" y="2632927"/>
                </a:cubicBezTo>
                <a:lnTo>
                  <a:pt x="3581850" y="2589473"/>
                </a:lnTo>
                <a:cubicBezTo>
                  <a:pt x="3581850" y="2577058"/>
                  <a:pt x="3588058" y="2579127"/>
                  <a:pt x="3592196" y="2577058"/>
                </a:cubicBezTo>
                <a:cubicBezTo>
                  <a:pt x="3596335" y="2574989"/>
                  <a:pt x="3592196" y="2566712"/>
                  <a:pt x="3590127" y="2564643"/>
                </a:cubicBezTo>
                <a:cubicBezTo>
                  <a:pt x="3585989" y="2562573"/>
                  <a:pt x="3573573" y="2552227"/>
                  <a:pt x="3561158" y="2543950"/>
                </a:cubicBezTo>
                <a:cubicBezTo>
                  <a:pt x="3548742" y="2535673"/>
                  <a:pt x="3557019" y="2517050"/>
                  <a:pt x="3559089" y="2510843"/>
                </a:cubicBezTo>
                <a:cubicBezTo>
                  <a:pt x="3559089" y="2504635"/>
                  <a:pt x="3563227" y="2490150"/>
                  <a:pt x="3561158" y="2481873"/>
                </a:cubicBezTo>
                <a:cubicBezTo>
                  <a:pt x="3561158" y="2473596"/>
                  <a:pt x="3557019" y="2471527"/>
                  <a:pt x="3557019" y="2459112"/>
                </a:cubicBezTo>
                <a:cubicBezTo>
                  <a:pt x="3557019" y="2446696"/>
                  <a:pt x="3559089" y="2450835"/>
                  <a:pt x="3567365" y="2442558"/>
                </a:cubicBezTo>
                <a:cubicBezTo>
                  <a:pt x="3575643" y="2434281"/>
                  <a:pt x="3592196" y="2430142"/>
                  <a:pt x="3598404" y="2421865"/>
                </a:cubicBezTo>
                <a:cubicBezTo>
                  <a:pt x="3602542" y="2413588"/>
                  <a:pt x="3579781" y="2415657"/>
                  <a:pt x="3573573" y="2415657"/>
                </a:cubicBezTo>
                <a:close/>
                <a:moveTo>
                  <a:pt x="3408034" y="2761220"/>
                </a:moveTo>
                <a:cubicBezTo>
                  <a:pt x="3408034" y="2763289"/>
                  <a:pt x="3403896" y="2765359"/>
                  <a:pt x="3401826" y="2767428"/>
                </a:cubicBezTo>
                <a:cubicBezTo>
                  <a:pt x="3397688" y="2771566"/>
                  <a:pt x="3397688" y="2783982"/>
                  <a:pt x="3397688" y="2788120"/>
                </a:cubicBezTo>
                <a:cubicBezTo>
                  <a:pt x="3397688" y="2792259"/>
                  <a:pt x="3403896" y="2796397"/>
                  <a:pt x="3397688" y="2798466"/>
                </a:cubicBezTo>
                <a:cubicBezTo>
                  <a:pt x="3389411" y="2800536"/>
                  <a:pt x="3374926" y="2802605"/>
                  <a:pt x="3366649" y="2802605"/>
                </a:cubicBezTo>
                <a:cubicBezTo>
                  <a:pt x="3358373" y="2802605"/>
                  <a:pt x="3343888" y="2802605"/>
                  <a:pt x="3323195" y="2798466"/>
                </a:cubicBezTo>
                <a:cubicBezTo>
                  <a:pt x="3302503" y="2796397"/>
                  <a:pt x="3283880" y="2796397"/>
                  <a:pt x="3279742" y="2794328"/>
                </a:cubicBezTo>
                <a:cubicBezTo>
                  <a:pt x="3275603" y="2794328"/>
                  <a:pt x="3269395" y="2781912"/>
                  <a:pt x="3275603" y="2775705"/>
                </a:cubicBezTo>
                <a:cubicBezTo>
                  <a:pt x="3281811" y="2769497"/>
                  <a:pt x="3283880" y="2767428"/>
                  <a:pt x="3288018" y="2765359"/>
                </a:cubicBezTo>
                <a:cubicBezTo>
                  <a:pt x="3290088" y="2765359"/>
                  <a:pt x="3296296" y="2759151"/>
                  <a:pt x="3296296" y="2757082"/>
                </a:cubicBezTo>
                <a:cubicBezTo>
                  <a:pt x="3296296" y="2755013"/>
                  <a:pt x="3292157" y="2744666"/>
                  <a:pt x="3296296" y="2736389"/>
                </a:cubicBezTo>
                <a:cubicBezTo>
                  <a:pt x="3300434" y="2730181"/>
                  <a:pt x="3308711" y="2719835"/>
                  <a:pt x="3314919" y="2719835"/>
                </a:cubicBezTo>
                <a:cubicBezTo>
                  <a:pt x="3321126" y="2719835"/>
                  <a:pt x="3348026" y="2719835"/>
                  <a:pt x="3350095" y="2719835"/>
                </a:cubicBezTo>
                <a:cubicBezTo>
                  <a:pt x="3354234" y="2719835"/>
                  <a:pt x="3366649" y="2723974"/>
                  <a:pt x="3368719" y="2723974"/>
                </a:cubicBezTo>
                <a:cubicBezTo>
                  <a:pt x="3370788" y="2723974"/>
                  <a:pt x="3391480" y="2723974"/>
                  <a:pt x="3391480" y="2723974"/>
                </a:cubicBezTo>
                <a:lnTo>
                  <a:pt x="3405965" y="2738459"/>
                </a:lnTo>
                <a:lnTo>
                  <a:pt x="3405965" y="2755013"/>
                </a:lnTo>
                <a:close/>
                <a:moveTo>
                  <a:pt x="3246634" y="4280041"/>
                </a:moveTo>
                <a:cubicBezTo>
                  <a:pt x="3248703" y="4284179"/>
                  <a:pt x="3263188" y="4306941"/>
                  <a:pt x="3263188" y="4306941"/>
                </a:cubicBezTo>
                <a:cubicBezTo>
                  <a:pt x="3263188" y="4306941"/>
                  <a:pt x="3261118" y="4319356"/>
                  <a:pt x="3254911" y="4331772"/>
                </a:cubicBezTo>
                <a:cubicBezTo>
                  <a:pt x="3248703" y="4346256"/>
                  <a:pt x="3244565" y="4406264"/>
                  <a:pt x="3242495" y="4422818"/>
                </a:cubicBezTo>
                <a:cubicBezTo>
                  <a:pt x="3240426" y="4439372"/>
                  <a:pt x="3201110" y="4472480"/>
                  <a:pt x="3178349" y="4489034"/>
                </a:cubicBezTo>
                <a:cubicBezTo>
                  <a:pt x="3178349" y="4489034"/>
                  <a:pt x="3178349" y="4489034"/>
                  <a:pt x="3176280" y="4491103"/>
                </a:cubicBezTo>
                <a:cubicBezTo>
                  <a:pt x="3176280" y="4491103"/>
                  <a:pt x="3174210" y="4491103"/>
                  <a:pt x="3172141" y="4493172"/>
                </a:cubicBezTo>
                <a:cubicBezTo>
                  <a:pt x="3155587" y="4507657"/>
                  <a:pt x="3124549" y="4538695"/>
                  <a:pt x="3099718" y="4569734"/>
                </a:cubicBezTo>
                <a:cubicBezTo>
                  <a:pt x="3095579" y="4561457"/>
                  <a:pt x="3091441" y="4555249"/>
                  <a:pt x="3091441" y="4553180"/>
                </a:cubicBezTo>
                <a:cubicBezTo>
                  <a:pt x="3087302" y="4546972"/>
                  <a:pt x="3083164" y="4540765"/>
                  <a:pt x="3083164" y="4540765"/>
                </a:cubicBezTo>
                <a:cubicBezTo>
                  <a:pt x="3083164" y="4540765"/>
                  <a:pt x="3070748" y="4544903"/>
                  <a:pt x="3068679" y="4540765"/>
                </a:cubicBezTo>
                <a:cubicBezTo>
                  <a:pt x="3064541" y="4538695"/>
                  <a:pt x="3058333" y="4549042"/>
                  <a:pt x="3050056" y="4540765"/>
                </a:cubicBezTo>
                <a:cubicBezTo>
                  <a:pt x="3041779" y="4532488"/>
                  <a:pt x="3050056" y="4540765"/>
                  <a:pt x="3054194" y="4534557"/>
                </a:cubicBezTo>
                <a:cubicBezTo>
                  <a:pt x="3058333" y="4528349"/>
                  <a:pt x="3070748" y="4515934"/>
                  <a:pt x="3074887" y="4505588"/>
                </a:cubicBezTo>
                <a:cubicBezTo>
                  <a:pt x="3079026" y="4495241"/>
                  <a:pt x="3074887" y="4484895"/>
                  <a:pt x="3079026" y="4480757"/>
                </a:cubicBezTo>
                <a:cubicBezTo>
                  <a:pt x="3083164" y="4476618"/>
                  <a:pt x="3095579" y="4474549"/>
                  <a:pt x="3105925" y="4453857"/>
                </a:cubicBezTo>
                <a:cubicBezTo>
                  <a:pt x="3116272" y="4433164"/>
                  <a:pt x="3085233" y="4441441"/>
                  <a:pt x="3081095" y="4441441"/>
                </a:cubicBezTo>
                <a:cubicBezTo>
                  <a:pt x="3076956" y="4441441"/>
                  <a:pt x="3035571" y="4447649"/>
                  <a:pt x="3023156" y="4447649"/>
                </a:cubicBezTo>
                <a:cubicBezTo>
                  <a:pt x="3010741" y="4447649"/>
                  <a:pt x="2979702" y="4431095"/>
                  <a:pt x="2969356" y="4416610"/>
                </a:cubicBezTo>
                <a:cubicBezTo>
                  <a:pt x="2959010" y="4402126"/>
                  <a:pt x="2876240" y="4340049"/>
                  <a:pt x="2874171" y="4333841"/>
                </a:cubicBezTo>
                <a:cubicBezTo>
                  <a:pt x="2872102" y="4327633"/>
                  <a:pt x="2859686" y="4325564"/>
                  <a:pt x="2859686" y="4325564"/>
                </a:cubicBezTo>
                <a:cubicBezTo>
                  <a:pt x="2859686" y="4325564"/>
                  <a:pt x="2816232" y="4317287"/>
                  <a:pt x="2803817" y="4313148"/>
                </a:cubicBezTo>
                <a:cubicBezTo>
                  <a:pt x="2791401" y="4309010"/>
                  <a:pt x="2758294" y="4290387"/>
                  <a:pt x="2733463" y="4282110"/>
                </a:cubicBezTo>
                <a:cubicBezTo>
                  <a:pt x="2706563" y="4273833"/>
                  <a:pt x="2642416" y="4273833"/>
                  <a:pt x="2634139" y="4275902"/>
                </a:cubicBezTo>
                <a:cubicBezTo>
                  <a:pt x="2627932" y="4275902"/>
                  <a:pt x="2592755" y="4275902"/>
                  <a:pt x="2569993" y="4275902"/>
                </a:cubicBezTo>
                <a:cubicBezTo>
                  <a:pt x="2569993" y="4275902"/>
                  <a:pt x="2569993" y="4275902"/>
                  <a:pt x="2569993" y="4275902"/>
                </a:cubicBezTo>
                <a:cubicBezTo>
                  <a:pt x="2569993" y="4275902"/>
                  <a:pt x="2572062" y="4275902"/>
                  <a:pt x="2574131" y="4275902"/>
                </a:cubicBezTo>
                <a:cubicBezTo>
                  <a:pt x="2574131" y="4275902"/>
                  <a:pt x="2576201" y="4275902"/>
                  <a:pt x="2578270" y="4275902"/>
                </a:cubicBezTo>
                <a:cubicBezTo>
                  <a:pt x="2578270" y="4275902"/>
                  <a:pt x="2578270" y="4275902"/>
                  <a:pt x="2578270" y="4275902"/>
                </a:cubicBezTo>
                <a:cubicBezTo>
                  <a:pt x="2582408" y="4275902"/>
                  <a:pt x="2590685" y="4261417"/>
                  <a:pt x="2594824" y="4240725"/>
                </a:cubicBezTo>
                <a:cubicBezTo>
                  <a:pt x="2601032" y="4220033"/>
                  <a:pt x="2596893" y="4197271"/>
                  <a:pt x="2598962" y="4172440"/>
                </a:cubicBezTo>
                <a:cubicBezTo>
                  <a:pt x="2598962" y="4168302"/>
                  <a:pt x="2598962" y="4166233"/>
                  <a:pt x="2598962" y="4162094"/>
                </a:cubicBezTo>
                <a:cubicBezTo>
                  <a:pt x="2609309" y="4157955"/>
                  <a:pt x="2623793" y="4153817"/>
                  <a:pt x="2625862" y="4153817"/>
                </a:cubicBezTo>
                <a:cubicBezTo>
                  <a:pt x="2632070" y="4153817"/>
                  <a:pt x="2642416" y="4151748"/>
                  <a:pt x="2646555" y="4160025"/>
                </a:cubicBezTo>
                <a:cubicBezTo>
                  <a:pt x="2650693" y="4168302"/>
                  <a:pt x="2669316" y="4172440"/>
                  <a:pt x="2669316" y="4172440"/>
                </a:cubicBezTo>
                <a:cubicBezTo>
                  <a:pt x="2669316" y="4172440"/>
                  <a:pt x="2675524" y="4160025"/>
                  <a:pt x="2681732" y="4162094"/>
                </a:cubicBezTo>
                <a:cubicBezTo>
                  <a:pt x="2687940" y="4164163"/>
                  <a:pt x="2704493" y="4151748"/>
                  <a:pt x="2710701" y="4162094"/>
                </a:cubicBezTo>
                <a:cubicBezTo>
                  <a:pt x="2716909" y="4172440"/>
                  <a:pt x="2735532" y="4180717"/>
                  <a:pt x="2739670" y="4182787"/>
                </a:cubicBezTo>
                <a:cubicBezTo>
                  <a:pt x="2743809" y="4182787"/>
                  <a:pt x="2754155" y="4182787"/>
                  <a:pt x="2764501" y="4182787"/>
                </a:cubicBezTo>
                <a:cubicBezTo>
                  <a:pt x="2774847" y="4182787"/>
                  <a:pt x="2791401" y="4180717"/>
                  <a:pt x="2799679" y="4188994"/>
                </a:cubicBezTo>
                <a:cubicBezTo>
                  <a:pt x="2807955" y="4197271"/>
                  <a:pt x="2812094" y="4199340"/>
                  <a:pt x="2812094" y="4199340"/>
                </a:cubicBezTo>
                <a:cubicBezTo>
                  <a:pt x="2812094" y="4199340"/>
                  <a:pt x="2824509" y="4195202"/>
                  <a:pt x="2834855" y="4199340"/>
                </a:cubicBezTo>
                <a:cubicBezTo>
                  <a:pt x="2845202" y="4203479"/>
                  <a:pt x="2872102" y="4224171"/>
                  <a:pt x="2882448" y="4222102"/>
                </a:cubicBezTo>
                <a:cubicBezTo>
                  <a:pt x="2892794" y="4222102"/>
                  <a:pt x="2907279" y="4222102"/>
                  <a:pt x="2907279" y="4215894"/>
                </a:cubicBezTo>
                <a:lnTo>
                  <a:pt x="2907279" y="4191063"/>
                </a:lnTo>
                <a:cubicBezTo>
                  <a:pt x="2907279" y="4180717"/>
                  <a:pt x="2905209" y="4151748"/>
                  <a:pt x="2923833" y="4151748"/>
                </a:cubicBezTo>
                <a:cubicBezTo>
                  <a:pt x="2942456" y="4151748"/>
                  <a:pt x="2952802" y="4151748"/>
                  <a:pt x="2952802" y="4151748"/>
                </a:cubicBezTo>
                <a:cubicBezTo>
                  <a:pt x="2952802" y="4151748"/>
                  <a:pt x="2963148" y="4147609"/>
                  <a:pt x="2965218" y="4143471"/>
                </a:cubicBezTo>
                <a:cubicBezTo>
                  <a:pt x="2969356" y="4139332"/>
                  <a:pt x="2987979" y="4124848"/>
                  <a:pt x="2992117" y="4126917"/>
                </a:cubicBezTo>
                <a:cubicBezTo>
                  <a:pt x="2998325" y="4126917"/>
                  <a:pt x="3008671" y="4133125"/>
                  <a:pt x="3008671" y="4133125"/>
                </a:cubicBezTo>
                <a:cubicBezTo>
                  <a:pt x="3008671" y="4133125"/>
                  <a:pt x="3008671" y="4131056"/>
                  <a:pt x="3025225" y="4126917"/>
                </a:cubicBezTo>
                <a:cubicBezTo>
                  <a:pt x="3039710" y="4122778"/>
                  <a:pt x="3056264" y="4118640"/>
                  <a:pt x="3058333" y="4118640"/>
                </a:cubicBezTo>
                <a:cubicBezTo>
                  <a:pt x="3060402" y="4118640"/>
                  <a:pt x="3081095" y="4122778"/>
                  <a:pt x="3087302" y="4131056"/>
                </a:cubicBezTo>
                <a:cubicBezTo>
                  <a:pt x="3093510" y="4141402"/>
                  <a:pt x="3099718" y="4145540"/>
                  <a:pt x="3103856" y="4147609"/>
                </a:cubicBezTo>
                <a:cubicBezTo>
                  <a:pt x="3107995" y="4149679"/>
                  <a:pt x="3114203" y="4155886"/>
                  <a:pt x="3124549" y="4147609"/>
                </a:cubicBezTo>
                <a:cubicBezTo>
                  <a:pt x="3134895" y="4141402"/>
                  <a:pt x="3151449" y="4126917"/>
                  <a:pt x="3159726" y="4122778"/>
                </a:cubicBezTo>
                <a:cubicBezTo>
                  <a:pt x="3165933" y="4118640"/>
                  <a:pt x="3196972" y="4114502"/>
                  <a:pt x="3240426" y="4122778"/>
                </a:cubicBezTo>
                <a:cubicBezTo>
                  <a:pt x="3242495" y="4128986"/>
                  <a:pt x="3248703" y="4135194"/>
                  <a:pt x="3254911" y="4141402"/>
                </a:cubicBezTo>
                <a:cubicBezTo>
                  <a:pt x="3261118" y="4149679"/>
                  <a:pt x="3267326" y="4153817"/>
                  <a:pt x="3267326" y="4153817"/>
                </a:cubicBezTo>
                <a:cubicBezTo>
                  <a:pt x="3267326" y="4153817"/>
                  <a:pt x="3240426" y="4195202"/>
                  <a:pt x="3240426" y="4203479"/>
                </a:cubicBezTo>
                <a:cubicBezTo>
                  <a:pt x="3240426" y="4211756"/>
                  <a:pt x="3240426" y="4244864"/>
                  <a:pt x="3240426" y="4249002"/>
                </a:cubicBezTo>
                <a:cubicBezTo>
                  <a:pt x="3240426" y="4253141"/>
                  <a:pt x="3242495" y="4275902"/>
                  <a:pt x="3244565" y="4282110"/>
                </a:cubicBezTo>
                <a:close/>
                <a:moveTo>
                  <a:pt x="4121921" y="1049961"/>
                </a:moveTo>
                <a:cubicBezTo>
                  <a:pt x="4121921" y="1054099"/>
                  <a:pt x="4119852" y="1060307"/>
                  <a:pt x="4117783" y="1064445"/>
                </a:cubicBezTo>
                <a:cubicBezTo>
                  <a:pt x="4113644" y="1078930"/>
                  <a:pt x="4099159" y="1089276"/>
                  <a:pt x="4090883" y="1097553"/>
                </a:cubicBezTo>
                <a:cubicBezTo>
                  <a:pt x="4082606" y="1105830"/>
                  <a:pt x="4074329" y="1109968"/>
                  <a:pt x="4061913" y="1120315"/>
                </a:cubicBezTo>
                <a:cubicBezTo>
                  <a:pt x="4049498" y="1130661"/>
                  <a:pt x="4024667" y="1132730"/>
                  <a:pt x="4024667" y="1132730"/>
                </a:cubicBezTo>
                <a:cubicBezTo>
                  <a:pt x="4024667" y="1132730"/>
                  <a:pt x="4012251" y="1143076"/>
                  <a:pt x="4001905" y="1157561"/>
                </a:cubicBezTo>
                <a:cubicBezTo>
                  <a:pt x="3991559" y="1172046"/>
                  <a:pt x="4001905" y="1174115"/>
                  <a:pt x="4001905" y="1182392"/>
                </a:cubicBezTo>
                <a:cubicBezTo>
                  <a:pt x="4001905" y="1190669"/>
                  <a:pt x="3993628" y="1203084"/>
                  <a:pt x="3985351" y="1213430"/>
                </a:cubicBezTo>
                <a:cubicBezTo>
                  <a:pt x="3977075" y="1223777"/>
                  <a:pt x="3962590" y="1242400"/>
                  <a:pt x="3962590" y="1242400"/>
                </a:cubicBezTo>
                <a:cubicBezTo>
                  <a:pt x="3962590" y="1242400"/>
                  <a:pt x="3962590" y="1244469"/>
                  <a:pt x="3964659" y="1252746"/>
                </a:cubicBezTo>
                <a:cubicBezTo>
                  <a:pt x="3964659" y="1261023"/>
                  <a:pt x="3977075" y="1269300"/>
                  <a:pt x="3977075" y="1275507"/>
                </a:cubicBezTo>
                <a:cubicBezTo>
                  <a:pt x="3977075" y="1281715"/>
                  <a:pt x="3975005" y="1283784"/>
                  <a:pt x="3968798" y="1292061"/>
                </a:cubicBezTo>
                <a:cubicBezTo>
                  <a:pt x="3962590" y="1300338"/>
                  <a:pt x="3964659" y="1310685"/>
                  <a:pt x="3966728" y="1316892"/>
                </a:cubicBezTo>
                <a:cubicBezTo>
                  <a:pt x="3966728" y="1323100"/>
                  <a:pt x="3975005" y="1333446"/>
                  <a:pt x="3979144" y="1341723"/>
                </a:cubicBezTo>
                <a:cubicBezTo>
                  <a:pt x="3983282" y="1350000"/>
                  <a:pt x="3987421" y="1366554"/>
                  <a:pt x="3987421" y="1372762"/>
                </a:cubicBezTo>
                <a:cubicBezTo>
                  <a:pt x="3987421" y="1378969"/>
                  <a:pt x="3983282" y="1385177"/>
                  <a:pt x="3977075" y="1389316"/>
                </a:cubicBezTo>
                <a:cubicBezTo>
                  <a:pt x="3970867" y="1395523"/>
                  <a:pt x="3960521" y="1399662"/>
                  <a:pt x="3954313" y="1410008"/>
                </a:cubicBezTo>
                <a:cubicBezTo>
                  <a:pt x="3948105" y="1420354"/>
                  <a:pt x="3950174" y="1467947"/>
                  <a:pt x="3950174" y="1476224"/>
                </a:cubicBezTo>
                <a:cubicBezTo>
                  <a:pt x="3950174" y="1484500"/>
                  <a:pt x="3960521" y="1486570"/>
                  <a:pt x="3964659" y="1488639"/>
                </a:cubicBezTo>
                <a:cubicBezTo>
                  <a:pt x="3966728" y="1490708"/>
                  <a:pt x="3975005" y="1494847"/>
                  <a:pt x="3981213" y="1496916"/>
                </a:cubicBezTo>
                <a:cubicBezTo>
                  <a:pt x="3989490" y="1496916"/>
                  <a:pt x="3991559" y="1507262"/>
                  <a:pt x="3993628" y="1511401"/>
                </a:cubicBezTo>
                <a:cubicBezTo>
                  <a:pt x="3993628" y="1517608"/>
                  <a:pt x="3991559" y="1530024"/>
                  <a:pt x="3989490" y="1538301"/>
                </a:cubicBezTo>
                <a:cubicBezTo>
                  <a:pt x="3989490" y="1546578"/>
                  <a:pt x="3979144" y="1554855"/>
                  <a:pt x="3972936" y="1563132"/>
                </a:cubicBezTo>
                <a:cubicBezTo>
                  <a:pt x="3966728" y="1571409"/>
                  <a:pt x="3954313" y="1565201"/>
                  <a:pt x="3946036" y="1565201"/>
                </a:cubicBezTo>
                <a:cubicBezTo>
                  <a:pt x="3937759" y="1565201"/>
                  <a:pt x="3929482" y="1573478"/>
                  <a:pt x="3914997" y="1579686"/>
                </a:cubicBezTo>
                <a:cubicBezTo>
                  <a:pt x="3900513" y="1585893"/>
                  <a:pt x="3886028" y="1575547"/>
                  <a:pt x="3886028" y="1575547"/>
                </a:cubicBezTo>
                <a:cubicBezTo>
                  <a:pt x="3886028" y="1575547"/>
                  <a:pt x="3879820" y="1567270"/>
                  <a:pt x="3877751" y="1563132"/>
                </a:cubicBezTo>
                <a:cubicBezTo>
                  <a:pt x="3877751" y="1558993"/>
                  <a:pt x="3852920" y="1563132"/>
                  <a:pt x="3840505" y="1567270"/>
                </a:cubicBezTo>
                <a:cubicBezTo>
                  <a:pt x="3828089" y="1571409"/>
                  <a:pt x="3830159" y="1577616"/>
                  <a:pt x="3823951" y="1585893"/>
                </a:cubicBezTo>
                <a:cubicBezTo>
                  <a:pt x="3817743" y="1594170"/>
                  <a:pt x="3801189" y="1604516"/>
                  <a:pt x="3788774" y="1610724"/>
                </a:cubicBezTo>
                <a:cubicBezTo>
                  <a:pt x="3776359" y="1616932"/>
                  <a:pt x="3757735" y="1639693"/>
                  <a:pt x="3741182" y="1650039"/>
                </a:cubicBezTo>
                <a:cubicBezTo>
                  <a:pt x="3724628" y="1660386"/>
                  <a:pt x="3685312" y="1670732"/>
                  <a:pt x="3683243" y="1670732"/>
                </a:cubicBezTo>
                <a:cubicBezTo>
                  <a:pt x="3683243" y="1670732"/>
                  <a:pt x="3679104" y="1672801"/>
                  <a:pt x="3674966" y="1674870"/>
                </a:cubicBezTo>
                <a:cubicBezTo>
                  <a:pt x="3666689" y="1681078"/>
                  <a:pt x="3656343" y="1689355"/>
                  <a:pt x="3652204" y="1693494"/>
                </a:cubicBezTo>
                <a:cubicBezTo>
                  <a:pt x="3645997" y="1699701"/>
                  <a:pt x="3637720" y="1710047"/>
                  <a:pt x="3637720" y="1720394"/>
                </a:cubicBezTo>
                <a:cubicBezTo>
                  <a:pt x="3637720" y="1728671"/>
                  <a:pt x="3637720" y="1739017"/>
                  <a:pt x="3631512" y="1753501"/>
                </a:cubicBezTo>
                <a:cubicBezTo>
                  <a:pt x="3627373" y="1767986"/>
                  <a:pt x="3610820" y="1794886"/>
                  <a:pt x="3606681" y="1809371"/>
                </a:cubicBezTo>
                <a:cubicBezTo>
                  <a:pt x="3602542" y="1823855"/>
                  <a:pt x="3594266" y="1825925"/>
                  <a:pt x="3588058" y="1832132"/>
                </a:cubicBezTo>
                <a:cubicBezTo>
                  <a:pt x="3581850" y="1838340"/>
                  <a:pt x="3575643" y="1844548"/>
                  <a:pt x="3575643" y="1856963"/>
                </a:cubicBezTo>
                <a:cubicBezTo>
                  <a:pt x="3575643" y="1869379"/>
                  <a:pt x="3579781" y="1883863"/>
                  <a:pt x="3579781" y="1883863"/>
                </a:cubicBezTo>
                <a:cubicBezTo>
                  <a:pt x="3579781" y="1883863"/>
                  <a:pt x="3590127" y="1904556"/>
                  <a:pt x="3592196" y="1908694"/>
                </a:cubicBezTo>
                <a:cubicBezTo>
                  <a:pt x="3594266" y="1912833"/>
                  <a:pt x="3592196" y="1923179"/>
                  <a:pt x="3592196" y="1927317"/>
                </a:cubicBezTo>
                <a:cubicBezTo>
                  <a:pt x="3592196" y="1931456"/>
                  <a:pt x="3598404" y="1948010"/>
                  <a:pt x="3598404" y="1952148"/>
                </a:cubicBezTo>
                <a:cubicBezTo>
                  <a:pt x="3598404" y="1958356"/>
                  <a:pt x="3592196" y="1962494"/>
                  <a:pt x="3590127" y="1964564"/>
                </a:cubicBezTo>
                <a:cubicBezTo>
                  <a:pt x="3590127" y="1966633"/>
                  <a:pt x="3585989" y="1997671"/>
                  <a:pt x="3585989" y="2008018"/>
                </a:cubicBezTo>
                <a:cubicBezTo>
                  <a:pt x="3585989" y="2018364"/>
                  <a:pt x="3579781" y="2024572"/>
                  <a:pt x="3579781" y="2024572"/>
                </a:cubicBezTo>
                <a:cubicBezTo>
                  <a:pt x="3579781" y="2024572"/>
                  <a:pt x="3542535" y="2020433"/>
                  <a:pt x="3540465" y="2020433"/>
                </a:cubicBezTo>
                <a:cubicBezTo>
                  <a:pt x="3538396" y="2020433"/>
                  <a:pt x="3530119" y="2012156"/>
                  <a:pt x="3523912" y="2005948"/>
                </a:cubicBezTo>
                <a:cubicBezTo>
                  <a:pt x="3519773" y="1999741"/>
                  <a:pt x="3519773" y="1987325"/>
                  <a:pt x="3517704" y="1981117"/>
                </a:cubicBezTo>
                <a:cubicBezTo>
                  <a:pt x="3515634" y="1972841"/>
                  <a:pt x="3509427" y="1970771"/>
                  <a:pt x="3509427" y="1970771"/>
                </a:cubicBezTo>
                <a:cubicBezTo>
                  <a:pt x="3509427" y="1970771"/>
                  <a:pt x="3494942" y="1960425"/>
                  <a:pt x="3494942" y="1956287"/>
                </a:cubicBezTo>
                <a:cubicBezTo>
                  <a:pt x="3494942" y="1952148"/>
                  <a:pt x="3509427" y="1939733"/>
                  <a:pt x="3509427" y="1939733"/>
                </a:cubicBezTo>
                <a:cubicBezTo>
                  <a:pt x="3509427" y="1939733"/>
                  <a:pt x="3509427" y="1933525"/>
                  <a:pt x="3503219" y="1921110"/>
                </a:cubicBezTo>
                <a:cubicBezTo>
                  <a:pt x="3499081" y="1906625"/>
                  <a:pt x="3492873" y="1914902"/>
                  <a:pt x="3488734" y="1912833"/>
                </a:cubicBezTo>
                <a:cubicBezTo>
                  <a:pt x="3484596" y="1910764"/>
                  <a:pt x="3470111" y="1908694"/>
                  <a:pt x="3465973" y="1902487"/>
                </a:cubicBezTo>
                <a:cubicBezTo>
                  <a:pt x="3461835" y="1898348"/>
                  <a:pt x="3463904" y="1890071"/>
                  <a:pt x="3459765" y="1879725"/>
                </a:cubicBezTo>
                <a:cubicBezTo>
                  <a:pt x="3457696" y="1869379"/>
                  <a:pt x="3451488" y="1875586"/>
                  <a:pt x="3447350" y="1871448"/>
                </a:cubicBezTo>
                <a:cubicBezTo>
                  <a:pt x="3443211" y="1867309"/>
                  <a:pt x="3443211" y="1859033"/>
                  <a:pt x="3443211" y="1859033"/>
                </a:cubicBezTo>
                <a:cubicBezTo>
                  <a:pt x="3449419" y="1848686"/>
                  <a:pt x="3453557" y="1838340"/>
                  <a:pt x="3459765" y="1827994"/>
                </a:cubicBezTo>
                <a:cubicBezTo>
                  <a:pt x="3465973" y="1815578"/>
                  <a:pt x="3463904" y="1809371"/>
                  <a:pt x="3468042" y="1796955"/>
                </a:cubicBezTo>
                <a:cubicBezTo>
                  <a:pt x="3472181" y="1784540"/>
                  <a:pt x="3476319" y="1790748"/>
                  <a:pt x="3484596" y="1786609"/>
                </a:cubicBezTo>
                <a:cubicBezTo>
                  <a:pt x="3492873" y="1782471"/>
                  <a:pt x="3499081" y="1786609"/>
                  <a:pt x="3503219" y="1786609"/>
                </a:cubicBezTo>
                <a:cubicBezTo>
                  <a:pt x="3507358" y="1786609"/>
                  <a:pt x="3513565" y="1767986"/>
                  <a:pt x="3511496" y="1755571"/>
                </a:cubicBezTo>
                <a:cubicBezTo>
                  <a:pt x="3511496" y="1743155"/>
                  <a:pt x="3505288" y="1724532"/>
                  <a:pt x="3501150" y="1716255"/>
                </a:cubicBezTo>
                <a:cubicBezTo>
                  <a:pt x="3497011" y="1707978"/>
                  <a:pt x="3482527" y="1710047"/>
                  <a:pt x="3468042" y="1714186"/>
                </a:cubicBezTo>
                <a:cubicBezTo>
                  <a:pt x="3453557" y="1718324"/>
                  <a:pt x="3441142" y="1730740"/>
                  <a:pt x="3437003" y="1734878"/>
                </a:cubicBezTo>
                <a:cubicBezTo>
                  <a:pt x="3432865" y="1739017"/>
                  <a:pt x="3416311" y="1707978"/>
                  <a:pt x="3412173" y="1701770"/>
                </a:cubicBezTo>
                <a:cubicBezTo>
                  <a:pt x="3408034" y="1695563"/>
                  <a:pt x="3391480" y="1679009"/>
                  <a:pt x="3385272" y="1668663"/>
                </a:cubicBezTo>
                <a:cubicBezTo>
                  <a:pt x="3379065" y="1658316"/>
                  <a:pt x="3379065" y="1652109"/>
                  <a:pt x="3379065" y="1641763"/>
                </a:cubicBezTo>
                <a:cubicBezTo>
                  <a:pt x="3379065" y="1631416"/>
                  <a:pt x="3376996" y="1639693"/>
                  <a:pt x="3368719" y="1641763"/>
                </a:cubicBezTo>
                <a:cubicBezTo>
                  <a:pt x="3360442" y="1643832"/>
                  <a:pt x="3352165" y="1637624"/>
                  <a:pt x="3345957" y="1633486"/>
                </a:cubicBezTo>
                <a:cubicBezTo>
                  <a:pt x="3339749" y="1627278"/>
                  <a:pt x="3364580" y="1619001"/>
                  <a:pt x="3374926" y="1610724"/>
                </a:cubicBezTo>
                <a:cubicBezTo>
                  <a:pt x="3385272" y="1602447"/>
                  <a:pt x="3391480" y="1546578"/>
                  <a:pt x="3391480" y="1546578"/>
                </a:cubicBezTo>
                <a:cubicBezTo>
                  <a:pt x="3391480" y="1546578"/>
                  <a:pt x="3391480" y="1519678"/>
                  <a:pt x="3391480" y="1509331"/>
                </a:cubicBezTo>
                <a:cubicBezTo>
                  <a:pt x="3391480" y="1498985"/>
                  <a:pt x="3391480" y="1459670"/>
                  <a:pt x="3391480" y="1445185"/>
                </a:cubicBezTo>
                <a:cubicBezTo>
                  <a:pt x="3391480" y="1430700"/>
                  <a:pt x="3379065" y="1410008"/>
                  <a:pt x="3372857" y="1401731"/>
                </a:cubicBezTo>
                <a:cubicBezTo>
                  <a:pt x="3366649" y="1393454"/>
                  <a:pt x="3345957" y="1378969"/>
                  <a:pt x="3335611" y="1368623"/>
                </a:cubicBezTo>
                <a:cubicBezTo>
                  <a:pt x="3325265" y="1358277"/>
                  <a:pt x="3321126" y="1368623"/>
                  <a:pt x="3310780" y="1368623"/>
                </a:cubicBezTo>
                <a:cubicBezTo>
                  <a:pt x="3302503" y="1368623"/>
                  <a:pt x="3283880" y="1368623"/>
                  <a:pt x="3283880" y="1368623"/>
                </a:cubicBezTo>
                <a:lnTo>
                  <a:pt x="3273534" y="1343792"/>
                </a:lnTo>
                <a:cubicBezTo>
                  <a:pt x="3275603" y="1339654"/>
                  <a:pt x="3279742" y="1337585"/>
                  <a:pt x="3281811" y="1333446"/>
                </a:cubicBezTo>
                <a:cubicBezTo>
                  <a:pt x="3294226" y="1314823"/>
                  <a:pt x="3300434" y="1316892"/>
                  <a:pt x="3308711" y="1308615"/>
                </a:cubicBezTo>
                <a:cubicBezTo>
                  <a:pt x="3316988" y="1300338"/>
                  <a:pt x="3337680" y="1294131"/>
                  <a:pt x="3356303" y="1283784"/>
                </a:cubicBezTo>
                <a:cubicBezTo>
                  <a:pt x="3366649" y="1277577"/>
                  <a:pt x="3374926" y="1269300"/>
                  <a:pt x="3381134" y="1258954"/>
                </a:cubicBezTo>
                <a:cubicBezTo>
                  <a:pt x="3387342" y="1250677"/>
                  <a:pt x="3391480" y="1242400"/>
                  <a:pt x="3397688" y="1236192"/>
                </a:cubicBezTo>
                <a:cubicBezTo>
                  <a:pt x="3410104" y="1221707"/>
                  <a:pt x="3412173" y="1213430"/>
                  <a:pt x="3422519" y="1198946"/>
                </a:cubicBezTo>
                <a:cubicBezTo>
                  <a:pt x="3432865" y="1184461"/>
                  <a:pt x="3428727" y="1178253"/>
                  <a:pt x="3430796" y="1169976"/>
                </a:cubicBezTo>
                <a:cubicBezTo>
                  <a:pt x="3434934" y="1159630"/>
                  <a:pt x="3449419" y="1147215"/>
                  <a:pt x="3459765" y="1132730"/>
                </a:cubicBezTo>
                <a:cubicBezTo>
                  <a:pt x="3470111" y="1118245"/>
                  <a:pt x="3474250" y="1107899"/>
                  <a:pt x="3478388" y="1095484"/>
                </a:cubicBezTo>
                <a:cubicBezTo>
                  <a:pt x="3482527" y="1083068"/>
                  <a:pt x="3482527" y="1064445"/>
                  <a:pt x="3486665" y="1047891"/>
                </a:cubicBezTo>
                <a:cubicBezTo>
                  <a:pt x="3490804" y="1031337"/>
                  <a:pt x="3509427" y="1008576"/>
                  <a:pt x="3517704" y="989953"/>
                </a:cubicBezTo>
                <a:cubicBezTo>
                  <a:pt x="3525981" y="971330"/>
                  <a:pt x="3544604" y="911322"/>
                  <a:pt x="3546673" y="880283"/>
                </a:cubicBezTo>
                <a:cubicBezTo>
                  <a:pt x="3546673" y="863729"/>
                  <a:pt x="3546673" y="832691"/>
                  <a:pt x="3546673" y="807860"/>
                </a:cubicBezTo>
                <a:cubicBezTo>
                  <a:pt x="3548742" y="807860"/>
                  <a:pt x="3550811" y="807860"/>
                  <a:pt x="3554950" y="809929"/>
                </a:cubicBezTo>
                <a:cubicBezTo>
                  <a:pt x="3554950" y="809929"/>
                  <a:pt x="3557019" y="809929"/>
                  <a:pt x="3559089" y="809929"/>
                </a:cubicBezTo>
                <a:cubicBezTo>
                  <a:pt x="3563227" y="809929"/>
                  <a:pt x="3567365" y="811998"/>
                  <a:pt x="3569435" y="814067"/>
                </a:cubicBezTo>
                <a:cubicBezTo>
                  <a:pt x="3569435" y="814067"/>
                  <a:pt x="3573573" y="814067"/>
                  <a:pt x="3573573" y="814067"/>
                </a:cubicBezTo>
                <a:cubicBezTo>
                  <a:pt x="3573573" y="814067"/>
                  <a:pt x="3577712" y="814067"/>
                  <a:pt x="3577712" y="814067"/>
                </a:cubicBezTo>
                <a:cubicBezTo>
                  <a:pt x="3590127" y="818206"/>
                  <a:pt x="3598404" y="820275"/>
                  <a:pt x="3602542" y="822344"/>
                </a:cubicBezTo>
                <a:cubicBezTo>
                  <a:pt x="3602542" y="822344"/>
                  <a:pt x="3602542" y="822344"/>
                  <a:pt x="3602542" y="822344"/>
                </a:cubicBezTo>
                <a:cubicBezTo>
                  <a:pt x="3602542" y="822344"/>
                  <a:pt x="3602542" y="822344"/>
                  <a:pt x="3602542" y="822344"/>
                </a:cubicBezTo>
                <a:cubicBezTo>
                  <a:pt x="3606681" y="822344"/>
                  <a:pt x="3635650" y="840968"/>
                  <a:pt x="3637720" y="843037"/>
                </a:cubicBezTo>
                <a:cubicBezTo>
                  <a:pt x="3639789" y="843037"/>
                  <a:pt x="3652204" y="867868"/>
                  <a:pt x="3656343" y="872006"/>
                </a:cubicBezTo>
                <a:cubicBezTo>
                  <a:pt x="3660481" y="876145"/>
                  <a:pt x="3666689" y="869937"/>
                  <a:pt x="3670827" y="863729"/>
                </a:cubicBezTo>
                <a:cubicBezTo>
                  <a:pt x="3674966" y="857522"/>
                  <a:pt x="3689451" y="851314"/>
                  <a:pt x="3695658" y="851314"/>
                </a:cubicBezTo>
                <a:cubicBezTo>
                  <a:pt x="3701866" y="851314"/>
                  <a:pt x="3730835" y="892699"/>
                  <a:pt x="3741182" y="905114"/>
                </a:cubicBezTo>
                <a:cubicBezTo>
                  <a:pt x="3751528" y="919599"/>
                  <a:pt x="3776359" y="973399"/>
                  <a:pt x="3776359" y="977537"/>
                </a:cubicBezTo>
                <a:cubicBezTo>
                  <a:pt x="3776359" y="981676"/>
                  <a:pt x="3776359" y="994091"/>
                  <a:pt x="3776359" y="996160"/>
                </a:cubicBezTo>
                <a:cubicBezTo>
                  <a:pt x="3776359" y="1000299"/>
                  <a:pt x="3786705" y="1006507"/>
                  <a:pt x="3786705" y="1006507"/>
                </a:cubicBezTo>
                <a:lnTo>
                  <a:pt x="3790843" y="1006507"/>
                </a:lnTo>
                <a:cubicBezTo>
                  <a:pt x="3790843" y="1006507"/>
                  <a:pt x="3811536" y="998230"/>
                  <a:pt x="3813605" y="998230"/>
                </a:cubicBezTo>
                <a:cubicBezTo>
                  <a:pt x="3815674" y="998230"/>
                  <a:pt x="3819812" y="1008576"/>
                  <a:pt x="3819812" y="1008576"/>
                </a:cubicBezTo>
                <a:cubicBezTo>
                  <a:pt x="3819812" y="1008576"/>
                  <a:pt x="3840505" y="998230"/>
                  <a:pt x="3848782" y="989953"/>
                </a:cubicBezTo>
                <a:cubicBezTo>
                  <a:pt x="3857059" y="981676"/>
                  <a:pt x="3861197" y="981676"/>
                  <a:pt x="3873613" y="977537"/>
                </a:cubicBezTo>
                <a:cubicBezTo>
                  <a:pt x="3888097" y="973399"/>
                  <a:pt x="3900513" y="983745"/>
                  <a:pt x="3910859" y="987883"/>
                </a:cubicBezTo>
                <a:cubicBezTo>
                  <a:pt x="3923274" y="992022"/>
                  <a:pt x="3968798" y="1016853"/>
                  <a:pt x="3968798" y="1016853"/>
                </a:cubicBezTo>
                <a:cubicBezTo>
                  <a:pt x="3968798" y="1016853"/>
                  <a:pt x="3995698" y="1027199"/>
                  <a:pt x="3997767" y="1027199"/>
                </a:cubicBezTo>
                <a:cubicBezTo>
                  <a:pt x="3999836" y="1027199"/>
                  <a:pt x="3997767" y="1027199"/>
                  <a:pt x="3997767" y="1027199"/>
                </a:cubicBezTo>
                <a:cubicBezTo>
                  <a:pt x="3997767" y="1027199"/>
                  <a:pt x="3997767" y="1027199"/>
                  <a:pt x="3997767" y="1027199"/>
                </a:cubicBezTo>
                <a:cubicBezTo>
                  <a:pt x="3997767" y="1027199"/>
                  <a:pt x="3997767" y="1027199"/>
                  <a:pt x="3999836" y="1027199"/>
                </a:cubicBezTo>
                <a:cubicBezTo>
                  <a:pt x="3999836" y="1027199"/>
                  <a:pt x="3999836" y="1027199"/>
                  <a:pt x="3999836" y="1027199"/>
                </a:cubicBezTo>
                <a:cubicBezTo>
                  <a:pt x="3999836" y="1027199"/>
                  <a:pt x="3999836" y="1027199"/>
                  <a:pt x="3999836" y="1027199"/>
                </a:cubicBezTo>
                <a:cubicBezTo>
                  <a:pt x="3999836" y="1027199"/>
                  <a:pt x="4001905" y="1027199"/>
                  <a:pt x="4003975" y="1027199"/>
                </a:cubicBezTo>
                <a:cubicBezTo>
                  <a:pt x="4006044" y="1027199"/>
                  <a:pt x="4008113" y="1027199"/>
                  <a:pt x="4012251" y="1027199"/>
                </a:cubicBezTo>
                <a:cubicBezTo>
                  <a:pt x="4012251" y="1027199"/>
                  <a:pt x="4012251" y="1027199"/>
                  <a:pt x="4014321" y="1027199"/>
                </a:cubicBezTo>
                <a:cubicBezTo>
                  <a:pt x="4018459" y="1027199"/>
                  <a:pt x="4024667" y="1027199"/>
                  <a:pt x="4028805" y="1027199"/>
                </a:cubicBezTo>
                <a:cubicBezTo>
                  <a:pt x="4028805" y="1027199"/>
                  <a:pt x="4032944" y="1027199"/>
                  <a:pt x="4032944" y="1027199"/>
                </a:cubicBezTo>
                <a:cubicBezTo>
                  <a:pt x="4032944" y="1027199"/>
                  <a:pt x="4032944" y="1027199"/>
                  <a:pt x="4035013" y="1027199"/>
                </a:cubicBezTo>
                <a:cubicBezTo>
                  <a:pt x="4035013" y="1027199"/>
                  <a:pt x="4035013" y="1027199"/>
                  <a:pt x="4035013" y="1027199"/>
                </a:cubicBezTo>
                <a:cubicBezTo>
                  <a:pt x="4035013" y="1027199"/>
                  <a:pt x="4037082" y="1027199"/>
                  <a:pt x="4039152" y="1027199"/>
                </a:cubicBezTo>
                <a:cubicBezTo>
                  <a:pt x="4039152" y="1027199"/>
                  <a:pt x="4039152" y="1027199"/>
                  <a:pt x="4041221" y="1027199"/>
                </a:cubicBezTo>
                <a:cubicBezTo>
                  <a:pt x="4041221" y="1027199"/>
                  <a:pt x="4045359" y="1027199"/>
                  <a:pt x="4047428" y="1027199"/>
                </a:cubicBezTo>
                <a:cubicBezTo>
                  <a:pt x="4047428" y="1027199"/>
                  <a:pt x="4047428" y="1027199"/>
                  <a:pt x="4049498" y="1027199"/>
                </a:cubicBezTo>
                <a:cubicBezTo>
                  <a:pt x="4049498" y="1027199"/>
                  <a:pt x="4049498" y="1027199"/>
                  <a:pt x="4049498" y="1027199"/>
                </a:cubicBezTo>
                <a:cubicBezTo>
                  <a:pt x="4051567" y="1027199"/>
                  <a:pt x="4053636" y="1027199"/>
                  <a:pt x="4053636" y="1027199"/>
                </a:cubicBezTo>
                <a:cubicBezTo>
                  <a:pt x="4063982" y="1027199"/>
                  <a:pt x="4088813" y="1039614"/>
                  <a:pt x="4092952" y="1041684"/>
                </a:cubicBezTo>
                <a:cubicBezTo>
                  <a:pt x="4092952" y="1041684"/>
                  <a:pt x="4095021" y="1041684"/>
                  <a:pt x="4099159" y="1043753"/>
                </a:cubicBezTo>
                <a:close/>
                <a:moveTo>
                  <a:pt x="4361953" y="2833643"/>
                </a:moveTo>
                <a:cubicBezTo>
                  <a:pt x="4357814" y="2837782"/>
                  <a:pt x="4330914" y="2846059"/>
                  <a:pt x="4324707" y="2852267"/>
                </a:cubicBezTo>
                <a:cubicBezTo>
                  <a:pt x="4318499" y="2858474"/>
                  <a:pt x="4306083" y="2875028"/>
                  <a:pt x="4301945" y="2881236"/>
                </a:cubicBezTo>
                <a:cubicBezTo>
                  <a:pt x="4297806" y="2887444"/>
                  <a:pt x="4316429" y="2891582"/>
                  <a:pt x="4314360" y="2901928"/>
                </a:cubicBezTo>
                <a:cubicBezTo>
                  <a:pt x="4310222" y="2912274"/>
                  <a:pt x="4308153" y="2916413"/>
                  <a:pt x="4297806" y="2918482"/>
                </a:cubicBezTo>
                <a:cubicBezTo>
                  <a:pt x="4287460" y="2920552"/>
                  <a:pt x="4277114" y="2926759"/>
                  <a:pt x="4277114" y="2932967"/>
                </a:cubicBezTo>
                <a:cubicBezTo>
                  <a:pt x="4277114" y="2937105"/>
                  <a:pt x="4277114" y="2947451"/>
                  <a:pt x="4277114" y="2955729"/>
                </a:cubicBezTo>
                <a:cubicBezTo>
                  <a:pt x="4277114" y="2964005"/>
                  <a:pt x="4277114" y="2972283"/>
                  <a:pt x="4281252" y="2978490"/>
                </a:cubicBezTo>
                <a:cubicBezTo>
                  <a:pt x="4287460" y="2986767"/>
                  <a:pt x="4293668" y="2990906"/>
                  <a:pt x="4299876" y="2999182"/>
                </a:cubicBezTo>
                <a:cubicBezTo>
                  <a:pt x="4306083" y="3007460"/>
                  <a:pt x="4326776" y="3034360"/>
                  <a:pt x="4326776" y="3038498"/>
                </a:cubicBezTo>
                <a:cubicBezTo>
                  <a:pt x="4326776" y="3042637"/>
                  <a:pt x="4322637" y="3052983"/>
                  <a:pt x="4326776" y="3057121"/>
                </a:cubicBezTo>
                <a:lnTo>
                  <a:pt x="4281252" y="3050913"/>
                </a:lnTo>
                <a:cubicBezTo>
                  <a:pt x="4281252" y="3050913"/>
                  <a:pt x="4262629" y="3067467"/>
                  <a:pt x="4260560" y="3073675"/>
                </a:cubicBezTo>
                <a:cubicBezTo>
                  <a:pt x="4260560" y="3077813"/>
                  <a:pt x="4264699" y="3081952"/>
                  <a:pt x="4254352" y="3079883"/>
                </a:cubicBezTo>
                <a:cubicBezTo>
                  <a:pt x="4244006" y="3079883"/>
                  <a:pt x="4244006" y="3077813"/>
                  <a:pt x="4233660" y="3079883"/>
                </a:cubicBezTo>
                <a:cubicBezTo>
                  <a:pt x="4225383" y="3081952"/>
                  <a:pt x="4204691" y="3086091"/>
                  <a:pt x="4204691" y="3096437"/>
                </a:cubicBezTo>
                <a:cubicBezTo>
                  <a:pt x="4204691" y="3106783"/>
                  <a:pt x="4204691" y="3123337"/>
                  <a:pt x="4210899" y="3125406"/>
                </a:cubicBezTo>
                <a:cubicBezTo>
                  <a:pt x="4217106" y="3129544"/>
                  <a:pt x="4223314" y="3135752"/>
                  <a:pt x="4223314" y="3141960"/>
                </a:cubicBezTo>
                <a:cubicBezTo>
                  <a:pt x="4223314" y="3150237"/>
                  <a:pt x="4233660" y="3154375"/>
                  <a:pt x="4223314" y="3164721"/>
                </a:cubicBezTo>
                <a:cubicBezTo>
                  <a:pt x="4215037" y="3175068"/>
                  <a:pt x="4183998" y="3170929"/>
                  <a:pt x="4194345" y="3177137"/>
                </a:cubicBezTo>
                <a:cubicBezTo>
                  <a:pt x="4204691" y="3183345"/>
                  <a:pt x="4227452" y="3195760"/>
                  <a:pt x="4229522" y="3204037"/>
                </a:cubicBezTo>
                <a:cubicBezTo>
                  <a:pt x="4229522" y="3212314"/>
                  <a:pt x="4244006" y="3218522"/>
                  <a:pt x="4229522" y="3239214"/>
                </a:cubicBezTo>
                <a:cubicBezTo>
                  <a:pt x="4217106" y="3259906"/>
                  <a:pt x="4204691" y="3278529"/>
                  <a:pt x="4200552" y="3286807"/>
                </a:cubicBezTo>
                <a:cubicBezTo>
                  <a:pt x="4194345" y="3295083"/>
                  <a:pt x="4196414" y="3317845"/>
                  <a:pt x="4192275" y="3319914"/>
                </a:cubicBezTo>
                <a:cubicBezTo>
                  <a:pt x="4188137" y="3321984"/>
                  <a:pt x="4173652" y="3334399"/>
                  <a:pt x="4167444" y="3344745"/>
                </a:cubicBezTo>
                <a:cubicBezTo>
                  <a:pt x="4161237" y="3355092"/>
                  <a:pt x="4155029" y="3348884"/>
                  <a:pt x="4140544" y="3355092"/>
                </a:cubicBezTo>
                <a:cubicBezTo>
                  <a:pt x="4128129" y="3361299"/>
                  <a:pt x="4111575" y="3363368"/>
                  <a:pt x="4111575" y="3369576"/>
                </a:cubicBezTo>
                <a:cubicBezTo>
                  <a:pt x="4111575" y="3375784"/>
                  <a:pt x="4117783" y="3400615"/>
                  <a:pt x="4119852" y="3408891"/>
                </a:cubicBezTo>
                <a:cubicBezTo>
                  <a:pt x="4119852" y="3408891"/>
                  <a:pt x="4119852" y="3408891"/>
                  <a:pt x="4119852" y="3408891"/>
                </a:cubicBezTo>
                <a:cubicBezTo>
                  <a:pt x="4111575" y="3413030"/>
                  <a:pt x="4103298" y="3419238"/>
                  <a:pt x="4101229" y="3425445"/>
                </a:cubicBezTo>
                <a:cubicBezTo>
                  <a:pt x="4097090" y="3439930"/>
                  <a:pt x="4090883" y="3435792"/>
                  <a:pt x="4080536" y="3452346"/>
                </a:cubicBezTo>
                <a:cubicBezTo>
                  <a:pt x="4070190" y="3468900"/>
                  <a:pt x="4070190" y="3470969"/>
                  <a:pt x="4068121" y="3479246"/>
                </a:cubicBezTo>
                <a:cubicBezTo>
                  <a:pt x="4066052" y="3487523"/>
                  <a:pt x="4061913" y="3499938"/>
                  <a:pt x="4057775" y="3506146"/>
                </a:cubicBezTo>
                <a:cubicBezTo>
                  <a:pt x="4053636" y="3514423"/>
                  <a:pt x="4047428" y="3522700"/>
                  <a:pt x="4051567" y="3533046"/>
                </a:cubicBezTo>
                <a:cubicBezTo>
                  <a:pt x="4055706" y="3545461"/>
                  <a:pt x="4053636" y="3549600"/>
                  <a:pt x="4051567" y="3553738"/>
                </a:cubicBezTo>
                <a:cubicBezTo>
                  <a:pt x="4047428" y="3555807"/>
                  <a:pt x="4035013" y="3557877"/>
                  <a:pt x="4035013" y="3557877"/>
                </a:cubicBezTo>
                <a:cubicBezTo>
                  <a:pt x="4035013" y="3557877"/>
                  <a:pt x="3981213" y="3568223"/>
                  <a:pt x="3972936" y="3578569"/>
                </a:cubicBezTo>
                <a:cubicBezTo>
                  <a:pt x="3966728" y="3588915"/>
                  <a:pt x="3958451" y="3599261"/>
                  <a:pt x="3954313" y="3597192"/>
                </a:cubicBezTo>
                <a:cubicBezTo>
                  <a:pt x="3950174" y="3597192"/>
                  <a:pt x="3933620" y="3590984"/>
                  <a:pt x="3923274" y="3588915"/>
                </a:cubicBezTo>
                <a:cubicBezTo>
                  <a:pt x="3912928" y="3588915"/>
                  <a:pt x="3892236" y="3580638"/>
                  <a:pt x="3879820" y="3584777"/>
                </a:cubicBezTo>
                <a:cubicBezTo>
                  <a:pt x="3879820" y="3584777"/>
                  <a:pt x="3879820" y="3584777"/>
                  <a:pt x="3877751" y="3584777"/>
                </a:cubicBezTo>
                <a:cubicBezTo>
                  <a:pt x="3877751" y="3584777"/>
                  <a:pt x="3877751" y="3584777"/>
                  <a:pt x="3877751" y="3584777"/>
                </a:cubicBezTo>
                <a:cubicBezTo>
                  <a:pt x="3871543" y="3584777"/>
                  <a:pt x="3865336" y="3588915"/>
                  <a:pt x="3854990" y="3593054"/>
                </a:cubicBezTo>
                <a:cubicBezTo>
                  <a:pt x="3854990" y="3593054"/>
                  <a:pt x="3852920" y="3593054"/>
                  <a:pt x="3850851" y="3593054"/>
                </a:cubicBezTo>
                <a:cubicBezTo>
                  <a:pt x="3846712" y="3593054"/>
                  <a:pt x="3842574" y="3597192"/>
                  <a:pt x="3838436" y="3597192"/>
                </a:cubicBezTo>
                <a:cubicBezTo>
                  <a:pt x="3834297" y="3597192"/>
                  <a:pt x="3828089" y="3601331"/>
                  <a:pt x="3823951" y="3601331"/>
                </a:cubicBezTo>
                <a:cubicBezTo>
                  <a:pt x="3823951" y="3601331"/>
                  <a:pt x="3821882" y="3601331"/>
                  <a:pt x="3819812" y="3601331"/>
                </a:cubicBezTo>
                <a:cubicBezTo>
                  <a:pt x="3815674" y="3601331"/>
                  <a:pt x="3811536" y="3603400"/>
                  <a:pt x="3807397" y="3605469"/>
                </a:cubicBezTo>
                <a:cubicBezTo>
                  <a:pt x="3792912" y="3609607"/>
                  <a:pt x="3745320" y="3619954"/>
                  <a:pt x="3745320" y="3619954"/>
                </a:cubicBezTo>
                <a:lnTo>
                  <a:pt x="3730835" y="3634439"/>
                </a:lnTo>
                <a:lnTo>
                  <a:pt x="3714281" y="3638577"/>
                </a:lnTo>
                <a:cubicBezTo>
                  <a:pt x="3714281" y="3638577"/>
                  <a:pt x="3699797" y="3648923"/>
                  <a:pt x="3693589" y="3655131"/>
                </a:cubicBezTo>
                <a:cubicBezTo>
                  <a:pt x="3687381" y="3661338"/>
                  <a:pt x="3677035" y="3661338"/>
                  <a:pt x="3670827" y="3661338"/>
                </a:cubicBezTo>
                <a:cubicBezTo>
                  <a:pt x="3664620" y="3661338"/>
                  <a:pt x="3658412" y="3661338"/>
                  <a:pt x="3643927" y="3661338"/>
                </a:cubicBezTo>
                <a:cubicBezTo>
                  <a:pt x="3629443" y="3661338"/>
                  <a:pt x="3631512" y="3661338"/>
                  <a:pt x="3625304" y="3665477"/>
                </a:cubicBezTo>
                <a:cubicBezTo>
                  <a:pt x="3619096" y="3669616"/>
                  <a:pt x="3614958" y="3675823"/>
                  <a:pt x="3610820" y="3688239"/>
                </a:cubicBezTo>
                <a:cubicBezTo>
                  <a:pt x="3606681" y="3700654"/>
                  <a:pt x="3604612" y="3700654"/>
                  <a:pt x="3602542" y="3702723"/>
                </a:cubicBezTo>
                <a:cubicBezTo>
                  <a:pt x="3602542" y="3704793"/>
                  <a:pt x="3554950" y="3698585"/>
                  <a:pt x="3550811" y="3696516"/>
                </a:cubicBezTo>
                <a:cubicBezTo>
                  <a:pt x="3546673" y="3696516"/>
                  <a:pt x="3538396" y="3694446"/>
                  <a:pt x="3532188" y="3690308"/>
                </a:cubicBezTo>
                <a:cubicBezTo>
                  <a:pt x="3525981" y="3686170"/>
                  <a:pt x="3521842" y="3665477"/>
                  <a:pt x="3519773" y="3657200"/>
                </a:cubicBezTo>
                <a:cubicBezTo>
                  <a:pt x="3519773" y="3648923"/>
                  <a:pt x="3507358" y="3642715"/>
                  <a:pt x="3503219" y="3642715"/>
                </a:cubicBezTo>
                <a:cubicBezTo>
                  <a:pt x="3501150" y="3642715"/>
                  <a:pt x="3492873" y="3628231"/>
                  <a:pt x="3490804" y="3613746"/>
                </a:cubicBezTo>
                <a:cubicBezTo>
                  <a:pt x="3488734" y="3601331"/>
                  <a:pt x="3490804" y="3603400"/>
                  <a:pt x="3490804" y="3599261"/>
                </a:cubicBezTo>
                <a:cubicBezTo>
                  <a:pt x="3490804" y="3595123"/>
                  <a:pt x="3490804" y="3578569"/>
                  <a:pt x="3490804" y="3576500"/>
                </a:cubicBezTo>
                <a:cubicBezTo>
                  <a:pt x="3490804" y="3572361"/>
                  <a:pt x="3490804" y="3559946"/>
                  <a:pt x="3490804" y="3555807"/>
                </a:cubicBezTo>
                <a:cubicBezTo>
                  <a:pt x="3490804" y="3551669"/>
                  <a:pt x="3503219" y="3541323"/>
                  <a:pt x="3507358" y="3537184"/>
                </a:cubicBezTo>
                <a:cubicBezTo>
                  <a:pt x="3513565" y="3533046"/>
                  <a:pt x="3515634" y="3518561"/>
                  <a:pt x="3515634" y="3514423"/>
                </a:cubicBezTo>
                <a:cubicBezTo>
                  <a:pt x="3515634" y="3510284"/>
                  <a:pt x="3505288" y="3497869"/>
                  <a:pt x="3480458" y="3497869"/>
                </a:cubicBezTo>
                <a:cubicBezTo>
                  <a:pt x="3455627" y="3497869"/>
                  <a:pt x="3465973" y="3502007"/>
                  <a:pt x="3459765" y="3502007"/>
                </a:cubicBezTo>
                <a:cubicBezTo>
                  <a:pt x="3455627" y="3502007"/>
                  <a:pt x="3447350" y="3502007"/>
                  <a:pt x="3445281" y="3502007"/>
                </a:cubicBezTo>
                <a:cubicBezTo>
                  <a:pt x="3443211" y="3502007"/>
                  <a:pt x="3437003" y="3481315"/>
                  <a:pt x="3432865" y="3473038"/>
                </a:cubicBezTo>
                <a:cubicBezTo>
                  <a:pt x="3428727" y="3464761"/>
                  <a:pt x="3420450" y="3433722"/>
                  <a:pt x="3424588" y="3425445"/>
                </a:cubicBezTo>
                <a:cubicBezTo>
                  <a:pt x="3428727" y="3417169"/>
                  <a:pt x="3428727" y="3417169"/>
                  <a:pt x="3430796" y="3406822"/>
                </a:cubicBezTo>
                <a:cubicBezTo>
                  <a:pt x="3432865" y="3396476"/>
                  <a:pt x="3426657" y="3390268"/>
                  <a:pt x="3422519" y="3388199"/>
                </a:cubicBezTo>
                <a:cubicBezTo>
                  <a:pt x="3418380" y="3386130"/>
                  <a:pt x="3405965" y="3377853"/>
                  <a:pt x="3405965" y="3373715"/>
                </a:cubicBezTo>
                <a:cubicBezTo>
                  <a:pt x="3405965" y="3369576"/>
                  <a:pt x="3420450" y="3353022"/>
                  <a:pt x="3420450" y="3348884"/>
                </a:cubicBezTo>
                <a:cubicBezTo>
                  <a:pt x="3420450" y="3344745"/>
                  <a:pt x="3405965" y="3326122"/>
                  <a:pt x="3397688" y="3321984"/>
                </a:cubicBezTo>
                <a:cubicBezTo>
                  <a:pt x="3389411" y="3317845"/>
                  <a:pt x="3381134" y="3321984"/>
                  <a:pt x="3381134" y="3321984"/>
                </a:cubicBezTo>
                <a:cubicBezTo>
                  <a:pt x="3381134" y="3321984"/>
                  <a:pt x="3370788" y="3315776"/>
                  <a:pt x="3368719" y="3315776"/>
                </a:cubicBezTo>
                <a:cubicBezTo>
                  <a:pt x="3366649" y="3315776"/>
                  <a:pt x="3354234" y="3317845"/>
                  <a:pt x="3341819" y="3324053"/>
                </a:cubicBezTo>
                <a:cubicBezTo>
                  <a:pt x="3329403" y="3330260"/>
                  <a:pt x="3331472" y="3332330"/>
                  <a:pt x="3329403" y="3334399"/>
                </a:cubicBezTo>
                <a:cubicBezTo>
                  <a:pt x="3325265" y="3336468"/>
                  <a:pt x="3319057" y="3338538"/>
                  <a:pt x="3314919" y="3336468"/>
                </a:cubicBezTo>
                <a:cubicBezTo>
                  <a:pt x="3310780" y="3336468"/>
                  <a:pt x="3298365" y="3332330"/>
                  <a:pt x="3294226" y="3332330"/>
                </a:cubicBezTo>
                <a:cubicBezTo>
                  <a:pt x="3290088" y="3332330"/>
                  <a:pt x="3285949" y="3338538"/>
                  <a:pt x="3285949" y="3338538"/>
                </a:cubicBezTo>
                <a:cubicBezTo>
                  <a:pt x="3285949" y="3338538"/>
                  <a:pt x="3254911" y="3338538"/>
                  <a:pt x="3242495" y="3342676"/>
                </a:cubicBezTo>
                <a:cubicBezTo>
                  <a:pt x="3230080" y="3344745"/>
                  <a:pt x="3221803" y="3340607"/>
                  <a:pt x="3221803" y="3340607"/>
                </a:cubicBezTo>
                <a:lnTo>
                  <a:pt x="3215595" y="3340607"/>
                </a:lnTo>
                <a:cubicBezTo>
                  <a:pt x="3215595" y="3342676"/>
                  <a:pt x="3209387" y="3353022"/>
                  <a:pt x="3209387" y="3353022"/>
                </a:cubicBezTo>
                <a:cubicBezTo>
                  <a:pt x="3209387" y="3353022"/>
                  <a:pt x="3199041" y="3363368"/>
                  <a:pt x="3196972" y="3365438"/>
                </a:cubicBezTo>
                <a:cubicBezTo>
                  <a:pt x="3194903" y="3367507"/>
                  <a:pt x="3192834" y="3353022"/>
                  <a:pt x="3192834" y="3346814"/>
                </a:cubicBezTo>
                <a:cubicBezTo>
                  <a:pt x="3192834" y="3340607"/>
                  <a:pt x="3180418" y="3346814"/>
                  <a:pt x="3180418" y="3346814"/>
                </a:cubicBezTo>
                <a:cubicBezTo>
                  <a:pt x="3180418" y="3346814"/>
                  <a:pt x="3165933" y="3357161"/>
                  <a:pt x="3161795" y="3357161"/>
                </a:cubicBezTo>
                <a:cubicBezTo>
                  <a:pt x="3157656" y="3357161"/>
                  <a:pt x="3157656" y="3344745"/>
                  <a:pt x="3155587" y="3338538"/>
                </a:cubicBezTo>
                <a:cubicBezTo>
                  <a:pt x="3155587" y="3332330"/>
                  <a:pt x="3153518" y="3321984"/>
                  <a:pt x="3151449" y="3313707"/>
                </a:cubicBezTo>
                <a:cubicBezTo>
                  <a:pt x="3151449" y="3305430"/>
                  <a:pt x="3147310" y="3307499"/>
                  <a:pt x="3147310" y="3307499"/>
                </a:cubicBezTo>
                <a:cubicBezTo>
                  <a:pt x="3147310" y="3307499"/>
                  <a:pt x="3126618" y="3303361"/>
                  <a:pt x="3118341" y="3303361"/>
                </a:cubicBezTo>
                <a:cubicBezTo>
                  <a:pt x="3110064" y="3303361"/>
                  <a:pt x="3089372" y="3309568"/>
                  <a:pt x="3083164" y="3311637"/>
                </a:cubicBezTo>
                <a:cubicBezTo>
                  <a:pt x="3076956" y="3311637"/>
                  <a:pt x="3060402" y="3311637"/>
                  <a:pt x="3052125" y="3311637"/>
                </a:cubicBezTo>
                <a:cubicBezTo>
                  <a:pt x="3043848" y="3311637"/>
                  <a:pt x="3023156" y="3301291"/>
                  <a:pt x="3021087" y="3297153"/>
                </a:cubicBezTo>
                <a:cubicBezTo>
                  <a:pt x="3016948" y="3293014"/>
                  <a:pt x="3000394" y="3288876"/>
                  <a:pt x="2996256" y="3288876"/>
                </a:cubicBezTo>
                <a:cubicBezTo>
                  <a:pt x="2992117" y="3288876"/>
                  <a:pt x="2983841" y="3297153"/>
                  <a:pt x="2977633" y="3301291"/>
                </a:cubicBezTo>
                <a:cubicBezTo>
                  <a:pt x="2977633" y="3301291"/>
                  <a:pt x="2973494" y="3303361"/>
                  <a:pt x="2971425" y="3305430"/>
                </a:cubicBezTo>
                <a:cubicBezTo>
                  <a:pt x="2971425" y="3305430"/>
                  <a:pt x="2971425" y="3305430"/>
                  <a:pt x="2971425" y="3305430"/>
                </a:cubicBezTo>
                <a:cubicBezTo>
                  <a:pt x="2971425" y="3305430"/>
                  <a:pt x="2967287" y="3307499"/>
                  <a:pt x="2967287" y="3309568"/>
                </a:cubicBezTo>
                <a:cubicBezTo>
                  <a:pt x="2967287" y="3309568"/>
                  <a:pt x="2963148" y="3311637"/>
                  <a:pt x="2963148" y="3313707"/>
                </a:cubicBezTo>
                <a:cubicBezTo>
                  <a:pt x="2961079" y="3313707"/>
                  <a:pt x="2959010" y="3317845"/>
                  <a:pt x="2956940" y="3317845"/>
                </a:cubicBezTo>
                <a:cubicBezTo>
                  <a:pt x="2956940" y="3317845"/>
                  <a:pt x="2954871" y="3317845"/>
                  <a:pt x="2952802" y="3319914"/>
                </a:cubicBezTo>
                <a:cubicBezTo>
                  <a:pt x="2952802" y="3319914"/>
                  <a:pt x="2952802" y="3319914"/>
                  <a:pt x="2952802" y="3319914"/>
                </a:cubicBezTo>
                <a:cubicBezTo>
                  <a:pt x="2952802" y="3319914"/>
                  <a:pt x="2952802" y="3319914"/>
                  <a:pt x="2950733" y="3321984"/>
                </a:cubicBezTo>
                <a:cubicBezTo>
                  <a:pt x="2950733" y="3321984"/>
                  <a:pt x="2946594" y="3324053"/>
                  <a:pt x="2944525" y="3326122"/>
                </a:cubicBezTo>
                <a:cubicBezTo>
                  <a:pt x="2944525" y="3326122"/>
                  <a:pt x="2944525" y="3326122"/>
                  <a:pt x="2942456" y="3326122"/>
                </a:cubicBezTo>
                <a:cubicBezTo>
                  <a:pt x="2942456" y="3326122"/>
                  <a:pt x="2942456" y="3326122"/>
                  <a:pt x="2942456" y="3326122"/>
                </a:cubicBezTo>
                <a:cubicBezTo>
                  <a:pt x="2942456" y="3326122"/>
                  <a:pt x="2942456" y="3326122"/>
                  <a:pt x="2942456" y="3326122"/>
                </a:cubicBezTo>
                <a:cubicBezTo>
                  <a:pt x="2942456" y="3326122"/>
                  <a:pt x="2942456" y="3326122"/>
                  <a:pt x="2942456" y="3326122"/>
                </a:cubicBezTo>
                <a:cubicBezTo>
                  <a:pt x="2942456" y="3326122"/>
                  <a:pt x="2942456" y="3326122"/>
                  <a:pt x="2942456" y="3326122"/>
                </a:cubicBezTo>
                <a:cubicBezTo>
                  <a:pt x="2942456" y="3326122"/>
                  <a:pt x="2942456" y="3326122"/>
                  <a:pt x="2942456" y="3326122"/>
                </a:cubicBezTo>
                <a:lnTo>
                  <a:pt x="2942456" y="3326122"/>
                </a:lnTo>
                <a:cubicBezTo>
                  <a:pt x="2942456" y="3326122"/>
                  <a:pt x="2940386" y="3307499"/>
                  <a:pt x="2940386" y="3303361"/>
                </a:cubicBezTo>
                <a:cubicBezTo>
                  <a:pt x="2940386" y="3299222"/>
                  <a:pt x="2936248" y="3280599"/>
                  <a:pt x="2936248" y="3272322"/>
                </a:cubicBezTo>
                <a:cubicBezTo>
                  <a:pt x="2936248" y="3264045"/>
                  <a:pt x="2944525" y="3261976"/>
                  <a:pt x="2956940" y="3251630"/>
                </a:cubicBezTo>
                <a:cubicBezTo>
                  <a:pt x="2959010" y="3249560"/>
                  <a:pt x="2961079" y="3247491"/>
                  <a:pt x="2963148" y="3243352"/>
                </a:cubicBezTo>
                <a:cubicBezTo>
                  <a:pt x="2967287" y="3235076"/>
                  <a:pt x="2963148" y="3226799"/>
                  <a:pt x="2967287" y="3218522"/>
                </a:cubicBezTo>
                <a:cubicBezTo>
                  <a:pt x="2971425" y="3206106"/>
                  <a:pt x="2992117" y="3201968"/>
                  <a:pt x="2998325" y="3195760"/>
                </a:cubicBezTo>
                <a:cubicBezTo>
                  <a:pt x="2998325" y="3195760"/>
                  <a:pt x="2998325" y="3195760"/>
                  <a:pt x="2998325" y="3193691"/>
                </a:cubicBezTo>
                <a:cubicBezTo>
                  <a:pt x="2998325" y="3193691"/>
                  <a:pt x="2998325" y="3193691"/>
                  <a:pt x="2998325" y="3193691"/>
                </a:cubicBezTo>
                <a:cubicBezTo>
                  <a:pt x="2998325" y="3193691"/>
                  <a:pt x="2998325" y="3193691"/>
                  <a:pt x="2998325" y="3193691"/>
                </a:cubicBezTo>
                <a:cubicBezTo>
                  <a:pt x="2998325" y="3193691"/>
                  <a:pt x="2998325" y="3193691"/>
                  <a:pt x="2998325" y="3193691"/>
                </a:cubicBezTo>
                <a:cubicBezTo>
                  <a:pt x="2998325" y="3193691"/>
                  <a:pt x="2998325" y="3191622"/>
                  <a:pt x="2998325" y="3189552"/>
                </a:cubicBezTo>
                <a:cubicBezTo>
                  <a:pt x="2998325" y="3189552"/>
                  <a:pt x="2998325" y="3189552"/>
                  <a:pt x="2998325" y="3187483"/>
                </a:cubicBezTo>
                <a:cubicBezTo>
                  <a:pt x="2998325" y="3183345"/>
                  <a:pt x="3000394" y="3179206"/>
                  <a:pt x="3002464" y="3175068"/>
                </a:cubicBezTo>
                <a:cubicBezTo>
                  <a:pt x="3004533" y="3166791"/>
                  <a:pt x="3014879" y="3150237"/>
                  <a:pt x="3021087" y="3144029"/>
                </a:cubicBezTo>
                <a:cubicBezTo>
                  <a:pt x="3027295" y="3137822"/>
                  <a:pt x="3047987" y="3137822"/>
                  <a:pt x="3062472" y="3135752"/>
                </a:cubicBezTo>
                <a:cubicBezTo>
                  <a:pt x="3074887" y="3131614"/>
                  <a:pt x="3097649" y="3125406"/>
                  <a:pt x="3101787" y="3125406"/>
                </a:cubicBezTo>
                <a:cubicBezTo>
                  <a:pt x="3105925" y="3125406"/>
                  <a:pt x="3122479" y="3117129"/>
                  <a:pt x="3126618" y="3117129"/>
                </a:cubicBezTo>
                <a:cubicBezTo>
                  <a:pt x="3130757" y="3117129"/>
                  <a:pt x="3143172" y="3125406"/>
                  <a:pt x="3155587" y="3125406"/>
                </a:cubicBezTo>
                <a:cubicBezTo>
                  <a:pt x="3168003" y="3125406"/>
                  <a:pt x="3168003" y="3125406"/>
                  <a:pt x="3172141" y="3119198"/>
                </a:cubicBezTo>
                <a:cubicBezTo>
                  <a:pt x="3176280" y="3115060"/>
                  <a:pt x="3188695" y="3108852"/>
                  <a:pt x="3196972" y="3104714"/>
                </a:cubicBezTo>
                <a:cubicBezTo>
                  <a:pt x="3205249" y="3100575"/>
                  <a:pt x="3209387" y="3098506"/>
                  <a:pt x="3217664" y="3098506"/>
                </a:cubicBezTo>
                <a:cubicBezTo>
                  <a:pt x="3225941" y="3098506"/>
                  <a:pt x="3244565" y="3098506"/>
                  <a:pt x="3248703" y="3098506"/>
                </a:cubicBezTo>
                <a:cubicBezTo>
                  <a:pt x="3252841" y="3098506"/>
                  <a:pt x="3263188" y="3098506"/>
                  <a:pt x="3273534" y="3096437"/>
                </a:cubicBezTo>
                <a:cubicBezTo>
                  <a:pt x="3281811" y="3092298"/>
                  <a:pt x="3294226" y="3096437"/>
                  <a:pt x="3300434" y="3098506"/>
                </a:cubicBezTo>
                <a:cubicBezTo>
                  <a:pt x="3306642" y="3100575"/>
                  <a:pt x="3323195" y="3106783"/>
                  <a:pt x="3331472" y="3110921"/>
                </a:cubicBezTo>
                <a:cubicBezTo>
                  <a:pt x="3339749" y="3115060"/>
                  <a:pt x="3362511" y="3098506"/>
                  <a:pt x="3366649" y="3098506"/>
                </a:cubicBezTo>
                <a:cubicBezTo>
                  <a:pt x="3370788" y="3098506"/>
                  <a:pt x="3387342" y="3086091"/>
                  <a:pt x="3395619" y="3077813"/>
                </a:cubicBezTo>
                <a:cubicBezTo>
                  <a:pt x="3405965" y="3071606"/>
                  <a:pt x="3410104" y="3065398"/>
                  <a:pt x="3416311" y="3059190"/>
                </a:cubicBezTo>
                <a:cubicBezTo>
                  <a:pt x="3420450" y="3052983"/>
                  <a:pt x="3416311" y="3046775"/>
                  <a:pt x="3414242" y="3042637"/>
                </a:cubicBezTo>
                <a:cubicBezTo>
                  <a:pt x="3414242" y="3038498"/>
                  <a:pt x="3408034" y="3026083"/>
                  <a:pt x="3408034" y="3019875"/>
                </a:cubicBezTo>
                <a:cubicBezTo>
                  <a:pt x="3408034" y="3013667"/>
                  <a:pt x="3414242" y="3007460"/>
                  <a:pt x="3416311" y="3003321"/>
                </a:cubicBezTo>
                <a:cubicBezTo>
                  <a:pt x="3416311" y="2999182"/>
                  <a:pt x="3416311" y="2988836"/>
                  <a:pt x="3412173" y="2984698"/>
                </a:cubicBezTo>
                <a:cubicBezTo>
                  <a:pt x="3408034" y="2980559"/>
                  <a:pt x="3401826" y="2984698"/>
                  <a:pt x="3393550" y="2976421"/>
                </a:cubicBezTo>
                <a:cubicBezTo>
                  <a:pt x="3385272" y="2970213"/>
                  <a:pt x="3395619" y="2959867"/>
                  <a:pt x="3399757" y="2951590"/>
                </a:cubicBezTo>
                <a:cubicBezTo>
                  <a:pt x="3403896" y="2943313"/>
                  <a:pt x="3418380" y="2932967"/>
                  <a:pt x="3422519" y="2926759"/>
                </a:cubicBezTo>
                <a:cubicBezTo>
                  <a:pt x="3426657" y="2920552"/>
                  <a:pt x="3437003" y="2916413"/>
                  <a:pt x="3443211" y="2914344"/>
                </a:cubicBezTo>
                <a:cubicBezTo>
                  <a:pt x="3449419" y="2910205"/>
                  <a:pt x="3443211" y="2897790"/>
                  <a:pt x="3437003" y="2889513"/>
                </a:cubicBezTo>
                <a:cubicBezTo>
                  <a:pt x="3432865" y="2881236"/>
                  <a:pt x="3426657" y="2872959"/>
                  <a:pt x="3416311" y="2862613"/>
                </a:cubicBezTo>
                <a:cubicBezTo>
                  <a:pt x="3405965" y="2852267"/>
                  <a:pt x="3410104" y="2848128"/>
                  <a:pt x="3405965" y="2839851"/>
                </a:cubicBezTo>
                <a:cubicBezTo>
                  <a:pt x="3403896" y="2833643"/>
                  <a:pt x="3410104" y="2835713"/>
                  <a:pt x="3416311" y="2825367"/>
                </a:cubicBezTo>
                <a:cubicBezTo>
                  <a:pt x="3422519" y="2817090"/>
                  <a:pt x="3416311" y="2815020"/>
                  <a:pt x="3416311" y="2802605"/>
                </a:cubicBezTo>
                <a:cubicBezTo>
                  <a:pt x="3416311" y="2790190"/>
                  <a:pt x="3420450" y="2783982"/>
                  <a:pt x="3422519" y="2779843"/>
                </a:cubicBezTo>
                <a:cubicBezTo>
                  <a:pt x="3424588" y="2775705"/>
                  <a:pt x="3437003" y="2775705"/>
                  <a:pt x="3439073" y="2775705"/>
                </a:cubicBezTo>
                <a:cubicBezTo>
                  <a:pt x="3441142" y="2775705"/>
                  <a:pt x="3453557" y="2773636"/>
                  <a:pt x="3465973" y="2769497"/>
                </a:cubicBezTo>
                <a:cubicBezTo>
                  <a:pt x="3478388" y="2767428"/>
                  <a:pt x="3480458" y="2763289"/>
                  <a:pt x="3486665" y="2759151"/>
                </a:cubicBezTo>
                <a:cubicBezTo>
                  <a:pt x="3492873" y="2755013"/>
                  <a:pt x="3486665" y="2746735"/>
                  <a:pt x="3486665" y="2744666"/>
                </a:cubicBezTo>
                <a:cubicBezTo>
                  <a:pt x="3486665" y="2744666"/>
                  <a:pt x="3478388" y="2736389"/>
                  <a:pt x="3474250" y="2728112"/>
                </a:cubicBezTo>
                <a:cubicBezTo>
                  <a:pt x="3470111" y="2719835"/>
                  <a:pt x="3465973" y="2713628"/>
                  <a:pt x="3463904" y="2709489"/>
                </a:cubicBezTo>
                <a:cubicBezTo>
                  <a:pt x="3463904" y="2705351"/>
                  <a:pt x="3476319" y="2695005"/>
                  <a:pt x="3476319" y="2690866"/>
                </a:cubicBezTo>
                <a:cubicBezTo>
                  <a:pt x="3476319" y="2686728"/>
                  <a:pt x="3468042" y="2676382"/>
                  <a:pt x="3463904" y="2670174"/>
                </a:cubicBezTo>
                <a:cubicBezTo>
                  <a:pt x="3459765" y="2663966"/>
                  <a:pt x="3472181" y="2653620"/>
                  <a:pt x="3476319" y="2651551"/>
                </a:cubicBezTo>
                <a:cubicBezTo>
                  <a:pt x="3482527" y="2651551"/>
                  <a:pt x="3484596" y="2651551"/>
                  <a:pt x="3488734" y="2651551"/>
                </a:cubicBezTo>
                <a:cubicBezTo>
                  <a:pt x="3492873" y="2651551"/>
                  <a:pt x="3501150" y="2655689"/>
                  <a:pt x="3509427" y="2657758"/>
                </a:cubicBezTo>
                <a:cubicBezTo>
                  <a:pt x="3517704" y="2657758"/>
                  <a:pt x="3517704" y="2657758"/>
                  <a:pt x="3521842" y="2655689"/>
                </a:cubicBezTo>
                <a:cubicBezTo>
                  <a:pt x="3525981" y="2653620"/>
                  <a:pt x="3521842" y="2647412"/>
                  <a:pt x="3517704" y="2641205"/>
                </a:cubicBezTo>
                <a:cubicBezTo>
                  <a:pt x="3513565" y="2634997"/>
                  <a:pt x="3511496" y="2628789"/>
                  <a:pt x="3509427" y="2624651"/>
                </a:cubicBezTo>
                <a:cubicBezTo>
                  <a:pt x="3509427" y="2620512"/>
                  <a:pt x="3519773" y="2603958"/>
                  <a:pt x="3519773" y="2603958"/>
                </a:cubicBezTo>
                <a:cubicBezTo>
                  <a:pt x="3519773" y="2603958"/>
                  <a:pt x="3536327" y="2616374"/>
                  <a:pt x="3538396" y="2618443"/>
                </a:cubicBezTo>
                <a:cubicBezTo>
                  <a:pt x="3540465" y="2620512"/>
                  <a:pt x="3546673" y="2628789"/>
                  <a:pt x="3554950" y="2637066"/>
                </a:cubicBezTo>
                <a:cubicBezTo>
                  <a:pt x="3563227" y="2645343"/>
                  <a:pt x="3565296" y="2637066"/>
                  <a:pt x="3571504" y="2637066"/>
                </a:cubicBezTo>
                <a:cubicBezTo>
                  <a:pt x="3577712" y="2637066"/>
                  <a:pt x="3592196" y="2639135"/>
                  <a:pt x="3592196" y="2639135"/>
                </a:cubicBezTo>
                <a:cubicBezTo>
                  <a:pt x="3592196" y="2643274"/>
                  <a:pt x="3585989" y="2641205"/>
                  <a:pt x="3581850" y="2653620"/>
                </a:cubicBezTo>
                <a:cubicBezTo>
                  <a:pt x="3577712" y="2666035"/>
                  <a:pt x="3571504" y="2676382"/>
                  <a:pt x="3577712" y="2676382"/>
                </a:cubicBezTo>
                <a:cubicBezTo>
                  <a:pt x="3581850" y="2676382"/>
                  <a:pt x="3608750" y="2672243"/>
                  <a:pt x="3612889" y="2668104"/>
                </a:cubicBezTo>
                <a:cubicBezTo>
                  <a:pt x="3614958" y="2663966"/>
                  <a:pt x="3650135" y="2634997"/>
                  <a:pt x="3656343" y="2628789"/>
                </a:cubicBezTo>
                <a:cubicBezTo>
                  <a:pt x="3662550" y="2622581"/>
                  <a:pt x="3674966" y="2612235"/>
                  <a:pt x="3685312" y="2606027"/>
                </a:cubicBezTo>
                <a:cubicBezTo>
                  <a:pt x="3695658" y="2599820"/>
                  <a:pt x="3724628" y="2591543"/>
                  <a:pt x="3724628" y="2591543"/>
                </a:cubicBezTo>
                <a:lnTo>
                  <a:pt x="3728766" y="2591543"/>
                </a:lnTo>
                <a:cubicBezTo>
                  <a:pt x="3728766" y="2589473"/>
                  <a:pt x="3745320" y="2579127"/>
                  <a:pt x="3745320" y="2579127"/>
                </a:cubicBezTo>
                <a:cubicBezTo>
                  <a:pt x="3745320" y="2579127"/>
                  <a:pt x="3780497" y="2548089"/>
                  <a:pt x="3792912" y="2546019"/>
                </a:cubicBezTo>
                <a:cubicBezTo>
                  <a:pt x="3805328" y="2541881"/>
                  <a:pt x="3850851" y="2539812"/>
                  <a:pt x="3854990" y="2541881"/>
                </a:cubicBezTo>
                <a:cubicBezTo>
                  <a:pt x="3859128" y="2543950"/>
                  <a:pt x="3873613" y="2558435"/>
                  <a:pt x="3873613" y="2558435"/>
                </a:cubicBezTo>
                <a:cubicBezTo>
                  <a:pt x="3873613" y="2558435"/>
                  <a:pt x="3873613" y="2566712"/>
                  <a:pt x="3869474" y="2572920"/>
                </a:cubicBezTo>
                <a:cubicBezTo>
                  <a:pt x="3865336" y="2581196"/>
                  <a:pt x="3857059" y="2589473"/>
                  <a:pt x="3861197" y="2599820"/>
                </a:cubicBezTo>
                <a:cubicBezTo>
                  <a:pt x="3865336" y="2610166"/>
                  <a:pt x="3871543" y="2618443"/>
                  <a:pt x="3881889" y="2620512"/>
                </a:cubicBezTo>
                <a:cubicBezTo>
                  <a:pt x="3892236" y="2622581"/>
                  <a:pt x="3900513" y="2626720"/>
                  <a:pt x="3906721" y="2622581"/>
                </a:cubicBezTo>
                <a:cubicBezTo>
                  <a:pt x="3910859" y="2618443"/>
                  <a:pt x="3914997" y="2606027"/>
                  <a:pt x="3923274" y="2601889"/>
                </a:cubicBezTo>
                <a:cubicBezTo>
                  <a:pt x="3931551" y="2597750"/>
                  <a:pt x="3929482" y="2587404"/>
                  <a:pt x="3952244" y="2591543"/>
                </a:cubicBezTo>
                <a:cubicBezTo>
                  <a:pt x="3975005" y="2597750"/>
                  <a:pt x="3987421" y="2608097"/>
                  <a:pt x="3991559" y="2614304"/>
                </a:cubicBezTo>
                <a:cubicBezTo>
                  <a:pt x="3995698" y="2618443"/>
                  <a:pt x="3997767" y="2624651"/>
                  <a:pt x="4020529" y="2634997"/>
                </a:cubicBezTo>
                <a:cubicBezTo>
                  <a:pt x="4043290" y="2645343"/>
                  <a:pt x="4053636" y="2653620"/>
                  <a:pt x="4061913" y="2659828"/>
                </a:cubicBezTo>
                <a:cubicBezTo>
                  <a:pt x="4070190" y="2663966"/>
                  <a:pt x="4086744" y="2668104"/>
                  <a:pt x="4086744" y="2668104"/>
                </a:cubicBezTo>
                <a:cubicBezTo>
                  <a:pt x="4086744" y="2668104"/>
                  <a:pt x="4119852" y="2666035"/>
                  <a:pt x="4123990" y="2659828"/>
                </a:cubicBezTo>
                <a:cubicBezTo>
                  <a:pt x="4128129" y="2653620"/>
                  <a:pt x="4132267" y="2651551"/>
                  <a:pt x="4136406" y="2653620"/>
                </a:cubicBezTo>
                <a:cubicBezTo>
                  <a:pt x="4140544" y="2653620"/>
                  <a:pt x="4152960" y="2663966"/>
                  <a:pt x="4152960" y="2663966"/>
                </a:cubicBezTo>
                <a:lnTo>
                  <a:pt x="4181929" y="2717766"/>
                </a:lnTo>
                <a:cubicBezTo>
                  <a:pt x="4181929" y="2717766"/>
                  <a:pt x="4181929" y="2734320"/>
                  <a:pt x="4183998" y="2738459"/>
                </a:cubicBezTo>
                <a:cubicBezTo>
                  <a:pt x="4186068" y="2742597"/>
                  <a:pt x="4210899" y="2746735"/>
                  <a:pt x="4210899" y="2746735"/>
                </a:cubicBezTo>
                <a:cubicBezTo>
                  <a:pt x="4210899" y="2746735"/>
                  <a:pt x="4223314" y="2744666"/>
                  <a:pt x="4223314" y="2740528"/>
                </a:cubicBezTo>
                <a:cubicBezTo>
                  <a:pt x="4223314" y="2736389"/>
                  <a:pt x="4223314" y="2730181"/>
                  <a:pt x="4235729" y="2732251"/>
                </a:cubicBezTo>
                <a:cubicBezTo>
                  <a:pt x="4248145" y="2732251"/>
                  <a:pt x="4248145" y="2730181"/>
                  <a:pt x="4264699" y="2736389"/>
                </a:cubicBezTo>
                <a:cubicBezTo>
                  <a:pt x="4281252" y="2742597"/>
                  <a:pt x="4287460" y="2740528"/>
                  <a:pt x="4287460" y="2746735"/>
                </a:cubicBezTo>
                <a:cubicBezTo>
                  <a:pt x="4287460" y="2752943"/>
                  <a:pt x="4301945" y="2759151"/>
                  <a:pt x="4308153" y="2759151"/>
                </a:cubicBezTo>
                <a:cubicBezTo>
                  <a:pt x="4314360" y="2759151"/>
                  <a:pt x="4332983" y="2759151"/>
                  <a:pt x="4341261" y="2765359"/>
                </a:cubicBezTo>
                <a:cubicBezTo>
                  <a:pt x="4349537" y="2771566"/>
                  <a:pt x="4359884" y="2775705"/>
                  <a:pt x="4366091" y="2788120"/>
                </a:cubicBezTo>
                <a:cubicBezTo>
                  <a:pt x="4372299" y="2800536"/>
                  <a:pt x="4370230" y="2812951"/>
                  <a:pt x="4366091" y="2817090"/>
                </a:cubicBezTo>
                <a:close/>
                <a:moveTo>
                  <a:pt x="3817743" y="3682031"/>
                </a:moveTo>
                <a:cubicBezTo>
                  <a:pt x="3813605" y="3688239"/>
                  <a:pt x="3805328" y="3698585"/>
                  <a:pt x="3805328" y="3698585"/>
                </a:cubicBezTo>
                <a:lnTo>
                  <a:pt x="3792912" y="3715139"/>
                </a:lnTo>
                <a:cubicBezTo>
                  <a:pt x="3784635" y="3715139"/>
                  <a:pt x="3761874" y="3723416"/>
                  <a:pt x="3751528" y="3729623"/>
                </a:cubicBezTo>
                <a:cubicBezTo>
                  <a:pt x="3739112" y="3737900"/>
                  <a:pt x="3751528" y="3748247"/>
                  <a:pt x="3751528" y="3752385"/>
                </a:cubicBezTo>
                <a:cubicBezTo>
                  <a:pt x="3751528" y="3756523"/>
                  <a:pt x="3743251" y="3764800"/>
                  <a:pt x="3743251" y="3764800"/>
                </a:cubicBezTo>
                <a:cubicBezTo>
                  <a:pt x="3743251" y="3764800"/>
                  <a:pt x="3724628" y="3764800"/>
                  <a:pt x="3714281" y="3771008"/>
                </a:cubicBezTo>
                <a:cubicBezTo>
                  <a:pt x="3706004" y="3775146"/>
                  <a:pt x="3683243" y="3789631"/>
                  <a:pt x="3681173" y="3791700"/>
                </a:cubicBezTo>
                <a:cubicBezTo>
                  <a:pt x="3681173" y="3791700"/>
                  <a:pt x="3662550" y="3802047"/>
                  <a:pt x="3658412" y="3806185"/>
                </a:cubicBezTo>
                <a:cubicBezTo>
                  <a:pt x="3654273" y="3810324"/>
                  <a:pt x="3658412" y="3814462"/>
                  <a:pt x="3662550" y="3818601"/>
                </a:cubicBezTo>
                <a:cubicBezTo>
                  <a:pt x="3664620" y="3820670"/>
                  <a:pt x="3685312" y="3826877"/>
                  <a:pt x="3687381" y="3828947"/>
                </a:cubicBezTo>
                <a:cubicBezTo>
                  <a:pt x="3689451" y="3831016"/>
                  <a:pt x="3660481" y="3857916"/>
                  <a:pt x="3650135" y="3855847"/>
                </a:cubicBezTo>
                <a:cubicBezTo>
                  <a:pt x="3639789" y="3855847"/>
                  <a:pt x="3590127" y="3826877"/>
                  <a:pt x="3583919" y="3826877"/>
                </a:cubicBezTo>
                <a:cubicBezTo>
                  <a:pt x="3577712" y="3826877"/>
                  <a:pt x="3567365" y="3831016"/>
                  <a:pt x="3565296" y="3833085"/>
                </a:cubicBezTo>
                <a:cubicBezTo>
                  <a:pt x="3563227" y="3837224"/>
                  <a:pt x="3548742" y="3855847"/>
                  <a:pt x="3542535" y="3857916"/>
                </a:cubicBezTo>
                <a:cubicBezTo>
                  <a:pt x="3536327" y="3862055"/>
                  <a:pt x="3511496" y="3857916"/>
                  <a:pt x="3503219" y="3857916"/>
                </a:cubicBezTo>
                <a:cubicBezTo>
                  <a:pt x="3497011" y="3859985"/>
                  <a:pt x="3470111" y="3878608"/>
                  <a:pt x="3463904" y="3886886"/>
                </a:cubicBezTo>
                <a:cubicBezTo>
                  <a:pt x="3457696" y="3895162"/>
                  <a:pt x="3455627" y="3901370"/>
                  <a:pt x="3453557" y="3903439"/>
                </a:cubicBezTo>
                <a:cubicBezTo>
                  <a:pt x="3451488" y="3905509"/>
                  <a:pt x="3441142" y="3905509"/>
                  <a:pt x="3432865" y="3911716"/>
                </a:cubicBezTo>
                <a:cubicBezTo>
                  <a:pt x="3426657" y="3917924"/>
                  <a:pt x="3343888" y="3965517"/>
                  <a:pt x="3343888" y="3965517"/>
                </a:cubicBezTo>
                <a:cubicBezTo>
                  <a:pt x="3343888" y="3965517"/>
                  <a:pt x="3335611" y="3982070"/>
                  <a:pt x="3331472" y="4004832"/>
                </a:cubicBezTo>
                <a:cubicBezTo>
                  <a:pt x="3331472" y="4011040"/>
                  <a:pt x="3323195" y="4019317"/>
                  <a:pt x="3314919" y="4027594"/>
                </a:cubicBezTo>
                <a:cubicBezTo>
                  <a:pt x="3312849" y="4023455"/>
                  <a:pt x="3308711" y="4015178"/>
                  <a:pt x="3304572" y="4013109"/>
                </a:cubicBezTo>
                <a:cubicBezTo>
                  <a:pt x="3296296" y="4008970"/>
                  <a:pt x="3296296" y="3973793"/>
                  <a:pt x="3290088" y="3973793"/>
                </a:cubicBezTo>
                <a:lnTo>
                  <a:pt x="3261118" y="3973793"/>
                </a:lnTo>
                <a:cubicBezTo>
                  <a:pt x="3261118" y="3973793"/>
                  <a:pt x="3248703" y="4000694"/>
                  <a:pt x="3248703" y="3990347"/>
                </a:cubicBezTo>
                <a:lnTo>
                  <a:pt x="3248703" y="3944824"/>
                </a:lnTo>
                <a:cubicBezTo>
                  <a:pt x="3248703" y="3944824"/>
                  <a:pt x="3244565" y="3936547"/>
                  <a:pt x="3234218" y="3936547"/>
                </a:cubicBezTo>
                <a:cubicBezTo>
                  <a:pt x="3223872" y="3936547"/>
                  <a:pt x="3194903" y="3934478"/>
                  <a:pt x="3192834" y="3936547"/>
                </a:cubicBezTo>
                <a:cubicBezTo>
                  <a:pt x="3188695" y="3938616"/>
                  <a:pt x="3153518" y="3936547"/>
                  <a:pt x="3153518" y="3936547"/>
                </a:cubicBezTo>
                <a:cubicBezTo>
                  <a:pt x="3153518" y="3936547"/>
                  <a:pt x="3153518" y="3924132"/>
                  <a:pt x="3153518" y="3919993"/>
                </a:cubicBezTo>
                <a:cubicBezTo>
                  <a:pt x="3153518" y="3915855"/>
                  <a:pt x="3157656" y="3907578"/>
                  <a:pt x="3157656" y="3899301"/>
                </a:cubicBezTo>
                <a:cubicBezTo>
                  <a:pt x="3157656" y="3891024"/>
                  <a:pt x="3161795" y="3884816"/>
                  <a:pt x="3153518" y="3876539"/>
                </a:cubicBezTo>
                <a:cubicBezTo>
                  <a:pt x="3145241" y="3868262"/>
                  <a:pt x="3130757" y="3849639"/>
                  <a:pt x="3126618" y="3843431"/>
                </a:cubicBezTo>
                <a:cubicBezTo>
                  <a:pt x="3122479" y="3835155"/>
                  <a:pt x="3116272" y="3818601"/>
                  <a:pt x="3116272" y="3810324"/>
                </a:cubicBezTo>
                <a:cubicBezTo>
                  <a:pt x="3116272" y="3802047"/>
                  <a:pt x="3122479" y="3781354"/>
                  <a:pt x="3116272" y="3768939"/>
                </a:cubicBezTo>
                <a:cubicBezTo>
                  <a:pt x="3110064" y="3756523"/>
                  <a:pt x="3089372" y="3721346"/>
                  <a:pt x="3083164" y="3717208"/>
                </a:cubicBezTo>
                <a:cubicBezTo>
                  <a:pt x="3076956" y="3713069"/>
                  <a:pt x="3052125" y="3702723"/>
                  <a:pt x="3041779" y="3706862"/>
                </a:cubicBezTo>
                <a:cubicBezTo>
                  <a:pt x="3031433" y="3711000"/>
                  <a:pt x="3000394" y="3719277"/>
                  <a:pt x="3000394" y="3719277"/>
                </a:cubicBezTo>
                <a:lnTo>
                  <a:pt x="2954871" y="3706862"/>
                </a:lnTo>
                <a:cubicBezTo>
                  <a:pt x="2954871" y="3706862"/>
                  <a:pt x="2944525" y="3690308"/>
                  <a:pt x="2940386" y="3690308"/>
                </a:cubicBezTo>
                <a:cubicBezTo>
                  <a:pt x="2936248" y="3690308"/>
                  <a:pt x="2861756" y="3677892"/>
                  <a:pt x="2861756" y="3677892"/>
                </a:cubicBezTo>
                <a:lnTo>
                  <a:pt x="2826578" y="3667546"/>
                </a:lnTo>
                <a:cubicBezTo>
                  <a:pt x="2826578" y="3667546"/>
                  <a:pt x="2807955" y="3661338"/>
                  <a:pt x="2799679" y="3661338"/>
                </a:cubicBezTo>
                <a:cubicBezTo>
                  <a:pt x="2791401" y="3661338"/>
                  <a:pt x="2783125" y="3667546"/>
                  <a:pt x="2783125" y="3667546"/>
                </a:cubicBezTo>
                <a:cubicBezTo>
                  <a:pt x="2783125" y="3667546"/>
                  <a:pt x="2764501" y="3673754"/>
                  <a:pt x="2750017" y="3673754"/>
                </a:cubicBezTo>
                <a:cubicBezTo>
                  <a:pt x="2735532" y="3673754"/>
                  <a:pt x="2700355" y="3669616"/>
                  <a:pt x="2700355" y="3669616"/>
                </a:cubicBezTo>
                <a:lnTo>
                  <a:pt x="2658970" y="3665477"/>
                </a:lnTo>
                <a:cubicBezTo>
                  <a:pt x="2658970" y="3665477"/>
                  <a:pt x="2661039" y="3665477"/>
                  <a:pt x="2663109" y="3663408"/>
                </a:cubicBezTo>
                <a:cubicBezTo>
                  <a:pt x="2675524" y="3653062"/>
                  <a:pt x="2692078" y="3638577"/>
                  <a:pt x="2706563" y="3626161"/>
                </a:cubicBezTo>
                <a:cubicBezTo>
                  <a:pt x="2706563" y="3626161"/>
                  <a:pt x="2708632" y="3624092"/>
                  <a:pt x="2710701" y="3622023"/>
                </a:cubicBezTo>
                <a:cubicBezTo>
                  <a:pt x="2712770" y="3619954"/>
                  <a:pt x="2714840" y="3617885"/>
                  <a:pt x="2716909" y="3615815"/>
                </a:cubicBezTo>
                <a:cubicBezTo>
                  <a:pt x="2716909" y="3615815"/>
                  <a:pt x="2718978" y="3613746"/>
                  <a:pt x="2721047" y="3611677"/>
                </a:cubicBezTo>
                <a:cubicBezTo>
                  <a:pt x="2725186" y="3607538"/>
                  <a:pt x="2727255" y="3605469"/>
                  <a:pt x="2729324" y="3603400"/>
                </a:cubicBezTo>
                <a:lnTo>
                  <a:pt x="2729324" y="3603400"/>
                </a:lnTo>
                <a:cubicBezTo>
                  <a:pt x="2735532" y="3597192"/>
                  <a:pt x="2754155" y="3586846"/>
                  <a:pt x="2770709" y="3576500"/>
                </a:cubicBezTo>
                <a:cubicBezTo>
                  <a:pt x="2785194" y="3564084"/>
                  <a:pt x="2791401" y="3564084"/>
                  <a:pt x="2787263" y="3557877"/>
                </a:cubicBezTo>
                <a:cubicBezTo>
                  <a:pt x="2785194" y="3551669"/>
                  <a:pt x="2787263" y="3539254"/>
                  <a:pt x="2793471" y="3535115"/>
                </a:cubicBezTo>
                <a:cubicBezTo>
                  <a:pt x="2799679" y="3530977"/>
                  <a:pt x="2814163" y="3524769"/>
                  <a:pt x="2814163" y="3524769"/>
                </a:cubicBezTo>
                <a:cubicBezTo>
                  <a:pt x="2814163" y="3524769"/>
                  <a:pt x="2814163" y="3502007"/>
                  <a:pt x="2810025" y="3495799"/>
                </a:cubicBezTo>
                <a:cubicBezTo>
                  <a:pt x="2805886" y="3489592"/>
                  <a:pt x="2814163" y="3483384"/>
                  <a:pt x="2830717" y="3460622"/>
                </a:cubicBezTo>
                <a:cubicBezTo>
                  <a:pt x="2847271" y="3437861"/>
                  <a:pt x="2849340" y="3456484"/>
                  <a:pt x="2859686" y="3452346"/>
                </a:cubicBezTo>
                <a:cubicBezTo>
                  <a:pt x="2870032" y="3446138"/>
                  <a:pt x="2859686" y="3437861"/>
                  <a:pt x="2859686" y="3425445"/>
                </a:cubicBezTo>
                <a:cubicBezTo>
                  <a:pt x="2859686" y="3413030"/>
                  <a:pt x="2855548" y="3390268"/>
                  <a:pt x="2867963" y="3375784"/>
                </a:cubicBezTo>
                <a:cubicBezTo>
                  <a:pt x="2878309" y="3361299"/>
                  <a:pt x="2911417" y="3361299"/>
                  <a:pt x="2913487" y="3361299"/>
                </a:cubicBezTo>
                <a:cubicBezTo>
                  <a:pt x="2915556" y="3361299"/>
                  <a:pt x="2927971" y="3332330"/>
                  <a:pt x="2927971" y="3332330"/>
                </a:cubicBezTo>
                <a:lnTo>
                  <a:pt x="2927971" y="3332330"/>
                </a:lnTo>
                <a:cubicBezTo>
                  <a:pt x="2927971" y="3332330"/>
                  <a:pt x="2927971" y="3332330"/>
                  <a:pt x="2927971" y="3332330"/>
                </a:cubicBezTo>
                <a:cubicBezTo>
                  <a:pt x="2927971" y="3332330"/>
                  <a:pt x="2927971" y="3332330"/>
                  <a:pt x="2927971" y="3332330"/>
                </a:cubicBezTo>
                <a:cubicBezTo>
                  <a:pt x="2927971" y="3332330"/>
                  <a:pt x="2927971" y="3332330"/>
                  <a:pt x="2927971" y="3332330"/>
                </a:cubicBezTo>
                <a:cubicBezTo>
                  <a:pt x="2927971" y="3332330"/>
                  <a:pt x="2927971" y="3332330"/>
                  <a:pt x="2927971" y="3332330"/>
                </a:cubicBezTo>
                <a:cubicBezTo>
                  <a:pt x="2927971" y="3332330"/>
                  <a:pt x="2927971" y="3332330"/>
                  <a:pt x="2927971" y="3332330"/>
                </a:cubicBezTo>
                <a:cubicBezTo>
                  <a:pt x="2927971" y="3332330"/>
                  <a:pt x="2927971" y="3332330"/>
                  <a:pt x="2930040" y="3332330"/>
                </a:cubicBezTo>
                <a:cubicBezTo>
                  <a:pt x="2930040" y="3332330"/>
                  <a:pt x="2934179" y="3330260"/>
                  <a:pt x="2936248" y="3328191"/>
                </a:cubicBezTo>
                <a:cubicBezTo>
                  <a:pt x="2936248" y="3328191"/>
                  <a:pt x="2936248" y="3328191"/>
                  <a:pt x="2938317" y="3326122"/>
                </a:cubicBezTo>
                <a:cubicBezTo>
                  <a:pt x="2938317" y="3326122"/>
                  <a:pt x="2938317" y="3326122"/>
                  <a:pt x="2938317" y="3326122"/>
                </a:cubicBezTo>
                <a:cubicBezTo>
                  <a:pt x="2938317" y="3326122"/>
                  <a:pt x="2940386" y="3326122"/>
                  <a:pt x="2942456" y="3324053"/>
                </a:cubicBezTo>
                <a:cubicBezTo>
                  <a:pt x="2944525" y="3324053"/>
                  <a:pt x="2946594" y="3319914"/>
                  <a:pt x="2948664" y="3319914"/>
                </a:cubicBezTo>
                <a:cubicBezTo>
                  <a:pt x="2948664" y="3319914"/>
                  <a:pt x="2952802" y="3317845"/>
                  <a:pt x="2952802" y="3315776"/>
                </a:cubicBezTo>
                <a:cubicBezTo>
                  <a:pt x="2952802" y="3315776"/>
                  <a:pt x="2956940" y="3313707"/>
                  <a:pt x="2956940" y="3311637"/>
                </a:cubicBezTo>
                <a:cubicBezTo>
                  <a:pt x="2956940" y="3311637"/>
                  <a:pt x="2956940" y="3311637"/>
                  <a:pt x="2956940" y="3311637"/>
                </a:cubicBezTo>
                <a:cubicBezTo>
                  <a:pt x="2959010" y="3311637"/>
                  <a:pt x="2961079" y="3307499"/>
                  <a:pt x="2963148" y="3307499"/>
                </a:cubicBezTo>
                <a:cubicBezTo>
                  <a:pt x="2969356" y="3303361"/>
                  <a:pt x="2977633" y="3295083"/>
                  <a:pt x="2981771" y="3295083"/>
                </a:cubicBezTo>
                <a:cubicBezTo>
                  <a:pt x="2985910" y="3295083"/>
                  <a:pt x="3002464" y="3297153"/>
                  <a:pt x="3006602" y="3303361"/>
                </a:cubicBezTo>
                <a:cubicBezTo>
                  <a:pt x="3010741" y="3307499"/>
                  <a:pt x="3029364" y="3317845"/>
                  <a:pt x="3037641" y="3317845"/>
                </a:cubicBezTo>
                <a:cubicBezTo>
                  <a:pt x="3045918" y="3317845"/>
                  <a:pt x="3062472" y="3317845"/>
                  <a:pt x="3068679" y="3317845"/>
                </a:cubicBezTo>
                <a:cubicBezTo>
                  <a:pt x="3074887" y="3317845"/>
                  <a:pt x="3095579" y="3309568"/>
                  <a:pt x="3103856" y="3309568"/>
                </a:cubicBezTo>
                <a:cubicBezTo>
                  <a:pt x="3112133" y="3309568"/>
                  <a:pt x="3132826" y="3313707"/>
                  <a:pt x="3132826" y="3313707"/>
                </a:cubicBezTo>
                <a:cubicBezTo>
                  <a:pt x="3132826" y="3313707"/>
                  <a:pt x="3136964" y="3311637"/>
                  <a:pt x="3136964" y="3319914"/>
                </a:cubicBezTo>
                <a:cubicBezTo>
                  <a:pt x="3136964" y="3328191"/>
                  <a:pt x="3141103" y="3340607"/>
                  <a:pt x="3141103" y="3344745"/>
                </a:cubicBezTo>
                <a:cubicBezTo>
                  <a:pt x="3141103" y="3350953"/>
                  <a:pt x="3143172" y="3363368"/>
                  <a:pt x="3147310" y="3363368"/>
                </a:cubicBezTo>
                <a:cubicBezTo>
                  <a:pt x="3151449" y="3363368"/>
                  <a:pt x="3165933" y="3353022"/>
                  <a:pt x="3165933" y="3353022"/>
                </a:cubicBezTo>
                <a:cubicBezTo>
                  <a:pt x="3165933" y="3353022"/>
                  <a:pt x="3178349" y="3344745"/>
                  <a:pt x="3178349" y="3353022"/>
                </a:cubicBezTo>
                <a:cubicBezTo>
                  <a:pt x="3178349" y="3359230"/>
                  <a:pt x="3180418" y="3373715"/>
                  <a:pt x="3182487" y="3371645"/>
                </a:cubicBezTo>
                <a:cubicBezTo>
                  <a:pt x="3184556" y="3369576"/>
                  <a:pt x="3194903" y="3359230"/>
                  <a:pt x="3194903" y="3359230"/>
                </a:cubicBezTo>
                <a:lnTo>
                  <a:pt x="3201110" y="3348884"/>
                </a:lnTo>
                <a:lnTo>
                  <a:pt x="3207318" y="3348884"/>
                </a:lnTo>
                <a:cubicBezTo>
                  <a:pt x="3207318" y="3346814"/>
                  <a:pt x="3217664" y="3353022"/>
                  <a:pt x="3228011" y="3348884"/>
                </a:cubicBezTo>
                <a:cubicBezTo>
                  <a:pt x="3240426" y="3346814"/>
                  <a:pt x="3269395" y="3344745"/>
                  <a:pt x="3271464" y="3344745"/>
                </a:cubicBezTo>
                <a:cubicBezTo>
                  <a:pt x="3271464" y="3344745"/>
                  <a:pt x="3277672" y="3338538"/>
                  <a:pt x="3279742" y="3338538"/>
                </a:cubicBezTo>
                <a:cubicBezTo>
                  <a:pt x="3281811" y="3338538"/>
                  <a:pt x="3298365" y="3340607"/>
                  <a:pt x="3300434" y="3342676"/>
                </a:cubicBezTo>
                <a:cubicBezTo>
                  <a:pt x="3304572" y="3342676"/>
                  <a:pt x="3310780" y="3342676"/>
                  <a:pt x="3314919" y="3340607"/>
                </a:cubicBezTo>
                <a:cubicBezTo>
                  <a:pt x="3319057" y="3338538"/>
                  <a:pt x="3314919" y="3336468"/>
                  <a:pt x="3327334" y="3330260"/>
                </a:cubicBezTo>
                <a:cubicBezTo>
                  <a:pt x="3339749" y="3324053"/>
                  <a:pt x="3352165" y="3321984"/>
                  <a:pt x="3354234" y="3321984"/>
                </a:cubicBezTo>
                <a:cubicBezTo>
                  <a:pt x="3356303" y="3321984"/>
                  <a:pt x="3366649" y="3328191"/>
                  <a:pt x="3366649" y="3328191"/>
                </a:cubicBezTo>
                <a:cubicBezTo>
                  <a:pt x="3366649" y="3328191"/>
                  <a:pt x="3372857" y="3326122"/>
                  <a:pt x="3383203" y="3328191"/>
                </a:cubicBezTo>
                <a:cubicBezTo>
                  <a:pt x="3391480" y="3332330"/>
                  <a:pt x="3405965" y="3353022"/>
                  <a:pt x="3405965" y="3355092"/>
                </a:cubicBezTo>
                <a:cubicBezTo>
                  <a:pt x="3405965" y="3359230"/>
                  <a:pt x="3393550" y="3375784"/>
                  <a:pt x="3391480" y="3379922"/>
                </a:cubicBezTo>
                <a:cubicBezTo>
                  <a:pt x="3391480" y="3384061"/>
                  <a:pt x="3403896" y="3392338"/>
                  <a:pt x="3408034" y="3394407"/>
                </a:cubicBezTo>
                <a:cubicBezTo>
                  <a:pt x="3412173" y="3396476"/>
                  <a:pt x="3418380" y="3402684"/>
                  <a:pt x="3416311" y="3413030"/>
                </a:cubicBezTo>
                <a:cubicBezTo>
                  <a:pt x="3414242" y="3423376"/>
                  <a:pt x="3416311" y="3423376"/>
                  <a:pt x="3410104" y="3431653"/>
                </a:cubicBezTo>
                <a:cubicBezTo>
                  <a:pt x="3405965" y="3439930"/>
                  <a:pt x="3414242" y="3470969"/>
                  <a:pt x="3418380" y="3479246"/>
                </a:cubicBezTo>
                <a:cubicBezTo>
                  <a:pt x="3422519" y="3487523"/>
                  <a:pt x="3428727" y="3508215"/>
                  <a:pt x="3430796" y="3508215"/>
                </a:cubicBezTo>
                <a:cubicBezTo>
                  <a:pt x="3432865" y="3508215"/>
                  <a:pt x="3439073" y="3508215"/>
                  <a:pt x="3445281" y="3508215"/>
                </a:cubicBezTo>
                <a:cubicBezTo>
                  <a:pt x="3449419" y="3508215"/>
                  <a:pt x="3441142" y="3504077"/>
                  <a:pt x="3465973" y="3504077"/>
                </a:cubicBezTo>
                <a:cubicBezTo>
                  <a:pt x="3490804" y="3504077"/>
                  <a:pt x="3501150" y="3516492"/>
                  <a:pt x="3501150" y="3520631"/>
                </a:cubicBezTo>
                <a:cubicBezTo>
                  <a:pt x="3501150" y="3524769"/>
                  <a:pt x="3497011" y="3537184"/>
                  <a:pt x="3492873" y="3543392"/>
                </a:cubicBezTo>
                <a:cubicBezTo>
                  <a:pt x="3486665" y="3547530"/>
                  <a:pt x="3476319" y="3557877"/>
                  <a:pt x="3476319" y="3562015"/>
                </a:cubicBezTo>
                <a:cubicBezTo>
                  <a:pt x="3476319" y="3566154"/>
                  <a:pt x="3476319" y="3578569"/>
                  <a:pt x="3476319" y="3582708"/>
                </a:cubicBezTo>
                <a:cubicBezTo>
                  <a:pt x="3476319" y="3586846"/>
                  <a:pt x="3478388" y="3603400"/>
                  <a:pt x="3476319" y="3605469"/>
                </a:cubicBezTo>
                <a:cubicBezTo>
                  <a:pt x="3476319" y="3609607"/>
                  <a:pt x="3474250" y="3605469"/>
                  <a:pt x="3476319" y="3619954"/>
                </a:cubicBezTo>
                <a:cubicBezTo>
                  <a:pt x="3478388" y="3632369"/>
                  <a:pt x="3486665" y="3646854"/>
                  <a:pt x="3488734" y="3648923"/>
                </a:cubicBezTo>
                <a:cubicBezTo>
                  <a:pt x="3490804" y="3648923"/>
                  <a:pt x="3503219" y="3655131"/>
                  <a:pt x="3505288" y="3663408"/>
                </a:cubicBezTo>
                <a:cubicBezTo>
                  <a:pt x="3505288" y="3671685"/>
                  <a:pt x="3511496" y="3692377"/>
                  <a:pt x="3517704" y="3696516"/>
                </a:cubicBezTo>
                <a:cubicBezTo>
                  <a:pt x="3523912" y="3700654"/>
                  <a:pt x="3532188" y="3702723"/>
                  <a:pt x="3536327" y="3702723"/>
                </a:cubicBezTo>
                <a:cubicBezTo>
                  <a:pt x="3540465" y="3702723"/>
                  <a:pt x="3585989" y="3711000"/>
                  <a:pt x="3588058" y="3708931"/>
                </a:cubicBezTo>
                <a:cubicBezTo>
                  <a:pt x="3588058" y="3706862"/>
                  <a:pt x="3592196" y="3704793"/>
                  <a:pt x="3596335" y="3694446"/>
                </a:cubicBezTo>
                <a:cubicBezTo>
                  <a:pt x="3600473" y="3682031"/>
                  <a:pt x="3602542" y="3675823"/>
                  <a:pt x="3610820" y="3671685"/>
                </a:cubicBezTo>
                <a:cubicBezTo>
                  <a:pt x="3619096" y="3667546"/>
                  <a:pt x="3614958" y="3667546"/>
                  <a:pt x="3629443" y="3667546"/>
                </a:cubicBezTo>
                <a:cubicBezTo>
                  <a:pt x="3643927" y="3667546"/>
                  <a:pt x="3650135" y="3667546"/>
                  <a:pt x="3656343" y="3667546"/>
                </a:cubicBezTo>
                <a:cubicBezTo>
                  <a:pt x="3662550" y="3667546"/>
                  <a:pt x="3672897" y="3667546"/>
                  <a:pt x="3679104" y="3661338"/>
                </a:cubicBezTo>
                <a:cubicBezTo>
                  <a:pt x="3685312" y="3655131"/>
                  <a:pt x="3699797" y="3644785"/>
                  <a:pt x="3699797" y="3644785"/>
                </a:cubicBezTo>
                <a:lnTo>
                  <a:pt x="3716350" y="3640646"/>
                </a:lnTo>
                <a:lnTo>
                  <a:pt x="3730835" y="3626161"/>
                </a:lnTo>
                <a:cubicBezTo>
                  <a:pt x="3730835" y="3626161"/>
                  <a:pt x="3728766" y="3648923"/>
                  <a:pt x="3730835" y="3653062"/>
                </a:cubicBezTo>
                <a:cubicBezTo>
                  <a:pt x="3732904" y="3657200"/>
                  <a:pt x="3741182" y="3663408"/>
                  <a:pt x="3745320" y="3665477"/>
                </a:cubicBezTo>
                <a:cubicBezTo>
                  <a:pt x="3751528" y="3667546"/>
                  <a:pt x="3780497" y="3667546"/>
                  <a:pt x="3786705" y="3667546"/>
                </a:cubicBezTo>
                <a:cubicBezTo>
                  <a:pt x="3792912" y="3667546"/>
                  <a:pt x="3805328" y="3671685"/>
                  <a:pt x="3801189" y="3677892"/>
                </a:cubicBezTo>
                <a:close/>
                <a:moveTo>
                  <a:pt x="4690962" y="2204595"/>
                </a:moveTo>
                <a:cubicBezTo>
                  <a:pt x="4690962" y="2206664"/>
                  <a:pt x="4688892" y="2208734"/>
                  <a:pt x="4686823" y="2212872"/>
                </a:cubicBezTo>
                <a:cubicBezTo>
                  <a:pt x="4686823" y="2214941"/>
                  <a:pt x="4684754" y="2217011"/>
                  <a:pt x="4682685" y="2219080"/>
                </a:cubicBezTo>
                <a:cubicBezTo>
                  <a:pt x="4678546" y="2227357"/>
                  <a:pt x="4674408" y="2235634"/>
                  <a:pt x="4672339" y="2239772"/>
                </a:cubicBezTo>
                <a:cubicBezTo>
                  <a:pt x="4664061" y="2258395"/>
                  <a:pt x="4620608" y="2297711"/>
                  <a:pt x="4612330" y="2312196"/>
                </a:cubicBezTo>
                <a:cubicBezTo>
                  <a:pt x="4601984" y="2326680"/>
                  <a:pt x="4587500" y="2365996"/>
                  <a:pt x="4581292" y="2378411"/>
                </a:cubicBezTo>
                <a:cubicBezTo>
                  <a:pt x="4577153" y="2390827"/>
                  <a:pt x="4562669" y="2397034"/>
                  <a:pt x="4548184" y="2403242"/>
                </a:cubicBezTo>
                <a:cubicBezTo>
                  <a:pt x="4533699" y="2409450"/>
                  <a:pt x="4537838" y="2392896"/>
                  <a:pt x="4533699" y="2388757"/>
                </a:cubicBezTo>
                <a:cubicBezTo>
                  <a:pt x="4529561" y="2384619"/>
                  <a:pt x="4506800" y="2411519"/>
                  <a:pt x="4496453" y="2421865"/>
                </a:cubicBezTo>
                <a:cubicBezTo>
                  <a:pt x="4486107" y="2434281"/>
                  <a:pt x="4496453" y="2446696"/>
                  <a:pt x="4496453" y="2454973"/>
                </a:cubicBezTo>
                <a:cubicBezTo>
                  <a:pt x="4496453" y="2463250"/>
                  <a:pt x="4492315" y="2471527"/>
                  <a:pt x="4486107" y="2481873"/>
                </a:cubicBezTo>
                <a:cubicBezTo>
                  <a:pt x="4479899" y="2492219"/>
                  <a:pt x="4486107" y="2496358"/>
                  <a:pt x="4490246" y="2506704"/>
                </a:cubicBezTo>
                <a:cubicBezTo>
                  <a:pt x="4492315" y="2517050"/>
                  <a:pt x="4490246" y="2535673"/>
                  <a:pt x="4490246" y="2546019"/>
                </a:cubicBezTo>
                <a:cubicBezTo>
                  <a:pt x="4490246" y="2558435"/>
                  <a:pt x="4490246" y="2577058"/>
                  <a:pt x="4490246" y="2579127"/>
                </a:cubicBezTo>
                <a:cubicBezTo>
                  <a:pt x="4490246" y="2581196"/>
                  <a:pt x="4473692" y="2599820"/>
                  <a:pt x="4471622" y="2612235"/>
                </a:cubicBezTo>
                <a:cubicBezTo>
                  <a:pt x="4469553" y="2624651"/>
                  <a:pt x="4475761" y="2641205"/>
                  <a:pt x="4479899" y="2655689"/>
                </a:cubicBezTo>
                <a:cubicBezTo>
                  <a:pt x="4484038" y="2670174"/>
                  <a:pt x="4484038" y="2703282"/>
                  <a:pt x="4486107" y="2713628"/>
                </a:cubicBezTo>
                <a:cubicBezTo>
                  <a:pt x="4488176" y="2721905"/>
                  <a:pt x="4490246" y="2767428"/>
                  <a:pt x="4488176" y="2775705"/>
                </a:cubicBezTo>
                <a:cubicBezTo>
                  <a:pt x="4488176" y="2783982"/>
                  <a:pt x="4481968" y="2798466"/>
                  <a:pt x="4473692" y="2819159"/>
                </a:cubicBezTo>
                <a:cubicBezTo>
                  <a:pt x="4465415" y="2839851"/>
                  <a:pt x="4463345" y="2870890"/>
                  <a:pt x="4455069" y="2897790"/>
                </a:cubicBezTo>
                <a:cubicBezTo>
                  <a:pt x="4448861" y="2924690"/>
                  <a:pt x="4450930" y="2968144"/>
                  <a:pt x="4450930" y="2970213"/>
                </a:cubicBezTo>
                <a:cubicBezTo>
                  <a:pt x="4450930" y="2972283"/>
                  <a:pt x="4459207" y="3011598"/>
                  <a:pt x="4459207" y="3019875"/>
                </a:cubicBezTo>
                <a:cubicBezTo>
                  <a:pt x="4459207" y="3028152"/>
                  <a:pt x="4448861" y="3044706"/>
                  <a:pt x="4448861" y="3044706"/>
                </a:cubicBezTo>
                <a:cubicBezTo>
                  <a:pt x="4448861" y="3044706"/>
                  <a:pt x="4430238" y="3059190"/>
                  <a:pt x="4419891" y="3067467"/>
                </a:cubicBezTo>
                <a:cubicBezTo>
                  <a:pt x="4419891" y="3067467"/>
                  <a:pt x="4415753" y="3071606"/>
                  <a:pt x="4413684" y="3073675"/>
                </a:cubicBezTo>
                <a:cubicBezTo>
                  <a:pt x="4407476" y="3081952"/>
                  <a:pt x="4399199" y="3094367"/>
                  <a:pt x="4395061" y="3104714"/>
                </a:cubicBezTo>
                <a:lnTo>
                  <a:pt x="4388853" y="3100575"/>
                </a:lnTo>
                <a:cubicBezTo>
                  <a:pt x="4388853" y="3100575"/>
                  <a:pt x="4351607" y="3079883"/>
                  <a:pt x="4347468" y="3073675"/>
                </a:cubicBezTo>
                <a:cubicBezTo>
                  <a:pt x="4343330" y="3067467"/>
                  <a:pt x="4326776" y="3061260"/>
                  <a:pt x="4318499" y="3055052"/>
                </a:cubicBezTo>
                <a:cubicBezTo>
                  <a:pt x="4318499" y="3055052"/>
                  <a:pt x="4316429" y="3055052"/>
                  <a:pt x="4316429" y="3052983"/>
                </a:cubicBezTo>
                <a:cubicBezTo>
                  <a:pt x="4314360" y="3048844"/>
                  <a:pt x="4316429" y="3038498"/>
                  <a:pt x="4316429" y="3034360"/>
                </a:cubicBezTo>
                <a:cubicBezTo>
                  <a:pt x="4316429" y="3030221"/>
                  <a:pt x="4295737" y="3003321"/>
                  <a:pt x="4289530" y="2995044"/>
                </a:cubicBezTo>
                <a:cubicBezTo>
                  <a:pt x="4283322" y="2986767"/>
                  <a:pt x="4277114" y="2982629"/>
                  <a:pt x="4270906" y="2974352"/>
                </a:cubicBezTo>
                <a:cubicBezTo>
                  <a:pt x="4264699" y="2966075"/>
                  <a:pt x="4266768" y="2959867"/>
                  <a:pt x="4266768" y="2951590"/>
                </a:cubicBezTo>
                <a:cubicBezTo>
                  <a:pt x="4266768" y="2943313"/>
                  <a:pt x="4266768" y="2932967"/>
                  <a:pt x="4266768" y="2928828"/>
                </a:cubicBezTo>
                <a:cubicBezTo>
                  <a:pt x="4266768" y="2924690"/>
                  <a:pt x="4277114" y="2918482"/>
                  <a:pt x="4287460" y="2914344"/>
                </a:cubicBezTo>
                <a:cubicBezTo>
                  <a:pt x="4297806" y="2912274"/>
                  <a:pt x="4301945" y="2906067"/>
                  <a:pt x="4304014" y="2897790"/>
                </a:cubicBezTo>
                <a:cubicBezTo>
                  <a:pt x="4308153" y="2887444"/>
                  <a:pt x="4289530" y="2883305"/>
                  <a:pt x="4291599" y="2877097"/>
                </a:cubicBezTo>
                <a:cubicBezTo>
                  <a:pt x="4295737" y="2870890"/>
                  <a:pt x="4308153" y="2854336"/>
                  <a:pt x="4314360" y="2848128"/>
                </a:cubicBezTo>
                <a:cubicBezTo>
                  <a:pt x="4320568" y="2841921"/>
                  <a:pt x="4345399" y="2833643"/>
                  <a:pt x="4351607" y="2829505"/>
                </a:cubicBezTo>
                <a:cubicBezTo>
                  <a:pt x="4355745" y="2825367"/>
                  <a:pt x="4357814" y="2812951"/>
                  <a:pt x="4351607" y="2800536"/>
                </a:cubicBezTo>
                <a:cubicBezTo>
                  <a:pt x="4345399" y="2788120"/>
                  <a:pt x="4335053" y="2783982"/>
                  <a:pt x="4326776" y="2777774"/>
                </a:cubicBezTo>
                <a:cubicBezTo>
                  <a:pt x="4318499" y="2771566"/>
                  <a:pt x="4299876" y="2771566"/>
                  <a:pt x="4293668" y="2771566"/>
                </a:cubicBezTo>
                <a:cubicBezTo>
                  <a:pt x="4287460" y="2771566"/>
                  <a:pt x="4272976" y="2763289"/>
                  <a:pt x="4272976" y="2759151"/>
                </a:cubicBezTo>
                <a:cubicBezTo>
                  <a:pt x="4272976" y="2752943"/>
                  <a:pt x="4266768" y="2755013"/>
                  <a:pt x="4250214" y="2748805"/>
                </a:cubicBezTo>
                <a:cubicBezTo>
                  <a:pt x="4233660" y="2742597"/>
                  <a:pt x="4233660" y="2746735"/>
                  <a:pt x="4221245" y="2744666"/>
                </a:cubicBezTo>
                <a:cubicBezTo>
                  <a:pt x="4208829" y="2744666"/>
                  <a:pt x="4210899" y="2748805"/>
                  <a:pt x="4208829" y="2752943"/>
                </a:cubicBezTo>
                <a:cubicBezTo>
                  <a:pt x="4208829" y="2757082"/>
                  <a:pt x="4196414" y="2759151"/>
                  <a:pt x="4196414" y="2759151"/>
                </a:cubicBezTo>
                <a:cubicBezTo>
                  <a:pt x="4196414" y="2759151"/>
                  <a:pt x="4171583" y="2755013"/>
                  <a:pt x="4169514" y="2750874"/>
                </a:cubicBezTo>
                <a:cubicBezTo>
                  <a:pt x="4167444" y="2746735"/>
                  <a:pt x="4167444" y="2730181"/>
                  <a:pt x="4167444" y="2730181"/>
                </a:cubicBezTo>
                <a:lnTo>
                  <a:pt x="4138475" y="2676382"/>
                </a:lnTo>
                <a:cubicBezTo>
                  <a:pt x="4138475" y="2676382"/>
                  <a:pt x="4126060" y="2668104"/>
                  <a:pt x="4121921" y="2666035"/>
                </a:cubicBezTo>
                <a:cubicBezTo>
                  <a:pt x="4117783" y="2666035"/>
                  <a:pt x="4113644" y="2666035"/>
                  <a:pt x="4109506" y="2672243"/>
                </a:cubicBezTo>
                <a:cubicBezTo>
                  <a:pt x="4105367" y="2678451"/>
                  <a:pt x="4072260" y="2680520"/>
                  <a:pt x="4072260" y="2680520"/>
                </a:cubicBezTo>
                <a:cubicBezTo>
                  <a:pt x="4072260" y="2680520"/>
                  <a:pt x="4057775" y="2678451"/>
                  <a:pt x="4047428" y="2672243"/>
                </a:cubicBezTo>
                <a:cubicBezTo>
                  <a:pt x="4039152" y="2668104"/>
                  <a:pt x="4026736" y="2659828"/>
                  <a:pt x="4006044" y="2647412"/>
                </a:cubicBezTo>
                <a:cubicBezTo>
                  <a:pt x="3983282" y="2637066"/>
                  <a:pt x="3981213" y="2630858"/>
                  <a:pt x="3977075" y="2626720"/>
                </a:cubicBezTo>
                <a:cubicBezTo>
                  <a:pt x="3972936" y="2622581"/>
                  <a:pt x="3960521" y="2610166"/>
                  <a:pt x="3937759" y="2603958"/>
                </a:cubicBezTo>
                <a:cubicBezTo>
                  <a:pt x="3914997" y="2597750"/>
                  <a:pt x="3917067" y="2608097"/>
                  <a:pt x="3908790" y="2614304"/>
                </a:cubicBezTo>
                <a:cubicBezTo>
                  <a:pt x="3900513" y="2618443"/>
                  <a:pt x="3896374" y="2630858"/>
                  <a:pt x="3892236" y="2634997"/>
                </a:cubicBezTo>
                <a:cubicBezTo>
                  <a:pt x="3888097" y="2639135"/>
                  <a:pt x="3877751" y="2634997"/>
                  <a:pt x="3867405" y="2632927"/>
                </a:cubicBezTo>
                <a:cubicBezTo>
                  <a:pt x="3857059" y="2630858"/>
                  <a:pt x="3850851" y="2622581"/>
                  <a:pt x="3846712" y="2612235"/>
                </a:cubicBezTo>
                <a:cubicBezTo>
                  <a:pt x="3842574" y="2601889"/>
                  <a:pt x="3848782" y="2593612"/>
                  <a:pt x="3854990" y="2585335"/>
                </a:cubicBezTo>
                <a:cubicBezTo>
                  <a:pt x="3859128" y="2577058"/>
                  <a:pt x="3859128" y="2570850"/>
                  <a:pt x="3859128" y="2570850"/>
                </a:cubicBezTo>
                <a:cubicBezTo>
                  <a:pt x="3859128" y="2570850"/>
                  <a:pt x="3846712" y="2556366"/>
                  <a:pt x="3840505" y="2554296"/>
                </a:cubicBezTo>
                <a:cubicBezTo>
                  <a:pt x="3836366" y="2552227"/>
                  <a:pt x="3790843" y="2554296"/>
                  <a:pt x="3778428" y="2558435"/>
                </a:cubicBezTo>
                <a:cubicBezTo>
                  <a:pt x="3766012" y="2562573"/>
                  <a:pt x="3730835" y="2591543"/>
                  <a:pt x="3730835" y="2591543"/>
                </a:cubicBezTo>
                <a:lnTo>
                  <a:pt x="3714281" y="2601889"/>
                </a:lnTo>
                <a:lnTo>
                  <a:pt x="3710143" y="2601889"/>
                </a:lnTo>
                <a:cubicBezTo>
                  <a:pt x="3710143" y="2603958"/>
                  <a:pt x="3679104" y="2612235"/>
                  <a:pt x="3670827" y="2618443"/>
                </a:cubicBezTo>
                <a:cubicBezTo>
                  <a:pt x="3660481" y="2624651"/>
                  <a:pt x="3648066" y="2634997"/>
                  <a:pt x="3641858" y="2641205"/>
                </a:cubicBezTo>
                <a:cubicBezTo>
                  <a:pt x="3635650" y="2647412"/>
                  <a:pt x="3602542" y="2676382"/>
                  <a:pt x="3598404" y="2680520"/>
                </a:cubicBezTo>
                <a:cubicBezTo>
                  <a:pt x="3596335" y="2684658"/>
                  <a:pt x="3569435" y="2690866"/>
                  <a:pt x="3563227" y="2688797"/>
                </a:cubicBezTo>
                <a:cubicBezTo>
                  <a:pt x="3559089" y="2688797"/>
                  <a:pt x="3563227" y="2676382"/>
                  <a:pt x="3567365" y="2666035"/>
                </a:cubicBezTo>
                <a:cubicBezTo>
                  <a:pt x="3571504" y="2653620"/>
                  <a:pt x="3575643" y="2655689"/>
                  <a:pt x="3577712" y="2651551"/>
                </a:cubicBezTo>
                <a:cubicBezTo>
                  <a:pt x="3577712" y="2647412"/>
                  <a:pt x="3571504" y="2641205"/>
                  <a:pt x="3571504" y="2639135"/>
                </a:cubicBezTo>
                <a:lnTo>
                  <a:pt x="3571504" y="2595681"/>
                </a:lnTo>
                <a:cubicBezTo>
                  <a:pt x="3571504" y="2583266"/>
                  <a:pt x="3577712" y="2585335"/>
                  <a:pt x="3581850" y="2583266"/>
                </a:cubicBezTo>
                <a:cubicBezTo>
                  <a:pt x="3585989" y="2581196"/>
                  <a:pt x="3581850" y="2572920"/>
                  <a:pt x="3579781" y="2570850"/>
                </a:cubicBezTo>
                <a:cubicBezTo>
                  <a:pt x="3575643" y="2568781"/>
                  <a:pt x="3563227" y="2558435"/>
                  <a:pt x="3550811" y="2550158"/>
                </a:cubicBezTo>
                <a:cubicBezTo>
                  <a:pt x="3538396" y="2541881"/>
                  <a:pt x="3546673" y="2523258"/>
                  <a:pt x="3548742" y="2517050"/>
                </a:cubicBezTo>
                <a:cubicBezTo>
                  <a:pt x="3548742" y="2510843"/>
                  <a:pt x="3552881" y="2496358"/>
                  <a:pt x="3550811" y="2488081"/>
                </a:cubicBezTo>
                <a:cubicBezTo>
                  <a:pt x="3550811" y="2479804"/>
                  <a:pt x="3546673" y="2477735"/>
                  <a:pt x="3546673" y="2465319"/>
                </a:cubicBezTo>
                <a:cubicBezTo>
                  <a:pt x="3546673" y="2452904"/>
                  <a:pt x="3548742" y="2457042"/>
                  <a:pt x="3557019" y="2448765"/>
                </a:cubicBezTo>
                <a:cubicBezTo>
                  <a:pt x="3565296" y="2440488"/>
                  <a:pt x="3581850" y="2436350"/>
                  <a:pt x="3585989" y="2428073"/>
                </a:cubicBezTo>
                <a:cubicBezTo>
                  <a:pt x="3590127" y="2419796"/>
                  <a:pt x="3567365" y="2421865"/>
                  <a:pt x="3561158" y="2421865"/>
                </a:cubicBezTo>
                <a:cubicBezTo>
                  <a:pt x="3554950" y="2421865"/>
                  <a:pt x="3538396" y="2428073"/>
                  <a:pt x="3536327" y="2415657"/>
                </a:cubicBezTo>
                <a:cubicBezTo>
                  <a:pt x="3534258" y="2403242"/>
                  <a:pt x="3546673" y="2399104"/>
                  <a:pt x="3548742" y="2394965"/>
                </a:cubicBezTo>
                <a:cubicBezTo>
                  <a:pt x="3552881" y="2390827"/>
                  <a:pt x="3552881" y="2388757"/>
                  <a:pt x="3554950" y="2386688"/>
                </a:cubicBezTo>
                <a:cubicBezTo>
                  <a:pt x="3557019" y="2384619"/>
                  <a:pt x="3554950" y="2374273"/>
                  <a:pt x="3550811" y="2372203"/>
                </a:cubicBezTo>
                <a:cubicBezTo>
                  <a:pt x="3546673" y="2372203"/>
                  <a:pt x="3542535" y="2365996"/>
                  <a:pt x="3542535" y="2359788"/>
                </a:cubicBezTo>
                <a:cubicBezTo>
                  <a:pt x="3542535" y="2353580"/>
                  <a:pt x="3544604" y="2343234"/>
                  <a:pt x="3550811" y="2334957"/>
                </a:cubicBezTo>
                <a:cubicBezTo>
                  <a:pt x="3557019" y="2326680"/>
                  <a:pt x="3550811" y="2324611"/>
                  <a:pt x="3550811" y="2320473"/>
                </a:cubicBezTo>
                <a:cubicBezTo>
                  <a:pt x="3550811" y="2316334"/>
                  <a:pt x="3540465" y="2316334"/>
                  <a:pt x="3536327" y="2312196"/>
                </a:cubicBezTo>
                <a:cubicBezTo>
                  <a:pt x="3534258" y="2310126"/>
                  <a:pt x="3521842" y="2270811"/>
                  <a:pt x="3521842" y="2266672"/>
                </a:cubicBezTo>
                <a:cubicBezTo>
                  <a:pt x="3521842" y="2266672"/>
                  <a:pt x="3521842" y="2266672"/>
                  <a:pt x="3525981" y="2264603"/>
                </a:cubicBezTo>
                <a:cubicBezTo>
                  <a:pt x="3525981" y="2264603"/>
                  <a:pt x="3525981" y="2264603"/>
                  <a:pt x="3528050" y="2264603"/>
                </a:cubicBezTo>
                <a:cubicBezTo>
                  <a:pt x="3528050" y="2264603"/>
                  <a:pt x="3528050" y="2264603"/>
                  <a:pt x="3528050" y="2264603"/>
                </a:cubicBezTo>
                <a:lnTo>
                  <a:pt x="3528050" y="2264603"/>
                </a:lnTo>
                <a:cubicBezTo>
                  <a:pt x="3528050" y="2264603"/>
                  <a:pt x="3532188" y="2264603"/>
                  <a:pt x="3534258" y="2264603"/>
                </a:cubicBezTo>
                <a:cubicBezTo>
                  <a:pt x="3534258" y="2264603"/>
                  <a:pt x="3534258" y="2264603"/>
                  <a:pt x="3534258" y="2264603"/>
                </a:cubicBezTo>
                <a:cubicBezTo>
                  <a:pt x="3534258" y="2264603"/>
                  <a:pt x="3536327" y="2264603"/>
                  <a:pt x="3538396" y="2264603"/>
                </a:cubicBezTo>
                <a:cubicBezTo>
                  <a:pt x="3538396" y="2264603"/>
                  <a:pt x="3542535" y="2262534"/>
                  <a:pt x="3542535" y="2260465"/>
                </a:cubicBezTo>
                <a:cubicBezTo>
                  <a:pt x="3542535" y="2260465"/>
                  <a:pt x="3542535" y="2260465"/>
                  <a:pt x="3542535" y="2258395"/>
                </a:cubicBezTo>
                <a:cubicBezTo>
                  <a:pt x="3548742" y="2245980"/>
                  <a:pt x="3513565" y="2239772"/>
                  <a:pt x="3513565" y="2239772"/>
                </a:cubicBezTo>
                <a:cubicBezTo>
                  <a:pt x="3513565" y="2239772"/>
                  <a:pt x="3513565" y="2227357"/>
                  <a:pt x="3513565" y="2225288"/>
                </a:cubicBezTo>
                <a:cubicBezTo>
                  <a:pt x="3513565" y="2223218"/>
                  <a:pt x="3538396" y="2223218"/>
                  <a:pt x="3546673" y="2221149"/>
                </a:cubicBezTo>
                <a:cubicBezTo>
                  <a:pt x="3554950" y="2219080"/>
                  <a:pt x="3542535" y="2206664"/>
                  <a:pt x="3540465" y="2200457"/>
                </a:cubicBezTo>
                <a:cubicBezTo>
                  <a:pt x="3538396" y="2196318"/>
                  <a:pt x="3515634" y="2196318"/>
                  <a:pt x="3509427" y="2192180"/>
                </a:cubicBezTo>
                <a:cubicBezTo>
                  <a:pt x="3503219" y="2188041"/>
                  <a:pt x="3486665" y="2179764"/>
                  <a:pt x="3484596" y="2171488"/>
                </a:cubicBezTo>
                <a:cubicBezTo>
                  <a:pt x="3480458" y="2163211"/>
                  <a:pt x="3509427" y="2123895"/>
                  <a:pt x="3517704" y="2115618"/>
                </a:cubicBezTo>
                <a:cubicBezTo>
                  <a:pt x="3525981" y="2105272"/>
                  <a:pt x="3552881" y="2082510"/>
                  <a:pt x="3563227" y="2070095"/>
                </a:cubicBezTo>
                <a:cubicBezTo>
                  <a:pt x="3573573" y="2057679"/>
                  <a:pt x="3588058" y="2045264"/>
                  <a:pt x="3594266" y="2036987"/>
                </a:cubicBezTo>
                <a:cubicBezTo>
                  <a:pt x="3600473" y="2028710"/>
                  <a:pt x="3594266" y="2024572"/>
                  <a:pt x="3594266" y="2024572"/>
                </a:cubicBezTo>
                <a:lnTo>
                  <a:pt x="3594266" y="2024572"/>
                </a:lnTo>
                <a:cubicBezTo>
                  <a:pt x="3598404" y="2018364"/>
                  <a:pt x="3608750" y="2005948"/>
                  <a:pt x="3612889" y="2008018"/>
                </a:cubicBezTo>
                <a:cubicBezTo>
                  <a:pt x="3617027" y="2010087"/>
                  <a:pt x="3631512" y="2030779"/>
                  <a:pt x="3631512" y="2041125"/>
                </a:cubicBezTo>
                <a:cubicBezTo>
                  <a:pt x="3631512" y="2051472"/>
                  <a:pt x="3637720" y="2051472"/>
                  <a:pt x="3637720" y="2057679"/>
                </a:cubicBezTo>
                <a:cubicBezTo>
                  <a:pt x="3637720" y="2063887"/>
                  <a:pt x="3635650" y="2074233"/>
                  <a:pt x="3637720" y="2082510"/>
                </a:cubicBezTo>
                <a:cubicBezTo>
                  <a:pt x="3639789" y="2090787"/>
                  <a:pt x="3639789" y="2101133"/>
                  <a:pt x="3654273" y="2107341"/>
                </a:cubicBezTo>
                <a:cubicBezTo>
                  <a:pt x="3668758" y="2113549"/>
                  <a:pt x="3687381" y="2113549"/>
                  <a:pt x="3691520" y="2115618"/>
                </a:cubicBezTo>
                <a:cubicBezTo>
                  <a:pt x="3695658" y="2115618"/>
                  <a:pt x="3706004" y="2123895"/>
                  <a:pt x="3714281" y="2119757"/>
                </a:cubicBezTo>
                <a:cubicBezTo>
                  <a:pt x="3714281" y="2119757"/>
                  <a:pt x="3714281" y="2119757"/>
                  <a:pt x="3716350" y="2119757"/>
                </a:cubicBezTo>
                <a:cubicBezTo>
                  <a:pt x="3724628" y="2115618"/>
                  <a:pt x="3737043" y="2107341"/>
                  <a:pt x="3741182" y="2101133"/>
                </a:cubicBezTo>
                <a:cubicBezTo>
                  <a:pt x="3747389" y="2094926"/>
                  <a:pt x="3763943" y="2074233"/>
                  <a:pt x="3766012" y="2074233"/>
                </a:cubicBezTo>
                <a:cubicBezTo>
                  <a:pt x="3768081" y="2074233"/>
                  <a:pt x="3776359" y="2078372"/>
                  <a:pt x="3782566" y="2078372"/>
                </a:cubicBezTo>
                <a:cubicBezTo>
                  <a:pt x="3788774" y="2078372"/>
                  <a:pt x="3807397" y="2070095"/>
                  <a:pt x="3813605" y="2065956"/>
                </a:cubicBezTo>
                <a:cubicBezTo>
                  <a:pt x="3819812" y="2061818"/>
                  <a:pt x="3838436" y="2043195"/>
                  <a:pt x="3842574" y="2034918"/>
                </a:cubicBezTo>
                <a:cubicBezTo>
                  <a:pt x="3846712" y="2026641"/>
                  <a:pt x="3867405" y="1991464"/>
                  <a:pt x="3865336" y="1985256"/>
                </a:cubicBezTo>
                <a:cubicBezTo>
                  <a:pt x="3863266" y="1979048"/>
                  <a:pt x="3859128" y="1968702"/>
                  <a:pt x="3852920" y="1962494"/>
                </a:cubicBezTo>
                <a:cubicBezTo>
                  <a:pt x="3846712" y="1956287"/>
                  <a:pt x="3832228" y="1945941"/>
                  <a:pt x="3842574" y="1931456"/>
                </a:cubicBezTo>
                <a:cubicBezTo>
                  <a:pt x="3852920" y="1916971"/>
                  <a:pt x="3881889" y="1900417"/>
                  <a:pt x="3886028" y="1898348"/>
                </a:cubicBezTo>
                <a:cubicBezTo>
                  <a:pt x="3888097" y="1898348"/>
                  <a:pt x="3900513" y="1881794"/>
                  <a:pt x="3900513" y="1898348"/>
                </a:cubicBezTo>
                <a:cubicBezTo>
                  <a:pt x="3900513" y="1914902"/>
                  <a:pt x="3902582" y="1921110"/>
                  <a:pt x="3908790" y="1921110"/>
                </a:cubicBezTo>
                <a:cubicBezTo>
                  <a:pt x="3914997" y="1921110"/>
                  <a:pt x="3914997" y="1923179"/>
                  <a:pt x="3925344" y="1921110"/>
                </a:cubicBezTo>
                <a:cubicBezTo>
                  <a:pt x="3935690" y="1921110"/>
                  <a:pt x="3952244" y="1916971"/>
                  <a:pt x="3954313" y="1921110"/>
                </a:cubicBezTo>
                <a:cubicBezTo>
                  <a:pt x="3956382" y="1925248"/>
                  <a:pt x="3954313" y="1935594"/>
                  <a:pt x="3966728" y="1939733"/>
                </a:cubicBezTo>
                <a:cubicBezTo>
                  <a:pt x="3979144" y="1943871"/>
                  <a:pt x="3989490" y="1948010"/>
                  <a:pt x="3995698" y="1939733"/>
                </a:cubicBezTo>
                <a:cubicBezTo>
                  <a:pt x="4003975" y="1931456"/>
                  <a:pt x="4012251" y="1916971"/>
                  <a:pt x="4018459" y="1914902"/>
                </a:cubicBezTo>
                <a:cubicBezTo>
                  <a:pt x="4022598" y="1910764"/>
                  <a:pt x="4041221" y="1904556"/>
                  <a:pt x="4049498" y="1904556"/>
                </a:cubicBezTo>
                <a:cubicBezTo>
                  <a:pt x="4057775" y="1904556"/>
                  <a:pt x="4074329" y="1900417"/>
                  <a:pt x="4074329" y="1900417"/>
                </a:cubicBezTo>
                <a:lnTo>
                  <a:pt x="4113644" y="1871448"/>
                </a:lnTo>
                <a:cubicBezTo>
                  <a:pt x="4113644" y="1871448"/>
                  <a:pt x="4113644" y="1861102"/>
                  <a:pt x="4134337" y="1850756"/>
                </a:cubicBezTo>
                <a:cubicBezTo>
                  <a:pt x="4148821" y="1844548"/>
                  <a:pt x="4169514" y="1827994"/>
                  <a:pt x="4177790" y="1821786"/>
                </a:cubicBezTo>
                <a:cubicBezTo>
                  <a:pt x="4179860" y="1825925"/>
                  <a:pt x="4181929" y="1827994"/>
                  <a:pt x="4186068" y="1832132"/>
                </a:cubicBezTo>
                <a:cubicBezTo>
                  <a:pt x="4200552" y="1844548"/>
                  <a:pt x="4206760" y="1840409"/>
                  <a:pt x="4215037" y="1850756"/>
                </a:cubicBezTo>
                <a:cubicBezTo>
                  <a:pt x="4225383" y="1861102"/>
                  <a:pt x="4239868" y="1883863"/>
                  <a:pt x="4241937" y="1885933"/>
                </a:cubicBezTo>
                <a:cubicBezTo>
                  <a:pt x="4241937" y="1890071"/>
                  <a:pt x="4246075" y="1892140"/>
                  <a:pt x="4241937" y="1896279"/>
                </a:cubicBezTo>
                <a:cubicBezTo>
                  <a:pt x="4237799" y="1900417"/>
                  <a:pt x="4233660" y="1908694"/>
                  <a:pt x="4233660" y="1910764"/>
                </a:cubicBezTo>
                <a:cubicBezTo>
                  <a:pt x="4233660" y="1912833"/>
                  <a:pt x="4246075" y="1933525"/>
                  <a:pt x="4250214" y="1931456"/>
                </a:cubicBezTo>
                <a:cubicBezTo>
                  <a:pt x="4254352" y="1931456"/>
                  <a:pt x="4283322" y="1910764"/>
                  <a:pt x="4283322" y="1910764"/>
                </a:cubicBezTo>
                <a:cubicBezTo>
                  <a:pt x="4283322" y="1910764"/>
                  <a:pt x="4289530" y="1908694"/>
                  <a:pt x="4293668" y="1904556"/>
                </a:cubicBezTo>
                <a:cubicBezTo>
                  <a:pt x="4297806" y="1900417"/>
                  <a:pt x="4304014" y="1894210"/>
                  <a:pt x="4304014" y="1883863"/>
                </a:cubicBezTo>
                <a:cubicBezTo>
                  <a:pt x="4304014" y="1873517"/>
                  <a:pt x="4297806" y="1871448"/>
                  <a:pt x="4304014" y="1869379"/>
                </a:cubicBezTo>
                <a:cubicBezTo>
                  <a:pt x="4310222" y="1869379"/>
                  <a:pt x="4316429" y="1869379"/>
                  <a:pt x="4320568" y="1869379"/>
                </a:cubicBezTo>
                <a:cubicBezTo>
                  <a:pt x="4324707" y="1869379"/>
                  <a:pt x="4335053" y="1865240"/>
                  <a:pt x="4337122" y="1863171"/>
                </a:cubicBezTo>
                <a:cubicBezTo>
                  <a:pt x="4339191" y="1861102"/>
                  <a:pt x="4343330" y="1863171"/>
                  <a:pt x="4349537" y="1854894"/>
                </a:cubicBezTo>
                <a:cubicBezTo>
                  <a:pt x="4355745" y="1846617"/>
                  <a:pt x="4366091" y="1834202"/>
                  <a:pt x="4374368" y="1827994"/>
                </a:cubicBezTo>
                <a:cubicBezTo>
                  <a:pt x="4382645" y="1819717"/>
                  <a:pt x="4390922" y="1811440"/>
                  <a:pt x="4399199" y="1809371"/>
                </a:cubicBezTo>
                <a:cubicBezTo>
                  <a:pt x="4405407" y="1807302"/>
                  <a:pt x="4411614" y="1792817"/>
                  <a:pt x="4419891" y="1803163"/>
                </a:cubicBezTo>
                <a:cubicBezTo>
                  <a:pt x="4428168" y="1815578"/>
                  <a:pt x="4430238" y="1823855"/>
                  <a:pt x="4436445" y="1827994"/>
                </a:cubicBezTo>
                <a:cubicBezTo>
                  <a:pt x="4440584" y="1830063"/>
                  <a:pt x="4436445" y="1830063"/>
                  <a:pt x="4452999" y="1832132"/>
                </a:cubicBezTo>
                <a:cubicBezTo>
                  <a:pt x="4469553" y="1834202"/>
                  <a:pt x="4479899" y="1832132"/>
                  <a:pt x="4481968" y="1834202"/>
                </a:cubicBezTo>
                <a:cubicBezTo>
                  <a:pt x="4484038" y="1834202"/>
                  <a:pt x="4492315" y="1846617"/>
                  <a:pt x="4498522" y="1848686"/>
                </a:cubicBezTo>
                <a:cubicBezTo>
                  <a:pt x="4504730" y="1850756"/>
                  <a:pt x="4513007" y="1854894"/>
                  <a:pt x="4517146" y="1854894"/>
                </a:cubicBezTo>
                <a:cubicBezTo>
                  <a:pt x="4521284" y="1854894"/>
                  <a:pt x="4537838" y="1854894"/>
                  <a:pt x="4544046" y="1863171"/>
                </a:cubicBezTo>
                <a:cubicBezTo>
                  <a:pt x="4552323" y="1871448"/>
                  <a:pt x="4556461" y="1888002"/>
                  <a:pt x="4556461" y="1890071"/>
                </a:cubicBezTo>
                <a:cubicBezTo>
                  <a:pt x="4556461" y="1892140"/>
                  <a:pt x="4556461" y="1896279"/>
                  <a:pt x="4560600" y="1900417"/>
                </a:cubicBezTo>
                <a:cubicBezTo>
                  <a:pt x="4560600" y="1900417"/>
                  <a:pt x="4560600" y="1902487"/>
                  <a:pt x="4562669" y="1904556"/>
                </a:cubicBezTo>
                <a:cubicBezTo>
                  <a:pt x="4566807" y="1912833"/>
                  <a:pt x="4579223" y="1921110"/>
                  <a:pt x="4579223" y="1927317"/>
                </a:cubicBezTo>
                <a:cubicBezTo>
                  <a:pt x="4579223" y="1933525"/>
                  <a:pt x="4579223" y="1927317"/>
                  <a:pt x="4579223" y="1929387"/>
                </a:cubicBezTo>
                <a:cubicBezTo>
                  <a:pt x="4579223" y="1935594"/>
                  <a:pt x="4585430" y="1948010"/>
                  <a:pt x="4585430" y="1954217"/>
                </a:cubicBezTo>
                <a:cubicBezTo>
                  <a:pt x="4585430" y="1960425"/>
                  <a:pt x="4589569" y="1976979"/>
                  <a:pt x="4593707" y="1981117"/>
                </a:cubicBezTo>
                <a:cubicBezTo>
                  <a:pt x="4597846" y="1983187"/>
                  <a:pt x="4604054" y="1991464"/>
                  <a:pt x="4608192" y="1997671"/>
                </a:cubicBezTo>
                <a:lnTo>
                  <a:pt x="4608192" y="1997671"/>
                </a:lnTo>
                <a:cubicBezTo>
                  <a:pt x="4612330" y="2001810"/>
                  <a:pt x="4614400" y="2005948"/>
                  <a:pt x="4616469" y="2008018"/>
                </a:cubicBezTo>
                <a:cubicBezTo>
                  <a:pt x="4620608" y="2012156"/>
                  <a:pt x="4622677" y="2018364"/>
                  <a:pt x="4622677" y="2022502"/>
                </a:cubicBezTo>
                <a:cubicBezTo>
                  <a:pt x="4622677" y="2026641"/>
                  <a:pt x="4612330" y="2043195"/>
                  <a:pt x="4612330" y="2043195"/>
                </a:cubicBezTo>
                <a:cubicBezTo>
                  <a:pt x="4612330" y="2043195"/>
                  <a:pt x="4610261" y="2041125"/>
                  <a:pt x="4612330" y="2053541"/>
                </a:cubicBezTo>
                <a:cubicBezTo>
                  <a:pt x="4616469" y="2065956"/>
                  <a:pt x="4618538" y="2068026"/>
                  <a:pt x="4616469" y="2076303"/>
                </a:cubicBezTo>
                <a:cubicBezTo>
                  <a:pt x="4616469" y="2084579"/>
                  <a:pt x="4599915" y="2088718"/>
                  <a:pt x="4597846" y="2086649"/>
                </a:cubicBezTo>
                <a:cubicBezTo>
                  <a:pt x="4595776" y="2086649"/>
                  <a:pt x="4585430" y="2078372"/>
                  <a:pt x="4585430" y="2078372"/>
                </a:cubicBezTo>
                <a:cubicBezTo>
                  <a:pt x="4585430" y="2078372"/>
                  <a:pt x="4585430" y="2076303"/>
                  <a:pt x="4577153" y="2078372"/>
                </a:cubicBezTo>
                <a:cubicBezTo>
                  <a:pt x="4566807" y="2080441"/>
                  <a:pt x="4554392" y="2074233"/>
                  <a:pt x="4554392" y="2086649"/>
                </a:cubicBezTo>
                <a:cubicBezTo>
                  <a:pt x="4554392" y="2099064"/>
                  <a:pt x="4558530" y="2107341"/>
                  <a:pt x="4562669" y="2115618"/>
                </a:cubicBezTo>
                <a:cubicBezTo>
                  <a:pt x="4566807" y="2123895"/>
                  <a:pt x="4568877" y="2123895"/>
                  <a:pt x="4573015" y="2132172"/>
                </a:cubicBezTo>
                <a:cubicBezTo>
                  <a:pt x="4577153" y="2140449"/>
                  <a:pt x="4577153" y="2146657"/>
                  <a:pt x="4581292" y="2154934"/>
                </a:cubicBezTo>
                <a:cubicBezTo>
                  <a:pt x="4583361" y="2163211"/>
                  <a:pt x="4581292" y="2157003"/>
                  <a:pt x="4589569" y="2171488"/>
                </a:cubicBezTo>
                <a:cubicBezTo>
                  <a:pt x="4597846" y="2185972"/>
                  <a:pt x="4612330" y="2194249"/>
                  <a:pt x="4612330" y="2194249"/>
                </a:cubicBezTo>
                <a:cubicBezTo>
                  <a:pt x="4612330" y="2194249"/>
                  <a:pt x="4641300" y="2192180"/>
                  <a:pt x="4643369" y="2194249"/>
                </a:cubicBezTo>
                <a:cubicBezTo>
                  <a:pt x="4645438" y="2196318"/>
                  <a:pt x="4657854" y="2192180"/>
                  <a:pt x="4666131" y="2194249"/>
                </a:cubicBezTo>
                <a:cubicBezTo>
                  <a:pt x="4666131" y="2194249"/>
                  <a:pt x="4674408" y="2194249"/>
                  <a:pt x="4680615" y="2196318"/>
                </a:cubicBezTo>
                <a:close/>
                <a:moveTo>
                  <a:pt x="4190206" y="3607538"/>
                </a:moveTo>
                <a:cubicBezTo>
                  <a:pt x="4179860" y="3611677"/>
                  <a:pt x="4142613" y="3617885"/>
                  <a:pt x="4136406" y="3619954"/>
                </a:cubicBezTo>
                <a:cubicBezTo>
                  <a:pt x="4130198" y="3624092"/>
                  <a:pt x="4136406" y="3630300"/>
                  <a:pt x="4136406" y="3636508"/>
                </a:cubicBezTo>
                <a:cubicBezTo>
                  <a:pt x="4136406" y="3642715"/>
                  <a:pt x="4128129" y="3640646"/>
                  <a:pt x="4115713" y="3644785"/>
                </a:cubicBezTo>
                <a:cubicBezTo>
                  <a:pt x="4103298" y="3646854"/>
                  <a:pt x="4099159" y="3653062"/>
                  <a:pt x="4092952" y="3657200"/>
                </a:cubicBezTo>
                <a:cubicBezTo>
                  <a:pt x="4088813" y="3661338"/>
                  <a:pt x="4090883" y="3671685"/>
                  <a:pt x="4090883" y="3675823"/>
                </a:cubicBezTo>
                <a:cubicBezTo>
                  <a:pt x="4090883" y="3679962"/>
                  <a:pt x="4107437" y="3686170"/>
                  <a:pt x="4107437" y="3686170"/>
                </a:cubicBezTo>
                <a:lnTo>
                  <a:pt x="4107437" y="3698585"/>
                </a:lnTo>
                <a:cubicBezTo>
                  <a:pt x="4107437" y="3702723"/>
                  <a:pt x="4099159" y="3704793"/>
                  <a:pt x="4088813" y="3711000"/>
                </a:cubicBezTo>
                <a:cubicBezTo>
                  <a:pt x="4078467" y="3715139"/>
                  <a:pt x="3987421" y="3715139"/>
                  <a:pt x="3987421" y="3715139"/>
                </a:cubicBezTo>
                <a:cubicBezTo>
                  <a:pt x="3987421" y="3715139"/>
                  <a:pt x="3970867" y="3715139"/>
                  <a:pt x="3962590" y="3715139"/>
                </a:cubicBezTo>
                <a:cubicBezTo>
                  <a:pt x="3954313" y="3715139"/>
                  <a:pt x="3943967" y="3733762"/>
                  <a:pt x="3939828" y="3733762"/>
                </a:cubicBezTo>
                <a:cubicBezTo>
                  <a:pt x="3935690" y="3733762"/>
                  <a:pt x="3917067" y="3735831"/>
                  <a:pt x="3906721" y="3733762"/>
                </a:cubicBezTo>
                <a:cubicBezTo>
                  <a:pt x="3896374" y="3733762"/>
                  <a:pt x="3898443" y="3729623"/>
                  <a:pt x="3894305" y="3725485"/>
                </a:cubicBezTo>
                <a:cubicBezTo>
                  <a:pt x="3890167" y="3721346"/>
                  <a:pt x="3865336" y="3721346"/>
                  <a:pt x="3859128" y="3721346"/>
                </a:cubicBezTo>
                <a:cubicBezTo>
                  <a:pt x="3852920" y="3721346"/>
                  <a:pt x="3844643" y="3727554"/>
                  <a:pt x="3838436" y="3733762"/>
                </a:cubicBezTo>
                <a:cubicBezTo>
                  <a:pt x="3838436" y="3733762"/>
                  <a:pt x="3834297" y="3737900"/>
                  <a:pt x="3832228" y="3739970"/>
                </a:cubicBezTo>
                <a:cubicBezTo>
                  <a:pt x="3826020" y="3744108"/>
                  <a:pt x="3817743" y="3748247"/>
                  <a:pt x="3813605" y="3750316"/>
                </a:cubicBezTo>
                <a:cubicBezTo>
                  <a:pt x="3807397" y="3750316"/>
                  <a:pt x="3792912" y="3754454"/>
                  <a:pt x="3784635" y="3754454"/>
                </a:cubicBezTo>
                <a:cubicBezTo>
                  <a:pt x="3776359" y="3754454"/>
                  <a:pt x="3782566" y="3746177"/>
                  <a:pt x="3784635" y="3742039"/>
                </a:cubicBezTo>
                <a:cubicBezTo>
                  <a:pt x="3784635" y="3737900"/>
                  <a:pt x="3790843" y="3737900"/>
                  <a:pt x="3801189" y="3727554"/>
                </a:cubicBezTo>
                <a:cubicBezTo>
                  <a:pt x="3811536" y="3717208"/>
                  <a:pt x="3801189" y="3717208"/>
                  <a:pt x="3797051" y="3717208"/>
                </a:cubicBezTo>
                <a:cubicBezTo>
                  <a:pt x="3797051" y="3717208"/>
                  <a:pt x="3797051" y="3717208"/>
                  <a:pt x="3792912" y="3717208"/>
                </a:cubicBezTo>
                <a:lnTo>
                  <a:pt x="3805328" y="3700654"/>
                </a:lnTo>
                <a:cubicBezTo>
                  <a:pt x="3805328" y="3700654"/>
                  <a:pt x="3813605" y="3690308"/>
                  <a:pt x="3817743" y="3684100"/>
                </a:cubicBezTo>
                <a:cubicBezTo>
                  <a:pt x="3821882" y="3677892"/>
                  <a:pt x="3809466" y="3673754"/>
                  <a:pt x="3803259" y="3673754"/>
                </a:cubicBezTo>
                <a:cubicBezTo>
                  <a:pt x="3797051" y="3673754"/>
                  <a:pt x="3768081" y="3673754"/>
                  <a:pt x="3761874" y="3671685"/>
                </a:cubicBezTo>
                <a:cubicBezTo>
                  <a:pt x="3755666" y="3669616"/>
                  <a:pt x="3749458" y="3663408"/>
                  <a:pt x="3747389" y="3659269"/>
                </a:cubicBezTo>
                <a:cubicBezTo>
                  <a:pt x="3745320" y="3655131"/>
                  <a:pt x="3747389" y="3632369"/>
                  <a:pt x="3747389" y="3632369"/>
                </a:cubicBezTo>
                <a:cubicBezTo>
                  <a:pt x="3747389" y="3632369"/>
                  <a:pt x="3792912" y="3619954"/>
                  <a:pt x="3809466" y="3617885"/>
                </a:cubicBezTo>
                <a:cubicBezTo>
                  <a:pt x="3811536" y="3617885"/>
                  <a:pt x="3815674" y="3617885"/>
                  <a:pt x="3821882" y="3613746"/>
                </a:cubicBezTo>
                <a:cubicBezTo>
                  <a:pt x="3821882" y="3613746"/>
                  <a:pt x="3823951" y="3613746"/>
                  <a:pt x="3826020" y="3613746"/>
                </a:cubicBezTo>
                <a:cubicBezTo>
                  <a:pt x="3830159" y="3613746"/>
                  <a:pt x="3834297" y="3609607"/>
                  <a:pt x="3840505" y="3609607"/>
                </a:cubicBezTo>
                <a:cubicBezTo>
                  <a:pt x="3844643" y="3609607"/>
                  <a:pt x="3848782" y="3605469"/>
                  <a:pt x="3852920" y="3605469"/>
                </a:cubicBezTo>
                <a:cubicBezTo>
                  <a:pt x="3852920" y="3605469"/>
                  <a:pt x="3854990" y="3605469"/>
                  <a:pt x="3857059" y="3605469"/>
                </a:cubicBezTo>
                <a:cubicBezTo>
                  <a:pt x="3865336" y="3603400"/>
                  <a:pt x="3873613" y="3599261"/>
                  <a:pt x="3879820" y="3597192"/>
                </a:cubicBezTo>
                <a:cubicBezTo>
                  <a:pt x="3879820" y="3597192"/>
                  <a:pt x="3879820" y="3597192"/>
                  <a:pt x="3879820" y="3597192"/>
                </a:cubicBezTo>
                <a:cubicBezTo>
                  <a:pt x="3879820" y="3597192"/>
                  <a:pt x="3881889" y="3597192"/>
                  <a:pt x="3881889" y="3597192"/>
                </a:cubicBezTo>
                <a:cubicBezTo>
                  <a:pt x="3894305" y="3595123"/>
                  <a:pt x="3914997" y="3601331"/>
                  <a:pt x="3925344" y="3601331"/>
                </a:cubicBezTo>
                <a:cubicBezTo>
                  <a:pt x="3935690" y="3601331"/>
                  <a:pt x="3950174" y="3609607"/>
                  <a:pt x="3956382" y="3609607"/>
                </a:cubicBezTo>
                <a:cubicBezTo>
                  <a:pt x="3960521" y="3609607"/>
                  <a:pt x="3968798" y="3601331"/>
                  <a:pt x="3975005" y="3590984"/>
                </a:cubicBezTo>
                <a:cubicBezTo>
                  <a:pt x="3981213" y="3580638"/>
                  <a:pt x="4037082" y="3570292"/>
                  <a:pt x="4037082" y="3570292"/>
                </a:cubicBezTo>
                <a:cubicBezTo>
                  <a:pt x="4037082" y="3570292"/>
                  <a:pt x="4049498" y="3568223"/>
                  <a:pt x="4053636" y="3566154"/>
                </a:cubicBezTo>
                <a:cubicBezTo>
                  <a:pt x="4057775" y="3564084"/>
                  <a:pt x="4059844" y="3557877"/>
                  <a:pt x="4053636" y="3545461"/>
                </a:cubicBezTo>
                <a:cubicBezTo>
                  <a:pt x="4049498" y="3533046"/>
                  <a:pt x="4055706" y="3524769"/>
                  <a:pt x="4059844" y="3518561"/>
                </a:cubicBezTo>
                <a:cubicBezTo>
                  <a:pt x="4063982" y="3510284"/>
                  <a:pt x="4066052" y="3497869"/>
                  <a:pt x="4070190" y="3491661"/>
                </a:cubicBezTo>
                <a:cubicBezTo>
                  <a:pt x="4072260" y="3483384"/>
                  <a:pt x="4072260" y="3481315"/>
                  <a:pt x="4082606" y="3464761"/>
                </a:cubicBezTo>
                <a:cubicBezTo>
                  <a:pt x="4092952" y="3448207"/>
                  <a:pt x="4099159" y="3452346"/>
                  <a:pt x="4103298" y="3437861"/>
                </a:cubicBezTo>
                <a:cubicBezTo>
                  <a:pt x="4103298" y="3431653"/>
                  <a:pt x="4113644" y="3425445"/>
                  <a:pt x="4121921" y="3421307"/>
                </a:cubicBezTo>
                <a:cubicBezTo>
                  <a:pt x="4121921" y="3427515"/>
                  <a:pt x="4121921" y="3439930"/>
                  <a:pt x="4121921" y="3444068"/>
                </a:cubicBezTo>
                <a:cubicBezTo>
                  <a:pt x="4126060" y="3450276"/>
                  <a:pt x="4132267" y="3456484"/>
                  <a:pt x="4132267" y="3468900"/>
                </a:cubicBezTo>
                <a:cubicBezTo>
                  <a:pt x="4132267" y="3481315"/>
                  <a:pt x="4132267" y="3483384"/>
                  <a:pt x="4140544" y="3487523"/>
                </a:cubicBezTo>
                <a:cubicBezTo>
                  <a:pt x="4148821" y="3491661"/>
                  <a:pt x="4173652" y="3493730"/>
                  <a:pt x="4183998" y="3493730"/>
                </a:cubicBezTo>
                <a:cubicBezTo>
                  <a:pt x="4186068" y="3493730"/>
                  <a:pt x="4188137" y="3493730"/>
                  <a:pt x="4188137" y="3493730"/>
                </a:cubicBezTo>
                <a:lnTo>
                  <a:pt x="4217106" y="3502007"/>
                </a:lnTo>
                <a:lnTo>
                  <a:pt x="4229522" y="3502007"/>
                </a:lnTo>
                <a:cubicBezTo>
                  <a:pt x="4229522" y="3502007"/>
                  <a:pt x="4229522" y="3506146"/>
                  <a:pt x="4229522" y="3508215"/>
                </a:cubicBezTo>
                <a:cubicBezTo>
                  <a:pt x="4223314" y="3533046"/>
                  <a:pt x="4215037" y="3543392"/>
                  <a:pt x="4217106" y="3551669"/>
                </a:cubicBezTo>
                <a:cubicBezTo>
                  <a:pt x="4219175" y="3559946"/>
                  <a:pt x="4229522" y="3576500"/>
                  <a:pt x="4233660" y="3590984"/>
                </a:cubicBezTo>
                <a:cubicBezTo>
                  <a:pt x="4237799" y="3605469"/>
                  <a:pt x="4202621" y="3611677"/>
                  <a:pt x="4192275" y="3615815"/>
                </a:cubicBezTo>
                <a:close/>
                <a:moveTo>
                  <a:pt x="3319057" y="4031732"/>
                </a:moveTo>
                <a:cubicBezTo>
                  <a:pt x="3302503" y="4048286"/>
                  <a:pt x="3275603" y="4064840"/>
                  <a:pt x="3269395" y="4068978"/>
                </a:cubicBezTo>
                <a:cubicBezTo>
                  <a:pt x="3256980" y="4077255"/>
                  <a:pt x="3244565" y="4100017"/>
                  <a:pt x="3242495" y="4110363"/>
                </a:cubicBezTo>
                <a:cubicBezTo>
                  <a:pt x="3242495" y="4114502"/>
                  <a:pt x="3242495" y="4116571"/>
                  <a:pt x="3242495" y="4120709"/>
                </a:cubicBezTo>
                <a:cubicBezTo>
                  <a:pt x="3196972" y="4112432"/>
                  <a:pt x="3168003" y="4116571"/>
                  <a:pt x="3161795" y="4120709"/>
                </a:cubicBezTo>
                <a:cubicBezTo>
                  <a:pt x="3153518" y="4124848"/>
                  <a:pt x="3136964" y="4139332"/>
                  <a:pt x="3126618" y="4145540"/>
                </a:cubicBezTo>
                <a:cubicBezTo>
                  <a:pt x="3116272" y="4151748"/>
                  <a:pt x="3112133" y="4145540"/>
                  <a:pt x="3105925" y="4145540"/>
                </a:cubicBezTo>
                <a:cubicBezTo>
                  <a:pt x="3099718" y="4145540"/>
                  <a:pt x="3095579" y="4139332"/>
                  <a:pt x="3089372" y="4128986"/>
                </a:cubicBezTo>
                <a:cubicBezTo>
                  <a:pt x="3083164" y="4118640"/>
                  <a:pt x="3064541" y="4116571"/>
                  <a:pt x="3060402" y="4116571"/>
                </a:cubicBezTo>
                <a:cubicBezTo>
                  <a:pt x="3056264" y="4116571"/>
                  <a:pt x="3041779" y="4120709"/>
                  <a:pt x="3027295" y="4124848"/>
                </a:cubicBezTo>
                <a:cubicBezTo>
                  <a:pt x="3012810" y="4128986"/>
                  <a:pt x="3010741" y="4131056"/>
                  <a:pt x="3010741" y="4131056"/>
                </a:cubicBezTo>
                <a:cubicBezTo>
                  <a:pt x="3010741" y="4131056"/>
                  <a:pt x="3000394" y="4126917"/>
                  <a:pt x="2994187" y="4124848"/>
                </a:cubicBezTo>
                <a:cubicBezTo>
                  <a:pt x="2987979" y="4124848"/>
                  <a:pt x="2969356" y="4139332"/>
                  <a:pt x="2967287" y="4141402"/>
                </a:cubicBezTo>
                <a:cubicBezTo>
                  <a:pt x="2963148" y="4145540"/>
                  <a:pt x="2954871" y="4149679"/>
                  <a:pt x="2954871" y="4149679"/>
                </a:cubicBezTo>
                <a:cubicBezTo>
                  <a:pt x="2954871" y="4149679"/>
                  <a:pt x="2944525" y="4149679"/>
                  <a:pt x="2925902" y="4149679"/>
                </a:cubicBezTo>
                <a:cubicBezTo>
                  <a:pt x="2905209" y="4149679"/>
                  <a:pt x="2909348" y="4178648"/>
                  <a:pt x="2909348" y="4188994"/>
                </a:cubicBezTo>
                <a:lnTo>
                  <a:pt x="2909348" y="4213825"/>
                </a:lnTo>
                <a:cubicBezTo>
                  <a:pt x="2909348" y="4220033"/>
                  <a:pt x="2894863" y="4217964"/>
                  <a:pt x="2884517" y="4220033"/>
                </a:cubicBezTo>
                <a:cubicBezTo>
                  <a:pt x="2874171" y="4220033"/>
                  <a:pt x="2849340" y="4199340"/>
                  <a:pt x="2836925" y="4197271"/>
                </a:cubicBezTo>
                <a:cubicBezTo>
                  <a:pt x="2826578" y="4193133"/>
                  <a:pt x="2814163" y="4197271"/>
                  <a:pt x="2814163" y="4197271"/>
                </a:cubicBezTo>
                <a:cubicBezTo>
                  <a:pt x="2814163" y="4197271"/>
                  <a:pt x="2810025" y="4195202"/>
                  <a:pt x="2801748" y="4186925"/>
                </a:cubicBezTo>
                <a:cubicBezTo>
                  <a:pt x="2793471" y="4178648"/>
                  <a:pt x="2774847" y="4182787"/>
                  <a:pt x="2766571" y="4180717"/>
                </a:cubicBezTo>
                <a:cubicBezTo>
                  <a:pt x="2756224" y="4180717"/>
                  <a:pt x="2743809" y="4180717"/>
                  <a:pt x="2741740" y="4180717"/>
                </a:cubicBezTo>
                <a:cubicBezTo>
                  <a:pt x="2737601" y="4180717"/>
                  <a:pt x="2718978" y="4170371"/>
                  <a:pt x="2712770" y="4160025"/>
                </a:cubicBezTo>
                <a:cubicBezTo>
                  <a:pt x="2706563" y="4149679"/>
                  <a:pt x="2690009" y="4162094"/>
                  <a:pt x="2683801" y="4160025"/>
                </a:cubicBezTo>
                <a:cubicBezTo>
                  <a:pt x="2677593" y="4157955"/>
                  <a:pt x="2671386" y="4170371"/>
                  <a:pt x="2671386" y="4170371"/>
                </a:cubicBezTo>
                <a:cubicBezTo>
                  <a:pt x="2671386" y="4170371"/>
                  <a:pt x="2652763" y="4166233"/>
                  <a:pt x="2648624" y="4157955"/>
                </a:cubicBezTo>
                <a:cubicBezTo>
                  <a:pt x="2644486" y="4149679"/>
                  <a:pt x="2634139" y="4151748"/>
                  <a:pt x="2627932" y="4151748"/>
                </a:cubicBezTo>
                <a:cubicBezTo>
                  <a:pt x="2621724" y="4151748"/>
                  <a:pt x="2611378" y="4155886"/>
                  <a:pt x="2601032" y="4160025"/>
                </a:cubicBezTo>
                <a:cubicBezTo>
                  <a:pt x="2598962" y="4139332"/>
                  <a:pt x="2586547" y="4120709"/>
                  <a:pt x="2586547" y="4120709"/>
                </a:cubicBezTo>
                <a:cubicBezTo>
                  <a:pt x="2586547" y="4120709"/>
                  <a:pt x="2572062" y="4077255"/>
                  <a:pt x="2567924" y="4068978"/>
                </a:cubicBezTo>
                <a:cubicBezTo>
                  <a:pt x="2565855" y="4058632"/>
                  <a:pt x="2559647" y="4058632"/>
                  <a:pt x="2553439" y="4056563"/>
                </a:cubicBezTo>
                <a:cubicBezTo>
                  <a:pt x="2549301" y="4054494"/>
                  <a:pt x="2524470" y="4052425"/>
                  <a:pt x="2516193" y="4052425"/>
                </a:cubicBezTo>
                <a:cubicBezTo>
                  <a:pt x="2507916" y="4052425"/>
                  <a:pt x="2503778" y="4056563"/>
                  <a:pt x="2487224" y="4058632"/>
                </a:cubicBezTo>
                <a:cubicBezTo>
                  <a:pt x="2470670" y="4060701"/>
                  <a:pt x="2476877" y="4052425"/>
                  <a:pt x="2476877" y="4050355"/>
                </a:cubicBezTo>
                <a:cubicBezTo>
                  <a:pt x="2476877" y="4050355"/>
                  <a:pt x="2485154" y="4029663"/>
                  <a:pt x="2489293" y="4025524"/>
                </a:cubicBezTo>
                <a:cubicBezTo>
                  <a:pt x="2491362" y="4021386"/>
                  <a:pt x="2497570" y="4000694"/>
                  <a:pt x="2499639" y="3986209"/>
                </a:cubicBezTo>
                <a:cubicBezTo>
                  <a:pt x="2499639" y="3971724"/>
                  <a:pt x="2503778" y="3953101"/>
                  <a:pt x="2514124" y="3934478"/>
                </a:cubicBezTo>
                <a:cubicBezTo>
                  <a:pt x="2526539" y="3915855"/>
                  <a:pt x="2516193" y="3895162"/>
                  <a:pt x="2514124" y="3886886"/>
                </a:cubicBezTo>
                <a:cubicBezTo>
                  <a:pt x="2512054" y="3878608"/>
                  <a:pt x="2509985" y="3866193"/>
                  <a:pt x="2507916" y="3859985"/>
                </a:cubicBezTo>
                <a:cubicBezTo>
                  <a:pt x="2507916" y="3859985"/>
                  <a:pt x="2520331" y="3859985"/>
                  <a:pt x="2534816" y="3851709"/>
                </a:cubicBezTo>
                <a:cubicBezTo>
                  <a:pt x="2547231" y="3843431"/>
                  <a:pt x="2545162" y="3841362"/>
                  <a:pt x="2547231" y="3828947"/>
                </a:cubicBezTo>
                <a:cubicBezTo>
                  <a:pt x="2551370" y="3818601"/>
                  <a:pt x="2549301" y="3810324"/>
                  <a:pt x="2553439" y="3795839"/>
                </a:cubicBezTo>
                <a:cubicBezTo>
                  <a:pt x="2557578" y="3781354"/>
                  <a:pt x="2567924" y="3783424"/>
                  <a:pt x="2578270" y="3777216"/>
                </a:cubicBezTo>
                <a:cubicBezTo>
                  <a:pt x="2588616" y="3771008"/>
                  <a:pt x="2584478" y="3764800"/>
                  <a:pt x="2584478" y="3760662"/>
                </a:cubicBezTo>
                <a:cubicBezTo>
                  <a:pt x="2584478" y="3756523"/>
                  <a:pt x="2590685" y="3731693"/>
                  <a:pt x="2596893" y="3725485"/>
                </a:cubicBezTo>
                <a:cubicBezTo>
                  <a:pt x="2603101" y="3717208"/>
                  <a:pt x="2632070" y="3694446"/>
                  <a:pt x="2646555" y="3686170"/>
                </a:cubicBezTo>
                <a:cubicBezTo>
                  <a:pt x="2646555" y="3686170"/>
                  <a:pt x="2648624" y="3686170"/>
                  <a:pt x="2650693" y="3684100"/>
                </a:cubicBezTo>
                <a:cubicBezTo>
                  <a:pt x="2650693" y="3684100"/>
                  <a:pt x="2650693" y="3684100"/>
                  <a:pt x="2652763" y="3684100"/>
                </a:cubicBezTo>
                <a:cubicBezTo>
                  <a:pt x="2652763" y="3684100"/>
                  <a:pt x="2654832" y="3684100"/>
                  <a:pt x="2656901" y="3682031"/>
                </a:cubicBezTo>
                <a:cubicBezTo>
                  <a:pt x="2656901" y="3682031"/>
                  <a:pt x="2656901" y="3682031"/>
                  <a:pt x="2656901" y="3682031"/>
                </a:cubicBezTo>
                <a:cubicBezTo>
                  <a:pt x="2656901" y="3682031"/>
                  <a:pt x="2661039" y="3679962"/>
                  <a:pt x="2661039" y="3677892"/>
                </a:cubicBezTo>
                <a:cubicBezTo>
                  <a:pt x="2661039" y="3677892"/>
                  <a:pt x="2661039" y="3677892"/>
                  <a:pt x="2663109" y="3675823"/>
                </a:cubicBezTo>
                <a:lnTo>
                  <a:pt x="2663109" y="3675823"/>
                </a:lnTo>
                <a:lnTo>
                  <a:pt x="2704493" y="3679962"/>
                </a:lnTo>
                <a:cubicBezTo>
                  <a:pt x="2704493" y="3679962"/>
                  <a:pt x="2739670" y="3684100"/>
                  <a:pt x="2754155" y="3684100"/>
                </a:cubicBezTo>
                <a:cubicBezTo>
                  <a:pt x="2768640" y="3684100"/>
                  <a:pt x="2787263" y="3677892"/>
                  <a:pt x="2787263" y="3677892"/>
                </a:cubicBezTo>
                <a:cubicBezTo>
                  <a:pt x="2787263" y="3677892"/>
                  <a:pt x="2795540" y="3671685"/>
                  <a:pt x="2803817" y="3671685"/>
                </a:cubicBezTo>
                <a:cubicBezTo>
                  <a:pt x="2812094" y="3671685"/>
                  <a:pt x="2830717" y="3677892"/>
                  <a:pt x="2830717" y="3677892"/>
                </a:cubicBezTo>
                <a:lnTo>
                  <a:pt x="2865894" y="3688239"/>
                </a:lnTo>
                <a:cubicBezTo>
                  <a:pt x="2865894" y="3688239"/>
                  <a:pt x="2940386" y="3700654"/>
                  <a:pt x="2944525" y="3700654"/>
                </a:cubicBezTo>
                <a:cubicBezTo>
                  <a:pt x="2948664" y="3700654"/>
                  <a:pt x="2959010" y="3717208"/>
                  <a:pt x="2959010" y="3717208"/>
                </a:cubicBezTo>
                <a:lnTo>
                  <a:pt x="3004533" y="3729623"/>
                </a:lnTo>
                <a:cubicBezTo>
                  <a:pt x="3004533" y="3729623"/>
                  <a:pt x="3035571" y="3723416"/>
                  <a:pt x="3045918" y="3717208"/>
                </a:cubicBezTo>
                <a:cubicBezTo>
                  <a:pt x="3056264" y="3711000"/>
                  <a:pt x="3079026" y="3723416"/>
                  <a:pt x="3087302" y="3727554"/>
                </a:cubicBezTo>
                <a:cubicBezTo>
                  <a:pt x="3093510" y="3731693"/>
                  <a:pt x="3114203" y="3766870"/>
                  <a:pt x="3120410" y="3779285"/>
                </a:cubicBezTo>
                <a:cubicBezTo>
                  <a:pt x="3126618" y="3791700"/>
                  <a:pt x="3120410" y="3812393"/>
                  <a:pt x="3120410" y="3820670"/>
                </a:cubicBezTo>
                <a:cubicBezTo>
                  <a:pt x="3120410" y="3828947"/>
                  <a:pt x="3126618" y="3845501"/>
                  <a:pt x="3130757" y="3853778"/>
                </a:cubicBezTo>
                <a:cubicBezTo>
                  <a:pt x="3134895" y="3862055"/>
                  <a:pt x="3149380" y="3880678"/>
                  <a:pt x="3157656" y="3886886"/>
                </a:cubicBezTo>
                <a:cubicBezTo>
                  <a:pt x="3165933" y="3895162"/>
                  <a:pt x="3161795" y="3903439"/>
                  <a:pt x="3161795" y="3909647"/>
                </a:cubicBezTo>
                <a:cubicBezTo>
                  <a:pt x="3161795" y="3915855"/>
                  <a:pt x="3157656" y="3924132"/>
                  <a:pt x="3157656" y="3930339"/>
                </a:cubicBezTo>
                <a:cubicBezTo>
                  <a:pt x="3157656" y="3934478"/>
                  <a:pt x="3157656" y="3946893"/>
                  <a:pt x="3157656" y="3946893"/>
                </a:cubicBezTo>
                <a:cubicBezTo>
                  <a:pt x="3157656" y="3946893"/>
                  <a:pt x="3192834" y="3951032"/>
                  <a:pt x="3196972" y="3946893"/>
                </a:cubicBezTo>
                <a:cubicBezTo>
                  <a:pt x="3201110" y="3944824"/>
                  <a:pt x="3228011" y="3946893"/>
                  <a:pt x="3238357" y="3946893"/>
                </a:cubicBezTo>
                <a:cubicBezTo>
                  <a:pt x="3248703" y="3946893"/>
                  <a:pt x="3252841" y="3955170"/>
                  <a:pt x="3252841" y="3955170"/>
                </a:cubicBezTo>
                <a:lnTo>
                  <a:pt x="3252841" y="4000694"/>
                </a:lnTo>
                <a:cubicBezTo>
                  <a:pt x="3252841" y="4011040"/>
                  <a:pt x="3265257" y="3984140"/>
                  <a:pt x="3265257" y="3984140"/>
                </a:cubicBezTo>
                <a:lnTo>
                  <a:pt x="3294226" y="3984140"/>
                </a:lnTo>
                <a:cubicBezTo>
                  <a:pt x="3300434" y="3984140"/>
                  <a:pt x="3302503" y="4019317"/>
                  <a:pt x="3308711" y="4023455"/>
                </a:cubicBezTo>
                <a:cubicBezTo>
                  <a:pt x="3312849" y="4025524"/>
                  <a:pt x="3316988" y="4031732"/>
                  <a:pt x="3319057" y="4037940"/>
                </a:cubicBezTo>
                <a:close/>
                <a:moveTo>
                  <a:pt x="3074887" y="4482826"/>
                </a:moveTo>
                <a:cubicBezTo>
                  <a:pt x="3070748" y="4486965"/>
                  <a:pt x="3074887" y="4495241"/>
                  <a:pt x="3070748" y="4507657"/>
                </a:cubicBezTo>
                <a:cubicBezTo>
                  <a:pt x="3066610" y="4518003"/>
                  <a:pt x="3054194" y="4532488"/>
                  <a:pt x="3050056" y="4536626"/>
                </a:cubicBezTo>
                <a:cubicBezTo>
                  <a:pt x="3045918" y="4542834"/>
                  <a:pt x="3037641" y="4532488"/>
                  <a:pt x="3045918" y="4542834"/>
                </a:cubicBezTo>
                <a:cubicBezTo>
                  <a:pt x="3054194" y="4551111"/>
                  <a:pt x="3062472" y="4540765"/>
                  <a:pt x="3064541" y="4542834"/>
                </a:cubicBezTo>
                <a:cubicBezTo>
                  <a:pt x="3068679" y="4544903"/>
                  <a:pt x="3079026" y="4542834"/>
                  <a:pt x="3079026" y="4542834"/>
                </a:cubicBezTo>
                <a:cubicBezTo>
                  <a:pt x="3079026" y="4542834"/>
                  <a:pt x="3083164" y="4549042"/>
                  <a:pt x="3087302" y="4555249"/>
                </a:cubicBezTo>
                <a:cubicBezTo>
                  <a:pt x="3087302" y="4555249"/>
                  <a:pt x="3091441" y="4561457"/>
                  <a:pt x="3095579" y="4571803"/>
                </a:cubicBezTo>
                <a:cubicBezTo>
                  <a:pt x="3091441" y="4575942"/>
                  <a:pt x="3089372" y="4580080"/>
                  <a:pt x="3085233" y="4584219"/>
                </a:cubicBezTo>
                <a:cubicBezTo>
                  <a:pt x="3085233" y="4584219"/>
                  <a:pt x="3083164" y="4588357"/>
                  <a:pt x="3081095" y="4588357"/>
                </a:cubicBezTo>
                <a:cubicBezTo>
                  <a:pt x="3074887" y="4598703"/>
                  <a:pt x="3068679" y="4606980"/>
                  <a:pt x="3064541" y="4613188"/>
                </a:cubicBezTo>
                <a:cubicBezTo>
                  <a:pt x="3045918" y="4648365"/>
                  <a:pt x="2973494" y="4778727"/>
                  <a:pt x="2965218" y="4795281"/>
                </a:cubicBezTo>
                <a:cubicBezTo>
                  <a:pt x="2956940" y="4811835"/>
                  <a:pt x="2901071" y="4857358"/>
                  <a:pt x="2876240" y="4869773"/>
                </a:cubicBezTo>
                <a:cubicBezTo>
                  <a:pt x="2859686" y="4878050"/>
                  <a:pt x="2841063" y="4888397"/>
                  <a:pt x="2826578" y="4900812"/>
                </a:cubicBezTo>
                <a:cubicBezTo>
                  <a:pt x="2812094" y="4911158"/>
                  <a:pt x="2807955" y="4931851"/>
                  <a:pt x="2791401" y="4944266"/>
                </a:cubicBezTo>
                <a:cubicBezTo>
                  <a:pt x="2783125" y="4950474"/>
                  <a:pt x="2772778" y="4956681"/>
                  <a:pt x="2766571" y="4962889"/>
                </a:cubicBezTo>
                <a:cubicBezTo>
                  <a:pt x="2754155" y="4977374"/>
                  <a:pt x="2750017" y="4995997"/>
                  <a:pt x="2743809" y="5014620"/>
                </a:cubicBezTo>
                <a:cubicBezTo>
                  <a:pt x="2735532" y="5039451"/>
                  <a:pt x="2725186" y="5068420"/>
                  <a:pt x="2706563" y="5087043"/>
                </a:cubicBezTo>
                <a:cubicBezTo>
                  <a:pt x="2698286" y="5095320"/>
                  <a:pt x="2690009" y="5095320"/>
                  <a:pt x="2681732" y="5103597"/>
                </a:cubicBezTo>
                <a:cubicBezTo>
                  <a:pt x="2669316" y="5113944"/>
                  <a:pt x="2644486" y="5147051"/>
                  <a:pt x="2625862" y="5142913"/>
                </a:cubicBezTo>
                <a:cubicBezTo>
                  <a:pt x="2607239" y="5136705"/>
                  <a:pt x="2611378" y="5113944"/>
                  <a:pt x="2609309" y="5099459"/>
                </a:cubicBezTo>
                <a:cubicBezTo>
                  <a:pt x="2607239" y="5078766"/>
                  <a:pt x="2609309" y="5074628"/>
                  <a:pt x="2615516" y="5062213"/>
                </a:cubicBezTo>
                <a:cubicBezTo>
                  <a:pt x="2621724" y="5049797"/>
                  <a:pt x="2632070" y="5049797"/>
                  <a:pt x="2636209" y="5045659"/>
                </a:cubicBezTo>
                <a:cubicBezTo>
                  <a:pt x="2640347" y="5039451"/>
                  <a:pt x="2654832" y="5031174"/>
                  <a:pt x="2661039" y="5022897"/>
                </a:cubicBezTo>
                <a:cubicBezTo>
                  <a:pt x="2667247" y="5014620"/>
                  <a:pt x="2654832" y="5000136"/>
                  <a:pt x="2648624" y="4993928"/>
                </a:cubicBezTo>
                <a:cubicBezTo>
                  <a:pt x="2642416" y="4987720"/>
                  <a:pt x="2623793" y="4985651"/>
                  <a:pt x="2615516" y="4981512"/>
                </a:cubicBezTo>
                <a:cubicBezTo>
                  <a:pt x="2607239" y="4977374"/>
                  <a:pt x="2598962" y="4962889"/>
                  <a:pt x="2598962" y="4954612"/>
                </a:cubicBezTo>
                <a:cubicBezTo>
                  <a:pt x="2598962" y="4946335"/>
                  <a:pt x="2586547" y="4933920"/>
                  <a:pt x="2574131" y="4921504"/>
                </a:cubicBezTo>
                <a:cubicBezTo>
                  <a:pt x="2563785" y="4911158"/>
                  <a:pt x="2551370" y="4898743"/>
                  <a:pt x="2551370" y="4898743"/>
                </a:cubicBezTo>
                <a:cubicBezTo>
                  <a:pt x="2551370" y="4898743"/>
                  <a:pt x="2520331" y="4890466"/>
                  <a:pt x="2505847" y="4869773"/>
                </a:cubicBezTo>
                <a:cubicBezTo>
                  <a:pt x="2491362" y="4849081"/>
                  <a:pt x="2489293" y="4853220"/>
                  <a:pt x="2485154" y="4849081"/>
                </a:cubicBezTo>
                <a:cubicBezTo>
                  <a:pt x="2481016" y="4847012"/>
                  <a:pt x="2458254" y="4840804"/>
                  <a:pt x="2445839" y="4828389"/>
                </a:cubicBezTo>
                <a:cubicBezTo>
                  <a:pt x="2433423" y="4818043"/>
                  <a:pt x="2431354" y="4822181"/>
                  <a:pt x="2412731" y="4813904"/>
                </a:cubicBezTo>
                <a:cubicBezTo>
                  <a:pt x="2392039" y="4805627"/>
                  <a:pt x="2394108" y="4805627"/>
                  <a:pt x="2377554" y="4789073"/>
                </a:cubicBezTo>
                <a:cubicBezTo>
                  <a:pt x="2361000" y="4772519"/>
                  <a:pt x="2352723" y="4760104"/>
                  <a:pt x="2342377" y="4753896"/>
                </a:cubicBezTo>
                <a:cubicBezTo>
                  <a:pt x="2332031" y="4747688"/>
                  <a:pt x="2329962" y="4760104"/>
                  <a:pt x="2327892" y="4774588"/>
                </a:cubicBezTo>
                <a:cubicBezTo>
                  <a:pt x="2325823" y="4787004"/>
                  <a:pt x="2303061" y="4789073"/>
                  <a:pt x="2298923" y="4782866"/>
                </a:cubicBezTo>
                <a:cubicBezTo>
                  <a:pt x="2292715" y="4776658"/>
                  <a:pt x="2290646" y="4760104"/>
                  <a:pt x="2284438" y="4749758"/>
                </a:cubicBezTo>
                <a:cubicBezTo>
                  <a:pt x="2278231" y="4737342"/>
                  <a:pt x="2249261" y="4708373"/>
                  <a:pt x="2238915" y="4695957"/>
                </a:cubicBezTo>
                <a:cubicBezTo>
                  <a:pt x="2228569" y="4681473"/>
                  <a:pt x="2207876" y="4673196"/>
                  <a:pt x="2187184" y="4662850"/>
                </a:cubicBezTo>
                <a:cubicBezTo>
                  <a:pt x="2168561" y="4652504"/>
                  <a:pt x="2156146" y="4664919"/>
                  <a:pt x="2152007" y="4671127"/>
                </a:cubicBezTo>
                <a:cubicBezTo>
                  <a:pt x="2145799" y="4677334"/>
                  <a:pt x="2112692" y="4685611"/>
                  <a:pt x="2104415" y="4681473"/>
                </a:cubicBezTo>
                <a:cubicBezTo>
                  <a:pt x="2096138" y="4677334"/>
                  <a:pt x="2098207" y="4673196"/>
                  <a:pt x="2104415" y="4662850"/>
                </a:cubicBezTo>
                <a:cubicBezTo>
                  <a:pt x="2110622" y="4652504"/>
                  <a:pt x="2174769" y="4582149"/>
                  <a:pt x="2193392" y="4563526"/>
                </a:cubicBezTo>
                <a:cubicBezTo>
                  <a:pt x="2212015" y="4544903"/>
                  <a:pt x="2265815" y="4480757"/>
                  <a:pt x="2276161" y="4472480"/>
                </a:cubicBezTo>
                <a:cubicBezTo>
                  <a:pt x="2284438" y="4464203"/>
                  <a:pt x="2298923" y="4449718"/>
                  <a:pt x="2307200" y="4441441"/>
                </a:cubicBezTo>
                <a:cubicBezTo>
                  <a:pt x="2315477" y="4435234"/>
                  <a:pt x="2325823" y="4441441"/>
                  <a:pt x="2332031" y="4435234"/>
                </a:cubicBezTo>
                <a:cubicBezTo>
                  <a:pt x="2336169" y="4429026"/>
                  <a:pt x="2319615" y="4431095"/>
                  <a:pt x="2338239" y="4412472"/>
                </a:cubicBezTo>
                <a:cubicBezTo>
                  <a:pt x="2356862" y="4393849"/>
                  <a:pt x="2387900" y="4373156"/>
                  <a:pt x="2421008" y="4350395"/>
                </a:cubicBezTo>
                <a:cubicBezTo>
                  <a:pt x="2454116" y="4327633"/>
                  <a:pt x="2483085" y="4313148"/>
                  <a:pt x="2487224" y="4311079"/>
                </a:cubicBezTo>
                <a:cubicBezTo>
                  <a:pt x="2491362" y="4309010"/>
                  <a:pt x="2528608" y="4300733"/>
                  <a:pt x="2538954" y="4292456"/>
                </a:cubicBezTo>
                <a:cubicBezTo>
                  <a:pt x="2545162" y="4288318"/>
                  <a:pt x="2555508" y="4282110"/>
                  <a:pt x="2561716" y="4277971"/>
                </a:cubicBezTo>
                <a:cubicBezTo>
                  <a:pt x="2561716" y="4277971"/>
                  <a:pt x="2561716" y="4277971"/>
                  <a:pt x="2563785" y="4277971"/>
                </a:cubicBezTo>
                <a:cubicBezTo>
                  <a:pt x="2584478" y="4277971"/>
                  <a:pt x="2621724" y="4277971"/>
                  <a:pt x="2627932" y="4277971"/>
                </a:cubicBezTo>
                <a:cubicBezTo>
                  <a:pt x="2636209" y="4277971"/>
                  <a:pt x="2700355" y="4275902"/>
                  <a:pt x="2727255" y="4284179"/>
                </a:cubicBezTo>
                <a:cubicBezTo>
                  <a:pt x="2754155" y="4292456"/>
                  <a:pt x="2787263" y="4311079"/>
                  <a:pt x="2797609" y="4315218"/>
                </a:cubicBezTo>
                <a:cubicBezTo>
                  <a:pt x="2810025" y="4319356"/>
                  <a:pt x="2853479" y="4327633"/>
                  <a:pt x="2853479" y="4327633"/>
                </a:cubicBezTo>
                <a:cubicBezTo>
                  <a:pt x="2853479" y="4327633"/>
                  <a:pt x="2865894" y="4329702"/>
                  <a:pt x="2867963" y="4335910"/>
                </a:cubicBezTo>
                <a:cubicBezTo>
                  <a:pt x="2870032" y="4342118"/>
                  <a:pt x="2952802" y="4404195"/>
                  <a:pt x="2963148" y="4418680"/>
                </a:cubicBezTo>
                <a:cubicBezTo>
                  <a:pt x="2973494" y="4433164"/>
                  <a:pt x="3004533" y="4449718"/>
                  <a:pt x="3016948" y="4449718"/>
                </a:cubicBezTo>
                <a:cubicBezTo>
                  <a:pt x="3029364" y="4449718"/>
                  <a:pt x="3070748" y="4443510"/>
                  <a:pt x="3074887" y="4443510"/>
                </a:cubicBezTo>
                <a:cubicBezTo>
                  <a:pt x="3079026" y="4443510"/>
                  <a:pt x="3107995" y="4435234"/>
                  <a:pt x="3099718" y="4455926"/>
                </a:cubicBezTo>
                <a:cubicBezTo>
                  <a:pt x="3089372" y="4476618"/>
                  <a:pt x="3074887" y="4480757"/>
                  <a:pt x="3072818" y="4482826"/>
                </a:cubicBezTo>
                <a:close/>
                <a:moveTo>
                  <a:pt x="3559089" y="874075"/>
                </a:moveTo>
                <a:cubicBezTo>
                  <a:pt x="3554950" y="905114"/>
                  <a:pt x="3540465" y="965122"/>
                  <a:pt x="3530119" y="983745"/>
                </a:cubicBezTo>
                <a:cubicBezTo>
                  <a:pt x="3519773" y="1002368"/>
                  <a:pt x="3503219" y="1025130"/>
                  <a:pt x="3499081" y="1041684"/>
                </a:cubicBezTo>
                <a:cubicBezTo>
                  <a:pt x="3494942" y="1058238"/>
                  <a:pt x="3494942" y="1076861"/>
                  <a:pt x="3490804" y="1089276"/>
                </a:cubicBezTo>
                <a:cubicBezTo>
                  <a:pt x="3486665" y="1101692"/>
                  <a:pt x="3482527" y="1112038"/>
                  <a:pt x="3472181" y="1126522"/>
                </a:cubicBezTo>
                <a:cubicBezTo>
                  <a:pt x="3461835" y="1141007"/>
                  <a:pt x="3445281" y="1153423"/>
                  <a:pt x="3443211" y="1163769"/>
                </a:cubicBezTo>
                <a:cubicBezTo>
                  <a:pt x="3439073" y="1174115"/>
                  <a:pt x="3443211" y="1178253"/>
                  <a:pt x="3434934" y="1192738"/>
                </a:cubicBezTo>
                <a:cubicBezTo>
                  <a:pt x="3424588" y="1207223"/>
                  <a:pt x="3422519" y="1215500"/>
                  <a:pt x="3410104" y="1229984"/>
                </a:cubicBezTo>
                <a:cubicBezTo>
                  <a:pt x="3403896" y="1236192"/>
                  <a:pt x="3399757" y="1244469"/>
                  <a:pt x="3393550" y="1252746"/>
                </a:cubicBezTo>
                <a:cubicBezTo>
                  <a:pt x="3387342" y="1263092"/>
                  <a:pt x="3379065" y="1271369"/>
                  <a:pt x="3368719" y="1277577"/>
                </a:cubicBezTo>
                <a:cubicBezTo>
                  <a:pt x="3350095" y="1287923"/>
                  <a:pt x="3329403" y="1294131"/>
                  <a:pt x="3321126" y="1302408"/>
                </a:cubicBezTo>
                <a:cubicBezTo>
                  <a:pt x="3312849" y="1310685"/>
                  <a:pt x="3306642" y="1308615"/>
                  <a:pt x="3294226" y="1327238"/>
                </a:cubicBezTo>
                <a:cubicBezTo>
                  <a:pt x="3292157" y="1331377"/>
                  <a:pt x="3288018" y="1335515"/>
                  <a:pt x="3285949" y="1337585"/>
                </a:cubicBezTo>
                <a:cubicBezTo>
                  <a:pt x="3275603" y="1350000"/>
                  <a:pt x="3265257" y="1356208"/>
                  <a:pt x="3259049" y="1362416"/>
                </a:cubicBezTo>
                <a:cubicBezTo>
                  <a:pt x="3252841" y="1368623"/>
                  <a:pt x="3225941" y="1378969"/>
                  <a:pt x="3232149" y="1381039"/>
                </a:cubicBezTo>
                <a:cubicBezTo>
                  <a:pt x="3240426" y="1383108"/>
                  <a:pt x="3265257" y="1385177"/>
                  <a:pt x="3271464" y="1387246"/>
                </a:cubicBezTo>
                <a:cubicBezTo>
                  <a:pt x="3275603" y="1387246"/>
                  <a:pt x="3292157" y="1405870"/>
                  <a:pt x="3296296" y="1407939"/>
                </a:cubicBezTo>
                <a:cubicBezTo>
                  <a:pt x="3300434" y="1410008"/>
                  <a:pt x="3310780" y="1428631"/>
                  <a:pt x="3308711" y="1434839"/>
                </a:cubicBezTo>
                <a:cubicBezTo>
                  <a:pt x="3306642" y="1441047"/>
                  <a:pt x="3296296" y="1451393"/>
                  <a:pt x="3292157" y="1455531"/>
                </a:cubicBezTo>
                <a:cubicBezTo>
                  <a:pt x="3288018" y="1459670"/>
                  <a:pt x="3288018" y="1467947"/>
                  <a:pt x="3288018" y="1476224"/>
                </a:cubicBezTo>
                <a:cubicBezTo>
                  <a:pt x="3288018" y="1484500"/>
                  <a:pt x="3290088" y="1488639"/>
                  <a:pt x="3277672" y="1505193"/>
                </a:cubicBezTo>
                <a:cubicBezTo>
                  <a:pt x="3265257" y="1519678"/>
                  <a:pt x="3240426" y="1552785"/>
                  <a:pt x="3232149" y="1558993"/>
                </a:cubicBezTo>
                <a:cubicBezTo>
                  <a:pt x="3223872" y="1565201"/>
                  <a:pt x="3205249" y="1563132"/>
                  <a:pt x="3199041" y="1569339"/>
                </a:cubicBezTo>
                <a:cubicBezTo>
                  <a:pt x="3190764" y="1577616"/>
                  <a:pt x="3178349" y="1581755"/>
                  <a:pt x="3174210" y="1594170"/>
                </a:cubicBezTo>
                <a:cubicBezTo>
                  <a:pt x="3170072" y="1604516"/>
                  <a:pt x="3163864" y="1594170"/>
                  <a:pt x="3161795" y="1616932"/>
                </a:cubicBezTo>
                <a:cubicBezTo>
                  <a:pt x="3159726" y="1639693"/>
                  <a:pt x="3147310" y="1656247"/>
                  <a:pt x="3145241" y="1660386"/>
                </a:cubicBezTo>
                <a:cubicBezTo>
                  <a:pt x="3145241" y="1666593"/>
                  <a:pt x="3149380" y="1679009"/>
                  <a:pt x="3151449" y="1687286"/>
                </a:cubicBezTo>
                <a:cubicBezTo>
                  <a:pt x="3155587" y="1695563"/>
                  <a:pt x="3176280" y="1710047"/>
                  <a:pt x="3178349" y="1722463"/>
                </a:cubicBezTo>
                <a:cubicBezTo>
                  <a:pt x="3180418" y="1734878"/>
                  <a:pt x="3172141" y="1782471"/>
                  <a:pt x="3161795" y="1799025"/>
                </a:cubicBezTo>
                <a:cubicBezTo>
                  <a:pt x="3149380" y="1813509"/>
                  <a:pt x="3136964" y="1821786"/>
                  <a:pt x="3130757" y="1832132"/>
                </a:cubicBezTo>
                <a:cubicBezTo>
                  <a:pt x="3124549" y="1842479"/>
                  <a:pt x="3122479" y="1854894"/>
                  <a:pt x="3112133" y="1859033"/>
                </a:cubicBezTo>
                <a:cubicBezTo>
                  <a:pt x="3101787" y="1865240"/>
                  <a:pt x="3089372" y="1861102"/>
                  <a:pt x="3081095" y="1883863"/>
                </a:cubicBezTo>
                <a:cubicBezTo>
                  <a:pt x="3072818" y="1906625"/>
                  <a:pt x="3056264" y="1933525"/>
                  <a:pt x="3054194" y="1937664"/>
                </a:cubicBezTo>
                <a:cubicBezTo>
                  <a:pt x="3054194" y="1941802"/>
                  <a:pt x="3039710" y="1970771"/>
                  <a:pt x="3035571" y="1981117"/>
                </a:cubicBezTo>
                <a:cubicBezTo>
                  <a:pt x="3035571" y="1979048"/>
                  <a:pt x="3035571" y="1976979"/>
                  <a:pt x="3035571" y="1976979"/>
                </a:cubicBezTo>
                <a:cubicBezTo>
                  <a:pt x="3035571" y="1976979"/>
                  <a:pt x="3035571" y="1976979"/>
                  <a:pt x="3035571" y="1976979"/>
                </a:cubicBezTo>
                <a:lnTo>
                  <a:pt x="2859686" y="1964564"/>
                </a:lnTo>
                <a:lnTo>
                  <a:pt x="2245123" y="1921110"/>
                </a:lnTo>
                <a:lnTo>
                  <a:pt x="2201669" y="1921110"/>
                </a:lnTo>
                <a:lnTo>
                  <a:pt x="2170630" y="1906625"/>
                </a:lnTo>
                <a:cubicBezTo>
                  <a:pt x="2170630" y="1906625"/>
                  <a:pt x="2160284" y="1883863"/>
                  <a:pt x="2156146" y="1877656"/>
                </a:cubicBezTo>
                <a:cubicBezTo>
                  <a:pt x="2152007" y="1871448"/>
                  <a:pt x="2129245" y="1875586"/>
                  <a:pt x="2125107" y="1869379"/>
                </a:cubicBezTo>
                <a:cubicBezTo>
                  <a:pt x="2120969" y="1863171"/>
                  <a:pt x="2114761" y="1850756"/>
                  <a:pt x="2110622" y="1842479"/>
                </a:cubicBezTo>
                <a:cubicBezTo>
                  <a:pt x="2106484" y="1834202"/>
                  <a:pt x="2096138" y="1836271"/>
                  <a:pt x="2094068" y="1832132"/>
                </a:cubicBezTo>
                <a:cubicBezTo>
                  <a:pt x="2091999" y="1825925"/>
                  <a:pt x="2081653" y="1794886"/>
                  <a:pt x="2081653" y="1788678"/>
                </a:cubicBezTo>
                <a:cubicBezTo>
                  <a:pt x="2081653" y="1782471"/>
                  <a:pt x="2081653" y="1759709"/>
                  <a:pt x="2071307" y="1749363"/>
                </a:cubicBezTo>
                <a:cubicBezTo>
                  <a:pt x="2063030" y="1739017"/>
                  <a:pt x="2060961" y="1732809"/>
                  <a:pt x="2056822" y="1714186"/>
                </a:cubicBezTo>
                <a:cubicBezTo>
                  <a:pt x="2050614" y="1693494"/>
                  <a:pt x="2056822" y="1672801"/>
                  <a:pt x="2056822" y="1672801"/>
                </a:cubicBezTo>
                <a:cubicBezTo>
                  <a:pt x="2056822" y="1672801"/>
                  <a:pt x="2040268" y="1654178"/>
                  <a:pt x="2021645" y="1647970"/>
                </a:cubicBezTo>
                <a:cubicBezTo>
                  <a:pt x="2021645" y="1647970"/>
                  <a:pt x="1996814" y="1592101"/>
                  <a:pt x="1992676" y="1590032"/>
                </a:cubicBezTo>
                <a:cubicBezTo>
                  <a:pt x="1986468" y="1587962"/>
                  <a:pt x="1980260" y="1573478"/>
                  <a:pt x="1980260" y="1563132"/>
                </a:cubicBezTo>
                <a:cubicBezTo>
                  <a:pt x="1980260" y="1552785"/>
                  <a:pt x="2017507" y="1521747"/>
                  <a:pt x="2029922" y="1490708"/>
                </a:cubicBezTo>
                <a:cubicBezTo>
                  <a:pt x="2042337" y="1459670"/>
                  <a:pt x="2120969" y="1304477"/>
                  <a:pt x="2135453" y="1265161"/>
                </a:cubicBezTo>
                <a:cubicBezTo>
                  <a:pt x="2149938" y="1225846"/>
                  <a:pt x="2216153" y="1101692"/>
                  <a:pt x="2228569" y="1078930"/>
                </a:cubicBezTo>
                <a:cubicBezTo>
                  <a:pt x="2240984" y="1056168"/>
                  <a:pt x="2234777" y="1041684"/>
                  <a:pt x="2236846" y="1016853"/>
                </a:cubicBezTo>
                <a:cubicBezTo>
                  <a:pt x="2236846" y="994091"/>
                  <a:pt x="2245123" y="998230"/>
                  <a:pt x="2257538" y="987883"/>
                </a:cubicBezTo>
                <a:cubicBezTo>
                  <a:pt x="2269954" y="977537"/>
                  <a:pt x="2288577" y="965122"/>
                  <a:pt x="2288577" y="965122"/>
                </a:cubicBezTo>
                <a:lnTo>
                  <a:pt x="2278231" y="950637"/>
                </a:lnTo>
                <a:cubicBezTo>
                  <a:pt x="2278231" y="950637"/>
                  <a:pt x="2253400" y="967191"/>
                  <a:pt x="2230638" y="971330"/>
                </a:cubicBezTo>
                <a:cubicBezTo>
                  <a:pt x="2207876" y="975468"/>
                  <a:pt x="2197530" y="960983"/>
                  <a:pt x="2193392" y="958914"/>
                </a:cubicBezTo>
                <a:cubicBezTo>
                  <a:pt x="2189253" y="958914"/>
                  <a:pt x="2183046" y="950637"/>
                  <a:pt x="2172700" y="925806"/>
                </a:cubicBezTo>
                <a:cubicBezTo>
                  <a:pt x="2162353" y="903045"/>
                  <a:pt x="2145799" y="913391"/>
                  <a:pt x="2139592" y="909252"/>
                </a:cubicBezTo>
                <a:cubicBezTo>
                  <a:pt x="2131315" y="905114"/>
                  <a:pt x="2110622" y="900975"/>
                  <a:pt x="2083722" y="886491"/>
                </a:cubicBezTo>
                <a:cubicBezTo>
                  <a:pt x="2056822" y="874075"/>
                  <a:pt x="2056822" y="872006"/>
                  <a:pt x="2050614" y="859591"/>
                </a:cubicBezTo>
                <a:cubicBezTo>
                  <a:pt x="2044407" y="847175"/>
                  <a:pt x="2050614" y="834760"/>
                  <a:pt x="2050614" y="834760"/>
                </a:cubicBezTo>
                <a:lnTo>
                  <a:pt x="2009230" y="834760"/>
                </a:lnTo>
                <a:cubicBezTo>
                  <a:pt x="2009230" y="834760"/>
                  <a:pt x="2000953" y="828552"/>
                  <a:pt x="1990606" y="818206"/>
                </a:cubicBezTo>
                <a:cubicBezTo>
                  <a:pt x="1978191" y="807860"/>
                  <a:pt x="1982330" y="811998"/>
                  <a:pt x="1967845" y="795444"/>
                </a:cubicBezTo>
                <a:cubicBezTo>
                  <a:pt x="1955430" y="778890"/>
                  <a:pt x="1955430" y="756129"/>
                  <a:pt x="1951291" y="743713"/>
                </a:cubicBezTo>
                <a:cubicBezTo>
                  <a:pt x="1947153" y="731298"/>
                  <a:pt x="1932668" y="727160"/>
                  <a:pt x="1924391" y="710606"/>
                </a:cubicBezTo>
                <a:cubicBezTo>
                  <a:pt x="1916114" y="694052"/>
                  <a:pt x="1924391" y="648528"/>
                  <a:pt x="1924391" y="648528"/>
                </a:cubicBezTo>
                <a:lnTo>
                  <a:pt x="1932668" y="511959"/>
                </a:lnTo>
                <a:cubicBezTo>
                  <a:pt x="1938876" y="511959"/>
                  <a:pt x="1943014" y="511959"/>
                  <a:pt x="1943014" y="511959"/>
                </a:cubicBezTo>
                <a:cubicBezTo>
                  <a:pt x="1945083" y="511959"/>
                  <a:pt x="1980260" y="503682"/>
                  <a:pt x="1984399" y="497474"/>
                </a:cubicBezTo>
                <a:cubicBezTo>
                  <a:pt x="1988537" y="491266"/>
                  <a:pt x="1998883" y="472643"/>
                  <a:pt x="2003022" y="470574"/>
                </a:cubicBezTo>
                <a:cubicBezTo>
                  <a:pt x="2009230" y="468505"/>
                  <a:pt x="2025783" y="482989"/>
                  <a:pt x="2038199" y="480920"/>
                </a:cubicBezTo>
                <a:cubicBezTo>
                  <a:pt x="2052684" y="480920"/>
                  <a:pt x="2044407" y="462297"/>
                  <a:pt x="2054753" y="456089"/>
                </a:cubicBezTo>
                <a:cubicBezTo>
                  <a:pt x="2065099" y="449882"/>
                  <a:pt x="2089930" y="456089"/>
                  <a:pt x="2096138" y="456089"/>
                </a:cubicBezTo>
                <a:cubicBezTo>
                  <a:pt x="2102345" y="456089"/>
                  <a:pt x="2114761" y="433328"/>
                  <a:pt x="2129245" y="425051"/>
                </a:cubicBezTo>
                <a:cubicBezTo>
                  <a:pt x="2143730" y="414705"/>
                  <a:pt x="2147869" y="420912"/>
                  <a:pt x="2149938" y="420912"/>
                </a:cubicBezTo>
                <a:cubicBezTo>
                  <a:pt x="2152007" y="420912"/>
                  <a:pt x="2172700" y="429189"/>
                  <a:pt x="2185115" y="431259"/>
                </a:cubicBezTo>
                <a:cubicBezTo>
                  <a:pt x="2197530" y="431259"/>
                  <a:pt x="2207876" y="427120"/>
                  <a:pt x="2212015" y="425051"/>
                </a:cubicBezTo>
                <a:cubicBezTo>
                  <a:pt x="2218223" y="420912"/>
                  <a:pt x="2247192" y="425051"/>
                  <a:pt x="2259607" y="429189"/>
                </a:cubicBezTo>
                <a:cubicBezTo>
                  <a:pt x="2272023" y="433328"/>
                  <a:pt x="2290646" y="443674"/>
                  <a:pt x="2305131" y="439536"/>
                </a:cubicBezTo>
                <a:cubicBezTo>
                  <a:pt x="2317546" y="435397"/>
                  <a:pt x="2313408" y="406428"/>
                  <a:pt x="2313408" y="406428"/>
                </a:cubicBezTo>
                <a:cubicBezTo>
                  <a:pt x="2313408" y="402289"/>
                  <a:pt x="2300992" y="385735"/>
                  <a:pt x="2294784" y="381597"/>
                </a:cubicBezTo>
                <a:cubicBezTo>
                  <a:pt x="2286508" y="377458"/>
                  <a:pt x="2309269" y="348489"/>
                  <a:pt x="2309269" y="348489"/>
                </a:cubicBezTo>
                <a:cubicBezTo>
                  <a:pt x="2309269" y="348489"/>
                  <a:pt x="2348585" y="365043"/>
                  <a:pt x="2354792" y="365043"/>
                </a:cubicBezTo>
                <a:cubicBezTo>
                  <a:pt x="2361000" y="365043"/>
                  <a:pt x="2371346" y="365043"/>
                  <a:pt x="2383762" y="352628"/>
                </a:cubicBezTo>
                <a:cubicBezTo>
                  <a:pt x="2396177" y="340212"/>
                  <a:pt x="2427216" y="344351"/>
                  <a:pt x="2431354" y="344351"/>
                </a:cubicBezTo>
                <a:cubicBezTo>
                  <a:pt x="2435493" y="344351"/>
                  <a:pt x="2443770" y="352628"/>
                  <a:pt x="2452047" y="362974"/>
                </a:cubicBezTo>
                <a:cubicBezTo>
                  <a:pt x="2452047" y="365043"/>
                  <a:pt x="2458254" y="389874"/>
                  <a:pt x="2452047" y="400220"/>
                </a:cubicBezTo>
                <a:cubicBezTo>
                  <a:pt x="2445839" y="412635"/>
                  <a:pt x="2445839" y="443674"/>
                  <a:pt x="2456185" y="443674"/>
                </a:cubicBezTo>
                <a:cubicBezTo>
                  <a:pt x="2464462" y="443674"/>
                  <a:pt x="2493431" y="429189"/>
                  <a:pt x="2503778" y="435397"/>
                </a:cubicBezTo>
                <a:cubicBezTo>
                  <a:pt x="2514124" y="441605"/>
                  <a:pt x="2538954" y="470574"/>
                  <a:pt x="2547231" y="474713"/>
                </a:cubicBezTo>
                <a:cubicBezTo>
                  <a:pt x="2555508" y="478851"/>
                  <a:pt x="2582408" y="487128"/>
                  <a:pt x="2582408" y="487128"/>
                </a:cubicBezTo>
                <a:cubicBezTo>
                  <a:pt x="2582408" y="487128"/>
                  <a:pt x="2609309" y="495405"/>
                  <a:pt x="2613447" y="499543"/>
                </a:cubicBezTo>
                <a:cubicBezTo>
                  <a:pt x="2617586" y="505751"/>
                  <a:pt x="2636209" y="540928"/>
                  <a:pt x="2636209" y="545067"/>
                </a:cubicBezTo>
                <a:cubicBezTo>
                  <a:pt x="2636209" y="549205"/>
                  <a:pt x="2650693" y="563690"/>
                  <a:pt x="2658970" y="571967"/>
                </a:cubicBezTo>
                <a:cubicBezTo>
                  <a:pt x="2665178" y="580244"/>
                  <a:pt x="2675524" y="586451"/>
                  <a:pt x="2675524" y="598867"/>
                </a:cubicBezTo>
                <a:cubicBezTo>
                  <a:pt x="2675524" y="611282"/>
                  <a:pt x="2679663" y="640252"/>
                  <a:pt x="2675524" y="646459"/>
                </a:cubicBezTo>
                <a:cubicBezTo>
                  <a:pt x="2671386" y="652667"/>
                  <a:pt x="2675524" y="658875"/>
                  <a:pt x="2683801" y="673359"/>
                </a:cubicBezTo>
                <a:cubicBezTo>
                  <a:pt x="2690009" y="685775"/>
                  <a:pt x="2735532" y="716813"/>
                  <a:pt x="2735532" y="727160"/>
                </a:cubicBezTo>
                <a:cubicBezTo>
                  <a:pt x="2735532" y="737506"/>
                  <a:pt x="2741740" y="756129"/>
                  <a:pt x="2743809" y="760267"/>
                </a:cubicBezTo>
                <a:cubicBezTo>
                  <a:pt x="2747948" y="764406"/>
                  <a:pt x="2754155" y="768544"/>
                  <a:pt x="2756224" y="774752"/>
                </a:cubicBezTo>
                <a:cubicBezTo>
                  <a:pt x="2756224" y="780960"/>
                  <a:pt x="2758294" y="807860"/>
                  <a:pt x="2766571" y="811998"/>
                </a:cubicBezTo>
                <a:cubicBezTo>
                  <a:pt x="2774847" y="816137"/>
                  <a:pt x="2816232" y="826483"/>
                  <a:pt x="2816232" y="826483"/>
                </a:cubicBezTo>
                <a:cubicBezTo>
                  <a:pt x="2816232" y="826483"/>
                  <a:pt x="2841063" y="847175"/>
                  <a:pt x="2851409" y="811998"/>
                </a:cubicBezTo>
                <a:cubicBezTo>
                  <a:pt x="2861756" y="778890"/>
                  <a:pt x="2870032" y="760267"/>
                  <a:pt x="2876240" y="754060"/>
                </a:cubicBezTo>
                <a:cubicBezTo>
                  <a:pt x="2882448" y="747852"/>
                  <a:pt x="2903140" y="731298"/>
                  <a:pt x="2903140" y="731298"/>
                </a:cubicBezTo>
                <a:cubicBezTo>
                  <a:pt x="2903140" y="731298"/>
                  <a:pt x="2913487" y="698190"/>
                  <a:pt x="2917625" y="689913"/>
                </a:cubicBezTo>
                <a:cubicBezTo>
                  <a:pt x="2921763" y="681636"/>
                  <a:pt x="2932110" y="673359"/>
                  <a:pt x="2942456" y="667152"/>
                </a:cubicBezTo>
                <a:cubicBezTo>
                  <a:pt x="2952802" y="660944"/>
                  <a:pt x="2963148" y="660944"/>
                  <a:pt x="2971425" y="654736"/>
                </a:cubicBezTo>
                <a:cubicBezTo>
                  <a:pt x="2979702" y="648528"/>
                  <a:pt x="2987979" y="638182"/>
                  <a:pt x="2992117" y="629905"/>
                </a:cubicBezTo>
                <a:cubicBezTo>
                  <a:pt x="2996256" y="623698"/>
                  <a:pt x="3006602" y="600936"/>
                  <a:pt x="3016948" y="598867"/>
                </a:cubicBezTo>
                <a:cubicBezTo>
                  <a:pt x="3027295" y="594728"/>
                  <a:pt x="3037641" y="590590"/>
                  <a:pt x="3047987" y="588521"/>
                </a:cubicBezTo>
                <a:cubicBezTo>
                  <a:pt x="3052125" y="588521"/>
                  <a:pt x="3056264" y="588521"/>
                  <a:pt x="3060402" y="584382"/>
                </a:cubicBezTo>
                <a:cubicBezTo>
                  <a:pt x="3060402" y="584382"/>
                  <a:pt x="3060402" y="586451"/>
                  <a:pt x="3060402" y="588521"/>
                </a:cubicBezTo>
                <a:cubicBezTo>
                  <a:pt x="3062472" y="596798"/>
                  <a:pt x="3064541" y="598867"/>
                  <a:pt x="3064541" y="607144"/>
                </a:cubicBezTo>
                <a:cubicBezTo>
                  <a:pt x="3064541" y="613351"/>
                  <a:pt x="3064541" y="623698"/>
                  <a:pt x="3066610" y="627836"/>
                </a:cubicBezTo>
                <a:cubicBezTo>
                  <a:pt x="3066610" y="627836"/>
                  <a:pt x="3089372" y="629905"/>
                  <a:pt x="3089372" y="629905"/>
                </a:cubicBezTo>
                <a:lnTo>
                  <a:pt x="3107995" y="629905"/>
                </a:lnTo>
                <a:cubicBezTo>
                  <a:pt x="3110064" y="629905"/>
                  <a:pt x="3134895" y="644390"/>
                  <a:pt x="3136964" y="648528"/>
                </a:cubicBezTo>
                <a:cubicBezTo>
                  <a:pt x="3139033" y="652667"/>
                  <a:pt x="3159726" y="677498"/>
                  <a:pt x="3163864" y="687844"/>
                </a:cubicBezTo>
                <a:cubicBezTo>
                  <a:pt x="3170072" y="700259"/>
                  <a:pt x="3186626" y="702329"/>
                  <a:pt x="3186626" y="702329"/>
                </a:cubicBezTo>
                <a:cubicBezTo>
                  <a:pt x="3186626" y="702329"/>
                  <a:pt x="3207318" y="702329"/>
                  <a:pt x="3215595" y="700259"/>
                </a:cubicBezTo>
                <a:cubicBezTo>
                  <a:pt x="3223872" y="698190"/>
                  <a:pt x="3242495" y="700259"/>
                  <a:pt x="3248703" y="700259"/>
                </a:cubicBezTo>
                <a:cubicBezTo>
                  <a:pt x="3254911" y="700259"/>
                  <a:pt x="3265257" y="716813"/>
                  <a:pt x="3265257" y="716813"/>
                </a:cubicBezTo>
                <a:cubicBezTo>
                  <a:pt x="3265257" y="716813"/>
                  <a:pt x="3259049" y="725090"/>
                  <a:pt x="3252841" y="731298"/>
                </a:cubicBezTo>
                <a:cubicBezTo>
                  <a:pt x="3248703" y="737506"/>
                  <a:pt x="3271464" y="743713"/>
                  <a:pt x="3273534" y="745783"/>
                </a:cubicBezTo>
                <a:cubicBezTo>
                  <a:pt x="3275603" y="745783"/>
                  <a:pt x="3304572" y="749921"/>
                  <a:pt x="3308711" y="745783"/>
                </a:cubicBezTo>
                <a:cubicBezTo>
                  <a:pt x="3312849" y="741644"/>
                  <a:pt x="3354234" y="749921"/>
                  <a:pt x="3391480" y="754060"/>
                </a:cubicBezTo>
                <a:cubicBezTo>
                  <a:pt x="3393550" y="754060"/>
                  <a:pt x="3395619" y="754060"/>
                  <a:pt x="3399757" y="754060"/>
                </a:cubicBezTo>
                <a:cubicBezTo>
                  <a:pt x="3399757" y="754060"/>
                  <a:pt x="3401826" y="754060"/>
                  <a:pt x="3403896" y="754060"/>
                </a:cubicBezTo>
                <a:cubicBezTo>
                  <a:pt x="3408034" y="754060"/>
                  <a:pt x="3412173" y="754060"/>
                  <a:pt x="3416311" y="756129"/>
                </a:cubicBezTo>
                <a:cubicBezTo>
                  <a:pt x="3416311" y="756129"/>
                  <a:pt x="3420450" y="756129"/>
                  <a:pt x="3422519" y="756129"/>
                </a:cubicBezTo>
                <a:cubicBezTo>
                  <a:pt x="3422519" y="756129"/>
                  <a:pt x="3426657" y="756129"/>
                  <a:pt x="3426657" y="756129"/>
                </a:cubicBezTo>
                <a:cubicBezTo>
                  <a:pt x="3430796" y="756129"/>
                  <a:pt x="3432865" y="756129"/>
                  <a:pt x="3437003" y="758198"/>
                </a:cubicBezTo>
                <a:cubicBezTo>
                  <a:pt x="3443211" y="758198"/>
                  <a:pt x="3449419" y="762337"/>
                  <a:pt x="3455627" y="764406"/>
                </a:cubicBezTo>
                <a:cubicBezTo>
                  <a:pt x="3459765" y="764406"/>
                  <a:pt x="3463904" y="766475"/>
                  <a:pt x="3468042" y="768544"/>
                </a:cubicBezTo>
                <a:cubicBezTo>
                  <a:pt x="3470111" y="768544"/>
                  <a:pt x="3474250" y="768544"/>
                  <a:pt x="3476319" y="770614"/>
                </a:cubicBezTo>
                <a:cubicBezTo>
                  <a:pt x="3482527" y="770614"/>
                  <a:pt x="3488734" y="774752"/>
                  <a:pt x="3497011" y="776821"/>
                </a:cubicBezTo>
                <a:cubicBezTo>
                  <a:pt x="3499081" y="776821"/>
                  <a:pt x="3501150" y="776821"/>
                  <a:pt x="3503219" y="776821"/>
                </a:cubicBezTo>
                <a:cubicBezTo>
                  <a:pt x="3517704" y="780960"/>
                  <a:pt x="3532188" y="785098"/>
                  <a:pt x="3546673" y="789237"/>
                </a:cubicBezTo>
                <a:cubicBezTo>
                  <a:pt x="3548742" y="789237"/>
                  <a:pt x="3552881" y="789237"/>
                  <a:pt x="3554950" y="791306"/>
                </a:cubicBezTo>
                <a:cubicBezTo>
                  <a:pt x="3554950" y="791306"/>
                  <a:pt x="3554950" y="791306"/>
                  <a:pt x="3554950" y="791306"/>
                </a:cubicBezTo>
                <a:cubicBezTo>
                  <a:pt x="3554950" y="816137"/>
                  <a:pt x="3554950" y="847175"/>
                  <a:pt x="3554950" y="863729"/>
                </a:cubicBezTo>
                <a:close/>
                <a:moveTo>
                  <a:pt x="5015832" y="1679009"/>
                </a:moveTo>
                <a:cubicBezTo>
                  <a:pt x="5015832" y="1714186"/>
                  <a:pt x="4997209" y="1823855"/>
                  <a:pt x="4993070" y="1834202"/>
                </a:cubicBezTo>
                <a:cubicBezTo>
                  <a:pt x="4993070" y="1838340"/>
                  <a:pt x="4984793" y="1850756"/>
                  <a:pt x="4974447" y="1865240"/>
                </a:cubicBezTo>
                <a:lnTo>
                  <a:pt x="4966170" y="1852825"/>
                </a:lnTo>
                <a:cubicBezTo>
                  <a:pt x="4966170" y="1852825"/>
                  <a:pt x="4947547" y="1846617"/>
                  <a:pt x="4945478" y="1844548"/>
                </a:cubicBezTo>
                <a:cubicBezTo>
                  <a:pt x="4943408" y="1844548"/>
                  <a:pt x="4928924" y="1838340"/>
                  <a:pt x="4922716" y="1838340"/>
                </a:cubicBezTo>
                <a:cubicBezTo>
                  <a:pt x="4916508" y="1838340"/>
                  <a:pt x="4904093" y="1846617"/>
                  <a:pt x="4904093" y="1846617"/>
                </a:cubicBezTo>
                <a:cubicBezTo>
                  <a:pt x="4904093" y="1846617"/>
                  <a:pt x="4883401" y="1852825"/>
                  <a:pt x="4883401" y="1852825"/>
                </a:cubicBezTo>
                <a:cubicBezTo>
                  <a:pt x="4883401" y="1852825"/>
                  <a:pt x="4870985" y="1852825"/>
                  <a:pt x="4862708" y="1852825"/>
                </a:cubicBezTo>
                <a:cubicBezTo>
                  <a:pt x="4854431" y="1852825"/>
                  <a:pt x="4850293" y="1859033"/>
                  <a:pt x="4846154" y="1865240"/>
                </a:cubicBezTo>
                <a:cubicBezTo>
                  <a:pt x="4842016" y="1871448"/>
                  <a:pt x="4833739" y="1877656"/>
                  <a:pt x="4827531" y="1883863"/>
                </a:cubicBezTo>
                <a:cubicBezTo>
                  <a:pt x="4823393" y="1890071"/>
                  <a:pt x="4815116" y="1892140"/>
                  <a:pt x="4806839" y="1896279"/>
                </a:cubicBezTo>
                <a:cubicBezTo>
                  <a:pt x="4798562" y="1900417"/>
                  <a:pt x="4788216" y="1896279"/>
                  <a:pt x="4784077" y="1896279"/>
                </a:cubicBezTo>
                <a:cubicBezTo>
                  <a:pt x="4777869" y="1896279"/>
                  <a:pt x="4761315" y="1904556"/>
                  <a:pt x="4757177" y="1908694"/>
                </a:cubicBezTo>
                <a:cubicBezTo>
                  <a:pt x="4753039" y="1910764"/>
                  <a:pt x="4738554" y="1908694"/>
                  <a:pt x="4730277" y="1908694"/>
                </a:cubicBezTo>
                <a:cubicBezTo>
                  <a:pt x="4722000" y="1908694"/>
                  <a:pt x="4722000" y="1908694"/>
                  <a:pt x="4717862" y="1906625"/>
                </a:cubicBezTo>
                <a:cubicBezTo>
                  <a:pt x="4713723" y="1906625"/>
                  <a:pt x="4705446" y="1898348"/>
                  <a:pt x="4703377" y="1894210"/>
                </a:cubicBezTo>
                <a:cubicBezTo>
                  <a:pt x="4701308" y="1890071"/>
                  <a:pt x="4688892" y="1881794"/>
                  <a:pt x="4686823" y="1879725"/>
                </a:cubicBezTo>
                <a:cubicBezTo>
                  <a:pt x="4686823" y="1877656"/>
                  <a:pt x="4666131" y="1875586"/>
                  <a:pt x="4664061" y="1877656"/>
                </a:cubicBezTo>
                <a:cubicBezTo>
                  <a:pt x="4659923" y="1877656"/>
                  <a:pt x="4657854" y="1865240"/>
                  <a:pt x="4655785" y="1863171"/>
                </a:cubicBezTo>
                <a:cubicBezTo>
                  <a:pt x="4655785" y="1863171"/>
                  <a:pt x="4637161" y="1848686"/>
                  <a:pt x="4635092" y="1848686"/>
                </a:cubicBezTo>
                <a:cubicBezTo>
                  <a:pt x="4635092" y="1848686"/>
                  <a:pt x="4624746" y="1859033"/>
                  <a:pt x="4620608" y="1865240"/>
                </a:cubicBezTo>
                <a:cubicBezTo>
                  <a:pt x="4620608" y="1865240"/>
                  <a:pt x="4620608" y="1865240"/>
                  <a:pt x="4620608" y="1867309"/>
                </a:cubicBezTo>
                <a:cubicBezTo>
                  <a:pt x="4620608" y="1867309"/>
                  <a:pt x="4620608" y="1869379"/>
                  <a:pt x="4618538" y="1871448"/>
                </a:cubicBezTo>
                <a:lnTo>
                  <a:pt x="4618538" y="1871448"/>
                </a:lnTo>
                <a:cubicBezTo>
                  <a:pt x="4616469" y="1875586"/>
                  <a:pt x="4614400" y="1877656"/>
                  <a:pt x="4612330" y="1879725"/>
                </a:cubicBezTo>
                <a:cubicBezTo>
                  <a:pt x="4610261" y="1881794"/>
                  <a:pt x="4597846" y="1883863"/>
                  <a:pt x="4597846" y="1883863"/>
                </a:cubicBezTo>
                <a:cubicBezTo>
                  <a:pt x="4597846" y="1883863"/>
                  <a:pt x="4593707" y="1888002"/>
                  <a:pt x="4591638" y="1894210"/>
                </a:cubicBezTo>
                <a:cubicBezTo>
                  <a:pt x="4589569" y="1900417"/>
                  <a:pt x="4573015" y="1908694"/>
                  <a:pt x="4573015" y="1908694"/>
                </a:cubicBezTo>
                <a:cubicBezTo>
                  <a:pt x="4568877" y="1902487"/>
                  <a:pt x="4568877" y="1900417"/>
                  <a:pt x="4568877" y="1898348"/>
                </a:cubicBezTo>
                <a:cubicBezTo>
                  <a:pt x="4568877" y="1896279"/>
                  <a:pt x="4564738" y="1879725"/>
                  <a:pt x="4556461" y="1871448"/>
                </a:cubicBezTo>
                <a:cubicBezTo>
                  <a:pt x="4548184" y="1863171"/>
                  <a:pt x="4533699" y="1863171"/>
                  <a:pt x="4529561" y="1863171"/>
                </a:cubicBezTo>
                <a:cubicBezTo>
                  <a:pt x="4525423" y="1863171"/>
                  <a:pt x="4517146" y="1861102"/>
                  <a:pt x="4510938" y="1856963"/>
                </a:cubicBezTo>
                <a:cubicBezTo>
                  <a:pt x="4504730" y="1852825"/>
                  <a:pt x="4496453" y="1842479"/>
                  <a:pt x="4494384" y="1842479"/>
                </a:cubicBezTo>
                <a:cubicBezTo>
                  <a:pt x="4492315" y="1842479"/>
                  <a:pt x="4481968" y="1842479"/>
                  <a:pt x="4465415" y="1840409"/>
                </a:cubicBezTo>
                <a:cubicBezTo>
                  <a:pt x="4448861" y="1838340"/>
                  <a:pt x="4452999" y="1838340"/>
                  <a:pt x="4448861" y="1836271"/>
                </a:cubicBezTo>
                <a:cubicBezTo>
                  <a:pt x="4444722" y="1834202"/>
                  <a:pt x="4440584" y="1823855"/>
                  <a:pt x="4432307" y="1811440"/>
                </a:cubicBezTo>
                <a:cubicBezTo>
                  <a:pt x="4424030" y="1799025"/>
                  <a:pt x="4417822" y="1815578"/>
                  <a:pt x="4411614" y="1817648"/>
                </a:cubicBezTo>
                <a:cubicBezTo>
                  <a:pt x="4405407" y="1819717"/>
                  <a:pt x="4395061" y="1830063"/>
                  <a:pt x="4386784" y="1836271"/>
                </a:cubicBezTo>
                <a:cubicBezTo>
                  <a:pt x="4378507" y="1844548"/>
                  <a:pt x="4368160" y="1854894"/>
                  <a:pt x="4361953" y="1863171"/>
                </a:cubicBezTo>
                <a:cubicBezTo>
                  <a:pt x="4355745" y="1871448"/>
                  <a:pt x="4353676" y="1869379"/>
                  <a:pt x="4349537" y="1871448"/>
                </a:cubicBezTo>
                <a:cubicBezTo>
                  <a:pt x="4347468" y="1873517"/>
                  <a:pt x="4337122" y="1877656"/>
                  <a:pt x="4332983" y="1877656"/>
                </a:cubicBezTo>
                <a:cubicBezTo>
                  <a:pt x="4328845" y="1877656"/>
                  <a:pt x="4322637" y="1877656"/>
                  <a:pt x="4316429" y="1877656"/>
                </a:cubicBezTo>
                <a:cubicBezTo>
                  <a:pt x="4310222" y="1877656"/>
                  <a:pt x="4316429" y="1881794"/>
                  <a:pt x="4316429" y="1892140"/>
                </a:cubicBezTo>
                <a:cubicBezTo>
                  <a:pt x="4316429" y="1902487"/>
                  <a:pt x="4310222" y="1908694"/>
                  <a:pt x="4306083" y="1912833"/>
                </a:cubicBezTo>
                <a:cubicBezTo>
                  <a:pt x="4301945" y="1916971"/>
                  <a:pt x="4295737" y="1919040"/>
                  <a:pt x="4295737" y="1919040"/>
                </a:cubicBezTo>
                <a:cubicBezTo>
                  <a:pt x="4295737" y="1919040"/>
                  <a:pt x="4268837" y="1937664"/>
                  <a:pt x="4262629" y="1939733"/>
                </a:cubicBezTo>
                <a:cubicBezTo>
                  <a:pt x="4258491" y="1939733"/>
                  <a:pt x="4246075" y="1923179"/>
                  <a:pt x="4246075" y="1919040"/>
                </a:cubicBezTo>
                <a:cubicBezTo>
                  <a:pt x="4246075" y="1914902"/>
                  <a:pt x="4248145" y="1908694"/>
                  <a:pt x="4254352" y="1904556"/>
                </a:cubicBezTo>
                <a:cubicBezTo>
                  <a:pt x="4258491" y="1900417"/>
                  <a:pt x="4254352" y="1896279"/>
                  <a:pt x="4254352" y="1894210"/>
                </a:cubicBezTo>
                <a:cubicBezTo>
                  <a:pt x="4254352" y="1890071"/>
                  <a:pt x="4237799" y="1869379"/>
                  <a:pt x="4227452" y="1859033"/>
                </a:cubicBezTo>
                <a:cubicBezTo>
                  <a:pt x="4217106" y="1848686"/>
                  <a:pt x="4210899" y="1850756"/>
                  <a:pt x="4198483" y="1840409"/>
                </a:cubicBezTo>
                <a:cubicBezTo>
                  <a:pt x="4194345" y="1838340"/>
                  <a:pt x="4192275" y="1834202"/>
                  <a:pt x="4190206" y="1830063"/>
                </a:cubicBezTo>
                <a:cubicBezTo>
                  <a:pt x="4190206" y="1830063"/>
                  <a:pt x="4192275" y="1827994"/>
                  <a:pt x="4192275" y="1827994"/>
                </a:cubicBezTo>
                <a:cubicBezTo>
                  <a:pt x="4192275" y="1827994"/>
                  <a:pt x="4194345" y="1823855"/>
                  <a:pt x="4217106" y="1807302"/>
                </a:cubicBezTo>
                <a:cubicBezTo>
                  <a:pt x="4239868" y="1792817"/>
                  <a:pt x="4250214" y="1784540"/>
                  <a:pt x="4258491" y="1774194"/>
                </a:cubicBezTo>
                <a:cubicBezTo>
                  <a:pt x="4264699" y="1767986"/>
                  <a:pt x="4270906" y="1753501"/>
                  <a:pt x="4272976" y="1747294"/>
                </a:cubicBezTo>
                <a:cubicBezTo>
                  <a:pt x="4272976" y="1745225"/>
                  <a:pt x="4272976" y="1743155"/>
                  <a:pt x="4272976" y="1743155"/>
                </a:cubicBezTo>
                <a:cubicBezTo>
                  <a:pt x="4272976" y="1743155"/>
                  <a:pt x="4272976" y="1714186"/>
                  <a:pt x="4266768" y="1705909"/>
                </a:cubicBezTo>
                <a:cubicBezTo>
                  <a:pt x="4260560" y="1695563"/>
                  <a:pt x="4256422" y="1691424"/>
                  <a:pt x="4256422" y="1685217"/>
                </a:cubicBezTo>
                <a:cubicBezTo>
                  <a:pt x="4256422" y="1679009"/>
                  <a:pt x="4258491" y="1668663"/>
                  <a:pt x="4264699" y="1658316"/>
                </a:cubicBezTo>
                <a:cubicBezTo>
                  <a:pt x="4264699" y="1656247"/>
                  <a:pt x="4268837" y="1652109"/>
                  <a:pt x="4270906" y="1647970"/>
                </a:cubicBezTo>
                <a:cubicBezTo>
                  <a:pt x="4287460" y="1652109"/>
                  <a:pt x="4304014" y="1658316"/>
                  <a:pt x="4310222" y="1658316"/>
                </a:cubicBezTo>
                <a:cubicBezTo>
                  <a:pt x="4320568" y="1658316"/>
                  <a:pt x="4335053" y="1662455"/>
                  <a:pt x="4341261" y="1662455"/>
                </a:cubicBezTo>
                <a:cubicBezTo>
                  <a:pt x="4347468" y="1662455"/>
                  <a:pt x="4359884" y="1658316"/>
                  <a:pt x="4366091" y="1654178"/>
                </a:cubicBezTo>
                <a:cubicBezTo>
                  <a:pt x="4372299" y="1650039"/>
                  <a:pt x="4401268" y="1654178"/>
                  <a:pt x="4401268" y="1654178"/>
                </a:cubicBezTo>
                <a:cubicBezTo>
                  <a:pt x="4401268" y="1654178"/>
                  <a:pt x="4421961" y="1664524"/>
                  <a:pt x="4426099" y="1672801"/>
                </a:cubicBezTo>
                <a:cubicBezTo>
                  <a:pt x="4432307" y="1679009"/>
                  <a:pt x="4434376" y="1683147"/>
                  <a:pt x="4444722" y="1697632"/>
                </a:cubicBezTo>
                <a:cubicBezTo>
                  <a:pt x="4455069" y="1714186"/>
                  <a:pt x="4467484" y="1714186"/>
                  <a:pt x="4475761" y="1718324"/>
                </a:cubicBezTo>
                <a:cubicBezTo>
                  <a:pt x="4484038" y="1720394"/>
                  <a:pt x="4484038" y="1716255"/>
                  <a:pt x="4490246" y="1705909"/>
                </a:cubicBezTo>
                <a:cubicBezTo>
                  <a:pt x="4496453" y="1695563"/>
                  <a:pt x="4504730" y="1691424"/>
                  <a:pt x="4508869" y="1685217"/>
                </a:cubicBezTo>
                <a:cubicBezTo>
                  <a:pt x="4508869" y="1685217"/>
                  <a:pt x="4508869" y="1687286"/>
                  <a:pt x="4510938" y="1687286"/>
                </a:cubicBezTo>
                <a:cubicBezTo>
                  <a:pt x="4510938" y="1691424"/>
                  <a:pt x="4527492" y="1699701"/>
                  <a:pt x="4529561" y="1699701"/>
                </a:cubicBezTo>
                <a:cubicBezTo>
                  <a:pt x="4531630" y="1699701"/>
                  <a:pt x="4539907" y="1695563"/>
                  <a:pt x="4548184" y="1691424"/>
                </a:cubicBezTo>
                <a:cubicBezTo>
                  <a:pt x="4556461" y="1687286"/>
                  <a:pt x="4560600" y="1699701"/>
                  <a:pt x="4562669" y="1703840"/>
                </a:cubicBezTo>
                <a:cubicBezTo>
                  <a:pt x="4564738" y="1707978"/>
                  <a:pt x="4573015" y="1716255"/>
                  <a:pt x="4581292" y="1718324"/>
                </a:cubicBezTo>
                <a:cubicBezTo>
                  <a:pt x="4589569" y="1720394"/>
                  <a:pt x="4626815" y="1697632"/>
                  <a:pt x="4637161" y="1691424"/>
                </a:cubicBezTo>
                <a:cubicBezTo>
                  <a:pt x="4647507" y="1685217"/>
                  <a:pt x="4653715" y="1676940"/>
                  <a:pt x="4661992" y="1664524"/>
                </a:cubicBezTo>
                <a:cubicBezTo>
                  <a:pt x="4668200" y="1654178"/>
                  <a:pt x="4676477" y="1654178"/>
                  <a:pt x="4686823" y="1643832"/>
                </a:cubicBezTo>
                <a:cubicBezTo>
                  <a:pt x="4697169" y="1633486"/>
                  <a:pt x="4709585" y="1645901"/>
                  <a:pt x="4717862" y="1645901"/>
                </a:cubicBezTo>
                <a:cubicBezTo>
                  <a:pt x="4726139" y="1645901"/>
                  <a:pt x="4734416" y="1664524"/>
                  <a:pt x="4734416" y="1670732"/>
                </a:cubicBezTo>
                <a:cubicBezTo>
                  <a:pt x="4734416" y="1676940"/>
                  <a:pt x="4730277" y="1679009"/>
                  <a:pt x="4728208" y="1681078"/>
                </a:cubicBezTo>
                <a:cubicBezTo>
                  <a:pt x="4726139" y="1681078"/>
                  <a:pt x="4715792" y="1687286"/>
                  <a:pt x="4713723" y="1691424"/>
                </a:cubicBezTo>
                <a:cubicBezTo>
                  <a:pt x="4709585" y="1695563"/>
                  <a:pt x="4713723" y="1699701"/>
                  <a:pt x="4713723" y="1703840"/>
                </a:cubicBezTo>
                <a:cubicBezTo>
                  <a:pt x="4713723" y="1707978"/>
                  <a:pt x="4707516" y="1710047"/>
                  <a:pt x="4701308" y="1714186"/>
                </a:cubicBezTo>
                <a:cubicBezTo>
                  <a:pt x="4695100" y="1718324"/>
                  <a:pt x="4693031" y="1728671"/>
                  <a:pt x="4695100" y="1728671"/>
                </a:cubicBezTo>
                <a:cubicBezTo>
                  <a:pt x="4695100" y="1728671"/>
                  <a:pt x="4703377" y="1736948"/>
                  <a:pt x="4707516" y="1741086"/>
                </a:cubicBezTo>
                <a:cubicBezTo>
                  <a:pt x="4711654" y="1745225"/>
                  <a:pt x="4711654" y="1763848"/>
                  <a:pt x="4713723" y="1765917"/>
                </a:cubicBezTo>
                <a:cubicBezTo>
                  <a:pt x="4715792" y="1770055"/>
                  <a:pt x="4724069" y="1774194"/>
                  <a:pt x="4732346" y="1774194"/>
                </a:cubicBezTo>
                <a:cubicBezTo>
                  <a:pt x="4740623" y="1774194"/>
                  <a:pt x="4742692" y="1767986"/>
                  <a:pt x="4748900" y="1763848"/>
                </a:cubicBezTo>
                <a:cubicBezTo>
                  <a:pt x="4753039" y="1759709"/>
                  <a:pt x="4763385" y="1763848"/>
                  <a:pt x="4765454" y="1763848"/>
                </a:cubicBezTo>
                <a:cubicBezTo>
                  <a:pt x="4767523" y="1763848"/>
                  <a:pt x="4782008" y="1755571"/>
                  <a:pt x="4782008" y="1747294"/>
                </a:cubicBezTo>
                <a:cubicBezTo>
                  <a:pt x="4782008" y="1739017"/>
                  <a:pt x="4786147" y="1730740"/>
                  <a:pt x="4790285" y="1724532"/>
                </a:cubicBezTo>
                <a:cubicBezTo>
                  <a:pt x="4794423" y="1718324"/>
                  <a:pt x="4798562" y="1716255"/>
                  <a:pt x="4804770" y="1710047"/>
                </a:cubicBezTo>
                <a:cubicBezTo>
                  <a:pt x="4810977" y="1703840"/>
                  <a:pt x="4815116" y="1705909"/>
                  <a:pt x="4827531" y="1710047"/>
                </a:cubicBezTo>
                <a:cubicBezTo>
                  <a:pt x="4839947" y="1712117"/>
                  <a:pt x="4852362" y="1710047"/>
                  <a:pt x="4858570" y="1710047"/>
                </a:cubicBezTo>
                <a:cubicBezTo>
                  <a:pt x="4864777" y="1710047"/>
                  <a:pt x="4870985" y="1710047"/>
                  <a:pt x="4877193" y="1705909"/>
                </a:cubicBezTo>
                <a:cubicBezTo>
                  <a:pt x="4883401" y="1703840"/>
                  <a:pt x="4902024" y="1699701"/>
                  <a:pt x="4904093" y="1699701"/>
                </a:cubicBezTo>
                <a:cubicBezTo>
                  <a:pt x="4906162" y="1699701"/>
                  <a:pt x="4918578" y="1699701"/>
                  <a:pt x="4922716" y="1689355"/>
                </a:cubicBezTo>
                <a:cubicBezTo>
                  <a:pt x="4926854" y="1681078"/>
                  <a:pt x="4924785" y="1676940"/>
                  <a:pt x="4926854" y="1672801"/>
                </a:cubicBezTo>
                <a:cubicBezTo>
                  <a:pt x="4926854" y="1670732"/>
                  <a:pt x="4941339" y="1662455"/>
                  <a:pt x="4949616" y="1658316"/>
                </a:cubicBezTo>
                <a:cubicBezTo>
                  <a:pt x="4957893" y="1654178"/>
                  <a:pt x="4966170" y="1658316"/>
                  <a:pt x="4966170" y="1658316"/>
                </a:cubicBezTo>
                <a:cubicBezTo>
                  <a:pt x="4966170" y="1658316"/>
                  <a:pt x="4995139" y="1674870"/>
                  <a:pt x="4997209" y="1674870"/>
                </a:cubicBezTo>
                <a:cubicBezTo>
                  <a:pt x="4999278" y="1674870"/>
                  <a:pt x="5007555" y="1679009"/>
                  <a:pt x="5017901" y="1683147"/>
                </a:cubicBezTo>
                <a:close/>
                <a:moveTo>
                  <a:pt x="4709585" y="1316892"/>
                </a:moveTo>
                <a:cubicBezTo>
                  <a:pt x="4709585" y="1316892"/>
                  <a:pt x="4684754" y="1321031"/>
                  <a:pt x="4672339" y="1323100"/>
                </a:cubicBezTo>
                <a:cubicBezTo>
                  <a:pt x="4659923" y="1323100"/>
                  <a:pt x="4657854" y="1318961"/>
                  <a:pt x="4651646" y="1327238"/>
                </a:cubicBezTo>
                <a:cubicBezTo>
                  <a:pt x="4647507" y="1335515"/>
                  <a:pt x="4641300" y="1352069"/>
                  <a:pt x="4639231" y="1360346"/>
                </a:cubicBezTo>
                <a:cubicBezTo>
                  <a:pt x="4637161" y="1370692"/>
                  <a:pt x="4630954" y="1374831"/>
                  <a:pt x="4618538" y="1393454"/>
                </a:cubicBezTo>
                <a:cubicBezTo>
                  <a:pt x="4606123" y="1412077"/>
                  <a:pt x="4604054" y="1424493"/>
                  <a:pt x="4595776" y="1434839"/>
                </a:cubicBezTo>
                <a:cubicBezTo>
                  <a:pt x="4589569" y="1445185"/>
                  <a:pt x="4589569" y="1451393"/>
                  <a:pt x="4579223" y="1459670"/>
                </a:cubicBezTo>
                <a:cubicBezTo>
                  <a:pt x="4566807" y="1467947"/>
                  <a:pt x="4568877" y="1465877"/>
                  <a:pt x="4550253" y="1480362"/>
                </a:cubicBezTo>
                <a:cubicBezTo>
                  <a:pt x="4531630" y="1492777"/>
                  <a:pt x="4525423" y="1503124"/>
                  <a:pt x="4527492" y="1511401"/>
                </a:cubicBezTo>
                <a:cubicBezTo>
                  <a:pt x="4527492" y="1511401"/>
                  <a:pt x="4527492" y="1511401"/>
                  <a:pt x="4527492" y="1511401"/>
                </a:cubicBezTo>
                <a:cubicBezTo>
                  <a:pt x="4527492" y="1517608"/>
                  <a:pt x="4529561" y="1527955"/>
                  <a:pt x="4527492" y="1536231"/>
                </a:cubicBezTo>
                <a:cubicBezTo>
                  <a:pt x="4525423" y="1544508"/>
                  <a:pt x="4519215" y="1552785"/>
                  <a:pt x="4519215" y="1561062"/>
                </a:cubicBezTo>
                <a:cubicBezTo>
                  <a:pt x="4519215" y="1569339"/>
                  <a:pt x="4529561" y="1569339"/>
                  <a:pt x="4523353" y="1577616"/>
                </a:cubicBezTo>
                <a:cubicBezTo>
                  <a:pt x="4517146" y="1585893"/>
                  <a:pt x="4508869" y="1583824"/>
                  <a:pt x="4508869" y="1590032"/>
                </a:cubicBezTo>
                <a:cubicBezTo>
                  <a:pt x="4508869" y="1596239"/>
                  <a:pt x="4510938" y="1598309"/>
                  <a:pt x="4517146" y="1608655"/>
                </a:cubicBezTo>
                <a:cubicBezTo>
                  <a:pt x="4523353" y="1619001"/>
                  <a:pt x="4535769" y="1639693"/>
                  <a:pt x="4531630" y="1650039"/>
                </a:cubicBezTo>
                <a:cubicBezTo>
                  <a:pt x="4527492" y="1660386"/>
                  <a:pt x="4521284" y="1668663"/>
                  <a:pt x="4515076" y="1676940"/>
                </a:cubicBezTo>
                <a:cubicBezTo>
                  <a:pt x="4515076" y="1676940"/>
                  <a:pt x="4515076" y="1676940"/>
                  <a:pt x="4515076" y="1676940"/>
                </a:cubicBezTo>
                <a:cubicBezTo>
                  <a:pt x="4508869" y="1683147"/>
                  <a:pt x="4502661" y="1689355"/>
                  <a:pt x="4496453" y="1697632"/>
                </a:cubicBezTo>
                <a:cubicBezTo>
                  <a:pt x="4490246" y="1707978"/>
                  <a:pt x="4490246" y="1714186"/>
                  <a:pt x="4481968" y="1710047"/>
                </a:cubicBezTo>
                <a:cubicBezTo>
                  <a:pt x="4473692" y="1707978"/>
                  <a:pt x="4461276" y="1705909"/>
                  <a:pt x="4450930" y="1689355"/>
                </a:cubicBezTo>
                <a:cubicBezTo>
                  <a:pt x="4440584" y="1672801"/>
                  <a:pt x="4438515" y="1670732"/>
                  <a:pt x="4432307" y="1664524"/>
                </a:cubicBezTo>
                <a:cubicBezTo>
                  <a:pt x="4426099" y="1658316"/>
                  <a:pt x="4407476" y="1645901"/>
                  <a:pt x="4407476" y="1645901"/>
                </a:cubicBezTo>
                <a:cubicBezTo>
                  <a:pt x="4407476" y="1645901"/>
                  <a:pt x="4378507" y="1639693"/>
                  <a:pt x="4372299" y="1645901"/>
                </a:cubicBezTo>
                <a:cubicBezTo>
                  <a:pt x="4366091" y="1652109"/>
                  <a:pt x="4353676" y="1654178"/>
                  <a:pt x="4347468" y="1654178"/>
                </a:cubicBezTo>
                <a:cubicBezTo>
                  <a:pt x="4341261" y="1654178"/>
                  <a:pt x="4326776" y="1652109"/>
                  <a:pt x="4316429" y="1650039"/>
                </a:cubicBezTo>
                <a:cubicBezTo>
                  <a:pt x="4312291" y="1650039"/>
                  <a:pt x="4293668" y="1643832"/>
                  <a:pt x="4277114" y="1639693"/>
                </a:cubicBezTo>
                <a:cubicBezTo>
                  <a:pt x="4281252" y="1631416"/>
                  <a:pt x="4287460" y="1625209"/>
                  <a:pt x="4289530" y="1621070"/>
                </a:cubicBezTo>
                <a:cubicBezTo>
                  <a:pt x="4291599" y="1616932"/>
                  <a:pt x="4306083" y="1573478"/>
                  <a:pt x="4297806" y="1563132"/>
                </a:cubicBezTo>
                <a:cubicBezTo>
                  <a:pt x="4287460" y="1552785"/>
                  <a:pt x="4270906" y="1563132"/>
                  <a:pt x="4262629" y="1538301"/>
                </a:cubicBezTo>
                <a:cubicBezTo>
                  <a:pt x="4254352" y="1513470"/>
                  <a:pt x="4248145" y="1492777"/>
                  <a:pt x="4248145" y="1480362"/>
                </a:cubicBezTo>
                <a:cubicBezTo>
                  <a:pt x="4248145" y="1467947"/>
                  <a:pt x="4244006" y="1461739"/>
                  <a:pt x="4237799" y="1453462"/>
                </a:cubicBezTo>
                <a:cubicBezTo>
                  <a:pt x="4233660" y="1445185"/>
                  <a:pt x="4231591" y="1424493"/>
                  <a:pt x="4233660" y="1412077"/>
                </a:cubicBezTo>
                <a:cubicBezTo>
                  <a:pt x="4235729" y="1399662"/>
                  <a:pt x="4241937" y="1378969"/>
                  <a:pt x="4235729" y="1368623"/>
                </a:cubicBezTo>
                <a:cubicBezTo>
                  <a:pt x="4231591" y="1358277"/>
                  <a:pt x="4210899" y="1341723"/>
                  <a:pt x="4202621" y="1333446"/>
                </a:cubicBezTo>
                <a:cubicBezTo>
                  <a:pt x="4194345" y="1325169"/>
                  <a:pt x="4194345" y="1304477"/>
                  <a:pt x="4192275" y="1300338"/>
                </a:cubicBezTo>
                <a:cubicBezTo>
                  <a:pt x="4192275" y="1296200"/>
                  <a:pt x="4192275" y="1271369"/>
                  <a:pt x="4200552" y="1258954"/>
                </a:cubicBezTo>
                <a:cubicBezTo>
                  <a:pt x="4206760" y="1246538"/>
                  <a:pt x="4221245" y="1229984"/>
                  <a:pt x="4212968" y="1215500"/>
                </a:cubicBezTo>
                <a:cubicBezTo>
                  <a:pt x="4204691" y="1201015"/>
                  <a:pt x="4194345" y="1186530"/>
                  <a:pt x="4190206" y="1178253"/>
                </a:cubicBezTo>
                <a:cubicBezTo>
                  <a:pt x="4186068" y="1167907"/>
                  <a:pt x="4179860" y="1155492"/>
                  <a:pt x="4179860" y="1138938"/>
                </a:cubicBezTo>
                <a:cubicBezTo>
                  <a:pt x="4179860" y="1122384"/>
                  <a:pt x="4183998" y="1080999"/>
                  <a:pt x="4188137" y="1072722"/>
                </a:cubicBezTo>
                <a:cubicBezTo>
                  <a:pt x="4188137" y="1068584"/>
                  <a:pt x="4190206" y="1062376"/>
                  <a:pt x="4192275" y="1054099"/>
                </a:cubicBezTo>
                <a:cubicBezTo>
                  <a:pt x="4192275" y="1054099"/>
                  <a:pt x="4196414" y="1054099"/>
                  <a:pt x="4196414" y="1054099"/>
                </a:cubicBezTo>
                <a:cubicBezTo>
                  <a:pt x="4200552" y="1054099"/>
                  <a:pt x="4206760" y="1054099"/>
                  <a:pt x="4212968" y="1052030"/>
                </a:cubicBezTo>
                <a:cubicBezTo>
                  <a:pt x="4215037" y="1052030"/>
                  <a:pt x="4219175" y="1052030"/>
                  <a:pt x="4221245" y="1052030"/>
                </a:cubicBezTo>
                <a:cubicBezTo>
                  <a:pt x="4225383" y="1052030"/>
                  <a:pt x="4229522" y="1052030"/>
                  <a:pt x="4235729" y="1049961"/>
                </a:cubicBezTo>
                <a:cubicBezTo>
                  <a:pt x="4237799" y="1049961"/>
                  <a:pt x="4239868" y="1049961"/>
                  <a:pt x="4241937" y="1049961"/>
                </a:cubicBezTo>
                <a:cubicBezTo>
                  <a:pt x="4246075" y="1049961"/>
                  <a:pt x="4250214" y="1049961"/>
                  <a:pt x="4252283" y="1049961"/>
                </a:cubicBezTo>
                <a:cubicBezTo>
                  <a:pt x="4256422" y="1049961"/>
                  <a:pt x="4258491" y="1049961"/>
                  <a:pt x="4262629" y="1049961"/>
                </a:cubicBezTo>
                <a:cubicBezTo>
                  <a:pt x="4262629" y="1049961"/>
                  <a:pt x="4266768" y="1049961"/>
                  <a:pt x="4266768" y="1049961"/>
                </a:cubicBezTo>
                <a:cubicBezTo>
                  <a:pt x="4268837" y="1049961"/>
                  <a:pt x="4272976" y="1049961"/>
                  <a:pt x="4275045" y="1049961"/>
                </a:cubicBezTo>
                <a:cubicBezTo>
                  <a:pt x="4301945" y="1047891"/>
                  <a:pt x="4349537" y="1049961"/>
                  <a:pt x="4357814" y="1052030"/>
                </a:cubicBezTo>
                <a:cubicBezTo>
                  <a:pt x="4368160" y="1052030"/>
                  <a:pt x="4411614" y="1087207"/>
                  <a:pt x="4438515" y="1103761"/>
                </a:cubicBezTo>
                <a:cubicBezTo>
                  <a:pt x="4463345" y="1120315"/>
                  <a:pt x="4500592" y="1149284"/>
                  <a:pt x="4506800" y="1153423"/>
                </a:cubicBezTo>
                <a:cubicBezTo>
                  <a:pt x="4513007" y="1157561"/>
                  <a:pt x="4531630" y="1165838"/>
                  <a:pt x="4535769" y="1165838"/>
                </a:cubicBezTo>
                <a:cubicBezTo>
                  <a:pt x="4539907" y="1165838"/>
                  <a:pt x="4550253" y="1182392"/>
                  <a:pt x="4550253" y="1182392"/>
                </a:cubicBezTo>
                <a:cubicBezTo>
                  <a:pt x="4550253" y="1182392"/>
                  <a:pt x="4579223" y="1213430"/>
                  <a:pt x="4585430" y="1223777"/>
                </a:cubicBezTo>
                <a:cubicBezTo>
                  <a:pt x="4593707" y="1232054"/>
                  <a:pt x="4601984" y="1238261"/>
                  <a:pt x="4616469" y="1244469"/>
                </a:cubicBezTo>
                <a:cubicBezTo>
                  <a:pt x="4630954" y="1250677"/>
                  <a:pt x="4647507" y="1263092"/>
                  <a:pt x="4655785" y="1271369"/>
                </a:cubicBezTo>
                <a:cubicBezTo>
                  <a:pt x="4657854" y="1273438"/>
                  <a:pt x="4661992" y="1277577"/>
                  <a:pt x="4666131" y="1281715"/>
                </a:cubicBezTo>
                <a:cubicBezTo>
                  <a:pt x="4666131" y="1281715"/>
                  <a:pt x="4668200" y="1283784"/>
                  <a:pt x="4670269" y="1285854"/>
                </a:cubicBezTo>
                <a:cubicBezTo>
                  <a:pt x="4672339" y="1285854"/>
                  <a:pt x="4674408" y="1289992"/>
                  <a:pt x="4676477" y="1292061"/>
                </a:cubicBezTo>
                <a:cubicBezTo>
                  <a:pt x="4682685" y="1296200"/>
                  <a:pt x="4686823" y="1302408"/>
                  <a:pt x="4688892" y="1304477"/>
                </a:cubicBezTo>
                <a:cubicBezTo>
                  <a:pt x="4693031" y="1308615"/>
                  <a:pt x="4701308" y="1316892"/>
                  <a:pt x="4711654" y="1323100"/>
                </a:cubicBezTo>
                <a:close/>
                <a:moveTo>
                  <a:pt x="920811" y="1985256"/>
                </a:moveTo>
                <a:cubicBezTo>
                  <a:pt x="916672" y="1987325"/>
                  <a:pt x="914603" y="1991464"/>
                  <a:pt x="912534" y="1995602"/>
                </a:cubicBezTo>
                <a:cubicBezTo>
                  <a:pt x="906326" y="2005948"/>
                  <a:pt x="898049" y="2012156"/>
                  <a:pt x="895980" y="2018364"/>
                </a:cubicBezTo>
                <a:cubicBezTo>
                  <a:pt x="895980" y="2018364"/>
                  <a:pt x="895980" y="2018364"/>
                  <a:pt x="895980" y="2018364"/>
                </a:cubicBezTo>
                <a:cubicBezTo>
                  <a:pt x="891841" y="2022502"/>
                  <a:pt x="873218" y="2036987"/>
                  <a:pt x="871149" y="2036987"/>
                </a:cubicBezTo>
                <a:cubicBezTo>
                  <a:pt x="871149" y="2036987"/>
                  <a:pt x="838041" y="2039056"/>
                  <a:pt x="831833" y="2039056"/>
                </a:cubicBezTo>
                <a:cubicBezTo>
                  <a:pt x="825626" y="2039056"/>
                  <a:pt x="819418" y="2047333"/>
                  <a:pt x="815280" y="2053541"/>
                </a:cubicBezTo>
                <a:cubicBezTo>
                  <a:pt x="811141" y="2059749"/>
                  <a:pt x="800795" y="2065956"/>
                  <a:pt x="796656" y="2070095"/>
                </a:cubicBezTo>
                <a:cubicBezTo>
                  <a:pt x="792518" y="2074233"/>
                  <a:pt x="786310" y="2070095"/>
                  <a:pt x="782172" y="2070095"/>
                </a:cubicBezTo>
                <a:cubicBezTo>
                  <a:pt x="778033" y="2070095"/>
                  <a:pt x="757341" y="2070095"/>
                  <a:pt x="744925" y="2074233"/>
                </a:cubicBezTo>
                <a:cubicBezTo>
                  <a:pt x="732510" y="2076303"/>
                  <a:pt x="740787" y="2094926"/>
                  <a:pt x="740787" y="2101133"/>
                </a:cubicBezTo>
                <a:cubicBezTo>
                  <a:pt x="740787" y="2107341"/>
                  <a:pt x="699402" y="2142518"/>
                  <a:pt x="670433" y="2144587"/>
                </a:cubicBezTo>
                <a:cubicBezTo>
                  <a:pt x="641464" y="2148726"/>
                  <a:pt x="664225" y="2130103"/>
                  <a:pt x="658018" y="2121826"/>
                </a:cubicBezTo>
                <a:cubicBezTo>
                  <a:pt x="653879" y="2113549"/>
                  <a:pt x="635256" y="2128034"/>
                  <a:pt x="633187" y="2128034"/>
                </a:cubicBezTo>
                <a:cubicBezTo>
                  <a:pt x="629048" y="2128034"/>
                  <a:pt x="610425" y="2117687"/>
                  <a:pt x="604217" y="2113549"/>
                </a:cubicBezTo>
                <a:cubicBezTo>
                  <a:pt x="598010" y="2111480"/>
                  <a:pt x="587663" y="2113549"/>
                  <a:pt x="583525" y="2113549"/>
                </a:cubicBezTo>
                <a:cubicBezTo>
                  <a:pt x="579387" y="2113549"/>
                  <a:pt x="554556" y="2121826"/>
                  <a:pt x="548348" y="2117687"/>
                </a:cubicBezTo>
                <a:cubicBezTo>
                  <a:pt x="542140" y="2113549"/>
                  <a:pt x="527656" y="2107341"/>
                  <a:pt x="523517" y="2107341"/>
                </a:cubicBezTo>
                <a:cubicBezTo>
                  <a:pt x="519379" y="2107341"/>
                  <a:pt x="506963" y="2107341"/>
                  <a:pt x="496617" y="2119757"/>
                </a:cubicBezTo>
                <a:cubicBezTo>
                  <a:pt x="486271" y="2132172"/>
                  <a:pt x="480063" y="2130103"/>
                  <a:pt x="471786" y="2130103"/>
                </a:cubicBezTo>
                <a:cubicBezTo>
                  <a:pt x="463509" y="2130103"/>
                  <a:pt x="432471" y="2128034"/>
                  <a:pt x="430401" y="2117687"/>
                </a:cubicBezTo>
                <a:cubicBezTo>
                  <a:pt x="428332" y="2107341"/>
                  <a:pt x="426263" y="2063887"/>
                  <a:pt x="426263" y="2039056"/>
                </a:cubicBezTo>
                <a:cubicBezTo>
                  <a:pt x="426263" y="2014225"/>
                  <a:pt x="430401" y="2001810"/>
                  <a:pt x="432471" y="1989394"/>
                </a:cubicBezTo>
                <a:cubicBezTo>
                  <a:pt x="434540" y="1976979"/>
                  <a:pt x="428332" y="1972841"/>
                  <a:pt x="428332" y="1958356"/>
                </a:cubicBezTo>
                <a:cubicBezTo>
                  <a:pt x="428332" y="1945941"/>
                  <a:pt x="436609" y="1941802"/>
                  <a:pt x="436609" y="1933525"/>
                </a:cubicBezTo>
                <a:cubicBezTo>
                  <a:pt x="436609" y="1925248"/>
                  <a:pt x="430401" y="1919040"/>
                  <a:pt x="426263" y="1919040"/>
                </a:cubicBezTo>
                <a:cubicBezTo>
                  <a:pt x="422124" y="1919040"/>
                  <a:pt x="405571" y="1933525"/>
                  <a:pt x="395224" y="1941802"/>
                </a:cubicBezTo>
                <a:cubicBezTo>
                  <a:pt x="384878" y="1950079"/>
                  <a:pt x="362117" y="1966633"/>
                  <a:pt x="353840" y="1979048"/>
                </a:cubicBezTo>
                <a:cubicBezTo>
                  <a:pt x="345563" y="1991464"/>
                  <a:pt x="322801" y="1999741"/>
                  <a:pt x="302109" y="2001810"/>
                </a:cubicBezTo>
                <a:cubicBezTo>
                  <a:pt x="283486" y="2003879"/>
                  <a:pt x="237962" y="2001810"/>
                  <a:pt x="225547" y="1995602"/>
                </a:cubicBezTo>
                <a:cubicBezTo>
                  <a:pt x="213131" y="1989394"/>
                  <a:pt x="211062" y="1945941"/>
                  <a:pt x="204855" y="1933525"/>
                </a:cubicBezTo>
                <a:cubicBezTo>
                  <a:pt x="198647" y="1921110"/>
                  <a:pt x="173816" y="1925248"/>
                  <a:pt x="155193" y="1921110"/>
                </a:cubicBezTo>
                <a:cubicBezTo>
                  <a:pt x="136570" y="1916971"/>
                  <a:pt x="103462" y="1919040"/>
                  <a:pt x="97254" y="1912833"/>
                </a:cubicBezTo>
                <a:cubicBezTo>
                  <a:pt x="91046" y="1906625"/>
                  <a:pt x="111739" y="1890071"/>
                  <a:pt x="120016" y="1877656"/>
                </a:cubicBezTo>
                <a:cubicBezTo>
                  <a:pt x="128293" y="1865240"/>
                  <a:pt x="120016" y="1856963"/>
                  <a:pt x="109670" y="1842479"/>
                </a:cubicBezTo>
                <a:cubicBezTo>
                  <a:pt x="99323" y="1825925"/>
                  <a:pt x="76562" y="1809371"/>
                  <a:pt x="74493" y="1803163"/>
                </a:cubicBezTo>
                <a:cubicBezTo>
                  <a:pt x="70354" y="1796955"/>
                  <a:pt x="53800" y="1788678"/>
                  <a:pt x="49662" y="1782471"/>
                </a:cubicBezTo>
                <a:cubicBezTo>
                  <a:pt x="45523" y="1776263"/>
                  <a:pt x="39316" y="1757640"/>
                  <a:pt x="33108" y="1749363"/>
                </a:cubicBezTo>
                <a:cubicBezTo>
                  <a:pt x="28969" y="1739017"/>
                  <a:pt x="28969" y="1732809"/>
                  <a:pt x="28969" y="1726601"/>
                </a:cubicBezTo>
                <a:cubicBezTo>
                  <a:pt x="28969" y="1720394"/>
                  <a:pt x="28969" y="1707978"/>
                  <a:pt x="20692" y="1703840"/>
                </a:cubicBezTo>
                <a:cubicBezTo>
                  <a:pt x="14485" y="1699701"/>
                  <a:pt x="0" y="1681078"/>
                  <a:pt x="0" y="1670732"/>
                </a:cubicBezTo>
                <a:cubicBezTo>
                  <a:pt x="0" y="1660386"/>
                  <a:pt x="2069" y="1656247"/>
                  <a:pt x="12415" y="1645901"/>
                </a:cubicBezTo>
                <a:cubicBezTo>
                  <a:pt x="22762" y="1637624"/>
                  <a:pt x="16554" y="1633486"/>
                  <a:pt x="18623" y="1627278"/>
                </a:cubicBezTo>
                <a:cubicBezTo>
                  <a:pt x="18623" y="1627278"/>
                  <a:pt x="132431" y="1664524"/>
                  <a:pt x="148985" y="1672801"/>
                </a:cubicBezTo>
                <a:cubicBezTo>
                  <a:pt x="165539" y="1681078"/>
                  <a:pt x="293832" y="1712117"/>
                  <a:pt x="326940" y="1716255"/>
                </a:cubicBezTo>
                <a:cubicBezTo>
                  <a:pt x="360047" y="1720394"/>
                  <a:pt x="432471" y="1730740"/>
                  <a:pt x="449025" y="1745225"/>
                </a:cubicBezTo>
                <a:cubicBezTo>
                  <a:pt x="465578" y="1759709"/>
                  <a:pt x="527656" y="1786609"/>
                  <a:pt x="556625" y="1813509"/>
                </a:cubicBezTo>
                <a:cubicBezTo>
                  <a:pt x="587663" y="1840409"/>
                  <a:pt x="753202" y="1908694"/>
                  <a:pt x="790449" y="1927317"/>
                </a:cubicBezTo>
                <a:cubicBezTo>
                  <a:pt x="827695" y="1943871"/>
                  <a:pt x="883564" y="1964564"/>
                  <a:pt x="883564" y="1964564"/>
                </a:cubicBezTo>
                <a:lnTo>
                  <a:pt x="906326" y="1976979"/>
                </a:lnTo>
                <a:lnTo>
                  <a:pt x="922880" y="1985256"/>
                </a:lnTo>
                <a:close/>
                <a:moveTo>
                  <a:pt x="3070748" y="545067"/>
                </a:moveTo>
                <a:cubicBezTo>
                  <a:pt x="3068679" y="559551"/>
                  <a:pt x="3058333" y="567828"/>
                  <a:pt x="3058333" y="582313"/>
                </a:cubicBezTo>
                <a:cubicBezTo>
                  <a:pt x="3054194" y="582313"/>
                  <a:pt x="3050056" y="584382"/>
                  <a:pt x="3045918" y="586451"/>
                </a:cubicBezTo>
                <a:cubicBezTo>
                  <a:pt x="3035571" y="586451"/>
                  <a:pt x="3025225" y="592659"/>
                  <a:pt x="3014879" y="596798"/>
                </a:cubicBezTo>
                <a:cubicBezTo>
                  <a:pt x="3004533" y="600936"/>
                  <a:pt x="2992117" y="621628"/>
                  <a:pt x="2990048" y="627836"/>
                </a:cubicBezTo>
                <a:cubicBezTo>
                  <a:pt x="2985910" y="634044"/>
                  <a:pt x="2977633" y="646459"/>
                  <a:pt x="2969356" y="652667"/>
                </a:cubicBezTo>
                <a:cubicBezTo>
                  <a:pt x="2961079" y="658875"/>
                  <a:pt x="2950733" y="658875"/>
                  <a:pt x="2940386" y="665082"/>
                </a:cubicBezTo>
                <a:cubicBezTo>
                  <a:pt x="2930040" y="671290"/>
                  <a:pt x="2919694" y="679567"/>
                  <a:pt x="2915556" y="687844"/>
                </a:cubicBezTo>
                <a:cubicBezTo>
                  <a:pt x="2911417" y="696121"/>
                  <a:pt x="2901071" y="729229"/>
                  <a:pt x="2901071" y="729229"/>
                </a:cubicBezTo>
                <a:cubicBezTo>
                  <a:pt x="2901071" y="729229"/>
                  <a:pt x="2880379" y="745783"/>
                  <a:pt x="2874171" y="751990"/>
                </a:cubicBezTo>
                <a:cubicBezTo>
                  <a:pt x="2867963" y="758198"/>
                  <a:pt x="2859686" y="776821"/>
                  <a:pt x="2849340" y="809929"/>
                </a:cubicBezTo>
                <a:cubicBezTo>
                  <a:pt x="2838994" y="843037"/>
                  <a:pt x="2814163" y="824414"/>
                  <a:pt x="2814163" y="824414"/>
                </a:cubicBezTo>
                <a:cubicBezTo>
                  <a:pt x="2814163" y="824414"/>
                  <a:pt x="2772778" y="814067"/>
                  <a:pt x="2764501" y="809929"/>
                </a:cubicBezTo>
                <a:cubicBezTo>
                  <a:pt x="2756224" y="805791"/>
                  <a:pt x="2754155" y="778890"/>
                  <a:pt x="2754155" y="772683"/>
                </a:cubicBezTo>
                <a:cubicBezTo>
                  <a:pt x="2754155" y="766475"/>
                  <a:pt x="2745878" y="762337"/>
                  <a:pt x="2741740" y="758198"/>
                </a:cubicBezTo>
                <a:cubicBezTo>
                  <a:pt x="2737601" y="754060"/>
                  <a:pt x="2733463" y="735436"/>
                  <a:pt x="2733463" y="725090"/>
                </a:cubicBezTo>
                <a:cubicBezTo>
                  <a:pt x="2733463" y="714744"/>
                  <a:pt x="2687940" y="683706"/>
                  <a:pt x="2681732" y="671290"/>
                </a:cubicBezTo>
                <a:cubicBezTo>
                  <a:pt x="2675524" y="658875"/>
                  <a:pt x="2671386" y="650598"/>
                  <a:pt x="2673455" y="644390"/>
                </a:cubicBezTo>
                <a:cubicBezTo>
                  <a:pt x="2677593" y="638182"/>
                  <a:pt x="2673455" y="609213"/>
                  <a:pt x="2673455" y="596798"/>
                </a:cubicBezTo>
                <a:cubicBezTo>
                  <a:pt x="2673455" y="584382"/>
                  <a:pt x="2663109" y="578174"/>
                  <a:pt x="2656901" y="569897"/>
                </a:cubicBezTo>
                <a:cubicBezTo>
                  <a:pt x="2650693" y="561621"/>
                  <a:pt x="2634139" y="547136"/>
                  <a:pt x="2634139" y="542997"/>
                </a:cubicBezTo>
                <a:cubicBezTo>
                  <a:pt x="2634139" y="538859"/>
                  <a:pt x="2615516" y="503682"/>
                  <a:pt x="2611378" y="497474"/>
                </a:cubicBezTo>
                <a:cubicBezTo>
                  <a:pt x="2607239" y="491266"/>
                  <a:pt x="2580339" y="485059"/>
                  <a:pt x="2580339" y="485059"/>
                </a:cubicBezTo>
                <a:cubicBezTo>
                  <a:pt x="2580339" y="485059"/>
                  <a:pt x="2551370" y="476782"/>
                  <a:pt x="2545162" y="472643"/>
                </a:cubicBezTo>
                <a:cubicBezTo>
                  <a:pt x="2536885" y="468505"/>
                  <a:pt x="2514124" y="439536"/>
                  <a:pt x="2501708" y="433328"/>
                </a:cubicBezTo>
                <a:cubicBezTo>
                  <a:pt x="2491362" y="427120"/>
                  <a:pt x="2462393" y="443674"/>
                  <a:pt x="2454116" y="441605"/>
                </a:cubicBezTo>
                <a:cubicBezTo>
                  <a:pt x="2445839" y="441605"/>
                  <a:pt x="2443770" y="410566"/>
                  <a:pt x="2449977" y="398151"/>
                </a:cubicBezTo>
                <a:cubicBezTo>
                  <a:pt x="2456185" y="385735"/>
                  <a:pt x="2449977" y="362974"/>
                  <a:pt x="2449977" y="360904"/>
                </a:cubicBezTo>
                <a:lnTo>
                  <a:pt x="2449977" y="360904"/>
                </a:lnTo>
                <a:cubicBezTo>
                  <a:pt x="2458254" y="369181"/>
                  <a:pt x="2466531" y="377458"/>
                  <a:pt x="2466531" y="377458"/>
                </a:cubicBezTo>
                <a:cubicBezTo>
                  <a:pt x="2466531" y="377458"/>
                  <a:pt x="2516193" y="387805"/>
                  <a:pt x="2520331" y="385735"/>
                </a:cubicBezTo>
                <a:cubicBezTo>
                  <a:pt x="2524470" y="385735"/>
                  <a:pt x="2567924" y="377458"/>
                  <a:pt x="2576201" y="375389"/>
                </a:cubicBezTo>
                <a:cubicBezTo>
                  <a:pt x="2584478" y="373320"/>
                  <a:pt x="2627932" y="375389"/>
                  <a:pt x="2627932" y="375389"/>
                </a:cubicBezTo>
                <a:cubicBezTo>
                  <a:pt x="2627932" y="375389"/>
                  <a:pt x="2658970" y="383666"/>
                  <a:pt x="2663109" y="383666"/>
                </a:cubicBezTo>
                <a:cubicBezTo>
                  <a:pt x="2667247" y="383666"/>
                  <a:pt x="2712770" y="369181"/>
                  <a:pt x="2723116" y="356766"/>
                </a:cubicBezTo>
                <a:cubicBezTo>
                  <a:pt x="2733463" y="344351"/>
                  <a:pt x="2756224" y="319520"/>
                  <a:pt x="2764501" y="284343"/>
                </a:cubicBezTo>
                <a:cubicBezTo>
                  <a:pt x="2772778" y="249166"/>
                  <a:pt x="2826578" y="176742"/>
                  <a:pt x="2836925" y="168465"/>
                </a:cubicBezTo>
                <a:cubicBezTo>
                  <a:pt x="2847271" y="160188"/>
                  <a:pt x="2859686" y="127081"/>
                  <a:pt x="2861756" y="114665"/>
                </a:cubicBezTo>
                <a:cubicBezTo>
                  <a:pt x="2861756" y="102250"/>
                  <a:pt x="2874171" y="100181"/>
                  <a:pt x="2874171" y="100181"/>
                </a:cubicBezTo>
                <a:lnTo>
                  <a:pt x="2917625" y="129150"/>
                </a:lnTo>
                <a:lnTo>
                  <a:pt x="2921763" y="141565"/>
                </a:lnTo>
                <a:cubicBezTo>
                  <a:pt x="2921763" y="141565"/>
                  <a:pt x="2925902" y="160188"/>
                  <a:pt x="2925902" y="166396"/>
                </a:cubicBezTo>
                <a:cubicBezTo>
                  <a:pt x="2925902" y="172604"/>
                  <a:pt x="2925902" y="187088"/>
                  <a:pt x="2925902" y="195365"/>
                </a:cubicBezTo>
                <a:cubicBezTo>
                  <a:pt x="2925902" y="203642"/>
                  <a:pt x="2930040" y="228473"/>
                  <a:pt x="2934179" y="253304"/>
                </a:cubicBezTo>
                <a:cubicBezTo>
                  <a:pt x="2936248" y="278135"/>
                  <a:pt x="2952802" y="311243"/>
                  <a:pt x="2952802" y="317450"/>
                </a:cubicBezTo>
                <a:cubicBezTo>
                  <a:pt x="2952802" y="323658"/>
                  <a:pt x="2965218" y="334004"/>
                  <a:pt x="2967287" y="342281"/>
                </a:cubicBezTo>
                <a:cubicBezTo>
                  <a:pt x="2969356" y="350558"/>
                  <a:pt x="2973494" y="365043"/>
                  <a:pt x="2975564" y="367112"/>
                </a:cubicBezTo>
                <a:cubicBezTo>
                  <a:pt x="2977633" y="369181"/>
                  <a:pt x="2992117" y="367112"/>
                  <a:pt x="2996256" y="367112"/>
                </a:cubicBezTo>
                <a:cubicBezTo>
                  <a:pt x="3000394" y="367112"/>
                  <a:pt x="3012810" y="371251"/>
                  <a:pt x="3016948" y="375389"/>
                </a:cubicBezTo>
                <a:cubicBezTo>
                  <a:pt x="3021087" y="379528"/>
                  <a:pt x="3023156" y="394012"/>
                  <a:pt x="3027295" y="412635"/>
                </a:cubicBezTo>
                <a:cubicBezTo>
                  <a:pt x="3031433" y="431259"/>
                  <a:pt x="3037641" y="422982"/>
                  <a:pt x="3039710" y="422982"/>
                </a:cubicBezTo>
                <a:cubicBezTo>
                  <a:pt x="3041779" y="422982"/>
                  <a:pt x="3066610" y="435397"/>
                  <a:pt x="3072818" y="439536"/>
                </a:cubicBezTo>
                <a:cubicBezTo>
                  <a:pt x="3076956" y="443674"/>
                  <a:pt x="3081095" y="470574"/>
                  <a:pt x="3083164" y="482989"/>
                </a:cubicBezTo>
                <a:cubicBezTo>
                  <a:pt x="3083164" y="495405"/>
                  <a:pt x="3076956" y="536790"/>
                  <a:pt x="3076956" y="536790"/>
                </a:cubicBezTo>
                <a:close/>
                <a:moveTo>
                  <a:pt x="1928529" y="507820"/>
                </a:moveTo>
                <a:lnTo>
                  <a:pt x="1920252" y="644390"/>
                </a:lnTo>
                <a:cubicBezTo>
                  <a:pt x="1920252" y="644390"/>
                  <a:pt x="1920252" y="644390"/>
                  <a:pt x="1916114" y="644390"/>
                </a:cubicBezTo>
                <a:cubicBezTo>
                  <a:pt x="1916114" y="644390"/>
                  <a:pt x="1916114" y="644390"/>
                  <a:pt x="1916114" y="644390"/>
                </a:cubicBezTo>
                <a:cubicBezTo>
                  <a:pt x="1916114" y="644390"/>
                  <a:pt x="1916114" y="644390"/>
                  <a:pt x="1916114" y="644390"/>
                </a:cubicBezTo>
                <a:cubicBezTo>
                  <a:pt x="1916114" y="644390"/>
                  <a:pt x="1916114" y="644390"/>
                  <a:pt x="1916114" y="644390"/>
                </a:cubicBezTo>
                <a:cubicBezTo>
                  <a:pt x="1916114" y="644390"/>
                  <a:pt x="1916114" y="644390"/>
                  <a:pt x="1916114" y="644390"/>
                </a:cubicBezTo>
                <a:cubicBezTo>
                  <a:pt x="1916114" y="644390"/>
                  <a:pt x="1914045" y="644390"/>
                  <a:pt x="1911975" y="644390"/>
                </a:cubicBezTo>
                <a:cubicBezTo>
                  <a:pt x="1903699" y="644390"/>
                  <a:pt x="1893352" y="642321"/>
                  <a:pt x="1880937" y="640252"/>
                </a:cubicBezTo>
                <a:cubicBezTo>
                  <a:pt x="1880937" y="640252"/>
                  <a:pt x="1878868" y="640252"/>
                  <a:pt x="1876798" y="640252"/>
                </a:cubicBezTo>
                <a:cubicBezTo>
                  <a:pt x="1872660" y="640252"/>
                  <a:pt x="1870591" y="640252"/>
                  <a:pt x="1866452" y="640252"/>
                </a:cubicBezTo>
                <a:cubicBezTo>
                  <a:pt x="1866452" y="640252"/>
                  <a:pt x="1862314" y="640252"/>
                  <a:pt x="1860244" y="640252"/>
                </a:cubicBezTo>
                <a:cubicBezTo>
                  <a:pt x="1860244" y="640252"/>
                  <a:pt x="1856106" y="640252"/>
                  <a:pt x="1854037" y="640252"/>
                </a:cubicBezTo>
                <a:cubicBezTo>
                  <a:pt x="1851968" y="640252"/>
                  <a:pt x="1847829" y="640252"/>
                  <a:pt x="1845760" y="640252"/>
                </a:cubicBezTo>
                <a:cubicBezTo>
                  <a:pt x="1845760" y="640252"/>
                  <a:pt x="1845760" y="640252"/>
                  <a:pt x="1845760" y="640252"/>
                </a:cubicBezTo>
                <a:cubicBezTo>
                  <a:pt x="1845760" y="640252"/>
                  <a:pt x="1843691" y="640252"/>
                  <a:pt x="1841621" y="640252"/>
                </a:cubicBezTo>
                <a:cubicBezTo>
                  <a:pt x="1837483" y="640252"/>
                  <a:pt x="1833344" y="640252"/>
                  <a:pt x="1829206" y="640252"/>
                </a:cubicBezTo>
                <a:cubicBezTo>
                  <a:pt x="1802306" y="640252"/>
                  <a:pt x="1781614" y="640252"/>
                  <a:pt x="1777475" y="650598"/>
                </a:cubicBezTo>
                <a:cubicBezTo>
                  <a:pt x="1777475" y="650598"/>
                  <a:pt x="1765060" y="694052"/>
                  <a:pt x="1754713" y="708536"/>
                </a:cubicBezTo>
                <a:cubicBezTo>
                  <a:pt x="1746436" y="723021"/>
                  <a:pt x="1725744" y="756129"/>
                  <a:pt x="1729883" y="762337"/>
                </a:cubicBezTo>
                <a:cubicBezTo>
                  <a:pt x="1734021" y="766475"/>
                  <a:pt x="1744367" y="770614"/>
                  <a:pt x="1744367" y="774752"/>
                </a:cubicBezTo>
                <a:cubicBezTo>
                  <a:pt x="1744367" y="780960"/>
                  <a:pt x="1734021" y="789237"/>
                  <a:pt x="1727813" y="791306"/>
                </a:cubicBezTo>
                <a:cubicBezTo>
                  <a:pt x="1721606" y="793375"/>
                  <a:pt x="1709190" y="797514"/>
                  <a:pt x="1705052" y="797514"/>
                </a:cubicBezTo>
                <a:cubicBezTo>
                  <a:pt x="1700913" y="797514"/>
                  <a:pt x="1686429" y="787167"/>
                  <a:pt x="1686429" y="787167"/>
                </a:cubicBezTo>
                <a:cubicBezTo>
                  <a:pt x="1686429" y="787167"/>
                  <a:pt x="1678152" y="766475"/>
                  <a:pt x="1669875" y="762337"/>
                </a:cubicBezTo>
                <a:cubicBezTo>
                  <a:pt x="1661598" y="758198"/>
                  <a:pt x="1624352" y="743713"/>
                  <a:pt x="1620213" y="749921"/>
                </a:cubicBezTo>
                <a:cubicBezTo>
                  <a:pt x="1616075" y="756129"/>
                  <a:pt x="1587105" y="768544"/>
                  <a:pt x="1585036" y="780960"/>
                </a:cubicBezTo>
                <a:cubicBezTo>
                  <a:pt x="1582967" y="793375"/>
                  <a:pt x="1589174" y="801652"/>
                  <a:pt x="1589174" y="811998"/>
                </a:cubicBezTo>
                <a:cubicBezTo>
                  <a:pt x="1589174" y="822344"/>
                  <a:pt x="1587105" y="826483"/>
                  <a:pt x="1582967" y="830621"/>
                </a:cubicBezTo>
                <a:cubicBezTo>
                  <a:pt x="1578828" y="834760"/>
                  <a:pt x="1578828" y="838898"/>
                  <a:pt x="1578828" y="845106"/>
                </a:cubicBezTo>
                <a:cubicBezTo>
                  <a:pt x="1578828" y="851314"/>
                  <a:pt x="1578828" y="855452"/>
                  <a:pt x="1587105" y="867868"/>
                </a:cubicBezTo>
                <a:cubicBezTo>
                  <a:pt x="1595382" y="878214"/>
                  <a:pt x="1599521" y="882352"/>
                  <a:pt x="1595382" y="886491"/>
                </a:cubicBezTo>
                <a:cubicBezTo>
                  <a:pt x="1591244" y="890629"/>
                  <a:pt x="1585036" y="886491"/>
                  <a:pt x="1578828" y="882352"/>
                </a:cubicBezTo>
                <a:cubicBezTo>
                  <a:pt x="1572621" y="878214"/>
                  <a:pt x="1570551" y="861660"/>
                  <a:pt x="1558136" y="861660"/>
                </a:cubicBezTo>
                <a:cubicBezTo>
                  <a:pt x="1545720" y="861660"/>
                  <a:pt x="1541582" y="863729"/>
                  <a:pt x="1539513" y="861660"/>
                </a:cubicBezTo>
                <a:cubicBezTo>
                  <a:pt x="1537443" y="857522"/>
                  <a:pt x="1520890" y="834760"/>
                  <a:pt x="1518820" y="832691"/>
                </a:cubicBezTo>
                <a:cubicBezTo>
                  <a:pt x="1518820" y="830621"/>
                  <a:pt x="1504336" y="811998"/>
                  <a:pt x="1491920" y="805791"/>
                </a:cubicBezTo>
                <a:cubicBezTo>
                  <a:pt x="1479505" y="799583"/>
                  <a:pt x="1456743" y="791306"/>
                  <a:pt x="1458813" y="785098"/>
                </a:cubicBezTo>
                <a:cubicBezTo>
                  <a:pt x="1460882" y="780960"/>
                  <a:pt x="1483643" y="768544"/>
                  <a:pt x="1489851" y="762337"/>
                </a:cubicBezTo>
                <a:cubicBezTo>
                  <a:pt x="1498128" y="758198"/>
                  <a:pt x="1502266" y="745783"/>
                  <a:pt x="1502266" y="737506"/>
                </a:cubicBezTo>
                <a:cubicBezTo>
                  <a:pt x="1502266" y="729229"/>
                  <a:pt x="1506405" y="714744"/>
                  <a:pt x="1491920" y="702329"/>
                </a:cubicBezTo>
                <a:cubicBezTo>
                  <a:pt x="1477436" y="689913"/>
                  <a:pt x="1465020" y="648528"/>
                  <a:pt x="1465020" y="638182"/>
                </a:cubicBezTo>
                <a:cubicBezTo>
                  <a:pt x="1465020" y="625767"/>
                  <a:pt x="1458813" y="621628"/>
                  <a:pt x="1458813" y="613351"/>
                </a:cubicBezTo>
                <a:cubicBezTo>
                  <a:pt x="1458813" y="605075"/>
                  <a:pt x="1452605" y="592659"/>
                  <a:pt x="1458813" y="582313"/>
                </a:cubicBezTo>
                <a:cubicBezTo>
                  <a:pt x="1465020" y="571967"/>
                  <a:pt x="1477436" y="555413"/>
                  <a:pt x="1475366" y="549205"/>
                </a:cubicBezTo>
                <a:cubicBezTo>
                  <a:pt x="1471228" y="542997"/>
                  <a:pt x="1460882" y="518167"/>
                  <a:pt x="1456743" y="516097"/>
                </a:cubicBezTo>
                <a:cubicBezTo>
                  <a:pt x="1452605" y="514028"/>
                  <a:pt x="1419497" y="487128"/>
                  <a:pt x="1419497" y="487128"/>
                </a:cubicBezTo>
                <a:cubicBezTo>
                  <a:pt x="1419497" y="487128"/>
                  <a:pt x="1419497" y="470574"/>
                  <a:pt x="1427774" y="456089"/>
                </a:cubicBezTo>
                <a:cubicBezTo>
                  <a:pt x="1433982" y="441605"/>
                  <a:pt x="1438120" y="433328"/>
                  <a:pt x="1431912" y="427120"/>
                </a:cubicBezTo>
                <a:cubicBezTo>
                  <a:pt x="1423635" y="420912"/>
                  <a:pt x="1405012" y="410566"/>
                  <a:pt x="1400874" y="410566"/>
                </a:cubicBezTo>
                <a:cubicBezTo>
                  <a:pt x="1396735" y="410566"/>
                  <a:pt x="1373974" y="402289"/>
                  <a:pt x="1373974" y="402289"/>
                </a:cubicBezTo>
                <a:cubicBezTo>
                  <a:pt x="1373974" y="402289"/>
                  <a:pt x="1357420" y="391943"/>
                  <a:pt x="1353281" y="391943"/>
                </a:cubicBezTo>
                <a:cubicBezTo>
                  <a:pt x="1353281" y="383666"/>
                  <a:pt x="1355351" y="373320"/>
                  <a:pt x="1357420" y="369181"/>
                </a:cubicBezTo>
                <a:cubicBezTo>
                  <a:pt x="1357420" y="365043"/>
                  <a:pt x="1349143" y="358835"/>
                  <a:pt x="1349143" y="356766"/>
                </a:cubicBezTo>
                <a:cubicBezTo>
                  <a:pt x="1349143" y="356766"/>
                  <a:pt x="1330520" y="358835"/>
                  <a:pt x="1326381" y="362974"/>
                </a:cubicBezTo>
                <a:cubicBezTo>
                  <a:pt x="1322243" y="367112"/>
                  <a:pt x="1303620" y="362974"/>
                  <a:pt x="1291204" y="362974"/>
                </a:cubicBezTo>
                <a:cubicBezTo>
                  <a:pt x="1291204" y="362974"/>
                  <a:pt x="1289135" y="362974"/>
                  <a:pt x="1287066" y="362974"/>
                </a:cubicBezTo>
                <a:cubicBezTo>
                  <a:pt x="1287066" y="362974"/>
                  <a:pt x="1287066" y="362974"/>
                  <a:pt x="1287066" y="362974"/>
                </a:cubicBezTo>
                <a:cubicBezTo>
                  <a:pt x="1287066" y="362974"/>
                  <a:pt x="1287066" y="362974"/>
                  <a:pt x="1284997" y="362974"/>
                </a:cubicBezTo>
                <a:cubicBezTo>
                  <a:pt x="1284997" y="362974"/>
                  <a:pt x="1284997" y="362974"/>
                  <a:pt x="1284997" y="362974"/>
                </a:cubicBezTo>
                <a:cubicBezTo>
                  <a:pt x="1284997" y="362974"/>
                  <a:pt x="1284997" y="362974"/>
                  <a:pt x="1284997" y="362974"/>
                </a:cubicBezTo>
                <a:cubicBezTo>
                  <a:pt x="1284997" y="362974"/>
                  <a:pt x="1284997" y="362974"/>
                  <a:pt x="1284997" y="362974"/>
                </a:cubicBezTo>
                <a:cubicBezTo>
                  <a:pt x="1284997" y="362974"/>
                  <a:pt x="1284997" y="362974"/>
                  <a:pt x="1284997" y="362974"/>
                </a:cubicBezTo>
                <a:cubicBezTo>
                  <a:pt x="1284997" y="362974"/>
                  <a:pt x="1284997" y="362974"/>
                  <a:pt x="1284997" y="362974"/>
                </a:cubicBezTo>
                <a:cubicBezTo>
                  <a:pt x="1284997" y="362974"/>
                  <a:pt x="1284997" y="362974"/>
                  <a:pt x="1282927" y="360904"/>
                </a:cubicBezTo>
                <a:lnTo>
                  <a:pt x="1282927" y="360904"/>
                </a:lnTo>
                <a:cubicBezTo>
                  <a:pt x="1282927" y="360904"/>
                  <a:pt x="1282927" y="360904"/>
                  <a:pt x="1282927" y="360904"/>
                </a:cubicBezTo>
                <a:cubicBezTo>
                  <a:pt x="1282927" y="360904"/>
                  <a:pt x="1282927" y="360904"/>
                  <a:pt x="1282927" y="360904"/>
                </a:cubicBezTo>
                <a:cubicBezTo>
                  <a:pt x="1282927" y="360904"/>
                  <a:pt x="1282927" y="360904"/>
                  <a:pt x="1282927" y="360904"/>
                </a:cubicBezTo>
                <a:cubicBezTo>
                  <a:pt x="1282927" y="360904"/>
                  <a:pt x="1282927" y="360904"/>
                  <a:pt x="1282927" y="360904"/>
                </a:cubicBezTo>
                <a:cubicBezTo>
                  <a:pt x="1282927" y="358835"/>
                  <a:pt x="1282927" y="344351"/>
                  <a:pt x="1282927" y="340212"/>
                </a:cubicBezTo>
                <a:cubicBezTo>
                  <a:pt x="1284997" y="336074"/>
                  <a:pt x="1282927" y="325727"/>
                  <a:pt x="1282927" y="317450"/>
                </a:cubicBezTo>
                <a:cubicBezTo>
                  <a:pt x="1282927" y="309174"/>
                  <a:pt x="1268443" y="300897"/>
                  <a:pt x="1262235" y="294689"/>
                </a:cubicBezTo>
                <a:cubicBezTo>
                  <a:pt x="1253958" y="286412"/>
                  <a:pt x="1253958" y="267789"/>
                  <a:pt x="1253958" y="265720"/>
                </a:cubicBezTo>
                <a:cubicBezTo>
                  <a:pt x="1253958" y="263650"/>
                  <a:pt x="1253958" y="251235"/>
                  <a:pt x="1253958" y="247096"/>
                </a:cubicBezTo>
                <a:cubicBezTo>
                  <a:pt x="1253958" y="242958"/>
                  <a:pt x="1260166" y="240889"/>
                  <a:pt x="1262235" y="234681"/>
                </a:cubicBezTo>
                <a:cubicBezTo>
                  <a:pt x="1264304" y="228473"/>
                  <a:pt x="1264304" y="222266"/>
                  <a:pt x="1262235" y="220196"/>
                </a:cubicBezTo>
                <a:cubicBezTo>
                  <a:pt x="1262235" y="216058"/>
                  <a:pt x="1239473" y="201573"/>
                  <a:pt x="1227058" y="191227"/>
                </a:cubicBezTo>
                <a:cubicBezTo>
                  <a:pt x="1214642" y="180881"/>
                  <a:pt x="1196019" y="168465"/>
                  <a:pt x="1179465" y="151911"/>
                </a:cubicBezTo>
                <a:cubicBezTo>
                  <a:pt x="1164981" y="135358"/>
                  <a:pt x="1173258" y="127081"/>
                  <a:pt x="1173258" y="127081"/>
                </a:cubicBezTo>
                <a:cubicBezTo>
                  <a:pt x="1173258" y="127081"/>
                  <a:pt x="1198089" y="143635"/>
                  <a:pt x="1208435" y="147773"/>
                </a:cubicBezTo>
                <a:cubicBezTo>
                  <a:pt x="1218781" y="151911"/>
                  <a:pt x="1233266" y="151911"/>
                  <a:pt x="1245681" y="151911"/>
                </a:cubicBezTo>
                <a:cubicBezTo>
                  <a:pt x="1258096" y="151911"/>
                  <a:pt x="1256027" y="158119"/>
                  <a:pt x="1258096" y="160188"/>
                </a:cubicBezTo>
                <a:cubicBezTo>
                  <a:pt x="1258096" y="160188"/>
                  <a:pt x="1274650" y="178812"/>
                  <a:pt x="1276720" y="180881"/>
                </a:cubicBezTo>
                <a:cubicBezTo>
                  <a:pt x="1276720" y="180881"/>
                  <a:pt x="1289135" y="176742"/>
                  <a:pt x="1293273" y="174673"/>
                </a:cubicBezTo>
                <a:cubicBezTo>
                  <a:pt x="1295343" y="174673"/>
                  <a:pt x="1320174" y="182950"/>
                  <a:pt x="1322243" y="182950"/>
                </a:cubicBezTo>
                <a:cubicBezTo>
                  <a:pt x="1324312" y="182950"/>
                  <a:pt x="1338797" y="187088"/>
                  <a:pt x="1342935" y="185019"/>
                </a:cubicBezTo>
                <a:cubicBezTo>
                  <a:pt x="1347074" y="185019"/>
                  <a:pt x="1361558" y="172604"/>
                  <a:pt x="1365697" y="170535"/>
                </a:cubicBezTo>
                <a:cubicBezTo>
                  <a:pt x="1369835" y="170535"/>
                  <a:pt x="1378112" y="178812"/>
                  <a:pt x="1380181" y="178812"/>
                </a:cubicBezTo>
                <a:cubicBezTo>
                  <a:pt x="1380181" y="178812"/>
                  <a:pt x="1402943" y="199504"/>
                  <a:pt x="1405012" y="205712"/>
                </a:cubicBezTo>
                <a:cubicBezTo>
                  <a:pt x="1405012" y="211919"/>
                  <a:pt x="1413289" y="218127"/>
                  <a:pt x="1413289" y="218127"/>
                </a:cubicBezTo>
                <a:cubicBezTo>
                  <a:pt x="1413289" y="218127"/>
                  <a:pt x="1421566" y="213989"/>
                  <a:pt x="1423635" y="211919"/>
                </a:cubicBezTo>
                <a:cubicBezTo>
                  <a:pt x="1423635" y="209850"/>
                  <a:pt x="1431912" y="205712"/>
                  <a:pt x="1433982" y="203642"/>
                </a:cubicBezTo>
                <a:cubicBezTo>
                  <a:pt x="1433982" y="203642"/>
                  <a:pt x="1442259" y="209850"/>
                  <a:pt x="1448466" y="205712"/>
                </a:cubicBezTo>
                <a:cubicBezTo>
                  <a:pt x="1452605" y="203642"/>
                  <a:pt x="1450536" y="170535"/>
                  <a:pt x="1450536" y="166396"/>
                </a:cubicBezTo>
                <a:cubicBezTo>
                  <a:pt x="1450536" y="160188"/>
                  <a:pt x="1479505" y="145704"/>
                  <a:pt x="1483643" y="145704"/>
                </a:cubicBezTo>
                <a:cubicBezTo>
                  <a:pt x="1487782" y="145704"/>
                  <a:pt x="1514682" y="149842"/>
                  <a:pt x="1514682" y="149842"/>
                </a:cubicBezTo>
                <a:cubicBezTo>
                  <a:pt x="1514682" y="149842"/>
                  <a:pt x="1535374" y="149842"/>
                  <a:pt x="1541582" y="147773"/>
                </a:cubicBezTo>
                <a:cubicBezTo>
                  <a:pt x="1547790" y="143635"/>
                  <a:pt x="1570551" y="137427"/>
                  <a:pt x="1576759" y="135358"/>
                </a:cubicBezTo>
                <a:cubicBezTo>
                  <a:pt x="1582967" y="135358"/>
                  <a:pt x="1593313" y="125011"/>
                  <a:pt x="1597451" y="118804"/>
                </a:cubicBezTo>
                <a:cubicBezTo>
                  <a:pt x="1601590" y="112596"/>
                  <a:pt x="1624352" y="106388"/>
                  <a:pt x="1628490" y="104319"/>
                </a:cubicBezTo>
                <a:cubicBezTo>
                  <a:pt x="1632628" y="102250"/>
                  <a:pt x="1655390" y="102250"/>
                  <a:pt x="1667805" y="100181"/>
                </a:cubicBezTo>
                <a:cubicBezTo>
                  <a:pt x="1680221" y="100181"/>
                  <a:pt x="1674013" y="87765"/>
                  <a:pt x="1674013" y="83627"/>
                </a:cubicBezTo>
                <a:cubicBezTo>
                  <a:pt x="1674013" y="77419"/>
                  <a:pt x="1707121" y="58796"/>
                  <a:pt x="1713329" y="52588"/>
                </a:cubicBezTo>
                <a:cubicBezTo>
                  <a:pt x="1719536" y="48450"/>
                  <a:pt x="1721606" y="40173"/>
                  <a:pt x="1721606" y="36034"/>
                </a:cubicBezTo>
                <a:cubicBezTo>
                  <a:pt x="1721606" y="31896"/>
                  <a:pt x="1717467" y="25688"/>
                  <a:pt x="1715398" y="21549"/>
                </a:cubicBezTo>
                <a:cubicBezTo>
                  <a:pt x="1713329" y="17411"/>
                  <a:pt x="1715398" y="9134"/>
                  <a:pt x="1719536" y="7065"/>
                </a:cubicBezTo>
                <a:cubicBezTo>
                  <a:pt x="1721606" y="7065"/>
                  <a:pt x="1738160" y="2926"/>
                  <a:pt x="1742298" y="857"/>
                </a:cubicBezTo>
                <a:cubicBezTo>
                  <a:pt x="1746436" y="-1212"/>
                  <a:pt x="1769198" y="857"/>
                  <a:pt x="1775406" y="2926"/>
                </a:cubicBezTo>
                <a:cubicBezTo>
                  <a:pt x="1781614" y="7065"/>
                  <a:pt x="1794029" y="40173"/>
                  <a:pt x="1794029" y="42242"/>
                </a:cubicBezTo>
                <a:cubicBezTo>
                  <a:pt x="1794029" y="42242"/>
                  <a:pt x="1783683" y="65003"/>
                  <a:pt x="1779544" y="73280"/>
                </a:cubicBezTo>
                <a:cubicBezTo>
                  <a:pt x="1775406" y="81557"/>
                  <a:pt x="1775406" y="93973"/>
                  <a:pt x="1775406" y="93973"/>
                </a:cubicBezTo>
                <a:cubicBezTo>
                  <a:pt x="1775406" y="93973"/>
                  <a:pt x="1818860" y="102250"/>
                  <a:pt x="1820929" y="104319"/>
                </a:cubicBezTo>
                <a:cubicBezTo>
                  <a:pt x="1822998" y="104319"/>
                  <a:pt x="1822998" y="110527"/>
                  <a:pt x="1822998" y="116734"/>
                </a:cubicBezTo>
                <a:cubicBezTo>
                  <a:pt x="1822998" y="122942"/>
                  <a:pt x="1825067" y="135358"/>
                  <a:pt x="1827137" y="141565"/>
                </a:cubicBezTo>
                <a:cubicBezTo>
                  <a:pt x="1827137" y="147773"/>
                  <a:pt x="1851968" y="164327"/>
                  <a:pt x="1849898" y="172604"/>
                </a:cubicBezTo>
                <a:cubicBezTo>
                  <a:pt x="1849898" y="182950"/>
                  <a:pt x="1814721" y="199504"/>
                  <a:pt x="1814721" y="199504"/>
                </a:cubicBezTo>
                <a:cubicBezTo>
                  <a:pt x="1814721" y="199504"/>
                  <a:pt x="1812652" y="218127"/>
                  <a:pt x="1812652" y="220196"/>
                </a:cubicBezTo>
                <a:cubicBezTo>
                  <a:pt x="1812652" y="222266"/>
                  <a:pt x="1816791" y="234681"/>
                  <a:pt x="1812652" y="242958"/>
                </a:cubicBezTo>
                <a:cubicBezTo>
                  <a:pt x="1812652" y="251235"/>
                  <a:pt x="1800237" y="261581"/>
                  <a:pt x="1798167" y="273996"/>
                </a:cubicBezTo>
                <a:cubicBezTo>
                  <a:pt x="1796098" y="286412"/>
                  <a:pt x="1791960" y="327797"/>
                  <a:pt x="1791960" y="329866"/>
                </a:cubicBezTo>
                <a:cubicBezTo>
                  <a:pt x="1791960" y="331935"/>
                  <a:pt x="1791960" y="358835"/>
                  <a:pt x="1796098" y="365043"/>
                </a:cubicBezTo>
                <a:cubicBezTo>
                  <a:pt x="1798167" y="371251"/>
                  <a:pt x="1822998" y="385735"/>
                  <a:pt x="1825067" y="396082"/>
                </a:cubicBezTo>
                <a:cubicBezTo>
                  <a:pt x="1829206" y="406428"/>
                  <a:pt x="1822998" y="425051"/>
                  <a:pt x="1822998" y="425051"/>
                </a:cubicBezTo>
                <a:cubicBezTo>
                  <a:pt x="1822998" y="425051"/>
                  <a:pt x="1833344" y="447812"/>
                  <a:pt x="1835414" y="451951"/>
                </a:cubicBezTo>
                <a:cubicBezTo>
                  <a:pt x="1837483" y="456089"/>
                  <a:pt x="1858175" y="474713"/>
                  <a:pt x="1862314" y="478851"/>
                </a:cubicBezTo>
                <a:cubicBezTo>
                  <a:pt x="1866452" y="485059"/>
                  <a:pt x="1887145" y="499543"/>
                  <a:pt x="1891283" y="503682"/>
                </a:cubicBezTo>
                <a:cubicBezTo>
                  <a:pt x="1895422" y="505751"/>
                  <a:pt x="1918183" y="516097"/>
                  <a:pt x="1922322" y="516097"/>
                </a:cubicBezTo>
                <a:cubicBezTo>
                  <a:pt x="1924391" y="516097"/>
                  <a:pt x="1936806" y="518167"/>
                  <a:pt x="1945083" y="520236"/>
                </a:cubicBezTo>
                <a:close/>
                <a:moveTo>
                  <a:pt x="3408034" y="2742597"/>
                </a:moveTo>
                <a:lnTo>
                  <a:pt x="3408034" y="2759151"/>
                </a:lnTo>
                <a:cubicBezTo>
                  <a:pt x="3408034" y="2761220"/>
                  <a:pt x="3403896" y="2763289"/>
                  <a:pt x="3401826" y="2765359"/>
                </a:cubicBezTo>
                <a:cubicBezTo>
                  <a:pt x="3397688" y="2769497"/>
                  <a:pt x="3397688" y="2781912"/>
                  <a:pt x="3397688" y="2786051"/>
                </a:cubicBezTo>
                <a:cubicBezTo>
                  <a:pt x="3397688" y="2790190"/>
                  <a:pt x="3403896" y="2794328"/>
                  <a:pt x="3397688" y="2796397"/>
                </a:cubicBezTo>
                <a:cubicBezTo>
                  <a:pt x="3389411" y="2798466"/>
                  <a:pt x="3374926" y="2800536"/>
                  <a:pt x="3366649" y="2800536"/>
                </a:cubicBezTo>
                <a:cubicBezTo>
                  <a:pt x="3358373" y="2800536"/>
                  <a:pt x="3343888" y="2800536"/>
                  <a:pt x="3323195" y="2796397"/>
                </a:cubicBezTo>
                <a:cubicBezTo>
                  <a:pt x="3302503" y="2794328"/>
                  <a:pt x="3283880" y="2794328"/>
                  <a:pt x="3279742" y="2792259"/>
                </a:cubicBezTo>
                <a:cubicBezTo>
                  <a:pt x="3275603" y="2792259"/>
                  <a:pt x="3269395" y="2779843"/>
                  <a:pt x="3275603" y="2773636"/>
                </a:cubicBezTo>
                <a:cubicBezTo>
                  <a:pt x="3281811" y="2767428"/>
                  <a:pt x="3283880" y="2765359"/>
                  <a:pt x="3288018" y="2763289"/>
                </a:cubicBezTo>
                <a:cubicBezTo>
                  <a:pt x="3290088" y="2763289"/>
                  <a:pt x="3296296" y="2757082"/>
                  <a:pt x="3296296" y="2755013"/>
                </a:cubicBezTo>
                <a:cubicBezTo>
                  <a:pt x="3296296" y="2752943"/>
                  <a:pt x="3292157" y="2742597"/>
                  <a:pt x="3296296" y="2734320"/>
                </a:cubicBezTo>
                <a:cubicBezTo>
                  <a:pt x="3300434" y="2728112"/>
                  <a:pt x="3308711" y="2717766"/>
                  <a:pt x="3314919" y="2717766"/>
                </a:cubicBezTo>
                <a:cubicBezTo>
                  <a:pt x="3321126" y="2717766"/>
                  <a:pt x="3348026" y="2717766"/>
                  <a:pt x="3350095" y="2717766"/>
                </a:cubicBezTo>
                <a:cubicBezTo>
                  <a:pt x="3354234" y="2717766"/>
                  <a:pt x="3366649" y="2721905"/>
                  <a:pt x="3368719" y="2721905"/>
                </a:cubicBezTo>
                <a:cubicBezTo>
                  <a:pt x="3370788" y="2721905"/>
                  <a:pt x="3391480" y="2721905"/>
                  <a:pt x="3391480" y="2721905"/>
                </a:cubicBezTo>
                <a:lnTo>
                  <a:pt x="3405965" y="2736389"/>
                </a:lnTo>
                <a:close/>
                <a:moveTo>
                  <a:pt x="4976516" y="1865240"/>
                </a:moveTo>
                <a:cubicBezTo>
                  <a:pt x="4959962" y="1892140"/>
                  <a:pt x="4941339" y="1925248"/>
                  <a:pt x="4937201" y="1931456"/>
                </a:cubicBezTo>
                <a:cubicBezTo>
                  <a:pt x="4930993" y="1941802"/>
                  <a:pt x="4891678" y="1970771"/>
                  <a:pt x="4881331" y="1981117"/>
                </a:cubicBezTo>
                <a:cubicBezTo>
                  <a:pt x="4873055" y="1991464"/>
                  <a:pt x="4827531" y="2045264"/>
                  <a:pt x="4810977" y="2068026"/>
                </a:cubicBezTo>
                <a:cubicBezTo>
                  <a:pt x="4810977" y="2068026"/>
                  <a:pt x="4810977" y="2070095"/>
                  <a:pt x="4808908" y="2072164"/>
                </a:cubicBezTo>
                <a:cubicBezTo>
                  <a:pt x="4802700" y="2065956"/>
                  <a:pt x="4794423" y="2057679"/>
                  <a:pt x="4794423" y="2055610"/>
                </a:cubicBezTo>
                <a:cubicBezTo>
                  <a:pt x="4790285" y="2051472"/>
                  <a:pt x="4777869" y="2039056"/>
                  <a:pt x="4773731" y="2032848"/>
                </a:cubicBezTo>
                <a:cubicBezTo>
                  <a:pt x="4771662" y="2028710"/>
                  <a:pt x="4742692" y="2012156"/>
                  <a:pt x="4738554" y="2008018"/>
                </a:cubicBezTo>
                <a:cubicBezTo>
                  <a:pt x="4734416" y="2003879"/>
                  <a:pt x="4701308" y="1991464"/>
                  <a:pt x="4690962" y="1979048"/>
                </a:cubicBezTo>
                <a:cubicBezTo>
                  <a:pt x="4686823" y="1976979"/>
                  <a:pt x="4682685" y="1972841"/>
                  <a:pt x="4678546" y="1970771"/>
                </a:cubicBezTo>
                <a:cubicBezTo>
                  <a:pt x="4678546" y="1970771"/>
                  <a:pt x="4674408" y="1970771"/>
                  <a:pt x="4672339" y="1968702"/>
                </a:cubicBezTo>
                <a:cubicBezTo>
                  <a:pt x="4668200" y="1968702"/>
                  <a:pt x="4666131" y="1966633"/>
                  <a:pt x="4661992" y="1964564"/>
                </a:cubicBezTo>
                <a:cubicBezTo>
                  <a:pt x="4657854" y="1962494"/>
                  <a:pt x="4651646" y="1960425"/>
                  <a:pt x="4647507" y="1958356"/>
                </a:cubicBezTo>
                <a:cubicBezTo>
                  <a:pt x="4645438" y="1958356"/>
                  <a:pt x="4643369" y="1956287"/>
                  <a:pt x="4641300" y="1954217"/>
                </a:cubicBezTo>
                <a:cubicBezTo>
                  <a:pt x="4641300" y="1954217"/>
                  <a:pt x="4641300" y="1954217"/>
                  <a:pt x="4641300" y="1954217"/>
                </a:cubicBezTo>
                <a:cubicBezTo>
                  <a:pt x="4639231" y="1954217"/>
                  <a:pt x="4637161" y="1952148"/>
                  <a:pt x="4635092" y="1950079"/>
                </a:cubicBezTo>
                <a:cubicBezTo>
                  <a:pt x="4624746" y="1941802"/>
                  <a:pt x="4608192" y="1939733"/>
                  <a:pt x="4593707" y="1937664"/>
                </a:cubicBezTo>
                <a:cubicBezTo>
                  <a:pt x="4593707" y="1937664"/>
                  <a:pt x="4593707" y="1935594"/>
                  <a:pt x="4593707" y="1935594"/>
                </a:cubicBezTo>
                <a:cubicBezTo>
                  <a:pt x="4593707" y="1929387"/>
                  <a:pt x="4583361" y="1921110"/>
                  <a:pt x="4577153" y="1912833"/>
                </a:cubicBezTo>
                <a:cubicBezTo>
                  <a:pt x="4577153" y="1912833"/>
                  <a:pt x="4577153" y="1910764"/>
                  <a:pt x="4575084" y="1908694"/>
                </a:cubicBezTo>
                <a:cubicBezTo>
                  <a:pt x="4575084" y="1908694"/>
                  <a:pt x="4589569" y="1902487"/>
                  <a:pt x="4593707" y="1894210"/>
                </a:cubicBezTo>
                <a:cubicBezTo>
                  <a:pt x="4595776" y="1888002"/>
                  <a:pt x="4599915" y="1883863"/>
                  <a:pt x="4599915" y="1883863"/>
                </a:cubicBezTo>
                <a:cubicBezTo>
                  <a:pt x="4599915" y="1883863"/>
                  <a:pt x="4612330" y="1881794"/>
                  <a:pt x="4614400" y="1879725"/>
                </a:cubicBezTo>
                <a:cubicBezTo>
                  <a:pt x="4614400" y="1879725"/>
                  <a:pt x="4618538" y="1875586"/>
                  <a:pt x="4620608" y="1871448"/>
                </a:cubicBezTo>
                <a:lnTo>
                  <a:pt x="4620608" y="1871448"/>
                </a:lnTo>
                <a:cubicBezTo>
                  <a:pt x="4620608" y="1871448"/>
                  <a:pt x="4620608" y="1869379"/>
                  <a:pt x="4622677" y="1867309"/>
                </a:cubicBezTo>
                <a:cubicBezTo>
                  <a:pt x="4622677" y="1867309"/>
                  <a:pt x="4622677" y="1865240"/>
                  <a:pt x="4622677" y="1865240"/>
                </a:cubicBezTo>
                <a:cubicBezTo>
                  <a:pt x="4624746" y="1861102"/>
                  <a:pt x="4635092" y="1848686"/>
                  <a:pt x="4637161" y="1848686"/>
                </a:cubicBezTo>
                <a:cubicBezTo>
                  <a:pt x="4637161" y="1848686"/>
                  <a:pt x="4655785" y="1863171"/>
                  <a:pt x="4657854" y="1863171"/>
                </a:cubicBezTo>
                <a:cubicBezTo>
                  <a:pt x="4657854" y="1863171"/>
                  <a:pt x="4664061" y="1877656"/>
                  <a:pt x="4666131" y="1877656"/>
                </a:cubicBezTo>
                <a:cubicBezTo>
                  <a:pt x="4670269" y="1877656"/>
                  <a:pt x="4688892" y="1877656"/>
                  <a:pt x="4688892" y="1879725"/>
                </a:cubicBezTo>
                <a:cubicBezTo>
                  <a:pt x="4688892" y="1881794"/>
                  <a:pt x="4703377" y="1890071"/>
                  <a:pt x="4705446" y="1894210"/>
                </a:cubicBezTo>
                <a:cubicBezTo>
                  <a:pt x="4707516" y="1898348"/>
                  <a:pt x="4715792" y="1904556"/>
                  <a:pt x="4719931" y="1906625"/>
                </a:cubicBezTo>
                <a:cubicBezTo>
                  <a:pt x="4724069" y="1906625"/>
                  <a:pt x="4724069" y="1910764"/>
                  <a:pt x="4732346" y="1908694"/>
                </a:cubicBezTo>
                <a:cubicBezTo>
                  <a:pt x="4740623" y="1908694"/>
                  <a:pt x="4753039" y="1910764"/>
                  <a:pt x="4759246" y="1908694"/>
                </a:cubicBezTo>
                <a:cubicBezTo>
                  <a:pt x="4763385" y="1906625"/>
                  <a:pt x="4782008" y="1898348"/>
                  <a:pt x="4786147" y="1896279"/>
                </a:cubicBezTo>
                <a:cubicBezTo>
                  <a:pt x="4792354" y="1896279"/>
                  <a:pt x="4802700" y="1900417"/>
                  <a:pt x="4808908" y="1896279"/>
                </a:cubicBezTo>
                <a:cubicBezTo>
                  <a:pt x="4817185" y="1892140"/>
                  <a:pt x="4823393" y="1890071"/>
                  <a:pt x="4829600" y="1883863"/>
                </a:cubicBezTo>
                <a:cubicBezTo>
                  <a:pt x="4833739" y="1877656"/>
                  <a:pt x="4842016" y="1869379"/>
                  <a:pt x="4848224" y="1865240"/>
                </a:cubicBezTo>
                <a:cubicBezTo>
                  <a:pt x="4852362" y="1859033"/>
                  <a:pt x="4856501" y="1854894"/>
                  <a:pt x="4864777" y="1852825"/>
                </a:cubicBezTo>
                <a:cubicBezTo>
                  <a:pt x="4873055" y="1852825"/>
                  <a:pt x="4883401" y="1852825"/>
                  <a:pt x="4885470" y="1852825"/>
                </a:cubicBezTo>
                <a:cubicBezTo>
                  <a:pt x="4887539" y="1852825"/>
                  <a:pt x="4906162" y="1846617"/>
                  <a:pt x="4906162" y="1846617"/>
                </a:cubicBezTo>
                <a:cubicBezTo>
                  <a:pt x="4906162" y="1846617"/>
                  <a:pt x="4918578" y="1838340"/>
                  <a:pt x="4924785" y="1838340"/>
                </a:cubicBezTo>
                <a:cubicBezTo>
                  <a:pt x="4930993" y="1838340"/>
                  <a:pt x="4945478" y="1842479"/>
                  <a:pt x="4947547" y="1844548"/>
                </a:cubicBezTo>
                <a:cubicBezTo>
                  <a:pt x="4949616" y="1844548"/>
                  <a:pt x="4968239" y="1852825"/>
                  <a:pt x="4968239" y="1852825"/>
                </a:cubicBezTo>
                <a:lnTo>
                  <a:pt x="4976516" y="1865240"/>
                </a:lnTo>
                <a:close/>
                <a:moveTo>
                  <a:pt x="5015832" y="1679009"/>
                </a:moveTo>
                <a:cubicBezTo>
                  <a:pt x="5007555" y="1674870"/>
                  <a:pt x="4997209" y="1670732"/>
                  <a:pt x="4995139" y="1670732"/>
                </a:cubicBezTo>
                <a:cubicBezTo>
                  <a:pt x="4995139" y="1670732"/>
                  <a:pt x="4964101" y="1654178"/>
                  <a:pt x="4964101" y="1654178"/>
                </a:cubicBezTo>
                <a:cubicBezTo>
                  <a:pt x="4964101" y="1654178"/>
                  <a:pt x="4955824" y="1650039"/>
                  <a:pt x="4947547" y="1654178"/>
                </a:cubicBezTo>
                <a:cubicBezTo>
                  <a:pt x="4939270" y="1658316"/>
                  <a:pt x="4924785" y="1664524"/>
                  <a:pt x="4924785" y="1668663"/>
                </a:cubicBezTo>
                <a:cubicBezTo>
                  <a:pt x="4924785" y="1670732"/>
                  <a:pt x="4924785" y="1674870"/>
                  <a:pt x="4920647" y="1685217"/>
                </a:cubicBezTo>
                <a:cubicBezTo>
                  <a:pt x="4916508" y="1693494"/>
                  <a:pt x="4904093" y="1695563"/>
                  <a:pt x="4902024" y="1695563"/>
                </a:cubicBezTo>
                <a:cubicBezTo>
                  <a:pt x="4899955" y="1695563"/>
                  <a:pt x="4881331" y="1699701"/>
                  <a:pt x="4875124" y="1701770"/>
                </a:cubicBezTo>
                <a:cubicBezTo>
                  <a:pt x="4868916" y="1703840"/>
                  <a:pt x="4862708" y="1705909"/>
                  <a:pt x="4856501" y="1705909"/>
                </a:cubicBezTo>
                <a:cubicBezTo>
                  <a:pt x="4850293" y="1705909"/>
                  <a:pt x="4837878" y="1707978"/>
                  <a:pt x="4825462" y="1705909"/>
                </a:cubicBezTo>
                <a:cubicBezTo>
                  <a:pt x="4813046" y="1703840"/>
                  <a:pt x="4808908" y="1701770"/>
                  <a:pt x="4802700" y="1705909"/>
                </a:cubicBezTo>
                <a:cubicBezTo>
                  <a:pt x="4796493" y="1712117"/>
                  <a:pt x="4794423" y="1712117"/>
                  <a:pt x="4788216" y="1720394"/>
                </a:cubicBezTo>
                <a:cubicBezTo>
                  <a:pt x="4784077" y="1726601"/>
                  <a:pt x="4779939" y="1734878"/>
                  <a:pt x="4779939" y="1743155"/>
                </a:cubicBezTo>
                <a:cubicBezTo>
                  <a:pt x="4779939" y="1751432"/>
                  <a:pt x="4767523" y="1759709"/>
                  <a:pt x="4763385" y="1759709"/>
                </a:cubicBezTo>
                <a:cubicBezTo>
                  <a:pt x="4759246" y="1759709"/>
                  <a:pt x="4750969" y="1755571"/>
                  <a:pt x="4746831" y="1759709"/>
                </a:cubicBezTo>
                <a:cubicBezTo>
                  <a:pt x="4742692" y="1763848"/>
                  <a:pt x="4738554" y="1770055"/>
                  <a:pt x="4730277" y="1770055"/>
                </a:cubicBezTo>
                <a:cubicBezTo>
                  <a:pt x="4722000" y="1770055"/>
                  <a:pt x="4713723" y="1765917"/>
                  <a:pt x="4711654" y="1761778"/>
                </a:cubicBezTo>
                <a:cubicBezTo>
                  <a:pt x="4709585" y="1757640"/>
                  <a:pt x="4711654" y="1739017"/>
                  <a:pt x="4705446" y="1736948"/>
                </a:cubicBezTo>
                <a:cubicBezTo>
                  <a:pt x="4701308" y="1732809"/>
                  <a:pt x="4693031" y="1726601"/>
                  <a:pt x="4693031" y="1724532"/>
                </a:cubicBezTo>
                <a:cubicBezTo>
                  <a:pt x="4693031" y="1724532"/>
                  <a:pt x="4693031" y="1714186"/>
                  <a:pt x="4699238" y="1710047"/>
                </a:cubicBezTo>
                <a:cubicBezTo>
                  <a:pt x="4705446" y="1705909"/>
                  <a:pt x="4711654" y="1703840"/>
                  <a:pt x="4711654" y="1699701"/>
                </a:cubicBezTo>
                <a:cubicBezTo>
                  <a:pt x="4711654" y="1695563"/>
                  <a:pt x="4707516" y="1691424"/>
                  <a:pt x="4711654" y="1687286"/>
                </a:cubicBezTo>
                <a:cubicBezTo>
                  <a:pt x="4715792" y="1683147"/>
                  <a:pt x="4724069" y="1679009"/>
                  <a:pt x="4726139" y="1676940"/>
                </a:cubicBezTo>
                <a:cubicBezTo>
                  <a:pt x="4728208" y="1676940"/>
                  <a:pt x="4732346" y="1672801"/>
                  <a:pt x="4732346" y="1666593"/>
                </a:cubicBezTo>
                <a:cubicBezTo>
                  <a:pt x="4732346" y="1660386"/>
                  <a:pt x="4724069" y="1643832"/>
                  <a:pt x="4715792" y="1641763"/>
                </a:cubicBezTo>
                <a:cubicBezTo>
                  <a:pt x="4707516" y="1641763"/>
                  <a:pt x="4695100" y="1629347"/>
                  <a:pt x="4684754" y="1639693"/>
                </a:cubicBezTo>
                <a:cubicBezTo>
                  <a:pt x="4674408" y="1650039"/>
                  <a:pt x="4668200" y="1650039"/>
                  <a:pt x="4659923" y="1660386"/>
                </a:cubicBezTo>
                <a:cubicBezTo>
                  <a:pt x="4653715" y="1670732"/>
                  <a:pt x="4645438" y="1679009"/>
                  <a:pt x="4635092" y="1687286"/>
                </a:cubicBezTo>
                <a:cubicBezTo>
                  <a:pt x="4624746" y="1693494"/>
                  <a:pt x="4589569" y="1716255"/>
                  <a:pt x="4579223" y="1714186"/>
                </a:cubicBezTo>
                <a:cubicBezTo>
                  <a:pt x="4570946" y="1712117"/>
                  <a:pt x="4562669" y="1703840"/>
                  <a:pt x="4560600" y="1699701"/>
                </a:cubicBezTo>
                <a:cubicBezTo>
                  <a:pt x="4558530" y="1695563"/>
                  <a:pt x="4554392" y="1683147"/>
                  <a:pt x="4546115" y="1687286"/>
                </a:cubicBezTo>
                <a:cubicBezTo>
                  <a:pt x="4537838" y="1691424"/>
                  <a:pt x="4529561" y="1695563"/>
                  <a:pt x="4527492" y="1695563"/>
                </a:cubicBezTo>
                <a:cubicBezTo>
                  <a:pt x="4525423" y="1695563"/>
                  <a:pt x="4508869" y="1689355"/>
                  <a:pt x="4508869" y="1683147"/>
                </a:cubicBezTo>
                <a:cubicBezTo>
                  <a:pt x="4508869" y="1683147"/>
                  <a:pt x="4508869" y="1683147"/>
                  <a:pt x="4506800" y="1681078"/>
                </a:cubicBezTo>
                <a:cubicBezTo>
                  <a:pt x="4506800" y="1681078"/>
                  <a:pt x="4506800" y="1681078"/>
                  <a:pt x="4506800" y="1681078"/>
                </a:cubicBezTo>
                <a:cubicBezTo>
                  <a:pt x="4513007" y="1672801"/>
                  <a:pt x="4519215" y="1664524"/>
                  <a:pt x="4523353" y="1654178"/>
                </a:cubicBezTo>
                <a:cubicBezTo>
                  <a:pt x="4527492" y="1643832"/>
                  <a:pt x="4515076" y="1623139"/>
                  <a:pt x="4508869" y="1612793"/>
                </a:cubicBezTo>
                <a:cubicBezTo>
                  <a:pt x="4502661" y="1602447"/>
                  <a:pt x="4500592" y="1600378"/>
                  <a:pt x="4500592" y="1594170"/>
                </a:cubicBezTo>
                <a:cubicBezTo>
                  <a:pt x="4500592" y="1587962"/>
                  <a:pt x="4508869" y="1590032"/>
                  <a:pt x="4515076" y="1581755"/>
                </a:cubicBezTo>
                <a:cubicBezTo>
                  <a:pt x="4521284" y="1573478"/>
                  <a:pt x="4510938" y="1573478"/>
                  <a:pt x="4510938" y="1565201"/>
                </a:cubicBezTo>
                <a:cubicBezTo>
                  <a:pt x="4510938" y="1556924"/>
                  <a:pt x="4517146" y="1548647"/>
                  <a:pt x="4519215" y="1540370"/>
                </a:cubicBezTo>
                <a:cubicBezTo>
                  <a:pt x="4521284" y="1532093"/>
                  <a:pt x="4519215" y="1523816"/>
                  <a:pt x="4519215" y="1515539"/>
                </a:cubicBezTo>
                <a:cubicBezTo>
                  <a:pt x="4519215" y="1515539"/>
                  <a:pt x="4519215" y="1515539"/>
                  <a:pt x="4519215" y="1515539"/>
                </a:cubicBezTo>
                <a:cubicBezTo>
                  <a:pt x="4519215" y="1515539"/>
                  <a:pt x="4523353" y="1515539"/>
                  <a:pt x="4527492" y="1515539"/>
                </a:cubicBezTo>
                <a:cubicBezTo>
                  <a:pt x="4533699" y="1513470"/>
                  <a:pt x="4537838" y="1519678"/>
                  <a:pt x="4537838" y="1519678"/>
                </a:cubicBezTo>
                <a:cubicBezTo>
                  <a:pt x="4537838" y="1519678"/>
                  <a:pt x="4556461" y="1536231"/>
                  <a:pt x="4558530" y="1538301"/>
                </a:cubicBezTo>
                <a:cubicBezTo>
                  <a:pt x="4558530" y="1540370"/>
                  <a:pt x="4577153" y="1542439"/>
                  <a:pt x="4581292" y="1542439"/>
                </a:cubicBezTo>
                <a:cubicBezTo>
                  <a:pt x="4585430" y="1542439"/>
                  <a:pt x="4595776" y="1538301"/>
                  <a:pt x="4608192" y="1530024"/>
                </a:cubicBezTo>
                <a:cubicBezTo>
                  <a:pt x="4620608" y="1521747"/>
                  <a:pt x="4614400" y="1523816"/>
                  <a:pt x="4620608" y="1515539"/>
                </a:cubicBezTo>
                <a:cubicBezTo>
                  <a:pt x="4626815" y="1507262"/>
                  <a:pt x="4628884" y="1503124"/>
                  <a:pt x="4635092" y="1501054"/>
                </a:cubicBezTo>
                <a:cubicBezTo>
                  <a:pt x="4641300" y="1496916"/>
                  <a:pt x="4651646" y="1498985"/>
                  <a:pt x="4657854" y="1494847"/>
                </a:cubicBezTo>
                <a:cubicBezTo>
                  <a:pt x="4664061" y="1490708"/>
                  <a:pt x="4668200" y="1490708"/>
                  <a:pt x="4674408" y="1484500"/>
                </a:cubicBezTo>
                <a:cubicBezTo>
                  <a:pt x="4678546" y="1478293"/>
                  <a:pt x="4693031" y="1476224"/>
                  <a:pt x="4707516" y="1472085"/>
                </a:cubicBezTo>
                <a:cubicBezTo>
                  <a:pt x="4722000" y="1467947"/>
                  <a:pt x="4711654" y="1486570"/>
                  <a:pt x="4711654" y="1488639"/>
                </a:cubicBezTo>
                <a:cubicBezTo>
                  <a:pt x="4711654" y="1490708"/>
                  <a:pt x="4707516" y="1501054"/>
                  <a:pt x="4707516" y="1505193"/>
                </a:cubicBezTo>
                <a:cubicBezTo>
                  <a:pt x="4707516" y="1509331"/>
                  <a:pt x="4693031" y="1507262"/>
                  <a:pt x="4688892" y="1509331"/>
                </a:cubicBezTo>
                <a:cubicBezTo>
                  <a:pt x="4684754" y="1511401"/>
                  <a:pt x="4688892" y="1517608"/>
                  <a:pt x="4680615" y="1525885"/>
                </a:cubicBezTo>
                <a:cubicBezTo>
                  <a:pt x="4674408" y="1534162"/>
                  <a:pt x="4676477" y="1532093"/>
                  <a:pt x="4676477" y="1536231"/>
                </a:cubicBezTo>
                <a:cubicBezTo>
                  <a:pt x="4676477" y="1540370"/>
                  <a:pt x="4676477" y="1552785"/>
                  <a:pt x="4680615" y="1554855"/>
                </a:cubicBezTo>
                <a:cubicBezTo>
                  <a:pt x="4682685" y="1554855"/>
                  <a:pt x="4686823" y="1571409"/>
                  <a:pt x="4690962" y="1573478"/>
                </a:cubicBezTo>
                <a:cubicBezTo>
                  <a:pt x="4695100" y="1575547"/>
                  <a:pt x="4699238" y="1573478"/>
                  <a:pt x="4699238" y="1573478"/>
                </a:cubicBezTo>
                <a:cubicBezTo>
                  <a:pt x="4699238" y="1573478"/>
                  <a:pt x="4715792" y="1567270"/>
                  <a:pt x="4717862" y="1567270"/>
                </a:cubicBezTo>
                <a:cubicBezTo>
                  <a:pt x="4719931" y="1567270"/>
                  <a:pt x="4732346" y="1575547"/>
                  <a:pt x="4736485" y="1575547"/>
                </a:cubicBezTo>
                <a:cubicBezTo>
                  <a:pt x="4740623" y="1575547"/>
                  <a:pt x="4742692" y="1569339"/>
                  <a:pt x="4748900" y="1565201"/>
                </a:cubicBezTo>
                <a:cubicBezTo>
                  <a:pt x="4755108" y="1561062"/>
                  <a:pt x="4757177" y="1569339"/>
                  <a:pt x="4761315" y="1571409"/>
                </a:cubicBezTo>
                <a:cubicBezTo>
                  <a:pt x="4765454" y="1573478"/>
                  <a:pt x="4763385" y="1587962"/>
                  <a:pt x="4765454" y="1594170"/>
                </a:cubicBezTo>
                <a:cubicBezTo>
                  <a:pt x="4765454" y="1600378"/>
                  <a:pt x="4775800" y="1602447"/>
                  <a:pt x="4777869" y="1602447"/>
                </a:cubicBezTo>
                <a:cubicBezTo>
                  <a:pt x="4779939" y="1602447"/>
                  <a:pt x="4788216" y="1594170"/>
                  <a:pt x="4790285" y="1590032"/>
                </a:cubicBezTo>
                <a:cubicBezTo>
                  <a:pt x="4790285" y="1585893"/>
                  <a:pt x="4798562" y="1585893"/>
                  <a:pt x="4800631" y="1581755"/>
                </a:cubicBezTo>
                <a:cubicBezTo>
                  <a:pt x="4802700" y="1577616"/>
                  <a:pt x="4800631" y="1575547"/>
                  <a:pt x="4800631" y="1573478"/>
                </a:cubicBezTo>
                <a:cubicBezTo>
                  <a:pt x="4800631" y="1573478"/>
                  <a:pt x="4796493" y="1561062"/>
                  <a:pt x="4796493" y="1558993"/>
                </a:cubicBezTo>
                <a:cubicBezTo>
                  <a:pt x="4796493" y="1554855"/>
                  <a:pt x="4802700" y="1554855"/>
                  <a:pt x="4802700" y="1550716"/>
                </a:cubicBezTo>
                <a:cubicBezTo>
                  <a:pt x="4802700" y="1546578"/>
                  <a:pt x="4802700" y="1544508"/>
                  <a:pt x="4798562" y="1538301"/>
                </a:cubicBezTo>
                <a:cubicBezTo>
                  <a:pt x="4798562" y="1536231"/>
                  <a:pt x="4796493" y="1536231"/>
                  <a:pt x="4796493" y="1534162"/>
                </a:cubicBezTo>
                <a:cubicBezTo>
                  <a:pt x="4796493" y="1534162"/>
                  <a:pt x="4796493" y="1534162"/>
                  <a:pt x="4796493" y="1534162"/>
                </a:cubicBezTo>
                <a:cubicBezTo>
                  <a:pt x="4792354" y="1530024"/>
                  <a:pt x="4796493" y="1525885"/>
                  <a:pt x="4796493" y="1519678"/>
                </a:cubicBezTo>
                <a:cubicBezTo>
                  <a:pt x="4796493" y="1511401"/>
                  <a:pt x="4804770" y="1513470"/>
                  <a:pt x="4810977" y="1511401"/>
                </a:cubicBezTo>
                <a:cubicBezTo>
                  <a:pt x="4815116" y="1511401"/>
                  <a:pt x="4823393" y="1519678"/>
                  <a:pt x="4827531" y="1523816"/>
                </a:cubicBezTo>
                <a:cubicBezTo>
                  <a:pt x="4831670" y="1527955"/>
                  <a:pt x="4835808" y="1530024"/>
                  <a:pt x="4835808" y="1530024"/>
                </a:cubicBezTo>
                <a:cubicBezTo>
                  <a:pt x="4835808" y="1530024"/>
                  <a:pt x="4844085" y="1530024"/>
                  <a:pt x="4852362" y="1530024"/>
                </a:cubicBezTo>
                <a:cubicBezTo>
                  <a:pt x="4858570" y="1530024"/>
                  <a:pt x="4860639" y="1530024"/>
                  <a:pt x="4860639" y="1530024"/>
                </a:cubicBezTo>
                <a:cubicBezTo>
                  <a:pt x="4860639" y="1530024"/>
                  <a:pt x="4877193" y="1538301"/>
                  <a:pt x="4879262" y="1538301"/>
                </a:cubicBezTo>
                <a:cubicBezTo>
                  <a:pt x="4881331" y="1538301"/>
                  <a:pt x="4908231" y="1538301"/>
                  <a:pt x="4910301" y="1538301"/>
                </a:cubicBezTo>
                <a:cubicBezTo>
                  <a:pt x="4912370" y="1536231"/>
                  <a:pt x="4924785" y="1538301"/>
                  <a:pt x="4926854" y="1538301"/>
                </a:cubicBezTo>
                <a:cubicBezTo>
                  <a:pt x="4926854" y="1538301"/>
                  <a:pt x="4947547" y="1552785"/>
                  <a:pt x="4947547" y="1552785"/>
                </a:cubicBezTo>
                <a:cubicBezTo>
                  <a:pt x="4947547" y="1552785"/>
                  <a:pt x="4959962" y="1552785"/>
                  <a:pt x="4976516" y="1550716"/>
                </a:cubicBezTo>
                <a:cubicBezTo>
                  <a:pt x="4984793" y="1550716"/>
                  <a:pt x="4993070" y="1546578"/>
                  <a:pt x="5001347" y="1544508"/>
                </a:cubicBezTo>
                <a:cubicBezTo>
                  <a:pt x="5007555" y="1565201"/>
                  <a:pt x="5013763" y="1585893"/>
                  <a:pt x="5015832" y="1598309"/>
                </a:cubicBezTo>
                <a:cubicBezTo>
                  <a:pt x="5022040" y="1629347"/>
                  <a:pt x="5022040" y="1656247"/>
                  <a:pt x="5024109" y="1679009"/>
                </a:cubicBezTo>
                <a:cubicBezTo>
                  <a:pt x="5024109" y="1679009"/>
                  <a:pt x="5024109" y="1683147"/>
                  <a:pt x="5024109" y="1685217"/>
                </a:cubicBezTo>
                <a:close/>
                <a:moveTo>
                  <a:pt x="4993070" y="1538301"/>
                </a:moveTo>
                <a:cubicBezTo>
                  <a:pt x="4984793" y="1540370"/>
                  <a:pt x="4974447" y="1544508"/>
                  <a:pt x="4968239" y="1544508"/>
                </a:cubicBezTo>
                <a:cubicBezTo>
                  <a:pt x="4953755" y="1544508"/>
                  <a:pt x="4939270" y="1546578"/>
                  <a:pt x="4939270" y="1546578"/>
                </a:cubicBezTo>
                <a:cubicBezTo>
                  <a:pt x="4939270" y="1546578"/>
                  <a:pt x="4920647" y="1532093"/>
                  <a:pt x="4918578" y="1532093"/>
                </a:cubicBezTo>
                <a:cubicBezTo>
                  <a:pt x="4918578" y="1532093"/>
                  <a:pt x="4904093" y="1530024"/>
                  <a:pt x="4902024" y="1532093"/>
                </a:cubicBezTo>
                <a:cubicBezTo>
                  <a:pt x="4899955" y="1534162"/>
                  <a:pt x="4875124" y="1532093"/>
                  <a:pt x="4870985" y="1532093"/>
                </a:cubicBezTo>
                <a:cubicBezTo>
                  <a:pt x="4866847" y="1532093"/>
                  <a:pt x="4852362" y="1523816"/>
                  <a:pt x="4852362" y="1523816"/>
                </a:cubicBezTo>
                <a:cubicBezTo>
                  <a:pt x="4852362" y="1523816"/>
                  <a:pt x="4852362" y="1523816"/>
                  <a:pt x="4844085" y="1523816"/>
                </a:cubicBezTo>
                <a:cubicBezTo>
                  <a:pt x="4837878" y="1523816"/>
                  <a:pt x="4827531" y="1523816"/>
                  <a:pt x="4827531" y="1523816"/>
                </a:cubicBezTo>
                <a:cubicBezTo>
                  <a:pt x="4827531" y="1523816"/>
                  <a:pt x="4823393" y="1523816"/>
                  <a:pt x="4819254" y="1517608"/>
                </a:cubicBezTo>
                <a:cubicBezTo>
                  <a:pt x="4815116" y="1513470"/>
                  <a:pt x="4808908" y="1505193"/>
                  <a:pt x="4802700" y="1505193"/>
                </a:cubicBezTo>
                <a:cubicBezTo>
                  <a:pt x="4798562" y="1505193"/>
                  <a:pt x="4790285" y="1505193"/>
                  <a:pt x="4788216" y="1513470"/>
                </a:cubicBezTo>
                <a:cubicBezTo>
                  <a:pt x="4788216" y="1521747"/>
                  <a:pt x="4784077" y="1523816"/>
                  <a:pt x="4788216" y="1527955"/>
                </a:cubicBezTo>
                <a:cubicBezTo>
                  <a:pt x="4790285" y="1530024"/>
                  <a:pt x="4788216" y="1527955"/>
                  <a:pt x="4788216" y="1527955"/>
                </a:cubicBezTo>
                <a:cubicBezTo>
                  <a:pt x="4788216" y="1527955"/>
                  <a:pt x="4788216" y="1527955"/>
                  <a:pt x="4790285" y="1532093"/>
                </a:cubicBezTo>
                <a:cubicBezTo>
                  <a:pt x="4794423" y="1538301"/>
                  <a:pt x="4796493" y="1542439"/>
                  <a:pt x="4794423" y="1544508"/>
                </a:cubicBezTo>
                <a:cubicBezTo>
                  <a:pt x="4794423" y="1548647"/>
                  <a:pt x="4788216" y="1548647"/>
                  <a:pt x="4788216" y="1552785"/>
                </a:cubicBezTo>
                <a:cubicBezTo>
                  <a:pt x="4788216" y="1556924"/>
                  <a:pt x="4790285" y="1567270"/>
                  <a:pt x="4792354" y="1567270"/>
                </a:cubicBezTo>
                <a:cubicBezTo>
                  <a:pt x="4792354" y="1567270"/>
                  <a:pt x="4796493" y="1571409"/>
                  <a:pt x="4792354" y="1575547"/>
                </a:cubicBezTo>
                <a:cubicBezTo>
                  <a:pt x="4790285" y="1579686"/>
                  <a:pt x="4784077" y="1579686"/>
                  <a:pt x="4782008" y="1583824"/>
                </a:cubicBezTo>
                <a:cubicBezTo>
                  <a:pt x="4782008" y="1587962"/>
                  <a:pt x="4773731" y="1596239"/>
                  <a:pt x="4769593" y="1596239"/>
                </a:cubicBezTo>
                <a:cubicBezTo>
                  <a:pt x="4765454" y="1596239"/>
                  <a:pt x="4757177" y="1594170"/>
                  <a:pt x="4757177" y="1587962"/>
                </a:cubicBezTo>
                <a:cubicBezTo>
                  <a:pt x="4757177" y="1581755"/>
                  <a:pt x="4757177" y="1567270"/>
                  <a:pt x="4753039" y="1565201"/>
                </a:cubicBezTo>
                <a:cubicBezTo>
                  <a:pt x="4748900" y="1563132"/>
                  <a:pt x="4746831" y="1554855"/>
                  <a:pt x="4740623" y="1558993"/>
                </a:cubicBezTo>
                <a:cubicBezTo>
                  <a:pt x="4734416" y="1563132"/>
                  <a:pt x="4732346" y="1569339"/>
                  <a:pt x="4728208" y="1569339"/>
                </a:cubicBezTo>
                <a:cubicBezTo>
                  <a:pt x="4724069" y="1569339"/>
                  <a:pt x="4711654" y="1561062"/>
                  <a:pt x="4709585" y="1561062"/>
                </a:cubicBezTo>
                <a:cubicBezTo>
                  <a:pt x="4707516" y="1561062"/>
                  <a:pt x="4690962" y="1567270"/>
                  <a:pt x="4690962" y="1567270"/>
                </a:cubicBezTo>
                <a:cubicBezTo>
                  <a:pt x="4690962" y="1567270"/>
                  <a:pt x="4686823" y="1569339"/>
                  <a:pt x="4682685" y="1567270"/>
                </a:cubicBezTo>
                <a:cubicBezTo>
                  <a:pt x="4678546" y="1565201"/>
                  <a:pt x="4674408" y="1550716"/>
                  <a:pt x="4672339" y="1548647"/>
                </a:cubicBezTo>
                <a:cubicBezTo>
                  <a:pt x="4670269" y="1548647"/>
                  <a:pt x="4668200" y="1534162"/>
                  <a:pt x="4668200" y="1530024"/>
                </a:cubicBezTo>
                <a:cubicBezTo>
                  <a:pt x="4668200" y="1525885"/>
                  <a:pt x="4668200" y="1527955"/>
                  <a:pt x="4672339" y="1519678"/>
                </a:cubicBezTo>
                <a:cubicBezTo>
                  <a:pt x="4678546" y="1511401"/>
                  <a:pt x="4676477" y="1505193"/>
                  <a:pt x="4680615" y="1503124"/>
                </a:cubicBezTo>
                <a:cubicBezTo>
                  <a:pt x="4684754" y="1501054"/>
                  <a:pt x="4699238" y="1503124"/>
                  <a:pt x="4699238" y="1498985"/>
                </a:cubicBezTo>
                <a:cubicBezTo>
                  <a:pt x="4699238" y="1494847"/>
                  <a:pt x="4703377" y="1482431"/>
                  <a:pt x="4703377" y="1482431"/>
                </a:cubicBezTo>
                <a:cubicBezTo>
                  <a:pt x="4703377" y="1482431"/>
                  <a:pt x="4713723" y="1461739"/>
                  <a:pt x="4699238" y="1465877"/>
                </a:cubicBezTo>
                <a:cubicBezTo>
                  <a:pt x="4684754" y="1470016"/>
                  <a:pt x="4672339" y="1472085"/>
                  <a:pt x="4666131" y="1478293"/>
                </a:cubicBezTo>
                <a:cubicBezTo>
                  <a:pt x="4661992" y="1484500"/>
                  <a:pt x="4655785" y="1484500"/>
                  <a:pt x="4649577" y="1488639"/>
                </a:cubicBezTo>
                <a:cubicBezTo>
                  <a:pt x="4643369" y="1492777"/>
                  <a:pt x="4633023" y="1490708"/>
                  <a:pt x="4626815" y="1494847"/>
                </a:cubicBezTo>
                <a:cubicBezTo>
                  <a:pt x="4620608" y="1498985"/>
                  <a:pt x="4618538" y="1501054"/>
                  <a:pt x="4612330" y="1509331"/>
                </a:cubicBezTo>
                <a:cubicBezTo>
                  <a:pt x="4606123" y="1517608"/>
                  <a:pt x="4612330" y="1515539"/>
                  <a:pt x="4599915" y="1523816"/>
                </a:cubicBezTo>
                <a:cubicBezTo>
                  <a:pt x="4587500" y="1532093"/>
                  <a:pt x="4577153" y="1536231"/>
                  <a:pt x="4573015" y="1536231"/>
                </a:cubicBezTo>
                <a:cubicBezTo>
                  <a:pt x="4568877" y="1536231"/>
                  <a:pt x="4552323" y="1534162"/>
                  <a:pt x="4550253" y="1532093"/>
                </a:cubicBezTo>
                <a:cubicBezTo>
                  <a:pt x="4550253" y="1530024"/>
                  <a:pt x="4529561" y="1513470"/>
                  <a:pt x="4529561" y="1513470"/>
                </a:cubicBezTo>
                <a:cubicBezTo>
                  <a:pt x="4529561" y="1513470"/>
                  <a:pt x="4527492" y="1507262"/>
                  <a:pt x="4519215" y="1509331"/>
                </a:cubicBezTo>
                <a:cubicBezTo>
                  <a:pt x="4517146" y="1509331"/>
                  <a:pt x="4513007" y="1509331"/>
                  <a:pt x="4510938" y="1509331"/>
                </a:cubicBezTo>
                <a:cubicBezTo>
                  <a:pt x="4510938" y="1503124"/>
                  <a:pt x="4515076" y="1492777"/>
                  <a:pt x="4533699" y="1478293"/>
                </a:cubicBezTo>
                <a:cubicBezTo>
                  <a:pt x="4554392" y="1463808"/>
                  <a:pt x="4552323" y="1465877"/>
                  <a:pt x="4562669" y="1457600"/>
                </a:cubicBezTo>
                <a:cubicBezTo>
                  <a:pt x="4575084" y="1449323"/>
                  <a:pt x="4573015" y="1443116"/>
                  <a:pt x="4579223" y="1432770"/>
                </a:cubicBezTo>
                <a:cubicBezTo>
                  <a:pt x="4585430" y="1422423"/>
                  <a:pt x="4589569" y="1410008"/>
                  <a:pt x="4601984" y="1391385"/>
                </a:cubicBezTo>
                <a:cubicBezTo>
                  <a:pt x="4614400" y="1372762"/>
                  <a:pt x="4618538" y="1368623"/>
                  <a:pt x="4622677" y="1358277"/>
                </a:cubicBezTo>
                <a:cubicBezTo>
                  <a:pt x="4624746" y="1347931"/>
                  <a:pt x="4630954" y="1333446"/>
                  <a:pt x="4635092" y="1325169"/>
                </a:cubicBezTo>
                <a:cubicBezTo>
                  <a:pt x="4639231" y="1316892"/>
                  <a:pt x="4643369" y="1321031"/>
                  <a:pt x="4655785" y="1321031"/>
                </a:cubicBezTo>
                <a:cubicBezTo>
                  <a:pt x="4668200" y="1321031"/>
                  <a:pt x="4693031" y="1314823"/>
                  <a:pt x="4693031" y="1314823"/>
                </a:cubicBezTo>
                <a:cubicBezTo>
                  <a:pt x="4699238" y="1318961"/>
                  <a:pt x="4703377" y="1321031"/>
                  <a:pt x="4705446" y="1323100"/>
                </a:cubicBezTo>
                <a:cubicBezTo>
                  <a:pt x="4713723" y="1327238"/>
                  <a:pt x="4730277" y="1327238"/>
                  <a:pt x="4736485" y="1335515"/>
                </a:cubicBezTo>
                <a:cubicBezTo>
                  <a:pt x="4744762" y="1343792"/>
                  <a:pt x="4759246" y="1339654"/>
                  <a:pt x="4782008" y="1343792"/>
                </a:cubicBezTo>
                <a:cubicBezTo>
                  <a:pt x="4804770" y="1347931"/>
                  <a:pt x="4810977" y="1343792"/>
                  <a:pt x="4829600" y="1339654"/>
                </a:cubicBezTo>
                <a:cubicBezTo>
                  <a:pt x="4850293" y="1335515"/>
                  <a:pt x="4879262" y="1339654"/>
                  <a:pt x="4889608" y="1343792"/>
                </a:cubicBezTo>
                <a:cubicBezTo>
                  <a:pt x="4899955" y="1345862"/>
                  <a:pt x="4922716" y="1376900"/>
                  <a:pt x="4928924" y="1387246"/>
                </a:cubicBezTo>
                <a:cubicBezTo>
                  <a:pt x="4935132" y="1397593"/>
                  <a:pt x="4947547" y="1447254"/>
                  <a:pt x="4953755" y="1465877"/>
                </a:cubicBezTo>
                <a:cubicBezTo>
                  <a:pt x="4957893" y="1478293"/>
                  <a:pt x="4966170" y="1507262"/>
                  <a:pt x="4974447" y="1536231"/>
                </a:cubicBezTo>
                <a:close/>
                <a:moveTo>
                  <a:pt x="4808908" y="2070095"/>
                </a:moveTo>
                <a:cubicBezTo>
                  <a:pt x="4808908" y="2070095"/>
                  <a:pt x="4806839" y="2072164"/>
                  <a:pt x="4804770" y="2074233"/>
                </a:cubicBezTo>
                <a:cubicBezTo>
                  <a:pt x="4804770" y="2074233"/>
                  <a:pt x="4804770" y="2074233"/>
                  <a:pt x="4802700" y="2074233"/>
                </a:cubicBezTo>
                <a:cubicBezTo>
                  <a:pt x="4802700" y="2074233"/>
                  <a:pt x="4800631" y="2074233"/>
                  <a:pt x="4798562" y="2076303"/>
                </a:cubicBezTo>
                <a:cubicBezTo>
                  <a:pt x="4798562" y="2076303"/>
                  <a:pt x="4798562" y="2076303"/>
                  <a:pt x="4798562" y="2076303"/>
                </a:cubicBezTo>
                <a:cubicBezTo>
                  <a:pt x="4798562" y="2076303"/>
                  <a:pt x="4798562" y="2076303"/>
                  <a:pt x="4798562" y="2076303"/>
                </a:cubicBezTo>
                <a:cubicBezTo>
                  <a:pt x="4794423" y="2076303"/>
                  <a:pt x="4790285" y="2074233"/>
                  <a:pt x="4786147" y="2076303"/>
                </a:cubicBezTo>
                <a:cubicBezTo>
                  <a:pt x="4782008" y="2076303"/>
                  <a:pt x="4771662" y="2086649"/>
                  <a:pt x="4763385" y="2094926"/>
                </a:cubicBezTo>
                <a:cubicBezTo>
                  <a:pt x="4757177" y="2101133"/>
                  <a:pt x="4753039" y="2105272"/>
                  <a:pt x="4748900" y="2107341"/>
                </a:cubicBezTo>
                <a:cubicBezTo>
                  <a:pt x="4748900" y="2107341"/>
                  <a:pt x="4744762" y="2113549"/>
                  <a:pt x="4740623" y="2117687"/>
                </a:cubicBezTo>
                <a:cubicBezTo>
                  <a:pt x="4734416" y="2128034"/>
                  <a:pt x="4724069" y="2142518"/>
                  <a:pt x="4722000" y="2146657"/>
                </a:cubicBezTo>
                <a:cubicBezTo>
                  <a:pt x="4722000" y="2146657"/>
                  <a:pt x="4722000" y="2150795"/>
                  <a:pt x="4719931" y="2152864"/>
                </a:cubicBezTo>
                <a:cubicBezTo>
                  <a:pt x="4719931" y="2152864"/>
                  <a:pt x="4719931" y="2154934"/>
                  <a:pt x="4719931" y="2157003"/>
                </a:cubicBezTo>
                <a:cubicBezTo>
                  <a:pt x="4719931" y="2157003"/>
                  <a:pt x="4719931" y="2157003"/>
                  <a:pt x="4719931" y="2157003"/>
                </a:cubicBezTo>
                <a:cubicBezTo>
                  <a:pt x="4719931" y="2157003"/>
                  <a:pt x="4719931" y="2157003"/>
                  <a:pt x="4719931" y="2159072"/>
                </a:cubicBezTo>
                <a:cubicBezTo>
                  <a:pt x="4717862" y="2165280"/>
                  <a:pt x="4713723" y="2171488"/>
                  <a:pt x="4709585" y="2177695"/>
                </a:cubicBezTo>
                <a:cubicBezTo>
                  <a:pt x="4709585" y="2181834"/>
                  <a:pt x="4705446" y="2183903"/>
                  <a:pt x="4703377" y="2188041"/>
                </a:cubicBezTo>
                <a:cubicBezTo>
                  <a:pt x="4703377" y="2188041"/>
                  <a:pt x="4703377" y="2192180"/>
                  <a:pt x="4701308" y="2194249"/>
                </a:cubicBezTo>
                <a:cubicBezTo>
                  <a:pt x="4701308" y="2196318"/>
                  <a:pt x="4697169" y="2200457"/>
                  <a:pt x="4697169" y="2202526"/>
                </a:cubicBezTo>
                <a:cubicBezTo>
                  <a:pt x="4690962" y="2202526"/>
                  <a:pt x="4684754" y="2202526"/>
                  <a:pt x="4682685" y="2200457"/>
                </a:cubicBezTo>
                <a:cubicBezTo>
                  <a:pt x="4676477" y="2198387"/>
                  <a:pt x="4664061" y="2202526"/>
                  <a:pt x="4659923" y="2200457"/>
                </a:cubicBezTo>
                <a:cubicBezTo>
                  <a:pt x="4655785" y="2198387"/>
                  <a:pt x="4628884" y="2200457"/>
                  <a:pt x="4628884" y="2200457"/>
                </a:cubicBezTo>
                <a:cubicBezTo>
                  <a:pt x="4628884" y="2200457"/>
                  <a:pt x="4614400" y="2192180"/>
                  <a:pt x="4606123" y="2177695"/>
                </a:cubicBezTo>
                <a:cubicBezTo>
                  <a:pt x="4597846" y="2163211"/>
                  <a:pt x="4601984" y="2169418"/>
                  <a:pt x="4597846" y="2161141"/>
                </a:cubicBezTo>
                <a:cubicBezTo>
                  <a:pt x="4595776" y="2152864"/>
                  <a:pt x="4595776" y="2148726"/>
                  <a:pt x="4589569" y="2138380"/>
                </a:cubicBezTo>
                <a:cubicBezTo>
                  <a:pt x="4585430" y="2130103"/>
                  <a:pt x="4583361" y="2130103"/>
                  <a:pt x="4579223" y="2121826"/>
                </a:cubicBezTo>
                <a:cubicBezTo>
                  <a:pt x="4575084" y="2113549"/>
                  <a:pt x="4570946" y="2103203"/>
                  <a:pt x="4570946" y="2092856"/>
                </a:cubicBezTo>
                <a:cubicBezTo>
                  <a:pt x="4570946" y="2082510"/>
                  <a:pt x="4583361" y="2088718"/>
                  <a:pt x="4593707" y="2084579"/>
                </a:cubicBezTo>
                <a:cubicBezTo>
                  <a:pt x="4604054" y="2082510"/>
                  <a:pt x="4601984" y="2084579"/>
                  <a:pt x="4601984" y="2084579"/>
                </a:cubicBezTo>
                <a:cubicBezTo>
                  <a:pt x="4601984" y="2084579"/>
                  <a:pt x="4612330" y="2090787"/>
                  <a:pt x="4614400" y="2092856"/>
                </a:cubicBezTo>
                <a:cubicBezTo>
                  <a:pt x="4616469" y="2092856"/>
                  <a:pt x="4630954" y="2088718"/>
                  <a:pt x="4633023" y="2082510"/>
                </a:cubicBezTo>
                <a:cubicBezTo>
                  <a:pt x="4633023" y="2074233"/>
                  <a:pt x="4633023" y="2072164"/>
                  <a:pt x="4628884" y="2059749"/>
                </a:cubicBezTo>
                <a:cubicBezTo>
                  <a:pt x="4624746" y="2047333"/>
                  <a:pt x="4628884" y="2049402"/>
                  <a:pt x="4628884" y="2049402"/>
                </a:cubicBezTo>
                <a:cubicBezTo>
                  <a:pt x="4628884" y="2049402"/>
                  <a:pt x="4639231" y="2032848"/>
                  <a:pt x="4639231" y="2028710"/>
                </a:cubicBezTo>
                <a:cubicBezTo>
                  <a:pt x="4639231" y="2024572"/>
                  <a:pt x="4637161" y="2018364"/>
                  <a:pt x="4633023" y="2014225"/>
                </a:cubicBezTo>
                <a:cubicBezTo>
                  <a:pt x="4628884" y="2010087"/>
                  <a:pt x="4628884" y="2008018"/>
                  <a:pt x="4624746" y="2005948"/>
                </a:cubicBezTo>
                <a:lnTo>
                  <a:pt x="4624746" y="2005948"/>
                </a:lnTo>
                <a:cubicBezTo>
                  <a:pt x="4618538" y="1999741"/>
                  <a:pt x="4612330" y="1991464"/>
                  <a:pt x="4610261" y="1989394"/>
                </a:cubicBezTo>
                <a:cubicBezTo>
                  <a:pt x="4606123" y="1985256"/>
                  <a:pt x="4601984" y="1970771"/>
                  <a:pt x="4601984" y="1962494"/>
                </a:cubicBezTo>
                <a:cubicBezTo>
                  <a:pt x="4601984" y="1954217"/>
                  <a:pt x="4597846" y="1943871"/>
                  <a:pt x="4595776" y="1937664"/>
                </a:cubicBezTo>
                <a:cubicBezTo>
                  <a:pt x="4610261" y="1937664"/>
                  <a:pt x="4626815" y="1941802"/>
                  <a:pt x="4637161" y="1950079"/>
                </a:cubicBezTo>
                <a:cubicBezTo>
                  <a:pt x="4637161" y="1950079"/>
                  <a:pt x="4641300" y="1952148"/>
                  <a:pt x="4643369" y="1954217"/>
                </a:cubicBezTo>
                <a:cubicBezTo>
                  <a:pt x="4643369" y="1954217"/>
                  <a:pt x="4643369" y="1954217"/>
                  <a:pt x="4643369" y="1954217"/>
                </a:cubicBezTo>
                <a:cubicBezTo>
                  <a:pt x="4645438" y="1954217"/>
                  <a:pt x="4647507" y="1956287"/>
                  <a:pt x="4649577" y="1958356"/>
                </a:cubicBezTo>
                <a:cubicBezTo>
                  <a:pt x="4653715" y="1960425"/>
                  <a:pt x="4659923" y="1962494"/>
                  <a:pt x="4664061" y="1964564"/>
                </a:cubicBezTo>
                <a:cubicBezTo>
                  <a:pt x="4668200" y="1964564"/>
                  <a:pt x="4670269" y="1968702"/>
                  <a:pt x="4674408" y="1968702"/>
                </a:cubicBezTo>
                <a:cubicBezTo>
                  <a:pt x="4674408" y="1968702"/>
                  <a:pt x="4678546" y="1968702"/>
                  <a:pt x="4680615" y="1970771"/>
                </a:cubicBezTo>
                <a:cubicBezTo>
                  <a:pt x="4684754" y="1972841"/>
                  <a:pt x="4688892" y="1974910"/>
                  <a:pt x="4693031" y="1979048"/>
                </a:cubicBezTo>
                <a:cubicBezTo>
                  <a:pt x="4705446" y="1989394"/>
                  <a:pt x="4736485" y="2001810"/>
                  <a:pt x="4740623" y="2008018"/>
                </a:cubicBezTo>
                <a:cubicBezTo>
                  <a:pt x="4744762" y="2014225"/>
                  <a:pt x="4773731" y="2028710"/>
                  <a:pt x="4775800" y="2032848"/>
                </a:cubicBezTo>
                <a:cubicBezTo>
                  <a:pt x="4777869" y="2036987"/>
                  <a:pt x="4792354" y="2049402"/>
                  <a:pt x="4796493" y="2055610"/>
                </a:cubicBezTo>
                <a:cubicBezTo>
                  <a:pt x="4796493" y="2057679"/>
                  <a:pt x="4804770" y="2065956"/>
                  <a:pt x="4810977" y="2072164"/>
                </a:cubicBezTo>
                <a:close/>
                <a:moveTo>
                  <a:pt x="4397130" y="3117129"/>
                </a:moveTo>
                <a:cubicBezTo>
                  <a:pt x="4390922" y="3131614"/>
                  <a:pt x="4397130" y="3150237"/>
                  <a:pt x="4397130" y="3162652"/>
                </a:cubicBezTo>
                <a:cubicBezTo>
                  <a:pt x="4397130" y="3175068"/>
                  <a:pt x="4397130" y="3230937"/>
                  <a:pt x="4397130" y="3230937"/>
                </a:cubicBezTo>
                <a:cubicBezTo>
                  <a:pt x="4397130" y="3230937"/>
                  <a:pt x="4392991" y="3264045"/>
                  <a:pt x="4390922" y="3270253"/>
                </a:cubicBezTo>
                <a:cubicBezTo>
                  <a:pt x="4390922" y="3276460"/>
                  <a:pt x="4355745" y="3293014"/>
                  <a:pt x="4347468" y="3301291"/>
                </a:cubicBezTo>
                <a:cubicBezTo>
                  <a:pt x="4341261" y="3309568"/>
                  <a:pt x="4332983" y="3328191"/>
                  <a:pt x="4322637" y="3342676"/>
                </a:cubicBezTo>
                <a:cubicBezTo>
                  <a:pt x="4312291" y="3357161"/>
                  <a:pt x="4299876" y="3390268"/>
                  <a:pt x="4289530" y="3404753"/>
                </a:cubicBezTo>
                <a:cubicBezTo>
                  <a:pt x="4281252" y="3419238"/>
                  <a:pt x="4270906" y="3421307"/>
                  <a:pt x="4264699" y="3429584"/>
                </a:cubicBezTo>
                <a:cubicBezTo>
                  <a:pt x="4262629" y="3433722"/>
                  <a:pt x="4260560" y="3439930"/>
                  <a:pt x="4258491" y="3444068"/>
                </a:cubicBezTo>
                <a:cubicBezTo>
                  <a:pt x="4258491" y="3450276"/>
                  <a:pt x="4256422" y="3456484"/>
                  <a:pt x="4256422" y="3456484"/>
                </a:cubicBezTo>
                <a:cubicBezTo>
                  <a:pt x="4256422" y="3456484"/>
                  <a:pt x="4237799" y="3470969"/>
                  <a:pt x="4229522" y="3491661"/>
                </a:cubicBezTo>
                <a:lnTo>
                  <a:pt x="4217106" y="3491661"/>
                </a:lnTo>
                <a:lnTo>
                  <a:pt x="4188137" y="3483384"/>
                </a:lnTo>
                <a:cubicBezTo>
                  <a:pt x="4188137" y="3483384"/>
                  <a:pt x="4188137" y="3483384"/>
                  <a:pt x="4183998" y="3483384"/>
                </a:cubicBezTo>
                <a:cubicBezTo>
                  <a:pt x="4173652" y="3483384"/>
                  <a:pt x="4148821" y="3481315"/>
                  <a:pt x="4140544" y="3477176"/>
                </a:cubicBezTo>
                <a:cubicBezTo>
                  <a:pt x="4130198" y="3473038"/>
                  <a:pt x="4132267" y="3470969"/>
                  <a:pt x="4132267" y="3458553"/>
                </a:cubicBezTo>
                <a:cubicBezTo>
                  <a:pt x="4132267" y="3446138"/>
                  <a:pt x="4126060" y="3437861"/>
                  <a:pt x="4121921" y="3433722"/>
                </a:cubicBezTo>
                <a:cubicBezTo>
                  <a:pt x="4119852" y="3429584"/>
                  <a:pt x="4121921" y="3417169"/>
                  <a:pt x="4121921" y="3410961"/>
                </a:cubicBezTo>
                <a:cubicBezTo>
                  <a:pt x="4121921" y="3410961"/>
                  <a:pt x="4121921" y="3410961"/>
                  <a:pt x="4121921" y="3410961"/>
                </a:cubicBezTo>
                <a:cubicBezTo>
                  <a:pt x="4119852" y="3404753"/>
                  <a:pt x="4113644" y="3379922"/>
                  <a:pt x="4113644" y="3371645"/>
                </a:cubicBezTo>
                <a:cubicBezTo>
                  <a:pt x="4113644" y="3363368"/>
                  <a:pt x="4130198" y="3361299"/>
                  <a:pt x="4142613" y="3357161"/>
                </a:cubicBezTo>
                <a:cubicBezTo>
                  <a:pt x="4155029" y="3350953"/>
                  <a:pt x="4161237" y="3357161"/>
                  <a:pt x="4169514" y="3346814"/>
                </a:cubicBezTo>
                <a:cubicBezTo>
                  <a:pt x="4177790" y="3336468"/>
                  <a:pt x="4190206" y="3326122"/>
                  <a:pt x="4194345" y="3321984"/>
                </a:cubicBezTo>
                <a:cubicBezTo>
                  <a:pt x="4198483" y="3317845"/>
                  <a:pt x="4196414" y="3297153"/>
                  <a:pt x="4202621" y="3288876"/>
                </a:cubicBezTo>
                <a:cubicBezTo>
                  <a:pt x="4208829" y="3280599"/>
                  <a:pt x="4219175" y="3261976"/>
                  <a:pt x="4231591" y="3241283"/>
                </a:cubicBezTo>
                <a:cubicBezTo>
                  <a:pt x="4244006" y="3220591"/>
                  <a:pt x="4231591" y="3214383"/>
                  <a:pt x="4231591" y="3206106"/>
                </a:cubicBezTo>
                <a:cubicBezTo>
                  <a:pt x="4231591" y="3197829"/>
                  <a:pt x="4206760" y="3183345"/>
                  <a:pt x="4196414" y="3179206"/>
                </a:cubicBezTo>
                <a:cubicBezTo>
                  <a:pt x="4186068" y="3172999"/>
                  <a:pt x="4217106" y="3177137"/>
                  <a:pt x="4225383" y="3166791"/>
                </a:cubicBezTo>
                <a:cubicBezTo>
                  <a:pt x="4233660" y="3156445"/>
                  <a:pt x="4225383" y="3152306"/>
                  <a:pt x="4225383" y="3144029"/>
                </a:cubicBezTo>
                <a:cubicBezTo>
                  <a:pt x="4225383" y="3135752"/>
                  <a:pt x="4219175" y="3129544"/>
                  <a:pt x="4212968" y="3127475"/>
                </a:cubicBezTo>
                <a:cubicBezTo>
                  <a:pt x="4206760" y="3123337"/>
                  <a:pt x="4206760" y="3106783"/>
                  <a:pt x="4206760" y="3098506"/>
                </a:cubicBezTo>
                <a:cubicBezTo>
                  <a:pt x="4206760" y="3090229"/>
                  <a:pt x="4227452" y="3086091"/>
                  <a:pt x="4235729" y="3081952"/>
                </a:cubicBezTo>
                <a:cubicBezTo>
                  <a:pt x="4244006" y="3079883"/>
                  <a:pt x="4246075" y="3081952"/>
                  <a:pt x="4256422" y="3081952"/>
                </a:cubicBezTo>
                <a:cubicBezTo>
                  <a:pt x="4266768" y="3081952"/>
                  <a:pt x="4262629" y="3079883"/>
                  <a:pt x="4262629" y="3075744"/>
                </a:cubicBezTo>
                <a:cubicBezTo>
                  <a:pt x="4262629" y="3071606"/>
                  <a:pt x="4283322" y="3052983"/>
                  <a:pt x="4283322" y="3052983"/>
                </a:cubicBezTo>
                <a:lnTo>
                  <a:pt x="4328845" y="3059190"/>
                </a:lnTo>
                <a:cubicBezTo>
                  <a:pt x="4328845" y="3059190"/>
                  <a:pt x="4328845" y="3059190"/>
                  <a:pt x="4330914" y="3061260"/>
                </a:cubicBezTo>
                <a:cubicBezTo>
                  <a:pt x="4337122" y="3067467"/>
                  <a:pt x="4355745" y="3073675"/>
                  <a:pt x="4359884" y="3079883"/>
                </a:cubicBezTo>
                <a:cubicBezTo>
                  <a:pt x="4364022" y="3086091"/>
                  <a:pt x="4401268" y="3106783"/>
                  <a:pt x="4401268" y="3106783"/>
                </a:cubicBezTo>
                <a:lnTo>
                  <a:pt x="4407476" y="3110921"/>
                </a:lnTo>
                <a:cubicBezTo>
                  <a:pt x="4407476" y="3112990"/>
                  <a:pt x="4405407" y="3117129"/>
                  <a:pt x="4403338" y="3119198"/>
                </a:cubicBezTo>
                <a:close/>
                <a:moveTo>
                  <a:pt x="3610820" y="2039056"/>
                </a:moveTo>
                <a:cubicBezTo>
                  <a:pt x="3604612" y="2047333"/>
                  <a:pt x="3590127" y="2059749"/>
                  <a:pt x="3579781" y="2072164"/>
                </a:cubicBezTo>
                <a:cubicBezTo>
                  <a:pt x="3569435" y="2084579"/>
                  <a:pt x="3540465" y="2107341"/>
                  <a:pt x="3534258" y="2117687"/>
                </a:cubicBezTo>
                <a:cubicBezTo>
                  <a:pt x="3525981" y="2128034"/>
                  <a:pt x="3497011" y="2167349"/>
                  <a:pt x="3501150" y="2173557"/>
                </a:cubicBezTo>
                <a:cubicBezTo>
                  <a:pt x="3505288" y="2181834"/>
                  <a:pt x="3521842" y="2190111"/>
                  <a:pt x="3525981" y="2194249"/>
                </a:cubicBezTo>
                <a:cubicBezTo>
                  <a:pt x="3530119" y="2198387"/>
                  <a:pt x="3552881" y="2198387"/>
                  <a:pt x="3557019" y="2202526"/>
                </a:cubicBezTo>
                <a:cubicBezTo>
                  <a:pt x="3559089" y="2206664"/>
                  <a:pt x="3571504" y="2219080"/>
                  <a:pt x="3563227" y="2223218"/>
                </a:cubicBezTo>
                <a:cubicBezTo>
                  <a:pt x="3554950" y="2225288"/>
                  <a:pt x="3534258" y="2225288"/>
                  <a:pt x="3530119" y="2227357"/>
                </a:cubicBezTo>
                <a:cubicBezTo>
                  <a:pt x="3525981" y="2229426"/>
                  <a:pt x="3530119" y="2241842"/>
                  <a:pt x="3530119" y="2241842"/>
                </a:cubicBezTo>
                <a:cubicBezTo>
                  <a:pt x="3530119" y="2241842"/>
                  <a:pt x="3565296" y="2248049"/>
                  <a:pt x="3559089" y="2260465"/>
                </a:cubicBezTo>
                <a:cubicBezTo>
                  <a:pt x="3559089" y="2260465"/>
                  <a:pt x="3559089" y="2260465"/>
                  <a:pt x="3559089" y="2262534"/>
                </a:cubicBezTo>
                <a:cubicBezTo>
                  <a:pt x="3559089" y="2262534"/>
                  <a:pt x="3554950" y="2266672"/>
                  <a:pt x="3554950" y="2266672"/>
                </a:cubicBezTo>
                <a:cubicBezTo>
                  <a:pt x="3554950" y="2266672"/>
                  <a:pt x="3552881" y="2266672"/>
                  <a:pt x="3550811" y="2266672"/>
                </a:cubicBezTo>
                <a:cubicBezTo>
                  <a:pt x="3550811" y="2266672"/>
                  <a:pt x="3550811" y="2266672"/>
                  <a:pt x="3550811" y="2266672"/>
                </a:cubicBezTo>
                <a:cubicBezTo>
                  <a:pt x="3548742" y="2266672"/>
                  <a:pt x="3546673" y="2266672"/>
                  <a:pt x="3544604" y="2266672"/>
                </a:cubicBezTo>
                <a:lnTo>
                  <a:pt x="3544604" y="2266672"/>
                </a:lnTo>
                <a:cubicBezTo>
                  <a:pt x="3544604" y="2266672"/>
                  <a:pt x="3544604" y="2266672"/>
                  <a:pt x="3544604" y="2266672"/>
                </a:cubicBezTo>
                <a:cubicBezTo>
                  <a:pt x="3544604" y="2266672"/>
                  <a:pt x="3544604" y="2266672"/>
                  <a:pt x="3542535" y="2266672"/>
                </a:cubicBezTo>
                <a:cubicBezTo>
                  <a:pt x="3540465" y="2266672"/>
                  <a:pt x="3538396" y="2266672"/>
                  <a:pt x="3538396" y="2268742"/>
                </a:cubicBezTo>
                <a:cubicBezTo>
                  <a:pt x="3538396" y="2272880"/>
                  <a:pt x="3548742" y="2312196"/>
                  <a:pt x="3552881" y="2314265"/>
                </a:cubicBezTo>
                <a:cubicBezTo>
                  <a:pt x="3554950" y="2316334"/>
                  <a:pt x="3565296" y="2318403"/>
                  <a:pt x="3567365" y="2322542"/>
                </a:cubicBezTo>
                <a:cubicBezTo>
                  <a:pt x="3567365" y="2326680"/>
                  <a:pt x="3573573" y="2330819"/>
                  <a:pt x="3567365" y="2337027"/>
                </a:cubicBezTo>
                <a:cubicBezTo>
                  <a:pt x="3561158" y="2345303"/>
                  <a:pt x="3559089" y="2355650"/>
                  <a:pt x="3559089" y="2361857"/>
                </a:cubicBezTo>
                <a:cubicBezTo>
                  <a:pt x="3559089" y="2368065"/>
                  <a:pt x="3565296" y="2372203"/>
                  <a:pt x="3567365" y="2374273"/>
                </a:cubicBezTo>
                <a:cubicBezTo>
                  <a:pt x="3571504" y="2374273"/>
                  <a:pt x="3575643" y="2384619"/>
                  <a:pt x="3571504" y="2388757"/>
                </a:cubicBezTo>
                <a:cubicBezTo>
                  <a:pt x="3569435" y="2390827"/>
                  <a:pt x="3567365" y="2392896"/>
                  <a:pt x="3565296" y="2397034"/>
                </a:cubicBezTo>
                <a:cubicBezTo>
                  <a:pt x="3565296" y="2397034"/>
                  <a:pt x="3540465" y="2392896"/>
                  <a:pt x="3532188" y="2392896"/>
                </a:cubicBezTo>
                <a:cubicBezTo>
                  <a:pt x="3523912" y="2392896"/>
                  <a:pt x="3509427" y="2392896"/>
                  <a:pt x="3501150" y="2397034"/>
                </a:cubicBezTo>
                <a:cubicBezTo>
                  <a:pt x="3490804" y="2399104"/>
                  <a:pt x="3472181" y="2415657"/>
                  <a:pt x="3461835" y="2423934"/>
                </a:cubicBezTo>
                <a:cubicBezTo>
                  <a:pt x="3453557" y="2432211"/>
                  <a:pt x="3434934" y="2430142"/>
                  <a:pt x="3424588" y="2430142"/>
                </a:cubicBezTo>
                <a:cubicBezTo>
                  <a:pt x="3414242" y="2430142"/>
                  <a:pt x="3412173" y="2426004"/>
                  <a:pt x="3403896" y="2421865"/>
                </a:cubicBezTo>
                <a:cubicBezTo>
                  <a:pt x="3397688" y="2415657"/>
                  <a:pt x="3389411" y="2417727"/>
                  <a:pt x="3381134" y="2417727"/>
                </a:cubicBezTo>
                <a:cubicBezTo>
                  <a:pt x="3372857" y="2417727"/>
                  <a:pt x="3385272" y="2434281"/>
                  <a:pt x="3381134" y="2440488"/>
                </a:cubicBezTo>
                <a:cubicBezTo>
                  <a:pt x="3376996" y="2446696"/>
                  <a:pt x="3385272" y="2448765"/>
                  <a:pt x="3381134" y="2457042"/>
                </a:cubicBezTo>
                <a:cubicBezTo>
                  <a:pt x="3376996" y="2465319"/>
                  <a:pt x="3364580" y="2448765"/>
                  <a:pt x="3364580" y="2448765"/>
                </a:cubicBezTo>
                <a:cubicBezTo>
                  <a:pt x="3364580" y="2448765"/>
                  <a:pt x="3310780" y="2428073"/>
                  <a:pt x="3304572" y="2428073"/>
                </a:cubicBezTo>
                <a:cubicBezTo>
                  <a:pt x="3298365" y="2428073"/>
                  <a:pt x="3292157" y="2432211"/>
                  <a:pt x="3288018" y="2434281"/>
                </a:cubicBezTo>
                <a:cubicBezTo>
                  <a:pt x="3283880" y="2434281"/>
                  <a:pt x="3265257" y="2436350"/>
                  <a:pt x="3252841" y="2426004"/>
                </a:cubicBezTo>
                <a:cubicBezTo>
                  <a:pt x="3240426" y="2413588"/>
                  <a:pt x="3252841" y="2411519"/>
                  <a:pt x="3252841" y="2403242"/>
                </a:cubicBezTo>
                <a:cubicBezTo>
                  <a:pt x="3252841" y="2394965"/>
                  <a:pt x="3240426" y="2384619"/>
                  <a:pt x="3234218" y="2382550"/>
                </a:cubicBezTo>
                <a:cubicBezTo>
                  <a:pt x="3228011" y="2380480"/>
                  <a:pt x="3228011" y="2390827"/>
                  <a:pt x="3217664" y="2397034"/>
                </a:cubicBezTo>
                <a:cubicBezTo>
                  <a:pt x="3207318" y="2403242"/>
                  <a:pt x="3209387" y="2394965"/>
                  <a:pt x="3199041" y="2382550"/>
                </a:cubicBezTo>
                <a:cubicBezTo>
                  <a:pt x="3188695" y="2370134"/>
                  <a:pt x="3192834" y="2382550"/>
                  <a:pt x="3180418" y="2390827"/>
                </a:cubicBezTo>
                <a:cubicBezTo>
                  <a:pt x="3168003" y="2399104"/>
                  <a:pt x="3170072" y="2415657"/>
                  <a:pt x="3168003" y="2426004"/>
                </a:cubicBezTo>
                <a:cubicBezTo>
                  <a:pt x="3165933" y="2436350"/>
                  <a:pt x="3157656" y="2434281"/>
                  <a:pt x="3157656" y="2434281"/>
                </a:cubicBezTo>
                <a:lnTo>
                  <a:pt x="3130757" y="2421865"/>
                </a:lnTo>
                <a:cubicBezTo>
                  <a:pt x="3130757" y="2421865"/>
                  <a:pt x="3112133" y="2401173"/>
                  <a:pt x="3101787" y="2392896"/>
                </a:cubicBezTo>
                <a:cubicBezTo>
                  <a:pt x="3093510" y="2384619"/>
                  <a:pt x="3074887" y="2392896"/>
                  <a:pt x="3070748" y="2392896"/>
                </a:cubicBezTo>
                <a:cubicBezTo>
                  <a:pt x="3066610" y="2392896"/>
                  <a:pt x="3056264" y="2388757"/>
                  <a:pt x="3041779" y="2382550"/>
                </a:cubicBezTo>
                <a:cubicBezTo>
                  <a:pt x="3029364" y="2374273"/>
                  <a:pt x="3039710" y="2355650"/>
                  <a:pt x="3041779" y="2345303"/>
                </a:cubicBezTo>
                <a:cubicBezTo>
                  <a:pt x="3043848" y="2332888"/>
                  <a:pt x="3047987" y="2316334"/>
                  <a:pt x="3047987" y="2312196"/>
                </a:cubicBezTo>
                <a:cubicBezTo>
                  <a:pt x="3047987" y="2308057"/>
                  <a:pt x="3037641" y="2324611"/>
                  <a:pt x="3029364" y="2339096"/>
                </a:cubicBezTo>
                <a:cubicBezTo>
                  <a:pt x="3021087" y="2351511"/>
                  <a:pt x="3014879" y="2380480"/>
                  <a:pt x="3014879" y="2380480"/>
                </a:cubicBezTo>
                <a:cubicBezTo>
                  <a:pt x="3014879" y="2380480"/>
                  <a:pt x="3004533" y="2374273"/>
                  <a:pt x="2998325" y="2374273"/>
                </a:cubicBezTo>
                <a:cubicBezTo>
                  <a:pt x="2992117" y="2374273"/>
                  <a:pt x="2994187" y="2347373"/>
                  <a:pt x="2994187" y="2347373"/>
                </a:cubicBezTo>
                <a:cubicBezTo>
                  <a:pt x="2994187" y="2347373"/>
                  <a:pt x="2994187" y="2312196"/>
                  <a:pt x="2992117" y="2281157"/>
                </a:cubicBezTo>
                <a:cubicBezTo>
                  <a:pt x="2992117" y="2260465"/>
                  <a:pt x="2992117" y="2241842"/>
                  <a:pt x="2992117" y="2237703"/>
                </a:cubicBezTo>
                <a:cubicBezTo>
                  <a:pt x="2992117" y="2223218"/>
                  <a:pt x="2979702" y="2206664"/>
                  <a:pt x="2979702" y="2202526"/>
                </a:cubicBezTo>
                <a:cubicBezTo>
                  <a:pt x="2979702" y="2198387"/>
                  <a:pt x="2992117" y="2179764"/>
                  <a:pt x="2996256" y="2161141"/>
                </a:cubicBezTo>
                <a:cubicBezTo>
                  <a:pt x="3000394" y="2144587"/>
                  <a:pt x="2996256" y="2121826"/>
                  <a:pt x="3006602" y="2090787"/>
                </a:cubicBezTo>
                <a:cubicBezTo>
                  <a:pt x="3012810" y="2063887"/>
                  <a:pt x="3035571" y="2010087"/>
                  <a:pt x="3041779" y="1989394"/>
                </a:cubicBezTo>
                <a:cubicBezTo>
                  <a:pt x="3041779" y="1989394"/>
                  <a:pt x="3041779" y="1989394"/>
                  <a:pt x="3041779" y="1989394"/>
                </a:cubicBezTo>
                <a:cubicBezTo>
                  <a:pt x="3041779" y="1989394"/>
                  <a:pt x="3041779" y="1989394"/>
                  <a:pt x="3041779" y="1989394"/>
                </a:cubicBezTo>
                <a:cubicBezTo>
                  <a:pt x="3041779" y="1989394"/>
                  <a:pt x="3041779" y="1989394"/>
                  <a:pt x="3041779" y="1989394"/>
                </a:cubicBezTo>
                <a:cubicBezTo>
                  <a:pt x="3045918" y="1979048"/>
                  <a:pt x="3058333" y="1950079"/>
                  <a:pt x="3060402" y="1945941"/>
                </a:cubicBezTo>
                <a:cubicBezTo>
                  <a:pt x="3062472" y="1939733"/>
                  <a:pt x="3076956" y="1912833"/>
                  <a:pt x="3087302" y="1892140"/>
                </a:cubicBezTo>
                <a:cubicBezTo>
                  <a:pt x="3095579" y="1869379"/>
                  <a:pt x="3107995" y="1873517"/>
                  <a:pt x="3118341" y="1867309"/>
                </a:cubicBezTo>
                <a:cubicBezTo>
                  <a:pt x="3128687" y="1861102"/>
                  <a:pt x="3130757" y="1850756"/>
                  <a:pt x="3136964" y="1840409"/>
                </a:cubicBezTo>
                <a:cubicBezTo>
                  <a:pt x="3143172" y="1830063"/>
                  <a:pt x="3157656" y="1821786"/>
                  <a:pt x="3168003" y="1807302"/>
                </a:cubicBezTo>
                <a:cubicBezTo>
                  <a:pt x="3180418" y="1792817"/>
                  <a:pt x="3188695" y="1743155"/>
                  <a:pt x="3184556" y="1730740"/>
                </a:cubicBezTo>
                <a:cubicBezTo>
                  <a:pt x="3182487" y="1718324"/>
                  <a:pt x="3161795" y="1703840"/>
                  <a:pt x="3157656" y="1695563"/>
                </a:cubicBezTo>
                <a:cubicBezTo>
                  <a:pt x="3153518" y="1687286"/>
                  <a:pt x="3149380" y="1674870"/>
                  <a:pt x="3151449" y="1668663"/>
                </a:cubicBezTo>
                <a:cubicBezTo>
                  <a:pt x="3151449" y="1662455"/>
                  <a:pt x="3165933" y="1645901"/>
                  <a:pt x="3168003" y="1625209"/>
                </a:cubicBezTo>
                <a:cubicBezTo>
                  <a:pt x="3170072" y="1602447"/>
                  <a:pt x="3176280" y="1614862"/>
                  <a:pt x="3180418" y="1602447"/>
                </a:cubicBezTo>
                <a:cubicBezTo>
                  <a:pt x="3184556" y="1592101"/>
                  <a:pt x="3196972" y="1585893"/>
                  <a:pt x="3205249" y="1577616"/>
                </a:cubicBezTo>
                <a:cubicBezTo>
                  <a:pt x="3213526" y="1569339"/>
                  <a:pt x="3232149" y="1571409"/>
                  <a:pt x="3238357" y="1567270"/>
                </a:cubicBezTo>
                <a:cubicBezTo>
                  <a:pt x="3246634" y="1561062"/>
                  <a:pt x="3271464" y="1527955"/>
                  <a:pt x="3283880" y="1513470"/>
                </a:cubicBezTo>
                <a:cubicBezTo>
                  <a:pt x="3296296" y="1498985"/>
                  <a:pt x="3294226" y="1492777"/>
                  <a:pt x="3294226" y="1484500"/>
                </a:cubicBezTo>
                <a:cubicBezTo>
                  <a:pt x="3294226" y="1476224"/>
                  <a:pt x="3294226" y="1470016"/>
                  <a:pt x="3298365" y="1463808"/>
                </a:cubicBezTo>
                <a:cubicBezTo>
                  <a:pt x="3302503" y="1459670"/>
                  <a:pt x="3312849" y="1449323"/>
                  <a:pt x="3314919" y="1443116"/>
                </a:cubicBezTo>
                <a:cubicBezTo>
                  <a:pt x="3316988" y="1436908"/>
                  <a:pt x="3306642" y="1418285"/>
                  <a:pt x="3302503" y="1416216"/>
                </a:cubicBezTo>
                <a:cubicBezTo>
                  <a:pt x="3298365" y="1414147"/>
                  <a:pt x="3281811" y="1397593"/>
                  <a:pt x="3277672" y="1395523"/>
                </a:cubicBezTo>
                <a:cubicBezTo>
                  <a:pt x="3273534" y="1395523"/>
                  <a:pt x="3246634" y="1391385"/>
                  <a:pt x="3238357" y="1389316"/>
                </a:cubicBezTo>
                <a:cubicBezTo>
                  <a:pt x="3230080" y="1387246"/>
                  <a:pt x="3259049" y="1376900"/>
                  <a:pt x="3265257" y="1370692"/>
                </a:cubicBezTo>
                <a:cubicBezTo>
                  <a:pt x="3269395" y="1366554"/>
                  <a:pt x="3281811" y="1358277"/>
                  <a:pt x="3292157" y="1345862"/>
                </a:cubicBezTo>
                <a:lnTo>
                  <a:pt x="3302503" y="1370692"/>
                </a:lnTo>
                <a:cubicBezTo>
                  <a:pt x="3302503" y="1370692"/>
                  <a:pt x="3321126" y="1370692"/>
                  <a:pt x="3329403" y="1370692"/>
                </a:cubicBezTo>
                <a:cubicBezTo>
                  <a:pt x="3337680" y="1370692"/>
                  <a:pt x="3341819" y="1360346"/>
                  <a:pt x="3354234" y="1370692"/>
                </a:cubicBezTo>
                <a:cubicBezTo>
                  <a:pt x="3364580" y="1381039"/>
                  <a:pt x="3385272" y="1395523"/>
                  <a:pt x="3391480" y="1403800"/>
                </a:cubicBezTo>
                <a:cubicBezTo>
                  <a:pt x="3397688" y="1412077"/>
                  <a:pt x="3408034" y="1432770"/>
                  <a:pt x="3410104" y="1447254"/>
                </a:cubicBezTo>
                <a:cubicBezTo>
                  <a:pt x="3410104" y="1461739"/>
                  <a:pt x="3410104" y="1501054"/>
                  <a:pt x="3410104" y="1511401"/>
                </a:cubicBezTo>
                <a:cubicBezTo>
                  <a:pt x="3410104" y="1521747"/>
                  <a:pt x="3410104" y="1548647"/>
                  <a:pt x="3410104" y="1548647"/>
                </a:cubicBezTo>
                <a:cubicBezTo>
                  <a:pt x="3410104" y="1548647"/>
                  <a:pt x="3403896" y="1606586"/>
                  <a:pt x="3393550" y="1612793"/>
                </a:cubicBezTo>
                <a:cubicBezTo>
                  <a:pt x="3383203" y="1621070"/>
                  <a:pt x="3358373" y="1629347"/>
                  <a:pt x="3364580" y="1635555"/>
                </a:cubicBezTo>
                <a:cubicBezTo>
                  <a:pt x="3370788" y="1641763"/>
                  <a:pt x="3379065" y="1645901"/>
                  <a:pt x="3387342" y="1643832"/>
                </a:cubicBezTo>
                <a:cubicBezTo>
                  <a:pt x="3395619" y="1641763"/>
                  <a:pt x="3397688" y="1633486"/>
                  <a:pt x="3397688" y="1643832"/>
                </a:cubicBezTo>
                <a:cubicBezTo>
                  <a:pt x="3397688" y="1654178"/>
                  <a:pt x="3397688" y="1660386"/>
                  <a:pt x="3403896" y="1670732"/>
                </a:cubicBezTo>
                <a:cubicBezTo>
                  <a:pt x="3410104" y="1681078"/>
                  <a:pt x="3426657" y="1697632"/>
                  <a:pt x="3430796" y="1703840"/>
                </a:cubicBezTo>
                <a:cubicBezTo>
                  <a:pt x="3434934" y="1710047"/>
                  <a:pt x="3451488" y="1741086"/>
                  <a:pt x="3455627" y="1736948"/>
                </a:cubicBezTo>
                <a:cubicBezTo>
                  <a:pt x="3459765" y="1732809"/>
                  <a:pt x="3472181" y="1720394"/>
                  <a:pt x="3486665" y="1716255"/>
                </a:cubicBezTo>
                <a:cubicBezTo>
                  <a:pt x="3501150" y="1712117"/>
                  <a:pt x="3515634" y="1710047"/>
                  <a:pt x="3519773" y="1718324"/>
                </a:cubicBezTo>
                <a:cubicBezTo>
                  <a:pt x="3523912" y="1726601"/>
                  <a:pt x="3528050" y="1743155"/>
                  <a:pt x="3530119" y="1757640"/>
                </a:cubicBezTo>
                <a:cubicBezTo>
                  <a:pt x="3530119" y="1770055"/>
                  <a:pt x="3523912" y="1788678"/>
                  <a:pt x="3521842" y="1788678"/>
                </a:cubicBezTo>
                <a:cubicBezTo>
                  <a:pt x="3519773" y="1788678"/>
                  <a:pt x="3511496" y="1784540"/>
                  <a:pt x="3503219" y="1788678"/>
                </a:cubicBezTo>
                <a:cubicBezTo>
                  <a:pt x="3494942" y="1792817"/>
                  <a:pt x="3490804" y="1786609"/>
                  <a:pt x="3486665" y="1799025"/>
                </a:cubicBezTo>
                <a:cubicBezTo>
                  <a:pt x="3482527" y="1811440"/>
                  <a:pt x="3484596" y="1817648"/>
                  <a:pt x="3478388" y="1830063"/>
                </a:cubicBezTo>
                <a:cubicBezTo>
                  <a:pt x="3472181" y="1842479"/>
                  <a:pt x="3468042" y="1852825"/>
                  <a:pt x="3461835" y="1861102"/>
                </a:cubicBezTo>
                <a:cubicBezTo>
                  <a:pt x="3461835" y="1861102"/>
                  <a:pt x="3461835" y="1869379"/>
                  <a:pt x="3465973" y="1873517"/>
                </a:cubicBezTo>
                <a:cubicBezTo>
                  <a:pt x="3470111" y="1877656"/>
                  <a:pt x="3474250" y="1873517"/>
                  <a:pt x="3478388" y="1881794"/>
                </a:cubicBezTo>
                <a:cubicBezTo>
                  <a:pt x="3480458" y="1892140"/>
                  <a:pt x="3478388" y="1898348"/>
                  <a:pt x="3484596" y="1904556"/>
                </a:cubicBezTo>
                <a:cubicBezTo>
                  <a:pt x="3488734" y="1908694"/>
                  <a:pt x="3503219" y="1912833"/>
                  <a:pt x="3507358" y="1914902"/>
                </a:cubicBezTo>
                <a:cubicBezTo>
                  <a:pt x="3511496" y="1916971"/>
                  <a:pt x="3517704" y="1908694"/>
                  <a:pt x="3521842" y="1923179"/>
                </a:cubicBezTo>
                <a:cubicBezTo>
                  <a:pt x="3525981" y="1937664"/>
                  <a:pt x="3528050" y="1939733"/>
                  <a:pt x="3528050" y="1941802"/>
                </a:cubicBezTo>
                <a:cubicBezTo>
                  <a:pt x="3528050" y="1941802"/>
                  <a:pt x="3513565" y="1954217"/>
                  <a:pt x="3513565" y="1958356"/>
                </a:cubicBezTo>
                <a:cubicBezTo>
                  <a:pt x="3513565" y="1962494"/>
                  <a:pt x="3525981" y="1972841"/>
                  <a:pt x="3528050" y="1972841"/>
                </a:cubicBezTo>
                <a:cubicBezTo>
                  <a:pt x="3528050" y="1972841"/>
                  <a:pt x="3534258" y="1974910"/>
                  <a:pt x="3536327" y="1983187"/>
                </a:cubicBezTo>
                <a:cubicBezTo>
                  <a:pt x="3538396" y="1991464"/>
                  <a:pt x="3538396" y="2001810"/>
                  <a:pt x="3542535" y="2008018"/>
                </a:cubicBezTo>
                <a:cubicBezTo>
                  <a:pt x="3546673" y="2014225"/>
                  <a:pt x="3554950" y="2022502"/>
                  <a:pt x="3559089" y="2022502"/>
                </a:cubicBezTo>
                <a:cubicBezTo>
                  <a:pt x="3563227" y="2022502"/>
                  <a:pt x="3598404" y="2026641"/>
                  <a:pt x="3598404" y="2026641"/>
                </a:cubicBezTo>
                <a:cubicBezTo>
                  <a:pt x="3598404" y="2026641"/>
                  <a:pt x="3619096" y="2026641"/>
                  <a:pt x="3621166" y="2026641"/>
                </a:cubicBezTo>
                <a:cubicBezTo>
                  <a:pt x="3621166" y="2026641"/>
                  <a:pt x="3621166" y="2026641"/>
                  <a:pt x="3623235" y="2026641"/>
                </a:cubicBezTo>
                <a:lnTo>
                  <a:pt x="3623235" y="2026641"/>
                </a:lnTo>
                <a:cubicBezTo>
                  <a:pt x="3623235" y="2026641"/>
                  <a:pt x="3629443" y="2032848"/>
                  <a:pt x="3623235" y="2041125"/>
                </a:cubicBezTo>
                <a:close/>
                <a:moveTo>
                  <a:pt x="2927971" y="3317845"/>
                </a:moveTo>
                <a:cubicBezTo>
                  <a:pt x="2927971" y="3321984"/>
                  <a:pt x="2930040" y="3340607"/>
                  <a:pt x="2930040" y="3340607"/>
                </a:cubicBezTo>
                <a:cubicBezTo>
                  <a:pt x="2930040" y="3340607"/>
                  <a:pt x="2917625" y="3369576"/>
                  <a:pt x="2915556" y="3369576"/>
                </a:cubicBezTo>
                <a:cubicBezTo>
                  <a:pt x="2913487" y="3369576"/>
                  <a:pt x="2880379" y="3369576"/>
                  <a:pt x="2870032" y="3384061"/>
                </a:cubicBezTo>
                <a:cubicBezTo>
                  <a:pt x="2859686" y="3398545"/>
                  <a:pt x="2861756" y="3421307"/>
                  <a:pt x="2861756" y="3433722"/>
                </a:cubicBezTo>
                <a:cubicBezTo>
                  <a:pt x="2861756" y="3446138"/>
                  <a:pt x="2870032" y="3456484"/>
                  <a:pt x="2861756" y="3460622"/>
                </a:cubicBezTo>
                <a:cubicBezTo>
                  <a:pt x="2851409" y="3466830"/>
                  <a:pt x="2851409" y="3446138"/>
                  <a:pt x="2832786" y="3468900"/>
                </a:cubicBezTo>
                <a:cubicBezTo>
                  <a:pt x="2816232" y="3491661"/>
                  <a:pt x="2807955" y="3497869"/>
                  <a:pt x="2812094" y="3504077"/>
                </a:cubicBezTo>
                <a:cubicBezTo>
                  <a:pt x="2816232" y="3510284"/>
                  <a:pt x="2816232" y="3533046"/>
                  <a:pt x="2816232" y="3533046"/>
                </a:cubicBezTo>
                <a:cubicBezTo>
                  <a:pt x="2816232" y="3533046"/>
                  <a:pt x="2801748" y="3539254"/>
                  <a:pt x="2795540" y="3543392"/>
                </a:cubicBezTo>
                <a:cubicBezTo>
                  <a:pt x="2789332" y="3547530"/>
                  <a:pt x="2787263" y="3559946"/>
                  <a:pt x="2789332" y="3566154"/>
                </a:cubicBezTo>
                <a:cubicBezTo>
                  <a:pt x="2791401" y="3572361"/>
                  <a:pt x="2787263" y="3572361"/>
                  <a:pt x="2772778" y="3584777"/>
                </a:cubicBezTo>
                <a:cubicBezTo>
                  <a:pt x="2758294" y="3597192"/>
                  <a:pt x="2737601" y="3605469"/>
                  <a:pt x="2731394" y="3611677"/>
                </a:cubicBezTo>
                <a:lnTo>
                  <a:pt x="2731394" y="3611677"/>
                </a:lnTo>
                <a:cubicBezTo>
                  <a:pt x="2731394" y="3611677"/>
                  <a:pt x="2727255" y="3615815"/>
                  <a:pt x="2723116" y="3619954"/>
                </a:cubicBezTo>
                <a:cubicBezTo>
                  <a:pt x="2723116" y="3619954"/>
                  <a:pt x="2721047" y="3622023"/>
                  <a:pt x="2718978" y="3624092"/>
                </a:cubicBezTo>
                <a:cubicBezTo>
                  <a:pt x="2718978" y="3624092"/>
                  <a:pt x="2714840" y="3628231"/>
                  <a:pt x="2712770" y="3630300"/>
                </a:cubicBezTo>
                <a:cubicBezTo>
                  <a:pt x="2712770" y="3630300"/>
                  <a:pt x="2710701" y="3632369"/>
                  <a:pt x="2708632" y="3634439"/>
                </a:cubicBezTo>
                <a:cubicBezTo>
                  <a:pt x="2696217" y="3646854"/>
                  <a:pt x="2679663" y="3659269"/>
                  <a:pt x="2665178" y="3671685"/>
                </a:cubicBezTo>
                <a:cubicBezTo>
                  <a:pt x="2665178" y="3671685"/>
                  <a:pt x="2663109" y="3671685"/>
                  <a:pt x="2661039" y="3673754"/>
                </a:cubicBezTo>
                <a:lnTo>
                  <a:pt x="2661039" y="3673754"/>
                </a:lnTo>
                <a:cubicBezTo>
                  <a:pt x="2661039" y="3673754"/>
                  <a:pt x="2661039" y="3673754"/>
                  <a:pt x="2658970" y="3675823"/>
                </a:cubicBezTo>
                <a:cubicBezTo>
                  <a:pt x="2658970" y="3675823"/>
                  <a:pt x="2654832" y="3677892"/>
                  <a:pt x="2654832" y="3679962"/>
                </a:cubicBezTo>
                <a:cubicBezTo>
                  <a:pt x="2654832" y="3679962"/>
                  <a:pt x="2654832" y="3679962"/>
                  <a:pt x="2654832" y="3679962"/>
                </a:cubicBezTo>
                <a:cubicBezTo>
                  <a:pt x="2654832" y="3679962"/>
                  <a:pt x="2652763" y="3679962"/>
                  <a:pt x="2650693" y="3682031"/>
                </a:cubicBezTo>
                <a:cubicBezTo>
                  <a:pt x="2650693" y="3682031"/>
                  <a:pt x="2650693" y="3682031"/>
                  <a:pt x="2648624" y="3682031"/>
                </a:cubicBezTo>
                <a:cubicBezTo>
                  <a:pt x="2648624" y="3682031"/>
                  <a:pt x="2646555" y="3684100"/>
                  <a:pt x="2644486" y="3684100"/>
                </a:cubicBezTo>
                <a:cubicBezTo>
                  <a:pt x="2632070" y="3692377"/>
                  <a:pt x="2601032" y="3715139"/>
                  <a:pt x="2594824" y="3723416"/>
                </a:cubicBezTo>
                <a:cubicBezTo>
                  <a:pt x="2588616" y="3731693"/>
                  <a:pt x="2582408" y="3754454"/>
                  <a:pt x="2582408" y="3758593"/>
                </a:cubicBezTo>
                <a:cubicBezTo>
                  <a:pt x="2582408" y="3762731"/>
                  <a:pt x="2586547" y="3768939"/>
                  <a:pt x="2576201" y="3775146"/>
                </a:cubicBezTo>
                <a:cubicBezTo>
                  <a:pt x="2565855" y="3781354"/>
                  <a:pt x="2555508" y="3779285"/>
                  <a:pt x="2551370" y="3793770"/>
                </a:cubicBezTo>
                <a:cubicBezTo>
                  <a:pt x="2547231" y="3808254"/>
                  <a:pt x="2549301" y="3816531"/>
                  <a:pt x="2545162" y="3826877"/>
                </a:cubicBezTo>
                <a:cubicBezTo>
                  <a:pt x="2541024" y="3837224"/>
                  <a:pt x="2545162" y="3841362"/>
                  <a:pt x="2532747" y="3849639"/>
                </a:cubicBezTo>
                <a:cubicBezTo>
                  <a:pt x="2520331" y="3857916"/>
                  <a:pt x="2505847" y="3857916"/>
                  <a:pt x="2505847" y="3857916"/>
                </a:cubicBezTo>
                <a:cubicBezTo>
                  <a:pt x="2503778" y="3853778"/>
                  <a:pt x="2493431" y="3837224"/>
                  <a:pt x="2493431" y="3835155"/>
                </a:cubicBezTo>
                <a:cubicBezTo>
                  <a:pt x="2493431" y="3833085"/>
                  <a:pt x="2466531" y="3835155"/>
                  <a:pt x="2460323" y="3835155"/>
                </a:cubicBezTo>
                <a:cubicBezTo>
                  <a:pt x="2456185" y="3837224"/>
                  <a:pt x="2439631" y="3845501"/>
                  <a:pt x="2435493" y="3847570"/>
                </a:cubicBezTo>
                <a:cubicBezTo>
                  <a:pt x="2431354" y="3851709"/>
                  <a:pt x="2404454" y="3847570"/>
                  <a:pt x="2383762" y="3843431"/>
                </a:cubicBezTo>
                <a:cubicBezTo>
                  <a:pt x="2363069" y="3839293"/>
                  <a:pt x="2367208" y="3833085"/>
                  <a:pt x="2367208" y="3824808"/>
                </a:cubicBezTo>
                <a:cubicBezTo>
                  <a:pt x="2367208" y="3816531"/>
                  <a:pt x="2361000" y="3808254"/>
                  <a:pt x="2354792" y="3797908"/>
                </a:cubicBezTo>
                <a:cubicBezTo>
                  <a:pt x="2348585" y="3787562"/>
                  <a:pt x="2354792" y="3777216"/>
                  <a:pt x="2354792" y="3771008"/>
                </a:cubicBezTo>
                <a:cubicBezTo>
                  <a:pt x="2354792" y="3764800"/>
                  <a:pt x="2354792" y="3756523"/>
                  <a:pt x="2352723" y="3748247"/>
                </a:cubicBezTo>
                <a:cubicBezTo>
                  <a:pt x="2348585" y="3739970"/>
                  <a:pt x="2340308" y="3733762"/>
                  <a:pt x="2340308" y="3721346"/>
                </a:cubicBezTo>
                <a:cubicBezTo>
                  <a:pt x="2340308" y="3708931"/>
                  <a:pt x="2344446" y="3702723"/>
                  <a:pt x="2346515" y="3690308"/>
                </a:cubicBezTo>
                <a:cubicBezTo>
                  <a:pt x="2346515" y="3677892"/>
                  <a:pt x="2340308" y="3675823"/>
                  <a:pt x="2338239" y="3673754"/>
                </a:cubicBezTo>
                <a:cubicBezTo>
                  <a:pt x="2338239" y="3669616"/>
                  <a:pt x="2334100" y="3657200"/>
                  <a:pt x="2332031" y="3648923"/>
                </a:cubicBezTo>
                <a:cubicBezTo>
                  <a:pt x="2332031" y="3640646"/>
                  <a:pt x="2315477" y="3632369"/>
                  <a:pt x="2303061" y="3624092"/>
                </a:cubicBezTo>
                <a:cubicBezTo>
                  <a:pt x="2290646" y="3617885"/>
                  <a:pt x="2292715" y="3624092"/>
                  <a:pt x="2284438" y="3624092"/>
                </a:cubicBezTo>
                <a:cubicBezTo>
                  <a:pt x="2276161" y="3624092"/>
                  <a:pt x="2259607" y="3617885"/>
                  <a:pt x="2253400" y="3609607"/>
                </a:cubicBezTo>
                <a:cubicBezTo>
                  <a:pt x="2247192" y="3601331"/>
                  <a:pt x="2240984" y="3597192"/>
                  <a:pt x="2232707" y="3597192"/>
                </a:cubicBezTo>
                <a:cubicBezTo>
                  <a:pt x="2224430" y="3597192"/>
                  <a:pt x="2224430" y="3613746"/>
                  <a:pt x="2207876" y="3617885"/>
                </a:cubicBezTo>
                <a:cubicBezTo>
                  <a:pt x="2191323" y="3622023"/>
                  <a:pt x="2137522" y="3617885"/>
                  <a:pt x="2123038" y="3617885"/>
                </a:cubicBezTo>
                <a:cubicBezTo>
                  <a:pt x="2108553" y="3617885"/>
                  <a:pt x="2098207" y="3609607"/>
                  <a:pt x="2087861" y="3599261"/>
                </a:cubicBezTo>
                <a:cubicBezTo>
                  <a:pt x="2079584" y="3588915"/>
                  <a:pt x="2079584" y="3599261"/>
                  <a:pt x="2069238" y="3599261"/>
                </a:cubicBezTo>
                <a:cubicBezTo>
                  <a:pt x="2058891" y="3599261"/>
                  <a:pt x="2052684" y="3599261"/>
                  <a:pt x="2042337" y="3599261"/>
                </a:cubicBezTo>
                <a:cubicBezTo>
                  <a:pt x="2031991" y="3599261"/>
                  <a:pt x="2034060" y="3586846"/>
                  <a:pt x="2042337" y="3584777"/>
                </a:cubicBezTo>
                <a:cubicBezTo>
                  <a:pt x="2048545" y="3582708"/>
                  <a:pt x="2050614" y="3564084"/>
                  <a:pt x="2050614" y="3553738"/>
                </a:cubicBezTo>
                <a:cubicBezTo>
                  <a:pt x="2050614" y="3543392"/>
                  <a:pt x="2046476" y="3545461"/>
                  <a:pt x="2042337" y="3537184"/>
                </a:cubicBezTo>
                <a:cubicBezTo>
                  <a:pt x="2038199" y="3528907"/>
                  <a:pt x="2046476" y="3522700"/>
                  <a:pt x="2046476" y="3522700"/>
                </a:cubicBezTo>
                <a:cubicBezTo>
                  <a:pt x="2046476" y="3522700"/>
                  <a:pt x="2054753" y="3491661"/>
                  <a:pt x="2058891" y="3468900"/>
                </a:cubicBezTo>
                <a:cubicBezTo>
                  <a:pt x="2063030" y="3446138"/>
                  <a:pt x="2056822" y="3429584"/>
                  <a:pt x="2050614" y="3417169"/>
                </a:cubicBezTo>
                <a:cubicBezTo>
                  <a:pt x="2046476" y="3406822"/>
                  <a:pt x="2038199" y="3396476"/>
                  <a:pt x="2027853" y="3381991"/>
                </a:cubicBezTo>
                <a:cubicBezTo>
                  <a:pt x="2017507" y="3367507"/>
                  <a:pt x="2019576" y="3334399"/>
                  <a:pt x="2019576" y="3330260"/>
                </a:cubicBezTo>
                <a:cubicBezTo>
                  <a:pt x="2019576" y="3326122"/>
                  <a:pt x="2050614" y="3321984"/>
                  <a:pt x="2050614" y="3321984"/>
                </a:cubicBezTo>
                <a:cubicBezTo>
                  <a:pt x="2050614" y="3321984"/>
                  <a:pt x="2056822" y="3313707"/>
                  <a:pt x="2050614" y="3305430"/>
                </a:cubicBezTo>
                <a:cubicBezTo>
                  <a:pt x="2042337" y="3297153"/>
                  <a:pt x="2031991" y="3297153"/>
                  <a:pt x="2025783" y="3288876"/>
                </a:cubicBezTo>
                <a:cubicBezTo>
                  <a:pt x="2019576" y="3282668"/>
                  <a:pt x="2025783" y="3274391"/>
                  <a:pt x="2027853" y="3268183"/>
                </a:cubicBezTo>
                <a:cubicBezTo>
                  <a:pt x="2029922" y="3261976"/>
                  <a:pt x="2054753" y="3210245"/>
                  <a:pt x="2058891" y="3199899"/>
                </a:cubicBezTo>
                <a:cubicBezTo>
                  <a:pt x="2063030" y="3191622"/>
                  <a:pt x="2071307" y="3199899"/>
                  <a:pt x="2075445" y="3199899"/>
                </a:cubicBezTo>
                <a:cubicBezTo>
                  <a:pt x="2079584" y="3199899"/>
                  <a:pt x="2077514" y="3181275"/>
                  <a:pt x="2075445" y="3168860"/>
                </a:cubicBezTo>
                <a:cubicBezTo>
                  <a:pt x="2073376" y="3156445"/>
                  <a:pt x="2071307" y="3158514"/>
                  <a:pt x="2071307" y="3154375"/>
                </a:cubicBezTo>
                <a:cubicBezTo>
                  <a:pt x="2071307" y="3150237"/>
                  <a:pt x="2077514" y="3131614"/>
                  <a:pt x="2079584" y="3112990"/>
                </a:cubicBezTo>
                <a:cubicBezTo>
                  <a:pt x="2081653" y="3096437"/>
                  <a:pt x="2085791" y="3096437"/>
                  <a:pt x="2089930" y="3092298"/>
                </a:cubicBezTo>
                <a:cubicBezTo>
                  <a:pt x="2094068" y="3088160"/>
                  <a:pt x="2102345" y="3084021"/>
                  <a:pt x="2102345" y="3075744"/>
                </a:cubicBezTo>
                <a:cubicBezTo>
                  <a:pt x="2102345" y="3069537"/>
                  <a:pt x="2089930" y="3061260"/>
                  <a:pt x="2083722" y="3050913"/>
                </a:cubicBezTo>
                <a:cubicBezTo>
                  <a:pt x="2079584" y="3044706"/>
                  <a:pt x="2079584" y="3034360"/>
                  <a:pt x="2079584" y="3026083"/>
                </a:cubicBezTo>
                <a:cubicBezTo>
                  <a:pt x="2083722" y="3026083"/>
                  <a:pt x="2085791" y="3026083"/>
                  <a:pt x="2089930" y="3026083"/>
                </a:cubicBezTo>
                <a:cubicBezTo>
                  <a:pt x="2106484" y="3026083"/>
                  <a:pt x="2114761" y="3026083"/>
                  <a:pt x="2125107" y="3019875"/>
                </a:cubicBezTo>
                <a:cubicBezTo>
                  <a:pt x="2135453" y="3013667"/>
                  <a:pt x="2168561" y="2988836"/>
                  <a:pt x="2178907" y="2968144"/>
                </a:cubicBezTo>
                <a:cubicBezTo>
                  <a:pt x="2189253" y="2947451"/>
                  <a:pt x="2214084" y="2964005"/>
                  <a:pt x="2226500" y="2964005"/>
                </a:cubicBezTo>
                <a:cubicBezTo>
                  <a:pt x="2238915" y="2964005"/>
                  <a:pt x="2238915" y="2964005"/>
                  <a:pt x="2243053" y="2955729"/>
                </a:cubicBezTo>
                <a:cubicBezTo>
                  <a:pt x="2249261" y="2947451"/>
                  <a:pt x="2259607" y="2949521"/>
                  <a:pt x="2272023" y="2949521"/>
                </a:cubicBezTo>
                <a:cubicBezTo>
                  <a:pt x="2284438" y="2949521"/>
                  <a:pt x="2340308" y="2968144"/>
                  <a:pt x="2344446" y="2968144"/>
                </a:cubicBezTo>
                <a:cubicBezTo>
                  <a:pt x="2348585" y="2968144"/>
                  <a:pt x="2385831" y="2995044"/>
                  <a:pt x="2406523" y="2997113"/>
                </a:cubicBezTo>
                <a:cubicBezTo>
                  <a:pt x="2427216" y="2997113"/>
                  <a:pt x="2425146" y="2990906"/>
                  <a:pt x="2429285" y="2986767"/>
                </a:cubicBezTo>
                <a:cubicBezTo>
                  <a:pt x="2433423" y="2982629"/>
                  <a:pt x="2449977" y="2976421"/>
                  <a:pt x="2468600" y="2972283"/>
                </a:cubicBezTo>
                <a:cubicBezTo>
                  <a:pt x="2487224" y="2968144"/>
                  <a:pt x="2487224" y="2988836"/>
                  <a:pt x="2495501" y="2995044"/>
                </a:cubicBezTo>
                <a:cubicBezTo>
                  <a:pt x="2503778" y="3001252"/>
                  <a:pt x="2514124" y="3005390"/>
                  <a:pt x="2514124" y="3005390"/>
                </a:cubicBezTo>
                <a:cubicBezTo>
                  <a:pt x="2514124" y="3005390"/>
                  <a:pt x="2528608" y="2999182"/>
                  <a:pt x="2534816" y="2988836"/>
                </a:cubicBezTo>
                <a:cubicBezTo>
                  <a:pt x="2541024" y="2978490"/>
                  <a:pt x="2545162" y="2978490"/>
                  <a:pt x="2545162" y="2978490"/>
                </a:cubicBezTo>
                <a:cubicBezTo>
                  <a:pt x="2545162" y="2978490"/>
                  <a:pt x="2576201" y="2947451"/>
                  <a:pt x="2580339" y="2947451"/>
                </a:cubicBezTo>
                <a:cubicBezTo>
                  <a:pt x="2584478" y="2947451"/>
                  <a:pt x="2590685" y="2976421"/>
                  <a:pt x="2590685" y="2984698"/>
                </a:cubicBezTo>
                <a:cubicBezTo>
                  <a:pt x="2590685" y="2992975"/>
                  <a:pt x="2582408" y="2999182"/>
                  <a:pt x="2576201" y="3007460"/>
                </a:cubicBezTo>
                <a:cubicBezTo>
                  <a:pt x="2567924" y="3015736"/>
                  <a:pt x="2565855" y="3024013"/>
                  <a:pt x="2565855" y="3028152"/>
                </a:cubicBezTo>
                <a:cubicBezTo>
                  <a:pt x="2565855" y="3032290"/>
                  <a:pt x="2580339" y="3048844"/>
                  <a:pt x="2584478" y="3048844"/>
                </a:cubicBezTo>
                <a:cubicBezTo>
                  <a:pt x="2588616" y="3048844"/>
                  <a:pt x="2611378" y="3046775"/>
                  <a:pt x="2615516" y="3046775"/>
                </a:cubicBezTo>
                <a:cubicBezTo>
                  <a:pt x="2619655" y="3046775"/>
                  <a:pt x="2648624" y="3059190"/>
                  <a:pt x="2658970" y="3059190"/>
                </a:cubicBezTo>
                <a:cubicBezTo>
                  <a:pt x="2658970" y="3059190"/>
                  <a:pt x="2646555" y="3069537"/>
                  <a:pt x="2658970" y="3079883"/>
                </a:cubicBezTo>
                <a:cubicBezTo>
                  <a:pt x="2671386" y="3090229"/>
                  <a:pt x="2702424" y="3092298"/>
                  <a:pt x="2702424" y="3092298"/>
                </a:cubicBezTo>
                <a:cubicBezTo>
                  <a:pt x="2702424" y="3092298"/>
                  <a:pt x="2696217" y="3115060"/>
                  <a:pt x="2692078" y="3117129"/>
                </a:cubicBezTo>
                <a:cubicBezTo>
                  <a:pt x="2687940" y="3121268"/>
                  <a:pt x="2677593" y="3127475"/>
                  <a:pt x="2685870" y="3133683"/>
                </a:cubicBezTo>
                <a:cubicBezTo>
                  <a:pt x="2694147" y="3139891"/>
                  <a:pt x="2694147" y="3148168"/>
                  <a:pt x="2708632" y="3141960"/>
                </a:cubicBezTo>
                <a:cubicBezTo>
                  <a:pt x="2723116" y="3135752"/>
                  <a:pt x="2708632" y="3131614"/>
                  <a:pt x="2729324" y="3133683"/>
                </a:cubicBezTo>
                <a:cubicBezTo>
                  <a:pt x="2752086" y="3135752"/>
                  <a:pt x="2754155" y="3133683"/>
                  <a:pt x="2762432" y="3144029"/>
                </a:cubicBezTo>
                <a:cubicBezTo>
                  <a:pt x="2770709" y="3154375"/>
                  <a:pt x="2787263" y="3164721"/>
                  <a:pt x="2801748" y="3175068"/>
                </a:cubicBezTo>
                <a:cubicBezTo>
                  <a:pt x="2816232" y="3187483"/>
                  <a:pt x="2853479" y="3189552"/>
                  <a:pt x="2861756" y="3191622"/>
                </a:cubicBezTo>
                <a:cubicBezTo>
                  <a:pt x="2870032" y="3191622"/>
                  <a:pt x="2892794" y="3201968"/>
                  <a:pt x="2894863" y="3206106"/>
                </a:cubicBezTo>
                <a:cubicBezTo>
                  <a:pt x="2899002" y="3212314"/>
                  <a:pt x="2901071" y="3216452"/>
                  <a:pt x="2913487" y="3222660"/>
                </a:cubicBezTo>
                <a:cubicBezTo>
                  <a:pt x="2925902" y="3228868"/>
                  <a:pt x="2930040" y="3243352"/>
                  <a:pt x="2940386" y="3253699"/>
                </a:cubicBezTo>
                <a:cubicBezTo>
                  <a:pt x="2930040" y="3261976"/>
                  <a:pt x="2919694" y="3266114"/>
                  <a:pt x="2919694" y="3274391"/>
                </a:cubicBezTo>
                <a:cubicBezTo>
                  <a:pt x="2919694" y="3282668"/>
                  <a:pt x="2923833" y="3299222"/>
                  <a:pt x="2923833" y="3305430"/>
                </a:cubicBezTo>
                <a:close/>
                <a:moveTo>
                  <a:pt x="3031433" y="1974910"/>
                </a:moveTo>
                <a:cubicBezTo>
                  <a:pt x="3031433" y="1974910"/>
                  <a:pt x="3031433" y="1974910"/>
                  <a:pt x="3031433" y="1974910"/>
                </a:cubicBezTo>
                <a:cubicBezTo>
                  <a:pt x="3031433" y="1974910"/>
                  <a:pt x="3031433" y="1974910"/>
                  <a:pt x="3031433" y="1979048"/>
                </a:cubicBezTo>
                <a:cubicBezTo>
                  <a:pt x="3031433" y="1979048"/>
                  <a:pt x="3031433" y="1979048"/>
                  <a:pt x="3031433" y="1979048"/>
                </a:cubicBezTo>
                <a:cubicBezTo>
                  <a:pt x="3031433" y="1979048"/>
                  <a:pt x="3031433" y="1979048"/>
                  <a:pt x="3031433" y="1979048"/>
                </a:cubicBezTo>
                <a:cubicBezTo>
                  <a:pt x="3031433" y="1979048"/>
                  <a:pt x="3031433" y="1979048"/>
                  <a:pt x="3031433" y="1979048"/>
                </a:cubicBezTo>
                <a:cubicBezTo>
                  <a:pt x="3023156" y="1999741"/>
                  <a:pt x="3002464" y="2055610"/>
                  <a:pt x="2996256" y="2080441"/>
                </a:cubicBezTo>
                <a:cubicBezTo>
                  <a:pt x="2987979" y="2113549"/>
                  <a:pt x="2990048" y="2134241"/>
                  <a:pt x="2985910" y="2150795"/>
                </a:cubicBezTo>
                <a:cubicBezTo>
                  <a:pt x="2981771" y="2167349"/>
                  <a:pt x="2969356" y="2185972"/>
                  <a:pt x="2969356" y="2192180"/>
                </a:cubicBezTo>
                <a:cubicBezTo>
                  <a:pt x="2969356" y="2198387"/>
                  <a:pt x="2981771" y="2214941"/>
                  <a:pt x="2981771" y="2227357"/>
                </a:cubicBezTo>
                <a:cubicBezTo>
                  <a:pt x="2981771" y="2239772"/>
                  <a:pt x="2981771" y="2252188"/>
                  <a:pt x="2981771" y="2270811"/>
                </a:cubicBezTo>
                <a:cubicBezTo>
                  <a:pt x="2981771" y="2301849"/>
                  <a:pt x="2983841" y="2337027"/>
                  <a:pt x="2983841" y="2337027"/>
                </a:cubicBezTo>
                <a:cubicBezTo>
                  <a:pt x="2983841" y="2337027"/>
                  <a:pt x="2979702" y="2363927"/>
                  <a:pt x="2987979" y="2363927"/>
                </a:cubicBezTo>
                <a:cubicBezTo>
                  <a:pt x="2994187" y="2363927"/>
                  <a:pt x="3004533" y="2370134"/>
                  <a:pt x="3004533" y="2370134"/>
                </a:cubicBezTo>
                <a:lnTo>
                  <a:pt x="2992117" y="2399104"/>
                </a:lnTo>
                <a:cubicBezTo>
                  <a:pt x="2992117" y="2399104"/>
                  <a:pt x="2983841" y="2426004"/>
                  <a:pt x="2983841" y="2432211"/>
                </a:cubicBezTo>
                <a:cubicBezTo>
                  <a:pt x="2983841" y="2438419"/>
                  <a:pt x="2981771" y="2444627"/>
                  <a:pt x="2973494" y="2459112"/>
                </a:cubicBezTo>
                <a:cubicBezTo>
                  <a:pt x="2965218" y="2473596"/>
                  <a:pt x="2954871" y="2465319"/>
                  <a:pt x="2954871" y="2494289"/>
                </a:cubicBezTo>
                <a:cubicBezTo>
                  <a:pt x="2954871" y="2523258"/>
                  <a:pt x="2961079" y="2529466"/>
                  <a:pt x="2954871" y="2543950"/>
                </a:cubicBezTo>
                <a:cubicBezTo>
                  <a:pt x="2948664" y="2558435"/>
                  <a:pt x="2934179" y="2562573"/>
                  <a:pt x="2930040" y="2585335"/>
                </a:cubicBezTo>
                <a:cubicBezTo>
                  <a:pt x="2925902" y="2608097"/>
                  <a:pt x="2930040" y="2620512"/>
                  <a:pt x="2925902" y="2632927"/>
                </a:cubicBezTo>
                <a:cubicBezTo>
                  <a:pt x="2921763" y="2645343"/>
                  <a:pt x="2880379" y="2653620"/>
                  <a:pt x="2867963" y="2672243"/>
                </a:cubicBezTo>
                <a:cubicBezTo>
                  <a:pt x="2855548" y="2690866"/>
                  <a:pt x="2853479" y="2711558"/>
                  <a:pt x="2843132" y="2732251"/>
                </a:cubicBezTo>
                <a:cubicBezTo>
                  <a:pt x="2832786" y="2755013"/>
                  <a:pt x="2824509" y="2767428"/>
                  <a:pt x="2812094" y="2773636"/>
                </a:cubicBezTo>
                <a:cubicBezTo>
                  <a:pt x="2799679" y="2779843"/>
                  <a:pt x="2778986" y="2777774"/>
                  <a:pt x="2766571" y="2783982"/>
                </a:cubicBezTo>
                <a:cubicBezTo>
                  <a:pt x="2754155" y="2792259"/>
                  <a:pt x="2754155" y="2806744"/>
                  <a:pt x="2735532" y="2815020"/>
                </a:cubicBezTo>
                <a:cubicBezTo>
                  <a:pt x="2718978" y="2823297"/>
                  <a:pt x="2708632" y="2821228"/>
                  <a:pt x="2708632" y="2831574"/>
                </a:cubicBezTo>
                <a:cubicBezTo>
                  <a:pt x="2708632" y="2841921"/>
                  <a:pt x="2714840" y="2843990"/>
                  <a:pt x="2714840" y="2856405"/>
                </a:cubicBezTo>
                <a:cubicBezTo>
                  <a:pt x="2714840" y="2868821"/>
                  <a:pt x="2718978" y="2881236"/>
                  <a:pt x="2696217" y="2897790"/>
                </a:cubicBezTo>
                <a:cubicBezTo>
                  <a:pt x="2696217" y="2897790"/>
                  <a:pt x="2694147" y="2897790"/>
                  <a:pt x="2692078" y="2899859"/>
                </a:cubicBezTo>
                <a:cubicBezTo>
                  <a:pt x="2692078" y="2899859"/>
                  <a:pt x="2692078" y="2899859"/>
                  <a:pt x="2692078" y="2899859"/>
                </a:cubicBezTo>
                <a:cubicBezTo>
                  <a:pt x="2692078" y="2899859"/>
                  <a:pt x="2690009" y="2901928"/>
                  <a:pt x="2687940" y="2903998"/>
                </a:cubicBezTo>
                <a:cubicBezTo>
                  <a:pt x="2687940" y="2903998"/>
                  <a:pt x="2685870" y="2908136"/>
                  <a:pt x="2683801" y="2910205"/>
                </a:cubicBezTo>
                <a:cubicBezTo>
                  <a:pt x="2683801" y="2910205"/>
                  <a:pt x="2681732" y="2914344"/>
                  <a:pt x="2679663" y="2914344"/>
                </a:cubicBezTo>
                <a:cubicBezTo>
                  <a:pt x="2679663" y="2914344"/>
                  <a:pt x="2679663" y="2914344"/>
                  <a:pt x="2679663" y="2916413"/>
                </a:cubicBezTo>
                <a:cubicBezTo>
                  <a:pt x="2679663" y="2916413"/>
                  <a:pt x="2679663" y="2916413"/>
                  <a:pt x="2679663" y="2918482"/>
                </a:cubicBezTo>
                <a:cubicBezTo>
                  <a:pt x="2679663" y="2918482"/>
                  <a:pt x="2677593" y="2922621"/>
                  <a:pt x="2675524" y="2924690"/>
                </a:cubicBezTo>
                <a:cubicBezTo>
                  <a:pt x="2675524" y="2924690"/>
                  <a:pt x="2673455" y="2928828"/>
                  <a:pt x="2671386" y="2930898"/>
                </a:cubicBezTo>
                <a:cubicBezTo>
                  <a:pt x="2671386" y="2930898"/>
                  <a:pt x="2669316" y="2935036"/>
                  <a:pt x="2667247" y="2937105"/>
                </a:cubicBezTo>
                <a:cubicBezTo>
                  <a:pt x="2667247" y="2937105"/>
                  <a:pt x="2667247" y="2937105"/>
                  <a:pt x="2667247" y="2937105"/>
                </a:cubicBezTo>
                <a:cubicBezTo>
                  <a:pt x="2667247" y="2937105"/>
                  <a:pt x="2667247" y="2939175"/>
                  <a:pt x="2665178" y="2941244"/>
                </a:cubicBezTo>
                <a:cubicBezTo>
                  <a:pt x="2665178" y="2945382"/>
                  <a:pt x="2663109" y="2947451"/>
                  <a:pt x="2661039" y="2949521"/>
                </a:cubicBezTo>
                <a:cubicBezTo>
                  <a:pt x="2661039" y="2949521"/>
                  <a:pt x="2661039" y="2949521"/>
                  <a:pt x="2661039" y="2951590"/>
                </a:cubicBezTo>
                <a:cubicBezTo>
                  <a:pt x="2661039" y="2951590"/>
                  <a:pt x="2661039" y="2955729"/>
                  <a:pt x="2661039" y="2955729"/>
                </a:cubicBezTo>
                <a:cubicBezTo>
                  <a:pt x="2661039" y="2955729"/>
                  <a:pt x="2661039" y="2957798"/>
                  <a:pt x="2661039" y="2959867"/>
                </a:cubicBezTo>
                <a:cubicBezTo>
                  <a:pt x="2661039" y="2959867"/>
                  <a:pt x="2661039" y="2961936"/>
                  <a:pt x="2661039" y="2964005"/>
                </a:cubicBezTo>
                <a:cubicBezTo>
                  <a:pt x="2661039" y="2964005"/>
                  <a:pt x="2661039" y="2964005"/>
                  <a:pt x="2661039" y="2966075"/>
                </a:cubicBezTo>
                <a:cubicBezTo>
                  <a:pt x="2661039" y="2966075"/>
                  <a:pt x="2661039" y="2966075"/>
                  <a:pt x="2661039" y="2966075"/>
                </a:cubicBezTo>
                <a:cubicBezTo>
                  <a:pt x="2661039" y="2966075"/>
                  <a:pt x="2661039" y="2966075"/>
                  <a:pt x="2661039" y="2966075"/>
                </a:cubicBezTo>
                <a:cubicBezTo>
                  <a:pt x="2661039" y="2966075"/>
                  <a:pt x="2661039" y="2966075"/>
                  <a:pt x="2661039" y="2966075"/>
                </a:cubicBezTo>
                <a:cubicBezTo>
                  <a:pt x="2661039" y="2980559"/>
                  <a:pt x="2661039" y="2992975"/>
                  <a:pt x="2661039" y="3003321"/>
                </a:cubicBezTo>
                <a:cubicBezTo>
                  <a:pt x="2661039" y="3013667"/>
                  <a:pt x="2673455" y="3028152"/>
                  <a:pt x="2673455" y="3034360"/>
                </a:cubicBezTo>
                <a:cubicBezTo>
                  <a:pt x="2673455" y="3040567"/>
                  <a:pt x="2679663" y="3050913"/>
                  <a:pt x="2669316" y="3050913"/>
                </a:cubicBezTo>
                <a:cubicBezTo>
                  <a:pt x="2658970" y="3050913"/>
                  <a:pt x="2630001" y="3038498"/>
                  <a:pt x="2625862" y="3038498"/>
                </a:cubicBezTo>
                <a:cubicBezTo>
                  <a:pt x="2621724" y="3038498"/>
                  <a:pt x="2596893" y="3040567"/>
                  <a:pt x="2594824" y="3040567"/>
                </a:cubicBezTo>
                <a:cubicBezTo>
                  <a:pt x="2592755" y="3040567"/>
                  <a:pt x="2576201" y="3024013"/>
                  <a:pt x="2576201" y="3019875"/>
                </a:cubicBezTo>
                <a:cubicBezTo>
                  <a:pt x="2576201" y="3015736"/>
                  <a:pt x="2580339" y="3007460"/>
                  <a:pt x="2586547" y="2999182"/>
                </a:cubicBezTo>
                <a:cubicBezTo>
                  <a:pt x="2594824" y="2990906"/>
                  <a:pt x="2601032" y="2984698"/>
                  <a:pt x="2601032" y="2976421"/>
                </a:cubicBezTo>
                <a:cubicBezTo>
                  <a:pt x="2601032" y="2968144"/>
                  <a:pt x="2592755" y="2939175"/>
                  <a:pt x="2590685" y="2939175"/>
                </a:cubicBezTo>
                <a:cubicBezTo>
                  <a:pt x="2588616" y="2939175"/>
                  <a:pt x="2555508" y="2970213"/>
                  <a:pt x="2555508" y="2970213"/>
                </a:cubicBezTo>
                <a:cubicBezTo>
                  <a:pt x="2555508" y="2970213"/>
                  <a:pt x="2549301" y="2970213"/>
                  <a:pt x="2545162" y="2980559"/>
                </a:cubicBezTo>
                <a:cubicBezTo>
                  <a:pt x="2538954" y="2990906"/>
                  <a:pt x="2524470" y="2997113"/>
                  <a:pt x="2524470" y="2997113"/>
                </a:cubicBezTo>
                <a:cubicBezTo>
                  <a:pt x="2524470" y="2997113"/>
                  <a:pt x="2516193" y="2992975"/>
                  <a:pt x="2505847" y="2986767"/>
                </a:cubicBezTo>
                <a:cubicBezTo>
                  <a:pt x="2497570" y="2980559"/>
                  <a:pt x="2497570" y="2959867"/>
                  <a:pt x="2478947" y="2964005"/>
                </a:cubicBezTo>
                <a:cubicBezTo>
                  <a:pt x="2460323" y="2968144"/>
                  <a:pt x="2443770" y="2974352"/>
                  <a:pt x="2439631" y="2978490"/>
                </a:cubicBezTo>
                <a:cubicBezTo>
                  <a:pt x="2435493" y="2982629"/>
                  <a:pt x="2439631" y="2988836"/>
                  <a:pt x="2416869" y="2988836"/>
                </a:cubicBezTo>
                <a:cubicBezTo>
                  <a:pt x="2396177" y="2988836"/>
                  <a:pt x="2358931" y="2961936"/>
                  <a:pt x="2354792" y="2959867"/>
                </a:cubicBezTo>
                <a:cubicBezTo>
                  <a:pt x="2350654" y="2959867"/>
                  <a:pt x="2294784" y="2941244"/>
                  <a:pt x="2282369" y="2941244"/>
                </a:cubicBezTo>
                <a:cubicBezTo>
                  <a:pt x="2269954" y="2941244"/>
                  <a:pt x="2259607" y="2939175"/>
                  <a:pt x="2253400" y="2947451"/>
                </a:cubicBezTo>
                <a:cubicBezTo>
                  <a:pt x="2247192" y="2955729"/>
                  <a:pt x="2247192" y="2955729"/>
                  <a:pt x="2236846" y="2955729"/>
                </a:cubicBezTo>
                <a:cubicBezTo>
                  <a:pt x="2226500" y="2955729"/>
                  <a:pt x="2201669" y="2939175"/>
                  <a:pt x="2189253" y="2959867"/>
                </a:cubicBezTo>
                <a:cubicBezTo>
                  <a:pt x="2178907" y="2980559"/>
                  <a:pt x="2145799" y="3005390"/>
                  <a:pt x="2135453" y="3011598"/>
                </a:cubicBezTo>
                <a:cubicBezTo>
                  <a:pt x="2125107" y="3017806"/>
                  <a:pt x="2116830" y="3015736"/>
                  <a:pt x="2100276" y="3017806"/>
                </a:cubicBezTo>
                <a:cubicBezTo>
                  <a:pt x="2096138" y="3017806"/>
                  <a:pt x="2091999" y="3017806"/>
                  <a:pt x="2089930" y="3017806"/>
                </a:cubicBezTo>
                <a:cubicBezTo>
                  <a:pt x="2089930" y="3013667"/>
                  <a:pt x="2089930" y="3009529"/>
                  <a:pt x="2089930" y="3007460"/>
                </a:cubicBezTo>
                <a:cubicBezTo>
                  <a:pt x="2089930" y="3003321"/>
                  <a:pt x="2067168" y="2978490"/>
                  <a:pt x="2065099" y="2976421"/>
                </a:cubicBezTo>
                <a:cubicBezTo>
                  <a:pt x="2065099" y="2976421"/>
                  <a:pt x="2058891" y="2974352"/>
                  <a:pt x="2048545" y="2970213"/>
                </a:cubicBezTo>
                <a:cubicBezTo>
                  <a:pt x="2040268" y="2966075"/>
                  <a:pt x="2027853" y="2959867"/>
                  <a:pt x="2013368" y="2949521"/>
                </a:cubicBezTo>
                <a:cubicBezTo>
                  <a:pt x="1984399" y="2926759"/>
                  <a:pt x="2000953" y="2924690"/>
                  <a:pt x="1996814" y="2912274"/>
                </a:cubicBezTo>
                <a:cubicBezTo>
                  <a:pt x="1992676" y="2897790"/>
                  <a:pt x="1988537" y="2864682"/>
                  <a:pt x="1990606" y="2860544"/>
                </a:cubicBezTo>
                <a:cubicBezTo>
                  <a:pt x="1994745" y="2854336"/>
                  <a:pt x="2003022" y="2850197"/>
                  <a:pt x="2007160" y="2837782"/>
                </a:cubicBezTo>
                <a:cubicBezTo>
                  <a:pt x="2013368" y="2825367"/>
                  <a:pt x="2009230" y="2821228"/>
                  <a:pt x="2007160" y="2808813"/>
                </a:cubicBezTo>
                <a:cubicBezTo>
                  <a:pt x="2003022" y="2798466"/>
                  <a:pt x="1988537" y="2819159"/>
                  <a:pt x="1988537" y="2819159"/>
                </a:cubicBezTo>
                <a:lnTo>
                  <a:pt x="1949222" y="2819159"/>
                </a:lnTo>
                <a:cubicBezTo>
                  <a:pt x="1936806" y="2819159"/>
                  <a:pt x="1822998" y="2812951"/>
                  <a:pt x="1816791" y="2812951"/>
                </a:cubicBezTo>
                <a:cubicBezTo>
                  <a:pt x="1810583" y="2812951"/>
                  <a:pt x="1771267" y="2802605"/>
                  <a:pt x="1771267" y="2794328"/>
                </a:cubicBezTo>
                <a:cubicBezTo>
                  <a:pt x="1771267" y="2786051"/>
                  <a:pt x="1769198" y="2767428"/>
                  <a:pt x="1769198" y="2746735"/>
                </a:cubicBezTo>
                <a:cubicBezTo>
                  <a:pt x="1769198" y="2726043"/>
                  <a:pt x="1765060" y="2707420"/>
                  <a:pt x="1760921" y="2695005"/>
                </a:cubicBezTo>
                <a:cubicBezTo>
                  <a:pt x="1756783" y="2684658"/>
                  <a:pt x="1723675" y="2674312"/>
                  <a:pt x="1723675" y="2663966"/>
                </a:cubicBezTo>
                <a:cubicBezTo>
                  <a:pt x="1723675" y="2653620"/>
                  <a:pt x="1736090" y="2655689"/>
                  <a:pt x="1746436" y="2655689"/>
                </a:cubicBezTo>
                <a:cubicBezTo>
                  <a:pt x="1756783" y="2655689"/>
                  <a:pt x="1758852" y="2651551"/>
                  <a:pt x="1758852" y="2632927"/>
                </a:cubicBezTo>
                <a:cubicBezTo>
                  <a:pt x="1758852" y="2614304"/>
                  <a:pt x="1756783" y="2601889"/>
                  <a:pt x="1750575" y="2587404"/>
                </a:cubicBezTo>
                <a:cubicBezTo>
                  <a:pt x="1744367" y="2572920"/>
                  <a:pt x="1736090" y="2541881"/>
                  <a:pt x="1736090" y="2533604"/>
                </a:cubicBezTo>
                <a:cubicBezTo>
                  <a:pt x="1736090" y="2525327"/>
                  <a:pt x="1736090" y="2508773"/>
                  <a:pt x="1736090" y="2498427"/>
                </a:cubicBezTo>
                <a:cubicBezTo>
                  <a:pt x="1736090" y="2488081"/>
                  <a:pt x="1721606" y="2477735"/>
                  <a:pt x="1721606" y="2475665"/>
                </a:cubicBezTo>
                <a:cubicBezTo>
                  <a:pt x="1721606" y="2475665"/>
                  <a:pt x="1717467" y="2471527"/>
                  <a:pt x="1713329" y="2469458"/>
                </a:cubicBezTo>
                <a:cubicBezTo>
                  <a:pt x="1713329" y="2469458"/>
                  <a:pt x="1713329" y="2469458"/>
                  <a:pt x="1713329" y="2469458"/>
                </a:cubicBezTo>
                <a:cubicBezTo>
                  <a:pt x="1713329" y="2469458"/>
                  <a:pt x="1736090" y="2454973"/>
                  <a:pt x="1742298" y="2446696"/>
                </a:cubicBezTo>
                <a:cubicBezTo>
                  <a:pt x="1748506" y="2438419"/>
                  <a:pt x="1748506" y="2421865"/>
                  <a:pt x="1748506" y="2417727"/>
                </a:cubicBezTo>
                <a:cubicBezTo>
                  <a:pt x="1748506" y="2413588"/>
                  <a:pt x="1758852" y="2394965"/>
                  <a:pt x="1760921" y="2392896"/>
                </a:cubicBezTo>
                <a:cubicBezTo>
                  <a:pt x="1765060" y="2388757"/>
                  <a:pt x="1783683" y="2359788"/>
                  <a:pt x="1783683" y="2347373"/>
                </a:cubicBezTo>
                <a:cubicBezTo>
                  <a:pt x="1783683" y="2334957"/>
                  <a:pt x="1783683" y="2341165"/>
                  <a:pt x="1794029" y="2326680"/>
                </a:cubicBezTo>
                <a:cubicBezTo>
                  <a:pt x="1804375" y="2312196"/>
                  <a:pt x="1806444" y="2295642"/>
                  <a:pt x="1806444" y="2285296"/>
                </a:cubicBezTo>
                <a:cubicBezTo>
                  <a:pt x="1806444" y="2274949"/>
                  <a:pt x="1798167" y="2264603"/>
                  <a:pt x="1783683" y="2237703"/>
                </a:cubicBezTo>
                <a:cubicBezTo>
                  <a:pt x="1769198" y="2210803"/>
                  <a:pt x="1769198" y="2217011"/>
                  <a:pt x="1769198" y="2206664"/>
                </a:cubicBezTo>
                <a:cubicBezTo>
                  <a:pt x="1769198" y="2196318"/>
                  <a:pt x="1773337" y="2194249"/>
                  <a:pt x="1775406" y="2190111"/>
                </a:cubicBezTo>
                <a:cubicBezTo>
                  <a:pt x="1777475" y="2185972"/>
                  <a:pt x="1783683" y="2177695"/>
                  <a:pt x="1787821" y="2165280"/>
                </a:cubicBezTo>
                <a:cubicBezTo>
                  <a:pt x="1791960" y="2152864"/>
                  <a:pt x="1787821" y="2144587"/>
                  <a:pt x="1787821" y="2144587"/>
                </a:cubicBezTo>
                <a:cubicBezTo>
                  <a:pt x="1787821" y="2144587"/>
                  <a:pt x="1760921" y="2144587"/>
                  <a:pt x="1744367" y="2134241"/>
                </a:cubicBezTo>
                <a:cubicBezTo>
                  <a:pt x="1727813" y="2125964"/>
                  <a:pt x="1744367" y="2123895"/>
                  <a:pt x="1744367" y="2123895"/>
                </a:cubicBezTo>
                <a:lnTo>
                  <a:pt x="1630559" y="2123895"/>
                </a:lnTo>
                <a:cubicBezTo>
                  <a:pt x="1618144" y="2123895"/>
                  <a:pt x="1605728" y="2121826"/>
                  <a:pt x="1599521" y="2117687"/>
                </a:cubicBezTo>
                <a:cubicBezTo>
                  <a:pt x="1593313" y="2113549"/>
                  <a:pt x="1595382" y="2094926"/>
                  <a:pt x="1601590" y="2082510"/>
                </a:cubicBezTo>
                <a:cubicBezTo>
                  <a:pt x="1607798" y="2070095"/>
                  <a:pt x="1601590" y="2063887"/>
                  <a:pt x="1601590" y="2051472"/>
                </a:cubicBezTo>
                <a:cubicBezTo>
                  <a:pt x="1601590" y="2039056"/>
                  <a:pt x="1595382" y="2030779"/>
                  <a:pt x="1589174" y="2018364"/>
                </a:cubicBezTo>
                <a:cubicBezTo>
                  <a:pt x="1585036" y="2005948"/>
                  <a:pt x="1597451" y="1993533"/>
                  <a:pt x="1599521" y="1987325"/>
                </a:cubicBezTo>
                <a:cubicBezTo>
                  <a:pt x="1599521" y="1985256"/>
                  <a:pt x="1599521" y="1981117"/>
                  <a:pt x="1595382" y="1976979"/>
                </a:cubicBezTo>
                <a:cubicBezTo>
                  <a:pt x="1591244" y="1970771"/>
                  <a:pt x="1587105" y="1966633"/>
                  <a:pt x="1587105" y="1962494"/>
                </a:cubicBezTo>
                <a:cubicBezTo>
                  <a:pt x="1587105" y="1958356"/>
                  <a:pt x="1589174" y="1954217"/>
                  <a:pt x="1593313" y="1943871"/>
                </a:cubicBezTo>
                <a:cubicBezTo>
                  <a:pt x="1597451" y="1935594"/>
                  <a:pt x="1593313" y="1914902"/>
                  <a:pt x="1589174" y="1910764"/>
                </a:cubicBezTo>
                <a:cubicBezTo>
                  <a:pt x="1585036" y="1906625"/>
                  <a:pt x="1580897" y="1888002"/>
                  <a:pt x="1580897" y="1888002"/>
                </a:cubicBezTo>
                <a:lnTo>
                  <a:pt x="1601590" y="1867309"/>
                </a:lnTo>
                <a:lnTo>
                  <a:pt x="1601590" y="1827994"/>
                </a:lnTo>
                <a:cubicBezTo>
                  <a:pt x="1601590" y="1825925"/>
                  <a:pt x="1601590" y="1823855"/>
                  <a:pt x="1599521" y="1821786"/>
                </a:cubicBezTo>
                <a:lnTo>
                  <a:pt x="1849898" y="1817648"/>
                </a:lnTo>
                <a:lnTo>
                  <a:pt x="1998883" y="1817648"/>
                </a:lnTo>
                <a:cubicBezTo>
                  <a:pt x="1998883" y="1815578"/>
                  <a:pt x="1998883" y="1805232"/>
                  <a:pt x="1998883" y="1790748"/>
                </a:cubicBezTo>
                <a:cubicBezTo>
                  <a:pt x="1998883" y="1776263"/>
                  <a:pt x="2000953" y="1770055"/>
                  <a:pt x="2005091" y="1761778"/>
                </a:cubicBezTo>
                <a:cubicBezTo>
                  <a:pt x="2009230" y="1753501"/>
                  <a:pt x="2017507" y="1732809"/>
                  <a:pt x="2013368" y="1722463"/>
                </a:cubicBezTo>
                <a:cubicBezTo>
                  <a:pt x="2007160" y="1712117"/>
                  <a:pt x="2003022" y="1683147"/>
                  <a:pt x="2003022" y="1681078"/>
                </a:cubicBezTo>
                <a:cubicBezTo>
                  <a:pt x="2003022" y="1679009"/>
                  <a:pt x="2021645" y="1662455"/>
                  <a:pt x="2023714" y="1652109"/>
                </a:cubicBezTo>
                <a:cubicBezTo>
                  <a:pt x="2025783" y="1641763"/>
                  <a:pt x="2003022" y="1623139"/>
                  <a:pt x="2023714" y="1623139"/>
                </a:cubicBezTo>
                <a:cubicBezTo>
                  <a:pt x="2044407" y="1623139"/>
                  <a:pt x="2029922" y="1623139"/>
                  <a:pt x="2034060" y="1623139"/>
                </a:cubicBezTo>
                <a:cubicBezTo>
                  <a:pt x="2052684" y="1629347"/>
                  <a:pt x="2069238" y="1647970"/>
                  <a:pt x="2069238" y="1647970"/>
                </a:cubicBezTo>
                <a:cubicBezTo>
                  <a:pt x="2069238" y="1647970"/>
                  <a:pt x="2063030" y="1670732"/>
                  <a:pt x="2069238" y="1689355"/>
                </a:cubicBezTo>
                <a:cubicBezTo>
                  <a:pt x="2075445" y="1710047"/>
                  <a:pt x="2075445" y="1714186"/>
                  <a:pt x="2083722" y="1724532"/>
                </a:cubicBezTo>
                <a:cubicBezTo>
                  <a:pt x="2091999" y="1734878"/>
                  <a:pt x="2094068" y="1757640"/>
                  <a:pt x="2094068" y="1763848"/>
                </a:cubicBezTo>
                <a:cubicBezTo>
                  <a:pt x="2094068" y="1770055"/>
                  <a:pt x="2104415" y="1801094"/>
                  <a:pt x="2106484" y="1807302"/>
                </a:cubicBezTo>
                <a:cubicBezTo>
                  <a:pt x="2108553" y="1813509"/>
                  <a:pt x="2118899" y="1811440"/>
                  <a:pt x="2123038" y="1817648"/>
                </a:cubicBezTo>
                <a:cubicBezTo>
                  <a:pt x="2127176" y="1825925"/>
                  <a:pt x="2133384" y="1838340"/>
                  <a:pt x="2137522" y="1844548"/>
                </a:cubicBezTo>
                <a:cubicBezTo>
                  <a:pt x="2141661" y="1850756"/>
                  <a:pt x="2164423" y="1846617"/>
                  <a:pt x="2168561" y="1852825"/>
                </a:cubicBezTo>
                <a:cubicBezTo>
                  <a:pt x="2172700" y="1859033"/>
                  <a:pt x="2183046" y="1881794"/>
                  <a:pt x="2183046" y="1881794"/>
                </a:cubicBezTo>
                <a:lnTo>
                  <a:pt x="2214084" y="1896279"/>
                </a:lnTo>
                <a:lnTo>
                  <a:pt x="2257538" y="1896279"/>
                </a:lnTo>
                <a:lnTo>
                  <a:pt x="2872102" y="1939733"/>
                </a:lnTo>
                <a:lnTo>
                  <a:pt x="3047987" y="1952148"/>
                </a:lnTo>
                <a:close/>
                <a:moveTo>
                  <a:pt x="1794029" y="2297711"/>
                </a:moveTo>
                <a:cubicBezTo>
                  <a:pt x="1794029" y="2308057"/>
                  <a:pt x="1791960" y="2324611"/>
                  <a:pt x="1781614" y="2339096"/>
                </a:cubicBezTo>
                <a:cubicBezTo>
                  <a:pt x="1771267" y="2353580"/>
                  <a:pt x="1773337" y="2347373"/>
                  <a:pt x="1771267" y="2359788"/>
                </a:cubicBezTo>
                <a:cubicBezTo>
                  <a:pt x="1771267" y="2372203"/>
                  <a:pt x="1750575" y="2403242"/>
                  <a:pt x="1748506" y="2405311"/>
                </a:cubicBezTo>
                <a:cubicBezTo>
                  <a:pt x="1744367" y="2409450"/>
                  <a:pt x="1736090" y="2423934"/>
                  <a:pt x="1736090" y="2430142"/>
                </a:cubicBezTo>
                <a:cubicBezTo>
                  <a:pt x="1736090" y="2436350"/>
                  <a:pt x="1736090" y="2452904"/>
                  <a:pt x="1729883" y="2459112"/>
                </a:cubicBezTo>
                <a:cubicBezTo>
                  <a:pt x="1723675" y="2467388"/>
                  <a:pt x="1698844" y="2481873"/>
                  <a:pt x="1700913" y="2481873"/>
                </a:cubicBezTo>
                <a:cubicBezTo>
                  <a:pt x="1694705" y="2477735"/>
                  <a:pt x="1688498" y="2475665"/>
                  <a:pt x="1684359" y="2473596"/>
                </a:cubicBezTo>
                <a:cubicBezTo>
                  <a:pt x="1676082" y="2471527"/>
                  <a:pt x="1657459" y="2469458"/>
                  <a:pt x="1649182" y="2469458"/>
                </a:cubicBezTo>
                <a:cubicBezTo>
                  <a:pt x="1642975" y="2469458"/>
                  <a:pt x="1618144" y="2461181"/>
                  <a:pt x="1597451" y="2461181"/>
                </a:cubicBezTo>
                <a:cubicBezTo>
                  <a:pt x="1576759" y="2461181"/>
                  <a:pt x="1580897" y="2465319"/>
                  <a:pt x="1570551" y="2467388"/>
                </a:cubicBezTo>
                <a:cubicBezTo>
                  <a:pt x="1558136" y="2469458"/>
                  <a:pt x="1543651" y="2454973"/>
                  <a:pt x="1535374" y="2446696"/>
                </a:cubicBezTo>
                <a:cubicBezTo>
                  <a:pt x="1529166" y="2436350"/>
                  <a:pt x="1516751" y="2428073"/>
                  <a:pt x="1508474" y="2419796"/>
                </a:cubicBezTo>
                <a:cubicBezTo>
                  <a:pt x="1508474" y="2419796"/>
                  <a:pt x="1508474" y="2419796"/>
                  <a:pt x="1508474" y="2419796"/>
                </a:cubicBezTo>
                <a:cubicBezTo>
                  <a:pt x="1508474" y="2419796"/>
                  <a:pt x="1508474" y="2419796"/>
                  <a:pt x="1508474" y="2419796"/>
                </a:cubicBezTo>
                <a:cubicBezTo>
                  <a:pt x="1508474" y="2419796"/>
                  <a:pt x="1508474" y="2419796"/>
                  <a:pt x="1508474" y="2419796"/>
                </a:cubicBezTo>
                <a:cubicBezTo>
                  <a:pt x="1508474" y="2419796"/>
                  <a:pt x="1504336" y="2417727"/>
                  <a:pt x="1502266" y="2417727"/>
                </a:cubicBezTo>
                <a:cubicBezTo>
                  <a:pt x="1502266" y="2417727"/>
                  <a:pt x="1500197" y="2417727"/>
                  <a:pt x="1498128" y="2417727"/>
                </a:cubicBezTo>
                <a:cubicBezTo>
                  <a:pt x="1498128" y="2417727"/>
                  <a:pt x="1496059" y="2417727"/>
                  <a:pt x="1493990" y="2417727"/>
                </a:cubicBezTo>
                <a:cubicBezTo>
                  <a:pt x="1493990" y="2417727"/>
                  <a:pt x="1493990" y="2417727"/>
                  <a:pt x="1491920" y="2417727"/>
                </a:cubicBezTo>
                <a:cubicBezTo>
                  <a:pt x="1491920" y="2417727"/>
                  <a:pt x="1491920" y="2417727"/>
                  <a:pt x="1489851" y="2417727"/>
                </a:cubicBezTo>
                <a:cubicBezTo>
                  <a:pt x="1489851" y="2417727"/>
                  <a:pt x="1487782" y="2417727"/>
                  <a:pt x="1487782" y="2417727"/>
                </a:cubicBezTo>
                <a:cubicBezTo>
                  <a:pt x="1487782" y="2417727"/>
                  <a:pt x="1485713" y="2417727"/>
                  <a:pt x="1483643" y="2417727"/>
                </a:cubicBezTo>
                <a:cubicBezTo>
                  <a:pt x="1479505" y="2417727"/>
                  <a:pt x="1477436" y="2417727"/>
                  <a:pt x="1475366" y="2417727"/>
                </a:cubicBezTo>
                <a:cubicBezTo>
                  <a:pt x="1469159" y="2417727"/>
                  <a:pt x="1442259" y="2411519"/>
                  <a:pt x="1419497" y="2397034"/>
                </a:cubicBezTo>
                <a:cubicBezTo>
                  <a:pt x="1396735" y="2382550"/>
                  <a:pt x="1394666" y="2372203"/>
                  <a:pt x="1392597" y="2365996"/>
                </a:cubicBezTo>
                <a:cubicBezTo>
                  <a:pt x="1390528" y="2359788"/>
                  <a:pt x="1376043" y="2351511"/>
                  <a:pt x="1376043" y="2351511"/>
                </a:cubicBezTo>
                <a:cubicBezTo>
                  <a:pt x="1376043" y="2351511"/>
                  <a:pt x="1357420" y="2359788"/>
                  <a:pt x="1355351" y="2359788"/>
                </a:cubicBezTo>
                <a:cubicBezTo>
                  <a:pt x="1353281" y="2359788"/>
                  <a:pt x="1334658" y="2349442"/>
                  <a:pt x="1322243" y="2339096"/>
                </a:cubicBezTo>
                <a:cubicBezTo>
                  <a:pt x="1307758" y="2330819"/>
                  <a:pt x="1293273" y="2330819"/>
                  <a:pt x="1287066" y="2330819"/>
                </a:cubicBezTo>
                <a:cubicBezTo>
                  <a:pt x="1280858" y="2330819"/>
                  <a:pt x="1266373" y="2332888"/>
                  <a:pt x="1260166" y="2332888"/>
                </a:cubicBezTo>
                <a:cubicBezTo>
                  <a:pt x="1253958" y="2332888"/>
                  <a:pt x="1237404" y="2328750"/>
                  <a:pt x="1220850" y="2322542"/>
                </a:cubicBezTo>
                <a:cubicBezTo>
                  <a:pt x="1204296" y="2314265"/>
                  <a:pt x="1160842" y="2293573"/>
                  <a:pt x="1138081" y="2256326"/>
                </a:cubicBezTo>
                <a:cubicBezTo>
                  <a:pt x="1113250" y="2219080"/>
                  <a:pt x="1115319" y="2217011"/>
                  <a:pt x="1104973" y="2196318"/>
                </a:cubicBezTo>
                <a:cubicBezTo>
                  <a:pt x="1094627" y="2175626"/>
                  <a:pt x="1104973" y="2152864"/>
                  <a:pt x="1109111" y="2146657"/>
                </a:cubicBezTo>
                <a:cubicBezTo>
                  <a:pt x="1111181" y="2140449"/>
                  <a:pt x="1109111" y="2132172"/>
                  <a:pt x="1107042" y="2123895"/>
                </a:cubicBezTo>
                <a:cubicBezTo>
                  <a:pt x="1107042" y="2123895"/>
                  <a:pt x="1107042" y="2123895"/>
                  <a:pt x="1107042" y="2121826"/>
                </a:cubicBezTo>
                <a:cubicBezTo>
                  <a:pt x="1107042" y="2121826"/>
                  <a:pt x="1107042" y="2121826"/>
                  <a:pt x="1107042" y="2121826"/>
                </a:cubicBezTo>
                <a:cubicBezTo>
                  <a:pt x="1107042" y="2121826"/>
                  <a:pt x="1107042" y="2121826"/>
                  <a:pt x="1107042" y="2121826"/>
                </a:cubicBezTo>
                <a:cubicBezTo>
                  <a:pt x="1107042" y="2121826"/>
                  <a:pt x="1107042" y="2121826"/>
                  <a:pt x="1107042" y="2119757"/>
                </a:cubicBezTo>
                <a:cubicBezTo>
                  <a:pt x="1107042" y="2119757"/>
                  <a:pt x="1107042" y="2119757"/>
                  <a:pt x="1107042" y="2117687"/>
                </a:cubicBezTo>
                <a:cubicBezTo>
                  <a:pt x="1107042" y="2115618"/>
                  <a:pt x="1104973" y="2113549"/>
                  <a:pt x="1102904" y="2111480"/>
                </a:cubicBezTo>
                <a:cubicBezTo>
                  <a:pt x="1102904" y="2111480"/>
                  <a:pt x="1102904" y="2109410"/>
                  <a:pt x="1100834" y="2107341"/>
                </a:cubicBezTo>
                <a:cubicBezTo>
                  <a:pt x="1098765" y="2103203"/>
                  <a:pt x="1096696" y="2096995"/>
                  <a:pt x="1094627" y="2090787"/>
                </a:cubicBezTo>
                <a:cubicBezTo>
                  <a:pt x="1090488" y="2076303"/>
                  <a:pt x="1102904" y="2065956"/>
                  <a:pt x="1107042" y="2059749"/>
                </a:cubicBezTo>
                <a:cubicBezTo>
                  <a:pt x="1111181" y="2053541"/>
                  <a:pt x="1111181" y="2047333"/>
                  <a:pt x="1107042" y="2041125"/>
                </a:cubicBezTo>
                <a:cubicBezTo>
                  <a:pt x="1102904" y="2032848"/>
                  <a:pt x="1107042" y="2028710"/>
                  <a:pt x="1107042" y="2022502"/>
                </a:cubicBezTo>
                <a:cubicBezTo>
                  <a:pt x="1107042" y="2016295"/>
                  <a:pt x="1117388" y="2001810"/>
                  <a:pt x="1117388" y="1993533"/>
                </a:cubicBezTo>
                <a:cubicBezTo>
                  <a:pt x="1117388" y="1985256"/>
                  <a:pt x="1102904" y="1974910"/>
                  <a:pt x="1098765" y="1972841"/>
                </a:cubicBezTo>
                <a:cubicBezTo>
                  <a:pt x="1092557" y="1972841"/>
                  <a:pt x="1086350" y="1981117"/>
                  <a:pt x="1082211" y="1983187"/>
                </a:cubicBezTo>
                <a:cubicBezTo>
                  <a:pt x="1078073" y="1983187"/>
                  <a:pt x="1057380" y="1981117"/>
                  <a:pt x="1049103" y="1979048"/>
                </a:cubicBezTo>
                <a:cubicBezTo>
                  <a:pt x="1042896" y="1979048"/>
                  <a:pt x="999442" y="1979048"/>
                  <a:pt x="982888" y="1983187"/>
                </a:cubicBezTo>
                <a:cubicBezTo>
                  <a:pt x="966334" y="1985256"/>
                  <a:pt x="941503" y="1987325"/>
                  <a:pt x="941503" y="1987325"/>
                </a:cubicBezTo>
                <a:cubicBezTo>
                  <a:pt x="941503" y="1987325"/>
                  <a:pt x="935295" y="1989394"/>
                  <a:pt x="929088" y="1995602"/>
                </a:cubicBezTo>
                <a:lnTo>
                  <a:pt x="912534" y="1987325"/>
                </a:lnTo>
                <a:cubicBezTo>
                  <a:pt x="912534" y="1987325"/>
                  <a:pt x="947711" y="1970771"/>
                  <a:pt x="951849" y="1960425"/>
                </a:cubicBezTo>
                <a:cubicBezTo>
                  <a:pt x="955988" y="1948010"/>
                  <a:pt x="958057" y="1929387"/>
                  <a:pt x="968403" y="1927317"/>
                </a:cubicBezTo>
                <a:cubicBezTo>
                  <a:pt x="978749" y="1923179"/>
                  <a:pt x="1015996" y="1927317"/>
                  <a:pt x="1018065" y="1933525"/>
                </a:cubicBezTo>
                <a:cubicBezTo>
                  <a:pt x="1022203" y="1937664"/>
                  <a:pt x="1034619" y="1950079"/>
                  <a:pt x="1040826" y="1952148"/>
                </a:cubicBezTo>
                <a:cubicBezTo>
                  <a:pt x="1047034" y="1952148"/>
                  <a:pt x="1078073" y="1941802"/>
                  <a:pt x="1078073" y="1941802"/>
                </a:cubicBezTo>
                <a:cubicBezTo>
                  <a:pt x="1078073" y="1941802"/>
                  <a:pt x="1086350" y="1931456"/>
                  <a:pt x="1092557" y="1931456"/>
                </a:cubicBezTo>
                <a:cubicBezTo>
                  <a:pt x="1098765" y="1931456"/>
                  <a:pt x="1102904" y="1923179"/>
                  <a:pt x="1107042" y="1931456"/>
                </a:cubicBezTo>
                <a:cubicBezTo>
                  <a:pt x="1111181" y="1939733"/>
                  <a:pt x="1138081" y="1933525"/>
                  <a:pt x="1140150" y="1931456"/>
                </a:cubicBezTo>
                <a:cubicBezTo>
                  <a:pt x="1144288" y="1929387"/>
                  <a:pt x="1150496" y="1919040"/>
                  <a:pt x="1154635" y="1904556"/>
                </a:cubicBezTo>
                <a:cubicBezTo>
                  <a:pt x="1158773" y="1890071"/>
                  <a:pt x="1152565" y="1875586"/>
                  <a:pt x="1167050" y="1873517"/>
                </a:cubicBezTo>
                <a:cubicBezTo>
                  <a:pt x="1181535" y="1871448"/>
                  <a:pt x="1208435" y="1885933"/>
                  <a:pt x="1208435" y="1885933"/>
                </a:cubicBezTo>
                <a:cubicBezTo>
                  <a:pt x="1208435" y="1885933"/>
                  <a:pt x="1224989" y="1894210"/>
                  <a:pt x="1233266" y="1890071"/>
                </a:cubicBezTo>
                <a:cubicBezTo>
                  <a:pt x="1241543" y="1883863"/>
                  <a:pt x="1245681" y="1881794"/>
                  <a:pt x="1245681" y="1873517"/>
                </a:cubicBezTo>
                <a:cubicBezTo>
                  <a:pt x="1245681" y="1865240"/>
                  <a:pt x="1251889" y="1844548"/>
                  <a:pt x="1256027" y="1840409"/>
                </a:cubicBezTo>
                <a:cubicBezTo>
                  <a:pt x="1260166" y="1836271"/>
                  <a:pt x="1278789" y="1827994"/>
                  <a:pt x="1278789" y="1827994"/>
                </a:cubicBezTo>
                <a:cubicBezTo>
                  <a:pt x="1278789" y="1827994"/>
                  <a:pt x="1272581" y="1805232"/>
                  <a:pt x="1278789" y="1799025"/>
                </a:cubicBezTo>
                <a:cubicBezTo>
                  <a:pt x="1284997" y="1792817"/>
                  <a:pt x="1301550" y="1776263"/>
                  <a:pt x="1301550" y="1776263"/>
                </a:cubicBezTo>
                <a:cubicBezTo>
                  <a:pt x="1301550" y="1776263"/>
                  <a:pt x="1316035" y="1763848"/>
                  <a:pt x="1320174" y="1755571"/>
                </a:cubicBezTo>
                <a:cubicBezTo>
                  <a:pt x="1324312" y="1747294"/>
                  <a:pt x="1359489" y="1739017"/>
                  <a:pt x="1361558" y="1739017"/>
                </a:cubicBezTo>
                <a:cubicBezTo>
                  <a:pt x="1363627" y="1739017"/>
                  <a:pt x="1425705" y="1753501"/>
                  <a:pt x="1425705" y="1753501"/>
                </a:cubicBezTo>
                <a:cubicBezTo>
                  <a:pt x="1425705" y="1753501"/>
                  <a:pt x="1450536" y="1780402"/>
                  <a:pt x="1454674" y="1786609"/>
                </a:cubicBezTo>
                <a:cubicBezTo>
                  <a:pt x="1458813" y="1792817"/>
                  <a:pt x="1479505" y="1819717"/>
                  <a:pt x="1483643" y="1819717"/>
                </a:cubicBezTo>
                <a:cubicBezTo>
                  <a:pt x="1489851" y="1819717"/>
                  <a:pt x="1502266" y="1823855"/>
                  <a:pt x="1508474" y="1838340"/>
                </a:cubicBezTo>
                <a:cubicBezTo>
                  <a:pt x="1514682" y="1852825"/>
                  <a:pt x="1551928" y="1863171"/>
                  <a:pt x="1551928" y="1863171"/>
                </a:cubicBezTo>
                <a:lnTo>
                  <a:pt x="1576759" y="1848686"/>
                </a:lnTo>
                <a:cubicBezTo>
                  <a:pt x="1576759" y="1848686"/>
                  <a:pt x="1587105" y="1848686"/>
                  <a:pt x="1591244" y="1848686"/>
                </a:cubicBezTo>
                <a:lnTo>
                  <a:pt x="1591244" y="1848686"/>
                </a:lnTo>
                <a:cubicBezTo>
                  <a:pt x="1591244" y="1848686"/>
                  <a:pt x="1593313" y="1850756"/>
                  <a:pt x="1593313" y="1854894"/>
                </a:cubicBezTo>
                <a:lnTo>
                  <a:pt x="1593313" y="1894210"/>
                </a:lnTo>
                <a:lnTo>
                  <a:pt x="1572621" y="1914902"/>
                </a:lnTo>
                <a:cubicBezTo>
                  <a:pt x="1572621" y="1914902"/>
                  <a:pt x="1578828" y="1933525"/>
                  <a:pt x="1580897" y="1937664"/>
                </a:cubicBezTo>
                <a:cubicBezTo>
                  <a:pt x="1585036" y="1941802"/>
                  <a:pt x="1589174" y="1962494"/>
                  <a:pt x="1585036" y="1970771"/>
                </a:cubicBezTo>
                <a:cubicBezTo>
                  <a:pt x="1580897" y="1979048"/>
                  <a:pt x="1578828" y="1983187"/>
                  <a:pt x="1578828" y="1989394"/>
                </a:cubicBezTo>
                <a:cubicBezTo>
                  <a:pt x="1578828" y="1995602"/>
                  <a:pt x="1582967" y="1997671"/>
                  <a:pt x="1587105" y="2003879"/>
                </a:cubicBezTo>
                <a:cubicBezTo>
                  <a:pt x="1589174" y="2008018"/>
                  <a:pt x="1591244" y="2012156"/>
                  <a:pt x="1591244" y="2014225"/>
                </a:cubicBezTo>
                <a:cubicBezTo>
                  <a:pt x="1587105" y="2020433"/>
                  <a:pt x="1576759" y="2030779"/>
                  <a:pt x="1580897" y="2045264"/>
                </a:cubicBezTo>
                <a:cubicBezTo>
                  <a:pt x="1585036" y="2057679"/>
                  <a:pt x="1591244" y="2068026"/>
                  <a:pt x="1593313" y="2078372"/>
                </a:cubicBezTo>
                <a:cubicBezTo>
                  <a:pt x="1593313" y="2090787"/>
                  <a:pt x="1599521" y="2094926"/>
                  <a:pt x="1593313" y="2109410"/>
                </a:cubicBezTo>
                <a:cubicBezTo>
                  <a:pt x="1587105" y="2121826"/>
                  <a:pt x="1585036" y="2140449"/>
                  <a:pt x="1591244" y="2144587"/>
                </a:cubicBezTo>
                <a:cubicBezTo>
                  <a:pt x="1597451" y="2148726"/>
                  <a:pt x="1607798" y="2150795"/>
                  <a:pt x="1622282" y="2150795"/>
                </a:cubicBezTo>
                <a:lnTo>
                  <a:pt x="1736090" y="2150795"/>
                </a:lnTo>
                <a:cubicBezTo>
                  <a:pt x="1736090" y="2150795"/>
                  <a:pt x="1719536" y="2150795"/>
                  <a:pt x="1736090" y="2161141"/>
                </a:cubicBezTo>
                <a:cubicBezTo>
                  <a:pt x="1752644" y="2169418"/>
                  <a:pt x="1779544" y="2171488"/>
                  <a:pt x="1779544" y="2171488"/>
                </a:cubicBezTo>
                <a:cubicBezTo>
                  <a:pt x="1779544" y="2171488"/>
                  <a:pt x="1783683" y="2179764"/>
                  <a:pt x="1779544" y="2192180"/>
                </a:cubicBezTo>
                <a:cubicBezTo>
                  <a:pt x="1775406" y="2204595"/>
                  <a:pt x="1769198" y="2212872"/>
                  <a:pt x="1767129" y="2217011"/>
                </a:cubicBezTo>
                <a:cubicBezTo>
                  <a:pt x="1765060" y="2221149"/>
                  <a:pt x="1760921" y="2225288"/>
                  <a:pt x="1760921" y="2233565"/>
                </a:cubicBezTo>
                <a:cubicBezTo>
                  <a:pt x="1760921" y="2241842"/>
                  <a:pt x="1760921" y="2237703"/>
                  <a:pt x="1775406" y="2264603"/>
                </a:cubicBezTo>
                <a:cubicBezTo>
                  <a:pt x="1789891" y="2291503"/>
                  <a:pt x="1798167" y="2299780"/>
                  <a:pt x="1798167" y="2312196"/>
                </a:cubicBezTo>
                <a:close/>
                <a:moveTo>
                  <a:pt x="2282369" y="958914"/>
                </a:moveTo>
                <a:cubicBezTo>
                  <a:pt x="2282369" y="958914"/>
                  <a:pt x="2263746" y="971330"/>
                  <a:pt x="2251330" y="981676"/>
                </a:cubicBezTo>
                <a:cubicBezTo>
                  <a:pt x="2238915" y="992022"/>
                  <a:pt x="2232707" y="987883"/>
                  <a:pt x="2230638" y="1010645"/>
                </a:cubicBezTo>
                <a:cubicBezTo>
                  <a:pt x="2230638" y="1033407"/>
                  <a:pt x="2236846" y="1047891"/>
                  <a:pt x="2222361" y="1072722"/>
                </a:cubicBezTo>
                <a:cubicBezTo>
                  <a:pt x="2209946" y="1095484"/>
                  <a:pt x="2143730" y="1219638"/>
                  <a:pt x="2129245" y="1258954"/>
                </a:cubicBezTo>
                <a:cubicBezTo>
                  <a:pt x="2114761" y="1298269"/>
                  <a:pt x="2038199" y="1455531"/>
                  <a:pt x="2023714" y="1484500"/>
                </a:cubicBezTo>
                <a:cubicBezTo>
                  <a:pt x="2011299" y="1515539"/>
                  <a:pt x="1974053" y="1548647"/>
                  <a:pt x="1974053" y="1556924"/>
                </a:cubicBezTo>
                <a:cubicBezTo>
                  <a:pt x="1974053" y="1565201"/>
                  <a:pt x="1982330" y="1579686"/>
                  <a:pt x="1986468" y="1583824"/>
                </a:cubicBezTo>
                <a:cubicBezTo>
                  <a:pt x="1992676" y="1585893"/>
                  <a:pt x="2015437" y="1641763"/>
                  <a:pt x="2015437" y="1641763"/>
                </a:cubicBezTo>
                <a:cubicBezTo>
                  <a:pt x="2011299" y="1641763"/>
                  <a:pt x="2009230" y="1641763"/>
                  <a:pt x="2005091" y="1641763"/>
                </a:cubicBezTo>
                <a:cubicBezTo>
                  <a:pt x="1984399" y="1641763"/>
                  <a:pt x="2007160" y="1658316"/>
                  <a:pt x="2005091" y="1670732"/>
                </a:cubicBezTo>
                <a:cubicBezTo>
                  <a:pt x="2003022" y="1681078"/>
                  <a:pt x="1984399" y="1697632"/>
                  <a:pt x="1984399" y="1699701"/>
                </a:cubicBezTo>
                <a:cubicBezTo>
                  <a:pt x="1984399" y="1701770"/>
                  <a:pt x="1988537" y="1730740"/>
                  <a:pt x="1994745" y="1741086"/>
                </a:cubicBezTo>
                <a:cubicBezTo>
                  <a:pt x="2000953" y="1751432"/>
                  <a:pt x="1990606" y="1770055"/>
                  <a:pt x="1986468" y="1780402"/>
                </a:cubicBezTo>
                <a:cubicBezTo>
                  <a:pt x="1982330" y="1788678"/>
                  <a:pt x="1980260" y="1794886"/>
                  <a:pt x="1980260" y="1809371"/>
                </a:cubicBezTo>
                <a:cubicBezTo>
                  <a:pt x="1980260" y="1823855"/>
                  <a:pt x="1980260" y="1834202"/>
                  <a:pt x="1980260" y="1834202"/>
                </a:cubicBezTo>
                <a:lnTo>
                  <a:pt x="1831275" y="1834202"/>
                </a:lnTo>
                <a:cubicBezTo>
                  <a:pt x="1831275" y="1836271"/>
                  <a:pt x="1580897" y="1840409"/>
                  <a:pt x="1580897" y="1840409"/>
                </a:cubicBezTo>
                <a:lnTo>
                  <a:pt x="1580897" y="1840409"/>
                </a:lnTo>
                <a:cubicBezTo>
                  <a:pt x="1576759" y="1838340"/>
                  <a:pt x="1566413" y="1840409"/>
                  <a:pt x="1566413" y="1840409"/>
                </a:cubicBezTo>
                <a:lnTo>
                  <a:pt x="1541582" y="1854894"/>
                </a:lnTo>
                <a:cubicBezTo>
                  <a:pt x="1541582" y="1854894"/>
                  <a:pt x="1504336" y="1844548"/>
                  <a:pt x="1498128" y="1830063"/>
                </a:cubicBezTo>
                <a:cubicBezTo>
                  <a:pt x="1491920" y="1815578"/>
                  <a:pt x="1477436" y="1811440"/>
                  <a:pt x="1473297" y="1811440"/>
                </a:cubicBezTo>
                <a:cubicBezTo>
                  <a:pt x="1467089" y="1811440"/>
                  <a:pt x="1446397" y="1784540"/>
                  <a:pt x="1444328" y="1778332"/>
                </a:cubicBezTo>
                <a:cubicBezTo>
                  <a:pt x="1440189" y="1772125"/>
                  <a:pt x="1415358" y="1745225"/>
                  <a:pt x="1415358" y="1745225"/>
                </a:cubicBezTo>
                <a:cubicBezTo>
                  <a:pt x="1415358" y="1745225"/>
                  <a:pt x="1353281" y="1730740"/>
                  <a:pt x="1351212" y="1730740"/>
                </a:cubicBezTo>
                <a:cubicBezTo>
                  <a:pt x="1349143" y="1730740"/>
                  <a:pt x="1313966" y="1739017"/>
                  <a:pt x="1309827" y="1747294"/>
                </a:cubicBezTo>
                <a:cubicBezTo>
                  <a:pt x="1305689" y="1755571"/>
                  <a:pt x="1291204" y="1767986"/>
                  <a:pt x="1291204" y="1767986"/>
                </a:cubicBezTo>
                <a:cubicBezTo>
                  <a:pt x="1291204" y="1767986"/>
                  <a:pt x="1274650" y="1782471"/>
                  <a:pt x="1268443" y="1790748"/>
                </a:cubicBezTo>
                <a:cubicBezTo>
                  <a:pt x="1262235" y="1796955"/>
                  <a:pt x="1268443" y="1819717"/>
                  <a:pt x="1268443" y="1819717"/>
                </a:cubicBezTo>
                <a:cubicBezTo>
                  <a:pt x="1268443" y="1819717"/>
                  <a:pt x="1251889" y="1827994"/>
                  <a:pt x="1245681" y="1832132"/>
                </a:cubicBezTo>
                <a:cubicBezTo>
                  <a:pt x="1241543" y="1836271"/>
                  <a:pt x="1237404" y="1859033"/>
                  <a:pt x="1235335" y="1865240"/>
                </a:cubicBezTo>
                <a:cubicBezTo>
                  <a:pt x="1235335" y="1873517"/>
                  <a:pt x="1231196" y="1875586"/>
                  <a:pt x="1222919" y="1881794"/>
                </a:cubicBezTo>
                <a:cubicBezTo>
                  <a:pt x="1214642" y="1888002"/>
                  <a:pt x="1198089" y="1877656"/>
                  <a:pt x="1198089" y="1877656"/>
                </a:cubicBezTo>
                <a:cubicBezTo>
                  <a:pt x="1198089" y="1877656"/>
                  <a:pt x="1171188" y="1863171"/>
                  <a:pt x="1156704" y="1865240"/>
                </a:cubicBezTo>
                <a:cubicBezTo>
                  <a:pt x="1142219" y="1867309"/>
                  <a:pt x="1146358" y="1879725"/>
                  <a:pt x="1144288" y="1896279"/>
                </a:cubicBezTo>
                <a:cubicBezTo>
                  <a:pt x="1140150" y="1910764"/>
                  <a:pt x="1133942" y="1921110"/>
                  <a:pt x="1129804" y="1923179"/>
                </a:cubicBezTo>
                <a:cubicBezTo>
                  <a:pt x="1125665" y="1925248"/>
                  <a:pt x="1100834" y="1931456"/>
                  <a:pt x="1096696" y="1923179"/>
                </a:cubicBezTo>
                <a:cubicBezTo>
                  <a:pt x="1092557" y="1914902"/>
                  <a:pt x="1088419" y="1923179"/>
                  <a:pt x="1082211" y="1923179"/>
                </a:cubicBezTo>
                <a:cubicBezTo>
                  <a:pt x="1076004" y="1923179"/>
                  <a:pt x="1067727" y="1933525"/>
                  <a:pt x="1067727" y="1933525"/>
                </a:cubicBezTo>
                <a:cubicBezTo>
                  <a:pt x="1067727" y="1933525"/>
                  <a:pt x="1036688" y="1945941"/>
                  <a:pt x="1030480" y="1943871"/>
                </a:cubicBezTo>
                <a:cubicBezTo>
                  <a:pt x="1024273" y="1943871"/>
                  <a:pt x="1011857" y="1929387"/>
                  <a:pt x="1007719" y="1925248"/>
                </a:cubicBezTo>
                <a:cubicBezTo>
                  <a:pt x="1003580" y="1921110"/>
                  <a:pt x="968403" y="1916971"/>
                  <a:pt x="958057" y="1919040"/>
                </a:cubicBezTo>
                <a:cubicBezTo>
                  <a:pt x="947711" y="1923179"/>
                  <a:pt x="945642" y="1941802"/>
                  <a:pt x="941503" y="1952148"/>
                </a:cubicBezTo>
                <a:cubicBezTo>
                  <a:pt x="937365" y="1964564"/>
                  <a:pt x="902188" y="1979048"/>
                  <a:pt x="902188" y="1979048"/>
                </a:cubicBezTo>
                <a:lnTo>
                  <a:pt x="879426" y="1966633"/>
                </a:lnTo>
                <a:cubicBezTo>
                  <a:pt x="879426" y="1966633"/>
                  <a:pt x="823557" y="1945941"/>
                  <a:pt x="786310" y="1929387"/>
                </a:cubicBezTo>
                <a:cubicBezTo>
                  <a:pt x="749064" y="1912833"/>
                  <a:pt x="583525" y="1844548"/>
                  <a:pt x="552486" y="1815578"/>
                </a:cubicBezTo>
                <a:cubicBezTo>
                  <a:pt x="521448" y="1788678"/>
                  <a:pt x="461440" y="1759709"/>
                  <a:pt x="444886" y="1747294"/>
                </a:cubicBezTo>
                <a:cubicBezTo>
                  <a:pt x="428332" y="1732809"/>
                  <a:pt x="355909" y="1722463"/>
                  <a:pt x="322801" y="1718324"/>
                </a:cubicBezTo>
                <a:cubicBezTo>
                  <a:pt x="289693" y="1714186"/>
                  <a:pt x="161401" y="1685217"/>
                  <a:pt x="144847" y="1674870"/>
                </a:cubicBezTo>
                <a:cubicBezTo>
                  <a:pt x="128293" y="1666593"/>
                  <a:pt x="14485" y="1629347"/>
                  <a:pt x="14485" y="1629347"/>
                </a:cubicBezTo>
                <a:cubicBezTo>
                  <a:pt x="14485" y="1623139"/>
                  <a:pt x="14485" y="1616932"/>
                  <a:pt x="14485" y="1602447"/>
                </a:cubicBezTo>
                <a:cubicBezTo>
                  <a:pt x="14485" y="1587962"/>
                  <a:pt x="43454" y="1563132"/>
                  <a:pt x="55869" y="1556924"/>
                </a:cubicBezTo>
                <a:cubicBezTo>
                  <a:pt x="68285" y="1550716"/>
                  <a:pt x="95185" y="1536231"/>
                  <a:pt x="99323" y="1530024"/>
                </a:cubicBezTo>
                <a:cubicBezTo>
                  <a:pt x="103462" y="1523816"/>
                  <a:pt x="78631" y="1492777"/>
                  <a:pt x="82770" y="1480362"/>
                </a:cubicBezTo>
                <a:cubicBezTo>
                  <a:pt x="86908" y="1467947"/>
                  <a:pt x="105531" y="1447254"/>
                  <a:pt x="109670" y="1443116"/>
                </a:cubicBezTo>
                <a:cubicBezTo>
                  <a:pt x="113808" y="1438977"/>
                  <a:pt x="117947" y="1426562"/>
                  <a:pt x="117947" y="1412077"/>
                </a:cubicBezTo>
                <a:cubicBezTo>
                  <a:pt x="117947" y="1397593"/>
                  <a:pt x="128293" y="1378969"/>
                  <a:pt x="130362" y="1368623"/>
                </a:cubicBezTo>
                <a:cubicBezTo>
                  <a:pt x="130362" y="1360346"/>
                  <a:pt x="148985" y="1354139"/>
                  <a:pt x="155193" y="1347931"/>
                </a:cubicBezTo>
                <a:cubicBezTo>
                  <a:pt x="161401" y="1343792"/>
                  <a:pt x="219339" y="1308615"/>
                  <a:pt x="227616" y="1304477"/>
                </a:cubicBezTo>
                <a:cubicBezTo>
                  <a:pt x="235893" y="1298269"/>
                  <a:pt x="250378" y="1281715"/>
                  <a:pt x="256585" y="1277577"/>
                </a:cubicBezTo>
                <a:cubicBezTo>
                  <a:pt x="262793" y="1271369"/>
                  <a:pt x="279347" y="1277577"/>
                  <a:pt x="289693" y="1277577"/>
                </a:cubicBezTo>
                <a:cubicBezTo>
                  <a:pt x="300039" y="1277577"/>
                  <a:pt x="322801" y="1267231"/>
                  <a:pt x="335216" y="1265161"/>
                </a:cubicBezTo>
                <a:cubicBezTo>
                  <a:pt x="347632" y="1263092"/>
                  <a:pt x="384878" y="1258954"/>
                  <a:pt x="384878" y="1254815"/>
                </a:cubicBezTo>
                <a:cubicBezTo>
                  <a:pt x="384878" y="1250677"/>
                  <a:pt x="399363" y="1238261"/>
                  <a:pt x="407640" y="1234123"/>
                </a:cubicBezTo>
                <a:cubicBezTo>
                  <a:pt x="415917" y="1229984"/>
                  <a:pt x="438678" y="1225846"/>
                  <a:pt x="440748" y="1227915"/>
                </a:cubicBezTo>
                <a:cubicBezTo>
                  <a:pt x="442817" y="1227915"/>
                  <a:pt x="449025" y="1242400"/>
                  <a:pt x="455232" y="1250677"/>
                </a:cubicBezTo>
                <a:cubicBezTo>
                  <a:pt x="459371" y="1256884"/>
                  <a:pt x="484202" y="1254815"/>
                  <a:pt x="494548" y="1250677"/>
                </a:cubicBezTo>
                <a:cubicBezTo>
                  <a:pt x="506963" y="1246538"/>
                  <a:pt x="515240" y="1192738"/>
                  <a:pt x="519379" y="1176184"/>
                </a:cubicBezTo>
                <a:cubicBezTo>
                  <a:pt x="523517" y="1159630"/>
                  <a:pt x="554556" y="1014784"/>
                  <a:pt x="558694" y="987883"/>
                </a:cubicBezTo>
                <a:cubicBezTo>
                  <a:pt x="562833" y="960983"/>
                  <a:pt x="575248" y="855452"/>
                  <a:pt x="579387" y="840968"/>
                </a:cubicBezTo>
                <a:cubicBezTo>
                  <a:pt x="583525" y="826483"/>
                  <a:pt x="573179" y="816137"/>
                  <a:pt x="562833" y="803721"/>
                </a:cubicBezTo>
                <a:cubicBezTo>
                  <a:pt x="550417" y="791306"/>
                  <a:pt x="562833" y="778890"/>
                  <a:pt x="562833" y="768544"/>
                </a:cubicBezTo>
                <a:cubicBezTo>
                  <a:pt x="562833" y="758198"/>
                  <a:pt x="542140" y="743713"/>
                  <a:pt x="525586" y="731298"/>
                </a:cubicBezTo>
                <a:cubicBezTo>
                  <a:pt x="509032" y="718883"/>
                  <a:pt x="509032" y="716813"/>
                  <a:pt x="500755" y="702329"/>
                </a:cubicBezTo>
                <a:cubicBezTo>
                  <a:pt x="492479" y="689913"/>
                  <a:pt x="492479" y="619559"/>
                  <a:pt x="494548" y="615421"/>
                </a:cubicBezTo>
                <a:cubicBezTo>
                  <a:pt x="494548" y="611282"/>
                  <a:pt x="523517" y="603005"/>
                  <a:pt x="525586" y="600936"/>
                </a:cubicBezTo>
                <a:cubicBezTo>
                  <a:pt x="529725" y="598867"/>
                  <a:pt x="546279" y="596798"/>
                  <a:pt x="546279" y="596798"/>
                </a:cubicBezTo>
                <a:cubicBezTo>
                  <a:pt x="546279" y="596798"/>
                  <a:pt x="573179" y="590590"/>
                  <a:pt x="575248" y="592659"/>
                </a:cubicBezTo>
                <a:cubicBezTo>
                  <a:pt x="577317" y="592659"/>
                  <a:pt x="595940" y="598867"/>
                  <a:pt x="606287" y="603005"/>
                </a:cubicBezTo>
                <a:cubicBezTo>
                  <a:pt x="616633" y="607144"/>
                  <a:pt x="610425" y="563690"/>
                  <a:pt x="610425" y="563690"/>
                </a:cubicBezTo>
                <a:cubicBezTo>
                  <a:pt x="610425" y="563690"/>
                  <a:pt x="610425" y="551274"/>
                  <a:pt x="606287" y="547136"/>
                </a:cubicBezTo>
                <a:cubicBezTo>
                  <a:pt x="604217" y="542997"/>
                  <a:pt x="583525" y="536790"/>
                  <a:pt x="575248" y="534720"/>
                </a:cubicBezTo>
                <a:cubicBezTo>
                  <a:pt x="569040" y="532651"/>
                  <a:pt x="548348" y="534720"/>
                  <a:pt x="540071" y="534720"/>
                </a:cubicBezTo>
                <a:cubicBezTo>
                  <a:pt x="531794" y="532651"/>
                  <a:pt x="525586" y="522305"/>
                  <a:pt x="521448" y="516097"/>
                </a:cubicBezTo>
                <a:cubicBezTo>
                  <a:pt x="517309" y="509890"/>
                  <a:pt x="519379" y="489197"/>
                  <a:pt x="519379" y="474713"/>
                </a:cubicBezTo>
                <a:cubicBezTo>
                  <a:pt x="519379" y="460228"/>
                  <a:pt x="546279" y="445743"/>
                  <a:pt x="550417" y="445743"/>
                </a:cubicBezTo>
                <a:cubicBezTo>
                  <a:pt x="554556" y="445743"/>
                  <a:pt x="583525" y="449882"/>
                  <a:pt x="587663" y="447812"/>
                </a:cubicBezTo>
                <a:cubicBezTo>
                  <a:pt x="593871" y="447812"/>
                  <a:pt x="726302" y="451951"/>
                  <a:pt x="728372" y="451951"/>
                </a:cubicBezTo>
                <a:cubicBezTo>
                  <a:pt x="730441" y="451951"/>
                  <a:pt x="736649" y="447812"/>
                  <a:pt x="736649" y="445743"/>
                </a:cubicBezTo>
                <a:cubicBezTo>
                  <a:pt x="736649" y="443674"/>
                  <a:pt x="726302" y="435397"/>
                  <a:pt x="724233" y="431259"/>
                </a:cubicBezTo>
                <a:cubicBezTo>
                  <a:pt x="722164" y="427120"/>
                  <a:pt x="726302" y="425051"/>
                  <a:pt x="730441" y="420912"/>
                </a:cubicBezTo>
                <a:cubicBezTo>
                  <a:pt x="734579" y="416774"/>
                  <a:pt x="746995" y="429189"/>
                  <a:pt x="751133" y="433328"/>
                </a:cubicBezTo>
                <a:cubicBezTo>
                  <a:pt x="755272" y="437466"/>
                  <a:pt x="765618" y="435397"/>
                  <a:pt x="767687" y="433328"/>
                </a:cubicBezTo>
                <a:cubicBezTo>
                  <a:pt x="769756" y="433328"/>
                  <a:pt x="773895" y="425051"/>
                  <a:pt x="775964" y="420912"/>
                </a:cubicBezTo>
                <a:cubicBezTo>
                  <a:pt x="778033" y="416774"/>
                  <a:pt x="794587" y="416774"/>
                  <a:pt x="796656" y="416774"/>
                </a:cubicBezTo>
                <a:cubicBezTo>
                  <a:pt x="798726" y="416774"/>
                  <a:pt x="807003" y="408497"/>
                  <a:pt x="809072" y="400220"/>
                </a:cubicBezTo>
                <a:cubicBezTo>
                  <a:pt x="811141" y="394012"/>
                  <a:pt x="823557" y="387805"/>
                  <a:pt x="827695" y="387805"/>
                </a:cubicBezTo>
                <a:cubicBezTo>
                  <a:pt x="831833" y="387805"/>
                  <a:pt x="835972" y="396082"/>
                  <a:pt x="835972" y="396082"/>
                </a:cubicBezTo>
                <a:cubicBezTo>
                  <a:pt x="835972" y="396082"/>
                  <a:pt x="838041" y="420912"/>
                  <a:pt x="840110" y="429189"/>
                </a:cubicBezTo>
                <a:cubicBezTo>
                  <a:pt x="842180" y="435397"/>
                  <a:pt x="860803" y="437466"/>
                  <a:pt x="862872" y="441605"/>
                </a:cubicBezTo>
                <a:cubicBezTo>
                  <a:pt x="864941" y="445743"/>
                  <a:pt x="867011" y="474713"/>
                  <a:pt x="867011" y="478851"/>
                </a:cubicBezTo>
                <a:cubicBezTo>
                  <a:pt x="867011" y="482989"/>
                  <a:pt x="869080" y="511959"/>
                  <a:pt x="871149" y="518167"/>
                </a:cubicBezTo>
                <a:cubicBezTo>
                  <a:pt x="873218" y="522305"/>
                  <a:pt x="883564" y="520236"/>
                  <a:pt x="885634" y="520236"/>
                </a:cubicBezTo>
                <a:cubicBezTo>
                  <a:pt x="887703" y="520236"/>
                  <a:pt x="906326" y="522305"/>
                  <a:pt x="912534" y="524374"/>
                </a:cubicBezTo>
                <a:cubicBezTo>
                  <a:pt x="918741" y="524374"/>
                  <a:pt x="935295" y="547136"/>
                  <a:pt x="941503" y="553344"/>
                </a:cubicBezTo>
                <a:cubicBezTo>
                  <a:pt x="945642" y="559551"/>
                  <a:pt x="964265" y="574036"/>
                  <a:pt x="968403" y="578174"/>
                </a:cubicBezTo>
                <a:cubicBezTo>
                  <a:pt x="972542" y="584382"/>
                  <a:pt x="1007719" y="578174"/>
                  <a:pt x="1013926" y="569897"/>
                </a:cubicBezTo>
                <a:cubicBezTo>
                  <a:pt x="1020134" y="563690"/>
                  <a:pt x="1030480" y="547136"/>
                  <a:pt x="1034619" y="545067"/>
                </a:cubicBezTo>
                <a:cubicBezTo>
                  <a:pt x="1036688" y="545067"/>
                  <a:pt x="1053242" y="538859"/>
                  <a:pt x="1053242" y="538859"/>
                </a:cubicBezTo>
                <a:cubicBezTo>
                  <a:pt x="1053242" y="538859"/>
                  <a:pt x="1067727" y="549205"/>
                  <a:pt x="1069796" y="551274"/>
                </a:cubicBezTo>
                <a:cubicBezTo>
                  <a:pt x="1071865" y="553344"/>
                  <a:pt x="1073934" y="559551"/>
                  <a:pt x="1073934" y="559551"/>
                </a:cubicBezTo>
                <a:cubicBezTo>
                  <a:pt x="1073934" y="559551"/>
                  <a:pt x="1061519" y="571967"/>
                  <a:pt x="1061519" y="580244"/>
                </a:cubicBezTo>
                <a:cubicBezTo>
                  <a:pt x="1061519" y="588521"/>
                  <a:pt x="1076004" y="586451"/>
                  <a:pt x="1076004" y="586451"/>
                </a:cubicBezTo>
                <a:cubicBezTo>
                  <a:pt x="1076004" y="586451"/>
                  <a:pt x="1088419" y="578174"/>
                  <a:pt x="1090488" y="576105"/>
                </a:cubicBezTo>
                <a:cubicBezTo>
                  <a:pt x="1090488" y="571967"/>
                  <a:pt x="1094627" y="561621"/>
                  <a:pt x="1100834" y="557482"/>
                </a:cubicBezTo>
                <a:cubicBezTo>
                  <a:pt x="1104973" y="553344"/>
                  <a:pt x="1115319" y="555413"/>
                  <a:pt x="1117388" y="551274"/>
                </a:cubicBezTo>
                <a:cubicBezTo>
                  <a:pt x="1119458" y="547136"/>
                  <a:pt x="1119458" y="540928"/>
                  <a:pt x="1121527" y="536790"/>
                </a:cubicBezTo>
                <a:cubicBezTo>
                  <a:pt x="1121527" y="534720"/>
                  <a:pt x="1133942" y="526443"/>
                  <a:pt x="1138081" y="522305"/>
                </a:cubicBezTo>
                <a:cubicBezTo>
                  <a:pt x="1142219" y="518167"/>
                  <a:pt x="1154635" y="511959"/>
                  <a:pt x="1158773" y="509890"/>
                </a:cubicBezTo>
                <a:cubicBezTo>
                  <a:pt x="1162912" y="509890"/>
                  <a:pt x="1173258" y="514028"/>
                  <a:pt x="1177396" y="514028"/>
                </a:cubicBezTo>
                <a:cubicBezTo>
                  <a:pt x="1181535" y="514028"/>
                  <a:pt x="1198089" y="495405"/>
                  <a:pt x="1204296" y="489197"/>
                </a:cubicBezTo>
                <a:cubicBezTo>
                  <a:pt x="1208435" y="482989"/>
                  <a:pt x="1214642" y="487128"/>
                  <a:pt x="1214642" y="487128"/>
                </a:cubicBezTo>
                <a:cubicBezTo>
                  <a:pt x="1214642" y="487128"/>
                  <a:pt x="1218781" y="495405"/>
                  <a:pt x="1222919" y="495405"/>
                </a:cubicBezTo>
                <a:cubicBezTo>
                  <a:pt x="1227058" y="495405"/>
                  <a:pt x="1231196" y="487128"/>
                  <a:pt x="1235335" y="482989"/>
                </a:cubicBezTo>
                <a:cubicBezTo>
                  <a:pt x="1239473" y="478851"/>
                  <a:pt x="1260166" y="464366"/>
                  <a:pt x="1264304" y="456089"/>
                </a:cubicBezTo>
                <a:cubicBezTo>
                  <a:pt x="1268443" y="447812"/>
                  <a:pt x="1264304" y="418843"/>
                  <a:pt x="1266373" y="414705"/>
                </a:cubicBezTo>
                <a:cubicBezTo>
                  <a:pt x="1266373" y="410566"/>
                  <a:pt x="1284997" y="414705"/>
                  <a:pt x="1289135" y="416774"/>
                </a:cubicBezTo>
                <a:cubicBezTo>
                  <a:pt x="1295343" y="418843"/>
                  <a:pt x="1303620" y="416774"/>
                  <a:pt x="1311897" y="408497"/>
                </a:cubicBezTo>
                <a:cubicBezTo>
                  <a:pt x="1320174" y="400220"/>
                  <a:pt x="1336727" y="396082"/>
                  <a:pt x="1342935" y="394012"/>
                </a:cubicBezTo>
                <a:cubicBezTo>
                  <a:pt x="1345004" y="394012"/>
                  <a:pt x="1347074" y="387805"/>
                  <a:pt x="1349143" y="383666"/>
                </a:cubicBezTo>
                <a:cubicBezTo>
                  <a:pt x="1353281" y="383666"/>
                  <a:pt x="1369835" y="394012"/>
                  <a:pt x="1369835" y="394012"/>
                </a:cubicBezTo>
                <a:cubicBezTo>
                  <a:pt x="1369835" y="394012"/>
                  <a:pt x="1392597" y="400220"/>
                  <a:pt x="1396735" y="402289"/>
                </a:cubicBezTo>
                <a:cubicBezTo>
                  <a:pt x="1400874" y="402289"/>
                  <a:pt x="1419497" y="412635"/>
                  <a:pt x="1427774" y="418843"/>
                </a:cubicBezTo>
                <a:cubicBezTo>
                  <a:pt x="1436051" y="425051"/>
                  <a:pt x="1429843" y="435397"/>
                  <a:pt x="1423635" y="447812"/>
                </a:cubicBezTo>
                <a:cubicBezTo>
                  <a:pt x="1417428" y="462297"/>
                  <a:pt x="1415358" y="478851"/>
                  <a:pt x="1415358" y="478851"/>
                </a:cubicBezTo>
                <a:cubicBezTo>
                  <a:pt x="1415358" y="478851"/>
                  <a:pt x="1448466" y="505751"/>
                  <a:pt x="1452605" y="507820"/>
                </a:cubicBezTo>
                <a:cubicBezTo>
                  <a:pt x="1456743" y="509890"/>
                  <a:pt x="1467089" y="534720"/>
                  <a:pt x="1471228" y="540928"/>
                </a:cubicBezTo>
                <a:cubicBezTo>
                  <a:pt x="1475366" y="547136"/>
                  <a:pt x="1460882" y="563690"/>
                  <a:pt x="1454674" y="574036"/>
                </a:cubicBezTo>
                <a:cubicBezTo>
                  <a:pt x="1448466" y="584382"/>
                  <a:pt x="1454674" y="596798"/>
                  <a:pt x="1454674" y="605075"/>
                </a:cubicBezTo>
                <a:cubicBezTo>
                  <a:pt x="1454674" y="613351"/>
                  <a:pt x="1460882" y="619559"/>
                  <a:pt x="1460882" y="629905"/>
                </a:cubicBezTo>
                <a:cubicBezTo>
                  <a:pt x="1460882" y="642321"/>
                  <a:pt x="1473297" y="681636"/>
                  <a:pt x="1487782" y="694052"/>
                </a:cubicBezTo>
                <a:cubicBezTo>
                  <a:pt x="1502266" y="706467"/>
                  <a:pt x="1498128" y="723021"/>
                  <a:pt x="1498128" y="729229"/>
                </a:cubicBezTo>
                <a:cubicBezTo>
                  <a:pt x="1498128" y="735436"/>
                  <a:pt x="1493990" y="747852"/>
                  <a:pt x="1485713" y="754060"/>
                </a:cubicBezTo>
                <a:cubicBezTo>
                  <a:pt x="1477436" y="758198"/>
                  <a:pt x="1456743" y="770614"/>
                  <a:pt x="1454674" y="776821"/>
                </a:cubicBezTo>
                <a:cubicBezTo>
                  <a:pt x="1452605" y="780960"/>
                  <a:pt x="1475366" y="791306"/>
                  <a:pt x="1487782" y="797514"/>
                </a:cubicBezTo>
                <a:cubicBezTo>
                  <a:pt x="1500197" y="803721"/>
                  <a:pt x="1514682" y="822344"/>
                  <a:pt x="1514682" y="824414"/>
                </a:cubicBezTo>
                <a:cubicBezTo>
                  <a:pt x="1514682" y="826483"/>
                  <a:pt x="1531236" y="851314"/>
                  <a:pt x="1535374" y="853383"/>
                </a:cubicBezTo>
                <a:cubicBezTo>
                  <a:pt x="1537443" y="857522"/>
                  <a:pt x="1543651" y="853383"/>
                  <a:pt x="1553997" y="853383"/>
                </a:cubicBezTo>
                <a:cubicBezTo>
                  <a:pt x="1564344" y="853383"/>
                  <a:pt x="1568482" y="869937"/>
                  <a:pt x="1574690" y="874075"/>
                </a:cubicBezTo>
                <a:cubicBezTo>
                  <a:pt x="1580897" y="878214"/>
                  <a:pt x="1587105" y="882352"/>
                  <a:pt x="1591244" y="878214"/>
                </a:cubicBezTo>
                <a:cubicBezTo>
                  <a:pt x="1595382" y="874075"/>
                  <a:pt x="1591244" y="869937"/>
                  <a:pt x="1582967" y="859591"/>
                </a:cubicBezTo>
                <a:cubicBezTo>
                  <a:pt x="1574690" y="849245"/>
                  <a:pt x="1574690" y="845106"/>
                  <a:pt x="1574690" y="836829"/>
                </a:cubicBezTo>
                <a:cubicBezTo>
                  <a:pt x="1574690" y="828552"/>
                  <a:pt x="1574690" y="826483"/>
                  <a:pt x="1578828" y="822344"/>
                </a:cubicBezTo>
                <a:cubicBezTo>
                  <a:pt x="1582967" y="818206"/>
                  <a:pt x="1587105" y="814067"/>
                  <a:pt x="1585036" y="803721"/>
                </a:cubicBezTo>
                <a:cubicBezTo>
                  <a:pt x="1585036" y="793375"/>
                  <a:pt x="1576759" y="787167"/>
                  <a:pt x="1580897" y="772683"/>
                </a:cubicBezTo>
                <a:cubicBezTo>
                  <a:pt x="1582967" y="760267"/>
                  <a:pt x="1611936" y="747852"/>
                  <a:pt x="1616075" y="741644"/>
                </a:cubicBezTo>
                <a:cubicBezTo>
                  <a:pt x="1620213" y="735436"/>
                  <a:pt x="1657459" y="749921"/>
                  <a:pt x="1665736" y="754060"/>
                </a:cubicBezTo>
                <a:cubicBezTo>
                  <a:pt x="1674013" y="758198"/>
                  <a:pt x="1682290" y="778890"/>
                  <a:pt x="1682290" y="778890"/>
                </a:cubicBezTo>
                <a:cubicBezTo>
                  <a:pt x="1682290" y="778890"/>
                  <a:pt x="1696775" y="789237"/>
                  <a:pt x="1700913" y="789237"/>
                </a:cubicBezTo>
                <a:cubicBezTo>
                  <a:pt x="1705052" y="789237"/>
                  <a:pt x="1717467" y="785098"/>
                  <a:pt x="1723675" y="783029"/>
                </a:cubicBezTo>
                <a:cubicBezTo>
                  <a:pt x="1729883" y="780960"/>
                  <a:pt x="1742298" y="772683"/>
                  <a:pt x="1740229" y="766475"/>
                </a:cubicBezTo>
                <a:cubicBezTo>
                  <a:pt x="1740229" y="760267"/>
                  <a:pt x="1729883" y="758198"/>
                  <a:pt x="1725744" y="754060"/>
                </a:cubicBezTo>
                <a:cubicBezTo>
                  <a:pt x="1721606" y="749921"/>
                  <a:pt x="1742298" y="714744"/>
                  <a:pt x="1750575" y="700259"/>
                </a:cubicBezTo>
                <a:cubicBezTo>
                  <a:pt x="1758852" y="685775"/>
                  <a:pt x="1773337" y="642321"/>
                  <a:pt x="1773337" y="642321"/>
                </a:cubicBezTo>
                <a:cubicBezTo>
                  <a:pt x="1775406" y="634044"/>
                  <a:pt x="1798167" y="631975"/>
                  <a:pt x="1825067" y="631975"/>
                </a:cubicBezTo>
                <a:cubicBezTo>
                  <a:pt x="1829206" y="631975"/>
                  <a:pt x="1833344" y="631975"/>
                  <a:pt x="1837483" y="631975"/>
                </a:cubicBezTo>
                <a:cubicBezTo>
                  <a:pt x="1837483" y="631975"/>
                  <a:pt x="1839552" y="631975"/>
                  <a:pt x="1841621" y="631975"/>
                </a:cubicBezTo>
                <a:cubicBezTo>
                  <a:pt x="1841621" y="631975"/>
                  <a:pt x="1841621" y="631975"/>
                  <a:pt x="1841621" y="631975"/>
                </a:cubicBezTo>
                <a:cubicBezTo>
                  <a:pt x="1843691" y="631975"/>
                  <a:pt x="1847829" y="631975"/>
                  <a:pt x="1849898" y="631975"/>
                </a:cubicBezTo>
                <a:cubicBezTo>
                  <a:pt x="1849898" y="631975"/>
                  <a:pt x="1854037" y="631975"/>
                  <a:pt x="1856106" y="631975"/>
                </a:cubicBezTo>
                <a:cubicBezTo>
                  <a:pt x="1858175" y="631975"/>
                  <a:pt x="1860244" y="631975"/>
                  <a:pt x="1862314" y="631975"/>
                </a:cubicBezTo>
                <a:cubicBezTo>
                  <a:pt x="1866452" y="631975"/>
                  <a:pt x="1868521" y="631975"/>
                  <a:pt x="1872660" y="631975"/>
                </a:cubicBezTo>
                <a:cubicBezTo>
                  <a:pt x="1872660" y="631975"/>
                  <a:pt x="1874729" y="631975"/>
                  <a:pt x="1876798" y="631975"/>
                </a:cubicBezTo>
                <a:cubicBezTo>
                  <a:pt x="1889214" y="631975"/>
                  <a:pt x="1899560" y="634044"/>
                  <a:pt x="1907837" y="636113"/>
                </a:cubicBezTo>
                <a:cubicBezTo>
                  <a:pt x="1907837" y="636113"/>
                  <a:pt x="1909906" y="636113"/>
                  <a:pt x="1911975" y="636113"/>
                </a:cubicBezTo>
                <a:cubicBezTo>
                  <a:pt x="1911975" y="636113"/>
                  <a:pt x="1911975" y="636113"/>
                  <a:pt x="1911975" y="636113"/>
                </a:cubicBezTo>
                <a:cubicBezTo>
                  <a:pt x="1911975" y="636113"/>
                  <a:pt x="1911975" y="636113"/>
                  <a:pt x="1911975" y="636113"/>
                </a:cubicBezTo>
                <a:cubicBezTo>
                  <a:pt x="1911975" y="636113"/>
                  <a:pt x="1911975" y="636113"/>
                  <a:pt x="1911975" y="636113"/>
                </a:cubicBezTo>
                <a:cubicBezTo>
                  <a:pt x="1911975" y="636113"/>
                  <a:pt x="1911975" y="636113"/>
                  <a:pt x="1911975" y="636113"/>
                </a:cubicBezTo>
                <a:cubicBezTo>
                  <a:pt x="1914045" y="636113"/>
                  <a:pt x="1916114" y="636113"/>
                  <a:pt x="1916114" y="636113"/>
                </a:cubicBezTo>
                <a:cubicBezTo>
                  <a:pt x="1916114" y="636113"/>
                  <a:pt x="1907837" y="683706"/>
                  <a:pt x="1916114" y="698190"/>
                </a:cubicBezTo>
                <a:cubicBezTo>
                  <a:pt x="1924391" y="714744"/>
                  <a:pt x="1938876" y="716813"/>
                  <a:pt x="1943014" y="731298"/>
                </a:cubicBezTo>
                <a:cubicBezTo>
                  <a:pt x="1947153" y="745783"/>
                  <a:pt x="1947153" y="766475"/>
                  <a:pt x="1959568" y="783029"/>
                </a:cubicBezTo>
                <a:cubicBezTo>
                  <a:pt x="1971983" y="799583"/>
                  <a:pt x="1969914" y="795444"/>
                  <a:pt x="1982330" y="805791"/>
                </a:cubicBezTo>
                <a:cubicBezTo>
                  <a:pt x="1994745" y="816137"/>
                  <a:pt x="2000953" y="822344"/>
                  <a:pt x="2000953" y="822344"/>
                </a:cubicBezTo>
                <a:lnTo>
                  <a:pt x="2042337" y="822344"/>
                </a:lnTo>
                <a:cubicBezTo>
                  <a:pt x="2042337" y="822344"/>
                  <a:pt x="2036130" y="834760"/>
                  <a:pt x="2042337" y="847175"/>
                </a:cubicBezTo>
                <a:cubicBezTo>
                  <a:pt x="2048545" y="859591"/>
                  <a:pt x="2050614" y="859591"/>
                  <a:pt x="2075445" y="874075"/>
                </a:cubicBezTo>
                <a:cubicBezTo>
                  <a:pt x="2102345" y="886491"/>
                  <a:pt x="2123038" y="890629"/>
                  <a:pt x="2131315" y="896837"/>
                </a:cubicBezTo>
                <a:cubicBezTo>
                  <a:pt x="2139592" y="900975"/>
                  <a:pt x="2154076" y="888560"/>
                  <a:pt x="2164423" y="913391"/>
                </a:cubicBezTo>
                <a:cubicBezTo>
                  <a:pt x="2174769" y="936153"/>
                  <a:pt x="2180976" y="944429"/>
                  <a:pt x="2185115" y="946499"/>
                </a:cubicBezTo>
                <a:cubicBezTo>
                  <a:pt x="2189253" y="946499"/>
                  <a:pt x="2197530" y="963053"/>
                  <a:pt x="2222361" y="958914"/>
                </a:cubicBezTo>
                <a:cubicBezTo>
                  <a:pt x="2245123" y="954776"/>
                  <a:pt x="2269954" y="938222"/>
                  <a:pt x="2269954" y="938222"/>
                </a:cubicBezTo>
                <a:lnTo>
                  <a:pt x="2280300" y="952706"/>
                </a:lnTo>
                <a:close/>
                <a:moveTo>
                  <a:pt x="4266768" y="1654178"/>
                </a:moveTo>
                <a:cubicBezTo>
                  <a:pt x="4260560" y="1664524"/>
                  <a:pt x="4258491" y="1674870"/>
                  <a:pt x="4258491" y="1681078"/>
                </a:cubicBezTo>
                <a:cubicBezTo>
                  <a:pt x="4258491" y="1687286"/>
                  <a:pt x="4262629" y="1691424"/>
                  <a:pt x="4268837" y="1701770"/>
                </a:cubicBezTo>
                <a:cubicBezTo>
                  <a:pt x="4275045" y="1712117"/>
                  <a:pt x="4275045" y="1739017"/>
                  <a:pt x="4275045" y="1739017"/>
                </a:cubicBezTo>
                <a:cubicBezTo>
                  <a:pt x="4275045" y="1739017"/>
                  <a:pt x="4275045" y="1739017"/>
                  <a:pt x="4275045" y="1743155"/>
                </a:cubicBezTo>
                <a:cubicBezTo>
                  <a:pt x="4272976" y="1749363"/>
                  <a:pt x="4266768" y="1763848"/>
                  <a:pt x="4260560" y="1770055"/>
                </a:cubicBezTo>
                <a:cubicBezTo>
                  <a:pt x="4252283" y="1780402"/>
                  <a:pt x="4241937" y="1786609"/>
                  <a:pt x="4219175" y="1803163"/>
                </a:cubicBezTo>
                <a:cubicBezTo>
                  <a:pt x="4196414" y="1817648"/>
                  <a:pt x="4194345" y="1823855"/>
                  <a:pt x="4194345" y="1823855"/>
                </a:cubicBezTo>
                <a:cubicBezTo>
                  <a:pt x="4194345" y="1823855"/>
                  <a:pt x="4194345" y="1823855"/>
                  <a:pt x="4192275" y="1825925"/>
                </a:cubicBezTo>
                <a:cubicBezTo>
                  <a:pt x="4183998" y="1832132"/>
                  <a:pt x="4165375" y="1846617"/>
                  <a:pt x="4148821" y="1854894"/>
                </a:cubicBezTo>
                <a:cubicBezTo>
                  <a:pt x="4130198" y="1863171"/>
                  <a:pt x="4128129" y="1875586"/>
                  <a:pt x="4128129" y="1875586"/>
                </a:cubicBezTo>
                <a:lnTo>
                  <a:pt x="4088813" y="1904556"/>
                </a:lnTo>
                <a:cubicBezTo>
                  <a:pt x="4088813" y="1904556"/>
                  <a:pt x="4072260" y="1906625"/>
                  <a:pt x="4063982" y="1908694"/>
                </a:cubicBezTo>
                <a:cubicBezTo>
                  <a:pt x="4055706" y="1908694"/>
                  <a:pt x="4039152" y="1916971"/>
                  <a:pt x="4032944" y="1919040"/>
                </a:cubicBezTo>
                <a:cubicBezTo>
                  <a:pt x="4028805" y="1923179"/>
                  <a:pt x="4018459" y="1935594"/>
                  <a:pt x="4010182" y="1943871"/>
                </a:cubicBezTo>
                <a:cubicBezTo>
                  <a:pt x="4001905" y="1952148"/>
                  <a:pt x="3993628" y="1948010"/>
                  <a:pt x="3981213" y="1943871"/>
                </a:cubicBezTo>
                <a:cubicBezTo>
                  <a:pt x="3968798" y="1939733"/>
                  <a:pt x="3970867" y="1929387"/>
                  <a:pt x="3968798" y="1925248"/>
                </a:cubicBezTo>
                <a:cubicBezTo>
                  <a:pt x="3966728" y="1921110"/>
                  <a:pt x="3950174" y="1925248"/>
                  <a:pt x="3939828" y="1925248"/>
                </a:cubicBezTo>
                <a:cubicBezTo>
                  <a:pt x="3929482" y="1925248"/>
                  <a:pt x="3929482" y="1925248"/>
                  <a:pt x="3923274" y="1925248"/>
                </a:cubicBezTo>
                <a:cubicBezTo>
                  <a:pt x="3917067" y="1925248"/>
                  <a:pt x="3914997" y="1919040"/>
                  <a:pt x="3914997" y="1902487"/>
                </a:cubicBezTo>
                <a:cubicBezTo>
                  <a:pt x="3914997" y="1885933"/>
                  <a:pt x="3902582" y="1902487"/>
                  <a:pt x="3900513" y="1902487"/>
                </a:cubicBezTo>
                <a:cubicBezTo>
                  <a:pt x="3898443" y="1902487"/>
                  <a:pt x="3867405" y="1921110"/>
                  <a:pt x="3857059" y="1935594"/>
                </a:cubicBezTo>
                <a:cubicBezTo>
                  <a:pt x="3846712" y="1950079"/>
                  <a:pt x="3859128" y="1960425"/>
                  <a:pt x="3867405" y="1966633"/>
                </a:cubicBezTo>
                <a:cubicBezTo>
                  <a:pt x="3873613" y="1972841"/>
                  <a:pt x="3877751" y="1981117"/>
                  <a:pt x="3879820" y="1989394"/>
                </a:cubicBezTo>
                <a:cubicBezTo>
                  <a:pt x="3881889" y="1997671"/>
                  <a:pt x="3861197" y="2030779"/>
                  <a:pt x="3857059" y="2039056"/>
                </a:cubicBezTo>
                <a:cubicBezTo>
                  <a:pt x="3852920" y="2047333"/>
                  <a:pt x="3834297" y="2065956"/>
                  <a:pt x="3828089" y="2070095"/>
                </a:cubicBezTo>
                <a:cubicBezTo>
                  <a:pt x="3821882" y="2074233"/>
                  <a:pt x="3803259" y="2082510"/>
                  <a:pt x="3797051" y="2082510"/>
                </a:cubicBezTo>
                <a:cubicBezTo>
                  <a:pt x="3790843" y="2082510"/>
                  <a:pt x="3782566" y="2078372"/>
                  <a:pt x="3780497" y="2078372"/>
                </a:cubicBezTo>
                <a:cubicBezTo>
                  <a:pt x="3778428" y="2078372"/>
                  <a:pt x="3761874" y="2099064"/>
                  <a:pt x="3755666" y="2105272"/>
                </a:cubicBezTo>
                <a:cubicBezTo>
                  <a:pt x="3751528" y="2111480"/>
                  <a:pt x="3739112" y="2119757"/>
                  <a:pt x="3730835" y="2123895"/>
                </a:cubicBezTo>
                <a:cubicBezTo>
                  <a:pt x="3730835" y="2123895"/>
                  <a:pt x="3730835" y="2123895"/>
                  <a:pt x="3728766" y="2123895"/>
                </a:cubicBezTo>
                <a:cubicBezTo>
                  <a:pt x="3720489" y="2128034"/>
                  <a:pt x="3708074" y="2121826"/>
                  <a:pt x="3706004" y="2119757"/>
                </a:cubicBezTo>
                <a:cubicBezTo>
                  <a:pt x="3701866" y="2119757"/>
                  <a:pt x="3683243" y="2119757"/>
                  <a:pt x="3668758" y="2111480"/>
                </a:cubicBezTo>
                <a:cubicBezTo>
                  <a:pt x="3654273" y="2105272"/>
                  <a:pt x="3656343" y="2094926"/>
                  <a:pt x="3652204" y="2086649"/>
                </a:cubicBezTo>
                <a:cubicBezTo>
                  <a:pt x="3650135" y="2078372"/>
                  <a:pt x="3652204" y="2070095"/>
                  <a:pt x="3652204" y="2061818"/>
                </a:cubicBezTo>
                <a:cubicBezTo>
                  <a:pt x="3652204" y="2053541"/>
                  <a:pt x="3645997" y="2053541"/>
                  <a:pt x="3645997" y="2045264"/>
                </a:cubicBezTo>
                <a:cubicBezTo>
                  <a:pt x="3645997" y="2036987"/>
                  <a:pt x="3631512" y="2016295"/>
                  <a:pt x="3627373" y="2012156"/>
                </a:cubicBezTo>
                <a:cubicBezTo>
                  <a:pt x="3623235" y="2010087"/>
                  <a:pt x="3614958" y="2022502"/>
                  <a:pt x="3608750" y="2026641"/>
                </a:cubicBezTo>
                <a:cubicBezTo>
                  <a:pt x="3608750" y="2026641"/>
                  <a:pt x="3606681" y="2028710"/>
                  <a:pt x="3606681" y="2026641"/>
                </a:cubicBezTo>
                <a:cubicBezTo>
                  <a:pt x="3604612" y="2026641"/>
                  <a:pt x="3583919" y="2026641"/>
                  <a:pt x="3583919" y="2026641"/>
                </a:cubicBezTo>
                <a:cubicBezTo>
                  <a:pt x="3583919" y="2026641"/>
                  <a:pt x="3588058" y="2020433"/>
                  <a:pt x="3590127" y="2010087"/>
                </a:cubicBezTo>
                <a:cubicBezTo>
                  <a:pt x="3590127" y="1999741"/>
                  <a:pt x="3594266" y="1968702"/>
                  <a:pt x="3594266" y="1966633"/>
                </a:cubicBezTo>
                <a:cubicBezTo>
                  <a:pt x="3594266" y="1964564"/>
                  <a:pt x="3602542" y="1958356"/>
                  <a:pt x="3602542" y="1954217"/>
                </a:cubicBezTo>
                <a:cubicBezTo>
                  <a:pt x="3602542" y="1948010"/>
                  <a:pt x="3596335" y="1931456"/>
                  <a:pt x="3596335" y="1929387"/>
                </a:cubicBezTo>
                <a:cubicBezTo>
                  <a:pt x="3596335" y="1927317"/>
                  <a:pt x="3598404" y="1916971"/>
                  <a:pt x="3596335" y="1910764"/>
                </a:cubicBezTo>
                <a:cubicBezTo>
                  <a:pt x="3594266" y="1906625"/>
                  <a:pt x="3583919" y="1885933"/>
                  <a:pt x="3583919" y="1885933"/>
                </a:cubicBezTo>
                <a:cubicBezTo>
                  <a:pt x="3583919" y="1885933"/>
                  <a:pt x="3579781" y="1869379"/>
                  <a:pt x="3579781" y="1859033"/>
                </a:cubicBezTo>
                <a:cubicBezTo>
                  <a:pt x="3579781" y="1848686"/>
                  <a:pt x="3583919" y="1840409"/>
                  <a:pt x="3592196" y="1834202"/>
                </a:cubicBezTo>
                <a:cubicBezTo>
                  <a:pt x="3598404" y="1827994"/>
                  <a:pt x="3606681" y="1825925"/>
                  <a:pt x="3610820" y="1811440"/>
                </a:cubicBezTo>
                <a:cubicBezTo>
                  <a:pt x="3614958" y="1796955"/>
                  <a:pt x="3631512" y="1770055"/>
                  <a:pt x="3635650" y="1755571"/>
                </a:cubicBezTo>
                <a:cubicBezTo>
                  <a:pt x="3639789" y="1741086"/>
                  <a:pt x="3639789" y="1730740"/>
                  <a:pt x="3641858" y="1722463"/>
                </a:cubicBezTo>
                <a:cubicBezTo>
                  <a:pt x="3641858" y="1714186"/>
                  <a:pt x="3650135" y="1701770"/>
                  <a:pt x="3656343" y="1695563"/>
                </a:cubicBezTo>
                <a:cubicBezTo>
                  <a:pt x="3662550" y="1689355"/>
                  <a:pt x="3670827" y="1683147"/>
                  <a:pt x="3679104" y="1676940"/>
                </a:cubicBezTo>
                <a:cubicBezTo>
                  <a:pt x="3683243" y="1674870"/>
                  <a:pt x="3685312" y="1672801"/>
                  <a:pt x="3687381" y="1672801"/>
                </a:cubicBezTo>
                <a:cubicBezTo>
                  <a:pt x="3689451" y="1672801"/>
                  <a:pt x="3728766" y="1662455"/>
                  <a:pt x="3745320" y="1652109"/>
                </a:cubicBezTo>
                <a:cubicBezTo>
                  <a:pt x="3761874" y="1641763"/>
                  <a:pt x="3780497" y="1619001"/>
                  <a:pt x="3792912" y="1612793"/>
                </a:cubicBezTo>
                <a:cubicBezTo>
                  <a:pt x="3805328" y="1606586"/>
                  <a:pt x="3823951" y="1596239"/>
                  <a:pt x="3828089" y="1587962"/>
                </a:cubicBezTo>
                <a:cubicBezTo>
                  <a:pt x="3834297" y="1579686"/>
                  <a:pt x="3832228" y="1573478"/>
                  <a:pt x="3844643" y="1569339"/>
                </a:cubicBezTo>
                <a:cubicBezTo>
                  <a:pt x="3857059" y="1565201"/>
                  <a:pt x="3879820" y="1563132"/>
                  <a:pt x="3881889" y="1565201"/>
                </a:cubicBezTo>
                <a:cubicBezTo>
                  <a:pt x="3881889" y="1569339"/>
                  <a:pt x="3890167" y="1575547"/>
                  <a:pt x="3890167" y="1577616"/>
                </a:cubicBezTo>
                <a:cubicBezTo>
                  <a:pt x="3890167" y="1577616"/>
                  <a:pt x="3904651" y="1587962"/>
                  <a:pt x="3919136" y="1581755"/>
                </a:cubicBezTo>
                <a:cubicBezTo>
                  <a:pt x="3933620" y="1575547"/>
                  <a:pt x="3941898" y="1567270"/>
                  <a:pt x="3950174" y="1567270"/>
                </a:cubicBezTo>
                <a:cubicBezTo>
                  <a:pt x="3958451" y="1567270"/>
                  <a:pt x="3970867" y="1573478"/>
                  <a:pt x="3977075" y="1565201"/>
                </a:cubicBezTo>
                <a:cubicBezTo>
                  <a:pt x="3983282" y="1556924"/>
                  <a:pt x="3991559" y="1548647"/>
                  <a:pt x="3993628" y="1540370"/>
                </a:cubicBezTo>
                <a:cubicBezTo>
                  <a:pt x="3993628" y="1532093"/>
                  <a:pt x="3999836" y="1519678"/>
                  <a:pt x="3997767" y="1513470"/>
                </a:cubicBezTo>
                <a:cubicBezTo>
                  <a:pt x="3997767" y="1507262"/>
                  <a:pt x="3993628" y="1498985"/>
                  <a:pt x="3985351" y="1498985"/>
                </a:cubicBezTo>
                <a:cubicBezTo>
                  <a:pt x="3977075" y="1498985"/>
                  <a:pt x="3970867" y="1494847"/>
                  <a:pt x="3968798" y="1490708"/>
                </a:cubicBezTo>
                <a:cubicBezTo>
                  <a:pt x="3966728" y="1488639"/>
                  <a:pt x="3954313" y="1486570"/>
                  <a:pt x="3954313" y="1478293"/>
                </a:cubicBezTo>
                <a:cubicBezTo>
                  <a:pt x="3954313" y="1470016"/>
                  <a:pt x="3952244" y="1422423"/>
                  <a:pt x="3958451" y="1412077"/>
                </a:cubicBezTo>
                <a:cubicBezTo>
                  <a:pt x="3964659" y="1401731"/>
                  <a:pt x="3977075" y="1397593"/>
                  <a:pt x="3981213" y="1391385"/>
                </a:cubicBezTo>
                <a:cubicBezTo>
                  <a:pt x="3987421" y="1385177"/>
                  <a:pt x="3991559" y="1381039"/>
                  <a:pt x="3991559" y="1374831"/>
                </a:cubicBezTo>
                <a:cubicBezTo>
                  <a:pt x="3991559" y="1368623"/>
                  <a:pt x="3989490" y="1352069"/>
                  <a:pt x="3983282" y="1343792"/>
                </a:cubicBezTo>
                <a:cubicBezTo>
                  <a:pt x="3979144" y="1335515"/>
                  <a:pt x="3970867" y="1325169"/>
                  <a:pt x="3970867" y="1318961"/>
                </a:cubicBezTo>
                <a:cubicBezTo>
                  <a:pt x="3970867" y="1312754"/>
                  <a:pt x="3966728" y="1302408"/>
                  <a:pt x="3972936" y="1294131"/>
                </a:cubicBezTo>
                <a:cubicBezTo>
                  <a:pt x="3979144" y="1285854"/>
                  <a:pt x="3981213" y="1281715"/>
                  <a:pt x="3981213" y="1277577"/>
                </a:cubicBezTo>
                <a:cubicBezTo>
                  <a:pt x="3981213" y="1271369"/>
                  <a:pt x="3970867" y="1263092"/>
                  <a:pt x="3968798" y="1254815"/>
                </a:cubicBezTo>
                <a:cubicBezTo>
                  <a:pt x="3968798" y="1246538"/>
                  <a:pt x="3966728" y="1244469"/>
                  <a:pt x="3966728" y="1244469"/>
                </a:cubicBezTo>
                <a:cubicBezTo>
                  <a:pt x="3966728" y="1244469"/>
                  <a:pt x="3981213" y="1227915"/>
                  <a:pt x="3989490" y="1215500"/>
                </a:cubicBezTo>
                <a:cubicBezTo>
                  <a:pt x="3997767" y="1205153"/>
                  <a:pt x="4006044" y="1192738"/>
                  <a:pt x="4006044" y="1184461"/>
                </a:cubicBezTo>
                <a:cubicBezTo>
                  <a:pt x="4006044" y="1176184"/>
                  <a:pt x="3995698" y="1174115"/>
                  <a:pt x="4006044" y="1159630"/>
                </a:cubicBezTo>
                <a:cubicBezTo>
                  <a:pt x="4016390" y="1145146"/>
                  <a:pt x="4028805" y="1134799"/>
                  <a:pt x="4028805" y="1134799"/>
                </a:cubicBezTo>
                <a:cubicBezTo>
                  <a:pt x="4028805" y="1134799"/>
                  <a:pt x="4051567" y="1132730"/>
                  <a:pt x="4066052" y="1122384"/>
                </a:cubicBezTo>
                <a:cubicBezTo>
                  <a:pt x="4078467" y="1112038"/>
                  <a:pt x="4088813" y="1107899"/>
                  <a:pt x="4095021" y="1099622"/>
                </a:cubicBezTo>
                <a:cubicBezTo>
                  <a:pt x="4103298" y="1091345"/>
                  <a:pt x="4117783" y="1080999"/>
                  <a:pt x="4121921" y="1066515"/>
                </a:cubicBezTo>
                <a:cubicBezTo>
                  <a:pt x="4121921" y="1062376"/>
                  <a:pt x="4123990" y="1058238"/>
                  <a:pt x="4126060" y="1052030"/>
                </a:cubicBezTo>
                <a:cubicBezTo>
                  <a:pt x="4126060" y="1052030"/>
                  <a:pt x="4126060" y="1052030"/>
                  <a:pt x="4128129" y="1052030"/>
                </a:cubicBezTo>
                <a:cubicBezTo>
                  <a:pt x="4128129" y="1052030"/>
                  <a:pt x="4130198" y="1052030"/>
                  <a:pt x="4132267" y="1052030"/>
                </a:cubicBezTo>
                <a:cubicBezTo>
                  <a:pt x="4132267" y="1052030"/>
                  <a:pt x="4132267" y="1052030"/>
                  <a:pt x="4132267" y="1052030"/>
                </a:cubicBezTo>
                <a:lnTo>
                  <a:pt x="4134337" y="1052030"/>
                </a:lnTo>
                <a:cubicBezTo>
                  <a:pt x="4138475" y="1054099"/>
                  <a:pt x="4144683" y="1056168"/>
                  <a:pt x="4150890" y="1056168"/>
                </a:cubicBezTo>
                <a:cubicBezTo>
                  <a:pt x="4152960" y="1056168"/>
                  <a:pt x="4155029" y="1056168"/>
                  <a:pt x="4157098" y="1056168"/>
                </a:cubicBezTo>
                <a:cubicBezTo>
                  <a:pt x="4157098" y="1056168"/>
                  <a:pt x="4157098" y="1056168"/>
                  <a:pt x="4157098" y="1056168"/>
                </a:cubicBezTo>
                <a:cubicBezTo>
                  <a:pt x="4157098" y="1056168"/>
                  <a:pt x="4157098" y="1056168"/>
                  <a:pt x="4157098" y="1056168"/>
                </a:cubicBezTo>
                <a:cubicBezTo>
                  <a:pt x="4157098" y="1056168"/>
                  <a:pt x="4157098" y="1056168"/>
                  <a:pt x="4157098" y="1056168"/>
                </a:cubicBezTo>
                <a:cubicBezTo>
                  <a:pt x="4159167" y="1056168"/>
                  <a:pt x="4161237" y="1056168"/>
                  <a:pt x="4165375" y="1056168"/>
                </a:cubicBezTo>
                <a:cubicBezTo>
                  <a:pt x="4167444" y="1056168"/>
                  <a:pt x="4169514" y="1056168"/>
                  <a:pt x="4171583" y="1056168"/>
                </a:cubicBezTo>
                <a:cubicBezTo>
                  <a:pt x="4173652" y="1056168"/>
                  <a:pt x="4177790" y="1056168"/>
                  <a:pt x="4181929" y="1056168"/>
                </a:cubicBezTo>
                <a:cubicBezTo>
                  <a:pt x="4181929" y="1056168"/>
                  <a:pt x="4183998" y="1056168"/>
                  <a:pt x="4186068" y="1056168"/>
                </a:cubicBezTo>
                <a:cubicBezTo>
                  <a:pt x="4186068" y="1056168"/>
                  <a:pt x="4188137" y="1056168"/>
                  <a:pt x="4190206" y="1056168"/>
                </a:cubicBezTo>
                <a:cubicBezTo>
                  <a:pt x="4190206" y="1062376"/>
                  <a:pt x="4188137" y="1068584"/>
                  <a:pt x="4186068" y="1074792"/>
                </a:cubicBezTo>
                <a:cubicBezTo>
                  <a:pt x="4183998" y="1083068"/>
                  <a:pt x="4177790" y="1124453"/>
                  <a:pt x="4177790" y="1141007"/>
                </a:cubicBezTo>
                <a:cubicBezTo>
                  <a:pt x="4177790" y="1157561"/>
                  <a:pt x="4183998" y="1169976"/>
                  <a:pt x="4188137" y="1180323"/>
                </a:cubicBezTo>
                <a:cubicBezTo>
                  <a:pt x="4192275" y="1190669"/>
                  <a:pt x="4202621" y="1205153"/>
                  <a:pt x="4210899" y="1217569"/>
                </a:cubicBezTo>
                <a:cubicBezTo>
                  <a:pt x="4219175" y="1232054"/>
                  <a:pt x="4204691" y="1248607"/>
                  <a:pt x="4198483" y="1261023"/>
                </a:cubicBezTo>
                <a:cubicBezTo>
                  <a:pt x="4192275" y="1273438"/>
                  <a:pt x="4190206" y="1300338"/>
                  <a:pt x="4190206" y="1302408"/>
                </a:cubicBezTo>
                <a:cubicBezTo>
                  <a:pt x="4190206" y="1306546"/>
                  <a:pt x="4190206" y="1327238"/>
                  <a:pt x="4200552" y="1335515"/>
                </a:cubicBezTo>
                <a:cubicBezTo>
                  <a:pt x="4208829" y="1343792"/>
                  <a:pt x="4227452" y="1360346"/>
                  <a:pt x="4233660" y="1370692"/>
                </a:cubicBezTo>
                <a:cubicBezTo>
                  <a:pt x="4237799" y="1381039"/>
                  <a:pt x="4233660" y="1399662"/>
                  <a:pt x="4231591" y="1414147"/>
                </a:cubicBezTo>
                <a:cubicBezTo>
                  <a:pt x="4229522" y="1426562"/>
                  <a:pt x="4231591" y="1447254"/>
                  <a:pt x="4235729" y="1455531"/>
                </a:cubicBezTo>
                <a:cubicBezTo>
                  <a:pt x="4239868" y="1463808"/>
                  <a:pt x="4246075" y="1470016"/>
                  <a:pt x="4246075" y="1482431"/>
                </a:cubicBezTo>
                <a:cubicBezTo>
                  <a:pt x="4246075" y="1494847"/>
                  <a:pt x="4250214" y="1515539"/>
                  <a:pt x="4260560" y="1540370"/>
                </a:cubicBezTo>
                <a:cubicBezTo>
                  <a:pt x="4268837" y="1565201"/>
                  <a:pt x="4285391" y="1552785"/>
                  <a:pt x="4295737" y="1565201"/>
                </a:cubicBezTo>
                <a:cubicBezTo>
                  <a:pt x="4306083" y="1575547"/>
                  <a:pt x="4289530" y="1616932"/>
                  <a:pt x="4287460" y="1623139"/>
                </a:cubicBezTo>
                <a:cubicBezTo>
                  <a:pt x="4287460" y="1627278"/>
                  <a:pt x="4281252" y="1633486"/>
                  <a:pt x="4275045" y="1641763"/>
                </a:cubicBezTo>
                <a:cubicBezTo>
                  <a:pt x="4272976" y="1645901"/>
                  <a:pt x="4270906" y="1647970"/>
                  <a:pt x="4268837" y="1652109"/>
                </a:cubicBezTo>
                <a:close/>
              </a:path>
            </a:pathLst>
          </a:custGeom>
          <a:gradFill>
            <a:gsLst>
              <a:gs pos="52000">
                <a:srgbClr val="30AEBF">
                  <a:alpha val="11000"/>
                </a:srgbClr>
              </a:gs>
              <a:gs pos="8000">
                <a:srgbClr val="2A3DD0">
                  <a:alpha val="11000"/>
                </a:srgbClr>
              </a:gs>
            </a:gsLst>
            <a:lin ang="16200000" scaled="1"/>
          </a:gradFill>
          <a:ln w="10329"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1669938C-5324-1AD1-7F61-F4253E7F0E2F}"/>
              </a:ext>
            </a:extLst>
          </p:cNvPr>
          <p:cNvSpPr>
            <a:spLocks noGrp="1"/>
          </p:cNvSpPr>
          <p:nvPr>
            <p:ph type="title"/>
          </p:nvPr>
        </p:nvSpPr>
        <p:spPr/>
        <p:txBody>
          <a:bodyPr/>
          <a:lstStyle/>
          <a:p>
            <a:r>
              <a:rPr lang="en-US" dirty="0" err="1"/>
              <a:t>Câncer</a:t>
            </a:r>
            <a:r>
              <a:rPr lang="en-US" dirty="0"/>
              <a:t> de Colo do </a:t>
            </a:r>
            <a:r>
              <a:rPr lang="en-US" dirty="0" err="1"/>
              <a:t>Útero</a:t>
            </a:r>
            <a:r>
              <a:rPr lang="en-US" dirty="0"/>
              <a:t> no Brasil</a:t>
            </a:r>
            <a:r>
              <a:rPr lang="en-US" baseline="30000" dirty="0"/>
              <a:t>1–5</a:t>
            </a:r>
          </a:p>
        </p:txBody>
      </p:sp>
      <p:sp>
        <p:nvSpPr>
          <p:cNvPr id="3" name="CaixaDeTexto 2">
            <a:extLst>
              <a:ext uri="{FF2B5EF4-FFF2-40B4-BE49-F238E27FC236}">
                <a16:creationId xmlns:a16="http://schemas.microsoft.com/office/drawing/2014/main" id="{AAA20C9A-DA10-F5F2-F392-50120ADE4B1B}"/>
              </a:ext>
            </a:extLst>
          </p:cNvPr>
          <p:cNvSpPr txBox="1"/>
          <p:nvPr/>
        </p:nvSpPr>
        <p:spPr>
          <a:xfrm>
            <a:off x="1872109" y="1437164"/>
            <a:ext cx="2415411" cy="155427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Cerca de </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17.000 novos casos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diagnosticados foram estimados</a:t>
            </a:r>
            <a:r>
              <a:rPr kumimoji="0" lang="pt-BR" sz="1900" b="1" i="0" u="none" strike="noStrike" kern="1200" cap="none" spc="0" normalizeH="0" baseline="0" noProof="0" dirty="0">
                <a:ln>
                  <a:noFill/>
                </a:ln>
                <a:solidFill>
                  <a:srgbClr val="9B2A78"/>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em 2023.</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4" name="CaixaDeTexto 3">
            <a:extLst>
              <a:ext uri="{FF2B5EF4-FFF2-40B4-BE49-F238E27FC236}">
                <a16:creationId xmlns:a16="http://schemas.microsoft.com/office/drawing/2014/main" id="{38E5220E-817A-B5B2-9485-F4BBC508F3AE}"/>
              </a:ext>
            </a:extLst>
          </p:cNvPr>
          <p:cNvSpPr txBox="1"/>
          <p:nvPr/>
        </p:nvSpPr>
        <p:spPr>
          <a:xfrm>
            <a:off x="6995877" y="1295576"/>
            <a:ext cx="4198209" cy="96949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É o 1°</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câncer que mais mata mulheres</a:t>
            </a:r>
            <a:r>
              <a:rPr kumimoji="0" lang="pt-BR" sz="1900" b="1" i="0" u="none" strike="noStrike" kern="1200" cap="none" spc="0" normalizeH="0" baseline="0" noProof="0" dirty="0">
                <a:ln>
                  <a:noFill/>
                </a:ln>
                <a:solidFill>
                  <a:srgbClr val="9B2A78"/>
                </a:solidFill>
                <a:effectLst/>
                <a:uLnTx/>
                <a:uFillTx/>
                <a:latin typeface="Arial" panose="020B0604020202020204"/>
                <a:ea typeface="+mn-ea"/>
                <a:cs typeface="+mn-cs"/>
              </a:rPr>
              <a:t> </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até os 36 anos de idade</a:t>
            </a:r>
            <a:r>
              <a:rPr kumimoji="0" lang="pt-BR" sz="1900" b="0" i="0" u="none" strike="noStrike" kern="1200" cap="none" spc="0" normalizeH="0" baseline="0" noProof="0" dirty="0">
                <a:ln>
                  <a:noFill/>
                </a:ln>
                <a:solidFill>
                  <a:srgbClr val="1DA6B9"/>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no país...</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2</a:t>
            </a:r>
          </a:p>
        </p:txBody>
      </p:sp>
      <p:sp>
        <p:nvSpPr>
          <p:cNvPr id="5" name="CaixaDeTexto 4">
            <a:extLst>
              <a:ext uri="{FF2B5EF4-FFF2-40B4-BE49-F238E27FC236}">
                <a16:creationId xmlns:a16="http://schemas.microsoft.com/office/drawing/2014/main" id="{D384D9AB-265B-57A6-EE07-654B2F576B19}"/>
              </a:ext>
            </a:extLst>
          </p:cNvPr>
          <p:cNvSpPr txBox="1"/>
          <p:nvPr/>
        </p:nvSpPr>
        <p:spPr>
          <a:xfrm>
            <a:off x="1850377" y="3267245"/>
            <a:ext cx="2991397" cy="126188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Aproximadamente </a:t>
            </a:r>
            <a:b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b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19 mulheres morrem por dia</a:t>
            </a:r>
            <a:r>
              <a:rPr kumimoji="0" lang="pt-BR" sz="1900" b="0" i="0" u="none" strike="noStrike" kern="1200" cap="none" spc="0" normalizeH="0" baseline="0" noProof="0" dirty="0">
                <a:ln>
                  <a:noFill/>
                </a:ln>
                <a:solidFill>
                  <a:srgbClr val="1DA6B9"/>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devido ao câncer de colo de útero.</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9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6" name="CaixaDeTexto 5">
            <a:extLst>
              <a:ext uri="{FF2B5EF4-FFF2-40B4-BE49-F238E27FC236}">
                <a16:creationId xmlns:a16="http://schemas.microsoft.com/office/drawing/2014/main" id="{54C773CB-C606-1813-97DB-8D809801C9EE}"/>
              </a:ext>
            </a:extLst>
          </p:cNvPr>
          <p:cNvSpPr txBox="1"/>
          <p:nvPr/>
        </p:nvSpPr>
        <p:spPr>
          <a:xfrm>
            <a:off x="6995877" y="3225177"/>
            <a:ext cx="3457969" cy="126188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Orientação e educação</a:t>
            </a:r>
            <a:r>
              <a:rPr kumimoji="0" lang="pt-BR" sz="1900" b="0" i="0" u="none" strike="noStrike" kern="1200" cap="none" spc="0" normalizeH="0" baseline="0" noProof="0" dirty="0">
                <a:ln>
                  <a:noFill/>
                </a:ln>
                <a:solidFill>
                  <a:srgbClr val="1DA6B9"/>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são alguns dos pilares para o sucesso da vacinação contra infecções pelo HPV.</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4</a:t>
            </a:r>
            <a:endParaRPr kumimoji="0" lang="pt-BR" sz="19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7" name="CaixaDeTexto 6">
            <a:extLst>
              <a:ext uri="{FF2B5EF4-FFF2-40B4-BE49-F238E27FC236}">
                <a16:creationId xmlns:a16="http://schemas.microsoft.com/office/drawing/2014/main" id="{8E6D302A-B807-B061-0C7B-EE9F36F930BF}"/>
              </a:ext>
            </a:extLst>
          </p:cNvPr>
          <p:cNvSpPr txBox="1"/>
          <p:nvPr/>
        </p:nvSpPr>
        <p:spPr>
          <a:xfrm>
            <a:off x="386079" y="4717206"/>
            <a:ext cx="11419842"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1200" cap="none" spc="0" normalizeH="0" baseline="0" noProof="0" dirty="0">
                <a:ln>
                  <a:noFill/>
                </a:ln>
                <a:solidFill>
                  <a:srgbClr val="264A9A"/>
                </a:solidFill>
                <a:effectLst/>
                <a:uLnTx/>
                <a:uFillTx/>
                <a:latin typeface="Arial" panose="020B0604020202020204"/>
                <a:ea typeface="+mn-ea"/>
                <a:cs typeface="+mn-cs"/>
              </a:rPr>
              <a:t>Vamos juntos(as) contribuir com a erradicação de cânceres e outras doenças associadas ao HPV!</a:t>
            </a:r>
            <a:r>
              <a:rPr kumimoji="0" lang="pt-BR" sz="2200" b="1" i="0" u="none" strike="noStrike" kern="1200" cap="none" spc="0" normalizeH="0" baseline="30000" noProof="0" dirty="0">
                <a:ln>
                  <a:noFill/>
                </a:ln>
                <a:solidFill>
                  <a:srgbClr val="264A9A"/>
                </a:solidFill>
                <a:effectLst/>
                <a:uLnTx/>
                <a:uFillTx/>
                <a:latin typeface="Arial" panose="020B0604020202020204"/>
                <a:ea typeface="+mn-ea"/>
                <a:cs typeface="+mn-cs"/>
              </a:rPr>
              <a:t>5</a:t>
            </a:r>
          </a:p>
        </p:txBody>
      </p:sp>
      <p:sp>
        <p:nvSpPr>
          <p:cNvPr id="8" name="CaixaDeTexto 7">
            <a:extLst>
              <a:ext uri="{FF2B5EF4-FFF2-40B4-BE49-F238E27FC236}">
                <a16:creationId xmlns:a16="http://schemas.microsoft.com/office/drawing/2014/main" id="{657F96D4-6E96-C491-D90E-EC51B7AFA9D7}"/>
              </a:ext>
            </a:extLst>
          </p:cNvPr>
          <p:cNvSpPr txBox="1"/>
          <p:nvPr/>
        </p:nvSpPr>
        <p:spPr>
          <a:xfrm>
            <a:off x="113869" y="5337821"/>
            <a:ext cx="10938438"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8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292929"/>
                </a:solidFill>
                <a:effectLst/>
                <a:uLnTx/>
                <a:uFillTx/>
                <a:latin typeface="Arial" panose="020B0604020202020204"/>
                <a:ea typeface="+mn-ea"/>
                <a:cs typeface="+mn-cs"/>
              </a:rPr>
              <a:t>A Organização Mundial da Saúde emitiu um chamado, em 2018, para eliminação do câncer de colo uterino por ele ser um grave problema de saúde pública. A </a:t>
            </a:r>
            <a:r>
              <a:rPr kumimoji="0" lang="pt-BR" sz="800" b="0" i="0" u="none" strike="noStrike" kern="1200" cap="none" spc="0" normalizeH="0" baseline="0" noProof="0" dirty="0" err="1">
                <a:ln>
                  <a:noFill/>
                </a:ln>
                <a:solidFill>
                  <a:srgbClr val="292929"/>
                </a:solidFill>
                <a:effectLst/>
                <a:uLnTx/>
                <a:uFillTx/>
                <a:latin typeface="Arial" panose="020B0604020202020204"/>
                <a:ea typeface="+mn-ea"/>
                <a:cs typeface="+mn-cs"/>
              </a:rPr>
              <a:t>Febrasgo</a:t>
            </a:r>
            <a:r>
              <a:rPr kumimoji="0" lang="pt-BR" sz="800" b="0" i="0" u="none" strike="noStrike" kern="1200" cap="none" spc="0" normalizeH="0" baseline="0" noProof="0" dirty="0">
                <a:ln>
                  <a:noFill/>
                </a:ln>
                <a:solidFill>
                  <a:srgbClr val="292929"/>
                </a:solidFill>
                <a:effectLst/>
                <a:uLnTx/>
                <a:uFillTx/>
                <a:latin typeface="Arial" panose="020B0604020202020204"/>
                <a:ea typeface="+mn-ea"/>
                <a:cs typeface="+mn-cs"/>
              </a:rPr>
              <a:t>, por meio das suas Comissões Nacionais Especializadas do Trato Genital Inferior, Oncologia e Vacinas endossa e apoia o chamado.</a:t>
            </a:r>
            <a:r>
              <a:rPr kumimoji="0" lang="pt-BR" sz="800" b="0" i="0" u="none" strike="noStrike" kern="1200" cap="none" spc="0" normalizeH="0" baseline="30000" noProof="0" dirty="0">
                <a:ln>
                  <a:noFill/>
                </a:ln>
                <a:solidFill>
                  <a:srgbClr val="292929"/>
                </a:solidFill>
                <a:effectLst/>
                <a:uLnTx/>
                <a:uFillTx/>
                <a:latin typeface="Arial" panose="020B0604020202020204"/>
                <a:ea typeface="+mn-ea"/>
                <a:cs typeface="+mn-cs"/>
              </a:rPr>
              <a:t>5</a:t>
            </a:r>
          </a:p>
        </p:txBody>
      </p:sp>
      <p:pic>
        <p:nvPicPr>
          <p:cNvPr id="13" name="Gráfico 12">
            <a:extLst>
              <a:ext uri="{FF2B5EF4-FFF2-40B4-BE49-F238E27FC236}">
                <a16:creationId xmlns:a16="http://schemas.microsoft.com/office/drawing/2014/main" id="{2034CE10-EDFD-7D7A-965F-DE24B06303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3784" y="1360649"/>
            <a:ext cx="1173666" cy="1194625"/>
          </a:xfrm>
          <a:prstGeom prst="rect">
            <a:avLst/>
          </a:prstGeom>
        </p:spPr>
      </p:pic>
      <p:pic>
        <p:nvPicPr>
          <p:cNvPr id="15" name="Gráfico 14">
            <a:extLst>
              <a:ext uri="{FF2B5EF4-FFF2-40B4-BE49-F238E27FC236}">
                <a16:creationId xmlns:a16="http://schemas.microsoft.com/office/drawing/2014/main" id="{C768EFBD-3624-0BA5-FF2F-5F9C23EA1E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04607" y="3155186"/>
            <a:ext cx="937391" cy="1124869"/>
          </a:xfrm>
          <a:prstGeom prst="rect">
            <a:avLst/>
          </a:prstGeom>
        </p:spPr>
      </p:pic>
      <p:pic>
        <p:nvPicPr>
          <p:cNvPr id="24" name="Gráfico 23">
            <a:extLst>
              <a:ext uri="{FF2B5EF4-FFF2-40B4-BE49-F238E27FC236}">
                <a16:creationId xmlns:a16="http://schemas.microsoft.com/office/drawing/2014/main" id="{0DD2EC4F-B3C7-CEDC-D5FE-604A4E79A060}"/>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404144" y="3068644"/>
            <a:ext cx="1479031" cy="1336606"/>
          </a:xfrm>
          <a:prstGeom prst="rect">
            <a:avLst/>
          </a:prstGeom>
        </p:spPr>
      </p:pic>
      <p:pic>
        <p:nvPicPr>
          <p:cNvPr id="25" name="Gráfico 24">
            <a:extLst>
              <a:ext uri="{FF2B5EF4-FFF2-40B4-BE49-F238E27FC236}">
                <a16:creationId xmlns:a16="http://schemas.microsoft.com/office/drawing/2014/main" id="{6AAC3F61-C672-3075-767A-BE4E0E0B7B3C}"/>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5301194" y="3091277"/>
            <a:ext cx="1479031" cy="1336606"/>
          </a:xfrm>
          <a:prstGeom prst="rect">
            <a:avLst/>
          </a:prstGeom>
        </p:spPr>
      </p:pic>
      <p:pic>
        <p:nvPicPr>
          <p:cNvPr id="26" name="Gráfico 25">
            <a:extLst>
              <a:ext uri="{FF2B5EF4-FFF2-40B4-BE49-F238E27FC236}">
                <a16:creationId xmlns:a16="http://schemas.microsoft.com/office/drawing/2014/main" id="{9A104496-687E-7296-7F13-55E850032D76}"/>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5166998" y="1283188"/>
            <a:ext cx="1479031" cy="1336606"/>
          </a:xfrm>
          <a:prstGeom prst="rect">
            <a:avLst/>
          </a:prstGeom>
        </p:spPr>
      </p:pic>
      <p:pic>
        <p:nvPicPr>
          <p:cNvPr id="19" name="Gráfico 18">
            <a:extLst>
              <a:ext uri="{FF2B5EF4-FFF2-40B4-BE49-F238E27FC236}">
                <a16:creationId xmlns:a16="http://schemas.microsoft.com/office/drawing/2014/main" id="{5E49249E-8CC9-5B29-9D34-A64FD47CFD9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73282" y="1434741"/>
            <a:ext cx="1258761" cy="1046440"/>
          </a:xfrm>
          <a:prstGeom prst="rect">
            <a:avLst/>
          </a:prstGeom>
        </p:spPr>
      </p:pic>
      <p:pic>
        <p:nvPicPr>
          <p:cNvPr id="21" name="Gráfico 20">
            <a:extLst>
              <a:ext uri="{FF2B5EF4-FFF2-40B4-BE49-F238E27FC236}">
                <a16:creationId xmlns:a16="http://schemas.microsoft.com/office/drawing/2014/main" id="{381AD4A8-D58C-ED15-42A8-FF7AC467310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576142" y="3089397"/>
            <a:ext cx="1204083" cy="1160298"/>
          </a:xfrm>
          <a:prstGeom prst="rect">
            <a:avLst/>
          </a:prstGeom>
        </p:spPr>
      </p:pic>
      <p:sp>
        <p:nvSpPr>
          <p:cNvPr id="20" name="TextBox 19">
            <a:extLst>
              <a:ext uri="{FF2B5EF4-FFF2-40B4-BE49-F238E27FC236}">
                <a16:creationId xmlns:a16="http://schemas.microsoft.com/office/drawing/2014/main" id="{07C55844-A61A-9145-E0F2-1AFC79B7F7E5}"/>
              </a:ext>
            </a:extLst>
          </p:cNvPr>
          <p:cNvSpPr txBox="1"/>
          <p:nvPr/>
        </p:nvSpPr>
        <p:spPr>
          <a:xfrm>
            <a:off x="113869" y="5764728"/>
            <a:ext cx="1184953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R="0" lvl="0" indent="0" defTabSz="914400" fontAlgn="auto">
              <a:lnSpc>
                <a:spcPct val="100000"/>
              </a:lnSpc>
              <a:spcBef>
                <a:spcPct val="20000"/>
              </a:spcBef>
              <a:spcAft>
                <a:spcPts val="0"/>
              </a:spcAft>
              <a:buClrTx/>
              <a:buSzTx/>
              <a:buFont typeface="Arial" panose="020B0604020202020204" pitchFamily="34" charset="0"/>
              <a:buNone/>
              <a:tabLst/>
              <a:defRPr kumimoji="0" sz="800" b="1" i="0" u="none" strike="noStrike" cap="none" spc="0" normalizeH="0" baseline="0">
                <a:ln>
                  <a:noFill/>
                </a:ln>
                <a:solidFill>
                  <a:schemeClr val="bg1">
                    <a:lumMod val="50000"/>
                  </a:schemeClr>
                </a:solidFill>
                <a:effectLst/>
                <a:uLnTx/>
                <a:uFillTx/>
                <a:latin typeface="Invention" panose="020B0503020008020204"/>
                <a:cs typeface="Arial" panose="020B0604020202020204" pitchFamily="34" charset="0"/>
              </a:defRPr>
            </a:lvl1pPr>
            <a:lvl2pPr marL="742950" indent="-285750">
              <a:spcBef>
                <a:spcPct val="20000"/>
              </a:spcBef>
              <a:buFont typeface="Arial" panose="020B0604020202020204" pitchFamily="34" charset="0"/>
              <a:buChar char="–"/>
              <a:defRPr sz="2800">
                <a:latin typeface="Lucida Handwriting" panose="03010101010101010101" pitchFamily="66" charset="0"/>
              </a:defRPr>
            </a:lvl2pPr>
            <a:lvl3pPr marL="1143000" indent="-228600">
              <a:spcBef>
                <a:spcPct val="20000"/>
              </a:spcBef>
              <a:buFont typeface="Arial" panose="020B0604020202020204" pitchFamily="34" charset="0"/>
              <a:buChar char="•"/>
              <a:defRPr sz="2400">
                <a:latin typeface="Lucida Handwriting" panose="03010101010101010101" pitchFamily="66" charset="0"/>
              </a:defRPr>
            </a:lvl3pPr>
            <a:lvl4pPr marL="1600200" indent="-228600">
              <a:spcBef>
                <a:spcPct val="20000"/>
              </a:spcBef>
              <a:buFont typeface="Arial" panose="020B0604020202020204" pitchFamily="34" charset="0"/>
              <a:buChar char="–"/>
              <a:defRPr sz="2000">
                <a:latin typeface="Lucida Handwriting" panose="03010101010101010101" pitchFamily="66" charset="0"/>
              </a:defRPr>
            </a:lvl4pPr>
            <a:lvl5pPr marL="2057400" indent="-228600">
              <a:spcBef>
                <a:spcPct val="20000"/>
              </a:spcBef>
              <a:buFont typeface="Arial" panose="020B0604020202020204" pitchFamily="34" charset="0"/>
              <a:buChar char="»"/>
              <a:defRPr sz="2000">
                <a:latin typeface="Lucida Handwriting" panose="03010101010101010101" pitchFamily="66" charset="0"/>
              </a:defRPr>
            </a:lvl5pPr>
            <a:lvl6pPr marL="25146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6pPr>
            <a:lvl7pPr marL="29718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7pPr>
            <a:lvl8pPr marL="34290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8pPr>
            <a:lvl9pPr marL="38862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1</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INCA. Estatísticas de câncer. Disponível em: https://www.gov.br/inca/</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pt-br</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/assuntos/</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cancer</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/números.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2.</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INCA. Atlas On-line de Mortalidade. Taxas de mortes por todas as neoplasias, por anos, segundo localização primária do tumor, em mulheres, no Brasil, com idade de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Ign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36, no ano de 2022. Disponível em: https://mortalidade.inca.gov.br/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MortalidadeWeb</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pages</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/Modelo10/</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consultar.xhtml#panelResultado</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3.</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INCA. Atlas On-line de Mortalidade. Taxas de mortes por todas as neoplasias, por anos, segundo localização primária do tumor, em mulheres, no Brasil, com idade de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Ign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60, no ano de 2022. Disponível em: https://mortalidade.inca.gov.br/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MortalidadeWeb</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pages</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/Modelo10/</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consultar.xhtml#panelResultado</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4.</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Petca</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Borislavschi</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Zvanca</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ME et al. Non-sexual HPV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transmission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and</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role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of</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vaccination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for a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better</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future (Review). </a:t>
            </a:r>
            <a:r>
              <a:rPr kumimoji="0" lang="pt-BR" sz="800" b="0" i="1"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Exp</a:t>
            </a:r>
            <a:r>
              <a:rPr kumimoji="0" lang="pt-BR" sz="800" b="0" i="1"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1"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Ther</a:t>
            </a:r>
            <a:r>
              <a:rPr kumimoji="0" lang="pt-BR" sz="800" b="0" i="1"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Med</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2020;20(6):186.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5.</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Febrasgo</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Disponível em: https://www.febrasgo.org.br/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pt</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/noticias/item/1177-febrasgo-integra-campanha-da-oms-para-erradicacao-do-cancer-de-colo-de-utero#:~:</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text</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=Febrasgo%20integra%20campanha%20da%20OMS%20para%20erradicação%20do%20Câncer%20de%20Colo%20de%20Útero,-Segunda%2C%2016%20Novembro&amp;text=São%20Paulo%2C%20novembro%20de%202020,câncer%20de%20colo%20de%20útero. Acessado em 29 de novembro de 2024.</a:t>
            </a:r>
          </a:p>
        </p:txBody>
      </p:sp>
      <p:sp>
        <p:nvSpPr>
          <p:cNvPr id="14" name="CaixaDeTexto 13">
            <a:extLst>
              <a:ext uri="{FF2B5EF4-FFF2-40B4-BE49-F238E27FC236}">
                <a16:creationId xmlns:a16="http://schemas.microsoft.com/office/drawing/2014/main" id="{A5EEC442-09DF-C151-E085-3B38863B7C6D}"/>
              </a:ext>
            </a:extLst>
          </p:cNvPr>
          <p:cNvSpPr txBox="1"/>
          <p:nvPr/>
        </p:nvSpPr>
        <p:spPr>
          <a:xfrm>
            <a:off x="6995877" y="2312770"/>
            <a:ext cx="4198210" cy="67710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...E o </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2º que mais mata mulheres até os 60 anos de idade</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3</a:t>
            </a:r>
          </a:p>
        </p:txBody>
      </p:sp>
    </p:spTree>
    <p:extLst>
      <p:ext uri="{BB962C8B-B14F-4D97-AF65-F5344CB8AC3E}">
        <p14:creationId xmlns:p14="http://schemas.microsoft.com/office/powerpoint/2010/main" val="40387975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E6BA5CB-81E7-A71C-718F-B75FD2E52A9D}"/>
              </a:ext>
            </a:extLst>
          </p:cNvPr>
          <p:cNvSpPr>
            <a:spLocks noGrp="1"/>
          </p:cNvSpPr>
          <p:nvPr>
            <p:ph type="title"/>
          </p:nvPr>
        </p:nvSpPr>
        <p:spPr/>
        <p:txBody>
          <a:bodyPr/>
          <a:lstStyle/>
          <a:p>
            <a:pPr lvl="0">
              <a:lnSpc>
                <a:spcPct val="100000"/>
              </a:lnSpc>
            </a:pPr>
            <a:r>
              <a:rPr lang="pt-BR" dirty="0"/>
              <a:t>A Maioria dos Cânceres e Doenças Causados pelo HPV é Relacionada a 9 Tipos de HPV</a:t>
            </a:r>
            <a:r>
              <a:rPr lang="en-US" baseline="30000" dirty="0"/>
              <a:t>1–3,a</a:t>
            </a:r>
          </a:p>
        </p:txBody>
      </p:sp>
      <p:sp>
        <p:nvSpPr>
          <p:cNvPr id="4" name="Text Placeholder 3">
            <a:extLst>
              <a:ext uri="{FF2B5EF4-FFF2-40B4-BE49-F238E27FC236}">
                <a16:creationId xmlns:a16="http://schemas.microsoft.com/office/drawing/2014/main" id="{74416B34-2311-C499-DEC7-E07959E2765E}"/>
              </a:ext>
            </a:extLst>
          </p:cNvPr>
          <p:cNvSpPr>
            <a:spLocks noGrp="1"/>
          </p:cNvSpPr>
          <p:nvPr>
            <p:ph type="body" sz="quarter" idx="13"/>
          </p:nvPr>
        </p:nvSpPr>
        <p:spPr>
          <a:xfrm>
            <a:off x="266700" y="5693321"/>
            <a:ext cx="11658600" cy="911782"/>
          </a:xfrm>
        </p:spPr>
        <p:txBody>
          <a:bodyPr/>
          <a:lstStyle/>
          <a:p>
            <a:pPr>
              <a:defRPr/>
            </a:pP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HPV: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papilomavírus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humano</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NIC: neoplasia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cervical</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a:defRPr/>
            </a:pP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valores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são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aproximados</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1" i="0" u="none" strike="noStrike" kern="1200" cap="none" spc="0" normalizeH="0" baseline="30000" noProof="0" dirty="0">
                <a:ln>
                  <a:noFill/>
                </a:ln>
                <a:solidFill>
                  <a:schemeClr val="bg1">
                    <a:lumMod val="50000"/>
                  </a:schemeClr>
                </a:solidFill>
                <a:effectLst/>
                <a:uLnTx/>
                <a:uFillTx/>
                <a:ea typeface="+mn-ea"/>
                <a:cs typeface="+mn-cs"/>
              </a:rPr>
              <a:t>b</a:t>
            </a:r>
            <a:r>
              <a:rPr kumimoji="0" lang="pt-BR" sz="800" b="0" i="0" u="none" strike="noStrike" kern="1200" cap="none" spc="0" normalizeH="0" baseline="0" noProof="0" dirty="0">
                <a:ln>
                  <a:noFill/>
                </a:ln>
                <a:solidFill>
                  <a:schemeClr val="bg1">
                    <a:lumMod val="50000"/>
                  </a:schemeClr>
                </a:solidFill>
                <a:effectLst/>
                <a:uLnTx/>
                <a:uFillTx/>
                <a:ea typeface="+mn-ea"/>
                <a:cs typeface="+mn-cs"/>
              </a:rPr>
              <a:t>Esses dados são estimativas de prevalência e não contribuição relativa</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c</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NIC</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 e NIC 3</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800" b="0" i="0" u="none" strike="noStrike" kern="1200" cap="none" spc="0" normalizeH="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d</a:t>
            </a:r>
            <a:r>
              <a:rPr kumimoji="0" lang="en-US" sz="800" b="0" i="0" u="none" strike="noStrike" kern="1200" cap="none" spc="0" normalizeH="0" noProof="0" dirty="0" err="1">
                <a:ln>
                  <a:noFill/>
                </a:ln>
                <a:solidFill>
                  <a:schemeClr val="bg1">
                    <a:lumMod val="50000"/>
                  </a:schemeClr>
                </a:solidFill>
                <a:effectLst/>
                <a:uLnTx/>
                <a:uFillTx/>
                <a:ea typeface="+mn-ea"/>
                <a:cs typeface="+mn-cs"/>
              </a:rPr>
              <a:t>Dados</a:t>
            </a:r>
            <a:r>
              <a:rPr kumimoji="0" lang="en-US" sz="800" b="0" i="0" u="none" strike="noStrike" kern="1200" cap="none" spc="0" normalizeH="0" noProof="0" dirty="0">
                <a:ln>
                  <a:noFill/>
                </a:ln>
                <a:solidFill>
                  <a:schemeClr val="bg1">
                    <a:lumMod val="50000"/>
                  </a:schemeClr>
                </a:solidFill>
                <a:effectLst/>
                <a:uLnTx/>
                <a:uFillTx/>
                <a:ea typeface="+mn-ea"/>
                <a:cs typeface="+mn-cs"/>
              </a:rPr>
              <a:t> dos </a:t>
            </a:r>
            <a:r>
              <a:rPr kumimoji="0" lang="en-US" sz="800" b="0" i="0" u="none" strike="noStrike" kern="1200" cap="none" spc="0" normalizeH="0" noProof="0" dirty="0" err="1">
                <a:ln>
                  <a:noFill/>
                </a:ln>
                <a:solidFill>
                  <a:schemeClr val="bg1">
                    <a:lumMod val="50000"/>
                  </a:schemeClr>
                </a:solidFill>
                <a:effectLst/>
                <a:uLnTx/>
                <a:uFillTx/>
                <a:ea typeface="+mn-ea"/>
                <a:cs typeface="+mn-cs"/>
              </a:rPr>
              <a:t>Estados</a:t>
            </a:r>
            <a:r>
              <a:rPr kumimoji="0" lang="en-US" sz="800" b="0" i="0" u="none" strike="noStrike" kern="1200" cap="none" spc="0" normalizeH="0" noProof="0" dirty="0">
                <a:ln>
                  <a:noFill/>
                </a:ln>
                <a:solidFill>
                  <a:schemeClr val="bg1">
                    <a:lumMod val="50000"/>
                  </a:schemeClr>
                </a:solidFill>
                <a:effectLst/>
                <a:uLnTx/>
                <a:uFillTx/>
                <a:ea typeface="+mn-ea"/>
                <a:cs typeface="+mn-cs"/>
              </a:rPr>
              <a:t> Unidos.</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3</a:t>
            </a:r>
            <a:endParaRPr kumimoji="0" lang="en-US" sz="800" b="0" i="0" u="none" strike="noStrike" kern="1200" cap="none" spc="0" normalizeH="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ea typeface="+mn-ea"/>
                <a:cs typeface="+mn-cs"/>
              </a:rPr>
              <a:t>Nem todas as lesões pré-cancerígenas cervicais e lesões, casos de câncer vulvar, vaginal e anal são causados pelo HPV</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a:p>
            <a:pPr lvl="0">
              <a:buClrTx/>
              <a:defRPr/>
            </a:pPr>
            <a:r>
              <a:rPr kumimoji="0" lang="en-US" alt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de </a:t>
            </a:r>
            <a:r>
              <a:rPr kumimoji="0" lang="en-US" altLang="en-US" sz="800" b="0" i="0" u="none" strike="noStrike" kern="1200" cap="none" spc="0" normalizeH="0" baseline="0" noProof="0" dirty="0" err="1">
                <a:ln>
                  <a:noFill/>
                </a:ln>
                <a:solidFill>
                  <a:schemeClr val="bg1">
                    <a:lumMod val="50000"/>
                  </a:schemeClr>
                </a:solidFill>
                <a:effectLst/>
                <a:uLnTx/>
                <a:uFillTx/>
                <a:ea typeface="+mn-ea"/>
                <a:cs typeface="+mn-cs"/>
              </a:rPr>
              <a:t>Sanjosé</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 S, Serrano B, Tous S et al. Burden of Human Papillomavirus (HPV)-Related Cancers Attributable to HPVs 6/11/16/18/31/33/45/52 and 58. </a:t>
            </a:r>
            <a:r>
              <a:rPr kumimoji="0" lang="en-US" altLang="en-US" sz="800" b="0" i="1" u="none" strike="noStrike" kern="1200" cap="none" spc="0" normalizeH="0" baseline="0" noProof="0" dirty="0">
                <a:ln>
                  <a:noFill/>
                </a:ln>
                <a:solidFill>
                  <a:schemeClr val="bg1">
                    <a:lumMod val="50000"/>
                  </a:schemeClr>
                </a:solidFill>
                <a:effectLst/>
                <a:uLnTx/>
                <a:uFillTx/>
                <a:ea typeface="+mn-ea"/>
                <a:cs typeface="+mn-cs"/>
              </a:rPr>
              <a:t>JNCI Cancer Spectrum</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 2019;2(4):pky045.</a:t>
            </a:r>
            <a:r>
              <a:rPr kumimoji="0" lang="en-US" sz="800" b="1" i="0" u="none" strike="noStrike" kern="1200" cap="none" spc="0" normalizeH="0" baseline="0" noProof="0" dirty="0">
                <a:ln>
                  <a:noFill/>
                </a:ln>
                <a:solidFill>
                  <a:schemeClr val="bg1">
                    <a:lumMod val="50000"/>
                  </a:schemeClr>
                </a:solidFill>
                <a:effectLst/>
                <a:uLnTx/>
                <a:uFillTx/>
                <a:ea typeface="+mn-ea"/>
                <a:cs typeface="+mn-cs"/>
              </a:rPr>
              <a:t> </a:t>
            </a:r>
            <a:r>
              <a:rPr kumimoji="0" lang="en-US" altLang="en-US" sz="800" b="1" i="0" u="none" strike="noStrike" kern="1200" cap="none" spc="0" normalizeH="0" baseline="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Bruni L,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Albero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G, Serrano B et al. Human papillomavirus and related diseases report. ICO/IARC HPV Information Centre; 2021.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Disponível</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em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hlinkClick r:id="rId3">
                  <a:extLst>
                    <a:ext uri="{A12FA001-AC4F-418D-AE19-62706E023703}">
                      <ahyp:hlinkClr xmlns:ahyp="http://schemas.microsoft.com/office/drawing/2018/hyperlinkcolor" val="tx"/>
                    </a:ext>
                  </a:extLst>
                </a:hlinkClick>
              </a:rPr>
              <a:t>https://hpvcentre.net/datastatistics.php</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pt-BR" sz="800" dirty="0">
                <a:solidFill>
                  <a:schemeClr val="bg1">
                    <a:lumMod val="50000"/>
                  </a:schemeClr>
                </a:solidFill>
                <a:cs typeface="Arial" panose="020B0604020202020204" pitchFamily="34" charset="0"/>
              </a:rPr>
              <a:t>Acessado em 29 de novembro de 2024.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altLang="en-US" sz="800" b="1" i="0" u="none" strike="noStrike" kern="1200" cap="none" spc="0" normalizeH="0" baseline="0" noProof="0" dirty="0">
                <a:ln>
                  <a:noFill/>
                </a:ln>
                <a:solidFill>
                  <a:schemeClr val="bg1">
                    <a:lumMod val="50000"/>
                  </a:schemeClr>
                </a:solidFill>
                <a:effectLst/>
                <a:uLnTx/>
                <a:uFillTx/>
                <a:ea typeface="+mn-ea"/>
                <a:cs typeface="+mn-cs"/>
              </a:rPr>
              <a:t>3. </a:t>
            </a:r>
            <a:r>
              <a:rPr lang="en-US" sz="800" dirty="0">
                <a:solidFill>
                  <a:schemeClr val="bg1">
                    <a:lumMod val="50000"/>
                  </a:schemeClr>
                </a:solidFill>
              </a:rPr>
              <a:t>Centers for Disease Control and Prevention. Anogenital </a:t>
            </a:r>
            <a:r>
              <a:rPr kumimoji="0" lang="en-US" sz="800" b="0" i="0" u="none" strike="noStrike" kern="1200" cap="none" spc="0" normalizeH="0" baseline="0" noProof="0" dirty="0">
                <a:ln>
                  <a:noFill/>
                </a:ln>
                <a:solidFill>
                  <a:schemeClr val="bg1">
                    <a:lumMod val="50000"/>
                  </a:schemeClr>
                </a:solidFill>
                <a:effectLst/>
                <a:uLnTx/>
                <a:uFillTx/>
                <a:ea typeface="+mn-ea"/>
                <a:cs typeface="+mn-cs"/>
              </a:rPr>
              <a:t>warts. 2021. </a:t>
            </a:r>
            <a:r>
              <a:rPr kumimoji="0" lang="en-US" sz="800" b="0" i="0" u="none" strike="noStrike" kern="1200" cap="none" spc="0" normalizeH="0" baseline="0" noProof="0" dirty="0">
                <a:ln>
                  <a:noFill/>
                </a:ln>
                <a:solidFill>
                  <a:schemeClr val="bg1">
                    <a:lumMod val="50000"/>
                  </a:schemeClr>
                </a:solidFill>
                <a:effectLst/>
                <a:uLnTx/>
                <a:uFillTx/>
                <a:ea typeface="+mn-ea"/>
                <a:cs typeface="+mn-cs"/>
                <a:hlinkClick r:id="rId4">
                  <a:extLst>
                    <a:ext uri="{A12FA001-AC4F-418D-AE19-62706E023703}">
                      <ahyp:hlinkClr xmlns:ahyp="http://schemas.microsoft.com/office/drawing/2018/hyperlinkcolor" val="tx"/>
                    </a:ext>
                  </a:extLst>
                </a:hlinkClick>
              </a:rPr>
              <a:t>www.cdc.gov/std/treatment-guidelines/anogenital-warts.htm#print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pt-BR" sz="800" dirty="0">
                <a:solidFill>
                  <a:schemeClr val="bg1">
                    <a:lumMod val="50000"/>
                  </a:schemeClr>
                </a:solidFill>
                <a:cs typeface="Arial" panose="020B0604020202020204" pitchFamily="34" charset="0"/>
              </a:rPr>
              <a:t>Acessado em 29 de novembro de 2024.</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p:txBody>
      </p:sp>
      <p:sp>
        <p:nvSpPr>
          <p:cNvPr id="2" name="Slide Number Placeholder 1">
            <a:extLst>
              <a:ext uri="{FF2B5EF4-FFF2-40B4-BE49-F238E27FC236}">
                <a16:creationId xmlns:a16="http://schemas.microsoft.com/office/drawing/2014/main" id="{B2612AA2-0E51-806F-29B6-716F0F2DEDF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234115F0-CDC9-1C01-36C4-618C5CD1AA10}"/>
              </a:ext>
            </a:extLst>
          </p:cNvPr>
          <p:cNvSpPr/>
          <p:nvPr/>
        </p:nvSpPr>
        <p:spPr>
          <a:xfrm>
            <a:off x="3411119" y="1322012"/>
            <a:ext cx="2458811" cy="27550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Vulvar</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1</a:t>
            </a:r>
          </a:p>
        </p:txBody>
      </p:sp>
      <p:sp>
        <p:nvSpPr>
          <p:cNvPr id="8" name="Rectangle: Top Corners Rounded 7">
            <a:extLst>
              <a:ext uri="{FF2B5EF4-FFF2-40B4-BE49-F238E27FC236}">
                <a16:creationId xmlns:a16="http://schemas.microsoft.com/office/drawing/2014/main" id="{97A6F2B5-AA81-AE9E-CA5F-A657F1CE04C6}"/>
              </a:ext>
            </a:extLst>
          </p:cNvPr>
          <p:cNvSpPr/>
          <p:nvPr/>
        </p:nvSpPr>
        <p:spPr>
          <a:xfrm rot="16200000" flipH="1">
            <a:off x="4503927"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842E56D5-1BB3-9F8B-E611-B9784E94F82C}"/>
              </a:ext>
            </a:extLst>
          </p:cNvPr>
          <p:cNvGrpSpPr/>
          <p:nvPr/>
        </p:nvGrpSpPr>
        <p:grpSpPr>
          <a:xfrm>
            <a:off x="3394896" y="2242805"/>
            <a:ext cx="2295907" cy="659051"/>
            <a:chOff x="3394896" y="2136125"/>
            <a:chExt cx="2295907" cy="659051"/>
          </a:xfrm>
        </p:grpSpPr>
        <p:sp>
          <p:nvSpPr>
            <p:cNvPr id="10" name="TextBox 9">
              <a:extLst>
                <a:ext uri="{FF2B5EF4-FFF2-40B4-BE49-F238E27FC236}">
                  <a16:creationId xmlns:a16="http://schemas.microsoft.com/office/drawing/2014/main" id="{DFA7AD77-A962-27DD-789D-C188923955B7}"/>
                </a:ext>
              </a:extLst>
            </p:cNvPr>
            <p:cNvSpPr txBox="1"/>
            <p:nvPr/>
          </p:nvSpPr>
          <p:spPr>
            <a:xfrm>
              <a:off x="4959283" y="2415907"/>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+13</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11" name="Rectangle: Top Corners Rounded 10">
              <a:extLst>
                <a:ext uri="{FF2B5EF4-FFF2-40B4-BE49-F238E27FC236}">
                  <a16:creationId xmlns:a16="http://schemas.microsoft.com/office/drawing/2014/main" id="{531D010A-12C2-1BEF-51EF-91697145A7EE}"/>
                </a:ext>
              </a:extLst>
            </p:cNvPr>
            <p:cNvSpPr/>
            <p:nvPr/>
          </p:nvSpPr>
          <p:spPr>
            <a:xfrm rot="16200000" flipH="1">
              <a:off x="4343450" y="1187571"/>
              <a:ext cx="250818" cy="2147926"/>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AB2F85"/>
                </a:solidFill>
                <a:effectLst/>
                <a:uLnTx/>
                <a:uFillTx/>
                <a:latin typeface="Arial" panose="020B0604020202020204"/>
                <a:ea typeface="+mn-ea"/>
                <a:cs typeface="+mn-cs"/>
              </a:endParaRPr>
            </a:p>
          </p:txBody>
        </p:sp>
      </p:grpSp>
      <p:grpSp>
        <p:nvGrpSpPr>
          <p:cNvPr id="12" name="Group 11">
            <a:extLst>
              <a:ext uri="{FF2B5EF4-FFF2-40B4-BE49-F238E27FC236}">
                <a16:creationId xmlns:a16="http://schemas.microsoft.com/office/drawing/2014/main" id="{B4E51349-076A-6B70-3CD9-02B77A03C98E}"/>
              </a:ext>
            </a:extLst>
          </p:cNvPr>
          <p:cNvGrpSpPr/>
          <p:nvPr/>
        </p:nvGrpSpPr>
        <p:grpSpPr>
          <a:xfrm>
            <a:off x="3394896" y="2242805"/>
            <a:ext cx="1826971" cy="659051"/>
            <a:chOff x="3394896" y="2136125"/>
            <a:chExt cx="1826971" cy="659051"/>
          </a:xfrm>
        </p:grpSpPr>
        <p:sp>
          <p:nvSpPr>
            <p:cNvPr id="13" name="TextBox 12">
              <a:extLst>
                <a:ext uri="{FF2B5EF4-FFF2-40B4-BE49-F238E27FC236}">
                  <a16:creationId xmlns:a16="http://schemas.microsoft.com/office/drawing/2014/main" id="{3CBB4A92-77DE-3833-C4C5-81A1887670E6}"/>
                </a:ext>
              </a:extLst>
            </p:cNvPr>
            <p:cNvSpPr txBox="1"/>
            <p:nvPr/>
          </p:nvSpPr>
          <p:spPr>
            <a:xfrm>
              <a:off x="3394896" y="2414201"/>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74</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14" name="Rectangle: Top Corners Rounded 13">
              <a:extLst>
                <a:ext uri="{FF2B5EF4-FFF2-40B4-BE49-F238E27FC236}">
                  <a16:creationId xmlns:a16="http://schemas.microsoft.com/office/drawing/2014/main" id="{E4261C11-BA7C-7DAB-026B-F577ADF377E5}"/>
                </a:ext>
              </a:extLst>
            </p:cNvPr>
            <p:cNvSpPr/>
            <p:nvPr/>
          </p:nvSpPr>
          <p:spPr>
            <a:xfrm rot="16200000" flipH="1">
              <a:off x="4182973" y="1348048"/>
              <a:ext cx="250818" cy="1826971"/>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5" name="Group 14">
            <a:extLst>
              <a:ext uri="{FF2B5EF4-FFF2-40B4-BE49-F238E27FC236}">
                <a16:creationId xmlns:a16="http://schemas.microsoft.com/office/drawing/2014/main" id="{3DBCAD5A-523B-3932-21CA-3F809CEC5BC5}"/>
              </a:ext>
            </a:extLst>
          </p:cNvPr>
          <p:cNvGrpSpPr/>
          <p:nvPr/>
        </p:nvGrpSpPr>
        <p:grpSpPr>
          <a:xfrm>
            <a:off x="3394896" y="1692243"/>
            <a:ext cx="2147928" cy="513986"/>
            <a:chOff x="3394896" y="1585563"/>
            <a:chExt cx="2147928" cy="513986"/>
          </a:xfrm>
          <a:solidFill>
            <a:schemeClr val="accent4"/>
          </a:solidFill>
        </p:grpSpPr>
        <p:sp>
          <p:nvSpPr>
            <p:cNvPr id="16" name="TextBox 15">
              <a:extLst>
                <a:ext uri="{FF2B5EF4-FFF2-40B4-BE49-F238E27FC236}">
                  <a16:creationId xmlns:a16="http://schemas.microsoft.com/office/drawing/2014/main" id="{434D3A2C-60A8-8DAC-E574-2ECC7CE22819}"/>
                </a:ext>
              </a:extLst>
            </p:cNvPr>
            <p:cNvSpPr txBox="1"/>
            <p:nvPr/>
          </p:nvSpPr>
          <p:spPr>
            <a:xfrm>
              <a:off x="3394896" y="1585563"/>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87</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17" name="Rectangle: Top Corners Rounded 16">
              <a:extLst>
                <a:ext uri="{FF2B5EF4-FFF2-40B4-BE49-F238E27FC236}">
                  <a16:creationId xmlns:a16="http://schemas.microsoft.com/office/drawing/2014/main" id="{8969147F-7470-447B-83DD-0654158E7718}"/>
                </a:ext>
              </a:extLst>
            </p:cNvPr>
            <p:cNvSpPr/>
            <p:nvPr/>
          </p:nvSpPr>
          <p:spPr>
            <a:xfrm rot="16200000" flipH="1">
              <a:off x="4437509" y="994235"/>
              <a:ext cx="62703" cy="2147926"/>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0" name="Rectangle 19">
            <a:extLst>
              <a:ext uri="{FF2B5EF4-FFF2-40B4-BE49-F238E27FC236}">
                <a16:creationId xmlns:a16="http://schemas.microsoft.com/office/drawing/2014/main" id="{B1499E59-638C-BD1F-A2D9-4D9A15DAF7D0}"/>
              </a:ext>
            </a:extLst>
          </p:cNvPr>
          <p:cNvSpPr/>
          <p:nvPr/>
        </p:nvSpPr>
        <p:spPr>
          <a:xfrm>
            <a:off x="6357519" y="1322012"/>
            <a:ext cx="2295483"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Vaginal</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1</a:t>
            </a:r>
          </a:p>
        </p:txBody>
      </p:sp>
      <p:cxnSp>
        <p:nvCxnSpPr>
          <p:cNvPr id="21" name="Straight Connector 20">
            <a:extLst>
              <a:ext uri="{FF2B5EF4-FFF2-40B4-BE49-F238E27FC236}">
                <a16:creationId xmlns:a16="http://schemas.microsoft.com/office/drawing/2014/main" id="{9EC73844-C47C-B6F6-531D-EB2A0E9A0837}"/>
              </a:ext>
            </a:extLst>
          </p:cNvPr>
          <p:cNvCxnSpPr>
            <a:cxnSpLocks/>
          </p:cNvCxnSpPr>
          <p:nvPr/>
        </p:nvCxnSpPr>
        <p:spPr>
          <a:xfrm>
            <a:off x="6388617" y="1939169"/>
            <a:ext cx="0" cy="8589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Rectangle: Top Corners Rounded 21">
            <a:extLst>
              <a:ext uri="{FF2B5EF4-FFF2-40B4-BE49-F238E27FC236}">
                <a16:creationId xmlns:a16="http://schemas.microsoft.com/office/drawing/2014/main" id="{29F8FDDD-FFEA-B983-B1C5-EB52C8A35445}"/>
              </a:ext>
            </a:extLst>
          </p:cNvPr>
          <p:cNvSpPr/>
          <p:nvPr/>
        </p:nvSpPr>
        <p:spPr>
          <a:xfrm rot="16200000" flipH="1">
            <a:off x="7450327"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 name="Group 22">
            <a:extLst>
              <a:ext uri="{FF2B5EF4-FFF2-40B4-BE49-F238E27FC236}">
                <a16:creationId xmlns:a16="http://schemas.microsoft.com/office/drawing/2014/main" id="{CED8CB3C-F0E3-3A0A-6B32-6DA272E24FE9}"/>
              </a:ext>
            </a:extLst>
          </p:cNvPr>
          <p:cNvGrpSpPr/>
          <p:nvPr/>
        </p:nvGrpSpPr>
        <p:grpSpPr>
          <a:xfrm>
            <a:off x="6341296" y="2242805"/>
            <a:ext cx="2326961" cy="672977"/>
            <a:chOff x="6341296" y="2136125"/>
            <a:chExt cx="2326961" cy="672977"/>
          </a:xfrm>
        </p:grpSpPr>
        <p:sp>
          <p:nvSpPr>
            <p:cNvPr id="24" name="TextBox 23">
              <a:extLst>
                <a:ext uri="{FF2B5EF4-FFF2-40B4-BE49-F238E27FC236}">
                  <a16:creationId xmlns:a16="http://schemas.microsoft.com/office/drawing/2014/main" id="{6AA97718-BE4C-89E6-AE2C-AE9E4CFC218C}"/>
                </a:ext>
              </a:extLst>
            </p:cNvPr>
            <p:cNvSpPr txBox="1"/>
            <p:nvPr/>
          </p:nvSpPr>
          <p:spPr>
            <a:xfrm>
              <a:off x="7936737" y="2429833"/>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+20</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25" name="Rectangle: Top Corners Rounded 24">
              <a:extLst>
                <a:ext uri="{FF2B5EF4-FFF2-40B4-BE49-F238E27FC236}">
                  <a16:creationId xmlns:a16="http://schemas.microsoft.com/office/drawing/2014/main" id="{FFF15283-2C2D-7CEC-21CF-83B04D838573}"/>
                </a:ext>
              </a:extLst>
            </p:cNvPr>
            <p:cNvSpPr/>
            <p:nvPr/>
          </p:nvSpPr>
          <p:spPr>
            <a:xfrm rot="16200000" flipH="1">
              <a:off x="7265161" y="1212260"/>
              <a:ext cx="250818" cy="2098548"/>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6" name="Group 25">
            <a:extLst>
              <a:ext uri="{FF2B5EF4-FFF2-40B4-BE49-F238E27FC236}">
                <a16:creationId xmlns:a16="http://schemas.microsoft.com/office/drawing/2014/main" id="{226ECBC0-ECAB-441F-6A9C-63431EF9E7BD}"/>
              </a:ext>
            </a:extLst>
          </p:cNvPr>
          <p:cNvGrpSpPr/>
          <p:nvPr/>
        </p:nvGrpSpPr>
        <p:grpSpPr>
          <a:xfrm>
            <a:off x="6341296" y="2242805"/>
            <a:ext cx="1604772" cy="659051"/>
            <a:chOff x="6341296" y="2136125"/>
            <a:chExt cx="1604772" cy="659051"/>
          </a:xfrm>
        </p:grpSpPr>
        <p:sp>
          <p:nvSpPr>
            <p:cNvPr id="27" name="TextBox 26">
              <a:extLst>
                <a:ext uri="{FF2B5EF4-FFF2-40B4-BE49-F238E27FC236}">
                  <a16:creationId xmlns:a16="http://schemas.microsoft.com/office/drawing/2014/main" id="{2EFD340C-9525-63B1-3945-72CE3F81BB12}"/>
                </a:ext>
              </a:extLst>
            </p:cNvPr>
            <p:cNvSpPr txBox="1"/>
            <p:nvPr/>
          </p:nvSpPr>
          <p:spPr>
            <a:xfrm>
              <a:off x="6341296" y="2414201"/>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65</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28" name="Rectangle: Top Corners Rounded 27">
              <a:extLst>
                <a:ext uri="{FF2B5EF4-FFF2-40B4-BE49-F238E27FC236}">
                  <a16:creationId xmlns:a16="http://schemas.microsoft.com/office/drawing/2014/main" id="{95FE8C42-82E9-A5F4-0739-61C86F325F76}"/>
                </a:ext>
              </a:extLst>
            </p:cNvPr>
            <p:cNvSpPr/>
            <p:nvPr/>
          </p:nvSpPr>
          <p:spPr>
            <a:xfrm rot="16200000" flipH="1">
              <a:off x="7018273" y="1459148"/>
              <a:ext cx="250818" cy="1604772"/>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9" name="Group 28">
            <a:extLst>
              <a:ext uri="{FF2B5EF4-FFF2-40B4-BE49-F238E27FC236}">
                <a16:creationId xmlns:a16="http://schemas.microsoft.com/office/drawing/2014/main" id="{EA1085C1-F19F-791B-7F4C-F64ABA91B8E7}"/>
              </a:ext>
            </a:extLst>
          </p:cNvPr>
          <p:cNvGrpSpPr/>
          <p:nvPr/>
        </p:nvGrpSpPr>
        <p:grpSpPr>
          <a:xfrm>
            <a:off x="6341298" y="1755507"/>
            <a:ext cx="2098548" cy="450722"/>
            <a:chOff x="6341298" y="1648827"/>
            <a:chExt cx="2098548" cy="450722"/>
          </a:xfrm>
          <a:solidFill>
            <a:schemeClr val="accent4"/>
          </a:solidFill>
        </p:grpSpPr>
        <p:sp>
          <p:nvSpPr>
            <p:cNvPr id="30" name="TextBox 29">
              <a:extLst>
                <a:ext uri="{FF2B5EF4-FFF2-40B4-BE49-F238E27FC236}">
                  <a16:creationId xmlns:a16="http://schemas.microsoft.com/office/drawing/2014/main" id="{9BF214CC-F420-19F4-4E7F-F930E22FD651}"/>
                </a:ext>
              </a:extLst>
            </p:cNvPr>
            <p:cNvSpPr txBox="1"/>
            <p:nvPr/>
          </p:nvSpPr>
          <p:spPr>
            <a:xfrm>
              <a:off x="6380479" y="1648827"/>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85</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31" name="Rectangle: Top Corners Rounded 30">
              <a:extLst>
                <a:ext uri="{FF2B5EF4-FFF2-40B4-BE49-F238E27FC236}">
                  <a16:creationId xmlns:a16="http://schemas.microsoft.com/office/drawing/2014/main" id="{18AD4E79-8538-620C-4866-86B172B977A3}"/>
                </a:ext>
              </a:extLst>
            </p:cNvPr>
            <p:cNvSpPr/>
            <p:nvPr/>
          </p:nvSpPr>
          <p:spPr>
            <a:xfrm rot="16200000" flipH="1">
              <a:off x="7359220" y="1018924"/>
              <a:ext cx="62703" cy="2098548"/>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4" name="Rectangle 33">
            <a:extLst>
              <a:ext uri="{FF2B5EF4-FFF2-40B4-BE49-F238E27FC236}">
                <a16:creationId xmlns:a16="http://schemas.microsoft.com/office/drawing/2014/main" id="{3B4C8EA5-6082-17A7-52FB-BE8C00501D88}"/>
              </a:ext>
            </a:extLst>
          </p:cNvPr>
          <p:cNvSpPr/>
          <p:nvPr/>
        </p:nvSpPr>
        <p:spPr>
          <a:xfrm>
            <a:off x="9294716" y="1322012"/>
            <a:ext cx="2458365"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Anal</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1</a:t>
            </a:r>
          </a:p>
        </p:txBody>
      </p:sp>
      <p:cxnSp>
        <p:nvCxnSpPr>
          <p:cNvPr id="35" name="Straight Connector 34">
            <a:extLst>
              <a:ext uri="{FF2B5EF4-FFF2-40B4-BE49-F238E27FC236}">
                <a16:creationId xmlns:a16="http://schemas.microsoft.com/office/drawing/2014/main" id="{69DF016C-F664-DD4C-44E5-714140D0A4A3}"/>
              </a:ext>
            </a:extLst>
          </p:cNvPr>
          <p:cNvCxnSpPr>
            <a:cxnSpLocks/>
          </p:cNvCxnSpPr>
          <p:nvPr/>
        </p:nvCxnSpPr>
        <p:spPr>
          <a:xfrm>
            <a:off x="9223946" y="1963233"/>
            <a:ext cx="0" cy="8589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6" name="Rectangle: Top Corners Rounded 35">
            <a:extLst>
              <a:ext uri="{FF2B5EF4-FFF2-40B4-BE49-F238E27FC236}">
                <a16:creationId xmlns:a16="http://schemas.microsoft.com/office/drawing/2014/main" id="{DBF695E1-16C6-15B1-381D-6B6228BCD4DC}"/>
              </a:ext>
            </a:extLst>
          </p:cNvPr>
          <p:cNvSpPr/>
          <p:nvPr/>
        </p:nvSpPr>
        <p:spPr>
          <a:xfrm rot="16200000" flipH="1">
            <a:off x="10387524"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7" name="Group 36">
            <a:extLst>
              <a:ext uri="{FF2B5EF4-FFF2-40B4-BE49-F238E27FC236}">
                <a16:creationId xmlns:a16="http://schemas.microsoft.com/office/drawing/2014/main" id="{A0BD3276-3DCC-E618-94CB-A254F357F83F}"/>
              </a:ext>
            </a:extLst>
          </p:cNvPr>
          <p:cNvGrpSpPr/>
          <p:nvPr/>
        </p:nvGrpSpPr>
        <p:grpSpPr>
          <a:xfrm>
            <a:off x="9278493" y="2242805"/>
            <a:ext cx="2592379" cy="672977"/>
            <a:chOff x="9278493" y="2136125"/>
            <a:chExt cx="2592379" cy="672977"/>
          </a:xfrm>
        </p:grpSpPr>
        <p:sp>
          <p:nvSpPr>
            <p:cNvPr id="38" name="TextBox 37">
              <a:extLst>
                <a:ext uri="{FF2B5EF4-FFF2-40B4-BE49-F238E27FC236}">
                  <a16:creationId xmlns:a16="http://schemas.microsoft.com/office/drawing/2014/main" id="{D238EA61-A6F1-E1F5-B434-E1E0EC6C56EA}"/>
                </a:ext>
              </a:extLst>
            </p:cNvPr>
            <p:cNvSpPr txBox="1"/>
            <p:nvPr/>
          </p:nvSpPr>
          <p:spPr>
            <a:xfrm>
              <a:off x="11139352" y="2429833"/>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8</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39" name="Rectangle: Top Corners Rounded 38">
              <a:extLst>
                <a:ext uri="{FF2B5EF4-FFF2-40B4-BE49-F238E27FC236}">
                  <a16:creationId xmlns:a16="http://schemas.microsoft.com/office/drawing/2014/main" id="{5310DA80-7A7C-4A21-B167-7E0D4ED03F6A}"/>
                </a:ext>
              </a:extLst>
            </p:cNvPr>
            <p:cNvSpPr/>
            <p:nvPr/>
          </p:nvSpPr>
          <p:spPr>
            <a:xfrm rot="16200000" flipH="1">
              <a:off x="10325802" y="1088816"/>
              <a:ext cx="250818" cy="2345436"/>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0" name="Group 39">
            <a:extLst>
              <a:ext uri="{FF2B5EF4-FFF2-40B4-BE49-F238E27FC236}">
                <a16:creationId xmlns:a16="http://schemas.microsoft.com/office/drawing/2014/main" id="{60AB0B1E-2803-74F5-5F13-C0E5CC0A1B49}"/>
              </a:ext>
            </a:extLst>
          </p:cNvPr>
          <p:cNvGrpSpPr/>
          <p:nvPr/>
        </p:nvGrpSpPr>
        <p:grpSpPr>
          <a:xfrm>
            <a:off x="9278493" y="2242805"/>
            <a:ext cx="2147926" cy="672977"/>
            <a:chOff x="9278493" y="2136125"/>
            <a:chExt cx="2147926" cy="672977"/>
          </a:xfrm>
        </p:grpSpPr>
        <p:sp>
          <p:nvSpPr>
            <p:cNvPr id="41" name="TextBox 40">
              <a:extLst>
                <a:ext uri="{FF2B5EF4-FFF2-40B4-BE49-F238E27FC236}">
                  <a16:creationId xmlns:a16="http://schemas.microsoft.com/office/drawing/2014/main" id="{C0C5EA2B-E576-ADBD-F9F2-8C4D7306C209}"/>
                </a:ext>
              </a:extLst>
            </p:cNvPr>
            <p:cNvSpPr txBox="1"/>
            <p:nvPr/>
          </p:nvSpPr>
          <p:spPr>
            <a:xfrm>
              <a:off x="9278493" y="2428127"/>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87</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42" name="Rectangle: Top Corners Rounded 41">
              <a:extLst>
                <a:ext uri="{FF2B5EF4-FFF2-40B4-BE49-F238E27FC236}">
                  <a16:creationId xmlns:a16="http://schemas.microsoft.com/office/drawing/2014/main" id="{1C256B87-CD1C-E178-E28E-E9ACD845EF38}"/>
                </a:ext>
              </a:extLst>
            </p:cNvPr>
            <p:cNvSpPr/>
            <p:nvPr/>
          </p:nvSpPr>
          <p:spPr>
            <a:xfrm rot="16200000" flipH="1">
              <a:off x="10227047" y="1187571"/>
              <a:ext cx="250818" cy="2147926"/>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2AC44C14-7A07-487D-B6D8-F868618AAF2F}"/>
              </a:ext>
            </a:extLst>
          </p:cNvPr>
          <p:cNvGrpSpPr/>
          <p:nvPr/>
        </p:nvGrpSpPr>
        <p:grpSpPr>
          <a:xfrm>
            <a:off x="9278493" y="1741607"/>
            <a:ext cx="2345438" cy="464622"/>
            <a:chOff x="9278493" y="1634927"/>
            <a:chExt cx="2345438" cy="464622"/>
          </a:xfrm>
          <a:solidFill>
            <a:schemeClr val="accent4"/>
          </a:solidFill>
        </p:grpSpPr>
        <p:sp>
          <p:nvSpPr>
            <p:cNvPr id="44" name="TextBox 43">
              <a:extLst>
                <a:ext uri="{FF2B5EF4-FFF2-40B4-BE49-F238E27FC236}">
                  <a16:creationId xmlns:a16="http://schemas.microsoft.com/office/drawing/2014/main" id="{7668AF04-DEF7-3131-98D0-A1020B7D0950}"/>
                </a:ext>
              </a:extLst>
            </p:cNvPr>
            <p:cNvSpPr txBox="1"/>
            <p:nvPr/>
          </p:nvSpPr>
          <p:spPr>
            <a:xfrm>
              <a:off x="9278493" y="1634927"/>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95</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45" name="Rectangle: Top Corners Rounded 44">
              <a:extLst>
                <a:ext uri="{FF2B5EF4-FFF2-40B4-BE49-F238E27FC236}">
                  <a16:creationId xmlns:a16="http://schemas.microsoft.com/office/drawing/2014/main" id="{195F4453-C407-9406-9078-858FA496D4AB}"/>
                </a:ext>
              </a:extLst>
            </p:cNvPr>
            <p:cNvSpPr/>
            <p:nvPr/>
          </p:nvSpPr>
          <p:spPr>
            <a:xfrm rot="16200000" flipH="1">
              <a:off x="10419861" y="895480"/>
              <a:ext cx="62703" cy="2345436"/>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48" name="TextBox 47">
            <a:extLst>
              <a:ext uri="{FF2B5EF4-FFF2-40B4-BE49-F238E27FC236}">
                <a16:creationId xmlns:a16="http://schemas.microsoft.com/office/drawing/2014/main" id="{72E31B47-90B8-4D68-CDBD-B71587638F6B}"/>
              </a:ext>
            </a:extLst>
          </p:cNvPr>
          <p:cNvSpPr txBox="1"/>
          <p:nvPr/>
        </p:nvSpPr>
        <p:spPr>
          <a:xfrm>
            <a:off x="221664" y="1322012"/>
            <a:ext cx="2908147"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de Colo do </a:t>
            </a: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Útero</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2,b</a:t>
            </a:r>
          </a:p>
        </p:txBody>
      </p:sp>
      <p:sp>
        <p:nvSpPr>
          <p:cNvPr id="49" name="Rectangle: Top Corners Rounded 48">
            <a:extLst>
              <a:ext uri="{FF2B5EF4-FFF2-40B4-BE49-F238E27FC236}">
                <a16:creationId xmlns:a16="http://schemas.microsoft.com/office/drawing/2014/main" id="{FA63E277-151F-4DAE-336C-9CF462D96619}"/>
              </a:ext>
            </a:extLst>
          </p:cNvPr>
          <p:cNvSpPr/>
          <p:nvPr/>
        </p:nvSpPr>
        <p:spPr>
          <a:xfrm rot="16200000" flipH="1">
            <a:off x="1557528"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50" name="Group 49">
            <a:extLst>
              <a:ext uri="{FF2B5EF4-FFF2-40B4-BE49-F238E27FC236}">
                <a16:creationId xmlns:a16="http://schemas.microsoft.com/office/drawing/2014/main" id="{3241CB79-664A-A5CE-430B-3F3C4212672E}"/>
              </a:ext>
            </a:extLst>
          </p:cNvPr>
          <p:cNvGrpSpPr/>
          <p:nvPr/>
        </p:nvGrpSpPr>
        <p:grpSpPr>
          <a:xfrm>
            <a:off x="448497" y="2242805"/>
            <a:ext cx="2228830" cy="659051"/>
            <a:chOff x="448497" y="2136125"/>
            <a:chExt cx="2228830" cy="659051"/>
          </a:xfrm>
        </p:grpSpPr>
        <p:sp>
          <p:nvSpPr>
            <p:cNvPr id="51" name="TextBox 50">
              <a:extLst>
                <a:ext uri="{FF2B5EF4-FFF2-40B4-BE49-F238E27FC236}">
                  <a16:creationId xmlns:a16="http://schemas.microsoft.com/office/drawing/2014/main" id="{5B449B63-918B-F33D-B973-0CB5CBBF3B6B}"/>
                </a:ext>
              </a:extLst>
            </p:cNvPr>
            <p:cNvSpPr txBox="1"/>
            <p:nvPr/>
          </p:nvSpPr>
          <p:spPr>
            <a:xfrm>
              <a:off x="1945807" y="2415907"/>
              <a:ext cx="731520" cy="379269"/>
            </a:xfrm>
            <a:prstGeom prst="rect">
              <a:avLst/>
            </a:prstGeom>
            <a:noFill/>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+20</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52" name="Rectangle: Top Corners Rounded 51">
              <a:extLst>
                <a:ext uri="{FF2B5EF4-FFF2-40B4-BE49-F238E27FC236}">
                  <a16:creationId xmlns:a16="http://schemas.microsoft.com/office/drawing/2014/main" id="{92DDFE45-2453-3064-A3BB-C2FA18DCB331}"/>
                </a:ext>
              </a:extLst>
            </p:cNvPr>
            <p:cNvSpPr/>
            <p:nvPr/>
          </p:nvSpPr>
          <p:spPr>
            <a:xfrm rot="16200000" flipH="1">
              <a:off x="1434084" y="1150538"/>
              <a:ext cx="250818" cy="2221992"/>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279189"/>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325149F0-18E0-E6C3-FF40-0CB6766736EF}"/>
              </a:ext>
            </a:extLst>
          </p:cNvPr>
          <p:cNvGrpSpPr/>
          <p:nvPr/>
        </p:nvGrpSpPr>
        <p:grpSpPr>
          <a:xfrm>
            <a:off x="448497" y="2242805"/>
            <a:ext cx="1728216" cy="659051"/>
            <a:chOff x="448497" y="2136125"/>
            <a:chExt cx="1728216" cy="659051"/>
          </a:xfrm>
        </p:grpSpPr>
        <p:sp>
          <p:nvSpPr>
            <p:cNvPr id="54" name="TextBox 53">
              <a:extLst>
                <a:ext uri="{FF2B5EF4-FFF2-40B4-BE49-F238E27FC236}">
                  <a16:creationId xmlns:a16="http://schemas.microsoft.com/office/drawing/2014/main" id="{5C29983F-48A2-9424-B0D3-BB9DCAE5944C}"/>
                </a:ext>
              </a:extLst>
            </p:cNvPr>
            <p:cNvSpPr txBox="1"/>
            <p:nvPr/>
          </p:nvSpPr>
          <p:spPr>
            <a:xfrm>
              <a:off x="448498" y="2414201"/>
              <a:ext cx="731520" cy="380975"/>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70</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55" name="Rectangle: Top Corners Rounded 54">
              <a:extLst>
                <a:ext uri="{FF2B5EF4-FFF2-40B4-BE49-F238E27FC236}">
                  <a16:creationId xmlns:a16="http://schemas.microsoft.com/office/drawing/2014/main" id="{5B3060F1-A49B-0BAD-4D2D-798E605D7A07}"/>
                </a:ext>
              </a:extLst>
            </p:cNvPr>
            <p:cNvSpPr/>
            <p:nvPr/>
          </p:nvSpPr>
          <p:spPr>
            <a:xfrm rot="16200000" flipH="1">
              <a:off x="1187196" y="1397426"/>
              <a:ext cx="250818" cy="1728216"/>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6" name="Group 55">
            <a:extLst>
              <a:ext uri="{FF2B5EF4-FFF2-40B4-BE49-F238E27FC236}">
                <a16:creationId xmlns:a16="http://schemas.microsoft.com/office/drawing/2014/main" id="{5642676E-D8E9-5AC0-9A8C-753FEA38A4CB}"/>
              </a:ext>
            </a:extLst>
          </p:cNvPr>
          <p:cNvGrpSpPr/>
          <p:nvPr/>
        </p:nvGrpSpPr>
        <p:grpSpPr>
          <a:xfrm>
            <a:off x="448497" y="1812419"/>
            <a:ext cx="2221994" cy="393810"/>
            <a:chOff x="448497" y="1705739"/>
            <a:chExt cx="2221994" cy="393810"/>
          </a:xfrm>
          <a:solidFill>
            <a:schemeClr val="accent4"/>
          </a:solidFill>
        </p:grpSpPr>
        <p:sp>
          <p:nvSpPr>
            <p:cNvPr id="57" name="Rectangle: Top Corners Rounded 56">
              <a:extLst>
                <a:ext uri="{FF2B5EF4-FFF2-40B4-BE49-F238E27FC236}">
                  <a16:creationId xmlns:a16="http://schemas.microsoft.com/office/drawing/2014/main" id="{EEA13076-1F8A-E673-E744-6BF4B7CEBEE3}"/>
                </a:ext>
              </a:extLst>
            </p:cNvPr>
            <p:cNvSpPr/>
            <p:nvPr/>
          </p:nvSpPr>
          <p:spPr>
            <a:xfrm rot="16200000" flipH="1">
              <a:off x="1528143" y="957202"/>
              <a:ext cx="62703" cy="2221992"/>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270B341D-BFE0-281D-ABF8-5BBF7B6E3376}"/>
                </a:ext>
              </a:extLst>
            </p:cNvPr>
            <p:cNvSpPr txBox="1"/>
            <p:nvPr/>
          </p:nvSpPr>
          <p:spPr>
            <a:xfrm>
              <a:off x="448497" y="1705739"/>
              <a:ext cx="731520" cy="369332"/>
            </a:xfrm>
            <a:prstGeom prst="rect">
              <a:avLst/>
            </a:prstGeom>
            <a:noFill/>
          </p:spPr>
          <p:txBody>
            <a:bodyPr wrap="none" lIns="0" tIns="0" rIns="0" bIns="0" rtlCol="0" anchor="b">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90</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grpSp>
      <p:sp>
        <p:nvSpPr>
          <p:cNvPr id="61" name="Rectangle 60">
            <a:extLst>
              <a:ext uri="{FF2B5EF4-FFF2-40B4-BE49-F238E27FC236}">
                <a16:creationId xmlns:a16="http://schemas.microsoft.com/office/drawing/2014/main" id="{5978BA56-827F-6880-2163-FC42115FC52B}"/>
              </a:ext>
            </a:extLst>
          </p:cNvPr>
          <p:cNvSpPr/>
          <p:nvPr/>
        </p:nvSpPr>
        <p:spPr>
          <a:xfrm>
            <a:off x="472141" y="3470977"/>
            <a:ext cx="3638747"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002060"/>
                </a:solidFill>
                <a:effectLst/>
                <a:uLnTx/>
                <a:uFillTx/>
                <a:latin typeface="Arial" panose="020B0604020202020204"/>
                <a:ea typeface="+mn-ea"/>
                <a:cs typeface="+mn-cs"/>
              </a:rPr>
              <a:t>Lesões Cervicais de Alto Grau</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2,b,c</a:t>
            </a:r>
          </a:p>
        </p:txBody>
      </p:sp>
      <p:cxnSp>
        <p:nvCxnSpPr>
          <p:cNvPr id="62" name="Straight Connector 61">
            <a:extLst>
              <a:ext uri="{FF2B5EF4-FFF2-40B4-BE49-F238E27FC236}">
                <a16:creationId xmlns:a16="http://schemas.microsoft.com/office/drawing/2014/main" id="{580D02D8-B988-D882-F8BE-44C07223A39D}"/>
              </a:ext>
            </a:extLst>
          </p:cNvPr>
          <p:cNvCxnSpPr>
            <a:cxnSpLocks/>
          </p:cNvCxnSpPr>
          <p:nvPr/>
        </p:nvCxnSpPr>
        <p:spPr>
          <a:xfrm>
            <a:off x="756347" y="4094231"/>
            <a:ext cx="0" cy="8589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63" name="Rectangle: Top Corners Rounded 62">
            <a:extLst>
              <a:ext uri="{FF2B5EF4-FFF2-40B4-BE49-F238E27FC236}">
                <a16:creationId xmlns:a16="http://schemas.microsoft.com/office/drawing/2014/main" id="{7A4F64BF-D25D-186B-99F9-D22856A0334C}"/>
              </a:ext>
            </a:extLst>
          </p:cNvPr>
          <p:cNvSpPr/>
          <p:nvPr/>
        </p:nvSpPr>
        <p:spPr>
          <a:xfrm rot="16200000" flipH="1">
            <a:off x="1941350" y="3288836"/>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8" name="Group 127">
            <a:extLst>
              <a:ext uri="{FF2B5EF4-FFF2-40B4-BE49-F238E27FC236}">
                <a16:creationId xmlns:a16="http://schemas.microsoft.com/office/drawing/2014/main" id="{B43BBEC1-2143-F56B-A3C2-C2BC6F6DC4DA}"/>
              </a:ext>
            </a:extLst>
          </p:cNvPr>
          <p:cNvGrpSpPr/>
          <p:nvPr/>
        </p:nvGrpSpPr>
        <p:grpSpPr>
          <a:xfrm>
            <a:off x="832318" y="4397868"/>
            <a:ext cx="2370125" cy="659050"/>
            <a:chOff x="3394895" y="4291188"/>
            <a:chExt cx="2370125" cy="659050"/>
          </a:xfrm>
        </p:grpSpPr>
        <p:sp>
          <p:nvSpPr>
            <p:cNvPr id="129" name="TextBox 128">
              <a:extLst>
                <a:ext uri="{FF2B5EF4-FFF2-40B4-BE49-F238E27FC236}">
                  <a16:creationId xmlns:a16="http://schemas.microsoft.com/office/drawing/2014/main" id="{D45F989E-DD76-E2C9-F616-8D736F3A2B87}"/>
                </a:ext>
              </a:extLst>
            </p:cNvPr>
            <p:cNvSpPr txBox="1"/>
            <p:nvPr/>
          </p:nvSpPr>
          <p:spPr>
            <a:xfrm>
              <a:off x="4877640" y="4570969"/>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+40</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130" name="Rectangle: Top Corners Rounded 129">
              <a:extLst>
                <a:ext uri="{FF2B5EF4-FFF2-40B4-BE49-F238E27FC236}">
                  <a16:creationId xmlns:a16="http://schemas.microsoft.com/office/drawing/2014/main" id="{8AEDAFA3-8C3C-A5AC-6711-4AE7459BF4D0}"/>
                </a:ext>
              </a:extLst>
            </p:cNvPr>
            <p:cNvSpPr/>
            <p:nvPr/>
          </p:nvSpPr>
          <p:spPr>
            <a:xfrm rot="16200000" flipH="1">
              <a:off x="4454549" y="3231534"/>
              <a:ext cx="250818" cy="2370125"/>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34" name="Group 133">
            <a:extLst>
              <a:ext uri="{FF2B5EF4-FFF2-40B4-BE49-F238E27FC236}">
                <a16:creationId xmlns:a16="http://schemas.microsoft.com/office/drawing/2014/main" id="{AD7EEB8F-A73A-1B1A-C062-C13E8466D975}"/>
              </a:ext>
            </a:extLst>
          </p:cNvPr>
          <p:cNvGrpSpPr/>
          <p:nvPr/>
        </p:nvGrpSpPr>
        <p:grpSpPr>
          <a:xfrm>
            <a:off x="832318" y="4397868"/>
            <a:ext cx="1382573" cy="659050"/>
            <a:chOff x="3394895" y="4291188"/>
            <a:chExt cx="1382573" cy="659050"/>
          </a:xfrm>
        </p:grpSpPr>
        <p:sp>
          <p:nvSpPr>
            <p:cNvPr id="139" name="TextBox 138">
              <a:extLst>
                <a:ext uri="{FF2B5EF4-FFF2-40B4-BE49-F238E27FC236}">
                  <a16:creationId xmlns:a16="http://schemas.microsoft.com/office/drawing/2014/main" id="{1C2AB451-05BF-5CFA-51CA-9D73ACA330BB}"/>
                </a:ext>
              </a:extLst>
            </p:cNvPr>
            <p:cNvSpPr txBox="1"/>
            <p:nvPr/>
          </p:nvSpPr>
          <p:spPr>
            <a:xfrm>
              <a:off x="3394896" y="4569263"/>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56</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140" name="Rectangle: Top Corners Rounded 139">
              <a:extLst>
                <a:ext uri="{FF2B5EF4-FFF2-40B4-BE49-F238E27FC236}">
                  <a16:creationId xmlns:a16="http://schemas.microsoft.com/office/drawing/2014/main" id="{71B4315A-1D34-553C-2DB8-F7EADC719754}"/>
                </a:ext>
              </a:extLst>
            </p:cNvPr>
            <p:cNvSpPr/>
            <p:nvPr/>
          </p:nvSpPr>
          <p:spPr>
            <a:xfrm rot="16200000" flipH="1">
              <a:off x="3960773" y="3725310"/>
              <a:ext cx="250818" cy="1382573"/>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41" name="Group 140">
            <a:extLst>
              <a:ext uri="{FF2B5EF4-FFF2-40B4-BE49-F238E27FC236}">
                <a16:creationId xmlns:a16="http://schemas.microsoft.com/office/drawing/2014/main" id="{1711441B-2B8B-875D-A83B-592CF5EA2CB3}"/>
              </a:ext>
            </a:extLst>
          </p:cNvPr>
          <p:cNvGrpSpPr/>
          <p:nvPr/>
        </p:nvGrpSpPr>
        <p:grpSpPr>
          <a:xfrm>
            <a:off x="832319" y="3847305"/>
            <a:ext cx="2370126" cy="513987"/>
            <a:chOff x="3394896" y="3740625"/>
            <a:chExt cx="2370126" cy="513987"/>
          </a:xfrm>
          <a:solidFill>
            <a:schemeClr val="accent4"/>
          </a:solidFill>
        </p:grpSpPr>
        <p:sp>
          <p:nvSpPr>
            <p:cNvPr id="142" name="TextBox 141">
              <a:extLst>
                <a:ext uri="{FF2B5EF4-FFF2-40B4-BE49-F238E27FC236}">
                  <a16:creationId xmlns:a16="http://schemas.microsoft.com/office/drawing/2014/main" id="{3A1106F6-DB7C-CFDB-4822-339DD6A8DD28}"/>
                </a:ext>
              </a:extLst>
            </p:cNvPr>
            <p:cNvSpPr txBox="1"/>
            <p:nvPr/>
          </p:nvSpPr>
          <p:spPr>
            <a:xfrm>
              <a:off x="3394896" y="3740625"/>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~96</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144" name="Rectangle: Top Corners Rounded 143">
              <a:extLst>
                <a:ext uri="{FF2B5EF4-FFF2-40B4-BE49-F238E27FC236}">
                  <a16:creationId xmlns:a16="http://schemas.microsoft.com/office/drawing/2014/main" id="{E436F1EC-E6FE-34F7-24AB-C51E71336717}"/>
                </a:ext>
              </a:extLst>
            </p:cNvPr>
            <p:cNvSpPr/>
            <p:nvPr/>
          </p:nvSpPr>
          <p:spPr>
            <a:xfrm rot="16200000" flipH="1">
              <a:off x="4548608" y="3038198"/>
              <a:ext cx="62703" cy="2370125"/>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Rectangle 147">
            <a:extLst>
              <a:ext uri="{FF2B5EF4-FFF2-40B4-BE49-F238E27FC236}">
                <a16:creationId xmlns:a16="http://schemas.microsoft.com/office/drawing/2014/main" id="{C0C1E306-1B5F-299A-1F92-4CB96B5AF10B}"/>
              </a:ext>
            </a:extLst>
          </p:cNvPr>
          <p:cNvSpPr/>
          <p:nvPr/>
        </p:nvSpPr>
        <p:spPr>
          <a:xfrm>
            <a:off x="4556834" y="3443462"/>
            <a:ext cx="2864785"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Lesões</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a:t>
            </a: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Cervicais</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de </a:t>
            </a: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Baixo</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Grau</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2,b</a:t>
            </a:r>
          </a:p>
        </p:txBody>
      </p:sp>
      <p:sp>
        <p:nvSpPr>
          <p:cNvPr id="149" name="Rectangle: Top Corners Rounded 148">
            <a:extLst>
              <a:ext uri="{FF2B5EF4-FFF2-40B4-BE49-F238E27FC236}">
                <a16:creationId xmlns:a16="http://schemas.microsoft.com/office/drawing/2014/main" id="{3B0D6F5E-9862-9BEC-6290-91B7009D2786}"/>
              </a:ext>
            </a:extLst>
          </p:cNvPr>
          <p:cNvSpPr/>
          <p:nvPr/>
        </p:nvSpPr>
        <p:spPr>
          <a:xfrm rot="16200000" flipH="1">
            <a:off x="5985593" y="3288836"/>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6" name="Group 155">
            <a:extLst>
              <a:ext uri="{FF2B5EF4-FFF2-40B4-BE49-F238E27FC236}">
                <a16:creationId xmlns:a16="http://schemas.microsoft.com/office/drawing/2014/main" id="{5B22FD1B-94EC-FB2A-8ECC-737BE107E9B7}"/>
              </a:ext>
            </a:extLst>
          </p:cNvPr>
          <p:cNvGrpSpPr/>
          <p:nvPr/>
        </p:nvGrpSpPr>
        <p:grpSpPr>
          <a:xfrm>
            <a:off x="4876560" y="4397868"/>
            <a:ext cx="1869679" cy="659050"/>
            <a:chOff x="6341295" y="4291188"/>
            <a:chExt cx="1676808" cy="659050"/>
          </a:xfrm>
        </p:grpSpPr>
        <p:sp>
          <p:nvSpPr>
            <p:cNvPr id="157" name="TextBox 156">
              <a:extLst>
                <a:ext uri="{FF2B5EF4-FFF2-40B4-BE49-F238E27FC236}">
                  <a16:creationId xmlns:a16="http://schemas.microsoft.com/office/drawing/2014/main" id="{28EB2E8B-6767-A757-B2C4-84B27519CBEC}"/>
                </a:ext>
              </a:extLst>
            </p:cNvPr>
            <p:cNvSpPr txBox="1"/>
            <p:nvPr/>
          </p:nvSpPr>
          <p:spPr>
            <a:xfrm>
              <a:off x="7320862" y="4570969"/>
              <a:ext cx="697241"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+31</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158" name="Rectangle: Top Corners Rounded 157">
              <a:extLst>
                <a:ext uri="{FF2B5EF4-FFF2-40B4-BE49-F238E27FC236}">
                  <a16:creationId xmlns:a16="http://schemas.microsoft.com/office/drawing/2014/main" id="{7F0F647A-35F4-828C-9092-25D7B90297A0}"/>
                </a:ext>
              </a:extLst>
            </p:cNvPr>
            <p:cNvSpPr/>
            <p:nvPr/>
          </p:nvSpPr>
          <p:spPr>
            <a:xfrm rot="16200000" flipH="1">
              <a:off x="7030617" y="3601866"/>
              <a:ext cx="250818" cy="1629461"/>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63" name="Group 162">
            <a:extLst>
              <a:ext uri="{FF2B5EF4-FFF2-40B4-BE49-F238E27FC236}">
                <a16:creationId xmlns:a16="http://schemas.microsoft.com/office/drawing/2014/main" id="{FB1E5595-9998-3171-6BB3-3D690D8CBF11}"/>
              </a:ext>
            </a:extLst>
          </p:cNvPr>
          <p:cNvGrpSpPr/>
          <p:nvPr/>
        </p:nvGrpSpPr>
        <p:grpSpPr>
          <a:xfrm>
            <a:off x="4876562" y="4397867"/>
            <a:ext cx="864108" cy="659051"/>
            <a:chOff x="6341296" y="4291187"/>
            <a:chExt cx="864108" cy="659051"/>
          </a:xfrm>
        </p:grpSpPr>
        <p:sp>
          <p:nvSpPr>
            <p:cNvPr id="165" name="TextBox 164">
              <a:extLst>
                <a:ext uri="{FF2B5EF4-FFF2-40B4-BE49-F238E27FC236}">
                  <a16:creationId xmlns:a16="http://schemas.microsoft.com/office/drawing/2014/main" id="{C2FB94B9-0897-E397-E851-BEF538513E8E}"/>
                </a:ext>
              </a:extLst>
            </p:cNvPr>
            <p:cNvSpPr txBox="1"/>
            <p:nvPr/>
          </p:nvSpPr>
          <p:spPr>
            <a:xfrm>
              <a:off x="6341296" y="4569263"/>
              <a:ext cx="731520" cy="380975"/>
            </a:xfrm>
            <a:prstGeom prst="rect">
              <a:avLst/>
            </a:prstGeom>
            <a:solidFill>
              <a:schemeClr val="bg1">
                <a:lumMod val="95000"/>
              </a:schemeClr>
            </a:solid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35</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166" name="Rectangle: Top Corners Rounded 165">
              <a:extLst>
                <a:ext uri="{FF2B5EF4-FFF2-40B4-BE49-F238E27FC236}">
                  <a16:creationId xmlns:a16="http://schemas.microsoft.com/office/drawing/2014/main" id="{3FE23152-2F8A-46A9-50CD-107586DADC1F}"/>
                </a:ext>
              </a:extLst>
            </p:cNvPr>
            <p:cNvSpPr/>
            <p:nvPr/>
          </p:nvSpPr>
          <p:spPr>
            <a:xfrm rot="16200000" flipH="1">
              <a:off x="6647941" y="3984542"/>
              <a:ext cx="250818" cy="864108"/>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67" name="Group 166">
            <a:extLst>
              <a:ext uri="{FF2B5EF4-FFF2-40B4-BE49-F238E27FC236}">
                <a16:creationId xmlns:a16="http://schemas.microsoft.com/office/drawing/2014/main" id="{5011A5E5-DC08-7CA9-DDF2-005C5299B8C3}"/>
              </a:ext>
            </a:extLst>
          </p:cNvPr>
          <p:cNvGrpSpPr/>
          <p:nvPr/>
        </p:nvGrpSpPr>
        <p:grpSpPr>
          <a:xfrm>
            <a:off x="4876562" y="3903838"/>
            <a:ext cx="1629462" cy="457454"/>
            <a:chOff x="6341296" y="3797158"/>
            <a:chExt cx="1629462" cy="457454"/>
          </a:xfrm>
          <a:solidFill>
            <a:schemeClr val="accent4"/>
          </a:solidFill>
        </p:grpSpPr>
        <p:sp>
          <p:nvSpPr>
            <p:cNvPr id="168" name="TextBox 167">
              <a:extLst>
                <a:ext uri="{FF2B5EF4-FFF2-40B4-BE49-F238E27FC236}">
                  <a16:creationId xmlns:a16="http://schemas.microsoft.com/office/drawing/2014/main" id="{CC5EFFCD-AB95-496B-4556-900E03DD47DA}"/>
                </a:ext>
              </a:extLst>
            </p:cNvPr>
            <p:cNvSpPr txBox="1"/>
            <p:nvPr/>
          </p:nvSpPr>
          <p:spPr>
            <a:xfrm>
              <a:off x="6341296" y="3797158"/>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66</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169" name="Rectangle: Top Corners Rounded 168">
              <a:extLst>
                <a:ext uri="{FF2B5EF4-FFF2-40B4-BE49-F238E27FC236}">
                  <a16:creationId xmlns:a16="http://schemas.microsoft.com/office/drawing/2014/main" id="{319E873E-FCC3-F181-A9D7-B59415836C2A}"/>
                </a:ext>
              </a:extLst>
            </p:cNvPr>
            <p:cNvSpPr/>
            <p:nvPr/>
          </p:nvSpPr>
          <p:spPr>
            <a:xfrm rot="16200000" flipH="1">
              <a:off x="7124676" y="3408530"/>
              <a:ext cx="62703" cy="1629461"/>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46" name="Rectangle 245">
            <a:extLst>
              <a:ext uri="{FF2B5EF4-FFF2-40B4-BE49-F238E27FC236}">
                <a16:creationId xmlns:a16="http://schemas.microsoft.com/office/drawing/2014/main" id="{690BC6AE-13CB-E262-D17D-1723164EFDE8}"/>
              </a:ext>
            </a:extLst>
          </p:cNvPr>
          <p:cNvSpPr/>
          <p:nvPr/>
        </p:nvSpPr>
        <p:spPr>
          <a:xfrm>
            <a:off x="8535889" y="3466130"/>
            <a:ext cx="2758097"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Verrugas</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Genitais</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3,d</a:t>
            </a:r>
          </a:p>
        </p:txBody>
      </p:sp>
      <p:sp>
        <p:nvSpPr>
          <p:cNvPr id="247" name="TextBox 246">
            <a:extLst>
              <a:ext uri="{FF2B5EF4-FFF2-40B4-BE49-F238E27FC236}">
                <a16:creationId xmlns:a16="http://schemas.microsoft.com/office/drawing/2014/main" id="{0AA9D9A1-BDAC-5EB0-B1F5-F54A3EAC0723}"/>
              </a:ext>
            </a:extLst>
          </p:cNvPr>
          <p:cNvSpPr txBox="1"/>
          <p:nvPr/>
        </p:nvSpPr>
        <p:spPr>
          <a:xfrm>
            <a:off x="8425505" y="3875547"/>
            <a:ext cx="3096796" cy="966439"/>
          </a:xfrm>
          <a:prstGeom prst="roundRect">
            <a:avLst>
              <a:gd name="adj" fmla="val 16860"/>
            </a:avLst>
          </a:prstGeom>
          <a:noFill/>
        </p:spPr>
        <p:txBody>
          <a:bodyPr wrap="square" lIns="91440" tIns="0" rIns="9144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167D8B"/>
                </a:solidFill>
                <a:effectLst/>
                <a:uLnTx/>
                <a:uFillTx/>
                <a:latin typeface="Arial" panose="020B0604020202020204"/>
                <a:ea typeface="+mn-ea"/>
                <a:cs typeface="+mn-cs"/>
              </a:rPr>
              <a:t>90</a:t>
            </a:r>
            <a:r>
              <a:rPr kumimoji="0" lang="en-US" sz="3000" b="1" i="0" u="none" strike="noStrike" kern="1200" cap="none" spc="0" normalizeH="0" baseline="22000" noProof="0" dirty="0">
                <a:ln>
                  <a:noFill/>
                </a:ln>
                <a:solidFill>
                  <a:srgbClr val="167D8B"/>
                </a:solidFill>
                <a:effectLst/>
                <a:uLnTx/>
                <a:uFillTx/>
                <a:latin typeface="Arial" panose="020B0604020202020204"/>
                <a:ea typeface="+mn-ea"/>
                <a:cs typeface="+mn-cs"/>
              </a:rPr>
              <a:t>%</a:t>
            </a:r>
            <a:r>
              <a:rPr kumimoji="0" lang="en-US" sz="3000" b="1" i="0" u="none" strike="noStrike" kern="1200" cap="none" spc="0" normalizeH="0" baseline="0" noProof="0" dirty="0">
                <a:ln>
                  <a:noFill/>
                </a:ln>
                <a:solidFill>
                  <a:srgbClr val="167D8B"/>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são</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causadas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pelos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tipos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1" i="0" u="none" strike="noStrike" kern="1200" cap="none" spc="0" normalizeH="0" baseline="0" noProof="0" dirty="0">
                <a:ln>
                  <a:noFill/>
                </a:ln>
                <a:solidFill>
                  <a:srgbClr val="167D8B"/>
                </a:solidFill>
                <a:effectLst/>
                <a:uLnTx/>
                <a:uFillTx/>
                <a:latin typeface="Arial" panose="020B0604020202020204"/>
                <a:ea typeface="+mn-ea"/>
                <a:cs typeface="+mn-cs"/>
              </a:rPr>
              <a:t>6 </a:t>
            </a:r>
            <a:r>
              <a:rPr kumimoji="0" lang="en-US" sz="1800" b="1" i="0" u="none" strike="noStrike" kern="1200" cap="none" spc="0" normalizeH="0" baseline="0" noProof="0" dirty="0" err="1">
                <a:ln>
                  <a:noFill/>
                </a:ln>
                <a:solidFill>
                  <a:srgbClr val="167D8B"/>
                </a:solidFill>
                <a:effectLst/>
                <a:uLnTx/>
                <a:uFillTx/>
                <a:latin typeface="Arial" panose="020B0604020202020204"/>
                <a:ea typeface="+mn-ea"/>
                <a:cs typeface="+mn-cs"/>
              </a:rPr>
              <a:t>ou</a:t>
            </a:r>
            <a:r>
              <a:rPr kumimoji="0" lang="en-US" sz="1800" b="1" i="0" u="none" strike="noStrike" kern="1200" cap="none" spc="0" normalizeH="0" baseline="0" noProof="0" dirty="0">
                <a:ln>
                  <a:noFill/>
                </a:ln>
                <a:solidFill>
                  <a:srgbClr val="167D8B"/>
                </a:solidFill>
                <a:effectLst/>
                <a:uLnTx/>
                <a:uFillTx/>
                <a:latin typeface="Arial" panose="020B0604020202020204"/>
                <a:ea typeface="+mn-ea"/>
                <a:cs typeface="+mn-cs"/>
              </a:rPr>
              <a:t> 11 de HPV</a:t>
            </a:r>
          </a:p>
        </p:txBody>
      </p:sp>
      <p:grpSp>
        <p:nvGrpSpPr>
          <p:cNvPr id="248" name="Group 247">
            <a:extLst>
              <a:ext uri="{FF2B5EF4-FFF2-40B4-BE49-F238E27FC236}">
                <a16:creationId xmlns:a16="http://schemas.microsoft.com/office/drawing/2014/main" id="{76CBDF47-8057-C07B-96D0-AA8321089133}"/>
              </a:ext>
            </a:extLst>
          </p:cNvPr>
          <p:cNvGrpSpPr/>
          <p:nvPr/>
        </p:nvGrpSpPr>
        <p:grpSpPr>
          <a:xfrm>
            <a:off x="1066668" y="5222215"/>
            <a:ext cx="1831278" cy="457200"/>
            <a:chOff x="266700" y="5191735"/>
            <a:chExt cx="1831278" cy="457200"/>
          </a:xfrm>
        </p:grpSpPr>
        <p:sp>
          <p:nvSpPr>
            <p:cNvPr id="249" name="Rectangle: Rounded Corners 82">
              <a:extLst>
                <a:ext uri="{FF2B5EF4-FFF2-40B4-BE49-F238E27FC236}">
                  <a16:creationId xmlns:a16="http://schemas.microsoft.com/office/drawing/2014/main" id="{EF87BE5A-11F0-201B-9751-8256E2EE56AC}"/>
                </a:ext>
              </a:extLst>
            </p:cNvPr>
            <p:cNvSpPr/>
            <p:nvPr/>
          </p:nvSpPr>
          <p:spPr>
            <a:xfrm>
              <a:off x="266700" y="5256614"/>
              <a:ext cx="137160" cy="139918"/>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50" name="TextBox 249">
              <a:extLst>
                <a:ext uri="{FF2B5EF4-FFF2-40B4-BE49-F238E27FC236}">
                  <a16:creationId xmlns:a16="http://schemas.microsoft.com/office/drawing/2014/main" id="{83A44C7B-FBAF-B354-C813-C2FB469B5BB8}"/>
                </a:ext>
              </a:extLst>
            </p:cNvPr>
            <p:cNvSpPr txBox="1"/>
            <p:nvPr/>
          </p:nvSpPr>
          <p:spPr>
            <a:xfrm>
              <a:off x="383432" y="5191735"/>
              <a:ext cx="1714546"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Causados por HPV 6, 11, 16 e 18</a:t>
              </a:r>
            </a:p>
          </p:txBody>
        </p:sp>
      </p:grpSp>
      <p:grpSp>
        <p:nvGrpSpPr>
          <p:cNvPr id="265" name="Group 264">
            <a:extLst>
              <a:ext uri="{FF2B5EF4-FFF2-40B4-BE49-F238E27FC236}">
                <a16:creationId xmlns:a16="http://schemas.microsoft.com/office/drawing/2014/main" id="{8E095E09-D9D4-CCC7-698F-567C94B7D59F}"/>
              </a:ext>
            </a:extLst>
          </p:cNvPr>
          <p:cNvGrpSpPr/>
          <p:nvPr/>
        </p:nvGrpSpPr>
        <p:grpSpPr>
          <a:xfrm>
            <a:off x="3069678" y="5222215"/>
            <a:ext cx="2651385" cy="457200"/>
            <a:chOff x="2269710" y="5191735"/>
            <a:chExt cx="2651385" cy="457200"/>
          </a:xfrm>
        </p:grpSpPr>
        <p:sp>
          <p:nvSpPr>
            <p:cNvPr id="266" name="Rectangle: Rounded Corners 5">
              <a:extLst>
                <a:ext uri="{FF2B5EF4-FFF2-40B4-BE49-F238E27FC236}">
                  <a16:creationId xmlns:a16="http://schemas.microsoft.com/office/drawing/2014/main" id="{B5137D5C-91F5-74AE-B136-9537CE0FC217}"/>
                </a:ext>
              </a:extLst>
            </p:cNvPr>
            <p:cNvSpPr/>
            <p:nvPr/>
          </p:nvSpPr>
          <p:spPr>
            <a:xfrm>
              <a:off x="2269710" y="5256614"/>
              <a:ext cx="137160" cy="139918"/>
            </a:xfrm>
            <a:prstGeom prst="roundRect">
              <a:avLst/>
            </a:prstGeom>
            <a:solidFill>
              <a:srgbClr val="30AE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F53A8A76-75D6-BC57-853F-BFA1FB3C90C9}"/>
                </a:ext>
              </a:extLst>
            </p:cNvPr>
            <p:cNvSpPr txBox="1"/>
            <p:nvPr/>
          </p:nvSpPr>
          <p:spPr>
            <a:xfrm>
              <a:off x="2394377" y="5191735"/>
              <a:ext cx="2526718"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Casos Adicionais Causados por HPV 31, 33, 45, 52 e 58</a:t>
              </a:r>
            </a:p>
          </p:txBody>
        </p:sp>
      </p:grpSp>
      <p:grpSp>
        <p:nvGrpSpPr>
          <p:cNvPr id="268" name="Group 267">
            <a:extLst>
              <a:ext uri="{FF2B5EF4-FFF2-40B4-BE49-F238E27FC236}">
                <a16:creationId xmlns:a16="http://schemas.microsoft.com/office/drawing/2014/main" id="{13CE8DC2-52FA-1C61-4D5F-01133EE1C7DE}"/>
              </a:ext>
            </a:extLst>
          </p:cNvPr>
          <p:cNvGrpSpPr/>
          <p:nvPr/>
        </p:nvGrpSpPr>
        <p:grpSpPr>
          <a:xfrm>
            <a:off x="5852067" y="5222215"/>
            <a:ext cx="2480240" cy="457200"/>
            <a:chOff x="5052099" y="5191735"/>
            <a:chExt cx="2480240" cy="457200"/>
          </a:xfrm>
        </p:grpSpPr>
        <p:sp>
          <p:nvSpPr>
            <p:cNvPr id="269" name="Rectangle: Rounded Corners 82">
              <a:extLst>
                <a:ext uri="{FF2B5EF4-FFF2-40B4-BE49-F238E27FC236}">
                  <a16:creationId xmlns:a16="http://schemas.microsoft.com/office/drawing/2014/main" id="{77368956-4F30-423F-00B9-51D074342BA5}"/>
                </a:ext>
              </a:extLst>
            </p:cNvPr>
            <p:cNvSpPr/>
            <p:nvPr/>
          </p:nvSpPr>
          <p:spPr>
            <a:xfrm>
              <a:off x="5052099" y="5256614"/>
              <a:ext cx="137160" cy="139918"/>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70" name="TextBox 269">
              <a:extLst>
                <a:ext uri="{FF2B5EF4-FFF2-40B4-BE49-F238E27FC236}">
                  <a16:creationId xmlns:a16="http://schemas.microsoft.com/office/drawing/2014/main" id="{252179F7-362C-88B3-0372-ADCC8E90F7F1}"/>
                </a:ext>
              </a:extLst>
            </p:cNvPr>
            <p:cNvSpPr txBox="1"/>
            <p:nvPr/>
          </p:nvSpPr>
          <p:spPr>
            <a:xfrm>
              <a:off x="5168831" y="5191735"/>
              <a:ext cx="2363508"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Causados por HPV 6, 11, 16, 18, 31, 33, 45, 52 e 58</a:t>
              </a:r>
            </a:p>
          </p:txBody>
        </p:sp>
      </p:grpSp>
      <p:grpSp>
        <p:nvGrpSpPr>
          <p:cNvPr id="271" name="Group 270">
            <a:extLst>
              <a:ext uri="{FF2B5EF4-FFF2-40B4-BE49-F238E27FC236}">
                <a16:creationId xmlns:a16="http://schemas.microsoft.com/office/drawing/2014/main" id="{287DAF5A-0C2F-5512-47DE-812245F8EF9C}"/>
              </a:ext>
            </a:extLst>
          </p:cNvPr>
          <p:cNvGrpSpPr/>
          <p:nvPr/>
        </p:nvGrpSpPr>
        <p:grpSpPr>
          <a:xfrm>
            <a:off x="8398729" y="5222215"/>
            <a:ext cx="3033617" cy="457200"/>
            <a:chOff x="7598761" y="5191735"/>
            <a:chExt cx="3033617" cy="457200"/>
          </a:xfrm>
        </p:grpSpPr>
        <p:sp>
          <p:nvSpPr>
            <p:cNvPr id="272" name="Rectangle: Rounded Corners 82">
              <a:extLst>
                <a:ext uri="{FF2B5EF4-FFF2-40B4-BE49-F238E27FC236}">
                  <a16:creationId xmlns:a16="http://schemas.microsoft.com/office/drawing/2014/main" id="{EDD69B6C-53AE-8E12-7669-43B29E6D7EFD}"/>
                </a:ext>
              </a:extLst>
            </p:cNvPr>
            <p:cNvSpPr/>
            <p:nvPr/>
          </p:nvSpPr>
          <p:spPr>
            <a:xfrm>
              <a:off x="7598761" y="5256614"/>
              <a:ext cx="137160" cy="139918"/>
            </a:xfrm>
            <a:prstGeom prst="round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73" name="TextBox 272">
              <a:extLst>
                <a:ext uri="{FF2B5EF4-FFF2-40B4-BE49-F238E27FC236}">
                  <a16:creationId xmlns:a16="http://schemas.microsoft.com/office/drawing/2014/main" id="{1ACB5CA6-FCB6-4C2B-5A12-67116DF6250C}"/>
                </a:ext>
              </a:extLst>
            </p:cNvPr>
            <p:cNvSpPr txBox="1"/>
            <p:nvPr/>
          </p:nvSpPr>
          <p:spPr>
            <a:xfrm>
              <a:off x="7715493" y="5191735"/>
              <a:ext cx="2916885"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Não Atribuíveis ao HPV ou HPV 6, 11, 16, 18, 31, 33, 45, 52 e 58</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4282089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left)">
                                      <p:cBhvr>
                                        <p:cTn id="7" dur="500"/>
                                        <p:tgtEl>
                                          <p:spTgt spid="53"/>
                                        </p:tgtEl>
                                      </p:cBhvr>
                                    </p:animEffect>
                                  </p:childTnLst>
                                </p:cTn>
                              </p:par>
                              <p:par>
                                <p:cTn id="8" presetID="22" presetClass="entr" presetSubtype="8"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par>
                                <p:cTn id="11" presetID="22" presetClass="entr" presetSubtype="8"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left)">
                                      <p:cBhvr>
                                        <p:cTn id="13" dur="500"/>
                                        <p:tgtEl>
                                          <p:spTgt spid="26"/>
                                        </p:tgtEl>
                                      </p:cBhvr>
                                    </p:animEffect>
                                  </p:childTnLst>
                                </p:cTn>
                              </p:par>
                              <p:par>
                                <p:cTn id="14" presetID="22" presetClass="entr" presetSubtype="8" fill="hold" nodeType="with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wipe(left)">
                                      <p:cBhvr>
                                        <p:cTn id="16" dur="500"/>
                                        <p:tgtEl>
                                          <p:spTgt spid="40"/>
                                        </p:tgtEl>
                                      </p:cBhvr>
                                    </p:animEffect>
                                  </p:childTnLst>
                                </p:cTn>
                              </p:par>
                              <p:par>
                                <p:cTn id="17" presetID="22" presetClass="entr" presetSubtype="8" fill="hold" nodeType="withEffect">
                                  <p:stCondLst>
                                    <p:cond delay="0"/>
                                  </p:stCondLst>
                                  <p:childTnLst>
                                    <p:set>
                                      <p:cBhvr>
                                        <p:cTn id="18" dur="1" fill="hold">
                                          <p:stCondLst>
                                            <p:cond delay="0"/>
                                          </p:stCondLst>
                                        </p:cTn>
                                        <p:tgtEl>
                                          <p:spTgt spid="163"/>
                                        </p:tgtEl>
                                        <p:attrNameLst>
                                          <p:attrName>style.visibility</p:attrName>
                                        </p:attrNameLst>
                                      </p:cBhvr>
                                      <p:to>
                                        <p:strVal val="visible"/>
                                      </p:to>
                                    </p:set>
                                    <p:animEffect transition="in" filter="wipe(left)">
                                      <p:cBhvr>
                                        <p:cTn id="19" dur="500"/>
                                        <p:tgtEl>
                                          <p:spTgt spid="163"/>
                                        </p:tgtEl>
                                      </p:cBhvr>
                                    </p:animEffect>
                                  </p:childTnLst>
                                </p:cTn>
                              </p:par>
                              <p:par>
                                <p:cTn id="20" presetID="22" presetClass="entr" presetSubtype="8" fill="hold" nodeType="withEffect">
                                  <p:stCondLst>
                                    <p:cond delay="0"/>
                                  </p:stCondLst>
                                  <p:childTnLst>
                                    <p:set>
                                      <p:cBhvr>
                                        <p:cTn id="21" dur="1" fill="hold">
                                          <p:stCondLst>
                                            <p:cond delay="0"/>
                                          </p:stCondLst>
                                        </p:cTn>
                                        <p:tgtEl>
                                          <p:spTgt spid="134"/>
                                        </p:tgtEl>
                                        <p:attrNameLst>
                                          <p:attrName>style.visibility</p:attrName>
                                        </p:attrNameLst>
                                      </p:cBhvr>
                                      <p:to>
                                        <p:strVal val="visible"/>
                                      </p:to>
                                    </p:set>
                                    <p:animEffect transition="in" filter="wipe(left)">
                                      <p:cBhvr>
                                        <p:cTn id="22" dur="500"/>
                                        <p:tgtEl>
                                          <p:spTgt spid="13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47"/>
                                        </p:tgtEl>
                                        <p:attrNameLst>
                                          <p:attrName>style.visibility</p:attrName>
                                        </p:attrNameLst>
                                      </p:cBhvr>
                                      <p:to>
                                        <p:strVal val="visible"/>
                                      </p:to>
                                    </p:set>
                                    <p:animEffect transition="in" filter="wipe(left)">
                                      <p:cBhvr>
                                        <p:cTn id="25" dur="500"/>
                                        <p:tgtEl>
                                          <p:spTgt spid="247"/>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248"/>
                                        </p:tgtEl>
                                        <p:attrNameLst>
                                          <p:attrName>style.visibility</p:attrName>
                                        </p:attrNameLst>
                                      </p:cBhvr>
                                      <p:to>
                                        <p:strVal val="visible"/>
                                      </p:to>
                                    </p:set>
                                    <p:animEffect transition="in" filter="fade">
                                      <p:cBhvr>
                                        <p:cTn id="29" dur="250"/>
                                        <p:tgtEl>
                                          <p:spTgt spid="24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left)">
                                      <p:cBhvr>
                                        <p:cTn id="34" dur="500"/>
                                        <p:tgtEl>
                                          <p:spTgt spid="50"/>
                                        </p:tgtEl>
                                      </p:cBhvr>
                                    </p:animEffect>
                                  </p:childTnLst>
                                </p:cTn>
                              </p:par>
                              <p:par>
                                <p:cTn id="35" presetID="22" presetClass="entr" presetSubtype="8"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left)">
                                      <p:cBhvr>
                                        <p:cTn id="37" dur="500"/>
                                        <p:tgtEl>
                                          <p:spTgt spid="9"/>
                                        </p:tgtEl>
                                      </p:cBhvr>
                                    </p:animEffect>
                                  </p:childTnLst>
                                </p:cTn>
                              </p:par>
                              <p:par>
                                <p:cTn id="38" presetID="22" presetClass="entr" presetSubtype="8" fill="hold" nodeType="with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wipe(left)">
                                      <p:cBhvr>
                                        <p:cTn id="40" dur="500"/>
                                        <p:tgtEl>
                                          <p:spTgt spid="23"/>
                                        </p:tgtEl>
                                      </p:cBhvr>
                                    </p:animEffect>
                                  </p:childTnLst>
                                </p:cTn>
                              </p:par>
                              <p:par>
                                <p:cTn id="41" presetID="22" presetClass="entr" presetSubtype="8" fill="hold"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left)">
                                      <p:cBhvr>
                                        <p:cTn id="43" dur="500"/>
                                        <p:tgtEl>
                                          <p:spTgt spid="37"/>
                                        </p:tgtEl>
                                      </p:cBhvr>
                                    </p:animEffect>
                                  </p:childTnLst>
                                </p:cTn>
                              </p:par>
                              <p:par>
                                <p:cTn id="44" presetID="22" presetClass="entr" presetSubtype="8" fill="hold" nodeType="withEffect">
                                  <p:stCondLst>
                                    <p:cond delay="0"/>
                                  </p:stCondLst>
                                  <p:childTnLst>
                                    <p:set>
                                      <p:cBhvr>
                                        <p:cTn id="45" dur="1" fill="hold">
                                          <p:stCondLst>
                                            <p:cond delay="0"/>
                                          </p:stCondLst>
                                        </p:cTn>
                                        <p:tgtEl>
                                          <p:spTgt spid="156"/>
                                        </p:tgtEl>
                                        <p:attrNameLst>
                                          <p:attrName>style.visibility</p:attrName>
                                        </p:attrNameLst>
                                      </p:cBhvr>
                                      <p:to>
                                        <p:strVal val="visible"/>
                                      </p:to>
                                    </p:set>
                                    <p:animEffect transition="in" filter="wipe(left)">
                                      <p:cBhvr>
                                        <p:cTn id="46" dur="500"/>
                                        <p:tgtEl>
                                          <p:spTgt spid="156"/>
                                        </p:tgtEl>
                                      </p:cBhvr>
                                    </p:animEffect>
                                  </p:childTnLst>
                                </p:cTn>
                              </p:par>
                              <p:par>
                                <p:cTn id="47" presetID="22" presetClass="entr" presetSubtype="8" fill="hold" nodeType="withEffect">
                                  <p:stCondLst>
                                    <p:cond delay="0"/>
                                  </p:stCondLst>
                                  <p:childTnLst>
                                    <p:set>
                                      <p:cBhvr>
                                        <p:cTn id="48" dur="1" fill="hold">
                                          <p:stCondLst>
                                            <p:cond delay="0"/>
                                          </p:stCondLst>
                                        </p:cTn>
                                        <p:tgtEl>
                                          <p:spTgt spid="128"/>
                                        </p:tgtEl>
                                        <p:attrNameLst>
                                          <p:attrName>style.visibility</p:attrName>
                                        </p:attrNameLst>
                                      </p:cBhvr>
                                      <p:to>
                                        <p:strVal val="visible"/>
                                      </p:to>
                                    </p:set>
                                    <p:animEffect transition="in" filter="wipe(left)">
                                      <p:cBhvr>
                                        <p:cTn id="49" dur="500"/>
                                        <p:tgtEl>
                                          <p:spTgt spid="128"/>
                                        </p:tgtEl>
                                      </p:cBhvr>
                                    </p:animEffect>
                                  </p:childTnLst>
                                </p:cTn>
                              </p:par>
                            </p:childTnLst>
                          </p:cTn>
                        </p:par>
                        <p:par>
                          <p:cTn id="50" fill="hold">
                            <p:stCondLst>
                              <p:cond delay="500"/>
                            </p:stCondLst>
                            <p:childTnLst>
                              <p:par>
                                <p:cTn id="51" presetID="10" presetClass="entr" presetSubtype="0" fill="hold" nodeType="afterEffect">
                                  <p:stCondLst>
                                    <p:cond delay="0"/>
                                  </p:stCondLst>
                                  <p:childTnLst>
                                    <p:set>
                                      <p:cBhvr>
                                        <p:cTn id="52" dur="1" fill="hold">
                                          <p:stCondLst>
                                            <p:cond delay="0"/>
                                          </p:stCondLst>
                                        </p:cTn>
                                        <p:tgtEl>
                                          <p:spTgt spid="265"/>
                                        </p:tgtEl>
                                        <p:attrNameLst>
                                          <p:attrName>style.visibility</p:attrName>
                                        </p:attrNameLst>
                                      </p:cBhvr>
                                      <p:to>
                                        <p:strVal val="visible"/>
                                      </p:to>
                                    </p:set>
                                    <p:animEffect transition="in" filter="fade">
                                      <p:cBhvr>
                                        <p:cTn id="53" dur="250"/>
                                        <p:tgtEl>
                                          <p:spTgt spid="26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56"/>
                                        </p:tgtEl>
                                        <p:attrNameLst>
                                          <p:attrName>style.visibility</p:attrName>
                                        </p:attrNameLst>
                                      </p:cBhvr>
                                      <p:to>
                                        <p:strVal val="visible"/>
                                      </p:to>
                                    </p:set>
                                    <p:animEffect transition="in" filter="wipe(left)">
                                      <p:cBhvr>
                                        <p:cTn id="58" dur="500"/>
                                        <p:tgtEl>
                                          <p:spTgt spid="56"/>
                                        </p:tgtEl>
                                      </p:cBhvr>
                                    </p:animEffect>
                                  </p:childTnLst>
                                </p:cTn>
                              </p:par>
                              <p:par>
                                <p:cTn id="59" presetID="22" presetClass="entr" presetSubtype="8" fill="hold" nodeType="with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wipe(left)">
                                      <p:cBhvr>
                                        <p:cTn id="61" dur="500"/>
                                        <p:tgtEl>
                                          <p:spTgt spid="15"/>
                                        </p:tgtEl>
                                      </p:cBhvr>
                                    </p:animEffect>
                                  </p:childTnLst>
                                </p:cTn>
                              </p:par>
                              <p:par>
                                <p:cTn id="62" presetID="22" presetClass="entr" presetSubtype="8" fill="hold" nodeType="withEffect">
                                  <p:stCondLst>
                                    <p:cond delay="0"/>
                                  </p:stCondLst>
                                  <p:childTnLst>
                                    <p:set>
                                      <p:cBhvr>
                                        <p:cTn id="63" dur="1" fill="hold">
                                          <p:stCondLst>
                                            <p:cond delay="0"/>
                                          </p:stCondLst>
                                        </p:cTn>
                                        <p:tgtEl>
                                          <p:spTgt spid="29"/>
                                        </p:tgtEl>
                                        <p:attrNameLst>
                                          <p:attrName>style.visibility</p:attrName>
                                        </p:attrNameLst>
                                      </p:cBhvr>
                                      <p:to>
                                        <p:strVal val="visible"/>
                                      </p:to>
                                    </p:set>
                                    <p:animEffect transition="in" filter="wipe(left)">
                                      <p:cBhvr>
                                        <p:cTn id="64" dur="500"/>
                                        <p:tgtEl>
                                          <p:spTgt spid="29"/>
                                        </p:tgtEl>
                                      </p:cBhvr>
                                    </p:animEffect>
                                  </p:childTnLst>
                                </p:cTn>
                              </p:par>
                              <p:par>
                                <p:cTn id="65" presetID="22" presetClass="entr" presetSubtype="8" fill="hold" nodeType="withEffect">
                                  <p:stCondLst>
                                    <p:cond delay="0"/>
                                  </p:stCondLst>
                                  <p:childTnLst>
                                    <p:set>
                                      <p:cBhvr>
                                        <p:cTn id="66" dur="1" fill="hold">
                                          <p:stCondLst>
                                            <p:cond delay="0"/>
                                          </p:stCondLst>
                                        </p:cTn>
                                        <p:tgtEl>
                                          <p:spTgt spid="43"/>
                                        </p:tgtEl>
                                        <p:attrNameLst>
                                          <p:attrName>style.visibility</p:attrName>
                                        </p:attrNameLst>
                                      </p:cBhvr>
                                      <p:to>
                                        <p:strVal val="visible"/>
                                      </p:to>
                                    </p:set>
                                    <p:animEffect transition="in" filter="wipe(left)">
                                      <p:cBhvr>
                                        <p:cTn id="67" dur="500"/>
                                        <p:tgtEl>
                                          <p:spTgt spid="43"/>
                                        </p:tgtEl>
                                      </p:cBhvr>
                                    </p:animEffect>
                                  </p:childTnLst>
                                </p:cTn>
                              </p:par>
                              <p:par>
                                <p:cTn id="68" presetID="22" presetClass="entr" presetSubtype="8" fill="hold" nodeType="withEffect">
                                  <p:stCondLst>
                                    <p:cond delay="0"/>
                                  </p:stCondLst>
                                  <p:childTnLst>
                                    <p:set>
                                      <p:cBhvr>
                                        <p:cTn id="69" dur="1" fill="hold">
                                          <p:stCondLst>
                                            <p:cond delay="0"/>
                                          </p:stCondLst>
                                        </p:cTn>
                                        <p:tgtEl>
                                          <p:spTgt spid="141"/>
                                        </p:tgtEl>
                                        <p:attrNameLst>
                                          <p:attrName>style.visibility</p:attrName>
                                        </p:attrNameLst>
                                      </p:cBhvr>
                                      <p:to>
                                        <p:strVal val="visible"/>
                                      </p:to>
                                    </p:set>
                                    <p:animEffect transition="in" filter="wipe(left)">
                                      <p:cBhvr>
                                        <p:cTn id="70" dur="500"/>
                                        <p:tgtEl>
                                          <p:spTgt spid="141"/>
                                        </p:tgtEl>
                                      </p:cBhvr>
                                    </p:animEffect>
                                  </p:childTnLst>
                                </p:cTn>
                              </p:par>
                              <p:par>
                                <p:cTn id="71" presetID="22" presetClass="entr" presetSubtype="8" fill="hold" nodeType="withEffect">
                                  <p:stCondLst>
                                    <p:cond delay="0"/>
                                  </p:stCondLst>
                                  <p:childTnLst>
                                    <p:set>
                                      <p:cBhvr>
                                        <p:cTn id="72" dur="1" fill="hold">
                                          <p:stCondLst>
                                            <p:cond delay="0"/>
                                          </p:stCondLst>
                                        </p:cTn>
                                        <p:tgtEl>
                                          <p:spTgt spid="167"/>
                                        </p:tgtEl>
                                        <p:attrNameLst>
                                          <p:attrName>style.visibility</p:attrName>
                                        </p:attrNameLst>
                                      </p:cBhvr>
                                      <p:to>
                                        <p:strVal val="visible"/>
                                      </p:to>
                                    </p:set>
                                    <p:animEffect transition="in" filter="wipe(left)">
                                      <p:cBhvr>
                                        <p:cTn id="73" dur="500"/>
                                        <p:tgtEl>
                                          <p:spTgt spid="167"/>
                                        </p:tgtEl>
                                      </p:cBhvr>
                                    </p:animEffect>
                                  </p:childTnLst>
                                </p:cTn>
                              </p:par>
                            </p:childTnLst>
                          </p:cTn>
                        </p:par>
                        <p:par>
                          <p:cTn id="74" fill="hold">
                            <p:stCondLst>
                              <p:cond delay="500"/>
                            </p:stCondLst>
                            <p:childTnLst>
                              <p:par>
                                <p:cTn id="75" presetID="10" presetClass="entr" presetSubtype="0" fill="hold" nodeType="afterEffect">
                                  <p:stCondLst>
                                    <p:cond delay="0"/>
                                  </p:stCondLst>
                                  <p:childTnLst>
                                    <p:set>
                                      <p:cBhvr>
                                        <p:cTn id="76" dur="1" fill="hold">
                                          <p:stCondLst>
                                            <p:cond delay="0"/>
                                          </p:stCondLst>
                                        </p:cTn>
                                        <p:tgtEl>
                                          <p:spTgt spid="268"/>
                                        </p:tgtEl>
                                        <p:attrNameLst>
                                          <p:attrName>style.visibility</p:attrName>
                                        </p:attrNameLst>
                                      </p:cBhvr>
                                      <p:to>
                                        <p:strVal val="visible"/>
                                      </p:to>
                                    </p:set>
                                    <p:animEffect transition="in" filter="fade">
                                      <p:cBhvr>
                                        <p:cTn id="77" dur="250"/>
                                        <p:tgtEl>
                                          <p:spTgt spid="268"/>
                                        </p:tgtEl>
                                      </p:cBhvr>
                                    </p:animEffect>
                                  </p:childTnLst>
                                </p:cTn>
                              </p:par>
                              <p:par>
                                <p:cTn id="78" presetID="10" presetClass="entr" presetSubtype="0" fill="hold" nodeType="withEffect">
                                  <p:stCondLst>
                                    <p:cond delay="0"/>
                                  </p:stCondLst>
                                  <p:childTnLst>
                                    <p:set>
                                      <p:cBhvr>
                                        <p:cTn id="79" dur="1" fill="hold">
                                          <p:stCondLst>
                                            <p:cond delay="0"/>
                                          </p:stCondLst>
                                        </p:cTn>
                                        <p:tgtEl>
                                          <p:spTgt spid="271"/>
                                        </p:tgtEl>
                                        <p:attrNameLst>
                                          <p:attrName>style.visibility</p:attrName>
                                        </p:attrNameLst>
                                      </p:cBhvr>
                                      <p:to>
                                        <p:strVal val="visible"/>
                                      </p:to>
                                    </p:set>
                                    <p:animEffect transition="in" filter="fade">
                                      <p:cBhvr>
                                        <p:cTn id="80" dur="250"/>
                                        <p:tgtEl>
                                          <p:spTgt spid="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ângulo 1">
            <a:extLst>
              <a:ext uri="{FF2B5EF4-FFF2-40B4-BE49-F238E27FC236}">
                <a16:creationId xmlns:a16="http://schemas.microsoft.com/office/drawing/2014/main" id="{A0A0A20C-2DE4-34A5-5DB9-8D08AF989FBB}"/>
              </a:ext>
            </a:extLst>
          </p:cNvPr>
          <p:cNvSpPr/>
          <p:nvPr/>
        </p:nvSpPr>
        <p:spPr>
          <a:xfrm>
            <a:off x="0" y="2213928"/>
            <a:ext cx="12192001" cy="2601798"/>
          </a:xfrm>
          <a:prstGeom prst="rect">
            <a:avLst/>
          </a:prstGeom>
          <a:solidFill>
            <a:srgbClr val="83D6CB">
              <a:alpha val="1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8" name="Round Same Side Corner Rectangle 82">
            <a:extLst>
              <a:ext uri="{FF2B5EF4-FFF2-40B4-BE49-F238E27FC236}">
                <a16:creationId xmlns:a16="http://schemas.microsoft.com/office/drawing/2014/main" id="{086DD6ED-B3D0-48E8-B9CD-92986BD92519}"/>
              </a:ext>
            </a:extLst>
          </p:cNvPr>
          <p:cNvSpPr/>
          <p:nvPr/>
        </p:nvSpPr>
        <p:spPr>
          <a:xfrm rot="10800000" flipV="1">
            <a:off x="1099992" y="4815726"/>
            <a:ext cx="10177640" cy="516627"/>
          </a:xfrm>
          <a:prstGeom prst="round2SameRect">
            <a:avLst>
              <a:gd name="adj1" fmla="val 0"/>
              <a:gd name="adj2" fmla="val 30426"/>
            </a:avLst>
          </a:prstGeom>
          <a:solidFill>
            <a:schemeClr val="accent2"/>
          </a:solidFill>
          <a:ln w="12700" cap="flat" cmpd="sng" algn="ctr">
            <a:noFill/>
            <a:prstDash val="solid"/>
            <a:miter lim="800000"/>
          </a:ln>
          <a:effectLst>
            <a:outerShdw blurRad="50800" dist="38100" dir="2700000" algn="tl" rotWithShape="0">
              <a:prstClr val="black">
                <a:alpha val="40000"/>
              </a:prst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Arial" panose="020B0604020202020204"/>
                <a:ea typeface="+mn-ea"/>
                <a:cs typeface="+mn-cs"/>
              </a:rPr>
              <a:t>GARDASIL</a:t>
            </a:r>
            <a:r>
              <a:rPr kumimoji="0" lang="en-US" sz="2400" b="0" i="0" u="none" strike="noStrike" kern="0" cap="none" spc="0" normalizeH="0" baseline="30000" noProof="0" dirty="0">
                <a:ln>
                  <a:noFill/>
                </a:ln>
                <a:solidFill>
                  <a:srgbClr val="FFFFFF"/>
                </a:solidFill>
                <a:effectLst/>
                <a:uLnTx/>
                <a:uFillTx/>
                <a:latin typeface="Arial" panose="020B0604020202020204"/>
                <a:ea typeface="+mn-ea"/>
                <a:cs typeface="+mn-cs"/>
              </a:rPr>
              <a:t>®</a:t>
            </a:r>
            <a:r>
              <a:rPr kumimoji="0" lang="en-US" sz="2400" b="0" i="0" u="none" strike="noStrike" kern="0" cap="none" spc="0" normalizeH="0" baseline="0" noProof="0" dirty="0">
                <a:ln>
                  <a:noFill/>
                </a:ln>
                <a:solidFill>
                  <a:srgbClr val="FFFFFF"/>
                </a:solidFill>
                <a:effectLst/>
                <a:uLnTx/>
                <a:uFillTx/>
                <a:latin typeface="Arial" panose="020B0604020202020204"/>
                <a:ea typeface="+mn-ea"/>
                <a:cs typeface="+mn-cs"/>
              </a:rPr>
              <a:t>9 </a:t>
            </a:r>
            <a:endParaRPr kumimoji="0" lang="en-US" sz="2400" b="0" i="0" u="none" strike="noStrike" kern="0" cap="none" spc="0" normalizeH="0" baseline="30000" noProof="0" dirty="0">
              <a:ln>
                <a:noFill/>
              </a:ln>
              <a:solidFill>
                <a:srgbClr val="FFFFFF"/>
              </a:solidFill>
              <a:effectLst/>
              <a:uLnTx/>
              <a:uFillTx/>
              <a:latin typeface="Arial" panose="020B0604020202020204"/>
              <a:ea typeface="+mn-ea"/>
              <a:cs typeface="+mn-cs"/>
            </a:endParaRPr>
          </a:p>
        </p:txBody>
      </p:sp>
      <p:sp>
        <p:nvSpPr>
          <p:cNvPr id="173" name="Oval 172">
            <a:extLst>
              <a:ext uri="{FF2B5EF4-FFF2-40B4-BE49-F238E27FC236}">
                <a16:creationId xmlns:a16="http://schemas.microsoft.com/office/drawing/2014/main" id="{246F7BFF-3BB1-4B44-915A-BE8B341A311C}"/>
              </a:ext>
            </a:extLst>
          </p:cNvPr>
          <p:cNvSpPr/>
          <p:nvPr/>
        </p:nvSpPr>
        <p:spPr>
          <a:xfrm>
            <a:off x="5776405" y="3628123"/>
            <a:ext cx="810022" cy="810014"/>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31</a:t>
            </a:r>
          </a:p>
        </p:txBody>
      </p:sp>
      <p:sp>
        <p:nvSpPr>
          <p:cNvPr id="176" name="Oval 175">
            <a:extLst>
              <a:ext uri="{FF2B5EF4-FFF2-40B4-BE49-F238E27FC236}">
                <a16:creationId xmlns:a16="http://schemas.microsoft.com/office/drawing/2014/main" id="{B209942E-AE5A-4128-81DF-85EB1D36E7FB}"/>
              </a:ext>
            </a:extLst>
          </p:cNvPr>
          <p:cNvSpPr/>
          <p:nvPr/>
        </p:nvSpPr>
        <p:spPr>
          <a:xfrm>
            <a:off x="6978722" y="3628123"/>
            <a:ext cx="765124" cy="765124"/>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33</a:t>
            </a:r>
          </a:p>
        </p:txBody>
      </p:sp>
      <p:sp>
        <p:nvSpPr>
          <p:cNvPr id="180" name="Oval 179">
            <a:extLst>
              <a:ext uri="{FF2B5EF4-FFF2-40B4-BE49-F238E27FC236}">
                <a16:creationId xmlns:a16="http://schemas.microsoft.com/office/drawing/2014/main" id="{E41D5019-4C10-4872-92D3-889507F09339}"/>
              </a:ext>
            </a:extLst>
          </p:cNvPr>
          <p:cNvSpPr/>
          <p:nvPr/>
        </p:nvSpPr>
        <p:spPr>
          <a:xfrm>
            <a:off x="8136141" y="3628123"/>
            <a:ext cx="779026" cy="779018"/>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45</a:t>
            </a:r>
          </a:p>
        </p:txBody>
      </p:sp>
      <p:sp>
        <p:nvSpPr>
          <p:cNvPr id="183" name="Oval 182">
            <a:extLst>
              <a:ext uri="{FF2B5EF4-FFF2-40B4-BE49-F238E27FC236}">
                <a16:creationId xmlns:a16="http://schemas.microsoft.com/office/drawing/2014/main" id="{4172BC38-52CB-447E-B74F-E343F0C61405}"/>
              </a:ext>
            </a:extLst>
          </p:cNvPr>
          <p:cNvSpPr/>
          <p:nvPr/>
        </p:nvSpPr>
        <p:spPr>
          <a:xfrm>
            <a:off x="9307462" y="3628123"/>
            <a:ext cx="781360" cy="781352"/>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52</a:t>
            </a:r>
          </a:p>
        </p:txBody>
      </p:sp>
      <p:sp>
        <p:nvSpPr>
          <p:cNvPr id="186" name="Oval 185">
            <a:extLst>
              <a:ext uri="{FF2B5EF4-FFF2-40B4-BE49-F238E27FC236}">
                <a16:creationId xmlns:a16="http://schemas.microsoft.com/office/drawing/2014/main" id="{C5B30CAE-2A45-47D3-BF0F-E8ED031D68C1}"/>
              </a:ext>
            </a:extLst>
          </p:cNvPr>
          <p:cNvSpPr/>
          <p:nvPr/>
        </p:nvSpPr>
        <p:spPr>
          <a:xfrm>
            <a:off x="10481117" y="3628123"/>
            <a:ext cx="796516" cy="796516"/>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58</a:t>
            </a:r>
          </a:p>
        </p:txBody>
      </p:sp>
      <p:sp>
        <p:nvSpPr>
          <p:cNvPr id="188" name="Round Same Side Corner Rectangle 81">
            <a:extLst>
              <a:ext uri="{FF2B5EF4-FFF2-40B4-BE49-F238E27FC236}">
                <a16:creationId xmlns:a16="http://schemas.microsoft.com/office/drawing/2014/main" id="{7FFBACAB-B1F6-42AF-B1C4-F273FBA8C72E}"/>
              </a:ext>
            </a:extLst>
          </p:cNvPr>
          <p:cNvSpPr/>
          <p:nvPr/>
        </p:nvSpPr>
        <p:spPr>
          <a:xfrm rot="10800000" flipV="1">
            <a:off x="1099994" y="2080512"/>
            <a:ext cx="3792588" cy="516627"/>
          </a:xfrm>
          <a:prstGeom prst="round2SameRect">
            <a:avLst>
              <a:gd name="adj1" fmla="val 33647"/>
              <a:gd name="adj2" fmla="val 0"/>
            </a:avLst>
          </a:prstGeom>
          <a:solidFill>
            <a:schemeClr val="accent1"/>
          </a:solidFill>
          <a:ln w="12700" cap="flat" cmpd="sng" algn="ctr">
            <a:noFill/>
            <a:prstDash val="solid"/>
            <a:miter lim="800000"/>
          </a:ln>
          <a:effectLst>
            <a:outerShdw blurRad="50800" dist="38100" dir="2700000" algn="tl" rotWithShape="0">
              <a:prstClr val="black">
                <a:alpha val="40000"/>
              </a:prstClr>
            </a:outerShdw>
          </a:effectLst>
        </p:spPr>
        <p:txBody>
          <a:bodyPr t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Arial" panose="020B0604020202020204"/>
                <a:ea typeface="+mn-ea"/>
                <a:cs typeface="+mn-cs"/>
              </a:rPr>
              <a:t>GARDASIL</a:t>
            </a:r>
            <a:r>
              <a:rPr kumimoji="0" lang="en-US" sz="2400" b="0" i="0" u="none" strike="noStrike" kern="0" cap="none" spc="0" normalizeH="0" baseline="30000" noProof="0" dirty="0">
                <a:ln>
                  <a:noFill/>
                </a:ln>
                <a:solidFill>
                  <a:srgbClr val="FFFFFF"/>
                </a:solidFill>
                <a:effectLst/>
                <a:uLnTx/>
                <a:uFillTx/>
                <a:latin typeface="Arial" panose="020B0604020202020204"/>
                <a:ea typeface="+mn-ea"/>
                <a:cs typeface="+mn-cs"/>
              </a:rPr>
              <a:t>®</a:t>
            </a:r>
          </a:p>
        </p:txBody>
      </p:sp>
      <p:sp>
        <p:nvSpPr>
          <p:cNvPr id="215" name="Oval 214">
            <a:extLst>
              <a:ext uri="{FF2B5EF4-FFF2-40B4-BE49-F238E27FC236}">
                <a16:creationId xmlns:a16="http://schemas.microsoft.com/office/drawing/2014/main" id="{620E9676-F21F-408F-8E1F-9A13F4B7A5AE}"/>
              </a:ext>
            </a:extLst>
          </p:cNvPr>
          <p:cNvSpPr/>
          <p:nvPr/>
        </p:nvSpPr>
        <p:spPr>
          <a:xfrm>
            <a:off x="978971" y="3628123"/>
            <a:ext cx="776368" cy="776362"/>
          </a:xfrm>
          <a:prstGeom prst="ellipse">
            <a:avLst/>
          </a:prstGeom>
          <a:noFill/>
          <a:ln w="12700" cap="flat" cmpd="sng" algn="ctr">
            <a:noFill/>
            <a:prstDash val="solid"/>
            <a:miter lim="800000"/>
          </a:ln>
          <a:effectLst>
            <a:reflection endPos="0" dist="50800" dir="5400000" sy="-100000" algn="bl" rotWithShape="0"/>
            <a:softEdge rad="0"/>
          </a:effectLst>
          <a:scene3d>
            <a:camera prst="orthographicFront"/>
            <a:lightRig rig="flat" dir="t"/>
          </a:scene3d>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6</a:t>
            </a:r>
          </a:p>
        </p:txBody>
      </p:sp>
      <p:sp>
        <p:nvSpPr>
          <p:cNvPr id="218" name="Oval 217">
            <a:extLst>
              <a:ext uri="{FF2B5EF4-FFF2-40B4-BE49-F238E27FC236}">
                <a16:creationId xmlns:a16="http://schemas.microsoft.com/office/drawing/2014/main" id="{791FBD64-3AE4-4C49-BB48-9AC5AE25B712}"/>
              </a:ext>
            </a:extLst>
          </p:cNvPr>
          <p:cNvSpPr/>
          <p:nvPr/>
        </p:nvSpPr>
        <p:spPr>
          <a:xfrm>
            <a:off x="2147634" y="3628123"/>
            <a:ext cx="744484" cy="744480"/>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11</a:t>
            </a:r>
          </a:p>
        </p:txBody>
      </p:sp>
      <p:sp>
        <p:nvSpPr>
          <p:cNvPr id="221" name="Oval 220">
            <a:extLst>
              <a:ext uri="{FF2B5EF4-FFF2-40B4-BE49-F238E27FC236}">
                <a16:creationId xmlns:a16="http://schemas.microsoft.com/office/drawing/2014/main" id="{1CC60129-C0E6-4708-A12A-2E55A0BF7166}"/>
              </a:ext>
            </a:extLst>
          </p:cNvPr>
          <p:cNvSpPr/>
          <p:nvPr/>
        </p:nvSpPr>
        <p:spPr>
          <a:xfrm>
            <a:off x="3284413" y="3628123"/>
            <a:ext cx="760912" cy="760910"/>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16</a:t>
            </a:r>
          </a:p>
        </p:txBody>
      </p:sp>
      <p:sp>
        <p:nvSpPr>
          <p:cNvPr id="224" name="Oval 223">
            <a:extLst>
              <a:ext uri="{FF2B5EF4-FFF2-40B4-BE49-F238E27FC236}">
                <a16:creationId xmlns:a16="http://schemas.microsoft.com/office/drawing/2014/main" id="{D4EF2B05-83CD-4D53-BC14-54C5E72B9E06}"/>
              </a:ext>
            </a:extLst>
          </p:cNvPr>
          <p:cNvSpPr/>
          <p:nvPr/>
        </p:nvSpPr>
        <p:spPr>
          <a:xfrm>
            <a:off x="4437620" y="3628123"/>
            <a:ext cx="757950" cy="757946"/>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18</a:t>
            </a:r>
          </a:p>
        </p:txBody>
      </p:sp>
      <p:sp>
        <p:nvSpPr>
          <p:cNvPr id="4" name="Title 3">
            <a:extLst>
              <a:ext uri="{FF2B5EF4-FFF2-40B4-BE49-F238E27FC236}">
                <a16:creationId xmlns:a16="http://schemas.microsoft.com/office/drawing/2014/main" id="{D8525079-8859-F83D-49A0-D2308E330914}"/>
              </a:ext>
            </a:extLst>
          </p:cNvPr>
          <p:cNvSpPr>
            <a:spLocks noGrp="1"/>
          </p:cNvSpPr>
          <p:nvPr>
            <p:ph type="title"/>
          </p:nvPr>
        </p:nvSpPr>
        <p:spPr/>
        <p:txBody>
          <a:bodyPr/>
          <a:lstStyle/>
          <a:p>
            <a:pPr>
              <a:lnSpc>
                <a:spcPct val="100000"/>
              </a:lnSpc>
            </a:pPr>
            <a:r>
              <a:rPr lang="en-US" dirty="0"/>
              <a:t>GARDASIL</a:t>
            </a:r>
            <a:r>
              <a:rPr lang="en-US" baseline="30000" dirty="0"/>
              <a:t>®</a:t>
            </a:r>
            <a:r>
              <a:rPr lang="en-US" dirty="0"/>
              <a:t>9 </a:t>
            </a:r>
            <a:r>
              <a:rPr lang="en-US" dirty="0" err="1"/>
              <a:t>Ampliou</a:t>
            </a:r>
            <a:r>
              <a:rPr lang="en-US" dirty="0"/>
              <a:t> a </a:t>
            </a:r>
            <a:r>
              <a:rPr lang="pt-BR" noProof="0" dirty="0"/>
              <a:t>Proteção Contra Cânceres e Doenças Causados pelo HPV</a:t>
            </a:r>
            <a:r>
              <a:rPr lang="pt-BR" baseline="30000" noProof="0" dirty="0"/>
              <a:t>1,2,*</a:t>
            </a:r>
            <a:endParaRPr lang="en-US" baseline="30000" dirty="0"/>
          </a:p>
        </p:txBody>
      </p:sp>
      <p:sp>
        <p:nvSpPr>
          <p:cNvPr id="7" name="Text Placeholder 6">
            <a:extLst>
              <a:ext uri="{FF2B5EF4-FFF2-40B4-BE49-F238E27FC236}">
                <a16:creationId xmlns:a16="http://schemas.microsoft.com/office/drawing/2014/main" id="{81B5260D-42AD-4F5D-7AE4-2B76024BF050}"/>
              </a:ext>
            </a:extLst>
          </p:cNvPr>
          <p:cNvSpPr>
            <a:spLocks noGrp="1"/>
          </p:cNvSpPr>
          <p:nvPr>
            <p:ph type="body" sz="quarter" idx="13"/>
          </p:nvPr>
        </p:nvSpPr>
        <p:spPr/>
        <p:txBody>
          <a:bodyPr/>
          <a:lstStyle/>
          <a:p>
            <a:pPr>
              <a:defRPr/>
            </a:pP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Em </a:t>
            </a:r>
            <a:r>
              <a:rPr kumimoji="0" lang="en-US" sz="800" b="0" i="0" u="none" strike="noStrike" kern="1200" cap="none" spc="0" normalizeH="0" baseline="0" noProof="0" dirty="0" err="1">
                <a:ln>
                  <a:noFill/>
                </a:ln>
                <a:solidFill>
                  <a:schemeClr val="bg1">
                    <a:lumMod val="65000"/>
                  </a:schemeClr>
                </a:solidFill>
                <a:effectLst/>
                <a:uLnTx/>
                <a:uFillTx/>
                <a:ea typeface="Arial Unicode MS"/>
                <a:cs typeface="Arial Unicode MS"/>
              </a:rPr>
              <a:t>comparação</a:t>
            </a: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a:t>
            </a:r>
            <a:r>
              <a:rPr kumimoji="0" lang="en-US" sz="800" b="0" i="0" u="none" strike="noStrike" kern="1200" cap="none" spc="0" normalizeH="0" baseline="0" noProof="0" dirty="0">
                <a:ln>
                  <a:noFill/>
                </a:ln>
                <a:solidFill>
                  <a:srgbClr val="A6A6A6"/>
                </a:solidFill>
                <a:effectLst/>
                <a:uLnTx/>
                <a:uFillTx/>
                <a:ea typeface="Arial Unicode MS"/>
                <a:cs typeface="Arial Unicode MS"/>
              </a:rPr>
              <a:t>com</a:t>
            </a: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GARDASIL.</a:t>
            </a:r>
          </a:p>
          <a:p>
            <a:pPr>
              <a:defRPr/>
            </a:pP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HPV: </a:t>
            </a:r>
            <a:r>
              <a:rPr kumimoji="0" lang="en-US" sz="800" b="0" i="0" u="none" strike="noStrike" kern="1200" cap="none" spc="0" normalizeH="0" baseline="0" noProof="0" dirty="0" err="1">
                <a:ln>
                  <a:noFill/>
                </a:ln>
                <a:solidFill>
                  <a:schemeClr val="bg1">
                    <a:lumMod val="65000"/>
                  </a:schemeClr>
                </a:solidFill>
                <a:effectLst/>
                <a:uLnTx/>
                <a:uFillTx/>
                <a:ea typeface="Arial Unicode MS"/>
                <a:cs typeface="Arial Unicode MS"/>
              </a:rPr>
              <a:t>papilomavírus</a:t>
            </a: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a:t>
            </a:r>
            <a:r>
              <a:rPr kumimoji="0" lang="en-US" sz="800" b="0" i="0" u="none" strike="noStrike" kern="1200" cap="none" spc="0" normalizeH="0" baseline="0" noProof="0" dirty="0" err="1">
                <a:ln>
                  <a:noFill/>
                </a:ln>
                <a:solidFill>
                  <a:schemeClr val="bg1">
                    <a:lumMod val="65000"/>
                  </a:schemeClr>
                </a:solidFill>
                <a:effectLst/>
                <a:uLnTx/>
                <a:uFillTx/>
                <a:ea typeface="Arial Unicode MS"/>
                <a:cs typeface="Arial Unicode MS"/>
              </a:rPr>
              <a:t>humano</a:t>
            </a:r>
            <a:r>
              <a:rPr lang="en-US" sz="800" dirty="0">
                <a:solidFill>
                  <a:schemeClr val="bg1">
                    <a:lumMod val="65000"/>
                  </a:schemeClr>
                </a:solidFill>
              </a:rPr>
              <a:t>.</a:t>
            </a:r>
            <a:endParaRPr kumimoji="0" lang="en-US" sz="800" b="0" i="0" u="none" strike="noStrike" kern="1200" cap="none" spc="0" normalizeH="0" baseline="30000" noProof="0" dirty="0">
              <a:ln>
                <a:noFill/>
              </a:ln>
              <a:solidFill>
                <a:schemeClr val="bg1">
                  <a:lumMod val="65000"/>
                </a:schemeClr>
              </a:solidFill>
              <a:effectLst/>
              <a:uLnTx/>
              <a:uFillTx/>
              <a:ea typeface="+mn-ea"/>
              <a:cs typeface="+mn-cs"/>
            </a:endParaRPr>
          </a:p>
          <a:p>
            <a:pPr>
              <a:defRPr/>
            </a:pPr>
            <a:r>
              <a:rPr kumimoji="0" lang="en-US" sz="800" b="1" i="0" u="none" strike="noStrike" kern="1200" cap="none" spc="0" normalizeH="0" baseline="0" noProof="0" dirty="0">
                <a:ln>
                  <a:noFill/>
                </a:ln>
                <a:solidFill>
                  <a:schemeClr val="bg1">
                    <a:lumMod val="65000"/>
                  </a:schemeClr>
                </a:solidFill>
                <a:effectLst/>
                <a:uLnTx/>
                <a:uFillTx/>
                <a:latin typeface="+mn-lt"/>
                <a:ea typeface="+mn-ea"/>
                <a:cs typeface="+mn-cs"/>
              </a:rPr>
              <a:t>1. </a:t>
            </a:r>
            <a:r>
              <a:rPr lang="en-US" sz="800" dirty="0">
                <a:solidFill>
                  <a:schemeClr val="bg1">
                    <a:lumMod val="65000"/>
                  </a:schemeClr>
                </a:solidFill>
                <a:latin typeface="+mn-lt"/>
              </a:rPr>
              <a:t>Bula vigente de GARDASIL.</a:t>
            </a:r>
            <a:r>
              <a:rPr kumimoji="0" lang="en-US" sz="800" b="1" i="0" u="none" strike="noStrike" kern="1200" cap="none" spc="0" normalizeH="0" baseline="0" noProof="0" dirty="0">
                <a:ln>
                  <a:noFill/>
                </a:ln>
                <a:solidFill>
                  <a:schemeClr val="bg1">
                    <a:lumMod val="65000"/>
                  </a:schemeClr>
                </a:solidFill>
                <a:effectLst/>
                <a:uLnTx/>
                <a:uFillTx/>
                <a:latin typeface="+mn-lt"/>
                <a:ea typeface="+mn-ea"/>
                <a:cs typeface="+mn-cs"/>
              </a:rPr>
              <a:t> 2. </a:t>
            </a:r>
            <a:r>
              <a:rPr lang="en-US" sz="800" dirty="0">
                <a:solidFill>
                  <a:schemeClr val="bg1">
                    <a:lumMod val="65000"/>
                  </a:schemeClr>
                </a:solidFill>
                <a:latin typeface="+mn-lt"/>
              </a:rPr>
              <a:t>Bula vigente de GARDASIL 9.</a:t>
            </a:r>
            <a:endParaRPr kumimoji="0" lang="en-US" sz="800" b="0" i="0" u="none" strike="noStrike" kern="1200" cap="none" spc="0" normalizeH="0" baseline="0" noProof="0" dirty="0">
              <a:ln>
                <a:noFill/>
              </a:ln>
              <a:solidFill>
                <a:schemeClr val="bg1">
                  <a:lumMod val="65000"/>
                </a:schemeClr>
              </a:solidFill>
              <a:effectLst/>
              <a:uLnTx/>
              <a:uFillTx/>
              <a:latin typeface="+mn-lt"/>
            </a:endParaRPr>
          </a:p>
        </p:txBody>
      </p:sp>
      <p:sp>
        <p:nvSpPr>
          <p:cNvPr id="8" name="Slide Number Placeholder 7">
            <a:extLst>
              <a:ext uri="{FF2B5EF4-FFF2-40B4-BE49-F238E27FC236}">
                <a16:creationId xmlns:a16="http://schemas.microsoft.com/office/drawing/2014/main" id="{A4B82D0B-B758-9CF7-2B20-E93BF120EBC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900" b="0" i="0" u="none" strike="noStrike" kern="1200" cap="none" spc="0" normalizeH="0" baseline="0" noProof="0" dirty="0">
              <a:ln>
                <a:noFill/>
              </a:ln>
              <a:solidFill>
                <a:srgbClr val="969696"/>
              </a:solidFill>
              <a:effectLst/>
              <a:uLnTx/>
              <a:uFillTx/>
              <a:latin typeface="Arial" panose="020B0604020202020204"/>
              <a:ea typeface="+mn-ea"/>
              <a:cs typeface="+mn-cs"/>
            </a:endParaRPr>
          </a:p>
        </p:txBody>
      </p:sp>
      <p:grpSp>
        <p:nvGrpSpPr>
          <p:cNvPr id="152" name="Group 151">
            <a:extLst>
              <a:ext uri="{FF2B5EF4-FFF2-40B4-BE49-F238E27FC236}">
                <a16:creationId xmlns:a16="http://schemas.microsoft.com/office/drawing/2014/main" id="{0DFEC1A4-C5D2-1CF3-68DC-46015A245BEE}"/>
              </a:ext>
            </a:extLst>
          </p:cNvPr>
          <p:cNvGrpSpPr/>
          <p:nvPr/>
        </p:nvGrpSpPr>
        <p:grpSpPr>
          <a:xfrm>
            <a:off x="5810847" y="2897381"/>
            <a:ext cx="813377" cy="813376"/>
            <a:chOff x="6745240" y="4966977"/>
            <a:chExt cx="949924" cy="949923"/>
          </a:xfrm>
        </p:grpSpPr>
        <p:sp>
          <p:nvSpPr>
            <p:cNvPr id="153" name="Freeform: Shape 152">
              <a:extLst>
                <a:ext uri="{FF2B5EF4-FFF2-40B4-BE49-F238E27FC236}">
                  <a16:creationId xmlns:a16="http://schemas.microsoft.com/office/drawing/2014/main" id="{615F3C45-54FF-5B5D-1709-40308AB28174}"/>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4" name="Freeform: Shape 153">
              <a:extLst>
                <a:ext uri="{FF2B5EF4-FFF2-40B4-BE49-F238E27FC236}">
                  <a16:creationId xmlns:a16="http://schemas.microsoft.com/office/drawing/2014/main" id="{BDEB3818-E3CE-7853-AE2D-C918B190155A}"/>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5" name="Freeform: Shape 154">
              <a:extLst>
                <a:ext uri="{FF2B5EF4-FFF2-40B4-BE49-F238E27FC236}">
                  <a16:creationId xmlns:a16="http://schemas.microsoft.com/office/drawing/2014/main" id="{1DF210D1-C970-28A5-3A02-705B11B13AF6}"/>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6" name="Freeform: Shape 155">
              <a:extLst>
                <a:ext uri="{FF2B5EF4-FFF2-40B4-BE49-F238E27FC236}">
                  <a16:creationId xmlns:a16="http://schemas.microsoft.com/office/drawing/2014/main" id="{E34A86C5-8887-C247-90B9-4D2CEB74C230}"/>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7" name="Freeform: Shape 156">
              <a:extLst>
                <a:ext uri="{FF2B5EF4-FFF2-40B4-BE49-F238E27FC236}">
                  <a16:creationId xmlns:a16="http://schemas.microsoft.com/office/drawing/2014/main" id="{5C40827A-05A9-377D-0F71-E691B57CE349}"/>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8" name="Freeform: Shape 157">
              <a:extLst>
                <a:ext uri="{FF2B5EF4-FFF2-40B4-BE49-F238E27FC236}">
                  <a16:creationId xmlns:a16="http://schemas.microsoft.com/office/drawing/2014/main" id="{AE5AEA6C-BEBF-48F1-558F-7A79D4C746CE}"/>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9" name="Freeform: Shape 158">
              <a:extLst>
                <a:ext uri="{FF2B5EF4-FFF2-40B4-BE49-F238E27FC236}">
                  <a16:creationId xmlns:a16="http://schemas.microsoft.com/office/drawing/2014/main" id="{1E6E4073-970B-50B2-1C0D-BEFA57251CAE}"/>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0" name="Freeform: Shape 159">
              <a:extLst>
                <a:ext uri="{FF2B5EF4-FFF2-40B4-BE49-F238E27FC236}">
                  <a16:creationId xmlns:a16="http://schemas.microsoft.com/office/drawing/2014/main" id="{9917DCC2-FEEB-C5ED-538A-8417DE205C0E}"/>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1" name="Freeform: Shape 160">
              <a:extLst>
                <a:ext uri="{FF2B5EF4-FFF2-40B4-BE49-F238E27FC236}">
                  <a16:creationId xmlns:a16="http://schemas.microsoft.com/office/drawing/2014/main" id="{26F1CE76-06B2-9AA0-B995-D3B9D009AB22}"/>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2" name="Freeform: Shape 161">
              <a:extLst>
                <a:ext uri="{FF2B5EF4-FFF2-40B4-BE49-F238E27FC236}">
                  <a16:creationId xmlns:a16="http://schemas.microsoft.com/office/drawing/2014/main" id="{7733A133-EF0E-B128-55B3-DBB2A4CE0FC5}"/>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3" name="Freeform: Shape 162">
              <a:extLst>
                <a:ext uri="{FF2B5EF4-FFF2-40B4-BE49-F238E27FC236}">
                  <a16:creationId xmlns:a16="http://schemas.microsoft.com/office/drawing/2014/main" id="{A5F53A2F-44E4-3611-3DB9-6B838CEA2B15}"/>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4" name="Freeform: Shape 163">
              <a:extLst>
                <a:ext uri="{FF2B5EF4-FFF2-40B4-BE49-F238E27FC236}">
                  <a16:creationId xmlns:a16="http://schemas.microsoft.com/office/drawing/2014/main" id="{1C1C942B-C5D6-0FF5-8FDF-60601EDFB0CC}"/>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5" name="Freeform: Shape 164">
              <a:extLst>
                <a:ext uri="{FF2B5EF4-FFF2-40B4-BE49-F238E27FC236}">
                  <a16:creationId xmlns:a16="http://schemas.microsoft.com/office/drawing/2014/main" id="{E5D2972B-784B-EDC5-DEA0-64B8DDEC7033}"/>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6" name="Freeform: Shape 165">
              <a:extLst>
                <a:ext uri="{FF2B5EF4-FFF2-40B4-BE49-F238E27FC236}">
                  <a16:creationId xmlns:a16="http://schemas.microsoft.com/office/drawing/2014/main" id="{9ED385A5-B347-C53E-8AF5-C8B6050A05B6}"/>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8" name="Freeform: Shape 177">
              <a:extLst>
                <a:ext uri="{FF2B5EF4-FFF2-40B4-BE49-F238E27FC236}">
                  <a16:creationId xmlns:a16="http://schemas.microsoft.com/office/drawing/2014/main" id="{D050E4EA-AA9C-50C2-2E78-747AE8607E6C}"/>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1" name="Freeform: Shape 190">
              <a:extLst>
                <a:ext uri="{FF2B5EF4-FFF2-40B4-BE49-F238E27FC236}">
                  <a16:creationId xmlns:a16="http://schemas.microsoft.com/office/drawing/2014/main" id="{EB273DC1-391A-EB55-A4BC-D0F08132B6D5}"/>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2" name="Oval 191">
              <a:extLst>
                <a:ext uri="{FF2B5EF4-FFF2-40B4-BE49-F238E27FC236}">
                  <a16:creationId xmlns:a16="http://schemas.microsoft.com/office/drawing/2014/main" id="{7E6E24D0-11FF-F784-8663-351F42A77F20}"/>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3" name="Freeform: Shape 192">
              <a:extLst>
                <a:ext uri="{FF2B5EF4-FFF2-40B4-BE49-F238E27FC236}">
                  <a16:creationId xmlns:a16="http://schemas.microsoft.com/office/drawing/2014/main" id="{92470641-F2BF-F666-ACD3-B0A025C3F6DE}"/>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4" name="Freeform: Shape 193">
              <a:extLst>
                <a:ext uri="{FF2B5EF4-FFF2-40B4-BE49-F238E27FC236}">
                  <a16:creationId xmlns:a16="http://schemas.microsoft.com/office/drawing/2014/main" id="{1176BDDB-66DA-4113-2298-C9CFAB114C62}"/>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5" name="Freeform: Shape 194">
              <a:extLst>
                <a:ext uri="{FF2B5EF4-FFF2-40B4-BE49-F238E27FC236}">
                  <a16:creationId xmlns:a16="http://schemas.microsoft.com/office/drawing/2014/main" id="{957D2E99-1F7C-0275-2886-23A6298AF2D5}"/>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6" name="Freeform: Shape 195">
              <a:extLst>
                <a:ext uri="{FF2B5EF4-FFF2-40B4-BE49-F238E27FC236}">
                  <a16:creationId xmlns:a16="http://schemas.microsoft.com/office/drawing/2014/main" id="{4FAE699E-FAD5-C111-6FF1-F230DCFE67B5}"/>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7" name="Freeform: Shape 196">
              <a:extLst>
                <a:ext uri="{FF2B5EF4-FFF2-40B4-BE49-F238E27FC236}">
                  <a16:creationId xmlns:a16="http://schemas.microsoft.com/office/drawing/2014/main" id="{80BD8F0B-2C9F-4E56-7F61-6494C7C0DCE7}"/>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8" name="Freeform: Shape 197">
              <a:extLst>
                <a:ext uri="{FF2B5EF4-FFF2-40B4-BE49-F238E27FC236}">
                  <a16:creationId xmlns:a16="http://schemas.microsoft.com/office/drawing/2014/main" id="{CC7F1106-35A2-848E-A0F6-12D67CDA635F}"/>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9" name="Freeform: Shape 198">
              <a:extLst>
                <a:ext uri="{FF2B5EF4-FFF2-40B4-BE49-F238E27FC236}">
                  <a16:creationId xmlns:a16="http://schemas.microsoft.com/office/drawing/2014/main" id="{C00574F3-FE56-2EE9-257D-639F4C1258E9}"/>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0" name="Freeform: Shape 199">
              <a:extLst>
                <a:ext uri="{FF2B5EF4-FFF2-40B4-BE49-F238E27FC236}">
                  <a16:creationId xmlns:a16="http://schemas.microsoft.com/office/drawing/2014/main" id="{FDED601E-C8A9-D2EA-C33C-F8C104CBF56D}"/>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1" name="Freeform: Shape 200">
              <a:extLst>
                <a:ext uri="{FF2B5EF4-FFF2-40B4-BE49-F238E27FC236}">
                  <a16:creationId xmlns:a16="http://schemas.microsoft.com/office/drawing/2014/main" id="{B36EB9AB-79E0-19CC-D350-BB2BF80EA656}"/>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2" name="Freeform: Shape 201">
              <a:extLst>
                <a:ext uri="{FF2B5EF4-FFF2-40B4-BE49-F238E27FC236}">
                  <a16:creationId xmlns:a16="http://schemas.microsoft.com/office/drawing/2014/main" id="{7A68D97D-8069-A016-CEEE-526C0B0F2E1F}"/>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3" name="Freeform: Shape 202">
              <a:extLst>
                <a:ext uri="{FF2B5EF4-FFF2-40B4-BE49-F238E27FC236}">
                  <a16:creationId xmlns:a16="http://schemas.microsoft.com/office/drawing/2014/main" id="{B52ADAD1-28FB-2FA9-19D3-C9B106D7FF18}"/>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4" name="Freeform: Shape 203">
              <a:extLst>
                <a:ext uri="{FF2B5EF4-FFF2-40B4-BE49-F238E27FC236}">
                  <a16:creationId xmlns:a16="http://schemas.microsoft.com/office/drawing/2014/main" id="{20724DFC-65A9-F288-3FC6-39713DA40F41}"/>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5" name="Freeform: Shape 204">
              <a:extLst>
                <a:ext uri="{FF2B5EF4-FFF2-40B4-BE49-F238E27FC236}">
                  <a16:creationId xmlns:a16="http://schemas.microsoft.com/office/drawing/2014/main" id="{6773FE7D-1FB4-2717-1DEF-EFCAF1D91287}"/>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6" name="Freeform: Shape 205">
              <a:extLst>
                <a:ext uri="{FF2B5EF4-FFF2-40B4-BE49-F238E27FC236}">
                  <a16:creationId xmlns:a16="http://schemas.microsoft.com/office/drawing/2014/main" id="{37F8F645-977F-0F9C-B6A8-762D30FFBFDD}"/>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7" name="Freeform: Shape 206">
              <a:extLst>
                <a:ext uri="{FF2B5EF4-FFF2-40B4-BE49-F238E27FC236}">
                  <a16:creationId xmlns:a16="http://schemas.microsoft.com/office/drawing/2014/main" id="{062A64F9-9EF3-2D5E-3B1B-AE3898D66813}"/>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8" name="Freeform: Shape 207">
              <a:extLst>
                <a:ext uri="{FF2B5EF4-FFF2-40B4-BE49-F238E27FC236}">
                  <a16:creationId xmlns:a16="http://schemas.microsoft.com/office/drawing/2014/main" id="{CDFC264E-3534-3FF3-36AE-5D7320ECC2CB}"/>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9" name="Freeform: Shape 208">
              <a:extLst>
                <a:ext uri="{FF2B5EF4-FFF2-40B4-BE49-F238E27FC236}">
                  <a16:creationId xmlns:a16="http://schemas.microsoft.com/office/drawing/2014/main" id="{997FA775-33E9-86CF-6A90-A6FC3EFEC23F}"/>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0" name="Freeform: Shape 209">
              <a:extLst>
                <a:ext uri="{FF2B5EF4-FFF2-40B4-BE49-F238E27FC236}">
                  <a16:creationId xmlns:a16="http://schemas.microsoft.com/office/drawing/2014/main" id="{A0602341-1EC3-EFE1-BC23-3ADFC9905726}"/>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1" name="Freeform: Shape 210">
              <a:extLst>
                <a:ext uri="{FF2B5EF4-FFF2-40B4-BE49-F238E27FC236}">
                  <a16:creationId xmlns:a16="http://schemas.microsoft.com/office/drawing/2014/main" id="{1586FAC1-D306-4043-AA39-757BF889D52D}"/>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3" name="Freeform: Shape 212">
              <a:extLst>
                <a:ext uri="{FF2B5EF4-FFF2-40B4-BE49-F238E27FC236}">
                  <a16:creationId xmlns:a16="http://schemas.microsoft.com/office/drawing/2014/main" id="{223C8E9A-FC88-EF8D-EAAA-56941C703A78}"/>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5" name="Freeform: Shape 224">
              <a:extLst>
                <a:ext uri="{FF2B5EF4-FFF2-40B4-BE49-F238E27FC236}">
                  <a16:creationId xmlns:a16="http://schemas.microsoft.com/office/drawing/2014/main" id="{BCEC4101-4F10-A986-A60F-725A486CE4BA}"/>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6" name="Freeform: Shape 225">
              <a:extLst>
                <a:ext uri="{FF2B5EF4-FFF2-40B4-BE49-F238E27FC236}">
                  <a16:creationId xmlns:a16="http://schemas.microsoft.com/office/drawing/2014/main" id="{A36955EE-D819-6C59-849F-E4BEEC2E382B}"/>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7" name="Freeform: Shape 226">
              <a:extLst>
                <a:ext uri="{FF2B5EF4-FFF2-40B4-BE49-F238E27FC236}">
                  <a16:creationId xmlns:a16="http://schemas.microsoft.com/office/drawing/2014/main" id="{B8BFECB4-98B9-DB83-8952-01AAD01C13F4}"/>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8" name="Freeform: Shape 227">
              <a:extLst>
                <a:ext uri="{FF2B5EF4-FFF2-40B4-BE49-F238E27FC236}">
                  <a16:creationId xmlns:a16="http://schemas.microsoft.com/office/drawing/2014/main" id="{0F3BCB15-D71B-0F2A-6670-EFD1A1A05845}"/>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9" name="Freeform: Shape 228">
              <a:extLst>
                <a:ext uri="{FF2B5EF4-FFF2-40B4-BE49-F238E27FC236}">
                  <a16:creationId xmlns:a16="http://schemas.microsoft.com/office/drawing/2014/main" id="{B29FF53C-2026-D7A1-E7CF-796E6DCDFCD9}"/>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0" name="Freeform: Shape 229">
              <a:extLst>
                <a:ext uri="{FF2B5EF4-FFF2-40B4-BE49-F238E27FC236}">
                  <a16:creationId xmlns:a16="http://schemas.microsoft.com/office/drawing/2014/main" id="{D9F920F0-56EA-B574-3B85-0485F21ACD27}"/>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1" name="Freeform: Shape 230">
              <a:extLst>
                <a:ext uri="{FF2B5EF4-FFF2-40B4-BE49-F238E27FC236}">
                  <a16:creationId xmlns:a16="http://schemas.microsoft.com/office/drawing/2014/main" id="{DD52AF56-A7A0-1EBE-3EFB-5B5852D3C52A}"/>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2" name="Freeform: Shape 231">
              <a:extLst>
                <a:ext uri="{FF2B5EF4-FFF2-40B4-BE49-F238E27FC236}">
                  <a16:creationId xmlns:a16="http://schemas.microsoft.com/office/drawing/2014/main" id="{AE4FC819-BDE5-E94D-C4C5-072972196CEE}"/>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3" name="Freeform: Shape 232">
              <a:extLst>
                <a:ext uri="{FF2B5EF4-FFF2-40B4-BE49-F238E27FC236}">
                  <a16:creationId xmlns:a16="http://schemas.microsoft.com/office/drawing/2014/main" id="{9A3CF56B-FB7C-914C-C1CA-720C192933C0}"/>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4" name="Freeform: Shape 233">
              <a:extLst>
                <a:ext uri="{FF2B5EF4-FFF2-40B4-BE49-F238E27FC236}">
                  <a16:creationId xmlns:a16="http://schemas.microsoft.com/office/drawing/2014/main" id="{FD2FDC81-2252-9AD4-D24B-431D2B1DFCBE}"/>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5" name="Freeform: Shape 234">
              <a:extLst>
                <a:ext uri="{FF2B5EF4-FFF2-40B4-BE49-F238E27FC236}">
                  <a16:creationId xmlns:a16="http://schemas.microsoft.com/office/drawing/2014/main" id="{8366E4DB-B55F-1117-3F3B-B74C2D8F439B}"/>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6" name="Freeform: Shape 235">
              <a:extLst>
                <a:ext uri="{FF2B5EF4-FFF2-40B4-BE49-F238E27FC236}">
                  <a16:creationId xmlns:a16="http://schemas.microsoft.com/office/drawing/2014/main" id="{79299AE5-B768-2BE5-4FD6-C6A3BB871001}"/>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7" name="Freeform: Shape 236">
              <a:extLst>
                <a:ext uri="{FF2B5EF4-FFF2-40B4-BE49-F238E27FC236}">
                  <a16:creationId xmlns:a16="http://schemas.microsoft.com/office/drawing/2014/main" id="{8B48CED2-734D-2F1A-E695-203EBC2228B2}"/>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8" name="Freeform: Shape 237">
              <a:extLst>
                <a:ext uri="{FF2B5EF4-FFF2-40B4-BE49-F238E27FC236}">
                  <a16:creationId xmlns:a16="http://schemas.microsoft.com/office/drawing/2014/main" id="{7649E5E0-5B26-79F0-4AED-0280813BCB0A}"/>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9" name="Freeform: Shape 238">
              <a:extLst>
                <a:ext uri="{FF2B5EF4-FFF2-40B4-BE49-F238E27FC236}">
                  <a16:creationId xmlns:a16="http://schemas.microsoft.com/office/drawing/2014/main" id="{B0CB3E54-89C8-F256-781C-1CB8A957D6A2}"/>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 name="Freeform: Shape 2">
              <a:extLst>
                <a:ext uri="{FF2B5EF4-FFF2-40B4-BE49-F238E27FC236}">
                  <a16:creationId xmlns:a16="http://schemas.microsoft.com/office/drawing/2014/main" id="{6FC65752-98AB-AEC9-66AC-281374F73ADD}"/>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5" name="Group 4">
            <a:extLst>
              <a:ext uri="{FF2B5EF4-FFF2-40B4-BE49-F238E27FC236}">
                <a16:creationId xmlns:a16="http://schemas.microsoft.com/office/drawing/2014/main" id="{2C5D8984-B93B-4C02-DB7E-3FEBFBFB6EE6}"/>
              </a:ext>
            </a:extLst>
          </p:cNvPr>
          <p:cNvGrpSpPr/>
          <p:nvPr/>
        </p:nvGrpSpPr>
        <p:grpSpPr>
          <a:xfrm>
            <a:off x="6976307" y="2897381"/>
            <a:ext cx="813377" cy="813376"/>
            <a:chOff x="6745240" y="4966977"/>
            <a:chExt cx="949924" cy="949923"/>
          </a:xfrm>
        </p:grpSpPr>
        <p:sp>
          <p:nvSpPr>
            <p:cNvPr id="6" name="Freeform: Shape 5">
              <a:extLst>
                <a:ext uri="{FF2B5EF4-FFF2-40B4-BE49-F238E27FC236}">
                  <a16:creationId xmlns:a16="http://schemas.microsoft.com/office/drawing/2014/main" id="{CD221D5E-3402-09A5-95CA-E9CF8BBC182F}"/>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9" name="Freeform: Shape 8">
              <a:extLst>
                <a:ext uri="{FF2B5EF4-FFF2-40B4-BE49-F238E27FC236}">
                  <a16:creationId xmlns:a16="http://schemas.microsoft.com/office/drawing/2014/main" id="{DD9905C0-CF4A-7C5E-8D22-8384C047D336}"/>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0" name="Freeform: Shape 9">
              <a:extLst>
                <a:ext uri="{FF2B5EF4-FFF2-40B4-BE49-F238E27FC236}">
                  <a16:creationId xmlns:a16="http://schemas.microsoft.com/office/drawing/2014/main" id="{3A663501-8893-E24D-7036-D5B41D8970E1}"/>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2" name="Freeform: Shape 11">
              <a:extLst>
                <a:ext uri="{FF2B5EF4-FFF2-40B4-BE49-F238E27FC236}">
                  <a16:creationId xmlns:a16="http://schemas.microsoft.com/office/drawing/2014/main" id="{968EAAA1-FDBF-8194-1BDF-06D2F6AF6A1F}"/>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 name="Freeform: Shape 28">
              <a:extLst>
                <a:ext uri="{FF2B5EF4-FFF2-40B4-BE49-F238E27FC236}">
                  <a16:creationId xmlns:a16="http://schemas.microsoft.com/office/drawing/2014/main" id="{D0690CD5-DFBE-0213-AC52-8566C4E585BB}"/>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 name="Freeform: Shape 32">
              <a:extLst>
                <a:ext uri="{FF2B5EF4-FFF2-40B4-BE49-F238E27FC236}">
                  <a16:creationId xmlns:a16="http://schemas.microsoft.com/office/drawing/2014/main" id="{E8ED899D-DCD3-61D4-EADA-33337E7E19D6}"/>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 name="Freeform: Shape 33">
              <a:extLst>
                <a:ext uri="{FF2B5EF4-FFF2-40B4-BE49-F238E27FC236}">
                  <a16:creationId xmlns:a16="http://schemas.microsoft.com/office/drawing/2014/main" id="{A17DC41A-2A62-F3C1-AFEB-1592CD63FB7D}"/>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 name="Freeform: Shape 34">
              <a:extLst>
                <a:ext uri="{FF2B5EF4-FFF2-40B4-BE49-F238E27FC236}">
                  <a16:creationId xmlns:a16="http://schemas.microsoft.com/office/drawing/2014/main" id="{BCFAFC23-7622-1900-3C3B-41D82ED1C425}"/>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 name="Freeform: Shape 35">
              <a:extLst>
                <a:ext uri="{FF2B5EF4-FFF2-40B4-BE49-F238E27FC236}">
                  <a16:creationId xmlns:a16="http://schemas.microsoft.com/office/drawing/2014/main" id="{DFB4C462-6F55-09DF-BB5A-AE6A46B92985}"/>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 name="Freeform: Shape 44">
              <a:extLst>
                <a:ext uri="{FF2B5EF4-FFF2-40B4-BE49-F238E27FC236}">
                  <a16:creationId xmlns:a16="http://schemas.microsoft.com/office/drawing/2014/main" id="{4CEB8949-7CB1-49DD-3392-242E88F3A392}"/>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 name="Freeform: Shape 45">
              <a:extLst>
                <a:ext uri="{FF2B5EF4-FFF2-40B4-BE49-F238E27FC236}">
                  <a16:creationId xmlns:a16="http://schemas.microsoft.com/office/drawing/2014/main" id="{FE9F65B2-842D-26A7-AF29-E05FB8BE7BDA}"/>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5" name="Freeform: Shape 54">
              <a:extLst>
                <a:ext uri="{FF2B5EF4-FFF2-40B4-BE49-F238E27FC236}">
                  <a16:creationId xmlns:a16="http://schemas.microsoft.com/office/drawing/2014/main" id="{7C0CB0D7-7084-5821-8583-B5FF56139C32}"/>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6" name="Freeform: Shape 55">
              <a:extLst>
                <a:ext uri="{FF2B5EF4-FFF2-40B4-BE49-F238E27FC236}">
                  <a16:creationId xmlns:a16="http://schemas.microsoft.com/office/drawing/2014/main" id="{671DC5BE-F1E4-E6E0-E8DE-1DAC82BD98E1}"/>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7" name="Freeform: Shape 56">
              <a:extLst>
                <a:ext uri="{FF2B5EF4-FFF2-40B4-BE49-F238E27FC236}">
                  <a16:creationId xmlns:a16="http://schemas.microsoft.com/office/drawing/2014/main" id="{868CBA3D-BF7C-7955-BCFA-5A5F68FB57F5}"/>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8" name="Freeform: Shape 57">
              <a:extLst>
                <a:ext uri="{FF2B5EF4-FFF2-40B4-BE49-F238E27FC236}">
                  <a16:creationId xmlns:a16="http://schemas.microsoft.com/office/drawing/2014/main" id="{4F2819A7-2656-CFB1-8CFE-3E1C09C93B76}"/>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9" name="Freeform: Shape 58">
              <a:extLst>
                <a:ext uri="{FF2B5EF4-FFF2-40B4-BE49-F238E27FC236}">
                  <a16:creationId xmlns:a16="http://schemas.microsoft.com/office/drawing/2014/main" id="{6B8984D2-58CA-67B7-4C02-4B8B0C59FC26}"/>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0" name="Oval 59">
              <a:extLst>
                <a:ext uri="{FF2B5EF4-FFF2-40B4-BE49-F238E27FC236}">
                  <a16:creationId xmlns:a16="http://schemas.microsoft.com/office/drawing/2014/main" id="{6EF70A5E-E074-3ABC-1557-0149E238031C}"/>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29" name="Freeform: Shape 128">
              <a:extLst>
                <a:ext uri="{FF2B5EF4-FFF2-40B4-BE49-F238E27FC236}">
                  <a16:creationId xmlns:a16="http://schemas.microsoft.com/office/drawing/2014/main" id="{2A01B7E7-DC49-25BF-9E50-683E78BC22BB}"/>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0" name="Freeform: Shape 129">
              <a:extLst>
                <a:ext uri="{FF2B5EF4-FFF2-40B4-BE49-F238E27FC236}">
                  <a16:creationId xmlns:a16="http://schemas.microsoft.com/office/drawing/2014/main" id="{C580B958-9F12-22C2-D248-EA5D20936307}"/>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5" name="Freeform: Shape 134">
              <a:extLst>
                <a:ext uri="{FF2B5EF4-FFF2-40B4-BE49-F238E27FC236}">
                  <a16:creationId xmlns:a16="http://schemas.microsoft.com/office/drawing/2014/main" id="{0FCA2F56-99E9-D502-B23F-C40ADC85C07A}"/>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6" name="Freeform: Shape 135">
              <a:extLst>
                <a:ext uri="{FF2B5EF4-FFF2-40B4-BE49-F238E27FC236}">
                  <a16:creationId xmlns:a16="http://schemas.microsoft.com/office/drawing/2014/main" id="{B7744EC4-0E26-8CF6-9F77-29230D664239}"/>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7" name="Freeform: Shape 136">
              <a:extLst>
                <a:ext uri="{FF2B5EF4-FFF2-40B4-BE49-F238E27FC236}">
                  <a16:creationId xmlns:a16="http://schemas.microsoft.com/office/drawing/2014/main" id="{14DDD167-91C7-8E21-FF01-EA22111D71B3}"/>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8" name="Freeform: Shape 137">
              <a:extLst>
                <a:ext uri="{FF2B5EF4-FFF2-40B4-BE49-F238E27FC236}">
                  <a16:creationId xmlns:a16="http://schemas.microsoft.com/office/drawing/2014/main" id="{8F8044C0-AABB-82D7-EFDC-0DC816ABBED6}"/>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43" name="Freeform: Shape 142">
              <a:extLst>
                <a:ext uri="{FF2B5EF4-FFF2-40B4-BE49-F238E27FC236}">
                  <a16:creationId xmlns:a16="http://schemas.microsoft.com/office/drawing/2014/main" id="{CC38CCD6-E506-BBA9-CEB1-C89803E37B8F}"/>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44" name="Freeform: Shape 143">
              <a:extLst>
                <a:ext uri="{FF2B5EF4-FFF2-40B4-BE49-F238E27FC236}">
                  <a16:creationId xmlns:a16="http://schemas.microsoft.com/office/drawing/2014/main" id="{319EA0D7-6824-A073-B3F5-B8838A9D8AD7}"/>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49" name="Freeform: Shape 148">
              <a:extLst>
                <a:ext uri="{FF2B5EF4-FFF2-40B4-BE49-F238E27FC236}">
                  <a16:creationId xmlns:a16="http://schemas.microsoft.com/office/drawing/2014/main" id="{06C51F86-496D-5C44-A84C-25F1564AFEA7}"/>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1" name="Freeform: Shape 170">
              <a:extLst>
                <a:ext uri="{FF2B5EF4-FFF2-40B4-BE49-F238E27FC236}">
                  <a16:creationId xmlns:a16="http://schemas.microsoft.com/office/drawing/2014/main" id="{CCDAE479-0FF8-8173-13EA-579A2D08138A}"/>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4" name="Freeform: Shape 173">
              <a:extLst>
                <a:ext uri="{FF2B5EF4-FFF2-40B4-BE49-F238E27FC236}">
                  <a16:creationId xmlns:a16="http://schemas.microsoft.com/office/drawing/2014/main" id="{A7E0C768-8957-D9D2-9EE8-479FC33BCE04}"/>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7" name="Freeform: Shape 176">
              <a:extLst>
                <a:ext uri="{FF2B5EF4-FFF2-40B4-BE49-F238E27FC236}">
                  <a16:creationId xmlns:a16="http://schemas.microsoft.com/office/drawing/2014/main" id="{A20FA5C0-C86D-58FE-4953-9F873AD2DDE3}"/>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81" name="Freeform: Shape 180">
              <a:extLst>
                <a:ext uri="{FF2B5EF4-FFF2-40B4-BE49-F238E27FC236}">
                  <a16:creationId xmlns:a16="http://schemas.microsoft.com/office/drawing/2014/main" id="{0FA66327-9532-1677-739C-9A404C9F4A48}"/>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84" name="Freeform: Shape 183">
              <a:extLst>
                <a:ext uri="{FF2B5EF4-FFF2-40B4-BE49-F238E27FC236}">
                  <a16:creationId xmlns:a16="http://schemas.microsoft.com/office/drawing/2014/main" id="{CCDE4F93-5F75-417C-2AFE-9387CDEF707F}"/>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2" name="Freeform: Shape 211">
              <a:extLst>
                <a:ext uri="{FF2B5EF4-FFF2-40B4-BE49-F238E27FC236}">
                  <a16:creationId xmlns:a16="http://schemas.microsoft.com/office/drawing/2014/main" id="{4F451CD1-AA9A-7FF4-C8D6-3F28D3DFE513}"/>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6" name="Freeform: Shape 215">
              <a:extLst>
                <a:ext uri="{FF2B5EF4-FFF2-40B4-BE49-F238E27FC236}">
                  <a16:creationId xmlns:a16="http://schemas.microsoft.com/office/drawing/2014/main" id="{01D9233C-E104-57F6-F3EF-19B15FBB613F}"/>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9" name="Freeform: Shape 218">
              <a:extLst>
                <a:ext uri="{FF2B5EF4-FFF2-40B4-BE49-F238E27FC236}">
                  <a16:creationId xmlns:a16="http://schemas.microsoft.com/office/drawing/2014/main" id="{E11A3C20-7FB2-1C27-C6E0-DC946D9730C2}"/>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2" name="Freeform: Shape 221">
              <a:extLst>
                <a:ext uri="{FF2B5EF4-FFF2-40B4-BE49-F238E27FC236}">
                  <a16:creationId xmlns:a16="http://schemas.microsoft.com/office/drawing/2014/main" id="{D80DFC73-4A10-73FA-0AB9-581DE68F42C7}"/>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0" name="Freeform: Shape 239">
              <a:extLst>
                <a:ext uri="{FF2B5EF4-FFF2-40B4-BE49-F238E27FC236}">
                  <a16:creationId xmlns:a16="http://schemas.microsoft.com/office/drawing/2014/main" id="{A32F2F81-A912-79C4-EF72-A9B65FF22F0E}"/>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1" name="Freeform: Shape 240">
              <a:extLst>
                <a:ext uri="{FF2B5EF4-FFF2-40B4-BE49-F238E27FC236}">
                  <a16:creationId xmlns:a16="http://schemas.microsoft.com/office/drawing/2014/main" id="{BAA5F38F-9050-BB78-6AB8-EA62C81746F6}"/>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2" name="Freeform: Shape 241">
              <a:extLst>
                <a:ext uri="{FF2B5EF4-FFF2-40B4-BE49-F238E27FC236}">
                  <a16:creationId xmlns:a16="http://schemas.microsoft.com/office/drawing/2014/main" id="{7D5EB612-2215-4008-10D9-1D27363FC8F9}"/>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3" name="Freeform: Shape 242">
              <a:extLst>
                <a:ext uri="{FF2B5EF4-FFF2-40B4-BE49-F238E27FC236}">
                  <a16:creationId xmlns:a16="http://schemas.microsoft.com/office/drawing/2014/main" id="{0060D4FB-E790-0791-DA2D-954428C4C934}"/>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4" name="Freeform: Shape 243">
              <a:extLst>
                <a:ext uri="{FF2B5EF4-FFF2-40B4-BE49-F238E27FC236}">
                  <a16:creationId xmlns:a16="http://schemas.microsoft.com/office/drawing/2014/main" id="{D5333FAA-A240-FD99-A19B-F1715C0B9435}"/>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5" name="Freeform: Shape 244">
              <a:extLst>
                <a:ext uri="{FF2B5EF4-FFF2-40B4-BE49-F238E27FC236}">
                  <a16:creationId xmlns:a16="http://schemas.microsoft.com/office/drawing/2014/main" id="{CA58A43F-ED02-8E8D-C095-96B84A2C742D}"/>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6" name="Freeform: Shape 245">
              <a:extLst>
                <a:ext uri="{FF2B5EF4-FFF2-40B4-BE49-F238E27FC236}">
                  <a16:creationId xmlns:a16="http://schemas.microsoft.com/office/drawing/2014/main" id="{44AE2D59-E176-66D4-63EF-96D66B1D6EC4}"/>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7" name="Freeform: Shape 246">
              <a:extLst>
                <a:ext uri="{FF2B5EF4-FFF2-40B4-BE49-F238E27FC236}">
                  <a16:creationId xmlns:a16="http://schemas.microsoft.com/office/drawing/2014/main" id="{F1774955-8EB7-F2F1-AB3B-3ECF573EF253}"/>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8" name="Freeform: Shape 247">
              <a:extLst>
                <a:ext uri="{FF2B5EF4-FFF2-40B4-BE49-F238E27FC236}">
                  <a16:creationId xmlns:a16="http://schemas.microsoft.com/office/drawing/2014/main" id="{22260BDE-3C9F-1CCD-4BEB-890A143EBD57}"/>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9" name="Freeform: Shape 248">
              <a:extLst>
                <a:ext uri="{FF2B5EF4-FFF2-40B4-BE49-F238E27FC236}">
                  <a16:creationId xmlns:a16="http://schemas.microsoft.com/office/drawing/2014/main" id="{FFD164E6-7654-5684-B08A-0903F779FEE2}"/>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0" name="Freeform: Shape 249">
              <a:extLst>
                <a:ext uri="{FF2B5EF4-FFF2-40B4-BE49-F238E27FC236}">
                  <a16:creationId xmlns:a16="http://schemas.microsoft.com/office/drawing/2014/main" id="{0B7801F4-38FE-4157-73E9-0CF7BEA722C4}"/>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1" name="Freeform: Shape 250">
              <a:extLst>
                <a:ext uri="{FF2B5EF4-FFF2-40B4-BE49-F238E27FC236}">
                  <a16:creationId xmlns:a16="http://schemas.microsoft.com/office/drawing/2014/main" id="{FB664B7C-F0CB-A7FA-EF37-F059C457809B}"/>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2" name="Freeform: Shape 251">
              <a:extLst>
                <a:ext uri="{FF2B5EF4-FFF2-40B4-BE49-F238E27FC236}">
                  <a16:creationId xmlns:a16="http://schemas.microsoft.com/office/drawing/2014/main" id="{983BD563-BB7F-FB4A-2109-7E86DF078B4F}"/>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3" name="Freeform: Shape 252">
              <a:extLst>
                <a:ext uri="{FF2B5EF4-FFF2-40B4-BE49-F238E27FC236}">
                  <a16:creationId xmlns:a16="http://schemas.microsoft.com/office/drawing/2014/main" id="{F0C3110D-D03A-84F8-E63A-DFAB6E359ADC}"/>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4" name="Freeform: Shape 253">
              <a:extLst>
                <a:ext uri="{FF2B5EF4-FFF2-40B4-BE49-F238E27FC236}">
                  <a16:creationId xmlns:a16="http://schemas.microsoft.com/office/drawing/2014/main" id="{F2E9A08C-A712-68FD-94DF-5B813F910876}"/>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5" name="Freeform: Shape 254">
              <a:extLst>
                <a:ext uri="{FF2B5EF4-FFF2-40B4-BE49-F238E27FC236}">
                  <a16:creationId xmlns:a16="http://schemas.microsoft.com/office/drawing/2014/main" id="{1A87ACFB-2E62-0D02-4B89-0FD1E52849D9}"/>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6" name="Freeform: Shape 255">
              <a:extLst>
                <a:ext uri="{FF2B5EF4-FFF2-40B4-BE49-F238E27FC236}">
                  <a16:creationId xmlns:a16="http://schemas.microsoft.com/office/drawing/2014/main" id="{D0CA3D8F-91BC-B223-AD4E-EFF03007EB21}"/>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7" name="Freeform: Shape 256">
              <a:extLst>
                <a:ext uri="{FF2B5EF4-FFF2-40B4-BE49-F238E27FC236}">
                  <a16:creationId xmlns:a16="http://schemas.microsoft.com/office/drawing/2014/main" id="{46CF89C1-FE8C-E7B9-E0B3-B4FF57605892}"/>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258" name="Group 257">
            <a:extLst>
              <a:ext uri="{FF2B5EF4-FFF2-40B4-BE49-F238E27FC236}">
                <a16:creationId xmlns:a16="http://schemas.microsoft.com/office/drawing/2014/main" id="{A4A1F26E-42ED-ACCC-B0FD-7B86FE2E5266}"/>
              </a:ext>
            </a:extLst>
          </p:cNvPr>
          <p:cNvGrpSpPr/>
          <p:nvPr/>
        </p:nvGrpSpPr>
        <p:grpSpPr>
          <a:xfrm>
            <a:off x="8141767" y="2897381"/>
            <a:ext cx="813377" cy="813376"/>
            <a:chOff x="6745240" y="4966977"/>
            <a:chExt cx="949924" cy="949923"/>
          </a:xfrm>
        </p:grpSpPr>
        <p:sp>
          <p:nvSpPr>
            <p:cNvPr id="259" name="Freeform: Shape 258">
              <a:extLst>
                <a:ext uri="{FF2B5EF4-FFF2-40B4-BE49-F238E27FC236}">
                  <a16:creationId xmlns:a16="http://schemas.microsoft.com/office/drawing/2014/main" id="{B1804140-8CBD-0145-3AF4-FD7C60D2C753}"/>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0" name="Freeform: Shape 259">
              <a:extLst>
                <a:ext uri="{FF2B5EF4-FFF2-40B4-BE49-F238E27FC236}">
                  <a16:creationId xmlns:a16="http://schemas.microsoft.com/office/drawing/2014/main" id="{BBA8543A-6264-B041-A6BE-7735B619CF5E}"/>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1" name="Freeform: Shape 260">
              <a:extLst>
                <a:ext uri="{FF2B5EF4-FFF2-40B4-BE49-F238E27FC236}">
                  <a16:creationId xmlns:a16="http://schemas.microsoft.com/office/drawing/2014/main" id="{295F3688-1C34-7220-5714-595BCF3C0721}"/>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2" name="Freeform: Shape 261">
              <a:extLst>
                <a:ext uri="{FF2B5EF4-FFF2-40B4-BE49-F238E27FC236}">
                  <a16:creationId xmlns:a16="http://schemas.microsoft.com/office/drawing/2014/main" id="{748AB8B8-AAC4-5E09-F23D-D843D1D6C003}"/>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3" name="Freeform: Shape 262">
              <a:extLst>
                <a:ext uri="{FF2B5EF4-FFF2-40B4-BE49-F238E27FC236}">
                  <a16:creationId xmlns:a16="http://schemas.microsoft.com/office/drawing/2014/main" id="{AEDCC12E-66DB-B0BA-EE45-5816C8D2AEFF}"/>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4" name="Freeform: Shape 263">
              <a:extLst>
                <a:ext uri="{FF2B5EF4-FFF2-40B4-BE49-F238E27FC236}">
                  <a16:creationId xmlns:a16="http://schemas.microsoft.com/office/drawing/2014/main" id="{BE1B964F-8F51-A9B9-63BD-DC7672DFA3F7}"/>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5" name="Freeform: Shape 264">
              <a:extLst>
                <a:ext uri="{FF2B5EF4-FFF2-40B4-BE49-F238E27FC236}">
                  <a16:creationId xmlns:a16="http://schemas.microsoft.com/office/drawing/2014/main" id="{F6AE2729-BAF6-E8ED-B1CE-AB841A9E7F97}"/>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6" name="Freeform: Shape 265">
              <a:extLst>
                <a:ext uri="{FF2B5EF4-FFF2-40B4-BE49-F238E27FC236}">
                  <a16:creationId xmlns:a16="http://schemas.microsoft.com/office/drawing/2014/main" id="{894673E3-E756-8D4F-4118-A1BA66FF44FC}"/>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7" name="Freeform: Shape 266">
              <a:extLst>
                <a:ext uri="{FF2B5EF4-FFF2-40B4-BE49-F238E27FC236}">
                  <a16:creationId xmlns:a16="http://schemas.microsoft.com/office/drawing/2014/main" id="{B1083B6F-B49B-0514-F2E2-B6F1A5674E0B}"/>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8" name="Freeform: Shape 267">
              <a:extLst>
                <a:ext uri="{FF2B5EF4-FFF2-40B4-BE49-F238E27FC236}">
                  <a16:creationId xmlns:a16="http://schemas.microsoft.com/office/drawing/2014/main" id="{350D9BDF-98BA-D7A1-31DA-98B17CC4D3B8}"/>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9" name="Freeform: Shape 268">
              <a:extLst>
                <a:ext uri="{FF2B5EF4-FFF2-40B4-BE49-F238E27FC236}">
                  <a16:creationId xmlns:a16="http://schemas.microsoft.com/office/drawing/2014/main" id="{CB99F6DF-7DB1-DB85-6BBA-A5D8E5B09440}"/>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0" name="Freeform: Shape 269">
              <a:extLst>
                <a:ext uri="{FF2B5EF4-FFF2-40B4-BE49-F238E27FC236}">
                  <a16:creationId xmlns:a16="http://schemas.microsoft.com/office/drawing/2014/main" id="{0937BB5F-D51F-4DB6-72F0-7ED8C2A708C0}"/>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1" name="Freeform: Shape 270">
              <a:extLst>
                <a:ext uri="{FF2B5EF4-FFF2-40B4-BE49-F238E27FC236}">
                  <a16:creationId xmlns:a16="http://schemas.microsoft.com/office/drawing/2014/main" id="{1133572C-C541-08B3-9221-EB1B031DE6AB}"/>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2" name="Freeform: Shape 271">
              <a:extLst>
                <a:ext uri="{FF2B5EF4-FFF2-40B4-BE49-F238E27FC236}">
                  <a16:creationId xmlns:a16="http://schemas.microsoft.com/office/drawing/2014/main" id="{78DA4CC6-0E05-0A56-E409-BA3851A08FF5}"/>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3" name="Freeform: Shape 272">
              <a:extLst>
                <a:ext uri="{FF2B5EF4-FFF2-40B4-BE49-F238E27FC236}">
                  <a16:creationId xmlns:a16="http://schemas.microsoft.com/office/drawing/2014/main" id="{35579776-5E25-971D-926D-94E5D11C103B}"/>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4" name="Freeform: Shape 273">
              <a:extLst>
                <a:ext uri="{FF2B5EF4-FFF2-40B4-BE49-F238E27FC236}">
                  <a16:creationId xmlns:a16="http://schemas.microsoft.com/office/drawing/2014/main" id="{6A7E3BB4-8DC7-0063-B5EB-EF1221268FBB}"/>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5" name="Oval 274">
              <a:extLst>
                <a:ext uri="{FF2B5EF4-FFF2-40B4-BE49-F238E27FC236}">
                  <a16:creationId xmlns:a16="http://schemas.microsoft.com/office/drawing/2014/main" id="{2F6C2ABB-66C6-59CB-E59A-30116DA02786}"/>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6" name="Freeform: Shape 275">
              <a:extLst>
                <a:ext uri="{FF2B5EF4-FFF2-40B4-BE49-F238E27FC236}">
                  <a16:creationId xmlns:a16="http://schemas.microsoft.com/office/drawing/2014/main" id="{C2841520-C474-4A4E-2FC6-1C05BF4C77F3}"/>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7" name="Freeform: Shape 276">
              <a:extLst>
                <a:ext uri="{FF2B5EF4-FFF2-40B4-BE49-F238E27FC236}">
                  <a16:creationId xmlns:a16="http://schemas.microsoft.com/office/drawing/2014/main" id="{8291FD7F-4A40-951B-8126-8CD49968DDDB}"/>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8" name="Freeform: Shape 277">
              <a:extLst>
                <a:ext uri="{FF2B5EF4-FFF2-40B4-BE49-F238E27FC236}">
                  <a16:creationId xmlns:a16="http://schemas.microsoft.com/office/drawing/2014/main" id="{432C3F41-C025-EC20-1644-CB4925BD86B0}"/>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9" name="Freeform: Shape 278">
              <a:extLst>
                <a:ext uri="{FF2B5EF4-FFF2-40B4-BE49-F238E27FC236}">
                  <a16:creationId xmlns:a16="http://schemas.microsoft.com/office/drawing/2014/main" id="{445AF49C-8033-D1AD-044D-A095322A165B}"/>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0" name="Freeform: Shape 279">
              <a:extLst>
                <a:ext uri="{FF2B5EF4-FFF2-40B4-BE49-F238E27FC236}">
                  <a16:creationId xmlns:a16="http://schemas.microsoft.com/office/drawing/2014/main" id="{4DD9BA35-E242-1528-40F3-3FB1E542C27F}"/>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1" name="Freeform: Shape 280">
              <a:extLst>
                <a:ext uri="{FF2B5EF4-FFF2-40B4-BE49-F238E27FC236}">
                  <a16:creationId xmlns:a16="http://schemas.microsoft.com/office/drawing/2014/main" id="{04CD812B-6BC4-F729-C32E-3E4D2F080AAB}"/>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2" name="Freeform: Shape 281">
              <a:extLst>
                <a:ext uri="{FF2B5EF4-FFF2-40B4-BE49-F238E27FC236}">
                  <a16:creationId xmlns:a16="http://schemas.microsoft.com/office/drawing/2014/main" id="{A14D17C3-038E-1C43-DDE1-07C1B1109072}"/>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3" name="Freeform: Shape 282">
              <a:extLst>
                <a:ext uri="{FF2B5EF4-FFF2-40B4-BE49-F238E27FC236}">
                  <a16:creationId xmlns:a16="http://schemas.microsoft.com/office/drawing/2014/main" id="{4FA45EB9-5478-65FF-0FDA-613BBA224F62}"/>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4" name="Freeform: Shape 283">
              <a:extLst>
                <a:ext uri="{FF2B5EF4-FFF2-40B4-BE49-F238E27FC236}">
                  <a16:creationId xmlns:a16="http://schemas.microsoft.com/office/drawing/2014/main" id="{1B3D0FCC-7C1A-BE6B-FB0E-D1EB14A75021}"/>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5" name="Freeform: Shape 284">
              <a:extLst>
                <a:ext uri="{FF2B5EF4-FFF2-40B4-BE49-F238E27FC236}">
                  <a16:creationId xmlns:a16="http://schemas.microsoft.com/office/drawing/2014/main" id="{F6816E45-11FB-FD9E-F112-5AA57D7B3E46}"/>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6" name="Freeform: Shape 285">
              <a:extLst>
                <a:ext uri="{FF2B5EF4-FFF2-40B4-BE49-F238E27FC236}">
                  <a16:creationId xmlns:a16="http://schemas.microsoft.com/office/drawing/2014/main" id="{208C9CEB-5E6F-D162-3710-FBB26B250B9B}"/>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7" name="Freeform: Shape 286">
              <a:extLst>
                <a:ext uri="{FF2B5EF4-FFF2-40B4-BE49-F238E27FC236}">
                  <a16:creationId xmlns:a16="http://schemas.microsoft.com/office/drawing/2014/main" id="{855EA16A-E571-3F84-C2FA-FE84BD86FD05}"/>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8" name="Freeform: Shape 287">
              <a:extLst>
                <a:ext uri="{FF2B5EF4-FFF2-40B4-BE49-F238E27FC236}">
                  <a16:creationId xmlns:a16="http://schemas.microsoft.com/office/drawing/2014/main" id="{464A6C82-B681-78FD-1A4A-49C755DF6344}"/>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9" name="Freeform: Shape 288">
              <a:extLst>
                <a:ext uri="{FF2B5EF4-FFF2-40B4-BE49-F238E27FC236}">
                  <a16:creationId xmlns:a16="http://schemas.microsoft.com/office/drawing/2014/main" id="{4A1AC885-AE91-B9A3-8FD8-96DC9B2DB17F}"/>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0" name="Freeform: Shape 289">
              <a:extLst>
                <a:ext uri="{FF2B5EF4-FFF2-40B4-BE49-F238E27FC236}">
                  <a16:creationId xmlns:a16="http://schemas.microsoft.com/office/drawing/2014/main" id="{8004FD83-6ADB-7ED6-6E22-B930E910E0FC}"/>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1" name="Freeform: Shape 290">
              <a:extLst>
                <a:ext uri="{FF2B5EF4-FFF2-40B4-BE49-F238E27FC236}">
                  <a16:creationId xmlns:a16="http://schemas.microsoft.com/office/drawing/2014/main" id="{2C5D9DB1-8C01-FCDF-8F99-57370625F4D3}"/>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2" name="Freeform: Shape 291">
              <a:extLst>
                <a:ext uri="{FF2B5EF4-FFF2-40B4-BE49-F238E27FC236}">
                  <a16:creationId xmlns:a16="http://schemas.microsoft.com/office/drawing/2014/main" id="{AB540643-067E-49D4-36D9-B86509F437DB}"/>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3" name="Freeform: Shape 292">
              <a:extLst>
                <a:ext uri="{FF2B5EF4-FFF2-40B4-BE49-F238E27FC236}">
                  <a16:creationId xmlns:a16="http://schemas.microsoft.com/office/drawing/2014/main" id="{098EBF3F-4088-A095-AC3F-65F14B148A01}"/>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4" name="Freeform: Shape 293">
              <a:extLst>
                <a:ext uri="{FF2B5EF4-FFF2-40B4-BE49-F238E27FC236}">
                  <a16:creationId xmlns:a16="http://schemas.microsoft.com/office/drawing/2014/main" id="{329A0A35-20C2-13F7-E5C6-1F00B15DC8F8}"/>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5" name="Freeform: Shape 294">
              <a:extLst>
                <a:ext uri="{FF2B5EF4-FFF2-40B4-BE49-F238E27FC236}">
                  <a16:creationId xmlns:a16="http://schemas.microsoft.com/office/drawing/2014/main" id="{FE590869-EF25-A928-35CD-B72D52E4FF21}"/>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6" name="Freeform: Shape 295">
              <a:extLst>
                <a:ext uri="{FF2B5EF4-FFF2-40B4-BE49-F238E27FC236}">
                  <a16:creationId xmlns:a16="http://schemas.microsoft.com/office/drawing/2014/main" id="{CD26E4E7-ABEB-0F44-4CEE-9387FC54AA59}"/>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7" name="Freeform: Shape 296">
              <a:extLst>
                <a:ext uri="{FF2B5EF4-FFF2-40B4-BE49-F238E27FC236}">
                  <a16:creationId xmlns:a16="http://schemas.microsoft.com/office/drawing/2014/main" id="{69DF2C03-C6AB-6883-0AD3-CF92B0AD385F}"/>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8" name="Freeform: Shape 297">
              <a:extLst>
                <a:ext uri="{FF2B5EF4-FFF2-40B4-BE49-F238E27FC236}">
                  <a16:creationId xmlns:a16="http://schemas.microsoft.com/office/drawing/2014/main" id="{9F647D8D-0703-6BEC-6B4D-52A2DEE6B360}"/>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9" name="Freeform: Shape 298">
              <a:extLst>
                <a:ext uri="{FF2B5EF4-FFF2-40B4-BE49-F238E27FC236}">
                  <a16:creationId xmlns:a16="http://schemas.microsoft.com/office/drawing/2014/main" id="{8DF4F12C-59B7-FB4F-BE00-43598E48B53F}"/>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0" name="Freeform: Shape 299">
              <a:extLst>
                <a:ext uri="{FF2B5EF4-FFF2-40B4-BE49-F238E27FC236}">
                  <a16:creationId xmlns:a16="http://schemas.microsoft.com/office/drawing/2014/main" id="{A3CFA18D-7F9A-C6BF-858D-F59567119FE8}"/>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1" name="Freeform: Shape 300">
              <a:extLst>
                <a:ext uri="{FF2B5EF4-FFF2-40B4-BE49-F238E27FC236}">
                  <a16:creationId xmlns:a16="http://schemas.microsoft.com/office/drawing/2014/main" id="{4AD8CDF0-54AC-B471-AB71-9AF8F398B6F9}"/>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2" name="Freeform: Shape 301">
              <a:extLst>
                <a:ext uri="{FF2B5EF4-FFF2-40B4-BE49-F238E27FC236}">
                  <a16:creationId xmlns:a16="http://schemas.microsoft.com/office/drawing/2014/main" id="{C18CA38D-C821-13AA-5E35-081718EA2B52}"/>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3" name="Freeform: Shape 302">
              <a:extLst>
                <a:ext uri="{FF2B5EF4-FFF2-40B4-BE49-F238E27FC236}">
                  <a16:creationId xmlns:a16="http://schemas.microsoft.com/office/drawing/2014/main" id="{693C8128-E669-D9F8-C20D-BB8C1FF7A249}"/>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4" name="Freeform: Shape 303">
              <a:extLst>
                <a:ext uri="{FF2B5EF4-FFF2-40B4-BE49-F238E27FC236}">
                  <a16:creationId xmlns:a16="http://schemas.microsoft.com/office/drawing/2014/main" id="{3E40BF8A-0EEA-B844-A616-F539C3C88142}"/>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5" name="Freeform: Shape 304">
              <a:extLst>
                <a:ext uri="{FF2B5EF4-FFF2-40B4-BE49-F238E27FC236}">
                  <a16:creationId xmlns:a16="http://schemas.microsoft.com/office/drawing/2014/main" id="{31811D7E-CD69-96DD-2C5A-58E0CEE89298}"/>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6" name="Freeform: Shape 305">
              <a:extLst>
                <a:ext uri="{FF2B5EF4-FFF2-40B4-BE49-F238E27FC236}">
                  <a16:creationId xmlns:a16="http://schemas.microsoft.com/office/drawing/2014/main" id="{622FB5BC-0E95-5FC5-264D-12E2D6CB2102}"/>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7" name="Freeform: Shape 306">
              <a:extLst>
                <a:ext uri="{FF2B5EF4-FFF2-40B4-BE49-F238E27FC236}">
                  <a16:creationId xmlns:a16="http://schemas.microsoft.com/office/drawing/2014/main" id="{5883E13D-54A1-9642-2CB7-98AAFBE584E2}"/>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8" name="Freeform: Shape 307">
              <a:extLst>
                <a:ext uri="{FF2B5EF4-FFF2-40B4-BE49-F238E27FC236}">
                  <a16:creationId xmlns:a16="http://schemas.microsoft.com/office/drawing/2014/main" id="{25379BEA-8EBC-4F50-BB5E-53D4401F045D}"/>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9" name="Freeform: Shape 308">
              <a:extLst>
                <a:ext uri="{FF2B5EF4-FFF2-40B4-BE49-F238E27FC236}">
                  <a16:creationId xmlns:a16="http://schemas.microsoft.com/office/drawing/2014/main" id="{7BCFC22D-B4AF-127C-C40F-6630AA673648}"/>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0" name="Freeform: Shape 309">
              <a:extLst>
                <a:ext uri="{FF2B5EF4-FFF2-40B4-BE49-F238E27FC236}">
                  <a16:creationId xmlns:a16="http://schemas.microsoft.com/office/drawing/2014/main" id="{7146EF78-325F-D3A5-D67A-607BDC4F7894}"/>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1" name="Freeform: Shape 310">
              <a:extLst>
                <a:ext uri="{FF2B5EF4-FFF2-40B4-BE49-F238E27FC236}">
                  <a16:creationId xmlns:a16="http://schemas.microsoft.com/office/drawing/2014/main" id="{C53552E6-696A-6B05-040D-5A07D960A7EA}"/>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312" name="Group 311">
            <a:extLst>
              <a:ext uri="{FF2B5EF4-FFF2-40B4-BE49-F238E27FC236}">
                <a16:creationId xmlns:a16="http://schemas.microsoft.com/office/drawing/2014/main" id="{593F6C4C-2C15-12FF-D64F-374327C6FEDC}"/>
              </a:ext>
            </a:extLst>
          </p:cNvPr>
          <p:cNvGrpSpPr/>
          <p:nvPr/>
        </p:nvGrpSpPr>
        <p:grpSpPr>
          <a:xfrm>
            <a:off x="9307227" y="2897381"/>
            <a:ext cx="813377" cy="813376"/>
            <a:chOff x="6745240" y="4966977"/>
            <a:chExt cx="949924" cy="949923"/>
          </a:xfrm>
        </p:grpSpPr>
        <p:sp>
          <p:nvSpPr>
            <p:cNvPr id="313" name="Freeform: Shape 312">
              <a:extLst>
                <a:ext uri="{FF2B5EF4-FFF2-40B4-BE49-F238E27FC236}">
                  <a16:creationId xmlns:a16="http://schemas.microsoft.com/office/drawing/2014/main" id="{D50961EC-2BEF-737C-E913-3FBE15C5AC76}"/>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4" name="Freeform: Shape 313">
              <a:extLst>
                <a:ext uri="{FF2B5EF4-FFF2-40B4-BE49-F238E27FC236}">
                  <a16:creationId xmlns:a16="http://schemas.microsoft.com/office/drawing/2014/main" id="{799843EB-6C89-ADEE-2295-E3607F96DD2C}"/>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5" name="Freeform: Shape 314">
              <a:extLst>
                <a:ext uri="{FF2B5EF4-FFF2-40B4-BE49-F238E27FC236}">
                  <a16:creationId xmlns:a16="http://schemas.microsoft.com/office/drawing/2014/main" id="{A7EBAA48-1B9E-DEFA-1FBF-3D4847A5B4D7}"/>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6" name="Freeform: Shape 315">
              <a:extLst>
                <a:ext uri="{FF2B5EF4-FFF2-40B4-BE49-F238E27FC236}">
                  <a16:creationId xmlns:a16="http://schemas.microsoft.com/office/drawing/2014/main" id="{796D97E3-747E-E6AD-44CB-A80717F936DA}"/>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7" name="Freeform: Shape 316">
              <a:extLst>
                <a:ext uri="{FF2B5EF4-FFF2-40B4-BE49-F238E27FC236}">
                  <a16:creationId xmlns:a16="http://schemas.microsoft.com/office/drawing/2014/main" id="{7580BB78-3600-9397-FD3D-17C516852E4E}"/>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8" name="Freeform: Shape 317">
              <a:extLst>
                <a:ext uri="{FF2B5EF4-FFF2-40B4-BE49-F238E27FC236}">
                  <a16:creationId xmlns:a16="http://schemas.microsoft.com/office/drawing/2014/main" id="{2E89FEA0-06C0-A88B-D9E3-93C525CDC7A2}"/>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9" name="Freeform: Shape 318">
              <a:extLst>
                <a:ext uri="{FF2B5EF4-FFF2-40B4-BE49-F238E27FC236}">
                  <a16:creationId xmlns:a16="http://schemas.microsoft.com/office/drawing/2014/main" id="{8EB2CE51-13D0-7890-CC47-948F8B7B95FA}"/>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0" name="Freeform: Shape 319">
              <a:extLst>
                <a:ext uri="{FF2B5EF4-FFF2-40B4-BE49-F238E27FC236}">
                  <a16:creationId xmlns:a16="http://schemas.microsoft.com/office/drawing/2014/main" id="{B6DED1EC-9A72-FED2-8E3E-E4406B593ACC}"/>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1" name="Freeform: Shape 320">
              <a:extLst>
                <a:ext uri="{FF2B5EF4-FFF2-40B4-BE49-F238E27FC236}">
                  <a16:creationId xmlns:a16="http://schemas.microsoft.com/office/drawing/2014/main" id="{C5A2B3BE-E959-76D1-8B6A-9923B9B45DB0}"/>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2" name="Freeform: Shape 321">
              <a:extLst>
                <a:ext uri="{FF2B5EF4-FFF2-40B4-BE49-F238E27FC236}">
                  <a16:creationId xmlns:a16="http://schemas.microsoft.com/office/drawing/2014/main" id="{A699C9AC-AD56-0F51-1C2C-3A285FA30082}"/>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3" name="Freeform: Shape 322">
              <a:extLst>
                <a:ext uri="{FF2B5EF4-FFF2-40B4-BE49-F238E27FC236}">
                  <a16:creationId xmlns:a16="http://schemas.microsoft.com/office/drawing/2014/main" id="{04621187-0774-56E2-EADA-2CAA9C381B2A}"/>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4" name="Freeform: Shape 323">
              <a:extLst>
                <a:ext uri="{FF2B5EF4-FFF2-40B4-BE49-F238E27FC236}">
                  <a16:creationId xmlns:a16="http://schemas.microsoft.com/office/drawing/2014/main" id="{9A81B4B5-901F-EEC6-74B6-78964C04BC42}"/>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5" name="Freeform: Shape 324">
              <a:extLst>
                <a:ext uri="{FF2B5EF4-FFF2-40B4-BE49-F238E27FC236}">
                  <a16:creationId xmlns:a16="http://schemas.microsoft.com/office/drawing/2014/main" id="{B41C8ADA-AF76-1B56-99D9-AB0759CE4800}"/>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6" name="Freeform: Shape 325">
              <a:extLst>
                <a:ext uri="{FF2B5EF4-FFF2-40B4-BE49-F238E27FC236}">
                  <a16:creationId xmlns:a16="http://schemas.microsoft.com/office/drawing/2014/main" id="{B0663C3F-12E1-7B75-CDF2-94F01ED7CC85}"/>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7" name="Freeform: Shape 326">
              <a:extLst>
                <a:ext uri="{FF2B5EF4-FFF2-40B4-BE49-F238E27FC236}">
                  <a16:creationId xmlns:a16="http://schemas.microsoft.com/office/drawing/2014/main" id="{56B65687-A711-DD2A-EFA5-09D8E1451592}"/>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8" name="Freeform: Shape 327">
              <a:extLst>
                <a:ext uri="{FF2B5EF4-FFF2-40B4-BE49-F238E27FC236}">
                  <a16:creationId xmlns:a16="http://schemas.microsoft.com/office/drawing/2014/main" id="{069288F2-5C2E-46ED-0795-CE2522E720D5}"/>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9" name="Oval 328">
              <a:extLst>
                <a:ext uri="{FF2B5EF4-FFF2-40B4-BE49-F238E27FC236}">
                  <a16:creationId xmlns:a16="http://schemas.microsoft.com/office/drawing/2014/main" id="{1487E979-1559-A7C3-B7B2-D904834980DB}"/>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0" name="Freeform: Shape 329">
              <a:extLst>
                <a:ext uri="{FF2B5EF4-FFF2-40B4-BE49-F238E27FC236}">
                  <a16:creationId xmlns:a16="http://schemas.microsoft.com/office/drawing/2014/main" id="{74A46F2B-2CDC-1F11-D0DF-C014F97CBF31}"/>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1" name="Freeform: Shape 330">
              <a:extLst>
                <a:ext uri="{FF2B5EF4-FFF2-40B4-BE49-F238E27FC236}">
                  <a16:creationId xmlns:a16="http://schemas.microsoft.com/office/drawing/2014/main" id="{2F28D62B-90E5-A700-5A4F-85D9D08F6058}"/>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2" name="Freeform: Shape 331">
              <a:extLst>
                <a:ext uri="{FF2B5EF4-FFF2-40B4-BE49-F238E27FC236}">
                  <a16:creationId xmlns:a16="http://schemas.microsoft.com/office/drawing/2014/main" id="{3F1C1E4C-D113-0EE4-021C-514FF0921490}"/>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3" name="Freeform: Shape 332">
              <a:extLst>
                <a:ext uri="{FF2B5EF4-FFF2-40B4-BE49-F238E27FC236}">
                  <a16:creationId xmlns:a16="http://schemas.microsoft.com/office/drawing/2014/main" id="{68ED763A-8D4F-DDAE-EA8A-C9C20A9569CF}"/>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4" name="Freeform: Shape 333">
              <a:extLst>
                <a:ext uri="{FF2B5EF4-FFF2-40B4-BE49-F238E27FC236}">
                  <a16:creationId xmlns:a16="http://schemas.microsoft.com/office/drawing/2014/main" id="{40E3566D-1FF2-16FC-0147-79C95D6499DF}"/>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5" name="Freeform: Shape 334">
              <a:extLst>
                <a:ext uri="{FF2B5EF4-FFF2-40B4-BE49-F238E27FC236}">
                  <a16:creationId xmlns:a16="http://schemas.microsoft.com/office/drawing/2014/main" id="{D188B857-969C-24E3-D35A-4E40E2655F5F}"/>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6" name="Freeform: Shape 335">
              <a:extLst>
                <a:ext uri="{FF2B5EF4-FFF2-40B4-BE49-F238E27FC236}">
                  <a16:creationId xmlns:a16="http://schemas.microsoft.com/office/drawing/2014/main" id="{A7CA8BB0-A221-1253-77AD-516D2250E8C6}"/>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7" name="Freeform: Shape 336">
              <a:extLst>
                <a:ext uri="{FF2B5EF4-FFF2-40B4-BE49-F238E27FC236}">
                  <a16:creationId xmlns:a16="http://schemas.microsoft.com/office/drawing/2014/main" id="{D1A4A736-DAB3-019F-2167-D8DB94497637}"/>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8" name="Freeform: Shape 337">
              <a:extLst>
                <a:ext uri="{FF2B5EF4-FFF2-40B4-BE49-F238E27FC236}">
                  <a16:creationId xmlns:a16="http://schemas.microsoft.com/office/drawing/2014/main" id="{7C804DE0-44E0-C9E0-2CEC-34A48E1AE38C}"/>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9" name="Freeform: Shape 338">
              <a:extLst>
                <a:ext uri="{FF2B5EF4-FFF2-40B4-BE49-F238E27FC236}">
                  <a16:creationId xmlns:a16="http://schemas.microsoft.com/office/drawing/2014/main" id="{4C7D6AF7-0A9C-2EF8-ED64-F3EADF4660A9}"/>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0" name="Freeform: Shape 339">
              <a:extLst>
                <a:ext uri="{FF2B5EF4-FFF2-40B4-BE49-F238E27FC236}">
                  <a16:creationId xmlns:a16="http://schemas.microsoft.com/office/drawing/2014/main" id="{E0E70B8A-E14C-99F1-5C29-EED33F4BB478}"/>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1" name="Freeform: Shape 340">
              <a:extLst>
                <a:ext uri="{FF2B5EF4-FFF2-40B4-BE49-F238E27FC236}">
                  <a16:creationId xmlns:a16="http://schemas.microsoft.com/office/drawing/2014/main" id="{79B85F2A-B19E-1A6C-F45E-5376D51CCB4A}"/>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2" name="Freeform: Shape 341">
              <a:extLst>
                <a:ext uri="{FF2B5EF4-FFF2-40B4-BE49-F238E27FC236}">
                  <a16:creationId xmlns:a16="http://schemas.microsoft.com/office/drawing/2014/main" id="{EB0F028E-35F6-8967-8C8D-FA40F9A31F9E}"/>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3" name="Freeform: Shape 342">
              <a:extLst>
                <a:ext uri="{FF2B5EF4-FFF2-40B4-BE49-F238E27FC236}">
                  <a16:creationId xmlns:a16="http://schemas.microsoft.com/office/drawing/2014/main" id="{A46C332B-5801-EBC7-928A-20BFA8A6ADCA}"/>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4" name="Freeform: Shape 343">
              <a:extLst>
                <a:ext uri="{FF2B5EF4-FFF2-40B4-BE49-F238E27FC236}">
                  <a16:creationId xmlns:a16="http://schemas.microsoft.com/office/drawing/2014/main" id="{29743DB8-0E5F-E553-F93E-232846548E2E}"/>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5" name="Freeform: Shape 344">
              <a:extLst>
                <a:ext uri="{FF2B5EF4-FFF2-40B4-BE49-F238E27FC236}">
                  <a16:creationId xmlns:a16="http://schemas.microsoft.com/office/drawing/2014/main" id="{A532DF92-F44A-58EB-D0D7-A950EB4CC978}"/>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6" name="Freeform: Shape 345">
              <a:extLst>
                <a:ext uri="{FF2B5EF4-FFF2-40B4-BE49-F238E27FC236}">
                  <a16:creationId xmlns:a16="http://schemas.microsoft.com/office/drawing/2014/main" id="{43838793-2BB3-EBFA-8C29-E9A7D48A159A}"/>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7" name="Freeform: Shape 346">
              <a:extLst>
                <a:ext uri="{FF2B5EF4-FFF2-40B4-BE49-F238E27FC236}">
                  <a16:creationId xmlns:a16="http://schemas.microsoft.com/office/drawing/2014/main" id="{B5015B9E-E7FE-475B-44A5-911A101AC743}"/>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8" name="Freeform: Shape 347">
              <a:extLst>
                <a:ext uri="{FF2B5EF4-FFF2-40B4-BE49-F238E27FC236}">
                  <a16:creationId xmlns:a16="http://schemas.microsoft.com/office/drawing/2014/main" id="{D52E5D01-F45C-8D68-ADE3-CCECDC5DA72C}"/>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9" name="Freeform: Shape 348">
              <a:extLst>
                <a:ext uri="{FF2B5EF4-FFF2-40B4-BE49-F238E27FC236}">
                  <a16:creationId xmlns:a16="http://schemas.microsoft.com/office/drawing/2014/main" id="{7A1070B1-8707-B59A-5D0F-A8C07266214A}"/>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0" name="Freeform: Shape 349">
              <a:extLst>
                <a:ext uri="{FF2B5EF4-FFF2-40B4-BE49-F238E27FC236}">
                  <a16:creationId xmlns:a16="http://schemas.microsoft.com/office/drawing/2014/main" id="{E74B9935-F466-F85C-4696-205405017D99}"/>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1" name="Freeform: Shape 350">
              <a:extLst>
                <a:ext uri="{FF2B5EF4-FFF2-40B4-BE49-F238E27FC236}">
                  <a16:creationId xmlns:a16="http://schemas.microsoft.com/office/drawing/2014/main" id="{510946CF-9E06-59CB-EA1D-880090E768EF}"/>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2" name="Freeform: Shape 351">
              <a:extLst>
                <a:ext uri="{FF2B5EF4-FFF2-40B4-BE49-F238E27FC236}">
                  <a16:creationId xmlns:a16="http://schemas.microsoft.com/office/drawing/2014/main" id="{F5BE86AA-6AAC-92D5-6449-6183B6019697}"/>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3" name="Freeform: Shape 352">
              <a:extLst>
                <a:ext uri="{FF2B5EF4-FFF2-40B4-BE49-F238E27FC236}">
                  <a16:creationId xmlns:a16="http://schemas.microsoft.com/office/drawing/2014/main" id="{C87BF370-FFC3-F831-7766-A8B31F218A5F}"/>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4" name="Freeform: Shape 353">
              <a:extLst>
                <a:ext uri="{FF2B5EF4-FFF2-40B4-BE49-F238E27FC236}">
                  <a16:creationId xmlns:a16="http://schemas.microsoft.com/office/drawing/2014/main" id="{963AD384-2E5F-8BE0-BFBD-1113B426C9C9}"/>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5" name="Freeform: Shape 354">
              <a:extLst>
                <a:ext uri="{FF2B5EF4-FFF2-40B4-BE49-F238E27FC236}">
                  <a16:creationId xmlns:a16="http://schemas.microsoft.com/office/drawing/2014/main" id="{2D748CC8-8B27-324B-8292-5CA1F1926143}"/>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6" name="Freeform: Shape 355">
              <a:extLst>
                <a:ext uri="{FF2B5EF4-FFF2-40B4-BE49-F238E27FC236}">
                  <a16:creationId xmlns:a16="http://schemas.microsoft.com/office/drawing/2014/main" id="{0B950996-A4B3-AE96-9673-8C6737E0C4AD}"/>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7" name="Freeform: Shape 356">
              <a:extLst>
                <a:ext uri="{FF2B5EF4-FFF2-40B4-BE49-F238E27FC236}">
                  <a16:creationId xmlns:a16="http://schemas.microsoft.com/office/drawing/2014/main" id="{8F39276F-3A9B-C83D-7B2D-CDCE2B9C0535}"/>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8" name="Freeform: Shape 357">
              <a:extLst>
                <a:ext uri="{FF2B5EF4-FFF2-40B4-BE49-F238E27FC236}">
                  <a16:creationId xmlns:a16="http://schemas.microsoft.com/office/drawing/2014/main" id="{361291E9-1836-FDFC-156D-CBA7019BD337}"/>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9" name="Freeform: Shape 358">
              <a:extLst>
                <a:ext uri="{FF2B5EF4-FFF2-40B4-BE49-F238E27FC236}">
                  <a16:creationId xmlns:a16="http://schemas.microsoft.com/office/drawing/2014/main" id="{3CD94D61-D2FB-69C0-8DC7-2475545CC8AD}"/>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0" name="Freeform: Shape 359">
              <a:extLst>
                <a:ext uri="{FF2B5EF4-FFF2-40B4-BE49-F238E27FC236}">
                  <a16:creationId xmlns:a16="http://schemas.microsoft.com/office/drawing/2014/main" id="{1AEEC62A-D77D-4894-239A-79A6C07FC4E8}"/>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1" name="Freeform: Shape 360">
              <a:extLst>
                <a:ext uri="{FF2B5EF4-FFF2-40B4-BE49-F238E27FC236}">
                  <a16:creationId xmlns:a16="http://schemas.microsoft.com/office/drawing/2014/main" id="{8194F4FC-4EE5-8EB0-6CF1-C8E050B5E558}"/>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2" name="Freeform: Shape 361">
              <a:extLst>
                <a:ext uri="{FF2B5EF4-FFF2-40B4-BE49-F238E27FC236}">
                  <a16:creationId xmlns:a16="http://schemas.microsoft.com/office/drawing/2014/main" id="{5740114D-95C9-EB52-0A65-86C703D86405}"/>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3" name="Freeform: Shape 362">
              <a:extLst>
                <a:ext uri="{FF2B5EF4-FFF2-40B4-BE49-F238E27FC236}">
                  <a16:creationId xmlns:a16="http://schemas.microsoft.com/office/drawing/2014/main" id="{811FDBAC-4E65-A999-58B6-1D167D0433F0}"/>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4" name="Freeform: Shape 363">
              <a:extLst>
                <a:ext uri="{FF2B5EF4-FFF2-40B4-BE49-F238E27FC236}">
                  <a16:creationId xmlns:a16="http://schemas.microsoft.com/office/drawing/2014/main" id="{0250A7A5-8264-9A57-A26F-F952D855FE82}"/>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5" name="Freeform: Shape 364">
              <a:extLst>
                <a:ext uri="{FF2B5EF4-FFF2-40B4-BE49-F238E27FC236}">
                  <a16:creationId xmlns:a16="http://schemas.microsoft.com/office/drawing/2014/main" id="{8D87720E-EA1B-F33F-8331-9E9B46F212EE}"/>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366" name="Group 365">
            <a:extLst>
              <a:ext uri="{FF2B5EF4-FFF2-40B4-BE49-F238E27FC236}">
                <a16:creationId xmlns:a16="http://schemas.microsoft.com/office/drawing/2014/main" id="{400AA125-DFCE-44A5-B9FE-6E68B0BB373A}"/>
              </a:ext>
            </a:extLst>
          </p:cNvPr>
          <p:cNvGrpSpPr/>
          <p:nvPr/>
        </p:nvGrpSpPr>
        <p:grpSpPr>
          <a:xfrm>
            <a:off x="10472687" y="2897381"/>
            <a:ext cx="813377" cy="813376"/>
            <a:chOff x="6745240" y="4966977"/>
            <a:chExt cx="949924" cy="949923"/>
          </a:xfrm>
        </p:grpSpPr>
        <p:sp>
          <p:nvSpPr>
            <p:cNvPr id="367" name="Freeform: Shape 366">
              <a:extLst>
                <a:ext uri="{FF2B5EF4-FFF2-40B4-BE49-F238E27FC236}">
                  <a16:creationId xmlns:a16="http://schemas.microsoft.com/office/drawing/2014/main" id="{D3C4790E-30D3-20E6-BF64-AEA2F9426A54}"/>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8" name="Freeform: Shape 367">
              <a:extLst>
                <a:ext uri="{FF2B5EF4-FFF2-40B4-BE49-F238E27FC236}">
                  <a16:creationId xmlns:a16="http://schemas.microsoft.com/office/drawing/2014/main" id="{4429769A-69EE-F61A-CC8A-529778BCF703}"/>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9" name="Freeform: Shape 368">
              <a:extLst>
                <a:ext uri="{FF2B5EF4-FFF2-40B4-BE49-F238E27FC236}">
                  <a16:creationId xmlns:a16="http://schemas.microsoft.com/office/drawing/2014/main" id="{6660534A-1E50-4009-E0C8-368BE7EA8CE0}"/>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0" name="Freeform: Shape 369">
              <a:extLst>
                <a:ext uri="{FF2B5EF4-FFF2-40B4-BE49-F238E27FC236}">
                  <a16:creationId xmlns:a16="http://schemas.microsoft.com/office/drawing/2014/main" id="{527DF823-0315-DF35-7EEC-3FBBDE417835}"/>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1" name="Freeform: Shape 370">
              <a:extLst>
                <a:ext uri="{FF2B5EF4-FFF2-40B4-BE49-F238E27FC236}">
                  <a16:creationId xmlns:a16="http://schemas.microsoft.com/office/drawing/2014/main" id="{C6547B15-5C2E-F604-97B1-C490269CF000}"/>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2" name="Freeform: Shape 371">
              <a:extLst>
                <a:ext uri="{FF2B5EF4-FFF2-40B4-BE49-F238E27FC236}">
                  <a16:creationId xmlns:a16="http://schemas.microsoft.com/office/drawing/2014/main" id="{B30A5A1B-751A-29B2-7749-AC8B691CCBB9}"/>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3" name="Freeform: Shape 372">
              <a:extLst>
                <a:ext uri="{FF2B5EF4-FFF2-40B4-BE49-F238E27FC236}">
                  <a16:creationId xmlns:a16="http://schemas.microsoft.com/office/drawing/2014/main" id="{8130D407-38EC-3A73-98AB-ED546088D70C}"/>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4" name="Freeform: Shape 373">
              <a:extLst>
                <a:ext uri="{FF2B5EF4-FFF2-40B4-BE49-F238E27FC236}">
                  <a16:creationId xmlns:a16="http://schemas.microsoft.com/office/drawing/2014/main" id="{F8D79C73-78DC-7F2C-4B5F-85FBDA355EA3}"/>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5" name="Freeform: Shape 374">
              <a:extLst>
                <a:ext uri="{FF2B5EF4-FFF2-40B4-BE49-F238E27FC236}">
                  <a16:creationId xmlns:a16="http://schemas.microsoft.com/office/drawing/2014/main" id="{839EC10C-B76D-7A5E-D4C1-021E43A16149}"/>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6" name="Freeform: Shape 375">
              <a:extLst>
                <a:ext uri="{FF2B5EF4-FFF2-40B4-BE49-F238E27FC236}">
                  <a16:creationId xmlns:a16="http://schemas.microsoft.com/office/drawing/2014/main" id="{C51350E5-4F28-D520-CB58-599EC7470410}"/>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7" name="Freeform: Shape 376">
              <a:extLst>
                <a:ext uri="{FF2B5EF4-FFF2-40B4-BE49-F238E27FC236}">
                  <a16:creationId xmlns:a16="http://schemas.microsoft.com/office/drawing/2014/main" id="{106D7FD3-9B28-D703-ED0F-10F305E31FD6}"/>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8" name="Freeform: Shape 377">
              <a:extLst>
                <a:ext uri="{FF2B5EF4-FFF2-40B4-BE49-F238E27FC236}">
                  <a16:creationId xmlns:a16="http://schemas.microsoft.com/office/drawing/2014/main" id="{9F6F9913-421C-0086-4BBE-B8EF923FE018}"/>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9" name="Freeform: Shape 378">
              <a:extLst>
                <a:ext uri="{FF2B5EF4-FFF2-40B4-BE49-F238E27FC236}">
                  <a16:creationId xmlns:a16="http://schemas.microsoft.com/office/drawing/2014/main" id="{7C0EB91B-8EB9-4392-9316-FD3DBCEDFAA3}"/>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0" name="Freeform: Shape 379">
              <a:extLst>
                <a:ext uri="{FF2B5EF4-FFF2-40B4-BE49-F238E27FC236}">
                  <a16:creationId xmlns:a16="http://schemas.microsoft.com/office/drawing/2014/main" id="{212AF41E-A3EC-0F31-C33F-57238888A767}"/>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1" name="Freeform: Shape 380">
              <a:extLst>
                <a:ext uri="{FF2B5EF4-FFF2-40B4-BE49-F238E27FC236}">
                  <a16:creationId xmlns:a16="http://schemas.microsoft.com/office/drawing/2014/main" id="{9AB943DD-40CA-686F-9329-1ADBD1030340}"/>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2" name="Freeform: Shape 381">
              <a:extLst>
                <a:ext uri="{FF2B5EF4-FFF2-40B4-BE49-F238E27FC236}">
                  <a16:creationId xmlns:a16="http://schemas.microsoft.com/office/drawing/2014/main" id="{3EB2E57C-3A70-4AA2-D06B-2B157EDD54F8}"/>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3" name="Oval 382">
              <a:extLst>
                <a:ext uri="{FF2B5EF4-FFF2-40B4-BE49-F238E27FC236}">
                  <a16:creationId xmlns:a16="http://schemas.microsoft.com/office/drawing/2014/main" id="{07B9532D-8CC2-9345-64D6-1E52E447F518}"/>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4" name="Freeform: Shape 383">
              <a:extLst>
                <a:ext uri="{FF2B5EF4-FFF2-40B4-BE49-F238E27FC236}">
                  <a16:creationId xmlns:a16="http://schemas.microsoft.com/office/drawing/2014/main" id="{0175A69E-BAD8-3B18-F940-B7913ADE7AFD}"/>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5" name="Freeform: Shape 384">
              <a:extLst>
                <a:ext uri="{FF2B5EF4-FFF2-40B4-BE49-F238E27FC236}">
                  <a16:creationId xmlns:a16="http://schemas.microsoft.com/office/drawing/2014/main" id="{300D29A6-53BA-6297-581F-F5BD8237679F}"/>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6" name="Freeform: Shape 385">
              <a:extLst>
                <a:ext uri="{FF2B5EF4-FFF2-40B4-BE49-F238E27FC236}">
                  <a16:creationId xmlns:a16="http://schemas.microsoft.com/office/drawing/2014/main" id="{DB15777C-81FE-81F4-5B3E-FD35971D48ED}"/>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7" name="Freeform: Shape 386">
              <a:extLst>
                <a:ext uri="{FF2B5EF4-FFF2-40B4-BE49-F238E27FC236}">
                  <a16:creationId xmlns:a16="http://schemas.microsoft.com/office/drawing/2014/main" id="{E99CEA65-4A36-8CF9-F3BB-98F26F390FA5}"/>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8" name="Freeform: Shape 387">
              <a:extLst>
                <a:ext uri="{FF2B5EF4-FFF2-40B4-BE49-F238E27FC236}">
                  <a16:creationId xmlns:a16="http://schemas.microsoft.com/office/drawing/2014/main" id="{D31D9BAE-B881-667A-4A8D-746BC8BF31F4}"/>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9" name="Freeform: Shape 388">
              <a:extLst>
                <a:ext uri="{FF2B5EF4-FFF2-40B4-BE49-F238E27FC236}">
                  <a16:creationId xmlns:a16="http://schemas.microsoft.com/office/drawing/2014/main" id="{2858BCE6-7C09-3F00-A9C9-DB1F5C965CFB}"/>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0" name="Freeform: Shape 389">
              <a:extLst>
                <a:ext uri="{FF2B5EF4-FFF2-40B4-BE49-F238E27FC236}">
                  <a16:creationId xmlns:a16="http://schemas.microsoft.com/office/drawing/2014/main" id="{88F80931-9791-06D6-8D1E-4C79444FA031}"/>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1" name="Freeform: Shape 390">
              <a:extLst>
                <a:ext uri="{FF2B5EF4-FFF2-40B4-BE49-F238E27FC236}">
                  <a16:creationId xmlns:a16="http://schemas.microsoft.com/office/drawing/2014/main" id="{E8E53F83-4BCD-D3C9-35A3-F5C110FBFBAF}"/>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2" name="Freeform: Shape 391">
              <a:extLst>
                <a:ext uri="{FF2B5EF4-FFF2-40B4-BE49-F238E27FC236}">
                  <a16:creationId xmlns:a16="http://schemas.microsoft.com/office/drawing/2014/main" id="{38225B93-7E08-75D3-83C4-998205BE4A72}"/>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3" name="Freeform: Shape 392">
              <a:extLst>
                <a:ext uri="{FF2B5EF4-FFF2-40B4-BE49-F238E27FC236}">
                  <a16:creationId xmlns:a16="http://schemas.microsoft.com/office/drawing/2014/main" id="{94BCB560-79C7-B754-A731-2F3F00034F1A}"/>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4" name="Freeform: Shape 393">
              <a:extLst>
                <a:ext uri="{FF2B5EF4-FFF2-40B4-BE49-F238E27FC236}">
                  <a16:creationId xmlns:a16="http://schemas.microsoft.com/office/drawing/2014/main" id="{B2ECD557-A4B2-6710-0E90-EE1BF7A7D6DC}"/>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5" name="Freeform: Shape 394">
              <a:extLst>
                <a:ext uri="{FF2B5EF4-FFF2-40B4-BE49-F238E27FC236}">
                  <a16:creationId xmlns:a16="http://schemas.microsoft.com/office/drawing/2014/main" id="{D150F35E-B8B3-8C2C-74AA-DF673D578CA5}"/>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6" name="Freeform: Shape 395">
              <a:extLst>
                <a:ext uri="{FF2B5EF4-FFF2-40B4-BE49-F238E27FC236}">
                  <a16:creationId xmlns:a16="http://schemas.microsoft.com/office/drawing/2014/main" id="{56AF8C6E-22E7-5684-442C-F2A98A85CAB2}"/>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7" name="Freeform: Shape 396">
              <a:extLst>
                <a:ext uri="{FF2B5EF4-FFF2-40B4-BE49-F238E27FC236}">
                  <a16:creationId xmlns:a16="http://schemas.microsoft.com/office/drawing/2014/main" id="{35103425-0318-0ACE-82E7-296DE6FEE75C}"/>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8" name="Freeform: Shape 397">
              <a:extLst>
                <a:ext uri="{FF2B5EF4-FFF2-40B4-BE49-F238E27FC236}">
                  <a16:creationId xmlns:a16="http://schemas.microsoft.com/office/drawing/2014/main" id="{BF9EACDB-E506-EE27-EE6C-F0E95F814ED4}"/>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9" name="Freeform: Shape 398">
              <a:extLst>
                <a:ext uri="{FF2B5EF4-FFF2-40B4-BE49-F238E27FC236}">
                  <a16:creationId xmlns:a16="http://schemas.microsoft.com/office/drawing/2014/main" id="{B9D6F131-1A9B-A193-262A-388D3D5FEA9C}"/>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0" name="Freeform: Shape 399">
              <a:extLst>
                <a:ext uri="{FF2B5EF4-FFF2-40B4-BE49-F238E27FC236}">
                  <a16:creationId xmlns:a16="http://schemas.microsoft.com/office/drawing/2014/main" id="{AA8750BF-88BF-33E7-E56B-735D8CA903F3}"/>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1" name="Freeform: Shape 400">
              <a:extLst>
                <a:ext uri="{FF2B5EF4-FFF2-40B4-BE49-F238E27FC236}">
                  <a16:creationId xmlns:a16="http://schemas.microsoft.com/office/drawing/2014/main" id="{7F48423D-371F-3808-3C54-E4F3D2191360}"/>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2" name="Freeform: Shape 401">
              <a:extLst>
                <a:ext uri="{FF2B5EF4-FFF2-40B4-BE49-F238E27FC236}">
                  <a16:creationId xmlns:a16="http://schemas.microsoft.com/office/drawing/2014/main" id="{FF86E9F4-2246-EB68-7BA9-10C61B76F0AF}"/>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3" name="Freeform: Shape 402">
              <a:extLst>
                <a:ext uri="{FF2B5EF4-FFF2-40B4-BE49-F238E27FC236}">
                  <a16:creationId xmlns:a16="http://schemas.microsoft.com/office/drawing/2014/main" id="{6C760423-6859-7FED-62CC-087B82D6CE18}"/>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4" name="Freeform: Shape 403">
              <a:extLst>
                <a:ext uri="{FF2B5EF4-FFF2-40B4-BE49-F238E27FC236}">
                  <a16:creationId xmlns:a16="http://schemas.microsoft.com/office/drawing/2014/main" id="{D1B87051-DB9F-87DC-FCBE-F2AAC5F884F5}"/>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5" name="Freeform: Shape 404">
              <a:extLst>
                <a:ext uri="{FF2B5EF4-FFF2-40B4-BE49-F238E27FC236}">
                  <a16:creationId xmlns:a16="http://schemas.microsoft.com/office/drawing/2014/main" id="{44E54DFB-C879-3DED-3744-E006A15FA001}"/>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6" name="Freeform: Shape 405">
              <a:extLst>
                <a:ext uri="{FF2B5EF4-FFF2-40B4-BE49-F238E27FC236}">
                  <a16:creationId xmlns:a16="http://schemas.microsoft.com/office/drawing/2014/main" id="{1838758A-82C9-1AF4-B659-98922945E8D2}"/>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7" name="Freeform: Shape 406">
              <a:extLst>
                <a:ext uri="{FF2B5EF4-FFF2-40B4-BE49-F238E27FC236}">
                  <a16:creationId xmlns:a16="http://schemas.microsoft.com/office/drawing/2014/main" id="{09EBD1E9-F1C2-EB88-9192-5B4FE40E0CDE}"/>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8" name="Freeform: Shape 407">
              <a:extLst>
                <a:ext uri="{FF2B5EF4-FFF2-40B4-BE49-F238E27FC236}">
                  <a16:creationId xmlns:a16="http://schemas.microsoft.com/office/drawing/2014/main" id="{47085F17-0E00-07B3-EB4F-DAF639E42B0F}"/>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9" name="Freeform: Shape 408">
              <a:extLst>
                <a:ext uri="{FF2B5EF4-FFF2-40B4-BE49-F238E27FC236}">
                  <a16:creationId xmlns:a16="http://schemas.microsoft.com/office/drawing/2014/main" id="{CA42745F-DF53-F384-E30B-06E1224EA198}"/>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0" name="Freeform: Shape 409">
              <a:extLst>
                <a:ext uri="{FF2B5EF4-FFF2-40B4-BE49-F238E27FC236}">
                  <a16:creationId xmlns:a16="http://schemas.microsoft.com/office/drawing/2014/main" id="{F795C7DA-4C74-FFEB-A962-68CD00480C46}"/>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1" name="Freeform: Shape 410">
              <a:extLst>
                <a:ext uri="{FF2B5EF4-FFF2-40B4-BE49-F238E27FC236}">
                  <a16:creationId xmlns:a16="http://schemas.microsoft.com/office/drawing/2014/main" id="{BD42A83D-5AB5-7E35-677C-E91B04BC70FC}"/>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2" name="Freeform: Shape 411">
              <a:extLst>
                <a:ext uri="{FF2B5EF4-FFF2-40B4-BE49-F238E27FC236}">
                  <a16:creationId xmlns:a16="http://schemas.microsoft.com/office/drawing/2014/main" id="{6A4A1D81-C139-004B-EFB5-49543C987A31}"/>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3" name="Freeform: Shape 412">
              <a:extLst>
                <a:ext uri="{FF2B5EF4-FFF2-40B4-BE49-F238E27FC236}">
                  <a16:creationId xmlns:a16="http://schemas.microsoft.com/office/drawing/2014/main" id="{990D6128-230F-8173-8C4C-D3D3B8804D26}"/>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4" name="Freeform: Shape 413">
              <a:extLst>
                <a:ext uri="{FF2B5EF4-FFF2-40B4-BE49-F238E27FC236}">
                  <a16:creationId xmlns:a16="http://schemas.microsoft.com/office/drawing/2014/main" id="{825A0F5A-7C90-18B7-05B3-0271A87A3B3C}"/>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5" name="Freeform: Shape 414">
              <a:extLst>
                <a:ext uri="{FF2B5EF4-FFF2-40B4-BE49-F238E27FC236}">
                  <a16:creationId xmlns:a16="http://schemas.microsoft.com/office/drawing/2014/main" id="{28B58BAA-A6AF-FCB1-518F-66B3E27B0B13}"/>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6" name="Freeform: Shape 415">
              <a:extLst>
                <a:ext uri="{FF2B5EF4-FFF2-40B4-BE49-F238E27FC236}">
                  <a16:creationId xmlns:a16="http://schemas.microsoft.com/office/drawing/2014/main" id="{2C4BBB2F-8121-4E47-72EA-C8C1CE88E486}"/>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7" name="Freeform: Shape 416">
              <a:extLst>
                <a:ext uri="{FF2B5EF4-FFF2-40B4-BE49-F238E27FC236}">
                  <a16:creationId xmlns:a16="http://schemas.microsoft.com/office/drawing/2014/main" id="{D8005C77-23EE-FD8C-70B6-0A4395B83F41}"/>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8" name="Freeform: Shape 417">
              <a:extLst>
                <a:ext uri="{FF2B5EF4-FFF2-40B4-BE49-F238E27FC236}">
                  <a16:creationId xmlns:a16="http://schemas.microsoft.com/office/drawing/2014/main" id="{2A4C5C72-1BD5-D6DE-3CB7-E5533F77CC9B}"/>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9" name="Freeform: Shape 418">
              <a:extLst>
                <a:ext uri="{FF2B5EF4-FFF2-40B4-BE49-F238E27FC236}">
                  <a16:creationId xmlns:a16="http://schemas.microsoft.com/office/drawing/2014/main" id="{1C214D4E-CA70-0D3A-71EA-E052137CEE7C}"/>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636" name="Group 635">
            <a:extLst>
              <a:ext uri="{FF2B5EF4-FFF2-40B4-BE49-F238E27FC236}">
                <a16:creationId xmlns:a16="http://schemas.microsoft.com/office/drawing/2014/main" id="{C5438973-3C87-0288-63AC-6E2C6F557621}"/>
              </a:ext>
            </a:extLst>
          </p:cNvPr>
          <p:cNvGrpSpPr/>
          <p:nvPr/>
        </p:nvGrpSpPr>
        <p:grpSpPr>
          <a:xfrm>
            <a:off x="4456847" y="2897381"/>
            <a:ext cx="813377" cy="813376"/>
            <a:chOff x="4645387" y="2897381"/>
            <a:chExt cx="813377" cy="813376"/>
          </a:xfrm>
        </p:grpSpPr>
        <p:sp>
          <p:nvSpPr>
            <p:cNvPr id="421" name="Freeform: Shape 420">
              <a:extLst>
                <a:ext uri="{FF2B5EF4-FFF2-40B4-BE49-F238E27FC236}">
                  <a16:creationId xmlns:a16="http://schemas.microsoft.com/office/drawing/2014/main" id="{0D2CAF94-2A1E-7DFA-8465-AD745DB93AB6}"/>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2" name="Freeform: Shape 421">
              <a:extLst>
                <a:ext uri="{FF2B5EF4-FFF2-40B4-BE49-F238E27FC236}">
                  <a16:creationId xmlns:a16="http://schemas.microsoft.com/office/drawing/2014/main" id="{0E867680-C80F-C758-B941-8A12A8E3BE7C}"/>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3" name="Freeform: Shape 422">
              <a:extLst>
                <a:ext uri="{FF2B5EF4-FFF2-40B4-BE49-F238E27FC236}">
                  <a16:creationId xmlns:a16="http://schemas.microsoft.com/office/drawing/2014/main" id="{012A44E7-917E-ECE4-D9CA-02367DCF6790}"/>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4" name="Freeform: Shape 423">
              <a:extLst>
                <a:ext uri="{FF2B5EF4-FFF2-40B4-BE49-F238E27FC236}">
                  <a16:creationId xmlns:a16="http://schemas.microsoft.com/office/drawing/2014/main" id="{5204EE51-E10E-CC30-1017-28DE53B91BED}"/>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5" name="Freeform: Shape 424">
              <a:extLst>
                <a:ext uri="{FF2B5EF4-FFF2-40B4-BE49-F238E27FC236}">
                  <a16:creationId xmlns:a16="http://schemas.microsoft.com/office/drawing/2014/main" id="{4D03F300-DA2E-619F-4B9D-1C665E6CC86D}"/>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6" name="Freeform: Shape 425">
              <a:extLst>
                <a:ext uri="{FF2B5EF4-FFF2-40B4-BE49-F238E27FC236}">
                  <a16:creationId xmlns:a16="http://schemas.microsoft.com/office/drawing/2014/main" id="{53B20BCF-2ACE-7B4C-76EA-861E8A7A7DB9}"/>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7" name="Freeform: Shape 426">
              <a:extLst>
                <a:ext uri="{FF2B5EF4-FFF2-40B4-BE49-F238E27FC236}">
                  <a16:creationId xmlns:a16="http://schemas.microsoft.com/office/drawing/2014/main" id="{2A0E5587-A7A5-5F7F-E0E4-D890E998B749}"/>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8" name="Freeform: Shape 427">
              <a:extLst>
                <a:ext uri="{FF2B5EF4-FFF2-40B4-BE49-F238E27FC236}">
                  <a16:creationId xmlns:a16="http://schemas.microsoft.com/office/drawing/2014/main" id="{576F3E18-FC80-B3C0-63E9-53C7969551F7}"/>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9" name="Freeform: Shape 428">
              <a:extLst>
                <a:ext uri="{FF2B5EF4-FFF2-40B4-BE49-F238E27FC236}">
                  <a16:creationId xmlns:a16="http://schemas.microsoft.com/office/drawing/2014/main" id="{5FD0A0E4-7589-6BBE-F78B-68DF48D67185}"/>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0" name="Freeform: Shape 429">
              <a:extLst>
                <a:ext uri="{FF2B5EF4-FFF2-40B4-BE49-F238E27FC236}">
                  <a16:creationId xmlns:a16="http://schemas.microsoft.com/office/drawing/2014/main" id="{6811950A-1FE7-BB11-195F-458F691A7210}"/>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1" name="Freeform: Shape 430">
              <a:extLst>
                <a:ext uri="{FF2B5EF4-FFF2-40B4-BE49-F238E27FC236}">
                  <a16:creationId xmlns:a16="http://schemas.microsoft.com/office/drawing/2014/main" id="{94186119-F27F-151D-D6CE-DB4A0850D874}"/>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2" name="Freeform: Shape 431">
              <a:extLst>
                <a:ext uri="{FF2B5EF4-FFF2-40B4-BE49-F238E27FC236}">
                  <a16:creationId xmlns:a16="http://schemas.microsoft.com/office/drawing/2014/main" id="{58359EB5-196E-3693-A6EC-5805D834FF0D}"/>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3" name="Freeform: Shape 432">
              <a:extLst>
                <a:ext uri="{FF2B5EF4-FFF2-40B4-BE49-F238E27FC236}">
                  <a16:creationId xmlns:a16="http://schemas.microsoft.com/office/drawing/2014/main" id="{12D3E045-1A1D-45B9-16BB-E51F5BD2A1FB}"/>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4" name="Freeform: Shape 433">
              <a:extLst>
                <a:ext uri="{FF2B5EF4-FFF2-40B4-BE49-F238E27FC236}">
                  <a16:creationId xmlns:a16="http://schemas.microsoft.com/office/drawing/2014/main" id="{E96CCC04-6E57-A8EA-600C-5901953D23F5}"/>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5" name="Freeform: Shape 434">
              <a:extLst>
                <a:ext uri="{FF2B5EF4-FFF2-40B4-BE49-F238E27FC236}">
                  <a16:creationId xmlns:a16="http://schemas.microsoft.com/office/drawing/2014/main" id="{9D02C80C-8D8D-0873-C7A9-B6C64E526733}"/>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6" name="Freeform: Shape 435">
              <a:extLst>
                <a:ext uri="{FF2B5EF4-FFF2-40B4-BE49-F238E27FC236}">
                  <a16:creationId xmlns:a16="http://schemas.microsoft.com/office/drawing/2014/main" id="{17C19C67-C6C4-31DD-7CA2-4BC0DB94A877}"/>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7" name="Oval 436">
              <a:extLst>
                <a:ext uri="{FF2B5EF4-FFF2-40B4-BE49-F238E27FC236}">
                  <a16:creationId xmlns:a16="http://schemas.microsoft.com/office/drawing/2014/main" id="{FDBE325C-C9BC-2659-AD4E-13C6D22F56B0}"/>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8" name="Freeform: Shape 437">
              <a:extLst>
                <a:ext uri="{FF2B5EF4-FFF2-40B4-BE49-F238E27FC236}">
                  <a16:creationId xmlns:a16="http://schemas.microsoft.com/office/drawing/2014/main" id="{5BAE354D-9C55-38DE-A209-502E66C90D1D}"/>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9" name="Freeform: Shape 438">
              <a:extLst>
                <a:ext uri="{FF2B5EF4-FFF2-40B4-BE49-F238E27FC236}">
                  <a16:creationId xmlns:a16="http://schemas.microsoft.com/office/drawing/2014/main" id="{FCD6C30E-05EE-A6FB-E5F2-1183F0711672}"/>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0" name="Freeform: Shape 439">
              <a:extLst>
                <a:ext uri="{FF2B5EF4-FFF2-40B4-BE49-F238E27FC236}">
                  <a16:creationId xmlns:a16="http://schemas.microsoft.com/office/drawing/2014/main" id="{75C6A68F-E1D0-0EF7-3845-35A2AB7AA705}"/>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1" name="Freeform: Shape 440">
              <a:extLst>
                <a:ext uri="{FF2B5EF4-FFF2-40B4-BE49-F238E27FC236}">
                  <a16:creationId xmlns:a16="http://schemas.microsoft.com/office/drawing/2014/main" id="{F1B7824D-B102-0C51-6AFC-84CFD4CB3003}"/>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2" name="Freeform: Shape 441">
              <a:extLst>
                <a:ext uri="{FF2B5EF4-FFF2-40B4-BE49-F238E27FC236}">
                  <a16:creationId xmlns:a16="http://schemas.microsoft.com/office/drawing/2014/main" id="{618800A8-B86E-9402-1B0F-0BA8F12C77BA}"/>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3" name="Freeform: Shape 442">
              <a:extLst>
                <a:ext uri="{FF2B5EF4-FFF2-40B4-BE49-F238E27FC236}">
                  <a16:creationId xmlns:a16="http://schemas.microsoft.com/office/drawing/2014/main" id="{0C77D4DF-B345-7979-8872-5048D3005F2F}"/>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4" name="Freeform: Shape 443">
              <a:extLst>
                <a:ext uri="{FF2B5EF4-FFF2-40B4-BE49-F238E27FC236}">
                  <a16:creationId xmlns:a16="http://schemas.microsoft.com/office/drawing/2014/main" id="{19A9DDD5-2212-AA4A-337D-55E941929A16}"/>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5" name="Freeform: Shape 444">
              <a:extLst>
                <a:ext uri="{FF2B5EF4-FFF2-40B4-BE49-F238E27FC236}">
                  <a16:creationId xmlns:a16="http://schemas.microsoft.com/office/drawing/2014/main" id="{1B8FD2B0-C4F3-2D8F-B056-6140D66820E7}"/>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6" name="Freeform: Shape 445">
              <a:extLst>
                <a:ext uri="{FF2B5EF4-FFF2-40B4-BE49-F238E27FC236}">
                  <a16:creationId xmlns:a16="http://schemas.microsoft.com/office/drawing/2014/main" id="{484F86C6-7637-B990-D7AF-068B8836C1BE}"/>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7" name="Freeform: Shape 446">
              <a:extLst>
                <a:ext uri="{FF2B5EF4-FFF2-40B4-BE49-F238E27FC236}">
                  <a16:creationId xmlns:a16="http://schemas.microsoft.com/office/drawing/2014/main" id="{ED84E440-79B2-27AA-2510-501068137F50}"/>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8" name="Freeform: Shape 447">
              <a:extLst>
                <a:ext uri="{FF2B5EF4-FFF2-40B4-BE49-F238E27FC236}">
                  <a16:creationId xmlns:a16="http://schemas.microsoft.com/office/drawing/2014/main" id="{E45B1760-64CF-AEC7-A39A-C21337A6A557}"/>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9" name="Freeform: Shape 448">
              <a:extLst>
                <a:ext uri="{FF2B5EF4-FFF2-40B4-BE49-F238E27FC236}">
                  <a16:creationId xmlns:a16="http://schemas.microsoft.com/office/drawing/2014/main" id="{95270831-1C5B-175C-41E6-5D4E33F8E2A8}"/>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0" name="Freeform: Shape 449">
              <a:extLst>
                <a:ext uri="{FF2B5EF4-FFF2-40B4-BE49-F238E27FC236}">
                  <a16:creationId xmlns:a16="http://schemas.microsoft.com/office/drawing/2014/main" id="{F94F64F9-594B-C4F4-9F66-D32C156AE7B4}"/>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1" name="Freeform: Shape 450">
              <a:extLst>
                <a:ext uri="{FF2B5EF4-FFF2-40B4-BE49-F238E27FC236}">
                  <a16:creationId xmlns:a16="http://schemas.microsoft.com/office/drawing/2014/main" id="{3E279055-45F4-8DAA-A140-C2FC037E54E2}"/>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2" name="Freeform: Shape 451">
              <a:extLst>
                <a:ext uri="{FF2B5EF4-FFF2-40B4-BE49-F238E27FC236}">
                  <a16:creationId xmlns:a16="http://schemas.microsoft.com/office/drawing/2014/main" id="{41955119-C519-66F3-4EBC-869451414BCD}"/>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3" name="Freeform: Shape 452">
              <a:extLst>
                <a:ext uri="{FF2B5EF4-FFF2-40B4-BE49-F238E27FC236}">
                  <a16:creationId xmlns:a16="http://schemas.microsoft.com/office/drawing/2014/main" id="{DC3D3EE3-EEBE-98F4-24A3-50F7A17C0349}"/>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4" name="Freeform: Shape 453">
              <a:extLst>
                <a:ext uri="{FF2B5EF4-FFF2-40B4-BE49-F238E27FC236}">
                  <a16:creationId xmlns:a16="http://schemas.microsoft.com/office/drawing/2014/main" id="{A9C7E769-C7C7-0825-A30F-650D97BC9032}"/>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5" name="Freeform: Shape 454">
              <a:extLst>
                <a:ext uri="{FF2B5EF4-FFF2-40B4-BE49-F238E27FC236}">
                  <a16:creationId xmlns:a16="http://schemas.microsoft.com/office/drawing/2014/main" id="{33B47570-F365-5764-2D4A-B9A76A32509E}"/>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6" name="Freeform: Shape 455">
              <a:extLst>
                <a:ext uri="{FF2B5EF4-FFF2-40B4-BE49-F238E27FC236}">
                  <a16:creationId xmlns:a16="http://schemas.microsoft.com/office/drawing/2014/main" id="{323C78AA-B065-6765-FE4B-CDF17F051651}"/>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7" name="Freeform: Shape 456">
              <a:extLst>
                <a:ext uri="{FF2B5EF4-FFF2-40B4-BE49-F238E27FC236}">
                  <a16:creationId xmlns:a16="http://schemas.microsoft.com/office/drawing/2014/main" id="{AB980B91-1EB7-82FA-4CCE-219974C9BDD1}"/>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8" name="Freeform: Shape 457">
              <a:extLst>
                <a:ext uri="{FF2B5EF4-FFF2-40B4-BE49-F238E27FC236}">
                  <a16:creationId xmlns:a16="http://schemas.microsoft.com/office/drawing/2014/main" id="{B116F2D6-8B68-1C1C-5134-7279E30FB9A9}"/>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9" name="Freeform: Shape 458">
              <a:extLst>
                <a:ext uri="{FF2B5EF4-FFF2-40B4-BE49-F238E27FC236}">
                  <a16:creationId xmlns:a16="http://schemas.microsoft.com/office/drawing/2014/main" id="{03F6E8D7-4B2E-9BCA-8E0C-5A80AC056F16}"/>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0" name="Freeform: Shape 459">
              <a:extLst>
                <a:ext uri="{FF2B5EF4-FFF2-40B4-BE49-F238E27FC236}">
                  <a16:creationId xmlns:a16="http://schemas.microsoft.com/office/drawing/2014/main" id="{C410EF21-F2EE-3CAA-EB45-09F0858231F2}"/>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1" name="Freeform: Shape 460">
              <a:extLst>
                <a:ext uri="{FF2B5EF4-FFF2-40B4-BE49-F238E27FC236}">
                  <a16:creationId xmlns:a16="http://schemas.microsoft.com/office/drawing/2014/main" id="{C7A948D9-E66C-E22A-CE49-CEE33D9F0D2A}"/>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2" name="Freeform: Shape 461">
              <a:extLst>
                <a:ext uri="{FF2B5EF4-FFF2-40B4-BE49-F238E27FC236}">
                  <a16:creationId xmlns:a16="http://schemas.microsoft.com/office/drawing/2014/main" id="{55D251BE-F0C2-4905-5792-8765F6FE4E69}"/>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3" name="Freeform: Shape 462">
              <a:extLst>
                <a:ext uri="{FF2B5EF4-FFF2-40B4-BE49-F238E27FC236}">
                  <a16:creationId xmlns:a16="http://schemas.microsoft.com/office/drawing/2014/main" id="{7A92DD1B-D6F0-02AE-3A00-3556B400A26C}"/>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4" name="Freeform: Shape 463">
              <a:extLst>
                <a:ext uri="{FF2B5EF4-FFF2-40B4-BE49-F238E27FC236}">
                  <a16:creationId xmlns:a16="http://schemas.microsoft.com/office/drawing/2014/main" id="{F00B2042-76B5-2CF0-7CDA-6B7EB7952200}"/>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5" name="Freeform: Shape 464">
              <a:extLst>
                <a:ext uri="{FF2B5EF4-FFF2-40B4-BE49-F238E27FC236}">
                  <a16:creationId xmlns:a16="http://schemas.microsoft.com/office/drawing/2014/main" id="{3A75447C-0B5E-C3E8-1324-92FCA513250C}"/>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6" name="Freeform: Shape 465">
              <a:extLst>
                <a:ext uri="{FF2B5EF4-FFF2-40B4-BE49-F238E27FC236}">
                  <a16:creationId xmlns:a16="http://schemas.microsoft.com/office/drawing/2014/main" id="{033BF219-C4BF-D185-4CA4-82BF53F92EBE}"/>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7" name="Freeform: Shape 466">
              <a:extLst>
                <a:ext uri="{FF2B5EF4-FFF2-40B4-BE49-F238E27FC236}">
                  <a16:creationId xmlns:a16="http://schemas.microsoft.com/office/drawing/2014/main" id="{524609C0-5E2E-9740-601B-1DC4FC1A1712}"/>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8" name="Freeform: Shape 467">
              <a:extLst>
                <a:ext uri="{FF2B5EF4-FFF2-40B4-BE49-F238E27FC236}">
                  <a16:creationId xmlns:a16="http://schemas.microsoft.com/office/drawing/2014/main" id="{32EEB873-5203-4532-58A5-6FCC2DE084AB}"/>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9" name="Freeform: Shape 468">
              <a:extLst>
                <a:ext uri="{FF2B5EF4-FFF2-40B4-BE49-F238E27FC236}">
                  <a16:creationId xmlns:a16="http://schemas.microsoft.com/office/drawing/2014/main" id="{06899FEA-DDB9-89C6-AB07-041F0DBD31B2}"/>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0" name="Freeform: Shape 469">
              <a:extLst>
                <a:ext uri="{FF2B5EF4-FFF2-40B4-BE49-F238E27FC236}">
                  <a16:creationId xmlns:a16="http://schemas.microsoft.com/office/drawing/2014/main" id="{E6AA2CA6-0A73-3C53-1E9E-329CA0D1C44A}"/>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1" name="Freeform: Shape 470">
              <a:extLst>
                <a:ext uri="{FF2B5EF4-FFF2-40B4-BE49-F238E27FC236}">
                  <a16:creationId xmlns:a16="http://schemas.microsoft.com/office/drawing/2014/main" id="{23BF2AB4-7935-DCA0-9CBB-9F6A568ACD8F}"/>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2" name="Freeform: Shape 471">
              <a:extLst>
                <a:ext uri="{FF2B5EF4-FFF2-40B4-BE49-F238E27FC236}">
                  <a16:creationId xmlns:a16="http://schemas.microsoft.com/office/drawing/2014/main" id="{6FBB615A-57E6-37D9-5402-CC323BA2D3C3}"/>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3" name="Freeform: Shape 472">
              <a:extLst>
                <a:ext uri="{FF2B5EF4-FFF2-40B4-BE49-F238E27FC236}">
                  <a16:creationId xmlns:a16="http://schemas.microsoft.com/office/drawing/2014/main" id="{736F937B-81F6-35A9-13FD-BC9B2A855ADD}"/>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637" name="Group 636">
            <a:extLst>
              <a:ext uri="{FF2B5EF4-FFF2-40B4-BE49-F238E27FC236}">
                <a16:creationId xmlns:a16="http://schemas.microsoft.com/office/drawing/2014/main" id="{44A32652-F365-88FE-D445-7C1F45227699}"/>
              </a:ext>
            </a:extLst>
          </p:cNvPr>
          <p:cNvGrpSpPr/>
          <p:nvPr/>
        </p:nvGrpSpPr>
        <p:grpSpPr>
          <a:xfrm>
            <a:off x="3292681" y="2897381"/>
            <a:ext cx="813377" cy="813376"/>
            <a:chOff x="4645387" y="2897381"/>
            <a:chExt cx="813377" cy="813376"/>
          </a:xfrm>
        </p:grpSpPr>
        <p:sp>
          <p:nvSpPr>
            <p:cNvPr id="638" name="Freeform: Shape 637">
              <a:extLst>
                <a:ext uri="{FF2B5EF4-FFF2-40B4-BE49-F238E27FC236}">
                  <a16:creationId xmlns:a16="http://schemas.microsoft.com/office/drawing/2014/main" id="{B5F515A6-F9DF-77AC-3534-D9C94F8C5268}"/>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39" name="Freeform: Shape 638">
              <a:extLst>
                <a:ext uri="{FF2B5EF4-FFF2-40B4-BE49-F238E27FC236}">
                  <a16:creationId xmlns:a16="http://schemas.microsoft.com/office/drawing/2014/main" id="{CF2DF9BA-A096-6E26-72CC-0F6D4648CFB6}"/>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0" name="Freeform: Shape 639">
              <a:extLst>
                <a:ext uri="{FF2B5EF4-FFF2-40B4-BE49-F238E27FC236}">
                  <a16:creationId xmlns:a16="http://schemas.microsoft.com/office/drawing/2014/main" id="{D364B29D-51BA-BFD0-D92F-86A2D3B5E242}"/>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1" name="Freeform: Shape 640">
              <a:extLst>
                <a:ext uri="{FF2B5EF4-FFF2-40B4-BE49-F238E27FC236}">
                  <a16:creationId xmlns:a16="http://schemas.microsoft.com/office/drawing/2014/main" id="{635FC6A0-DFC2-A4AD-901F-D728FC0FB99A}"/>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2" name="Freeform: Shape 641">
              <a:extLst>
                <a:ext uri="{FF2B5EF4-FFF2-40B4-BE49-F238E27FC236}">
                  <a16:creationId xmlns:a16="http://schemas.microsoft.com/office/drawing/2014/main" id="{EFC45EEF-4A87-57CC-8938-A5987309455D}"/>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3" name="Freeform: Shape 642">
              <a:extLst>
                <a:ext uri="{FF2B5EF4-FFF2-40B4-BE49-F238E27FC236}">
                  <a16:creationId xmlns:a16="http://schemas.microsoft.com/office/drawing/2014/main" id="{9FFF032F-0738-33BD-C0B5-A091FC58975E}"/>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4" name="Freeform: Shape 643">
              <a:extLst>
                <a:ext uri="{FF2B5EF4-FFF2-40B4-BE49-F238E27FC236}">
                  <a16:creationId xmlns:a16="http://schemas.microsoft.com/office/drawing/2014/main" id="{A36C8AA1-93A4-66F8-7C4C-0217E6066A2D}"/>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5" name="Freeform: Shape 644">
              <a:extLst>
                <a:ext uri="{FF2B5EF4-FFF2-40B4-BE49-F238E27FC236}">
                  <a16:creationId xmlns:a16="http://schemas.microsoft.com/office/drawing/2014/main" id="{54FC9A9C-8E0C-67EA-5790-231E1478C8B7}"/>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6" name="Freeform: Shape 645">
              <a:extLst>
                <a:ext uri="{FF2B5EF4-FFF2-40B4-BE49-F238E27FC236}">
                  <a16:creationId xmlns:a16="http://schemas.microsoft.com/office/drawing/2014/main" id="{7048101B-640D-828A-0366-512D2CB3686C}"/>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7" name="Freeform: Shape 646">
              <a:extLst>
                <a:ext uri="{FF2B5EF4-FFF2-40B4-BE49-F238E27FC236}">
                  <a16:creationId xmlns:a16="http://schemas.microsoft.com/office/drawing/2014/main" id="{E41842C8-E839-4C47-EECB-8D848BC0C45F}"/>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8" name="Freeform: Shape 647">
              <a:extLst>
                <a:ext uri="{FF2B5EF4-FFF2-40B4-BE49-F238E27FC236}">
                  <a16:creationId xmlns:a16="http://schemas.microsoft.com/office/drawing/2014/main" id="{7178CA95-B99F-0181-F86E-017680DCAD2E}"/>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9" name="Freeform: Shape 648">
              <a:extLst>
                <a:ext uri="{FF2B5EF4-FFF2-40B4-BE49-F238E27FC236}">
                  <a16:creationId xmlns:a16="http://schemas.microsoft.com/office/drawing/2014/main" id="{093B4FCC-C71C-1454-1881-C89610C7A595}"/>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0" name="Freeform: Shape 649">
              <a:extLst>
                <a:ext uri="{FF2B5EF4-FFF2-40B4-BE49-F238E27FC236}">
                  <a16:creationId xmlns:a16="http://schemas.microsoft.com/office/drawing/2014/main" id="{E5445980-CC89-B415-FE80-F32C56D44AA6}"/>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1" name="Freeform: Shape 650">
              <a:extLst>
                <a:ext uri="{FF2B5EF4-FFF2-40B4-BE49-F238E27FC236}">
                  <a16:creationId xmlns:a16="http://schemas.microsoft.com/office/drawing/2014/main" id="{33241C60-581A-D71F-6020-DE81FB37C4B6}"/>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2" name="Freeform: Shape 651">
              <a:extLst>
                <a:ext uri="{FF2B5EF4-FFF2-40B4-BE49-F238E27FC236}">
                  <a16:creationId xmlns:a16="http://schemas.microsoft.com/office/drawing/2014/main" id="{4D60E320-E8A4-CD0E-0191-093068E4C4CF}"/>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3" name="Freeform: Shape 652">
              <a:extLst>
                <a:ext uri="{FF2B5EF4-FFF2-40B4-BE49-F238E27FC236}">
                  <a16:creationId xmlns:a16="http://schemas.microsoft.com/office/drawing/2014/main" id="{59FC7AE8-C380-8C12-04B0-39EDA22B4F4B}"/>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4" name="Oval 653">
              <a:extLst>
                <a:ext uri="{FF2B5EF4-FFF2-40B4-BE49-F238E27FC236}">
                  <a16:creationId xmlns:a16="http://schemas.microsoft.com/office/drawing/2014/main" id="{48AE66C6-4769-C08B-49B5-981A3663A2ED}"/>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5" name="Freeform: Shape 654">
              <a:extLst>
                <a:ext uri="{FF2B5EF4-FFF2-40B4-BE49-F238E27FC236}">
                  <a16:creationId xmlns:a16="http://schemas.microsoft.com/office/drawing/2014/main" id="{CEDF0E7B-BF45-2476-55C6-B3EA9D3918F3}"/>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6" name="Freeform: Shape 655">
              <a:extLst>
                <a:ext uri="{FF2B5EF4-FFF2-40B4-BE49-F238E27FC236}">
                  <a16:creationId xmlns:a16="http://schemas.microsoft.com/office/drawing/2014/main" id="{5683B5E5-F6EC-70BC-AE89-92E07DD0476E}"/>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7" name="Freeform: Shape 656">
              <a:extLst>
                <a:ext uri="{FF2B5EF4-FFF2-40B4-BE49-F238E27FC236}">
                  <a16:creationId xmlns:a16="http://schemas.microsoft.com/office/drawing/2014/main" id="{EF143E12-E272-E567-EBB1-C2A8851DB872}"/>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8" name="Freeform: Shape 657">
              <a:extLst>
                <a:ext uri="{FF2B5EF4-FFF2-40B4-BE49-F238E27FC236}">
                  <a16:creationId xmlns:a16="http://schemas.microsoft.com/office/drawing/2014/main" id="{F8B77CCD-78B4-C034-36B0-20E78718757A}"/>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9" name="Freeform: Shape 658">
              <a:extLst>
                <a:ext uri="{FF2B5EF4-FFF2-40B4-BE49-F238E27FC236}">
                  <a16:creationId xmlns:a16="http://schemas.microsoft.com/office/drawing/2014/main" id="{4FEDED60-7DF4-97AA-E752-A58C10C45B4E}"/>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0" name="Freeform: Shape 659">
              <a:extLst>
                <a:ext uri="{FF2B5EF4-FFF2-40B4-BE49-F238E27FC236}">
                  <a16:creationId xmlns:a16="http://schemas.microsoft.com/office/drawing/2014/main" id="{BB054B88-B4BB-E80E-E96E-990F6D41016D}"/>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1" name="Freeform: Shape 660">
              <a:extLst>
                <a:ext uri="{FF2B5EF4-FFF2-40B4-BE49-F238E27FC236}">
                  <a16:creationId xmlns:a16="http://schemas.microsoft.com/office/drawing/2014/main" id="{0EC53808-74A4-6A0A-A6D5-AB7B6FE2B4F3}"/>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2" name="Freeform: Shape 661">
              <a:extLst>
                <a:ext uri="{FF2B5EF4-FFF2-40B4-BE49-F238E27FC236}">
                  <a16:creationId xmlns:a16="http://schemas.microsoft.com/office/drawing/2014/main" id="{6F0A837E-F1BC-ED38-DA92-7FDEE3639ACC}"/>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3" name="Freeform: Shape 662">
              <a:extLst>
                <a:ext uri="{FF2B5EF4-FFF2-40B4-BE49-F238E27FC236}">
                  <a16:creationId xmlns:a16="http://schemas.microsoft.com/office/drawing/2014/main" id="{902E4947-A00E-CBA0-004A-F956417B0CE5}"/>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4" name="Freeform: Shape 663">
              <a:extLst>
                <a:ext uri="{FF2B5EF4-FFF2-40B4-BE49-F238E27FC236}">
                  <a16:creationId xmlns:a16="http://schemas.microsoft.com/office/drawing/2014/main" id="{E9F845A6-AB31-8A1C-0A9E-B3906215582A}"/>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5" name="Freeform: Shape 664">
              <a:extLst>
                <a:ext uri="{FF2B5EF4-FFF2-40B4-BE49-F238E27FC236}">
                  <a16:creationId xmlns:a16="http://schemas.microsoft.com/office/drawing/2014/main" id="{4510F0A6-6408-18FB-22F6-D9A3313ECE90}"/>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6" name="Freeform: Shape 665">
              <a:extLst>
                <a:ext uri="{FF2B5EF4-FFF2-40B4-BE49-F238E27FC236}">
                  <a16:creationId xmlns:a16="http://schemas.microsoft.com/office/drawing/2014/main" id="{FE8389F8-AD61-D90C-2728-E83DB56E9348}"/>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7" name="Freeform: Shape 666">
              <a:extLst>
                <a:ext uri="{FF2B5EF4-FFF2-40B4-BE49-F238E27FC236}">
                  <a16:creationId xmlns:a16="http://schemas.microsoft.com/office/drawing/2014/main" id="{8079FE8E-42F1-2D28-3405-EE0EAB17053C}"/>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8" name="Freeform: Shape 667">
              <a:extLst>
                <a:ext uri="{FF2B5EF4-FFF2-40B4-BE49-F238E27FC236}">
                  <a16:creationId xmlns:a16="http://schemas.microsoft.com/office/drawing/2014/main" id="{5B85AC31-F8C5-32D7-3FD5-0F8CCFE590AA}"/>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9" name="Freeform: Shape 668">
              <a:extLst>
                <a:ext uri="{FF2B5EF4-FFF2-40B4-BE49-F238E27FC236}">
                  <a16:creationId xmlns:a16="http://schemas.microsoft.com/office/drawing/2014/main" id="{FD53D7B3-DAE3-6C0F-23AD-7439C9CDCF9A}"/>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0" name="Freeform: Shape 669">
              <a:extLst>
                <a:ext uri="{FF2B5EF4-FFF2-40B4-BE49-F238E27FC236}">
                  <a16:creationId xmlns:a16="http://schemas.microsoft.com/office/drawing/2014/main" id="{4A907D27-B7C5-5E64-8AD4-9CCB482A2D3A}"/>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1" name="Freeform: Shape 670">
              <a:extLst>
                <a:ext uri="{FF2B5EF4-FFF2-40B4-BE49-F238E27FC236}">
                  <a16:creationId xmlns:a16="http://schemas.microsoft.com/office/drawing/2014/main" id="{90A7155F-A19A-4EE4-EBBD-468A8901BC24}"/>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2" name="Freeform: Shape 671">
              <a:extLst>
                <a:ext uri="{FF2B5EF4-FFF2-40B4-BE49-F238E27FC236}">
                  <a16:creationId xmlns:a16="http://schemas.microsoft.com/office/drawing/2014/main" id="{2489D773-AED4-5D6C-0CD9-43DE17220E45}"/>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3" name="Freeform: Shape 672">
              <a:extLst>
                <a:ext uri="{FF2B5EF4-FFF2-40B4-BE49-F238E27FC236}">
                  <a16:creationId xmlns:a16="http://schemas.microsoft.com/office/drawing/2014/main" id="{3DEFC693-2AA1-F7C5-35C3-87760D87AA18}"/>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4" name="Freeform: Shape 673">
              <a:extLst>
                <a:ext uri="{FF2B5EF4-FFF2-40B4-BE49-F238E27FC236}">
                  <a16:creationId xmlns:a16="http://schemas.microsoft.com/office/drawing/2014/main" id="{EDE637DF-EE6D-8770-03CB-0FEE715690F7}"/>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5" name="Freeform: Shape 674">
              <a:extLst>
                <a:ext uri="{FF2B5EF4-FFF2-40B4-BE49-F238E27FC236}">
                  <a16:creationId xmlns:a16="http://schemas.microsoft.com/office/drawing/2014/main" id="{7F51A561-774D-797C-B3DF-F678E0F022ED}"/>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6" name="Freeform: Shape 675">
              <a:extLst>
                <a:ext uri="{FF2B5EF4-FFF2-40B4-BE49-F238E27FC236}">
                  <a16:creationId xmlns:a16="http://schemas.microsoft.com/office/drawing/2014/main" id="{56ACE09B-5157-DB13-0F5B-50CE944C77C3}"/>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7" name="Freeform: Shape 676">
              <a:extLst>
                <a:ext uri="{FF2B5EF4-FFF2-40B4-BE49-F238E27FC236}">
                  <a16:creationId xmlns:a16="http://schemas.microsoft.com/office/drawing/2014/main" id="{C08DD99C-4485-BF53-2EFF-2567D3786EAA}"/>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8" name="Freeform: Shape 677">
              <a:extLst>
                <a:ext uri="{FF2B5EF4-FFF2-40B4-BE49-F238E27FC236}">
                  <a16:creationId xmlns:a16="http://schemas.microsoft.com/office/drawing/2014/main" id="{5E45A6BA-D1F3-3894-66F2-B90C4EBAA741}"/>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9" name="Freeform: Shape 678">
              <a:extLst>
                <a:ext uri="{FF2B5EF4-FFF2-40B4-BE49-F238E27FC236}">
                  <a16:creationId xmlns:a16="http://schemas.microsoft.com/office/drawing/2014/main" id="{AE9423D7-E29C-9EB5-1362-78DEC90ACAF1}"/>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0" name="Freeform: Shape 679">
              <a:extLst>
                <a:ext uri="{FF2B5EF4-FFF2-40B4-BE49-F238E27FC236}">
                  <a16:creationId xmlns:a16="http://schemas.microsoft.com/office/drawing/2014/main" id="{B85B319C-DDF7-8696-1FBE-92A045059E86}"/>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1" name="Freeform: Shape 680">
              <a:extLst>
                <a:ext uri="{FF2B5EF4-FFF2-40B4-BE49-F238E27FC236}">
                  <a16:creationId xmlns:a16="http://schemas.microsoft.com/office/drawing/2014/main" id="{D6F5F265-D51E-E8D1-143C-1457B4A6E853}"/>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2" name="Freeform: Shape 681">
              <a:extLst>
                <a:ext uri="{FF2B5EF4-FFF2-40B4-BE49-F238E27FC236}">
                  <a16:creationId xmlns:a16="http://schemas.microsoft.com/office/drawing/2014/main" id="{3DB8BAED-14BD-FB5A-7BE6-7BE9D41893C8}"/>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3" name="Freeform: Shape 682">
              <a:extLst>
                <a:ext uri="{FF2B5EF4-FFF2-40B4-BE49-F238E27FC236}">
                  <a16:creationId xmlns:a16="http://schemas.microsoft.com/office/drawing/2014/main" id="{BEAB1ECB-2474-5D94-C8D5-082997915F2A}"/>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4" name="Freeform: Shape 683">
              <a:extLst>
                <a:ext uri="{FF2B5EF4-FFF2-40B4-BE49-F238E27FC236}">
                  <a16:creationId xmlns:a16="http://schemas.microsoft.com/office/drawing/2014/main" id="{9C9101A0-C728-3A41-69C1-F732EEF31C74}"/>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5" name="Freeform: Shape 684">
              <a:extLst>
                <a:ext uri="{FF2B5EF4-FFF2-40B4-BE49-F238E27FC236}">
                  <a16:creationId xmlns:a16="http://schemas.microsoft.com/office/drawing/2014/main" id="{4529AB02-35B8-E097-8443-2C94CBE4DC95}"/>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6" name="Freeform: Shape 685">
              <a:extLst>
                <a:ext uri="{FF2B5EF4-FFF2-40B4-BE49-F238E27FC236}">
                  <a16:creationId xmlns:a16="http://schemas.microsoft.com/office/drawing/2014/main" id="{F1684808-1BEE-CF6B-83A2-1518DDE3B4F3}"/>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7" name="Freeform: Shape 686">
              <a:extLst>
                <a:ext uri="{FF2B5EF4-FFF2-40B4-BE49-F238E27FC236}">
                  <a16:creationId xmlns:a16="http://schemas.microsoft.com/office/drawing/2014/main" id="{048FD0F5-0CEE-681A-9B15-91D901E87720}"/>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8" name="Freeform: Shape 687">
              <a:extLst>
                <a:ext uri="{FF2B5EF4-FFF2-40B4-BE49-F238E27FC236}">
                  <a16:creationId xmlns:a16="http://schemas.microsoft.com/office/drawing/2014/main" id="{F8BF87AB-DEFF-2CFE-4F12-76A97E75885D}"/>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9" name="Freeform: Shape 688">
              <a:extLst>
                <a:ext uri="{FF2B5EF4-FFF2-40B4-BE49-F238E27FC236}">
                  <a16:creationId xmlns:a16="http://schemas.microsoft.com/office/drawing/2014/main" id="{2DE1FB4E-A8AE-CAE0-B4AC-B8E836FB348C}"/>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0" name="Freeform: Shape 689">
              <a:extLst>
                <a:ext uri="{FF2B5EF4-FFF2-40B4-BE49-F238E27FC236}">
                  <a16:creationId xmlns:a16="http://schemas.microsoft.com/office/drawing/2014/main" id="{1DFC29F8-8960-5BF4-7B83-7D9B6A676F43}"/>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691" name="Group 690">
            <a:extLst>
              <a:ext uri="{FF2B5EF4-FFF2-40B4-BE49-F238E27FC236}">
                <a16:creationId xmlns:a16="http://schemas.microsoft.com/office/drawing/2014/main" id="{086BA526-DBD0-0857-E391-497491570370}"/>
              </a:ext>
            </a:extLst>
          </p:cNvPr>
          <p:cNvGrpSpPr/>
          <p:nvPr/>
        </p:nvGrpSpPr>
        <p:grpSpPr>
          <a:xfrm>
            <a:off x="2128514" y="2897381"/>
            <a:ext cx="813377" cy="813376"/>
            <a:chOff x="4645387" y="2897381"/>
            <a:chExt cx="813377" cy="813376"/>
          </a:xfrm>
        </p:grpSpPr>
        <p:sp>
          <p:nvSpPr>
            <p:cNvPr id="692" name="Freeform: Shape 691">
              <a:extLst>
                <a:ext uri="{FF2B5EF4-FFF2-40B4-BE49-F238E27FC236}">
                  <a16:creationId xmlns:a16="http://schemas.microsoft.com/office/drawing/2014/main" id="{85B6FD29-D497-4424-C533-E4C382EE6E1A}"/>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3" name="Freeform: Shape 692">
              <a:extLst>
                <a:ext uri="{FF2B5EF4-FFF2-40B4-BE49-F238E27FC236}">
                  <a16:creationId xmlns:a16="http://schemas.microsoft.com/office/drawing/2014/main" id="{9027885F-BC7E-77BB-CFA1-08937241C5D0}"/>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4" name="Freeform: Shape 693">
              <a:extLst>
                <a:ext uri="{FF2B5EF4-FFF2-40B4-BE49-F238E27FC236}">
                  <a16:creationId xmlns:a16="http://schemas.microsoft.com/office/drawing/2014/main" id="{B469AC74-3E26-E276-F74C-935C59C0A03D}"/>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5" name="Freeform: Shape 694">
              <a:extLst>
                <a:ext uri="{FF2B5EF4-FFF2-40B4-BE49-F238E27FC236}">
                  <a16:creationId xmlns:a16="http://schemas.microsoft.com/office/drawing/2014/main" id="{8984A50E-0DC8-2879-4994-767A1CF05FF8}"/>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6" name="Freeform: Shape 695">
              <a:extLst>
                <a:ext uri="{FF2B5EF4-FFF2-40B4-BE49-F238E27FC236}">
                  <a16:creationId xmlns:a16="http://schemas.microsoft.com/office/drawing/2014/main" id="{99C350C8-F6AD-7421-E0FA-0CC74324E785}"/>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7" name="Freeform: Shape 696">
              <a:extLst>
                <a:ext uri="{FF2B5EF4-FFF2-40B4-BE49-F238E27FC236}">
                  <a16:creationId xmlns:a16="http://schemas.microsoft.com/office/drawing/2014/main" id="{1B570480-D9F9-C445-8145-47B97727D291}"/>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8" name="Freeform: Shape 697">
              <a:extLst>
                <a:ext uri="{FF2B5EF4-FFF2-40B4-BE49-F238E27FC236}">
                  <a16:creationId xmlns:a16="http://schemas.microsoft.com/office/drawing/2014/main" id="{26E2C578-22F2-3C6A-954C-0EC28C60DA09}"/>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9" name="Freeform: Shape 698">
              <a:extLst>
                <a:ext uri="{FF2B5EF4-FFF2-40B4-BE49-F238E27FC236}">
                  <a16:creationId xmlns:a16="http://schemas.microsoft.com/office/drawing/2014/main" id="{0CF37409-4A8C-65C7-6C4A-5B2B4BD64A42}"/>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0" name="Freeform: Shape 699">
              <a:extLst>
                <a:ext uri="{FF2B5EF4-FFF2-40B4-BE49-F238E27FC236}">
                  <a16:creationId xmlns:a16="http://schemas.microsoft.com/office/drawing/2014/main" id="{7EC32C2D-BA4B-BD2D-17CB-82B3EE0E27CF}"/>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1" name="Freeform: Shape 700">
              <a:extLst>
                <a:ext uri="{FF2B5EF4-FFF2-40B4-BE49-F238E27FC236}">
                  <a16:creationId xmlns:a16="http://schemas.microsoft.com/office/drawing/2014/main" id="{05A93942-062A-2438-BC00-53FA48FD98FC}"/>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2" name="Freeform: Shape 701">
              <a:extLst>
                <a:ext uri="{FF2B5EF4-FFF2-40B4-BE49-F238E27FC236}">
                  <a16:creationId xmlns:a16="http://schemas.microsoft.com/office/drawing/2014/main" id="{11515DFC-91AC-FE66-DEA7-01DD7BE2941E}"/>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3" name="Freeform: Shape 702">
              <a:extLst>
                <a:ext uri="{FF2B5EF4-FFF2-40B4-BE49-F238E27FC236}">
                  <a16:creationId xmlns:a16="http://schemas.microsoft.com/office/drawing/2014/main" id="{927447B0-BE12-4E78-593A-D55C30DC362B}"/>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4" name="Freeform: Shape 703">
              <a:extLst>
                <a:ext uri="{FF2B5EF4-FFF2-40B4-BE49-F238E27FC236}">
                  <a16:creationId xmlns:a16="http://schemas.microsoft.com/office/drawing/2014/main" id="{95DAEFA3-4593-AF92-FDDD-647685BAEC0F}"/>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5" name="Freeform: Shape 704">
              <a:extLst>
                <a:ext uri="{FF2B5EF4-FFF2-40B4-BE49-F238E27FC236}">
                  <a16:creationId xmlns:a16="http://schemas.microsoft.com/office/drawing/2014/main" id="{B9EC97E5-20CA-01C3-D599-BDBFEA6A3FB5}"/>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6" name="Freeform: Shape 705">
              <a:extLst>
                <a:ext uri="{FF2B5EF4-FFF2-40B4-BE49-F238E27FC236}">
                  <a16:creationId xmlns:a16="http://schemas.microsoft.com/office/drawing/2014/main" id="{E9C2AAE8-9A13-9641-1D65-7C2C6CD85129}"/>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7" name="Freeform: Shape 706">
              <a:extLst>
                <a:ext uri="{FF2B5EF4-FFF2-40B4-BE49-F238E27FC236}">
                  <a16:creationId xmlns:a16="http://schemas.microsoft.com/office/drawing/2014/main" id="{D7C61692-8AD7-521E-27F3-3E7955CF8B8C}"/>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8" name="Oval 707">
              <a:extLst>
                <a:ext uri="{FF2B5EF4-FFF2-40B4-BE49-F238E27FC236}">
                  <a16:creationId xmlns:a16="http://schemas.microsoft.com/office/drawing/2014/main" id="{5BED2057-C204-E361-C120-B2A3D1AE3291}"/>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9" name="Freeform: Shape 708">
              <a:extLst>
                <a:ext uri="{FF2B5EF4-FFF2-40B4-BE49-F238E27FC236}">
                  <a16:creationId xmlns:a16="http://schemas.microsoft.com/office/drawing/2014/main" id="{D1A31C1D-45D7-AD5D-DCAD-6839814BE33D}"/>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0" name="Freeform: Shape 709">
              <a:extLst>
                <a:ext uri="{FF2B5EF4-FFF2-40B4-BE49-F238E27FC236}">
                  <a16:creationId xmlns:a16="http://schemas.microsoft.com/office/drawing/2014/main" id="{9B4CB74A-3439-5383-7F5B-9C27BFEADE35}"/>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1" name="Freeform: Shape 710">
              <a:extLst>
                <a:ext uri="{FF2B5EF4-FFF2-40B4-BE49-F238E27FC236}">
                  <a16:creationId xmlns:a16="http://schemas.microsoft.com/office/drawing/2014/main" id="{3F0DAE97-575A-AEFF-2BBB-98313B63FA4D}"/>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2" name="Freeform: Shape 711">
              <a:extLst>
                <a:ext uri="{FF2B5EF4-FFF2-40B4-BE49-F238E27FC236}">
                  <a16:creationId xmlns:a16="http://schemas.microsoft.com/office/drawing/2014/main" id="{1BE72062-F6B1-5260-3DE1-9BE86E34C87C}"/>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3" name="Freeform: Shape 712">
              <a:extLst>
                <a:ext uri="{FF2B5EF4-FFF2-40B4-BE49-F238E27FC236}">
                  <a16:creationId xmlns:a16="http://schemas.microsoft.com/office/drawing/2014/main" id="{0C6F5FB7-2DCC-E876-BA54-78C2FA096A9C}"/>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4" name="Freeform: Shape 713">
              <a:extLst>
                <a:ext uri="{FF2B5EF4-FFF2-40B4-BE49-F238E27FC236}">
                  <a16:creationId xmlns:a16="http://schemas.microsoft.com/office/drawing/2014/main" id="{78B1B21D-9421-92F3-9124-35C7CBBF91A8}"/>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5" name="Freeform: Shape 714">
              <a:extLst>
                <a:ext uri="{FF2B5EF4-FFF2-40B4-BE49-F238E27FC236}">
                  <a16:creationId xmlns:a16="http://schemas.microsoft.com/office/drawing/2014/main" id="{776AF5BB-D900-5553-9D41-85B7358ABBE8}"/>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6" name="Freeform: Shape 715">
              <a:extLst>
                <a:ext uri="{FF2B5EF4-FFF2-40B4-BE49-F238E27FC236}">
                  <a16:creationId xmlns:a16="http://schemas.microsoft.com/office/drawing/2014/main" id="{61ADB77E-8355-E432-8E55-9DB5FE09D6B7}"/>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7" name="Freeform: Shape 716">
              <a:extLst>
                <a:ext uri="{FF2B5EF4-FFF2-40B4-BE49-F238E27FC236}">
                  <a16:creationId xmlns:a16="http://schemas.microsoft.com/office/drawing/2014/main" id="{E3CBCB6D-F2E9-F400-5103-6301C0407667}"/>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8" name="Freeform: Shape 717">
              <a:extLst>
                <a:ext uri="{FF2B5EF4-FFF2-40B4-BE49-F238E27FC236}">
                  <a16:creationId xmlns:a16="http://schemas.microsoft.com/office/drawing/2014/main" id="{6670CAA8-5E3E-2B2E-BF62-6FB70FF49BA4}"/>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9" name="Freeform: Shape 718">
              <a:extLst>
                <a:ext uri="{FF2B5EF4-FFF2-40B4-BE49-F238E27FC236}">
                  <a16:creationId xmlns:a16="http://schemas.microsoft.com/office/drawing/2014/main" id="{42964296-0E3D-7D5F-2C48-32B1F89F6794}"/>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0" name="Freeform: Shape 719">
              <a:extLst>
                <a:ext uri="{FF2B5EF4-FFF2-40B4-BE49-F238E27FC236}">
                  <a16:creationId xmlns:a16="http://schemas.microsoft.com/office/drawing/2014/main" id="{0A3087E6-D650-9D60-CDC2-EE3348B72A32}"/>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1" name="Freeform: Shape 720">
              <a:extLst>
                <a:ext uri="{FF2B5EF4-FFF2-40B4-BE49-F238E27FC236}">
                  <a16:creationId xmlns:a16="http://schemas.microsoft.com/office/drawing/2014/main" id="{762C0E12-17F6-6DA3-DF67-4F4E369FEA6E}"/>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2" name="Freeform: Shape 721">
              <a:extLst>
                <a:ext uri="{FF2B5EF4-FFF2-40B4-BE49-F238E27FC236}">
                  <a16:creationId xmlns:a16="http://schemas.microsoft.com/office/drawing/2014/main" id="{BF2A5C80-C8A1-4956-D565-8EDA811CFE1E}"/>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3" name="Freeform: Shape 722">
              <a:extLst>
                <a:ext uri="{FF2B5EF4-FFF2-40B4-BE49-F238E27FC236}">
                  <a16:creationId xmlns:a16="http://schemas.microsoft.com/office/drawing/2014/main" id="{3296CEDF-C5C5-0AFE-F9AB-550E35A1A3A8}"/>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4" name="Freeform: Shape 723">
              <a:extLst>
                <a:ext uri="{FF2B5EF4-FFF2-40B4-BE49-F238E27FC236}">
                  <a16:creationId xmlns:a16="http://schemas.microsoft.com/office/drawing/2014/main" id="{02AB5809-50EF-B391-B7EB-3432D08B8894}"/>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5" name="Freeform: Shape 724">
              <a:extLst>
                <a:ext uri="{FF2B5EF4-FFF2-40B4-BE49-F238E27FC236}">
                  <a16:creationId xmlns:a16="http://schemas.microsoft.com/office/drawing/2014/main" id="{0D34CE53-7B89-2388-620D-F790854B6302}"/>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6" name="Freeform: Shape 725">
              <a:extLst>
                <a:ext uri="{FF2B5EF4-FFF2-40B4-BE49-F238E27FC236}">
                  <a16:creationId xmlns:a16="http://schemas.microsoft.com/office/drawing/2014/main" id="{741189DD-2719-CD28-0798-090EDF0929F7}"/>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7" name="Freeform: Shape 726">
              <a:extLst>
                <a:ext uri="{FF2B5EF4-FFF2-40B4-BE49-F238E27FC236}">
                  <a16:creationId xmlns:a16="http://schemas.microsoft.com/office/drawing/2014/main" id="{C9969D00-5316-573B-4EC2-649A66ED6153}"/>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8" name="Freeform: Shape 727">
              <a:extLst>
                <a:ext uri="{FF2B5EF4-FFF2-40B4-BE49-F238E27FC236}">
                  <a16:creationId xmlns:a16="http://schemas.microsoft.com/office/drawing/2014/main" id="{0ADEAEAA-9107-EB63-D00B-8FF81C6AF8FC}"/>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9" name="Freeform: Shape 728">
              <a:extLst>
                <a:ext uri="{FF2B5EF4-FFF2-40B4-BE49-F238E27FC236}">
                  <a16:creationId xmlns:a16="http://schemas.microsoft.com/office/drawing/2014/main" id="{5ED4D9D7-3B97-9C50-153F-945031CA2F3E}"/>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0" name="Freeform: Shape 729">
              <a:extLst>
                <a:ext uri="{FF2B5EF4-FFF2-40B4-BE49-F238E27FC236}">
                  <a16:creationId xmlns:a16="http://schemas.microsoft.com/office/drawing/2014/main" id="{4F3C71DE-58B0-A54A-0744-D7ACEC91A8C4}"/>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1" name="Freeform: Shape 730">
              <a:extLst>
                <a:ext uri="{FF2B5EF4-FFF2-40B4-BE49-F238E27FC236}">
                  <a16:creationId xmlns:a16="http://schemas.microsoft.com/office/drawing/2014/main" id="{78A0386F-FC78-553C-9996-D58F044DCD88}"/>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2" name="Freeform: Shape 731">
              <a:extLst>
                <a:ext uri="{FF2B5EF4-FFF2-40B4-BE49-F238E27FC236}">
                  <a16:creationId xmlns:a16="http://schemas.microsoft.com/office/drawing/2014/main" id="{4C4B9350-5A04-989B-8432-92B7A5CEBD9E}"/>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3" name="Freeform: Shape 732">
              <a:extLst>
                <a:ext uri="{FF2B5EF4-FFF2-40B4-BE49-F238E27FC236}">
                  <a16:creationId xmlns:a16="http://schemas.microsoft.com/office/drawing/2014/main" id="{912305EC-A03B-193B-14A0-1C2CE859F8DA}"/>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4" name="Freeform: Shape 733">
              <a:extLst>
                <a:ext uri="{FF2B5EF4-FFF2-40B4-BE49-F238E27FC236}">
                  <a16:creationId xmlns:a16="http://schemas.microsoft.com/office/drawing/2014/main" id="{9298D5A7-A825-7433-35B4-9CFEA63B01EA}"/>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5" name="Freeform: Shape 734">
              <a:extLst>
                <a:ext uri="{FF2B5EF4-FFF2-40B4-BE49-F238E27FC236}">
                  <a16:creationId xmlns:a16="http://schemas.microsoft.com/office/drawing/2014/main" id="{1EC8C3E9-AB7B-D5A9-C55A-CFF44B824A45}"/>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6" name="Freeform: Shape 735">
              <a:extLst>
                <a:ext uri="{FF2B5EF4-FFF2-40B4-BE49-F238E27FC236}">
                  <a16:creationId xmlns:a16="http://schemas.microsoft.com/office/drawing/2014/main" id="{F6ACBED1-68C8-EAC7-0F70-A2F45ABD2334}"/>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7" name="Freeform: Shape 736">
              <a:extLst>
                <a:ext uri="{FF2B5EF4-FFF2-40B4-BE49-F238E27FC236}">
                  <a16:creationId xmlns:a16="http://schemas.microsoft.com/office/drawing/2014/main" id="{47A1C72E-5715-4E06-A911-68B8C5825A22}"/>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8" name="Freeform: Shape 737">
              <a:extLst>
                <a:ext uri="{FF2B5EF4-FFF2-40B4-BE49-F238E27FC236}">
                  <a16:creationId xmlns:a16="http://schemas.microsoft.com/office/drawing/2014/main" id="{32F0EEA7-2253-D4C5-8AA5-8B01DC3C0EA7}"/>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9" name="Freeform: Shape 738">
              <a:extLst>
                <a:ext uri="{FF2B5EF4-FFF2-40B4-BE49-F238E27FC236}">
                  <a16:creationId xmlns:a16="http://schemas.microsoft.com/office/drawing/2014/main" id="{7B50D90A-0267-7CB4-A23A-237E23117EF3}"/>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0" name="Freeform: Shape 739">
              <a:extLst>
                <a:ext uri="{FF2B5EF4-FFF2-40B4-BE49-F238E27FC236}">
                  <a16:creationId xmlns:a16="http://schemas.microsoft.com/office/drawing/2014/main" id="{692585AC-06DF-2ABC-8063-DC941C8EF91F}"/>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1" name="Freeform: Shape 740">
              <a:extLst>
                <a:ext uri="{FF2B5EF4-FFF2-40B4-BE49-F238E27FC236}">
                  <a16:creationId xmlns:a16="http://schemas.microsoft.com/office/drawing/2014/main" id="{C7BE5257-E448-DF35-8720-7A083A124D61}"/>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2" name="Freeform: Shape 741">
              <a:extLst>
                <a:ext uri="{FF2B5EF4-FFF2-40B4-BE49-F238E27FC236}">
                  <a16:creationId xmlns:a16="http://schemas.microsoft.com/office/drawing/2014/main" id="{116CB644-9FD1-C9FE-AF1B-3D6E29E02910}"/>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3" name="Freeform: Shape 742">
              <a:extLst>
                <a:ext uri="{FF2B5EF4-FFF2-40B4-BE49-F238E27FC236}">
                  <a16:creationId xmlns:a16="http://schemas.microsoft.com/office/drawing/2014/main" id="{0E347D5C-FC1F-9D8D-CA81-849C24C4CB1B}"/>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4" name="Freeform: Shape 743">
              <a:extLst>
                <a:ext uri="{FF2B5EF4-FFF2-40B4-BE49-F238E27FC236}">
                  <a16:creationId xmlns:a16="http://schemas.microsoft.com/office/drawing/2014/main" id="{38B30D54-74A4-27CB-B998-7BDF6885A384}"/>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745" name="Group 744">
            <a:extLst>
              <a:ext uri="{FF2B5EF4-FFF2-40B4-BE49-F238E27FC236}">
                <a16:creationId xmlns:a16="http://schemas.microsoft.com/office/drawing/2014/main" id="{07C12953-A3EB-2341-8FF4-9323D818E0AC}"/>
              </a:ext>
            </a:extLst>
          </p:cNvPr>
          <p:cNvGrpSpPr/>
          <p:nvPr/>
        </p:nvGrpSpPr>
        <p:grpSpPr>
          <a:xfrm>
            <a:off x="964347" y="2897381"/>
            <a:ext cx="813377" cy="813376"/>
            <a:chOff x="4645387" y="2897381"/>
            <a:chExt cx="813377" cy="813376"/>
          </a:xfrm>
        </p:grpSpPr>
        <p:sp>
          <p:nvSpPr>
            <p:cNvPr id="746" name="Freeform: Shape 745">
              <a:extLst>
                <a:ext uri="{FF2B5EF4-FFF2-40B4-BE49-F238E27FC236}">
                  <a16:creationId xmlns:a16="http://schemas.microsoft.com/office/drawing/2014/main" id="{FEAE3F02-4F6F-3513-8DFB-58070BDA3BB5}"/>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7" name="Freeform: Shape 746">
              <a:extLst>
                <a:ext uri="{FF2B5EF4-FFF2-40B4-BE49-F238E27FC236}">
                  <a16:creationId xmlns:a16="http://schemas.microsoft.com/office/drawing/2014/main" id="{1B31CD31-E278-85F2-3179-858EE26F2A63}"/>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8" name="Freeform: Shape 747">
              <a:extLst>
                <a:ext uri="{FF2B5EF4-FFF2-40B4-BE49-F238E27FC236}">
                  <a16:creationId xmlns:a16="http://schemas.microsoft.com/office/drawing/2014/main" id="{E1A5E200-302E-FF89-CC31-1F6F4CA7D4CA}"/>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9" name="Freeform: Shape 748">
              <a:extLst>
                <a:ext uri="{FF2B5EF4-FFF2-40B4-BE49-F238E27FC236}">
                  <a16:creationId xmlns:a16="http://schemas.microsoft.com/office/drawing/2014/main" id="{F17FFC2B-3702-1809-3A79-FA61BC656189}"/>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0" name="Freeform: Shape 749">
              <a:extLst>
                <a:ext uri="{FF2B5EF4-FFF2-40B4-BE49-F238E27FC236}">
                  <a16:creationId xmlns:a16="http://schemas.microsoft.com/office/drawing/2014/main" id="{8154E15A-9FFC-4C36-CD92-27090F4D3A7A}"/>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1" name="Freeform: Shape 750">
              <a:extLst>
                <a:ext uri="{FF2B5EF4-FFF2-40B4-BE49-F238E27FC236}">
                  <a16:creationId xmlns:a16="http://schemas.microsoft.com/office/drawing/2014/main" id="{3ED30FE8-2012-7967-8347-CE32DC5BCA5D}"/>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2" name="Freeform: Shape 751">
              <a:extLst>
                <a:ext uri="{FF2B5EF4-FFF2-40B4-BE49-F238E27FC236}">
                  <a16:creationId xmlns:a16="http://schemas.microsoft.com/office/drawing/2014/main" id="{5BB4F39F-EB46-5342-2E4B-4F83CAF3C54E}"/>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3" name="Freeform: Shape 752">
              <a:extLst>
                <a:ext uri="{FF2B5EF4-FFF2-40B4-BE49-F238E27FC236}">
                  <a16:creationId xmlns:a16="http://schemas.microsoft.com/office/drawing/2014/main" id="{7C552CD7-F0EB-AFE1-63BD-282438DCE31E}"/>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4" name="Freeform: Shape 753">
              <a:extLst>
                <a:ext uri="{FF2B5EF4-FFF2-40B4-BE49-F238E27FC236}">
                  <a16:creationId xmlns:a16="http://schemas.microsoft.com/office/drawing/2014/main" id="{E8732681-BED0-BAA3-F666-8F10F274FAB6}"/>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5" name="Freeform: Shape 754">
              <a:extLst>
                <a:ext uri="{FF2B5EF4-FFF2-40B4-BE49-F238E27FC236}">
                  <a16:creationId xmlns:a16="http://schemas.microsoft.com/office/drawing/2014/main" id="{F8A5FE48-7CA0-9AED-F851-ACD29EFD6D95}"/>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6" name="Freeform: Shape 755">
              <a:extLst>
                <a:ext uri="{FF2B5EF4-FFF2-40B4-BE49-F238E27FC236}">
                  <a16:creationId xmlns:a16="http://schemas.microsoft.com/office/drawing/2014/main" id="{D3AE3451-FC63-75D9-DF99-7AEF194C00C9}"/>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7" name="Freeform: Shape 756">
              <a:extLst>
                <a:ext uri="{FF2B5EF4-FFF2-40B4-BE49-F238E27FC236}">
                  <a16:creationId xmlns:a16="http://schemas.microsoft.com/office/drawing/2014/main" id="{75DA52A2-435C-1EA7-36C9-833FA183A6FA}"/>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8" name="Freeform: Shape 757">
              <a:extLst>
                <a:ext uri="{FF2B5EF4-FFF2-40B4-BE49-F238E27FC236}">
                  <a16:creationId xmlns:a16="http://schemas.microsoft.com/office/drawing/2014/main" id="{F9BBAEA1-4422-AFF9-EEDC-FC00DB82CB30}"/>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9" name="Freeform: Shape 758">
              <a:extLst>
                <a:ext uri="{FF2B5EF4-FFF2-40B4-BE49-F238E27FC236}">
                  <a16:creationId xmlns:a16="http://schemas.microsoft.com/office/drawing/2014/main" id="{6401F3D3-2316-AFF2-2C43-196D9D2BFCD6}"/>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0" name="Freeform: Shape 759">
              <a:extLst>
                <a:ext uri="{FF2B5EF4-FFF2-40B4-BE49-F238E27FC236}">
                  <a16:creationId xmlns:a16="http://schemas.microsoft.com/office/drawing/2014/main" id="{31862180-F746-8FBB-48E3-67DFEE757BD9}"/>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1" name="Freeform: Shape 760">
              <a:extLst>
                <a:ext uri="{FF2B5EF4-FFF2-40B4-BE49-F238E27FC236}">
                  <a16:creationId xmlns:a16="http://schemas.microsoft.com/office/drawing/2014/main" id="{74EEEA46-B7D3-6359-F885-25C71C9ACE28}"/>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2" name="Oval 761">
              <a:extLst>
                <a:ext uri="{FF2B5EF4-FFF2-40B4-BE49-F238E27FC236}">
                  <a16:creationId xmlns:a16="http://schemas.microsoft.com/office/drawing/2014/main" id="{525A6AD3-FA08-303A-0B81-C46E34F862DA}"/>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3" name="Freeform: Shape 762">
              <a:extLst>
                <a:ext uri="{FF2B5EF4-FFF2-40B4-BE49-F238E27FC236}">
                  <a16:creationId xmlns:a16="http://schemas.microsoft.com/office/drawing/2014/main" id="{0298FAF4-B01E-C976-54F3-6C7C08D1E660}"/>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4" name="Freeform: Shape 763">
              <a:extLst>
                <a:ext uri="{FF2B5EF4-FFF2-40B4-BE49-F238E27FC236}">
                  <a16:creationId xmlns:a16="http://schemas.microsoft.com/office/drawing/2014/main" id="{E74DB17A-9757-9B38-6E20-3800B876856B}"/>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5" name="Freeform: Shape 764">
              <a:extLst>
                <a:ext uri="{FF2B5EF4-FFF2-40B4-BE49-F238E27FC236}">
                  <a16:creationId xmlns:a16="http://schemas.microsoft.com/office/drawing/2014/main" id="{B47E62E9-58A7-C0A8-2566-82617E0E2E1B}"/>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6" name="Freeform: Shape 765">
              <a:extLst>
                <a:ext uri="{FF2B5EF4-FFF2-40B4-BE49-F238E27FC236}">
                  <a16:creationId xmlns:a16="http://schemas.microsoft.com/office/drawing/2014/main" id="{57EC1AC4-BA2E-AE75-219D-78B7AE0AC28E}"/>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7" name="Freeform: Shape 766">
              <a:extLst>
                <a:ext uri="{FF2B5EF4-FFF2-40B4-BE49-F238E27FC236}">
                  <a16:creationId xmlns:a16="http://schemas.microsoft.com/office/drawing/2014/main" id="{919BD837-4D50-2321-842F-9B23ED71CEDD}"/>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8" name="Freeform: Shape 767">
              <a:extLst>
                <a:ext uri="{FF2B5EF4-FFF2-40B4-BE49-F238E27FC236}">
                  <a16:creationId xmlns:a16="http://schemas.microsoft.com/office/drawing/2014/main" id="{0D45F1DD-9078-F3EB-45DF-A971E82B64E6}"/>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9" name="Freeform: Shape 768">
              <a:extLst>
                <a:ext uri="{FF2B5EF4-FFF2-40B4-BE49-F238E27FC236}">
                  <a16:creationId xmlns:a16="http://schemas.microsoft.com/office/drawing/2014/main" id="{82A782AE-8123-A091-AF53-FB42AB534DE2}"/>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0" name="Freeform: Shape 769">
              <a:extLst>
                <a:ext uri="{FF2B5EF4-FFF2-40B4-BE49-F238E27FC236}">
                  <a16:creationId xmlns:a16="http://schemas.microsoft.com/office/drawing/2014/main" id="{5EA33AF1-5C64-DB65-7091-8255D9AA3A71}"/>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1" name="Freeform: Shape 770">
              <a:extLst>
                <a:ext uri="{FF2B5EF4-FFF2-40B4-BE49-F238E27FC236}">
                  <a16:creationId xmlns:a16="http://schemas.microsoft.com/office/drawing/2014/main" id="{7E1A94FB-8F09-9F59-B781-3D9686F07CC3}"/>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2" name="Freeform: Shape 771">
              <a:extLst>
                <a:ext uri="{FF2B5EF4-FFF2-40B4-BE49-F238E27FC236}">
                  <a16:creationId xmlns:a16="http://schemas.microsoft.com/office/drawing/2014/main" id="{477454DA-1FCA-1057-AF5F-F2056437A078}"/>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3" name="Freeform: Shape 772">
              <a:extLst>
                <a:ext uri="{FF2B5EF4-FFF2-40B4-BE49-F238E27FC236}">
                  <a16:creationId xmlns:a16="http://schemas.microsoft.com/office/drawing/2014/main" id="{98F565FD-D878-866A-815A-4FB31593EBBA}"/>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4" name="Freeform: Shape 773">
              <a:extLst>
                <a:ext uri="{FF2B5EF4-FFF2-40B4-BE49-F238E27FC236}">
                  <a16:creationId xmlns:a16="http://schemas.microsoft.com/office/drawing/2014/main" id="{6B18F864-6A59-CD9C-0DA8-E76F460A29F1}"/>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5" name="Freeform: Shape 774">
              <a:extLst>
                <a:ext uri="{FF2B5EF4-FFF2-40B4-BE49-F238E27FC236}">
                  <a16:creationId xmlns:a16="http://schemas.microsoft.com/office/drawing/2014/main" id="{AD9211B2-C5E1-8F67-8581-57DE1A467E9F}"/>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6" name="Freeform: Shape 775">
              <a:extLst>
                <a:ext uri="{FF2B5EF4-FFF2-40B4-BE49-F238E27FC236}">
                  <a16:creationId xmlns:a16="http://schemas.microsoft.com/office/drawing/2014/main" id="{09DA6267-7CB6-41DA-829B-A3AD808E07CD}"/>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7" name="Freeform: Shape 776">
              <a:extLst>
                <a:ext uri="{FF2B5EF4-FFF2-40B4-BE49-F238E27FC236}">
                  <a16:creationId xmlns:a16="http://schemas.microsoft.com/office/drawing/2014/main" id="{A954F809-1198-2792-669E-05905306CF0E}"/>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8" name="Freeform: Shape 777">
              <a:extLst>
                <a:ext uri="{FF2B5EF4-FFF2-40B4-BE49-F238E27FC236}">
                  <a16:creationId xmlns:a16="http://schemas.microsoft.com/office/drawing/2014/main" id="{9C361372-88BE-C1C8-092C-83EE87C3E3BA}"/>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9" name="Freeform: Shape 778">
              <a:extLst>
                <a:ext uri="{FF2B5EF4-FFF2-40B4-BE49-F238E27FC236}">
                  <a16:creationId xmlns:a16="http://schemas.microsoft.com/office/drawing/2014/main" id="{0C5F8ACA-4102-C4B6-170F-77D850F6B07A}"/>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0" name="Freeform: Shape 779">
              <a:extLst>
                <a:ext uri="{FF2B5EF4-FFF2-40B4-BE49-F238E27FC236}">
                  <a16:creationId xmlns:a16="http://schemas.microsoft.com/office/drawing/2014/main" id="{7590C4EC-6336-6D82-84C7-1A4CCBE78FF4}"/>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1" name="Freeform: Shape 780">
              <a:extLst>
                <a:ext uri="{FF2B5EF4-FFF2-40B4-BE49-F238E27FC236}">
                  <a16:creationId xmlns:a16="http://schemas.microsoft.com/office/drawing/2014/main" id="{030D1A52-CD75-3C36-B6F5-D4366A74763E}"/>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2" name="Freeform: Shape 781">
              <a:extLst>
                <a:ext uri="{FF2B5EF4-FFF2-40B4-BE49-F238E27FC236}">
                  <a16:creationId xmlns:a16="http://schemas.microsoft.com/office/drawing/2014/main" id="{11AA1E80-8554-AC30-4934-60DEBC7F3555}"/>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3" name="Freeform: Shape 782">
              <a:extLst>
                <a:ext uri="{FF2B5EF4-FFF2-40B4-BE49-F238E27FC236}">
                  <a16:creationId xmlns:a16="http://schemas.microsoft.com/office/drawing/2014/main" id="{62FC93DC-D01C-EDC3-0326-79ABE114FDEC}"/>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4" name="Freeform: Shape 783">
              <a:extLst>
                <a:ext uri="{FF2B5EF4-FFF2-40B4-BE49-F238E27FC236}">
                  <a16:creationId xmlns:a16="http://schemas.microsoft.com/office/drawing/2014/main" id="{8D59FADB-0BC2-A1C6-7365-B1B621328CC1}"/>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5" name="Freeform: Shape 784">
              <a:extLst>
                <a:ext uri="{FF2B5EF4-FFF2-40B4-BE49-F238E27FC236}">
                  <a16:creationId xmlns:a16="http://schemas.microsoft.com/office/drawing/2014/main" id="{D5FCD263-DE37-E25E-D7B0-0450BE06E335}"/>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6" name="Freeform: Shape 785">
              <a:extLst>
                <a:ext uri="{FF2B5EF4-FFF2-40B4-BE49-F238E27FC236}">
                  <a16:creationId xmlns:a16="http://schemas.microsoft.com/office/drawing/2014/main" id="{23D1663E-47FC-FEBF-02DC-5CF3C92E9B73}"/>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7" name="Freeform: Shape 786">
              <a:extLst>
                <a:ext uri="{FF2B5EF4-FFF2-40B4-BE49-F238E27FC236}">
                  <a16:creationId xmlns:a16="http://schemas.microsoft.com/office/drawing/2014/main" id="{97A76013-C511-187B-B966-FF19A7027C3A}"/>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8" name="Freeform: Shape 787">
              <a:extLst>
                <a:ext uri="{FF2B5EF4-FFF2-40B4-BE49-F238E27FC236}">
                  <a16:creationId xmlns:a16="http://schemas.microsoft.com/office/drawing/2014/main" id="{CB59E3BE-C242-C3CF-6674-609C77CFF4F8}"/>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9" name="Freeform: Shape 788">
              <a:extLst>
                <a:ext uri="{FF2B5EF4-FFF2-40B4-BE49-F238E27FC236}">
                  <a16:creationId xmlns:a16="http://schemas.microsoft.com/office/drawing/2014/main" id="{BECC4399-60AC-9659-7FB4-A24E292DF611}"/>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0" name="Freeform: Shape 789">
              <a:extLst>
                <a:ext uri="{FF2B5EF4-FFF2-40B4-BE49-F238E27FC236}">
                  <a16:creationId xmlns:a16="http://schemas.microsoft.com/office/drawing/2014/main" id="{F1863C9C-0782-7656-B013-77D38A3840B2}"/>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1" name="Freeform: Shape 790">
              <a:extLst>
                <a:ext uri="{FF2B5EF4-FFF2-40B4-BE49-F238E27FC236}">
                  <a16:creationId xmlns:a16="http://schemas.microsoft.com/office/drawing/2014/main" id="{F6FC02D3-B55D-25B4-3D57-C42BAB6EFF76}"/>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2" name="Freeform: Shape 791">
              <a:extLst>
                <a:ext uri="{FF2B5EF4-FFF2-40B4-BE49-F238E27FC236}">
                  <a16:creationId xmlns:a16="http://schemas.microsoft.com/office/drawing/2014/main" id="{27F2F64F-3B52-225F-8E9E-D599C80309BA}"/>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3" name="Freeform: Shape 792">
              <a:extLst>
                <a:ext uri="{FF2B5EF4-FFF2-40B4-BE49-F238E27FC236}">
                  <a16:creationId xmlns:a16="http://schemas.microsoft.com/office/drawing/2014/main" id="{9F70CAE6-9AF6-5BF8-3E6E-41C8C51FF1B9}"/>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4" name="Freeform: Shape 793">
              <a:extLst>
                <a:ext uri="{FF2B5EF4-FFF2-40B4-BE49-F238E27FC236}">
                  <a16:creationId xmlns:a16="http://schemas.microsoft.com/office/drawing/2014/main" id="{CAEDA3ED-4610-3D3D-2C9B-BEDF7533FE58}"/>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5" name="Freeform: Shape 794">
              <a:extLst>
                <a:ext uri="{FF2B5EF4-FFF2-40B4-BE49-F238E27FC236}">
                  <a16:creationId xmlns:a16="http://schemas.microsoft.com/office/drawing/2014/main" id="{C9EC613A-2AD6-3DB6-2789-1E8F977A47A4}"/>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6" name="Freeform: Shape 795">
              <a:extLst>
                <a:ext uri="{FF2B5EF4-FFF2-40B4-BE49-F238E27FC236}">
                  <a16:creationId xmlns:a16="http://schemas.microsoft.com/office/drawing/2014/main" id="{891D4DA8-8C0C-4E38-4E11-54122D777817}"/>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7" name="Freeform: Shape 796">
              <a:extLst>
                <a:ext uri="{FF2B5EF4-FFF2-40B4-BE49-F238E27FC236}">
                  <a16:creationId xmlns:a16="http://schemas.microsoft.com/office/drawing/2014/main" id="{12E2E93D-40E0-0A42-914E-F60C347BC7AE}"/>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8" name="Freeform: Shape 797">
              <a:extLst>
                <a:ext uri="{FF2B5EF4-FFF2-40B4-BE49-F238E27FC236}">
                  <a16:creationId xmlns:a16="http://schemas.microsoft.com/office/drawing/2014/main" id="{B1BF4B6A-F06C-230A-DAF5-0550BEE2497D}"/>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13329423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Gráfico 18">
            <a:extLst>
              <a:ext uri="{FF2B5EF4-FFF2-40B4-BE49-F238E27FC236}">
                <a16:creationId xmlns:a16="http://schemas.microsoft.com/office/drawing/2014/main" id="{8A85696F-29C4-2CA1-6146-188F9B498E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0800000">
            <a:off x="1570902" y="4204281"/>
            <a:ext cx="8955780" cy="1559906"/>
          </a:xfrm>
          <a:prstGeom prst="rect">
            <a:avLst/>
          </a:prstGeom>
        </p:spPr>
      </p:pic>
      <p:pic>
        <p:nvPicPr>
          <p:cNvPr id="10" name="Gráfico 9">
            <a:extLst>
              <a:ext uri="{FF2B5EF4-FFF2-40B4-BE49-F238E27FC236}">
                <a16:creationId xmlns:a16="http://schemas.microsoft.com/office/drawing/2014/main" id="{93A6D8BC-C09C-3A57-85EE-A85818DF624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1576503" y="1318124"/>
            <a:ext cx="8941467" cy="1562983"/>
          </a:xfrm>
          <a:prstGeom prst="rect">
            <a:avLst/>
          </a:prstGeom>
        </p:spPr>
      </p:pic>
      <p:pic>
        <p:nvPicPr>
          <p:cNvPr id="14" name="Gráfico 13">
            <a:extLst>
              <a:ext uri="{FF2B5EF4-FFF2-40B4-BE49-F238E27FC236}">
                <a16:creationId xmlns:a16="http://schemas.microsoft.com/office/drawing/2014/main" id="{72036574-CF33-857F-F7D6-D4F7BC65062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1576503" y="2714067"/>
            <a:ext cx="8941467" cy="1562983"/>
          </a:xfrm>
          <a:prstGeom prst="rect">
            <a:avLst/>
          </a:prstGeom>
        </p:spPr>
      </p:pic>
      <p:grpSp>
        <p:nvGrpSpPr>
          <p:cNvPr id="170" name="Group 169">
            <a:extLst>
              <a:ext uri="{FF2B5EF4-FFF2-40B4-BE49-F238E27FC236}">
                <a16:creationId xmlns:a16="http://schemas.microsoft.com/office/drawing/2014/main" id="{011DF97D-8F86-D73B-1880-8166BDCB4E64}"/>
              </a:ext>
            </a:extLst>
          </p:cNvPr>
          <p:cNvGrpSpPr/>
          <p:nvPr/>
        </p:nvGrpSpPr>
        <p:grpSpPr>
          <a:xfrm>
            <a:off x="2387845" y="4654284"/>
            <a:ext cx="7846484" cy="929485"/>
            <a:chOff x="2438400" y="4839462"/>
            <a:chExt cx="7846484" cy="929485"/>
          </a:xfrm>
          <a:noFill/>
        </p:grpSpPr>
        <p:sp>
          <p:nvSpPr>
            <p:cNvPr id="115" name="Round Same Side Corner Rectangle 87">
              <a:extLst>
                <a:ext uri="{FF2B5EF4-FFF2-40B4-BE49-F238E27FC236}">
                  <a16:creationId xmlns:a16="http://schemas.microsoft.com/office/drawing/2014/main" id="{64FCBEA1-F21C-F734-5908-43035616AA25}"/>
                </a:ext>
              </a:extLst>
            </p:cNvPr>
            <p:cNvSpPr/>
            <p:nvPr/>
          </p:nvSpPr>
          <p:spPr>
            <a:xfrm rot="5400000">
              <a:off x="5902036" y="1380962"/>
              <a:ext cx="919212" cy="7846484"/>
            </a:xfrm>
            <a:prstGeom prst="round2SameRect">
              <a:avLst>
                <a:gd name="adj1" fmla="val 836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C4DA"/>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8FB77552-526A-464F-4E59-8D561F4450BA}"/>
                </a:ext>
              </a:extLst>
            </p:cNvPr>
            <p:cNvSpPr/>
            <p:nvPr/>
          </p:nvSpPr>
          <p:spPr>
            <a:xfrm>
              <a:off x="2723331" y="4839462"/>
              <a:ext cx="1427755" cy="929485"/>
            </a:xfrm>
            <a:prstGeom prst="rect">
              <a:avLst/>
            </a:prstGeom>
            <a:grpFill/>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68EDD2FC-DD5B-781E-0201-B967C2DE5D99}"/>
                </a:ext>
              </a:extLst>
            </p:cNvPr>
            <p:cNvSpPr/>
            <p:nvPr/>
          </p:nvSpPr>
          <p:spPr>
            <a:xfrm>
              <a:off x="7794171" y="5022589"/>
              <a:ext cx="2394194" cy="563231"/>
            </a:xfrm>
            <a:prstGeom prst="rect">
              <a:avLst/>
            </a:prstGeom>
            <a:grpFill/>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3 </a:t>
              </a:r>
            </a:p>
          </p:txBody>
        </p:sp>
        <p:sp>
          <p:nvSpPr>
            <p:cNvPr id="128" name="Rectangle 127">
              <a:extLst>
                <a:ext uri="{FF2B5EF4-FFF2-40B4-BE49-F238E27FC236}">
                  <a16:creationId xmlns:a16="http://schemas.microsoft.com/office/drawing/2014/main" id="{6B3A687D-C748-7832-B2C3-9DC5260153B9}"/>
                </a:ext>
              </a:extLst>
            </p:cNvPr>
            <p:cNvSpPr/>
            <p:nvPr/>
          </p:nvSpPr>
          <p:spPr>
            <a:xfrm>
              <a:off x="4027829" y="4839462"/>
              <a:ext cx="3586124" cy="929485"/>
            </a:xfrm>
            <a:prstGeom prst="rect">
              <a:avLst/>
            </a:prstGeom>
            <a:grpFill/>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NIC 3; AIS; ou câncer </a:t>
              </a: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de colo do útero,</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 câncer vulvar ou vaginal </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3,d</a:t>
              </a:r>
            </a:p>
          </p:txBody>
        </p:sp>
      </p:grpSp>
      <p:sp>
        <p:nvSpPr>
          <p:cNvPr id="9" name="Title 8">
            <a:extLst>
              <a:ext uri="{FF2B5EF4-FFF2-40B4-BE49-F238E27FC236}">
                <a16:creationId xmlns:a16="http://schemas.microsoft.com/office/drawing/2014/main" id="{8AFE3EC0-3297-4AB9-8FF5-1B284C77309C}"/>
              </a:ext>
            </a:extLst>
          </p:cNvPr>
          <p:cNvSpPr>
            <a:spLocks noGrp="1"/>
          </p:cNvSpPr>
          <p:nvPr>
            <p:ph type="title"/>
          </p:nvPr>
        </p:nvSpPr>
        <p:spPr>
          <a:xfrm>
            <a:off x="278688" y="189742"/>
            <a:ext cx="10024414" cy="1133475"/>
          </a:xfrm>
        </p:spPr>
        <p:txBody>
          <a:bodyPr/>
          <a:lstStyle/>
          <a:p>
            <a:pPr lvl="0">
              <a:lnSpc>
                <a:spcPct val="100000"/>
              </a:lnSpc>
            </a:pPr>
            <a:r>
              <a:rPr lang="pt-BR" sz="2200" dirty="0"/>
              <a:t>Perfil de Efetividade e Imunogenicidade de Longo Prazo (até 14 anos) com </a:t>
            </a:r>
            <a:r>
              <a:rPr lang="en-US" sz="2200" dirty="0"/>
              <a:t>GARDASIL</a:t>
            </a:r>
            <a:r>
              <a:rPr lang="en-US" sz="2200" baseline="30000" dirty="0"/>
              <a:t>®</a:t>
            </a:r>
            <a:r>
              <a:rPr lang="en-US" sz="2200" dirty="0"/>
              <a:t> e GARDASIL</a:t>
            </a:r>
            <a:r>
              <a:rPr lang="en-US" sz="2200" baseline="30000" dirty="0"/>
              <a:t>®</a:t>
            </a:r>
            <a:r>
              <a:rPr lang="en-US" sz="2200" dirty="0"/>
              <a:t>9 </a:t>
            </a:r>
            <a:r>
              <a:rPr lang="pt-BR" sz="2200" dirty="0"/>
              <a:t>em Adolescentes e Mulheres Adultas</a:t>
            </a:r>
            <a:r>
              <a:rPr lang="en-US" sz="2200" baseline="30000" dirty="0"/>
              <a:t>1-3</a:t>
            </a:r>
            <a:endParaRPr lang="en-US" sz="2200" baseline="30000" noProof="0" dirty="0"/>
          </a:p>
        </p:txBody>
      </p:sp>
      <p:sp>
        <p:nvSpPr>
          <p:cNvPr id="5" name="Text Placeholder 4">
            <a:extLst>
              <a:ext uri="{FF2B5EF4-FFF2-40B4-BE49-F238E27FC236}">
                <a16:creationId xmlns:a16="http://schemas.microsoft.com/office/drawing/2014/main" id="{9F95C6AB-A2B0-113E-13A6-256AF79EE54C}"/>
              </a:ext>
            </a:extLst>
          </p:cNvPr>
          <p:cNvSpPr>
            <a:spLocks noGrp="1"/>
          </p:cNvSpPr>
          <p:nvPr>
            <p:ph type="body" sz="quarter" idx="13"/>
          </p:nvPr>
        </p:nvSpPr>
        <p:spPr>
          <a:xfrm>
            <a:off x="206377" y="5647214"/>
            <a:ext cx="11985622" cy="101359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Causados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pelos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6/11/16/18</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b</a:t>
            </a:r>
            <a:r>
              <a:rPr kumimoji="0" lang="pt-BR" sz="800" b="0" i="0" u="none" strike="noStrike" kern="1200" cap="none" spc="0" normalizeH="0" baseline="0" noProof="0" dirty="0">
                <a:ln>
                  <a:noFill/>
                </a:ln>
                <a:solidFill>
                  <a:schemeClr val="bg1">
                    <a:lumMod val="50000"/>
                  </a:schemeClr>
                </a:solidFill>
                <a:effectLst/>
                <a:uLnTx/>
                <a:uFillTx/>
                <a:ea typeface="+mn-ea"/>
                <a:cs typeface="+mn-cs"/>
              </a:rPr>
              <a:t>Contra os tipos de HPV 6/11/16/18 usando o ensaio imunológico </a:t>
            </a:r>
            <a:r>
              <a:rPr kumimoji="0" lang="pt-BR" sz="800" b="0" i="0" u="none" strike="noStrike" kern="1200" cap="none" spc="0" normalizeH="0" baseline="0" noProof="0" dirty="0" err="1">
                <a:ln>
                  <a:noFill/>
                </a:ln>
                <a:solidFill>
                  <a:schemeClr val="bg1">
                    <a:lumMod val="50000"/>
                  </a:schemeClr>
                </a:solidFill>
                <a:effectLst/>
                <a:uLnTx/>
                <a:uFillTx/>
                <a:ea typeface="+mn-ea"/>
                <a:cs typeface="+mn-cs"/>
              </a:rPr>
              <a:t>Luminex</a:t>
            </a:r>
            <a:r>
              <a:rPr kumimoji="0" lang="pt-BR" sz="800" b="0" i="0" u="none" strike="noStrike" kern="1200" cap="none" spc="0" normalizeH="0" baseline="0" noProof="0" dirty="0">
                <a:ln>
                  <a:noFill/>
                </a:ln>
                <a:solidFill>
                  <a:schemeClr val="bg1">
                    <a:lumMod val="50000"/>
                  </a:schemeClr>
                </a:solidFill>
                <a:effectLst/>
                <a:uLnTx/>
                <a:uFillTx/>
                <a:ea typeface="+mn-ea"/>
                <a:cs typeface="+mn-cs"/>
              </a:rPr>
              <a:t> de imunoglobulina G mais sensível</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c</a:t>
            </a:r>
            <a:r>
              <a:rPr kumimoji="0" lang="pt-BR" sz="800" b="0" i="0" u="none" strike="noStrike" kern="1200" cap="none" spc="0" normalizeH="0" baseline="0" noProof="0" dirty="0">
                <a:ln>
                  <a:noFill/>
                </a:ln>
                <a:solidFill>
                  <a:schemeClr val="bg1">
                    <a:lumMod val="50000"/>
                  </a:schemeClr>
                </a:solidFill>
                <a:effectLst/>
                <a:uLnTx/>
                <a:uFillTx/>
                <a:ea typeface="+mn-ea"/>
                <a:cs typeface="+mn-cs"/>
              </a:rPr>
              <a:t>Durante a parte de acompanhamento de longo prazo do estudo</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d</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Causados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pelos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6/11/16/18/31/33/45/52/58.</a:t>
            </a:r>
            <a:r>
              <a:rPr lang="en-US" sz="800" baseline="30000" dirty="0">
                <a:solidFill>
                  <a:schemeClr val="bg1">
                    <a:lumMod val="50000"/>
                  </a:schemeClr>
                </a:solidFill>
              </a:rPr>
              <a:t>3</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1">
                    <a:lumMod val="50000"/>
                  </a:schemeClr>
                </a:solidFill>
                <a:effectLst/>
                <a:uLnTx/>
                <a:uFillTx/>
                <a:ea typeface="+mn-ea"/>
                <a:cs typeface="+mn-cs"/>
              </a:rPr>
              <a:t>AIS: adenocarcinoma </a:t>
            </a:r>
            <a:r>
              <a:rPr kumimoji="0" lang="en-US" sz="800" b="0" i="1" u="none" strike="noStrike" kern="1200" cap="none" spc="0" normalizeH="0" baseline="0" noProof="0" dirty="0">
                <a:ln>
                  <a:noFill/>
                </a:ln>
                <a:solidFill>
                  <a:schemeClr val="bg1">
                    <a:lumMod val="50000"/>
                  </a:schemeClr>
                </a:solidFill>
                <a:effectLst/>
                <a:uLnTx/>
                <a:uFillTx/>
                <a:ea typeface="+mn-ea"/>
                <a:cs typeface="+mn-cs"/>
              </a:rPr>
              <a:t>in situ</a:t>
            </a:r>
            <a:r>
              <a:rPr kumimoji="0" lang="en-US" sz="800" b="0" i="0" u="none" strike="noStrike" kern="1200" cap="none" spc="0" normalizeH="0" baseline="0" noProof="0" dirty="0">
                <a:ln>
                  <a:noFill/>
                </a:ln>
                <a:solidFill>
                  <a:schemeClr val="bg1">
                    <a:lumMod val="50000"/>
                  </a:schemeClr>
                </a:solidFill>
                <a:effectLst/>
                <a:uLnTx/>
                <a:uFillTx/>
                <a:ea typeface="+mn-ea"/>
                <a:cs typeface="+mn-cs"/>
              </a:rPr>
              <a:t>; HPV: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humano</a:t>
            </a:r>
            <a:r>
              <a:rPr lang="en-US" sz="800" dirty="0">
                <a:solidFill>
                  <a:schemeClr val="bg1">
                    <a:lumMod val="50000"/>
                  </a:schemeClr>
                </a:solidFill>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rPr>
              <a:t>NIC: neoplasia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intraepitelial</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cervical.</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a:lnSpc>
                <a:spcPct val="100000"/>
              </a:lnSpc>
              <a:buClrTx/>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Final analysis of a 14-year long-term follow-up study of the effectiveness and immunogenicity of the quadrivalent human papillomavirus vaccine in women from four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nordic</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countries.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EClinicalMedicine</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rPr>
              <a:t>2020;23:100401. </a:t>
            </a:r>
            <a:r>
              <a:rPr lang="en-US" sz="800" b="1" dirty="0">
                <a:solidFill>
                  <a:schemeClr val="bg1">
                    <a:lumMod val="50000"/>
                  </a:schemeClr>
                </a:solidFill>
              </a:rPr>
              <a:t>2</a:t>
            </a:r>
            <a:r>
              <a:rPr kumimoji="0" lang="en-US" sz="800" b="1"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dirty="0">
                <a:solidFill>
                  <a:schemeClr val="bg1">
                    <a:lumMod val="50000"/>
                  </a:schemeClr>
                </a:solidFill>
                <a:ea typeface="+mn-ea"/>
                <a:cs typeface="+mn-cs"/>
              </a:rPr>
              <a:t>Maldonado I, Plata M, Gonzalez M et al. Effectiveness, immunogenicity, and safety of the quadrivalent HPV vaccine in women and men aged 27-45 years. </a:t>
            </a:r>
            <a:r>
              <a:rPr lang="en-US" sz="800" i="1" dirty="0">
                <a:solidFill>
                  <a:schemeClr val="bg1">
                    <a:lumMod val="50000"/>
                  </a:schemeClr>
                </a:solidFill>
                <a:ea typeface="+mn-ea"/>
                <a:cs typeface="+mn-cs"/>
              </a:rPr>
              <a:t>Hum </a:t>
            </a:r>
            <a:r>
              <a:rPr lang="en-US" sz="800" i="1" dirty="0" err="1">
                <a:solidFill>
                  <a:schemeClr val="bg1">
                    <a:lumMod val="50000"/>
                  </a:schemeClr>
                </a:solidFill>
                <a:ea typeface="+mn-ea"/>
                <a:cs typeface="+mn-cs"/>
              </a:rPr>
              <a:t>Vaccin</a:t>
            </a:r>
            <a:r>
              <a:rPr lang="en-US" sz="800" i="1" dirty="0">
                <a:solidFill>
                  <a:schemeClr val="bg1">
                    <a:lumMod val="50000"/>
                  </a:schemeClr>
                </a:solidFill>
                <a:ea typeface="+mn-ea"/>
                <a:cs typeface="+mn-cs"/>
              </a:rPr>
              <a:t> </a:t>
            </a:r>
            <a:r>
              <a:rPr lang="en-US" sz="800" i="1" dirty="0" err="1">
                <a:solidFill>
                  <a:schemeClr val="bg1">
                    <a:lumMod val="50000"/>
                  </a:schemeClr>
                </a:solidFill>
                <a:ea typeface="+mn-ea"/>
                <a:cs typeface="+mn-cs"/>
              </a:rPr>
              <a:t>Immunother</a:t>
            </a:r>
            <a:r>
              <a:rPr lang="en-US" sz="800" dirty="0">
                <a:solidFill>
                  <a:schemeClr val="bg1">
                    <a:lumMod val="50000"/>
                  </a:schemeClr>
                </a:solidFill>
                <a:ea typeface="+mn-ea"/>
                <a:cs typeface="+mn-cs"/>
              </a:rPr>
              <a:t>. 2022;18:2078626. </a:t>
            </a:r>
            <a:r>
              <a:rPr lang="en-US" sz="800" b="1" dirty="0">
                <a:solidFill>
                  <a:schemeClr val="bg1">
                    <a:lumMod val="50000"/>
                  </a:schemeClr>
                </a:solidFill>
                <a:ea typeface="+mn-ea"/>
                <a:cs typeface="+mn-cs"/>
              </a:rPr>
              <a:t>3</a:t>
            </a:r>
            <a:r>
              <a:rPr kumimoji="0" lang="en-US" sz="800" b="1"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Long-term effectiveness of the nine-valent human papillomavirus vaccine in Scandinavian women: interim analysis after 8 years of follow-up. </a:t>
            </a:r>
            <a:r>
              <a:rPr kumimoji="0" lang="en-US" sz="800" b="0" i="1" u="none" strike="noStrike" kern="1200" cap="none" spc="0" normalizeH="0" baseline="0" noProof="0" dirty="0">
                <a:ln>
                  <a:noFill/>
                </a:ln>
                <a:solidFill>
                  <a:schemeClr val="bg1">
                    <a:lumMod val="50000"/>
                  </a:schemeClr>
                </a:solidFill>
                <a:effectLst/>
                <a:uLnTx/>
                <a:uFillTx/>
                <a:ea typeface="+mn-ea"/>
                <a:cs typeface="+mn-cs"/>
              </a:rPr>
              <a:t>Hum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Vaccin</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Immunother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2021;17:943–949. </a:t>
            </a:r>
          </a:p>
        </p:txBody>
      </p:sp>
      <p:sp>
        <p:nvSpPr>
          <p:cNvPr id="4" name="Slide Number Placeholder 3">
            <a:extLst>
              <a:ext uri="{FF2B5EF4-FFF2-40B4-BE49-F238E27FC236}">
                <a16:creationId xmlns:a16="http://schemas.microsoft.com/office/drawing/2014/main" id="{61043764-4B4F-4687-627C-A5AA1405F6CB}"/>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100" name="Straight Connector 99">
            <a:extLst>
              <a:ext uri="{FF2B5EF4-FFF2-40B4-BE49-F238E27FC236}">
                <a16:creationId xmlns:a16="http://schemas.microsoft.com/office/drawing/2014/main" id="{0363A3B7-0CAB-00E3-1EAB-B7E68340BFD5}"/>
              </a:ext>
            </a:extLst>
          </p:cNvPr>
          <p:cNvCxnSpPr>
            <a:cxnSpLocks/>
          </p:cNvCxnSpPr>
          <p:nvPr/>
        </p:nvCxnSpPr>
        <p:spPr>
          <a:xfrm flipV="1">
            <a:off x="10390296" y="3049691"/>
            <a:ext cx="0" cy="924348"/>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10" name="Group 109">
            <a:extLst>
              <a:ext uri="{FF2B5EF4-FFF2-40B4-BE49-F238E27FC236}">
                <a16:creationId xmlns:a16="http://schemas.microsoft.com/office/drawing/2014/main" id="{603600C4-D45D-6292-5CF2-A45D36D4C7CC}"/>
              </a:ext>
            </a:extLst>
          </p:cNvPr>
          <p:cNvGrpSpPr/>
          <p:nvPr/>
        </p:nvGrpSpPr>
        <p:grpSpPr>
          <a:xfrm>
            <a:off x="10517971" y="2885968"/>
            <a:ext cx="1407329" cy="858532"/>
            <a:chOff x="10179304" y="3929094"/>
            <a:chExt cx="1407329" cy="858532"/>
          </a:xfrm>
        </p:grpSpPr>
        <p:sp>
          <p:nvSpPr>
            <p:cNvPr id="111" name="Rectangle: Rounded Corners 110">
              <a:extLst>
                <a:ext uri="{FF2B5EF4-FFF2-40B4-BE49-F238E27FC236}">
                  <a16:creationId xmlns:a16="http://schemas.microsoft.com/office/drawing/2014/main" id="{32EAC184-DC6B-50B2-9C54-61CBED14DAFC}"/>
                </a:ext>
              </a:extLst>
            </p:cNvPr>
            <p:cNvSpPr/>
            <p:nvPr/>
          </p:nvSpPr>
          <p:spPr>
            <a:xfrm>
              <a:off x="10179304" y="4262120"/>
              <a:ext cx="1407329" cy="525506"/>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12" name="Graphic 111">
              <a:extLst>
                <a:ext uri="{FF2B5EF4-FFF2-40B4-BE49-F238E27FC236}">
                  <a16:creationId xmlns:a16="http://schemas.microsoft.com/office/drawing/2014/main" id="{ED071CD7-DF80-B5F3-12C4-3258A7EE2B2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807700" y="3929094"/>
              <a:ext cx="499533" cy="473249"/>
            </a:xfrm>
            <a:prstGeom prst="rect">
              <a:avLst/>
            </a:prstGeom>
          </p:spPr>
        </p:pic>
      </p:grpSp>
      <p:grpSp>
        <p:nvGrpSpPr>
          <p:cNvPr id="172" name="Group 171">
            <a:extLst>
              <a:ext uri="{FF2B5EF4-FFF2-40B4-BE49-F238E27FC236}">
                <a16:creationId xmlns:a16="http://schemas.microsoft.com/office/drawing/2014/main" id="{24B9838A-87C5-FA85-52E6-5D4B0A0D893F}"/>
              </a:ext>
            </a:extLst>
          </p:cNvPr>
          <p:cNvGrpSpPr/>
          <p:nvPr/>
        </p:nvGrpSpPr>
        <p:grpSpPr>
          <a:xfrm>
            <a:off x="10390296" y="1669626"/>
            <a:ext cx="1535004" cy="916651"/>
            <a:chOff x="10390296" y="1321223"/>
            <a:chExt cx="1535004" cy="916651"/>
          </a:xfrm>
        </p:grpSpPr>
        <p:cxnSp>
          <p:nvCxnSpPr>
            <p:cNvPr id="30" name="Straight Connector 29">
              <a:extLst>
                <a:ext uri="{FF2B5EF4-FFF2-40B4-BE49-F238E27FC236}">
                  <a16:creationId xmlns:a16="http://schemas.microsoft.com/office/drawing/2014/main" id="{36FD451C-C374-606E-0026-4A262BE9FA62}"/>
                </a:ext>
              </a:extLst>
            </p:cNvPr>
            <p:cNvCxnSpPr>
              <a:cxnSpLocks/>
            </p:cNvCxnSpPr>
            <p:nvPr/>
          </p:nvCxnSpPr>
          <p:spPr>
            <a:xfrm flipV="1">
              <a:off x="10390296" y="1323474"/>
              <a:ext cx="0" cy="91440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8E94DBC0-E54D-0902-125B-BD8239B3D731}"/>
                </a:ext>
              </a:extLst>
            </p:cNvPr>
            <p:cNvGrpSpPr/>
            <p:nvPr/>
          </p:nvGrpSpPr>
          <p:grpSpPr>
            <a:xfrm>
              <a:off x="10517971" y="1321223"/>
              <a:ext cx="1407329" cy="858532"/>
              <a:chOff x="10179304" y="3929094"/>
              <a:chExt cx="1407329" cy="858532"/>
            </a:xfrm>
          </p:grpSpPr>
          <p:sp>
            <p:nvSpPr>
              <p:cNvPr id="32" name="Rectangle: Rounded Corners 31">
                <a:extLst>
                  <a:ext uri="{FF2B5EF4-FFF2-40B4-BE49-F238E27FC236}">
                    <a16:creationId xmlns:a16="http://schemas.microsoft.com/office/drawing/2014/main" id="{E318362E-3BB9-A794-BF2F-FD462D247CBD}"/>
                  </a:ext>
                </a:extLst>
              </p:cNvPr>
              <p:cNvSpPr/>
              <p:nvPr/>
            </p:nvSpPr>
            <p:spPr>
              <a:xfrm>
                <a:off x="10179304" y="4262120"/>
                <a:ext cx="1407329" cy="525506"/>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14</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33" name="Graphic 32">
                <a:extLst>
                  <a:ext uri="{FF2B5EF4-FFF2-40B4-BE49-F238E27FC236}">
                    <a16:creationId xmlns:a16="http://schemas.microsoft.com/office/drawing/2014/main" id="{C1CF5865-A650-AF62-1E24-57D639B549C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807700" y="3929094"/>
                <a:ext cx="499533" cy="473249"/>
              </a:xfrm>
              <a:prstGeom prst="rect">
                <a:avLst/>
              </a:prstGeom>
            </p:spPr>
          </p:pic>
        </p:grpSp>
      </p:grpSp>
      <p:grpSp>
        <p:nvGrpSpPr>
          <p:cNvPr id="167" name="Group 166">
            <a:extLst>
              <a:ext uri="{FF2B5EF4-FFF2-40B4-BE49-F238E27FC236}">
                <a16:creationId xmlns:a16="http://schemas.microsoft.com/office/drawing/2014/main" id="{E4347A8A-BE46-F20F-0F54-1B0B7E2A1C65}"/>
              </a:ext>
            </a:extLst>
          </p:cNvPr>
          <p:cNvGrpSpPr/>
          <p:nvPr/>
        </p:nvGrpSpPr>
        <p:grpSpPr>
          <a:xfrm>
            <a:off x="2379134" y="1648079"/>
            <a:ext cx="7846484" cy="929485"/>
            <a:chOff x="2438400" y="1318338"/>
            <a:chExt cx="7846484" cy="929485"/>
          </a:xfrm>
          <a:noFill/>
        </p:grpSpPr>
        <p:sp>
          <p:nvSpPr>
            <p:cNvPr id="27" name="Round Same Side Corner Rectangle 87">
              <a:extLst>
                <a:ext uri="{FF2B5EF4-FFF2-40B4-BE49-F238E27FC236}">
                  <a16:creationId xmlns:a16="http://schemas.microsoft.com/office/drawing/2014/main" id="{A129B475-FBD4-3FF6-6D05-585E5B9C0E98}"/>
                </a:ext>
              </a:extLst>
            </p:cNvPr>
            <p:cNvSpPr/>
            <p:nvPr/>
          </p:nvSpPr>
          <p:spPr>
            <a:xfrm rot="5400000">
              <a:off x="5902036" y="-2140162"/>
              <a:ext cx="919212" cy="7846484"/>
            </a:xfrm>
            <a:prstGeom prst="round2SameRect">
              <a:avLst>
                <a:gd name="adj1" fmla="val 836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C4DA"/>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4364599E-9B8D-E9F9-EF26-1FE66ED7A8D3}"/>
                </a:ext>
              </a:extLst>
            </p:cNvPr>
            <p:cNvSpPr/>
            <p:nvPr/>
          </p:nvSpPr>
          <p:spPr>
            <a:xfrm>
              <a:off x="2723331" y="1318338"/>
              <a:ext cx="5063885" cy="929485"/>
            </a:xfrm>
            <a:prstGeom prst="rect">
              <a:avLst/>
            </a:prstGeom>
            <a:grpFill/>
          </p:spPr>
          <p:txBody>
            <a:bodyPr wrap="square" anchor="ctr">
              <a:noAutofit/>
            </a:bodyPr>
            <a:lstStyle/>
            <a:p>
              <a:pPr marL="358775" marR="0" lvl="0" indent="-358775"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lesões cervicais de alto grau; AIS; </a:t>
              </a:r>
              <a:b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ou câncer </a:t>
              </a: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de colo do útero,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câncer vulvar ou vaginal</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1,a</a:t>
              </a:r>
            </a:p>
          </p:txBody>
        </p:sp>
        <p:sp>
          <p:nvSpPr>
            <p:cNvPr id="29" name="Rectangle 28">
              <a:extLst>
                <a:ext uri="{FF2B5EF4-FFF2-40B4-BE49-F238E27FC236}">
                  <a16:creationId xmlns:a16="http://schemas.microsoft.com/office/drawing/2014/main" id="{2D63FD13-E961-0D91-DCE1-79C60BF3A92D}"/>
                </a:ext>
              </a:extLst>
            </p:cNvPr>
            <p:cNvSpPr/>
            <p:nvPr/>
          </p:nvSpPr>
          <p:spPr>
            <a:xfrm>
              <a:off x="7794171" y="1501465"/>
              <a:ext cx="2394194" cy="563231"/>
            </a:xfrm>
            <a:prstGeom prst="rect">
              <a:avLst/>
            </a:prstGeom>
            <a:grpFill/>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grpSp>
      <p:grpSp>
        <p:nvGrpSpPr>
          <p:cNvPr id="131" name="Group 130">
            <a:extLst>
              <a:ext uri="{FF2B5EF4-FFF2-40B4-BE49-F238E27FC236}">
                <a16:creationId xmlns:a16="http://schemas.microsoft.com/office/drawing/2014/main" id="{F12C7467-C087-B54E-7159-F9CB0A7DF970}"/>
              </a:ext>
            </a:extLst>
          </p:cNvPr>
          <p:cNvGrpSpPr/>
          <p:nvPr/>
        </p:nvGrpSpPr>
        <p:grpSpPr>
          <a:xfrm>
            <a:off x="2416138" y="3049691"/>
            <a:ext cx="7886964" cy="929485"/>
            <a:chOff x="2438400" y="3512898"/>
            <a:chExt cx="7886964" cy="929485"/>
          </a:xfrm>
          <a:noFill/>
        </p:grpSpPr>
        <p:sp>
          <p:nvSpPr>
            <p:cNvPr id="105" name="Round Same Side Corner Rectangle 87">
              <a:extLst>
                <a:ext uri="{FF2B5EF4-FFF2-40B4-BE49-F238E27FC236}">
                  <a16:creationId xmlns:a16="http://schemas.microsoft.com/office/drawing/2014/main" id="{5B7F01F9-B962-C172-CD18-F67DF80035BA}"/>
                </a:ext>
              </a:extLst>
            </p:cNvPr>
            <p:cNvSpPr/>
            <p:nvPr/>
          </p:nvSpPr>
          <p:spPr>
            <a:xfrm rot="5400000">
              <a:off x="5902036" y="54398"/>
              <a:ext cx="919212" cy="7846484"/>
            </a:xfrm>
            <a:prstGeom prst="round2SameRect">
              <a:avLst>
                <a:gd name="adj1" fmla="val 836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C4DA"/>
                </a:solidFill>
                <a:effectLst/>
                <a:uLnTx/>
                <a:uFillTx/>
                <a:latin typeface="Arial" panose="020B0604020202020204"/>
                <a:ea typeface="+mn-ea"/>
                <a:cs typeface="+mn-cs"/>
              </a:endParaRPr>
            </a:p>
          </p:txBody>
        </p:sp>
        <p:sp>
          <p:nvSpPr>
            <p:cNvPr id="107" name="Rectangle 106">
              <a:extLst>
                <a:ext uri="{FF2B5EF4-FFF2-40B4-BE49-F238E27FC236}">
                  <a16:creationId xmlns:a16="http://schemas.microsoft.com/office/drawing/2014/main" id="{371C6DB9-A786-A8A8-159D-0D7F524E7460}"/>
                </a:ext>
              </a:extLst>
            </p:cNvPr>
            <p:cNvSpPr/>
            <p:nvPr/>
          </p:nvSpPr>
          <p:spPr>
            <a:xfrm>
              <a:off x="2723331" y="3512898"/>
              <a:ext cx="5159135" cy="929485"/>
            </a:xfrm>
            <a:prstGeom prst="rect">
              <a:avLst/>
            </a:prstGeom>
            <a:grpFill/>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verrugas genitais ou NIC 2</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,a,c</a:t>
              </a:r>
            </a:p>
          </p:txBody>
        </p:sp>
        <p:sp>
          <p:nvSpPr>
            <p:cNvPr id="108" name="Rectangle 107">
              <a:extLst>
                <a:ext uri="{FF2B5EF4-FFF2-40B4-BE49-F238E27FC236}">
                  <a16:creationId xmlns:a16="http://schemas.microsoft.com/office/drawing/2014/main" id="{2BFD2988-C0C5-3D9C-2355-B134A5D57F19}"/>
                </a:ext>
              </a:extLst>
            </p:cNvPr>
            <p:cNvSpPr/>
            <p:nvPr/>
          </p:nvSpPr>
          <p:spPr>
            <a:xfrm>
              <a:off x="7600585" y="3686532"/>
              <a:ext cx="2724779" cy="563231"/>
            </a:xfrm>
            <a:prstGeom prst="rect">
              <a:avLst/>
            </a:prstGeom>
            <a:grpFill/>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grpSp>
      <p:grpSp>
        <p:nvGrpSpPr>
          <p:cNvPr id="171" name="Group 170">
            <a:extLst>
              <a:ext uri="{FF2B5EF4-FFF2-40B4-BE49-F238E27FC236}">
                <a16:creationId xmlns:a16="http://schemas.microsoft.com/office/drawing/2014/main" id="{AD2E0AC2-3849-5E7B-2DEE-6490A6C83507}"/>
              </a:ext>
            </a:extLst>
          </p:cNvPr>
          <p:cNvGrpSpPr/>
          <p:nvPr/>
        </p:nvGrpSpPr>
        <p:grpSpPr>
          <a:xfrm>
            <a:off x="10399007" y="4648703"/>
            <a:ext cx="1535004" cy="929930"/>
            <a:chOff x="10390296" y="4833881"/>
            <a:chExt cx="1535004" cy="929930"/>
          </a:xfrm>
        </p:grpSpPr>
        <p:grpSp>
          <p:nvGrpSpPr>
            <p:cNvPr id="119" name="Group 118">
              <a:extLst>
                <a:ext uri="{FF2B5EF4-FFF2-40B4-BE49-F238E27FC236}">
                  <a16:creationId xmlns:a16="http://schemas.microsoft.com/office/drawing/2014/main" id="{915B5521-E9D4-9EE1-5383-9149956F631D}"/>
                </a:ext>
              </a:extLst>
            </p:cNvPr>
            <p:cNvGrpSpPr/>
            <p:nvPr/>
          </p:nvGrpSpPr>
          <p:grpSpPr>
            <a:xfrm>
              <a:off x="10517971" y="4833881"/>
              <a:ext cx="1407329" cy="858532"/>
              <a:chOff x="10179304" y="3929094"/>
              <a:chExt cx="1407329" cy="858532"/>
            </a:xfrm>
          </p:grpSpPr>
          <p:sp>
            <p:nvSpPr>
              <p:cNvPr id="120" name="Rectangle: Rounded Corners 119">
                <a:extLst>
                  <a:ext uri="{FF2B5EF4-FFF2-40B4-BE49-F238E27FC236}">
                    <a16:creationId xmlns:a16="http://schemas.microsoft.com/office/drawing/2014/main" id="{0879A658-4275-07BE-C69E-F572928C8EF9}"/>
                  </a:ext>
                </a:extLst>
              </p:cNvPr>
              <p:cNvSpPr/>
              <p:nvPr/>
            </p:nvSpPr>
            <p:spPr>
              <a:xfrm>
                <a:off x="10179304" y="4262120"/>
                <a:ext cx="1407329" cy="525506"/>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8</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21" name="Graphic 120">
                <a:extLst>
                  <a:ext uri="{FF2B5EF4-FFF2-40B4-BE49-F238E27FC236}">
                    <a16:creationId xmlns:a16="http://schemas.microsoft.com/office/drawing/2014/main" id="{34557018-282C-FCAF-8654-DBCECEDB191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807700" y="3929094"/>
                <a:ext cx="499533" cy="473249"/>
              </a:xfrm>
              <a:prstGeom prst="rect">
                <a:avLst/>
              </a:prstGeom>
            </p:spPr>
          </p:pic>
        </p:grpSp>
        <p:cxnSp>
          <p:nvCxnSpPr>
            <p:cNvPr id="118" name="Straight Connector 117">
              <a:extLst>
                <a:ext uri="{FF2B5EF4-FFF2-40B4-BE49-F238E27FC236}">
                  <a16:creationId xmlns:a16="http://schemas.microsoft.com/office/drawing/2014/main" id="{318B236A-7466-08BE-1144-2112CBF1D2FC}"/>
                </a:ext>
              </a:extLst>
            </p:cNvPr>
            <p:cNvCxnSpPr>
              <a:cxnSpLocks/>
            </p:cNvCxnSpPr>
            <p:nvPr/>
          </p:nvCxnSpPr>
          <p:spPr>
            <a:xfrm flipV="1">
              <a:off x="10390296" y="4849411"/>
              <a:ext cx="0" cy="91440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164" name="Rounded Rectangle 7">
            <a:extLst>
              <a:ext uri="{FF2B5EF4-FFF2-40B4-BE49-F238E27FC236}">
                <a16:creationId xmlns:a16="http://schemas.microsoft.com/office/drawing/2014/main" id="{DD6042C5-C3B7-113B-AB59-A853ACD27B53}"/>
              </a:ext>
            </a:extLst>
          </p:cNvPr>
          <p:cNvSpPr/>
          <p:nvPr/>
        </p:nvSpPr>
        <p:spPr>
          <a:xfrm>
            <a:off x="275411" y="4307698"/>
            <a:ext cx="405310" cy="1508481"/>
          </a:xfrm>
          <a:prstGeom prst="roundRect">
            <a:avLst>
              <a:gd name="adj" fmla="val 7913"/>
            </a:avLst>
          </a:prstGeom>
          <a:solidFill>
            <a:schemeClr val="accent1"/>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vert270" lIns="27432"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t>GARDASIL 9</a:t>
            </a:r>
            <a:r>
              <a:rPr kumimoji="0" lang="en-US" sz="1600" b="1" i="0" u="none" strike="noStrike" kern="1200" cap="none" spc="0" normalizeH="0" baseline="30000" noProof="0" dirty="0">
                <a:ln>
                  <a:noFill/>
                </a:ln>
                <a:solidFill>
                  <a:srgbClr val="FFFFFF"/>
                </a:solidFill>
                <a:effectLst/>
                <a:uLnTx/>
                <a:uFillTx/>
                <a:latin typeface="Arial" panose="020B0604020202020204"/>
                <a:ea typeface="+mn-ea"/>
                <a:cs typeface="+mn-cs"/>
              </a:rPr>
              <a:t> </a:t>
            </a:r>
            <a:endPar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5" name="Rounded Rectangle 7">
            <a:extLst>
              <a:ext uri="{FF2B5EF4-FFF2-40B4-BE49-F238E27FC236}">
                <a16:creationId xmlns:a16="http://schemas.microsoft.com/office/drawing/2014/main" id="{B84625F8-490D-2D5A-34E8-98A434A06B65}"/>
              </a:ext>
            </a:extLst>
          </p:cNvPr>
          <p:cNvSpPr/>
          <p:nvPr/>
        </p:nvSpPr>
        <p:spPr>
          <a:xfrm>
            <a:off x="275411" y="1491404"/>
            <a:ext cx="405309" cy="2745828"/>
          </a:xfrm>
          <a:prstGeom prst="roundRect">
            <a:avLst>
              <a:gd name="adj" fmla="val 9131"/>
            </a:avLst>
          </a:prstGeom>
          <a:solidFill>
            <a:schemeClr val="accent4"/>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vert270" lIns="27432"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t>GARDASIL</a:t>
            </a:r>
            <a:endParaRPr kumimoji="0" lang="en-US" sz="1600" b="1"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8" name="Rounded Rectangle 7">
            <a:extLst>
              <a:ext uri="{FF2B5EF4-FFF2-40B4-BE49-F238E27FC236}">
                <a16:creationId xmlns:a16="http://schemas.microsoft.com/office/drawing/2014/main" id="{0F4D641E-6C57-2008-0EFA-F5899503733A}"/>
              </a:ext>
            </a:extLst>
          </p:cNvPr>
          <p:cNvSpPr/>
          <p:nvPr/>
        </p:nvSpPr>
        <p:spPr>
          <a:xfrm>
            <a:off x="563637" y="1783053"/>
            <a:ext cx="1935750" cy="822416"/>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73152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Mulheres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de </a:t>
            </a:r>
            <a:b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16‒23 </a:t>
            </a: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34" name="Rounded Rectangle 7">
            <a:extLst>
              <a:ext uri="{FF2B5EF4-FFF2-40B4-BE49-F238E27FC236}">
                <a16:creationId xmlns:a16="http://schemas.microsoft.com/office/drawing/2014/main" id="{C7ACEFDB-B693-9621-73CE-FC430DD85E04}"/>
              </a:ext>
            </a:extLst>
          </p:cNvPr>
          <p:cNvSpPr/>
          <p:nvPr/>
        </p:nvSpPr>
        <p:spPr>
          <a:xfrm>
            <a:off x="526954" y="3146811"/>
            <a:ext cx="1935750" cy="878788"/>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73152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Mulheres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de 27‒45 </a:t>
            </a: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4D6C7616-12AC-705B-4BE3-1FE209D24826}"/>
              </a:ext>
            </a:extLst>
          </p:cNvPr>
          <p:cNvSpPr txBox="1"/>
          <p:nvPr/>
        </p:nvSpPr>
        <p:spPr>
          <a:xfrm>
            <a:off x="7427167" y="2647399"/>
            <a:ext cx="3906122"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&gt; 93% 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0" i="0" u="none" strike="noStrike" kern="1200" cap="none" spc="0" normalizeH="0" baseline="30000" noProof="0" dirty="0" err="1">
                <a:ln>
                  <a:noFill/>
                </a:ln>
                <a:solidFill>
                  <a:srgbClr val="292929"/>
                </a:solidFill>
                <a:effectLst/>
                <a:uLnTx/>
                <a:uFillTx/>
                <a:latin typeface="Arial" panose="020B0604020202020204"/>
                <a:ea typeface="+mn-ea"/>
                <a:cs typeface="+mn-cs"/>
              </a:rPr>
              <a:t>b</a:t>
            </a:r>
            <a:endPar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69AE8170-AA5F-2801-27F0-24431159B1BE}"/>
              </a:ext>
            </a:extLst>
          </p:cNvPr>
          <p:cNvSpPr txBox="1"/>
          <p:nvPr/>
        </p:nvSpPr>
        <p:spPr>
          <a:xfrm>
            <a:off x="7427167" y="4050393"/>
            <a:ext cx="3906122"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79% 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0" i="0" u="none" strike="noStrike" kern="1200" cap="none" spc="0" normalizeH="0" baseline="30000" noProof="0" dirty="0" err="1">
                <a:ln>
                  <a:noFill/>
                </a:ln>
                <a:solidFill>
                  <a:srgbClr val="292929"/>
                </a:solidFill>
                <a:effectLst/>
                <a:uLnTx/>
                <a:uFillTx/>
                <a:latin typeface="Arial" panose="020B0604020202020204"/>
                <a:ea typeface="+mn-ea"/>
                <a:cs typeface="+mn-cs"/>
              </a:rPr>
              <a:t>b</a:t>
            </a:r>
            <a:endPar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37" name="Rounded Rectangle 7">
            <a:extLst>
              <a:ext uri="{FF2B5EF4-FFF2-40B4-BE49-F238E27FC236}">
                <a16:creationId xmlns:a16="http://schemas.microsoft.com/office/drawing/2014/main" id="{B690917F-35C6-DC16-D9B4-516F6567BC70}"/>
              </a:ext>
            </a:extLst>
          </p:cNvPr>
          <p:cNvSpPr/>
          <p:nvPr/>
        </p:nvSpPr>
        <p:spPr>
          <a:xfrm>
            <a:off x="474210" y="4749146"/>
            <a:ext cx="1935750" cy="887180"/>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73152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Mulheres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de 16‒26 </a:t>
            </a: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 name="Freeform: Shape 1">
            <a:extLst>
              <a:ext uri="{FF2B5EF4-FFF2-40B4-BE49-F238E27FC236}">
                <a16:creationId xmlns:a16="http://schemas.microsoft.com/office/drawing/2014/main" id="{74301C04-B541-18AB-3866-CE7077155961}"/>
              </a:ext>
            </a:extLst>
          </p:cNvPr>
          <p:cNvSpPr/>
          <p:nvPr/>
        </p:nvSpPr>
        <p:spPr>
          <a:xfrm flipH="1">
            <a:off x="737476" y="2948536"/>
            <a:ext cx="479869" cy="1155363"/>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tx2"/>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 name="Freeform: Shape 2">
            <a:extLst>
              <a:ext uri="{FF2B5EF4-FFF2-40B4-BE49-F238E27FC236}">
                <a16:creationId xmlns:a16="http://schemas.microsoft.com/office/drawing/2014/main" id="{34DE6643-8E45-EB94-47D6-9D3A6B44DA4B}"/>
              </a:ext>
            </a:extLst>
          </p:cNvPr>
          <p:cNvSpPr/>
          <p:nvPr/>
        </p:nvSpPr>
        <p:spPr>
          <a:xfrm flipH="1">
            <a:off x="825012" y="1658945"/>
            <a:ext cx="366236" cy="1022483"/>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chemeClr val="tx2"/>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6" name="Freeform: Shape 5">
            <a:extLst>
              <a:ext uri="{FF2B5EF4-FFF2-40B4-BE49-F238E27FC236}">
                <a16:creationId xmlns:a16="http://schemas.microsoft.com/office/drawing/2014/main" id="{77E9221F-7329-69BC-70C0-D23BEDB9D1FB}"/>
              </a:ext>
            </a:extLst>
          </p:cNvPr>
          <p:cNvSpPr/>
          <p:nvPr/>
        </p:nvSpPr>
        <p:spPr>
          <a:xfrm flipH="1">
            <a:off x="727672" y="4613842"/>
            <a:ext cx="366236" cy="1022483"/>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chemeClr val="tx2"/>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cxnSp>
        <p:nvCxnSpPr>
          <p:cNvPr id="16" name="Conector reto 15">
            <a:extLst>
              <a:ext uri="{FF2B5EF4-FFF2-40B4-BE49-F238E27FC236}">
                <a16:creationId xmlns:a16="http://schemas.microsoft.com/office/drawing/2014/main" id="{550D5920-3B7E-2EF6-66C9-3B5132D4A029}"/>
              </a:ext>
            </a:extLst>
          </p:cNvPr>
          <p:cNvCxnSpPr>
            <a:cxnSpLocks/>
          </p:cNvCxnSpPr>
          <p:nvPr/>
        </p:nvCxnSpPr>
        <p:spPr>
          <a:xfrm>
            <a:off x="2482654" y="1462537"/>
            <a:ext cx="0" cy="2774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a:extLst>
              <a:ext uri="{FF2B5EF4-FFF2-40B4-BE49-F238E27FC236}">
                <a16:creationId xmlns:a16="http://schemas.microsoft.com/office/drawing/2014/main" id="{601FE447-9BA8-D17B-7E55-9CC2F168D4DE}"/>
              </a:ext>
            </a:extLst>
          </p:cNvPr>
          <p:cNvCxnSpPr>
            <a:cxnSpLocks/>
          </p:cNvCxnSpPr>
          <p:nvPr/>
        </p:nvCxnSpPr>
        <p:spPr>
          <a:xfrm>
            <a:off x="2482654" y="4307698"/>
            <a:ext cx="0" cy="15166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594165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58"/>
          <p:cNvSpPr>
            <a:spLocks noGrp="1" noChangeArrowheads="1"/>
          </p:cNvSpPr>
          <p:nvPr>
            <p:ph type="title"/>
          </p:nvPr>
        </p:nvSpPr>
        <p:spPr>
          <a:xfrm>
            <a:off x="278688" y="123825"/>
            <a:ext cx="10065022" cy="951509"/>
          </a:xfrm>
        </p:spPr>
        <p:txBody>
          <a:bodyPr/>
          <a:lstStyle/>
          <a:p>
            <a:pPr>
              <a:lnSpc>
                <a:spcPct val="100000"/>
              </a:lnSpc>
            </a:pPr>
            <a:r>
              <a:rPr lang="en-US" sz="2200" dirty="0"/>
              <a:t>Os </a:t>
            </a:r>
            <a:r>
              <a:rPr lang="en-US" sz="2200" dirty="0" err="1"/>
              <a:t>Programas</a:t>
            </a:r>
            <a:r>
              <a:rPr lang="en-US" sz="2200" dirty="0"/>
              <a:t> </a:t>
            </a:r>
            <a:r>
              <a:rPr lang="en-US" sz="2200" dirty="0" err="1"/>
              <a:t>Clínicos</a:t>
            </a:r>
            <a:r>
              <a:rPr lang="en-US" sz="2200" dirty="0"/>
              <a:t> de GARDASIL</a:t>
            </a:r>
            <a:r>
              <a:rPr lang="en-US" sz="2200" baseline="30000" dirty="0"/>
              <a:t>®</a:t>
            </a:r>
            <a:r>
              <a:rPr lang="en-US" sz="2200" dirty="0"/>
              <a:t> e GARDASIL</a:t>
            </a:r>
            <a:r>
              <a:rPr lang="en-US" sz="2200" baseline="30000" dirty="0"/>
              <a:t>® </a:t>
            </a:r>
            <a:r>
              <a:rPr lang="en-US" sz="2200" dirty="0"/>
              <a:t>9 F</a:t>
            </a:r>
            <a:r>
              <a:rPr lang="pt-BR" sz="2200" dirty="0" err="1"/>
              <a:t>orneceram</a:t>
            </a:r>
            <a:r>
              <a:rPr lang="pt-BR" sz="2200" dirty="0"/>
              <a:t> Dados de Acompanhamento de Longo Prazo ao Longo de 14 Anos</a:t>
            </a:r>
            <a:r>
              <a:rPr lang="en-US" sz="2200" baseline="30000" dirty="0"/>
              <a:t>1–12</a:t>
            </a:r>
          </a:p>
        </p:txBody>
      </p:sp>
      <p:sp>
        <p:nvSpPr>
          <p:cNvPr id="4" name="Text Placeholder 3">
            <a:extLst>
              <a:ext uri="{FF2B5EF4-FFF2-40B4-BE49-F238E27FC236}">
                <a16:creationId xmlns:a16="http://schemas.microsoft.com/office/drawing/2014/main" id="{060790C0-9653-F24E-7A3A-53F13BE1E760}"/>
              </a:ext>
            </a:extLst>
          </p:cNvPr>
          <p:cNvSpPr>
            <a:spLocks noGrp="1"/>
          </p:cNvSpPr>
          <p:nvPr>
            <p:ph type="body" sz="quarter" idx="13"/>
          </p:nvPr>
        </p:nvSpPr>
        <p:spPr>
          <a:xfrm>
            <a:off x="187424" y="5173378"/>
            <a:ext cx="11598176" cy="1475027"/>
          </a:xfrm>
        </p:spPr>
        <p:txBody>
          <a:bodyPr/>
          <a:lstStyle/>
          <a:p>
            <a:pPr>
              <a:lnSpc>
                <a:spcPct val="95000"/>
              </a:lnSpc>
              <a:defRPr/>
            </a:pP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AIN: neoplasia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anal; AIS: adenocarcinoma </a:t>
            </a:r>
            <a:r>
              <a:rPr kumimoji="0" lang="en-US" sz="700" b="0" i="1"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in situ</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HPV: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papilomavírus</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humano</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NIC: neoplasia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cervical; NIC 2+: neoplasia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cervical de alto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grau</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a:t>
            </a:r>
          </a:p>
          <a:p>
            <a:pPr marL="0" marR="0" lvl="0" indent="0" algn="l" defTabSz="914400" rtl="0" eaLnBrk="1" fontAlgn="auto" latinLnBrk="0" hangingPunct="1">
              <a:lnSpc>
                <a:spcPct val="95000"/>
              </a:lnSpc>
              <a:buClrTx/>
              <a:buSzTx/>
              <a:buFontTx/>
              <a:buNone/>
              <a:tabLst/>
              <a:defRPr/>
            </a:pPr>
            <a:r>
              <a:rPr kumimoji="0" lang="en-US" sz="7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Relacionado</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ao</a:t>
            </a:r>
            <a:r>
              <a:rPr kumimoji="0" lang="en-US" sz="700" b="0" i="0" u="none" strike="noStrike" kern="1200" cap="none" spc="0" normalizeH="0" baseline="0" noProof="0" dirty="0">
                <a:ln>
                  <a:noFill/>
                </a:ln>
                <a:solidFill>
                  <a:schemeClr val="bg1">
                    <a:lumMod val="50000"/>
                  </a:schemeClr>
                </a:solidFill>
                <a:effectLst/>
                <a:uLnTx/>
                <a:uFillTx/>
                <a:ea typeface="+mn-ea"/>
                <a:cs typeface="+mn-cs"/>
              </a:rPr>
              <a:t> HPV 16/18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b</a:t>
            </a:r>
            <a:r>
              <a:rPr lang="en-US" sz="700" dirty="0" err="1">
                <a:solidFill>
                  <a:schemeClr val="bg1">
                    <a:lumMod val="50000"/>
                  </a:schemeClr>
                </a:solidFill>
              </a:rPr>
              <a:t>Relacionado</a:t>
            </a:r>
            <a:r>
              <a:rPr lang="en-US" sz="700" dirty="0">
                <a:solidFill>
                  <a:schemeClr val="bg1">
                    <a:lumMod val="50000"/>
                  </a:schemeClr>
                </a:solidFill>
              </a:rPr>
              <a:t> </a:t>
            </a:r>
            <a:r>
              <a:rPr lang="en-US" sz="700" dirty="0" err="1">
                <a:solidFill>
                  <a:schemeClr val="bg1">
                    <a:lumMod val="50000"/>
                  </a:schemeClr>
                </a:solidFill>
              </a:rPr>
              <a:t>ao</a:t>
            </a:r>
            <a:r>
              <a:rPr lang="en-US" sz="700" dirty="0">
                <a:solidFill>
                  <a:schemeClr val="bg1">
                    <a:lumMod val="50000"/>
                  </a:schemeClr>
                </a:solidFill>
              </a:rPr>
              <a:t> HPV 6/11/16/18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4</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err="1">
                <a:ln>
                  <a:noFill/>
                </a:ln>
                <a:solidFill>
                  <a:schemeClr val="bg1">
                    <a:lumMod val="50000"/>
                  </a:schemeClr>
                </a:solidFill>
                <a:effectLst/>
                <a:uLnTx/>
                <a:uFillTx/>
                <a:ea typeface="+mn-ea"/>
                <a:cs typeface="+mn-cs"/>
              </a:rPr>
              <a:t>c</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I</a:t>
            </a:r>
            <a:r>
              <a:rPr kumimoji="0" lang="pt-BR" sz="700" b="0" i="0" u="none" strike="noStrike" kern="1200" cap="none" spc="0" normalizeH="0" baseline="0" noProof="0" dirty="0">
                <a:ln>
                  <a:noFill/>
                </a:ln>
                <a:solidFill>
                  <a:schemeClr val="bg1">
                    <a:lumMod val="50000"/>
                  </a:schemeClr>
                </a:solidFill>
                <a:effectLst/>
                <a:uLnTx/>
                <a:uFillTx/>
                <a:ea typeface="+mn-ea"/>
                <a:cs typeface="+mn-cs"/>
              </a:rPr>
              <a:t>Inclui verrugas genitais e pré-cânceres e cânceres cervicais e genitais relacionados ao HPV 6/11/16/18; os pontos finais anal e orofaríngeos não foram incluídos</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6</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d</a:t>
            </a:r>
            <a:r>
              <a:rPr kumimoji="0" lang="pt-BR" sz="700" b="0" i="0" u="none" strike="noStrike" kern="1200" cap="none" spc="0" normalizeH="0" noProof="0" dirty="0">
                <a:ln>
                  <a:noFill/>
                </a:ln>
                <a:solidFill>
                  <a:schemeClr val="bg1">
                    <a:lumMod val="50000"/>
                  </a:schemeClr>
                </a:solidFill>
                <a:effectLst/>
                <a:uLnTx/>
                <a:uFillTx/>
                <a:ea typeface="+mn-ea"/>
                <a:cs typeface="+mn-cs"/>
              </a:rPr>
              <a:t>O estudo base avaliou apenas a imunogenicidade</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6</a:t>
            </a:r>
            <a:r>
              <a:rPr kumimoji="0" lang="en-US" sz="700" b="0" i="0" u="none" strike="noStrike" kern="1200" cap="none" spc="0" normalizeH="0" noProof="0" dirty="0">
                <a:ln>
                  <a:noFill/>
                </a:ln>
                <a:solidFill>
                  <a:schemeClr val="bg1">
                    <a:lumMod val="50000"/>
                  </a:schemeClr>
                </a:solidFill>
                <a:effectLst/>
                <a:uLnTx/>
                <a:uFillTx/>
                <a:ea typeface="+mn-ea"/>
                <a:cs typeface="+mn-cs"/>
              </a:rPr>
              <a:t>;</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 e</a:t>
            </a:r>
            <a:r>
              <a:rPr kumimoji="0" lang="pt-BR" sz="700" b="0" i="0" u="none" strike="noStrike" kern="1200" cap="none" spc="0" normalizeH="0" baseline="0" noProof="0" dirty="0">
                <a:ln>
                  <a:noFill/>
                </a:ln>
                <a:solidFill>
                  <a:schemeClr val="bg1">
                    <a:lumMod val="50000"/>
                  </a:schemeClr>
                </a:solidFill>
                <a:effectLst/>
                <a:uLnTx/>
                <a:uFillTx/>
                <a:ea typeface="+mn-ea"/>
                <a:cs typeface="+mn-cs"/>
              </a:rPr>
              <a:t>Inclui NIC ou verrugas genitais relacionadas ao HPV 6/11/16/18 e NIC 2+ relacionadas ao HPV 16/18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8</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f</a:t>
            </a:r>
            <a:r>
              <a:rPr kumimoji="0" lang="pt-BR" sz="700" b="0" i="0" u="none" strike="noStrike" kern="1200" cap="none" spc="0" normalizeH="0" baseline="0" noProof="0" dirty="0">
                <a:ln>
                  <a:noFill/>
                </a:ln>
                <a:solidFill>
                  <a:schemeClr val="bg1">
                    <a:lumMod val="50000"/>
                  </a:schemeClr>
                </a:solidFill>
                <a:effectLst/>
                <a:uLnTx/>
                <a:uFillTx/>
                <a:ea typeface="+mn-ea"/>
                <a:cs typeface="+mn-cs"/>
              </a:rPr>
              <a:t>Relacionado ao HPV 6/11/16/18/31/33/45/52/58–10; </a:t>
            </a:r>
            <a:r>
              <a:rPr kumimoji="0" lang="pt-BR" sz="700" b="0" i="0" u="none" strike="noStrike" kern="1200" cap="none" spc="0" normalizeH="0" baseline="30000" noProof="0" dirty="0" err="1">
                <a:ln>
                  <a:noFill/>
                </a:ln>
                <a:solidFill>
                  <a:schemeClr val="bg1">
                    <a:lumMod val="50000"/>
                  </a:schemeClr>
                </a:solidFill>
                <a:effectLst/>
                <a:uLnTx/>
                <a:uFillTx/>
                <a:ea typeface="+mn-ea"/>
                <a:cs typeface="+mn-cs"/>
              </a:rPr>
              <a:t>g</a:t>
            </a:r>
            <a:r>
              <a:rPr kumimoji="0" lang="pt-BR" sz="700" b="0" i="0" u="none" strike="noStrike" kern="1200" cap="none" spc="0" normalizeH="0" baseline="0" noProof="0" dirty="0" err="1">
                <a:ln>
                  <a:noFill/>
                </a:ln>
                <a:solidFill>
                  <a:schemeClr val="bg1">
                    <a:lumMod val="50000"/>
                  </a:schemeClr>
                </a:solidFill>
                <a:effectLst/>
                <a:uLnTx/>
                <a:uFillTx/>
                <a:ea typeface="+mn-ea"/>
                <a:cs typeface="+mn-cs"/>
              </a:rPr>
              <a:t>Relacionado</a:t>
            </a:r>
            <a:r>
              <a:rPr kumimoji="0" lang="pt-BR" sz="700" b="0" i="0" u="none" strike="noStrike" kern="1200" cap="none" spc="0" normalizeH="0" baseline="0" noProof="0" dirty="0">
                <a:ln>
                  <a:noFill/>
                </a:ln>
                <a:solidFill>
                  <a:schemeClr val="bg1">
                    <a:lumMod val="50000"/>
                  </a:schemeClr>
                </a:solidFill>
                <a:effectLst/>
                <a:uLnTx/>
                <a:uFillTx/>
                <a:ea typeface="+mn-ea"/>
                <a:cs typeface="+mn-cs"/>
              </a:rPr>
              <a:t> ao HPV 16/18/31/33/45/52/58.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12</a:t>
            </a:r>
            <a:endParaRPr kumimoji="0" lang="en-US" sz="700" b="1" i="0" u="none" strike="noStrike" kern="1200" cap="none" spc="0" normalizeH="0" baseline="30000" noProof="0" dirty="0">
              <a:ln>
                <a:noFill/>
              </a:ln>
              <a:solidFill>
                <a:schemeClr val="bg1">
                  <a:lumMod val="50000"/>
                </a:schemeClr>
              </a:solidFill>
              <a:effectLst/>
              <a:uLnTx/>
              <a:uFillTx/>
              <a:ea typeface="Arial Unicode MS" pitchFamily="34" charset="-128"/>
              <a:cs typeface="Arial Unicode MS" pitchFamily="34" charset="-128"/>
            </a:endParaRPr>
          </a:p>
          <a:p>
            <a:pPr marL="0" marR="0" lvl="0" indent="0" algn="l" defTabSz="914400" rtl="0" eaLnBrk="1" fontAlgn="auto" latinLnBrk="0" hangingPunct="1">
              <a:lnSpc>
                <a:spcPct val="95000"/>
              </a:lnSpc>
              <a:buClrTx/>
              <a:buSzTx/>
              <a:buFontTx/>
              <a:buNone/>
              <a:tabLst/>
              <a:defRPr/>
            </a:pPr>
            <a:r>
              <a:rPr kumimoji="0" lang="en-US" sz="700" b="1" i="0" u="none" strike="noStrike" kern="1200" cap="none" spc="0" normalizeH="0" baseline="0" noProof="0" dirty="0">
                <a:ln>
                  <a:noFill/>
                </a:ln>
                <a:solidFill>
                  <a:schemeClr val="bg1">
                    <a:lumMod val="50000"/>
                  </a:schemeClr>
                </a:solidFill>
                <a:effectLst/>
                <a:uLnTx/>
                <a:uFillTx/>
                <a:ea typeface="+mn-ea"/>
                <a:cs typeface="+mn-cs"/>
              </a:rPr>
              <a:t>1. </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FUTURE II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Study</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Group</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Quadrivalent</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vaccine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against</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human</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papillomavirus</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to</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prevent</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high-grade cervical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lesions</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1"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N </a:t>
            </a:r>
            <a:r>
              <a:rPr kumimoji="0" lang="pt-BR" sz="700" b="0" i="1"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Engl</a:t>
            </a:r>
            <a:r>
              <a:rPr kumimoji="0" lang="pt-BR" sz="700" b="0" i="1"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J Med</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2007;356(19):1915-27.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2.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700" b="0" i="0" u="none" strike="noStrike" kern="1200" cap="none" spc="0" normalizeH="0" baseline="0" noProof="0" dirty="0">
                <a:ln>
                  <a:noFill/>
                </a:ln>
                <a:solidFill>
                  <a:schemeClr val="bg1">
                    <a:lumMod val="50000"/>
                  </a:schemeClr>
                </a:solidFill>
                <a:effectLst/>
                <a:uLnTx/>
                <a:uFillTx/>
                <a:ea typeface="+mn-ea"/>
                <a:cs typeface="+mn-cs"/>
              </a:rPr>
              <a:t> K et al. Final analysis of a 14-year long-term follow-up study of the effectiveness and immunogenicity of the quadrivalent human papillomavirus vaccine in women from four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nordic</a:t>
            </a:r>
            <a:r>
              <a:rPr kumimoji="0" lang="en-US" sz="700" b="0" i="0" u="none" strike="noStrike" kern="1200" cap="none" spc="0" normalizeH="0" baseline="0" noProof="0" dirty="0">
                <a:ln>
                  <a:noFill/>
                </a:ln>
                <a:solidFill>
                  <a:schemeClr val="bg1">
                    <a:lumMod val="50000"/>
                  </a:schemeClr>
                </a:solidFill>
                <a:effectLst/>
                <a:uLnTx/>
                <a:uFillTx/>
                <a:ea typeface="+mn-ea"/>
                <a:cs typeface="+mn-cs"/>
              </a:rPr>
              <a:t> countries.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EClinicalMedicine</a:t>
            </a:r>
            <a:r>
              <a:rPr kumimoji="0" lang="en-US" sz="700" b="0" i="1"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mn-ea"/>
                <a:cs typeface="+mn-cs"/>
              </a:rPr>
              <a:t>2020;23:100401.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3. </a:t>
            </a:r>
            <a:r>
              <a:rPr kumimoji="0" lang="en-US" sz="700" b="0" i="0" u="none" strike="noStrike" kern="1200" cap="none" spc="0" normalizeH="0" baseline="0" noProof="0" dirty="0">
                <a:ln>
                  <a:noFill/>
                </a:ln>
                <a:solidFill>
                  <a:schemeClr val="bg1">
                    <a:lumMod val="50000"/>
                  </a:schemeClr>
                </a:solidFill>
                <a:effectLst/>
                <a:uLnTx/>
                <a:uFillTx/>
                <a:ea typeface="+mn-ea"/>
                <a:cs typeface="+mn-cs"/>
              </a:rPr>
              <a:t>Giuliano AR,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Palefsky</a:t>
            </a:r>
            <a:r>
              <a:rPr kumimoji="0" lang="en-US" sz="700" b="0" i="0" u="none" strike="noStrike" kern="1200" cap="none" spc="0" normalizeH="0" baseline="0" noProof="0" dirty="0">
                <a:ln>
                  <a:noFill/>
                </a:ln>
                <a:solidFill>
                  <a:schemeClr val="bg1">
                    <a:lumMod val="50000"/>
                  </a:schemeClr>
                </a:solidFill>
                <a:effectLst/>
                <a:uLnTx/>
                <a:uFillTx/>
                <a:ea typeface="+mn-ea"/>
                <a:cs typeface="+mn-cs"/>
              </a:rPr>
              <a:t> JM, Goldstone S et al. Efficacy of Quadrivalent HPV Vaccine against HPV Infection and Disease in Males. N Engl J Med. 2011;364:401-411.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4.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Goldstone S, Giuliano AR,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Palefsky</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JM et al. Efficacy, immunogenicity, and safety of a quadrivalent HPV vaccine in men: results of an open-label, long-term extension of a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randomised</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placebo-controlled, phase 3 trial. </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Lancet Infect Dis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2022;22:413–425.</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1" i="0" u="none" strike="noStrike" kern="1200" cap="none" spc="0" normalizeH="0" baseline="0" noProof="0" dirty="0">
                <a:ln>
                  <a:noFill/>
                </a:ln>
                <a:solidFill>
                  <a:schemeClr val="bg1">
                    <a:lumMod val="50000"/>
                  </a:schemeClr>
                </a:solidFill>
                <a:effectLst/>
                <a:uLnTx/>
                <a:uFillTx/>
                <a:ea typeface="+mn-ea"/>
                <a:cs typeface="+mn-cs"/>
              </a:rPr>
              <a:t>5.</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Reisinger KS, Block SL,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Lazcano</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-Ponce E et al. Safety and persistent immunogenicity of a quadrivalent human papillomavirus types 6, 11, 16, 18 L1 virus-like particle vaccine in preadolescents and adolescents: a randomized controlled trial.</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Pediatr</a:t>
            </a:r>
            <a:r>
              <a:rPr kumimoji="0" lang="en-US" sz="700" b="0" i="1" u="none" strike="noStrike" kern="1200" cap="none" spc="0" normalizeH="0" baseline="0" noProof="0" dirty="0">
                <a:ln>
                  <a:noFill/>
                </a:ln>
                <a:solidFill>
                  <a:schemeClr val="bg1">
                    <a:lumMod val="50000"/>
                  </a:schemeClr>
                </a:solidFill>
                <a:effectLst/>
                <a:uLnTx/>
                <a:uFillTx/>
                <a:ea typeface="+mn-ea"/>
                <a:cs typeface="+mn-cs"/>
              </a:rPr>
              <a:t> Infect Dis J</a:t>
            </a:r>
            <a:r>
              <a:rPr kumimoji="0" lang="en-US" sz="700" b="0" i="1" u="none" strike="noStrike" kern="1200" cap="small"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mn-ea"/>
                <a:cs typeface="+mn-cs"/>
              </a:rPr>
              <a:t>2007;26:201–209.</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mn-cs"/>
              </a:rPr>
              <a:t> </a:t>
            </a:r>
            <a:r>
              <a:rPr kumimoji="0" lang="en-US" sz="700" b="1" i="0" u="none" strike="noStrike" kern="1200" cap="none" spc="0" normalizeH="0" baseline="0" noProof="0" dirty="0">
                <a:ln>
                  <a:noFill/>
                </a:ln>
                <a:solidFill>
                  <a:schemeClr val="bg1">
                    <a:lumMod val="50000"/>
                  </a:schemeClr>
                </a:solidFill>
                <a:effectLst/>
                <a:uLnTx/>
                <a:uFillTx/>
                <a:ea typeface="+mn-ea"/>
                <a:cs typeface="+mn-cs"/>
              </a:rPr>
              <a:t>6.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Ferris DG,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Block SL et al. 4-Valent Human Papillomavirus (4vHPV) Vaccine in Preadolescents and Adolescents After 10 Years. </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2017;140:e20163947.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7. </a:t>
            </a:r>
            <a:r>
              <a:rPr kumimoji="0" lang="en-US" sz="700" b="0" i="0" u="none" strike="noStrike" kern="1200" cap="none" spc="0" normalizeH="0" baseline="0" noProof="0" dirty="0">
                <a:ln>
                  <a:noFill/>
                </a:ln>
                <a:solidFill>
                  <a:schemeClr val="bg1">
                    <a:lumMod val="50000"/>
                  </a:schemeClr>
                </a:solidFill>
                <a:effectLst/>
                <a:uLnTx/>
                <a:uFillTx/>
                <a:ea typeface="+mn-ea"/>
                <a:cs typeface="+mn-cs"/>
              </a:rPr>
              <a:t>Muñoz N,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Manalastas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RJ,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Pitisuttithum</a:t>
            </a:r>
            <a:r>
              <a:rPr kumimoji="0" lang="en-US" sz="700" b="0" i="0" u="none" strike="noStrike" kern="1200" cap="none" spc="0" normalizeH="0" baseline="0" noProof="0" dirty="0">
                <a:ln>
                  <a:noFill/>
                </a:ln>
                <a:solidFill>
                  <a:schemeClr val="bg1">
                    <a:lumMod val="50000"/>
                  </a:schemeClr>
                </a:solidFill>
                <a:effectLst/>
                <a:uLnTx/>
                <a:uFillTx/>
                <a:ea typeface="+mn-ea"/>
                <a:cs typeface="+mn-cs"/>
              </a:rPr>
              <a:t> P et al. Safety, immunogenicity, and efficacy of quadrivalent human papillomavirus (types 6, 11, 16, 18) recombinant vaccine in women aged 24-45 years: a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randomised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double-blind trial. </a:t>
            </a:r>
            <a:r>
              <a:rPr kumimoji="0" lang="en-US" sz="700" b="0" i="1" u="none" strike="noStrike" kern="1200" cap="none" spc="0" normalizeH="0" baseline="0" noProof="0" dirty="0">
                <a:ln>
                  <a:noFill/>
                </a:ln>
                <a:solidFill>
                  <a:schemeClr val="bg1">
                    <a:lumMod val="50000"/>
                  </a:schemeClr>
                </a:solidFill>
                <a:effectLst/>
                <a:uLnTx/>
                <a:uFillTx/>
                <a:ea typeface="+mn-ea"/>
                <a:cs typeface="+mn-cs"/>
              </a:rPr>
              <a:t>Lancet</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2009;373:1949–1957.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8.</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lang="en-US" sz="700" dirty="0">
                <a:solidFill>
                  <a:schemeClr val="bg1">
                    <a:lumMod val="50000"/>
                  </a:schemeClr>
                </a:solidFill>
                <a:ea typeface="+mn-ea"/>
                <a:cs typeface="+mn-cs"/>
              </a:rPr>
              <a:t>Maldonado I, Plata M, Gonzalez M et al. Effectiveness, immunogenicity, and safety of the quadrivalent HPV vaccine in women and men aged 27-45 years. </a:t>
            </a:r>
            <a:r>
              <a:rPr lang="en-US" sz="700" i="1" dirty="0">
                <a:solidFill>
                  <a:schemeClr val="bg1">
                    <a:lumMod val="50000"/>
                  </a:schemeClr>
                </a:solidFill>
                <a:ea typeface="+mn-ea"/>
                <a:cs typeface="+mn-cs"/>
              </a:rPr>
              <a:t>Hum </a:t>
            </a:r>
            <a:r>
              <a:rPr lang="en-US" sz="700" i="1" dirty="0" err="1">
                <a:solidFill>
                  <a:schemeClr val="bg1">
                    <a:lumMod val="50000"/>
                  </a:schemeClr>
                </a:solidFill>
                <a:ea typeface="+mn-ea"/>
                <a:cs typeface="+mn-cs"/>
              </a:rPr>
              <a:t>Vaccin</a:t>
            </a:r>
            <a:r>
              <a:rPr lang="en-US" sz="700" i="1" dirty="0">
                <a:solidFill>
                  <a:schemeClr val="bg1">
                    <a:lumMod val="50000"/>
                  </a:schemeClr>
                </a:solidFill>
                <a:ea typeface="+mn-ea"/>
                <a:cs typeface="+mn-cs"/>
              </a:rPr>
              <a:t> </a:t>
            </a:r>
            <a:r>
              <a:rPr lang="en-US" sz="700" i="1" dirty="0" err="1">
                <a:solidFill>
                  <a:schemeClr val="bg1">
                    <a:lumMod val="50000"/>
                  </a:schemeClr>
                </a:solidFill>
                <a:ea typeface="+mn-ea"/>
                <a:cs typeface="+mn-cs"/>
              </a:rPr>
              <a:t>Immunother</a:t>
            </a:r>
            <a:r>
              <a:rPr lang="en-US" sz="700" dirty="0">
                <a:solidFill>
                  <a:schemeClr val="bg1">
                    <a:lumMod val="50000"/>
                  </a:schemeClr>
                </a:solidFill>
                <a:ea typeface="+mn-ea"/>
                <a:cs typeface="+mn-cs"/>
              </a:rPr>
              <a:t>. 2022;18:2078626</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9</a:t>
            </a:r>
            <a:r>
              <a:rPr kumimoji="0" lang="en-US" sz="700" b="1"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Van Damme P, Olsson SE, Block S et al. Immunogenicity and Safety of a 9-Valent HPV Vaccine. </a:t>
            </a:r>
            <a:r>
              <a:rPr kumimoji="0" lang="en-US" sz="700" b="0" i="1" u="none" strike="noStrike" kern="1200" cap="none" spc="0" normalizeH="0" baseline="0" noProof="0" dirty="0">
                <a:ln>
                  <a:noFill/>
                </a:ln>
                <a:solidFill>
                  <a:schemeClr val="bg1">
                    <a:lumMod val="50000"/>
                  </a:schemeClr>
                </a:solidFill>
                <a:effectLst/>
                <a:uLnTx/>
                <a:uFillTx/>
                <a:ea typeface="+mn-ea"/>
                <a:cs typeface="+mn-cs"/>
              </a:rPr>
              <a:t>Pediatrics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2015;136:e28–e39. </a:t>
            </a:r>
            <a:r>
              <a:rPr kumimoji="0" lang="en-US" sz="700" b="1" i="0" u="none" strike="noStrike" kern="1200" cap="none" spc="0" normalizeH="0" baseline="0" noProof="0" dirty="0">
                <a:ln>
                  <a:noFill/>
                </a:ln>
                <a:solidFill>
                  <a:schemeClr val="bg1">
                    <a:lumMod val="50000"/>
                  </a:schemeClr>
                </a:solidFill>
                <a:effectLst/>
                <a:uLnTx/>
                <a:uFillTx/>
                <a:ea typeface="+mn-ea"/>
                <a:cs typeface="+mn-cs"/>
              </a:rPr>
              <a:t>10.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Restrepo J, Herrera T,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et al. Ten-Year Follow-up of 9-Valent Human</a:t>
            </a:r>
          </a:p>
          <a:p>
            <a:pPr marL="0" marR="0" lvl="0" indent="0" algn="l" defTabSz="914400" rtl="0" eaLnBrk="1" fontAlgn="auto" latinLnBrk="0" hangingPunct="1">
              <a:lnSpc>
                <a:spcPct val="95000"/>
              </a:lnSpc>
              <a:buClrTx/>
              <a:buSzTx/>
              <a:buFontTx/>
              <a:buNone/>
              <a:tabLst/>
              <a:defRPr/>
            </a:pP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Papillomavirus Vaccine: Immunogenicity, Effectiveness, and Safety. </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2023;152(4):e2022060993.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11. </a:t>
            </a:r>
            <a:r>
              <a:rPr kumimoji="0" lang="en-US" sz="700" b="0" i="0" u="none" strike="noStrike" kern="1200" cap="none" spc="0" normalizeH="0" baseline="0" noProof="0" dirty="0">
                <a:ln>
                  <a:noFill/>
                </a:ln>
                <a:solidFill>
                  <a:schemeClr val="bg1">
                    <a:lumMod val="50000"/>
                  </a:schemeClr>
                </a:solidFill>
                <a:effectLst/>
                <a:uLnTx/>
                <a:uFillTx/>
                <a:ea typeface="+mn-ea"/>
                <a:cs typeface="+mn-cs"/>
              </a:rPr>
              <a:t>Huh WK,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Joura</a:t>
            </a:r>
            <a:r>
              <a:rPr kumimoji="0" lang="en-US" sz="700" b="0" i="0" u="none" strike="noStrike" kern="1200" cap="none" spc="0" normalizeH="0" baseline="0" noProof="0" dirty="0">
                <a:ln>
                  <a:noFill/>
                </a:ln>
                <a:solidFill>
                  <a:schemeClr val="bg1">
                    <a:lumMod val="50000"/>
                  </a:schemeClr>
                </a:solidFill>
                <a:effectLst/>
                <a:uLnTx/>
                <a:uFillTx/>
                <a:ea typeface="+mn-ea"/>
                <a:cs typeface="+mn-cs"/>
              </a:rPr>
              <a:t> EA, Giuliano AR et al. Final efficacy, immunogenicity, and safety analyses of a nine-valent human papillomavirus vaccine in women aged 16-26 years: a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randomised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double-blind trial. </a:t>
            </a:r>
            <a:r>
              <a:rPr kumimoji="0" lang="en-US" sz="700" b="0" i="1" u="none" strike="noStrike" kern="1200" cap="none" spc="0" normalizeH="0" baseline="0" noProof="0" dirty="0">
                <a:ln>
                  <a:noFill/>
                </a:ln>
                <a:solidFill>
                  <a:schemeClr val="bg1">
                    <a:lumMod val="50000"/>
                  </a:schemeClr>
                </a:solidFill>
                <a:effectLst/>
                <a:uLnTx/>
                <a:uFillTx/>
                <a:ea typeface="+mn-ea"/>
                <a:cs typeface="+mn-cs"/>
              </a:rPr>
              <a:t>Lancet</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2017;390:2143–2159.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12.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700" b="0" i="0" u="none" strike="noStrike" kern="1200" cap="none" spc="0" normalizeH="0" baseline="0" noProof="0" dirty="0">
                <a:ln>
                  <a:noFill/>
                </a:ln>
                <a:solidFill>
                  <a:schemeClr val="bg1">
                    <a:lumMod val="50000"/>
                  </a:schemeClr>
                </a:solidFill>
                <a:effectLst/>
                <a:uLnTx/>
                <a:uFillTx/>
                <a:ea typeface="+mn-ea"/>
                <a:cs typeface="+mn-cs"/>
              </a:rPr>
              <a:t> K et al. Long-term effectiveness of the nine-valent human papillomavirus vaccine in Scandinavian women: interim analysis after 8 years of follow-up. </a:t>
            </a:r>
            <a:r>
              <a:rPr kumimoji="0" lang="en-US" sz="700" b="0" i="1" u="none" strike="noStrike" kern="1200" cap="none" spc="0" normalizeH="0" baseline="0" noProof="0" dirty="0">
                <a:ln>
                  <a:noFill/>
                </a:ln>
                <a:solidFill>
                  <a:schemeClr val="bg1">
                    <a:lumMod val="50000"/>
                  </a:schemeClr>
                </a:solidFill>
                <a:effectLst/>
                <a:uLnTx/>
                <a:uFillTx/>
                <a:ea typeface="+mn-ea"/>
                <a:cs typeface="+mn-cs"/>
              </a:rPr>
              <a:t>Hum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Vaccin</a:t>
            </a:r>
            <a:r>
              <a:rPr kumimoji="0" lang="en-US" sz="700" b="0" i="1" u="none" strike="noStrike" kern="1200" cap="none" spc="0" normalizeH="0" baseline="0" noProof="0" dirty="0">
                <a:ln>
                  <a:noFill/>
                </a:ln>
                <a:solidFill>
                  <a:schemeClr val="bg1">
                    <a:lumMod val="50000"/>
                  </a:schemeClr>
                </a:solidFill>
                <a:effectLst/>
                <a:uLnTx/>
                <a:uFillTx/>
                <a:ea typeface="+mn-ea"/>
                <a:cs typeface="+mn-cs"/>
              </a:rPr>
              <a:t>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Immunother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2021;17:943–949</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p>
        </p:txBody>
      </p:sp>
      <p:grpSp>
        <p:nvGrpSpPr>
          <p:cNvPr id="118" name="Group 117">
            <a:extLst>
              <a:ext uri="{FF2B5EF4-FFF2-40B4-BE49-F238E27FC236}">
                <a16:creationId xmlns:a16="http://schemas.microsoft.com/office/drawing/2014/main" id="{434E156A-B0ED-9CE6-0ECD-B7EFFF0B4E02}"/>
              </a:ext>
            </a:extLst>
          </p:cNvPr>
          <p:cNvGrpSpPr/>
          <p:nvPr/>
        </p:nvGrpSpPr>
        <p:grpSpPr>
          <a:xfrm>
            <a:off x="278689" y="2531218"/>
            <a:ext cx="7712007" cy="2663663"/>
            <a:chOff x="34705" y="2416629"/>
            <a:chExt cx="8262930" cy="2853944"/>
          </a:xfrm>
        </p:grpSpPr>
        <p:sp>
          <p:nvSpPr>
            <p:cNvPr id="86" name="Text Box 15">
              <a:hlinkClick r:id="" action="ppaction://noaction"/>
              <a:extLst>
                <a:ext uri="{FF2B5EF4-FFF2-40B4-BE49-F238E27FC236}">
                  <a16:creationId xmlns:a16="http://schemas.microsoft.com/office/drawing/2014/main" id="{EA7CC570-1A40-4307-B3BB-290711418EA7}"/>
                </a:ext>
              </a:extLst>
            </p:cNvPr>
            <p:cNvSpPr txBox="1">
              <a:spLocks noChangeArrowheads="1"/>
            </p:cNvSpPr>
            <p:nvPr/>
          </p:nvSpPr>
          <p:spPr bwMode="auto">
            <a:xfrm>
              <a:off x="1231758" y="4904812"/>
              <a:ext cx="1339306" cy="365761"/>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14</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2</a:t>
              </a:r>
            </a:p>
          </p:txBody>
        </p:sp>
        <p:sp>
          <p:nvSpPr>
            <p:cNvPr id="131" name="Text Box 10">
              <a:extLst>
                <a:ext uri="{FF2B5EF4-FFF2-40B4-BE49-F238E27FC236}">
                  <a16:creationId xmlns:a16="http://schemas.microsoft.com/office/drawing/2014/main" id="{4637095B-4BEA-C741-8598-709C4179B410}"/>
                </a:ext>
              </a:extLst>
            </p:cNvPr>
            <p:cNvSpPr txBox="1">
              <a:spLocks noChangeArrowheads="1"/>
            </p:cNvSpPr>
            <p:nvPr/>
          </p:nvSpPr>
          <p:spPr bwMode="auto">
            <a:xfrm>
              <a:off x="433533" y="3240096"/>
              <a:ext cx="1142362" cy="455073"/>
            </a:xfrm>
            <a:prstGeom prst="rect">
              <a:avLst/>
            </a:prstGeom>
            <a:noFill/>
            <a:ln w="9525">
              <a:noFill/>
              <a:miter lim="800000"/>
              <a:headEnd/>
              <a:tailEnd/>
            </a:ln>
          </p:spPr>
          <p:txBody>
            <a:bodyPr wrap="square">
              <a:spAutoFit/>
            </a:bodyPr>
            <a:lstStyle/>
            <a:p>
              <a:pPr marL="0" marR="0" lvl="0" indent="0" algn="r" defTabSz="457200" rtl="0" eaLnBrk="0" fontAlgn="base" latinLnBrk="0" hangingPunct="0">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OBJETIVO PRIMÁRIO</a:t>
              </a:r>
            </a:p>
          </p:txBody>
        </p:sp>
        <p:sp>
          <p:nvSpPr>
            <p:cNvPr id="137" name="Text Box 15">
              <a:hlinkClick r:id="" action="ppaction://noaction"/>
              <a:extLst>
                <a:ext uri="{FF2B5EF4-FFF2-40B4-BE49-F238E27FC236}">
                  <a16:creationId xmlns:a16="http://schemas.microsoft.com/office/drawing/2014/main" id="{8C3D0C7E-A229-6A41-A65F-B632DD82B15A}"/>
                </a:ext>
              </a:extLst>
            </p:cNvPr>
            <p:cNvSpPr txBox="1">
              <a:spLocks noChangeArrowheads="1"/>
            </p:cNvSpPr>
            <p:nvPr/>
          </p:nvSpPr>
          <p:spPr bwMode="auto">
            <a:xfrm>
              <a:off x="2030175" y="2956295"/>
              <a:ext cx="133930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NIC 2+, AIS e câncer cervical relacionado ao HPV</a:t>
              </a:r>
              <a:r>
                <a:rPr kumimoji="0" lang="en-US" sz="12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2,a</a:t>
              </a:r>
            </a:p>
          </p:txBody>
        </p:sp>
        <p:sp>
          <p:nvSpPr>
            <p:cNvPr id="97" name="Text Box 15">
              <a:hlinkClick r:id="" action="ppaction://noaction"/>
              <a:extLst>
                <a:ext uri="{FF2B5EF4-FFF2-40B4-BE49-F238E27FC236}">
                  <a16:creationId xmlns:a16="http://schemas.microsoft.com/office/drawing/2014/main" id="{936F3BB1-2CB2-46C3-A0F2-4C0C5F01AD0D}"/>
                </a:ext>
              </a:extLst>
            </p:cNvPr>
            <p:cNvSpPr txBox="1">
              <a:spLocks noChangeArrowheads="1"/>
            </p:cNvSpPr>
            <p:nvPr/>
          </p:nvSpPr>
          <p:spPr bwMode="auto">
            <a:xfrm>
              <a:off x="6331070" y="4260126"/>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8</a:t>
              </a:r>
            </a:p>
          </p:txBody>
        </p:sp>
        <p:sp>
          <p:nvSpPr>
            <p:cNvPr id="134" name="Text Box 15">
              <a:hlinkClick r:id="" action="ppaction://noaction"/>
              <a:extLst>
                <a:ext uri="{FF2B5EF4-FFF2-40B4-BE49-F238E27FC236}">
                  <a16:creationId xmlns:a16="http://schemas.microsoft.com/office/drawing/2014/main" id="{F22F8F09-C29F-8946-810F-C116F1D1CEB6}"/>
                </a:ext>
              </a:extLst>
            </p:cNvPr>
            <p:cNvSpPr txBox="1">
              <a:spLocks noChangeArrowheads="1"/>
            </p:cNvSpPr>
            <p:nvPr/>
          </p:nvSpPr>
          <p:spPr bwMode="auto">
            <a:xfrm>
              <a:off x="7162579" y="2921019"/>
              <a:ext cx="113505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S PGothic" pitchFamily="34" charset="-128"/>
                  <a:cs typeface="Arial" panose="020B0604020202020204" pitchFamily="34" charset="0"/>
                </a:rPr>
                <a:t>Doenças</a:t>
              </a: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 </a:t>
              </a:r>
              <a:r>
                <a:rPr kumimoji="0" lang="en-US" sz="1200" b="0" i="0" u="none" strike="noStrike" kern="1200" cap="none" spc="0" normalizeH="0" baseline="0" noProof="0" dirty="0" err="1">
                  <a:ln>
                    <a:noFill/>
                  </a:ln>
                  <a:solidFill>
                    <a:srgbClr val="292929"/>
                  </a:solidFill>
                  <a:effectLst/>
                  <a:uLnTx/>
                  <a:uFillTx/>
                  <a:latin typeface="Arial" panose="020B0604020202020204"/>
                  <a:ea typeface="MS PGothic" pitchFamily="34" charset="-128"/>
                  <a:cs typeface="Arial" panose="020B0604020202020204" pitchFamily="34" charset="0"/>
                </a:rPr>
                <a:t>relacionadas</a:t>
              </a: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 </a:t>
              </a:r>
              <a:r>
                <a:rPr kumimoji="0" lang="en-US" sz="1200" b="0" i="0" u="none" strike="noStrike" kern="1200" cap="none" spc="0" normalizeH="0" baseline="0" noProof="0" dirty="0" err="1">
                  <a:ln>
                    <a:noFill/>
                  </a:ln>
                  <a:solidFill>
                    <a:srgbClr val="292929"/>
                  </a:solidFill>
                  <a:effectLst/>
                  <a:uLnTx/>
                  <a:uFillTx/>
                  <a:latin typeface="Arial" panose="020B0604020202020204"/>
                  <a:ea typeface="MS PGothic" pitchFamily="34" charset="-128"/>
                  <a:cs typeface="Arial" panose="020B0604020202020204" pitchFamily="34" charset="0"/>
                </a:rPr>
                <a:t>ao</a:t>
              </a: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 HPV</a:t>
              </a:r>
              <a:r>
                <a:rPr kumimoji="0" lang="en-US" sz="12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8,e</a:t>
              </a:r>
            </a:p>
          </p:txBody>
        </p:sp>
        <p:sp>
          <p:nvSpPr>
            <p:cNvPr id="101" name="Text Box 15">
              <a:hlinkClick r:id="" action="ppaction://noaction"/>
              <a:extLst>
                <a:ext uri="{FF2B5EF4-FFF2-40B4-BE49-F238E27FC236}">
                  <a16:creationId xmlns:a16="http://schemas.microsoft.com/office/drawing/2014/main" id="{EAE0DAFF-AA4B-4C12-9723-69914D0991E5}"/>
                </a:ext>
              </a:extLst>
            </p:cNvPr>
            <p:cNvSpPr txBox="1">
              <a:spLocks noChangeArrowheads="1"/>
            </p:cNvSpPr>
            <p:nvPr/>
          </p:nvSpPr>
          <p:spPr bwMode="auto">
            <a:xfrm>
              <a:off x="2939645" y="4295401"/>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4</a:t>
              </a:r>
            </a:p>
          </p:txBody>
        </p:sp>
        <p:sp>
          <p:nvSpPr>
            <p:cNvPr id="133" name="Text Box 15">
              <a:hlinkClick r:id="" action="ppaction://noaction"/>
              <a:extLst>
                <a:ext uri="{FF2B5EF4-FFF2-40B4-BE49-F238E27FC236}">
                  <a16:creationId xmlns:a16="http://schemas.microsoft.com/office/drawing/2014/main" id="{0BEE01CC-9E1D-D54B-A0A9-AF71056A2AF5}"/>
                </a:ext>
              </a:extLst>
            </p:cNvPr>
            <p:cNvSpPr txBox="1">
              <a:spLocks noChangeArrowheads="1"/>
            </p:cNvSpPr>
            <p:nvPr/>
          </p:nvSpPr>
          <p:spPr bwMode="auto">
            <a:xfrm>
              <a:off x="3740977" y="2978844"/>
              <a:ext cx="133930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Verrugas genitais externas relacionadas ao HPV e AIN</a:t>
              </a:r>
              <a:r>
                <a:rPr kumimoji="0" lang="en-US" sz="12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4,b</a:t>
              </a:r>
            </a:p>
          </p:txBody>
        </p:sp>
        <p:sp>
          <p:nvSpPr>
            <p:cNvPr id="93" name="Text Box 15">
              <a:hlinkClick r:id="" action="ppaction://noaction"/>
              <a:extLst>
                <a:ext uri="{FF2B5EF4-FFF2-40B4-BE49-F238E27FC236}">
                  <a16:creationId xmlns:a16="http://schemas.microsoft.com/office/drawing/2014/main" id="{B186E557-3680-4BA1-8B2B-93B7F9FB84ED}"/>
                </a:ext>
              </a:extLst>
            </p:cNvPr>
            <p:cNvSpPr txBox="1">
              <a:spLocks noChangeArrowheads="1"/>
            </p:cNvSpPr>
            <p:nvPr/>
          </p:nvSpPr>
          <p:spPr bwMode="auto">
            <a:xfrm>
              <a:off x="4665400" y="4260126"/>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6</a:t>
              </a:r>
            </a:p>
          </p:txBody>
        </p:sp>
        <p:sp>
          <p:nvSpPr>
            <p:cNvPr id="135" name="Text Box 15">
              <a:hlinkClick r:id="" action="ppaction://noaction"/>
              <a:extLst>
                <a:ext uri="{FF2B5EF4-FFF2-40B4-BE49-F238E27FC236}">
                  <a16:creationId xmlns:a16="http://schemas.microsoft.com/office/drawing/2014/main" id="{0B2DAD9D-CB2B-684E-9037-2F6A66C2FE97}"/>
                </a:ext>
              </a:extLst>
            </p:cNvPr>
            <p:cNvSpPr txBox="1">
              <a:spLocks noChangeArrowheads="1"/>
            </p:cNvSpPr>
            <p:nvPr/>
          </p:nvSpPr>
          <p:spPr bwMode="auto">
            <a:xfrm>
              <a:off x="5451777" y="2942345"/>
              <a:ext cx="1286614" cy="120840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1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Doenças relacionadas ao HPV, cânceres, infecção persistente, respostas de anticorpos</a:t>
              </a:r>
              <a:r>
                <a:rPr kumimoji="0" lang="en-US" sz="11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6,c,d</a:t>
              </a:r>
            </a:p>
            <a:p>
              <a:pPr marL="0" marR="0" lvl="0" indent="0" algn="l" defTabSz="457200" rtl="0" eaLnBrk="0" fontAlgn="base" latinLnBrk="0" hangingPunct="0">
                <a:lnSpc>
                  <a:spcPct val="95000"/>
                </a:lnSpc>
                <a:spcBef>
                  <a:spcPts val="0"/>
                </a:spcBef>
                <a:spcAft>
                  <a:spcPts val="0"/>
                </a:spcAft>
                <a:buClrTx/>
                <a:buSzTx/>
                <a:buFontTx/>
                <a:buNone/>
                <a:tabLst/>
                <a:defRPr/>
              </a:pPr>
              <a:endParaRPr kumimoji="0" lang="en-US" sz="11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endParaRPr>
            </a:p>
          </p:txBody>
        </p:sp>
        <p:grpSp>
          <p:nvGrpSpPr>
            <p:cNvPr id="103" name="Group 102">
              <a:extLst>
                <a:ext uri="{FF2B5EF4-FFF2-40B4-BE49-F238E27FC236}">
                  <a16:creationId xmlns:a16="http://schemas.microsoft.com/office/drawing/2014/main" id="{07B25BA5-4F93-3439-AFDC-161F80C8BF94}"/>
                </a:ext>
              </a:extLst>
            </p:cNvPr>
            <p:cNvGrpSpPr/>
            <p:nvPr/>
          </p:nvGrpSpPr>
          <p:grpSpPr>
            <a:xfrm>
              <a:off x="34705" y="3719885"/>
              <a:ext cx="1669107" cy="1017358"/>
              <a:chOff x="34705" y="4068227"/>
              <a:chExt cx="1669107" cy="1017358"/>
            </a:xfrm>
          </p:grpSpPr>
          <p:sp>
            <p:nvSpPr>
              <p:cNvPr id="126" name="Text Box 10">
                <a:extLst>
                  <a:ext uri="{FF2B5EF4-FFF2-40B4-BE49-F238E27FC236}">
                    <a16:creationId xmlns:a16="http://schemas.microsoft.com/office/drawing/2014/main" id="{17120806-4732-40DE-87EE-88426E319DCA}"/>
                  </a:ext>
                </a:extLst>
              </p:cNvPr>
              <p:cNvSpPr txBox="1">
                <a:spLocks noChangeArrowheads="1"/>
              </p:cNvSpPr>
              <p:nvPr/>
            </p:nvSpPr>
            <p:spPr bwMode="auto">
              <a:xfrm>
                <a:off x="34705" y="4068227"/>
                <a:ext cx="1669107" cy="544108"/>
              </a:xfrm>
              <a:prstGeom prst="rect">
                <a:avLst/>
              </a:prstGeom>
              <a:noFill/>
              <a:ln w="9525">
                <a:noFill/>
                <a:miter lim="800000"/>
                <a:headEnd/>
                <a:tailEnd/>
              </a:ln>
            </p:spPr>
            <p:txBody>
              <a:bodyPr wrap="square">
                <a:spAutoFit/>
              </a:bodyPr>
              <a:lstStyle/>
              <a:p>
                <a:pPr marL="0" marR="0" lvl="0" indent="0" algn="r" defTabSz="457200" rtl="0" eaLnBrk="0" fontAlgn="base" latinLnBrk="0" hangingPunct="0">
                  <a:lnSpc>
                    <a:spcPct val="90000"/>
                  </a:lnSpc>
                  <a:spcBef>
                    <a:spcPts val="0"/>
                  </a:spcBef>
                  <a:spcAft>
                    <a:spcPct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ESTUDOS DE ACOMPANHAMENTO DE LONGO PRAZO</a:t>
                </a:r>
                <a:endParaRPr kumimoji="0" lang="en-US" sz="10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endParaRPr>
              </a:p>
            </p:txBody>
          </p:sp>
          <p:sp>
            <p:nvSpPr>
              <p:cNvPr id="168" name="Rounded Rectangle 7">
                <a:extLst>
                  <a:ext uri="{FF2B5EF4-FFF2-40B4-BE49-F238E27FC236}">
                    <a16:creationId xmlns:a16="http://schemas.microsoft.com/office/drawing/2014/main" id="{220EF0D9-847A-B74D-9BE8-2C9CC36648C0}"/>
                  </a:ext>
                </a:extLst>
              </p:cNvPr>
              <p:cNvSpPr/>
              <p:nvPr/>
            </p:nvSpPr>
            <p:spPr>
              <a:xfrm>
                <a:off x="1163178" y="4948425"/>
                <a:ext cx="137160" cy="137160"/>
              </a:xfrm>
              <a:prstGeom prst="roundRect">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69" name="Rounded Rectangle 7">
                <a:extLst>
                  <a:ext uri="{FF2B5EF4-FFF2-40B4-BE49-F238E27FC236}">
                    <a16:creationId xmlns:a16="http://schemas.microsoft.com/office/drawing/2014/main" id="{B875E000-62DF-C24A-A9D8-25DCAB832DAE}"/>
                  </a:ext>
                </a:extLst>
              </p:cNvPr>
              <p:cNvSpPr/>
              <p:nvPr/>
            </p:nvSpPr>
            <p:spPr>
              <a:xfrm>
                <a:off x="972983" y="4948425"/>
                <a:ext cx="137160" cy="137160"/>
              </a:xfrm>
              <a:prstGeom prst="round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59" name="Rounded Rectangle 7">
              <a:extLst>
                <a:ext uri="{FF2B5EF4-FFF2-40B4-BE49-F238E27FC236}">
                  <a16:creationId xmlns:a16="http://schemas.microsoft.com/office/drawing/2014/main" id="{2CFEBA83-C2E8-4107-A3BB-0249E079BFDB}"/>
                </a:ext>
              </a:extLst>
            </p:cNvPr>
            <p:cNvSpPr/>
            <p:nvPr/>
          </p:nvSpPr>
          <p:spPr>
            <a:xfrm flipV="1">
              <a:off x="1657826" y="2416630"/>
              <a:ext cx="304627" cy="2501899"/>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0" name="Rounded Rectangle 7">
              <a:extLst>
                <a:ext uri="{FF2B5EF4-FFF2-40B4-BE49-F238E27FC236}">
                  <a16:creationId xmlns:a16="http://schemas.microsoft.com/office/drawing/2014/main" id="{E5386F6E-6C2E-4F12-B489-0933F7CD99CC}"/>
                </a:ext>
              </a:extLst>
            </p:cNvPr>
            <p:cNvSpPr/>
            <p:nvPr/>
          </p:nvSpPr>
          <p:spPr>
            <a:xfrm flipV="1">
              <a:off x="6794213" y="2416630"/>
              <a:ext cx="304627" cy="1787070"/>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1" name="Rounded Rectangle 7">
              <a:extLst>
                <a:ext uri="{FF2B5EF4-FFF2-40B4-BE49-F238E27FC236}">
                  <a16:creationId xmlns:a16="http://schemas.microsoft.com/office/drawing/2014/main" id="{85165DBF-5CC8-458B-B20A-1841E733569D}"/>
                </a:ext>
              </a:extLst>
            </p:cNvPr>
            <p:cNvSpPr/>
            <p:nvPr/>
          </p:nvSpPr>
          <p:spPr>
            <a:xfrm flipV="1">
              <a:off x="3370516" y="2416629"/>
              <a:ext cx="304064" cy="1787070"/>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9" name="Rounded Rectangle 7">
              <a:extLst>
                <a:ext uri="{FF2B5EF4-FFF2-40B4-BE49-F238E27FC236}">
                  <a16:creationId xmlns:a16="http://schemas.microsoft.com/office/drawing/2014/main" id="{06F8A58D-3096-4092-8638-0AF52BE0BDED}"/>
                </a:ext>
              </a:extLst>
            </p:cNvPr>
            <p:cNvSpPr/>
            <p:nvPr/>
          </p:nvSpPr>
          <p:spPr>
            <a:xfrm flipV="1">
              <a:off x="5082084" y="2416630"/>
              <a:ext cx="304627" cy="1787070"/>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119" name="Group 118">
            <a:extLst>
              <a:ext uri="{FF2B5EF4-FFF2-40B4-BE49-F238E27FC236}">
                <a16:creationId xmlns:a16="http://schemas.microsoft.com/office/drawing/2014/main" id="{01A81B28-B0A3-E848-A7A8-59DB0DEDFE5D}"/>
              </a:ext>
            </a:extLst>
          </p:cNvPr>
          <p:cNvGrpSpPr/>
          <p:nvPr/>
        </p:nvGrpSpPr>
        <p:grpSpPr>
          <a:xfrm>
            <a:off x="8241376" y="2531219"/>
            <a:ext cx="3357251" cy="2061957"/>
            <a:chOff x="8345454" y="2416629"/>
            <a:chExt cx="3597081" cy="2209256"/>
          </a:xfrm>
        </p:grpSpPr>
        <p:sp>
          <p:nvSpPr>
            <p:cNvPr id="113" name="Text Box 15">
              <a:hlinkClick r:id="" action="ppaction://noaction"/>
              <a:extLst>
                <a:ext uri="{FF2B5EF4-FFF2-40B4-BE49-F238E27FC236}">
                  <a16:creationId xmlns:a16="http://schemas.microsoft.com/office/drawing/2014/main" id="{4AA34F98-7000-418E-A5D4-A84F69966BE2}"/>
                </a:ext>
              </a:extLst>
            </p:cNvPr>
            <p:cNvSpPr txBox="1">
              <a:spLocks noChangeArrowheads="1"/>
            </p:cNvSpPr>
            <p:nvPr/>
          </p:nvSpPr>
          <p:spPr bwMode="auto">
            <a:xfrm>
              <a:off x="10085135" y="3964230"/>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8</a:t>
              </a:r>
              <a:r>
                <a:rPr kumimoji="0" lang="en-US" sz="20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264A9A"/>
                  </a:solidFill>
                  <a:effectLst/>
                  <a:uLnTx/>
                  <a:uFillTx/>
                  <a:latin typeface="Arial" panose="020B0604020202020204"/>
                  <a:ea typeface="MS PGothic" pitchFamily="34" charset="-128"/>
                  <a:cs typeface="Arial" panose="020B0604020202020204" pitchFamily="34" charset="0"/>
                </a:rPr>
                <a:t>12</a:t>
              </a:r>
            </a:p>
          </p:txBody>
        </p:sp>
        <p:sp>
          <p:nvSpPr>
            <p:cNvPr id="69" name="Text Box 15">
              <a:hlinkClick r:id="" action="ppaction://noaction"/>
              <a:extLst>
                <a:ext uri="{FF2B5EF4-FFF2-40B4-BE49-F238E27FC236}">
                  <a16:creationId xmlns:a16="http://schemas.microsoft.com/office/drawing/2014/main" id="{00A6B69E-A5DA-4313-9009-6664CA1EFB69}"/>
                </a:ext>
              </a:extLst>
            </p:cNvPr>
            <p:cNvSpPr txBox="1">
              <a:spLocks noChangeArrowheads="1"/>
            </p:cNvSpPr>
            <p:nvPr/>
          </p:nvSpPr>
          <p:spPr bwMode="auto">
            <a:xfrm>
              <a:off x="10852694" y="3181355"/>
              <a:ext cx="1089841"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100" b="0" i="0" u="none" strike="noStrike" kern="1200" cap="none" spc="0" normalizeH="0" baseline="0" noProof="0" dirty="0">
                  <a:ln>
                    <a:noFill/>
                  </a:ln>
                  <a:solidFill>
                    <a:srgbClr val="292929"/>
                  </a:solidFill>
                  <a:effectLst/>
                  <a:uLnTx/>
                  <a:uFillTx/>
                  <a:latin typeface="Arial (Body)"/>
                  <a:ea typeface="MS PGothic" pitchFamily="34" charset="-128"/>
                  <a:cs typeface="Arial" panose="020B0604020202020204" pitchFamily="34" charset="0"/>
                </a:rPr>
                <a:t>NIC 2+, AIS e câncer cervical relacionado ao HPV</a:t>
              </a:r>
              <a:r>
                <a:rPr kumimoji="0" lang="en-US" sz="1100" b="0" i="0" u="none" strike="noStrike" kern="1200" cap="none" spc="0" normalizeH="0" baseline="30000" noProof="0" dirty="0">
                  <a:ln>
                    <a:noFill/>
                  </a:ln>
                  <a:solidFill>
                    <a:srgbClr val="292929"/>
                  </a:solidFill>
                  <a:effectLst/>
                  <a:uLnTx/>
                  <a:uFillTx/>
                  <a:latin typeface="Arial (Body)"/>
                  <a:ea typeface="MS PGothic" pitchFamily="34" charset="-128"/>
                  <a:cs typeface="Arial" panose="020B0604020202020204" pitchFamily="34" charset="0"/>
                </a:rPr>
                <a:t>12,g</a:t>
              </a:r>
            </a:p>
          </p:txBody>
        </p:sp>
        <p:sp>
          <p:nvSpPr>
            <p:cNvPr id="109" name="Text Box 15">
              <a:hlinkClick r:id="" action="ppaction://noaction"/>
              <a:extLst>
                <a:ext uri="{FF2B5EF4-FFF2-40B4-BE49-F238E27FC236}">
                  <a16:creationId xmlns:a16="http://schemas.microsoft.com/office/drawing/2014/main" id="{E7447DB3-72E9-4B22-A3C2-D83B0B78403E}"/>
                </a:ext>
              </a:extLst>
            </p:cNvPr>
            <p:cNvSpPr txBox="1">
              <a:spLocks noChangeArrowheads="1"/>
            </p:cNvSpPr>
            <p:nvPr/>
          </p:nvSpPr>
          <p:spPr bwMode="auto">
            <a:xfrm>
              <a:off x="8345454" y="4260125"/>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264A9A"/>
                  </a:solidFill>
                  <a:effectLst/>
                  <a:uLnTx/>
                  <a:uFillTx/>
                  <a:latin typeface="Arial" panose="020B0604020202020204"/>
                  <a:ea typeface="MS PGothic" pitchFamily="34" charset="-128"/>
                  <a:cs typeface="Arial" panose="020B0604020202020204" pitchFamily="34" charset="0"/>
                </a:rPr>
                <a:t>10</a:t>
              </a:r>
            </a:p>
          </p:txBody>
        </p:sp>
        <p:sp>
          <p:nvSpPr>
            <p:cNvPr id="132" name="Text Box 15">
              <a:hlinkClick r:id="" action="ppaction://noaction"/>
              <a:extLst>
                <a:ext uri="{FF2B5EF4-FFF2-40B4-BE49-F238E27FC236}">
                  <a16:creationId xmlns:a16="http://schemas.microsoft.com/office/drawing/2014/main" id="{93A96306-72A9-E548-BBEF-3AFED2EC59A5}"/>
                </a:ext>
              </a:extLst>
            </p:cNvPr>
            <p:cNvSpPr txBox="1">
              <a:spLocks noChangeArrowheads="1"/>
            </p:cNvSpPr>
            <p:nvPr/>
          </p:nvSpPr>
          <p:spPr bwMode="auto">
            <a:xfrm>
              <a:off x="9141893" y="3181355"/>
              <a:ext cx="133930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292929"/>
                  </a:solidFill>
                  <a:effectLst/>
                  <a:uLnTx/>
                  <a:uFillTx/>
                  <a:latin typeface="Arial (Body)"/>
                  <a:ea typeface="MS PGothic" pitchFamily="34" charset="-128"/>
                  <a:cs typeface="Arial" panose="020B0604020202020204" pitchFamily="34" charset="0"/>
                </a:rPr>
                <a:t>Respostas</a:t>
              </a:r>
              <a:r>
                <a:rPr kumimoji="0" lang="en-US" sz="1100" b="0" i="0" u="none" strike="noStrike" kern="1200" cap="none" spc="0" normalizeH="0" baseline="0" noProof="0" dirty="0">
                  <a:ln>
                    <a:noFill/>
                  </a:ln>
                  <a:solidFill>
                    <a:srgbClr val="292929"/>
                  </a:solidFill>
                  <a:effectLst/>
                  <a:uLnTx/>
                  <a:uFillTx/>
                  <a:latin typeface="Arial (Body)"/>
                  <a:ea typeface="MS PGothic" pitchFamily="34" charset="-128"/>
                  <a:cs typeface="Arial" panose="020B0604020202020204" pitchFamily="34" charset="0"/>
                </a:rPr>
                <a:t> de anticorpos</a:t>
              </a:r>
              <a:r>
                <a:rPr kumimoji="0" lang="en-US" sz="1100" b="0" i="0" u="none" strike="noStrike" kern="1200" cap="none" spc="0" normalizeH="0" baseline="30000" noProof="0" dirty="0">
                  <a:ln>
                    <a:noFill/>
                  </a:ln>
                  <a:solidFill>
                    <a:srgbClr val="292929"/>
                  </a:solidFill>
                  <a:effectLst/>
                  <a:uLnTx/>
                  <a:uFillTx/>
                  <a:latin typeface="Arial (Body)"/>
                  <a:ea typeface="MS PGothic" pitchFamily="34" charset="-128"/>
                  <a:cs typeface="Arial" panose="020B0604020202020204" pitchFamily="34" charset="0"/>
                </a:rPr>
                <a:t>10,f</a:t>
              </a:r>
            </a:p>
          </p:txBody>
        </p:sp>
        <p:sp>
          <p:nvSpPr>
            <p:cNvPr id="83" name="Rounded Rectangle 7">
              <a:extLst>
                <a:ext uri="{FF2B5EF4-FFF2-40B4-BE49-F238E27FC236}">
                  <a16:creationId xmlns:a16="http://schemas.microsoft.com/office/drawing/2014/main" id="{128BCA74-ED8D-4257-9184-8B28D19697D0}"/>
                </a:ext>
              </a:extLst>
            </p:cNvPr>
            <p:cNvSpPr/>
            <p:nvPr/>
          </p:nvSpPr>
          <p:spPr>
            <a:xfrm flipV="1">
              <a:off x="10486986" y="2416629"/>
              <a:ext cx="298038" cy="1429657"/>
            </a:xfrm>
            <a:prstGeom prst="round2SameRect">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Body)"/>
                <a:ea typeface="+mn-ea"/>
                <a:cs typeface="+mn-cs"/>
              </a:endParaRPr>
            </a:p>
          </p:txBody>
        </p:sp>
        <p:sp>
          <p:nvSpPr>
            <p:cNvPr id="82" name="Rounded Rectangle 7">
              <a:extLst>
                <a:ext uri="{FF2B5EF4-FFF2-40B4-BE49-F238E27FC236}">
                  <a16:creationId xmlns:a16="http://schemas.microsoft.com/office/drawing/2014/main" id="{6844187C-4F42-4043-AA37-215483FE94C5}"/>
                </a:ext>
              </a:extLst>
            </p:cNvPr>
            <p:cNvSpPr/>
            <p:nvPr/>
          </p:nvSpPr>
          <p:spPr>
            <a:xfrm flipV="1">
              <a:off x="8774856" y="2416630"/>
              <a:ext cx="292779" cy="1787070"/>
            </a:xfrm>
            <a:prstGeom prst="round2SameRect">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Body)"/>
                <a:ea typeface="+mn-ea"/>
                <a:cs typeface="+mn-cs"/>
              </a:endParaRPr>
            </a:p>
          </p:txBody>
        </p:sp>
      </p:grpSp>
      <p:sp>
        <p:nvSpPr>
          <p:cNvPr id="9" name="Rounded Rectangle 7">
            <a:extLst>
              <a:ext uri="{FF2B5EF4-FFF2-40B4-BE49-F238E27FC236}">
                <a16:creationId xmlns:a16="http://schemas.microsoft.com/office/drawing/2014/main" id="{0CE59B59-D553-2CC9-5095-0417E80ADF6A}"/>
              </a:ext>
            </a:extLst>
          </p:cNvPr>
          <p:cNvSpPr/>
          <p:nvPr/>
        </p:nvSpPr>
        <p:spPr>
          <a:xfrm>
            <a:off x="8188651" y="1257589"/>
            <a:ext cx="3688604" cy="308184"/>
          </a:xfrm>
          <a:prstGeom prst="roundRect">
            <a:avLst>
              <a:gd name="adj" fmla="val 7913"/>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4572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GARDASIL</a:t>
            </a:r>
            <a:r>
              <a:rPr kumimoji="0" lang="en-US" sz="1600" b="0" i="0" u="none" strike="noStrike" kern="1200" cap="none" spc="0" normalizeH="0" baseline="30000" noProof="0" dirty="0">
                <a:ln>
                  <a:noFill/>
                </a:ln>
                <a:solidFill>
                  <a:srgbClr val="FFFFFF"/>
                </a:solidFill>
                <a:effectLst/>
                <a:uLnTx/>
                <a:uFillTx/>
                <a:latin typeface="Arial" panose="020B0604020202020204"/>
                <a:ea typeface="+mn-ea"/>
                <a:cs typeface="+mn-cs"/>
              </a:rPr>
              <a:t>®</a:t>
            </a: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9</a:t>
            </a:r>
            <a:r>
              <a:rPr kumimoji="0" lang="en-US" sz="1600" b="0" i="0" u="none" strike="noStrike" kern="1200" cap="none" spc="0" normalizeH="0" baseline="30000" noProof="0" dirty="0">
                <a:ln>
                  <a:noFill/>
                </a:ln>
                <a:solidFill>
                  <a:srgbClr val="FFFFFF"/>
                </a:solidFill>
                <a:effectLst/>
                <a:uLnTx/>
                <a:uFillTx/>
                <a:latin typeface="Arial" panose="020B0604020202020204"/>
                <a:ea typeface="+mn-ea"/>
                <a:cs typeface="+mn-cs"/>
              </a:rPr>
              <a:t> </a:t>
            </a:r>
            <a:endPar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0" name="Rounded Rectangle 7">
            <a:extLst>
              <a:ext uri="{FF2B5EF4-FFF2-40B4-BE49-F238E27FC236}">
                <a16:creationId xmlns:a16="http://schemas.microsoft.com/office/drawing/2014/main" id="{06BA2E93-76C4-4763-5AEA-0CB05190FC5E}"/>
              </a:ext>
            </a:extLst>
          </p:cNvPr>
          <p:cNvSpPr/>
          <p:nvPr/>
        </p:nvSpPr>
        <p:spPr>
          <a:xfrm>
            <a:off x="1657776" y="1257589"/>
            <a:ext cx="6431351" cy="308184"/>
          </a:xfrm>
          <a:prstGeom prst="roundRect">
            <a:avLst>
              <a:gd name="adj" fmla="val 9131"/>
            </a:avLst>
          </a:prstGeom>
          <a:solidFill>
            <a:schemeClr val="accent2"/>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4572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GARDASIL</a:t>
            </a:r>
            <a:r>
              <a:rPr kumimoji="0" lang="en-US" sz="1600" b="0" i="0" u="none" strike="noStrike" kern="1200" cap="none" spc="0" normalizeH="0" baseline="30000" noProof="0">
                <a:ln>
                  <a:noFill/>
                </a:ln>
                <a:solidFill>
                  <a:srgbClr val="FFFFFF"/>
                </a:solidFill>
                <a:effectLst/>
                <a:uLnTx/>
                <a:uFillTx/>
                <a:latin typeface="Arial" panose="020B0604020202020204"/>
                <a:ea typeface="+mn-ea"/>
                <a:cs typeface="+mn-cs"/>
              </a:rPr>
              <a:t>®</a:t>
            </a:r>
          </a:p>
        </p:txBody>
      </p:sp>
      <p:grpSp>
        <p:nvGrpSpPr>
          <p:cNvPr id="115" name="Group 114">
            <a:extLst>
              <a:ext uri="{FF2B5EF4-FFF2-40B4-BE49-F238E27FC236}">
                <a16:creationId xmlns:a16="http://schemas.microsoft.com/office/drawing/2014/main" id="{F7BF79E8-9DAE-F52B-297E-24B0A994F64A}"/>
              </a:ext>
            </a:extLst>
          </p:cNvPr>
          <p:cNvGrpSpPr/>
          <p:nvPr/>
        </p:nvGrpSpPr>
        <p:grpSpPr>
          <a:xfrm>
            <a:off x="801594" y="1656547"/>
            <a:ext cx="7270083" cy="1483523"/>
            <a:chOff x="571408" y="1541958"/>
            <a:chExt cx="7789436" cy="1589501"/>
          </a:xfrm>
        </p:grpSpPr>
        <p:sp>
          <p:nvSpPr>
            <p:cNvPr id="127" name="Round Diagonal Corner Rectangle 39">
              <a:extLst>
                <a:ext uri="{FF2B5EF4-FFF2-40B4-BE49-F238E27FC236}">
                  <a16:creationId xmlns:a16="http://schemas.microsoft.com/office/drawing/2014/main" id="{5A3EAF68-C4B7-AE4E-A631-CEF5FA48093C}"/>
                </a:ext>
              </a:extLst>
            </p:cNvPr>
            <p:cNvSpPr/>
            <p:nvPr/>
          </p:nvSpPr>
          <p:spPr>
            <a:xfrm>
              <a:off x="2012940" y="1678250"/>
              <a:ext cx="1339306" cy="46168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15–26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sp>
          <p:nvSpPr>
            <p:cNvPr id="146" name="Round Diagonal Corner Rectangle 39">
              <a:extLst>
                <a:ext uri="{FF2B5EF4-FFF2-40B4-BE49-F238E27FC236}">
                  <a16:creationId xmlns:a16="http://schemas.microsoft.com/office/drawing/2014/main" id="{5953BD99-F0C0-4645-9342-4D1323016A7B}"/>
                </a:ext>
              </a:extLst>
            </p:cNvPr>
            <p:cNvSpPr/>
            <p:nvPr/>
          </p:nvSpPr>
          <p:spPr>
            <a:xfrm>
              <a:off x="7225786" y="1702723"/>
              <a:ext cx="1135058"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24–45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5000"/>
                </a:lnSpc>
                <a:spcBef>
                  <a:spcPts val="0"/>
                </a:spcBef>
                <a:spcAft>
                  <a:spcPts val="0"/>
                </a:spcAft>
                <a:buClrTx/>
                <a:buSzTx/>
                <a:buFontTx/>
                <a:buNone/>
                <a:tabLst/>
                <a:defRPr/>
              </a:pPr>
              <a:endParaRPr kumimoji="0" lang="en-US" sz="900" b="0" i="0"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sp>
          <p:nvSpPr>
            <p:cNvPr id="164" name="Round Diagonal Corner Rectangle 39">
              <a:extLst>
                <a:ext uri="{FF2B5EF4-FFF2-40B4-BE49-F238E27FC236}">
                  <a16:creationId xmlns:a16="http://schemas.microsoft.com/office/drawing/2014/main" id="{C2ECB253-E8FE-8B4C-A6F7-658A1320BDB6}"/>
                </a:ext>
              </a:extLst>
            </p:cNvPr>
            <p:cNvSpPr/>
            <p:nvPr/>
          </p:nvSpPr>
          <p:spPr>
            <a:xfrm>
              <a:off x="3801722" y="1702891"/>
              <a:ext cx="1339306"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Homens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16–26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sp>
          <p:nvSpPr>
            <p:cNvPr id="160" name="Round Diagonal Corner Rectangle 39">
              <a:extLst>
                <a:ext uri="{FF2B5EF4-FFF2-40B4-BE49-F238E27FC236}">
                  <a16:creationId xmlns:a16="http://schemas.microsoft.com/office/drawing/2014/main" id="{EC17AC21-3010-434B-B25E-9684B50A03B5}"/>
                </a:ext>
              </a:extLst>
            </p:cNvPr>
            <p:cNvSpPr/>
            <p:nvPr/>
          </p:nvSpPr>
          <p:spPr>
            <a:xfrm>
              <a:off x="5569535" y="1702724"/>
              <a:ext cx="1339306"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e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homens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9–15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grpSp>
          <p:nvGrpSpPr>
            <p:cNvPr id="102" name="Group 101">
              <a:extLst>
                <a:ext uri="{FF2B5EF4-FFF2-40B4-BE49-F238E27FC236}">
                  <a16:creationId xmlns:a16="http://schemas.microsoft.com/office/drawing/2014/main" id="{F783E89E-BCE7-CA35-1015-386C6A441DDA}"/>
                </a:ext>
              </a:extLst>
            </p:cNvPr>
            <p:cNvGrpSpPr/>
            <p:nvPr/>
          </p:nvGrpSpPr>
          <p:grpSpPr>
            <a:xfrm>
              <a:off x="571408" y="2239635"/>
              <a:ext cx="991680" cy="708396"/>
              <a:chOff x="571408" y="2325482"/>
              <a:chExt cx="991680" cy="708396"/>
            </a:xfrm>
          </p:grpSpPr>
          <p:sp>
            <p:nvSpPr>
              <p:cNvPr id="62" name="Text Box 10">
                <a:extLst>
                  <a:ext uri="{FF2B5EF4-FFF2-40B4-BE49-F238E27FC236}">
                    <a16:creationId xmlns:a16="http://schemas.microsoft.com/office/drawing/2014/main" id="{88796445-7363-4F49-BC98-856C1691CE21}"/>
                  </a:ext>
                </a:extLst>
              </p:cNvPr>
              <p:cNvSpPr txBox="1">
                <a:spLocks noChangeArrowheads="1"/>
              </p:cNvSpPr>
              <p:nvPr/>
            </p:nvSpPr>
            <p:spPr bwMode="auto">
              <a:xfrm>
                <a:off x="571408" y="2325482"/>
                <a:ext cx="991680" cy="455073"/>
              </a:xfrm>
              <a:prstGeom prst="rect">
                <a:avLst/>
              </a:prstGeom>
              <a:noFill/>
              <a:ln w="9525">
                <a:noFill/>
                <a:miter lim="800000"/>
                <a:headEnd/>
                <a:tailEnd/>
              </a:ln>
            </p:spPr>
            <p:txBody>
              <a:bodyPr wrap="square">
                <a:spAutoFit/>
              </a:bodyPr>
              <a:lstStyle/>
              <a:p>
                <a:pPr marL="0" marR="0" lvl="0" indent="0" algn="r" defTabSz="457200" rtl="0" eaLnBrk="0" fontAlgn="base" latinLnBrk="0" hangingPunct="0">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ESTUDOS DE BASE</a:t>
                </a:r>
              </a:p>
            </p:txBody>
          </p:sp>
          <p:sp>
            <p:nvSpPr>
              <p:cNvPr id="167" name="Rounded Rectangle 7">
                <a:extLst>
                  <a:ext uri="{FF2B5EF4-FFF2-40B4-BE49-F238E27FC236}">
                    <a16:creationId xmlns:a16="http://schemas.microsoft.com/office/drawing/2014/main" id="{68E8F638-6B3C-484B-88BE-7C18B7CB9D4A}"/>
                  </a:ext>
                </a:extLst>
              </p:cNvPr>
              <p:cNvSpPr/>
              <p:nvPr/>
            </p:nvSpPr>
            <p:spPr>
              <a:xfrm>
                <a:off x="1160944" y="2896718"/>
                <a:ext cx="137160" cy="137160"/>
              </a:xfrm>
              <a:prstGeom prst="roundRect">
                <a:avLst/>
              </a:prstGeom>
              <a:solidFill>
                <a:schemeClr val="tx2">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0" name="Rounded Rectangle 7">
                <a:extLst>
                  <a:ext uri="{FF2B5EF4-FFF2-40B4-BE49-F238E27FC236}">
                    <a16:creationId xmlns:a16="http://schemas.microsoft.com/office/drawing/2014/main" id="{6732D1CE-EC84-4E43-9645-0038342F841B}"/>
                  </a:ext>
                </a:extLst>
              </p:cNvPr>
              <p:cNvSpPr/>
              <p:nvPr/>
            </p:nvSpPr>
            <p:spPr>
              <a:xfrm>
                <a:off x="973608" y="2895820"/>
                <a:ext cx="137160" cy="137160"/>
              </a:xfrm>
              <a:prstGeom prst="round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61" name="Rounded Rectangle 7">
              <a:extLst>
                <a:ext uri="{FF2B5EF4-FFF2-40B4-BE49-F238E27FC236}">
                  <a16:creationId xmlns:a16="http://schemas.microsoft.com/office/drawing/2014/main" id="{233183F1-EC23-4F48-9193-A3F62D28323F}"/>
                </a:ext>
              </a:extLst>
            </p:cNvPr>
            <p:cNvSpPr/>
            <p:nvPr/>
          </p:nvSpPr>
          <p:spPr>
            <a:xfrm flipV="1">
              <a:off x="1635304" y="2416630"/>
              <a:ext cx="304627" cy="714829"/>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0" name="Rounded Rectangle 7">
              <a:extLst>
                <a:ext uri="{FF2B5EF4-FFF2-40B4-BE49-F238E27FC236}">
                  <a16:creationId xmlns:a16="http://schemas.microsoft.com/office/drawing/2014/main" id="{17B56A6D-90B7-584D-AFAA-3B4F7357DC10}"/>
                </a:ext>
              </a:extLst>
            </p:cNvPr>
            <p:cNvSpPr/>
            <p:nvPr/>
          </p:nvSpPr>
          <p:spPr>
            <a:xfrm flipV="1">
              <a:off x="6771692" y="2416630"/>
              <a:ext cx="304627" cy="714829"/>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1" name="Rounded Rectangle 7">
              <a:extLst>
                <a:ext uri="{FF2B5EF4-FFF2-40B4-BE49-F238E27FC236}">
                  <a16:creationId xmlns:a16="http://schemas.microsoft.com/office/drawing/2014/main" id="{FF9A5B4F-CD55-1B48-BC0A-B59228266150}"/>
                </a:ext>
              </a:extLst>
            </p:cNvPr>
            <p:cNvSpPr/>
            <p:nvPr/>
          </p:nvSpPr>
          <p:spPr>
            <a:xfrm flipV="1">
              <a:off x="3347434" y="2416630"/>
              <a:ext cx="304627" cy="536122"/>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39" name="Rounded Rectangle 7">
              <a:extLst>
                <a:ext uri="{FF2B5EF4-FFF2-40B4-BE49-F238E27FC236}">
                  <a16:creationId xmlns:a16="http://schemas.microsoft.com/office/drawing/2014/main" id="{B5756C37-2A87-A548-B777-88AA9461E8D0}"/>
                </a:ext>
              </a:extLst>
            </p:cNvPr>
            <p:cNvSpPr/>
            <p:nvPr/>
          </p:nvSpPr>
          <p:spPr>
            <a:xfrm flipV="1">
              <a:off x="5059563" y="2416630"/>
              <a:ext cx="304627" cy="446768"/>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4" name="Round Diagonal Corner Rectangle 39">
              <a:extLst>
                <a:ext uri="{FF2B5EF4-FFF2-40B4-BE49-F238E27FC236}">
                  <a16:creationId xmlns:a16="http://schemas.microsoft.com/office/drawing/2014/main" id="{CF5C421F-9ED0-4204-80E9-00D96BC5CF43}"/>
                </a:ext>
              </a:extLst>
            </p:cNvPr>
            <p:cNvSpPr/>
            <p:nvPr/>
          </p:nvSpPr>
          <p:spPr>
            <a:xfrm>
              <a:off x="2030175" y="2637782"/>
              <a:ext cx="133930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4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1</a:t>
              </a:r>
            </a:p>
          </p:txBody>
        </p:sp>
        <p:sp>
          <p:nvSpPr>
            <p:cNvPr id="85" name="Round Diagonal Corner Rectangle 39">
              <a:extLst>
                <a:ext uri="{FF2B5EF4-FFF2-40B4-BE49-F238E27FC236}">
                  <a16:creationId xmlns:a16="http://schemas.microsoft.com/office/drawing/2014/main" id="{1D853C87-6B52-403C-8687-B02403140303}"/>
                </a:ext>
              </a:extLst>
            </p:cNvPr>
            <p:cNvSpPr/>
            <p:nvPr/>
          </p:nvSpPr>
          <p:spPr>
            <a:xfrm>
              <a:off x="3740976" y="2637782"/>
              <a:ext cx="133930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3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3</a:t>
              </a:r>
            </a:p>
          </p:txBody>
        </p:sp>
        <p:sp>
          <p:nvSpPr>
            <p:cNvPr id="87" name="Round Diagonal Corner Rectangle 39">
              <a:extLst>
                <a:ext uri="{FF2B5EF4-FFF2-40B4-BE49-F238E27FC236}">
                  <a16:creationId xmlns:a16="http://schemas.microsoft.com/office/drawing/2014/main" id="{5F726E54-C089-43A8-8BBE-B45166FFFDEA}"/>
                </a:ext>
              </a:extLst>
            </p:cNvPr>
            <p:cNvSpPr/>
            <p:nvPr/>
          </p:nvSpPr>
          <p:spPr>
            <a:xfrm>
              <a:off x="5451777" y="2637782"/>
              <a:ext cx="133930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84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2,5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5,6</a:t>
              </a:r>
            </a:p>
          </p:txBody>
        </p:sp>
        <p:sp>
          <p:nvSpPr>
            <p:cNvPr id="88" name="Round Diagonal Corner Rectangle 39">
              <a:extLst>
                <a:ext uri="{FF2B5EF4-FFF2-40B4-BE49-F238E27FC236}">
                  <a16:creationId xmlns:a16="http://schemas.microsoft.com/office/drawing/2014/main" id="{63312516-1BDE-4729-917C-3C4FF4E5EEF0}"/>
                </a:ext>
              </a:extLst>
            </p:cNvPr>
            <p:cNvSpPr/>
            <p:nvPr/>
          </p:nvSpPr>
          <p:spPr>
            <a:xfrm>
              <a:off x="7162578" y="2637782"/>
              <a:ext cx="113505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4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7</a:t>
              </a:r>
            </a:p>
          </p:txBody>
        </p:sp>
        <p:sp>
          <p:nvSpPr>
            <p:cNvPr id="20" name="Freeform: Shape 19">
              <a:extLst>
                <a:ext uri="{FF2B5EF4-FFF2-40B4-BE49-F238E27FC236}">
                  <a16:creationId xmlns:a16="http://schemas.microsoft.com/office/drawing/2014/main" id="{97883B55-578A-1DEB-99D4-285563157FD2}"/>
                </a:ext>
              </a:extLst>
            </p:cNvPr>
            <p:cNvSpPr/>
            <p:nvPr/>
          </p:nvSpPr>
          <p:spPr>
            <a:xfrm flipH="1">
              <a:off x="6823222" y="1583603"/>
              <a:ext cx="242360" cy="833027"/>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22" name="Freeform: Shape 21">
              <a:extLst>
                <a:ext uri="{FF2B5EF4-FFF2-40B4-BE49-F238E27FC236}">
                  <a16:creationId xmlns:a16="http://schemas.microsoft.com/office/drawing/2014/main" id="{B7CB8F93-2E51-2B5E-4636-7102C1DADA81}"/>
                </a:ext>
              </a:extLst>
            </p:cNvPr>
            <p:cNvSpPr/>
            <p:nvPr/>
          </p:nvSpPr>
          <p:spPr>
            <a:xfrm flipH="1">
              <a:off x="1600262" y="1603292"/>
              <a:ext cx="330374" cy="813338"/>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9" name="Freeform: Shape 28">
              <a:extLst>
                <a:ext uri="{FF2B5EF4-FFF2-40B4-BE49-F238E27FC236}">
                  <a16:creationId xmlns:a16="http://schemas.microsoft.com/office/drawing/2014/main" id="{E6C2EAA6-4884-A82C-9382-A50862B7B3D0}"/>
                </a:ext>
              </a:extLst>
            </p:cNvPr>
            <p:cNvSpPr/>
            <p:nvPr/>
          </p:nvSpPr>
          <p:spPr>
            <a:xfrm>
              <a:off x="3345796" y="1541958"/>
              <a:ext cx="307595" cy="874672"/>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106" name="Group 105">
              <a:extLst>
                <a:ext uri="{FF2B5EF4-FFF2-40B4-BE49-F238E27FC236}">
                  <a16:creationId xmlns:a16="http://schemas.microsoft.com/office/drawing/2014/main" id="{3B7E66FB-395F-830E-B966-BD16683D4C2E}"/>
                </a:ext>
              </a:extLst>
            </p:cNvPr>
            <p:cNvGrpSpPr/>
            <p:nvPr/>
          </p:nvGrpSpPr>
          <p:grpSpPr>
            <a:xfrm>
              <a:off x="5008146" y="1609163"/>
              <a:ext cx="454755" cy="807467"/>
              <a:chOff x="4921060" y="1522309"/>
              <a:chExt cx="454755" cy="807467"/>
            </a:xfrm>
          </p:grpSpPr>
          <p:sp>
            <p:nvSpPr>
              <p:cNvPr id="30" name="Freeform: Shape 29">
                <a:extLst>
                  <a:ext uri="{FF2B5EF4-FFF2-40B4-BE49-F238E27FC236}">
                    <a16:creationId xmlns:a16="http://schemas.microsoft.com/office/drawing/2014/main" id="{24A41675-16D4-AF4E-D2E9-193746483652}"/>
                  </a:ext>
                </a:extLst>
              </p:cNvPr>
              <p:cNvSpPr/>
              <p:nvPr/>
            </p:nvSpPr>
            <p:spPr>
              <a:xfrm>
                <a:off x="5082747" y="1522309"/>
                <a:ext cx="293068" cy="807467"/>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23" name="Freeform: Shape 22">
                <a:extLst>
                  <a:ext uri="{FF2B5EF4-FFF2-40B4-BE49-F238E27FC236}">
                    <a16:creationId xmlns:a16="http://schemas.microsoft.com/office/drawing/2014/main" id="{E2633B48-ABD1-DC59-2C1E-B36DFD6C841B}"/>
                  </a:ext>
                </a:extLst>
              </p:cNvPr>
              <p:cNvSpPr/>
              <p:nvPr/>
            </p:nvSpPr>
            <p:spPr>
              <a:xfrm>
                <a:off x="4921060" y="1565970"/>
                <a:ext cx="243050" cy="763806"/>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cxnSp>
          <p:nvCxnSpPr>
            <p:cNvPr id="60" name="Straight Connector 59">
              <a:extLst>
                <a:ext uri="{FF2B5EF4-FFF2-40B4-BE49-F238E27FC236}">
                  <a16:creationId xmlns:a16="http://schemas.microsoft.com/office/drawing/2014/main" id="{A450B1F9-2425-3C13-86FB-E6C9E244D6D1}"/>
                </a:ext>
              </a:extLst>
            </p:cNvPr>
            <p:cNvCxnSpPr>
              <a:cxnSpLocks/>
            </p:cNvCxnSpPr>
            <p:nvPr/>
          </p:nvCxnSpPr>
          <p:spPr>
            <a:xfrm>
              <a:off x="1654629" y="2416630"/>
              <a:ext cx="6439807"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B677623C-1775-2EE8-9522-DD5035BB28B5}"/>
              </a:ext>
            </a:extLst>
          </p:cNvPr>
          <p:cNvGrpSpPr/>
          <p:nvPr/>
        </p:nvGrpSpPr>
        <p:grpSpPr>
          <a:xfrm>
            <a:off x="8479308" y="1717882"/>
            <a:ext cx="3134655" cy="1342882"/>
            <a:chOff x="8606972" y="1603292"/>
            <a:chExt cx="3358584" cy="1438813"/>
          </a:xfrm>
        </p:grpSpPr>
        <p:sp>
          <p:nvSpPr>
            <p:cNvPr id="150" name="Round Diagonal Corner Rectangle 39">
              <a:extLst>
                <a:ext uri="{FF2B5EF4-FFF2-40B4-BE49-F238E27FC236}">
                  <a16:creationId xmlns:a16="http://schemas.microsoft.com/office/drawing/2014/main" id="{EEE9CC69-EF30-6842-89EA-5FB311FDF509}"/>
                </a:ext>
              </a:extLst>
            </p:cNvPr>
            <p:cNvSpPr/>
            <p:nvPr/>
          </p:nvSpPr>
          <p:spPr>
            <a:xfrm>
              <a:off x="10875715" y="1779311"/>
              <a:ext cx="1089841"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Body)"/>
                  <a:ea typeface="+mn-ea"/>
                  <a:cs typeface="Arial"/>
                </a:rPr>
                <a:t> de</a:t>
              </a:r>
              <a:br>
                <a:rPr kumimoji="0" lang="en-US" sz="1200" b="0" i="0" u="none" strike="noStrike" kern="1200" cap="none" spc="0" normalizeH="0" baseline="0" noProof="0" dirty="0">
                  <a:ln>
                    <a:noFill/>
                  </a:ln>
                  <a:solidFill>
                    <a:srgbClr val="292929"/>
                  </a:solidFill>
                  <a:effectLst/>
                  <a:uLnTx/>
                  <a:uFillTx/>
                  <a:latin typeface="Arial (Body)"/>
                  <a:ea typeface="+mn-ea"/>
                  <a:cs typeface="Arial"/>
                </a:rPr>
              </a:br>
              <a:r>
                <a:rPr kumimoji="0" lang="en-US" sz="1200" b="0" i="0" u="none" strike="noStrike" kern="1200" cap="none" spc="0" normalizeH="0" baseline="0" noProof="0" dirty="0">
                  <a:ln>
                    <a:noFill/>
                  </a:ln>
                  <a:solidFill>
                    <a:srgbClr val="292929"/>
                  </a:solidFill>
                  <a:effectLst/>
                  <a:uLnTx/>
                  <a:uFillTx/>
                  <a:latin typeface="Arial (Body)"/>
                  <a:ea typeface="+mn-ea"/>
                  <a:cs typeface="Arial"/>
                </a:rPr>
                <a:t>16–26 </a:t>
              </a: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Body)"/>
                <a:ea typeface="+mn-ea"/>
                <a:cs typeface="Arial"/>
              </a:endParaRPr>
            </a:p>
          </p:txBody>
        </p:sp>
        <p:sp>
          <p:nvSpPr>
            <p:cNvPr id="142" name="Rounded Rectangle 7">
              <a:extLst>
                <a:ext uri="{FF2B5EF4-FFF2-40B4-BE49-F238E27FC236}">
                  <a16:creationId xmlns:a16="http://schemas.microsoft.com/office/drawing/2014/main" id="{4380EFFC-44BB-FA4E-B4EA-E1CDA84FD1AE}"/>
                </a:ext>
              </a:extLst>
            </p:cNvPr>
            <p:cNvSpPr/>
            <p:nvPr/>
          </p:nvSpPr>
          <p:spPr>
            <a:xfrm flipV="1">
              <a:off x="10486987" y="2416630"/>
              <a:ext cx="304627" cy="625475"/>
            </a:xfrm>
            <a:prstGeom prst="round2SameRect">
              <a:avLst/>
            </a:prstGeom>
            <a:solidFill>
              <a:schemeClr val="tx2">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Body)"/>
                <a:ea typeface="+mn-ea"/>
                <a:cs typeface="+mn-cs"/>
              </a:endParaRPr>
            </a:p>
          </p:txBody>
        </p:sp>
        <p:sp>
          <p:nvSpPr>
            <p:cNvPr id="71" name="Rounded Rectangle 7">
              <a:extLst>
                <a:ext uri="{FF2B5EF4-FFF2-40B4-BE49-F238E27FC236}">
                  <a16:creationId xmlns:a16="http://schemas.microsoft.com/office/drawing/2014/main" id="{7D20EDB9-7256-4B01-8C4A-AE62F0D00FD9}"/>
                </a:ext>
              </a:extLst>
            </p:cNvPr>
            <p:cNvSpPr/>
            <p:nvPr/>
          </p:nvSpPr>
          <p:spPr>
            <a:xfrm flipV="1">
              <a:off x="8774856" y="2416630"/>
              <a:ext cx="304627" cy="536122"/>
            </a:xfrm>
            <a:prstGeom prst="round2SameRect">
              <a:avLst/>
            </a:prstGeom>
            <a:solidFill>
              <a:schemeClr val="tx2">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Body)"/>
                <a:ea typeface="+mn-ea"/>
                <a:cs typeface="+mn-cs"/>
              </a:endParaRPr>
            </a:p>
          </p:txBody>
        </p:sp>
        <p:sp>
          <p:nvSpPr>
            <p:cNvPr id="75" name="Round Diagonal Corner Rectangle 39">
              <a:extLst>
                <a:ext uri="{FF2B5EF4-FFF2-40B4-BE49-F238E27FC236}">
                  <a16:creationId xmlns:a16="http://schemas.microsoft.com/office/drawing/2014/main" id="{95F0F7A3-6910-4E4E-BD00-697F39FB426F}"/>
                </a:ext>
              </a:extLst>
            </p:cNvPr>
            <p:cNvSpPr/>
            <p:nvPr/>
          </p:nvSpPr>
          <p:spPr>
            <a:xfrm>
              <a:off x="9265254" y="1724242"/>
              <a:ext cx="1339306" cy="57143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Body)"/>
                  <a:ea typeface="+mn-ea"/>
                  <a:cs typeface="Arial"/>
                </a:rPr>
                <a:t>Homens e </a:t>
              </a: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Body)"/>
                  <a:ea typeface="+mn-ea"/>
                  <a:cs typeface="Arial"/>
                </a:rPr>
                <a:t> de</a:t>
              </a:r>
              <a:br>
                <a:rPr kumimoji="0" lang="en-US" sz="1200" b="0" i="0" u="none" strike="noStrike" kern="1200" cap="none" spc="0" normalizeH="0" baseline="0" noProof="0" dirty="0">
                  <a:ln>
                    <a:noFill/>
                  </a:ln>
                  <a:solidFill>
                    <a:srgbClr val="292929"/>
                  </a:solidFill>
                  <a:effectLst/>
                  <a:uLnTx/>
                  <a:uFillTx/>
                  <a:latin typeface="Arial (Body)"/>
                  <a:ea typeface="+mn-ea"/>
                  <a:cs typeface="Arial"/>
                </a:rPr>
              </a:br>
              <a:r>
                <a:rPr kumimoji="0" lang="en-US" sz="1200" b="0" i="0" u="none" strike="noStrike" kern="1200" cap="none" spc="0" normalizeH="0" baseline="0" noProof="0" dirty="0">
                  <a:ln>
                    <a:noFill/>
                  </a:ln>
                  <a:solidFill>
                    <a:srgbClr val="292929"/>
                  </a:solidFill>
                  <a:effectLst/>
                  <a:uLnTx/>
                  <a:uFillTx/>
                  <a:latin typeface="Arial (Body)"/>
                  <a:ea typeface="+mn-ea"/>
                  <a:cs typeface="Arial"/>
                </a:rPr>
                <a:t>9–14 </a:t>
              </a: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Body)"/>
                <a:ea typeface="+mn-ea"/>
                <a:cs typeface="Arial"/>
              </a:endParaRPr>
            </a:p>
          </p:txBody>
        </p:sp>
        <p:sp>
          <p:nvSpPr>
            <p:cNvPr id="89" name="Round Diagonal Corner Rectangle 39">
              <a:extLst>
                <a:ext uri="{FF2B5EF4-FFF2-40B4-BE49-F238E27FC236}">
                  <a16:creationId xmlns:a16="http://schemas.microsoft.com/office/drawing/2014/main" id="{87B5E7A4-0179-488B-AF60-807915084643}"/>
                </a:ext>
              </a:extLst>
            </p:cNvPr>
            <p:cNvSpPr/>
            <p:nvPr/>
          </p:nvSpPr>
          <p:spPr>
            <a:xfrm>
              <a:off x="10852694" y="2637782"/>
              <a:ext cx="1089841"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292929"/>
                  </a:solidFill>
                  <a:effectLst/>
                  <a:uLnTx/>
                  <a:uFillTx/>
                  <a:latin typeface="Arial (Body)"/>
                  <a:ea typeface="+mn-ea"/>
                  <a:cs typeface="Arial"/>
                </a:rPr>
                <a:t>4 anos</a:t>
              </a:r>
              <a:r>
                <a:rPr kumimoji="0" lang="en-US" sz="1100" b="0" i="0" u="none" strike="noStrike" kern="1200" cap="none" spc="0" normalizeH="0" baseline="30000" noProof="0" dirty="0">
                  <a:ln>
                    <a:noFill/>
                  </a:ln>
                  <a:solidFill>
                    <a:srgbClr val="292929"/>
                  </a:solidFill>
                  <a:effectLst/>
                  <a:uLnTx/>
                  <a:uFillTx/>
                  <a:latin typeface="Arial (Body)"/>
                  <a:ea typeface="+mn-ea"/>
                  <a:cs typeface="Arial"/>
                </a:rPr>
                <a:t>11</a:t>
              </a:r>
            </a:p>
          </p:txBody>
        </p:sp>
        <p:sp>
          <p:nvSpPr>
            <p:cNvPr id="90" name="Round Diagonal Corner Rectangle 39">
              <a:extLst>
                <a:ext uri="{FF2B5EF4-FFF2-40B4-BE49-F238E27FC236}">
                  <a16:creationId xmlns:a16="http://schemas.microsoft.com/office/drawing/2014/main" id="{762C39E0-EA78-4FF4-A429-ACCA7FE321CA}"/>
                </a:ext>
              </a:extLst>
            </p:cNvPr>
            <p:cNvSpPr/>
            <p:nvPr/>
          </p:nvSpPr>
          <p:spPr>
            <a:xfrm>
              <a:off x="9141893" y="2637782"/>
              <a:ext cx="1339306"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292929"/>
                  </a:solidFill>
                  <a:effectLst/>
                  <a:uLnTx/>
                  <a:uFillTx/>
                  <a:latin typeface="Arial (Body)"/>
                  <a:ea typeface="+mn-ea"/>
                  <a:cs typeface="Arial"/>
                </a:rPr>
                <a:t>3 anos</a:t>
              </a:r>
              <a:r>
                <a:rPr kumimoji="0" lang="en-US" sz="1100" b="0" i="0" u="none" strike="noStrike" kern="1200" cap="none" spc="0" normalizeH="0" baseline="30000" noProof="0" dirty="0">
                  <a:ln>
                    <a:noFill/>
                  </a:ln>
                  <a:solidFill>
                    <a:srgbClr val="292929"/>
                  </a:solidFill>
                  <a:effectLst/>
                  <a:uLnTx/>
                  <a:uFillTx/>
                  <a:latin typeface="Arial (Body)"/>
                  <a:ea typeface="+mn-ea"/>
                  <a:cs typeface="Arial"/>
                </a:rPr>
                <a:t>9</a:t>
              </a:r>
            </a:p>
          </p:txBody>
        </p:sp>
        <p:grpSp>
          <p:nvGrpSpPr>
            <p:cNvPr id="107" name="Group 106">
              <a:extLst>
                <a:ext uri="{FF2B5EF4-FFF2-40B4-BE49-F238E27FC236}">
                  <a16:creationId xmlns:a16="http://schemas.microsoft.com/office/drawing/2014/main" id="{E0793A27-C6E6-71A2-BBD6-104408A51E48}"/>
                </a:ext>
              </a:extLst>
            </p:cNvPr>
            <p:cNvGrpSpPr/>
            <p:nvPr/>
          </p:nvGrpSpPr>
          <p:grpSpPr>
            <a:xfrm>
              <a:off x="8648812" y="1609163"/>
              <a:ext cx="454755" cy="807467"/>
              <a:chOff x="8496412" y="1522309"/>
              <a:chExt cx="454755" cy="807467"/>
            </a:xfrm>
          </p:grpSpPr>
          <p:sp>
            <p:nvSpPr>
              <p:cNvPr id="45" name="Freeform: Shape 44">
                <a:extLst>
                  <a:ext uri="{FF2B5EF4-FFF2-40B4-BE49-F238E27FC236}">
                    <a16:creationId xmlns:a16="http://schemas.microsoft.com/office/drawing/2014/main" id="{B6A2F940-CFE4-7823-D650-B556AB03B02C}"/>
                  </a:ext>
                </a:extLst>
              </p:cNvPr>
              <p:cNvSpPr/>
              <p:nvPr/>
            </p:nvSpPr>
            <p:spPr>
              <a:xfrm>
                <a:off x="8658099" y="1522309"/>
                <a:ext cx="293068" cy="807467"/>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42" name="Freeform: Shape 41">
                <a:extLst>
                  <a:ext uri="{FF2B5EF4-FFF2-40B4-BE49-F238E27FC236}">
                    <a16:creationId xmlns:a16="http://schemas.microsoft.com/office/drawing/2014/main" id="{E28F14AB-6B0D-9897-7FFE-DF82F3756A7B}"/>
                  </a:ext>
                </a:extLst>
              </p:cNvPr>
              <p:cNvSpPr/>
              <p:nvPr/>
            </p:nvSpPr>
            <p:spPr>
              <a:xfrm>
                <a:off x="8496412" y="1565970"/>
                <a:ext cx="243050" cy="763806"/>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grpSp>
        <p:sp>
          <p:nvSpPr>
            <p:cNvPr id="48" name="Freeform: Shape 47">
              <a:extLst>
                <a:ext uri="{FF2B5EF4-FFF2-40B4-BE49-F238E27FC236}">
                  <a16:creationId xmlns:a16="http://schemas.microsoft.com/office/drawing/2014/main" id="{971856EC-CE30-6898-0C0F-87BFDE47D32D}"/>
                </a:ext>
              </a:extLst>
            </p:cNvPr>
            <p:cNvSpPr/>
            <p:nvPr/>
          </p:nvSpPr>
          <p:spPr>
            <a:xfrm flipH="1">
              <a:off x="10404386" y="1603292"/>
              <a:ext cx="330374" cy="813338"/>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2798B858-A218-9AB5-B3BA-8232F8B902C3}"/>
                </a:ext>
              </a:extLst>
            </p:cNvPr>
            <p:cNvCxnSpPr>
              <a:cxnSpLocks/>
            </p:cNvCxnSpPr>
            <p:nvPr/>
          </p:nvCxnSpPr>
          <p:spPr>
            <a:xfrm>
              <a:off x="8606972" y="2423886"/>
              <a:ext cx="3091542"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 name="Slide Number Placeholder 1">
            <a:extLst>
              <a:ext uri="{FF2B5EF4-FFF2-40B4-BE49-F238E27FC236}">
                <a16:creationId xmlns:a16="http://schemas.microsoft.com/office/drawing/2014/main" id="{DBDE4CD6-8E01-6A5F-FAE9-1686677AC76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3" name="Conector reto 2">
            <a:extLst>
              <a:ext uri="{FF2B5EF4-FFF2-40B4-BE49-F238E27FC236}">
                <a16:creationId xmlns:a16="http://schemas.microsoft.com/office/drawing/2014/main" id="{3495D3BA-61B6-E3FD-2A3C-E130577D3DB5}"/>
              </a:ext>
            </a:extLst>
          </p:cNvPr>
          <p:cNvCxnSpPr>
            <a:cxnSpLocks/>
          </p:cNvCxnSpPr>
          <p:nvPr/>
        </p:nvCxnSpPr>
        <p:spPr>
          <a:xfrm>
            <a:off x="-37" y="1382403"/>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 name="Conector reto 4">
            <a:extLst>
              <a:ext uri="{FF2B5EF4-FFF2-40B4-BE49-F238E27FC236}">
                <a16:creationId xmlns:a16="http://schemas.microsoft.com/office/drawing/2014/main" id="{79171A32-475F-B726-4F29-2D3F79028388}"/>
              </a:ext>
            </a:extLst>
          </p:cNvPr>
          <p:cNvCxnSpPr>
            <a:cxnSpLocks/>
          </p:cNvCxnSpPr>
          <p:nvPr/>
        </p:nvCxnSpPr>
        <p:spPr>
          <a:xfrm flipV="1">
            <a:off x="381800" y="1382403"/>
            <a:ext cx="0" cy="392339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 name="Conector reto 5">
            <a:extLst>
              <a:ext uri="{FF2B5EF4-FFF2-40B4-BE49-F238E27FC236}">
                <a16:creationId xmlns:a16="http://schemas.microsoft.com/office/drawing/2014/main" id="{C110CBEA-3223-0103-371D-B0EA36A010E3}"/>
              </a:ext>
            </a:extLst>
          </p:cNvPr>
          <p:cNvCxnSpPr>
            <a:cxnSpLocks/>
          </p:cNvCxnSpPr>
          <p:nvPr/>
        </p:nvCxnSpPr>
        <p:spPr>
          <a:xfrm>
            <a:off x="381800" y="5305794"/>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7" name="Imagem 6" descr="Uma imagem contendo invertebrado, animal, coral&#10;&#10;Descrição gerada automaticamente">
            <a:extLst>
              <a:ext uri="{FF2B5EF4-FFF2-40B4-BE49-F238E27FC236}">
                <a16:creationId xmlns:a16="http://schemas.microsoft.com/office/drawing/2014/main" id="{CCB4C9D8-9FE3-7406-7171-B54B860DFBE7}"/>
              </a:ext>
            </a:extLst>
          </p:cNvPr>
          <p:cNvPicPr>
            <a:picLocks noChangeAspect="1"/>
          </p:cNvPicPr>
          <p:nvPr/>
        </p:nvPicPr>
        <p:blipFill>
          <a:blip r:embed="rId3">
            <a:alphaModFix/>
          </a:blip>
          <a:srcRect t="-1593"/>
          <a:stretch/>
        </p:blipFill>
        <p:spPr>
          <a:xfrm>
            <a:off x="11643503" y="5136517"/>
            <a:ext cx="333247" cy="338554"/>
          </a:xfrm>
          <a:prstGeom prst="rect">
            <a:avLst/>
          </a:prstGeom>
        </p:spPr>
      </p:pic>
      <p:pic>
        <p:nvPicPr>
          <p:cNvPr id="8" name="Imagem 7" descr="Uma imagem contendo invertebrado, animal, coral&#10;&#10;Descrição gerada automaticamente">
            <a:extLst>
              <a:ext uri="{FF2B5EF4-FFF2-40B4-BE49-F238E27FC236}">
                <a16:creationId xmlns:a16="http://schemas.microsoft.com/office/drawing/2014/main" id="{EEF3E64C-C27D-6BE9-1061-C8E7C898C94F}"/>
              </a:ext>
            </a:extLst>
          </p:cNvPr>
          <p:cNvPicPr>
            <a:picLocks noChangeAspect="1"/>
          </p:cNvPicPr>
          <p:nvPr/>
        </p:nvPicPr>
        <p:blipFill>
          <a:blip r:embed="rId3">
            <a:alphaModFix/>
          </a:blip>
          <a:srcRect t="-1593"/>
          <a:stretch/>
        </p:blipFill>
        <p:spPr>
          <a:xfrm>
            <a:off x="224057" y="1224943"/>
            <a:ext cx="333247" cy="338554"/>
          </a:xfrm>
          <a:prstGeom prst="rect">
            <a:avLst/>
          </a:prstGeom>
        </p:spPr>
      </p:pic>
    </p:spTree>
    <p:extLst>
      <p:ext uri="{BB962C8B-B14F-4D97-AF65-F5344CB8AC3E}">
        <p14:creationId xmlns:p14="http://schemas.microsoft.com/office/powerpoint/2010/main" val="35219250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up)">
                                      <p:cBhvr>
                                        <p:cTn id="7" dur="750"/>
                                        <p:tgtEl>
                                          <p:spTgt spid="115"/>
                                        </p:tgtEl>
                                      </p:cBhvr>
                                    </p:animEffect>
                                  </p:childTnLst>
                                </p:cTn>
                              </p:par>
                              <p:par>
                                <p:cTn id="8" presetID="22" presetClass="entr" presetSubtype="1" fill="hold" nodeType="with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wipe(up)">
                                      <p:cBhvr>
                                        <p:cTn id="10" dur="750"/>
                                        <p:tgtEl>
                                          <p:spTgt spid="116"/>
                                        </p:tgtEl>
                                      </p:cBhvr>
                                    </p:animEffect>
                                  </p:childTnLst>
                                </p:cTn>
                              </p:par>
                              <p:par>
                                <p:cTn id="11" presetID="22" presetClass="entr" presetSubtype="1" fill="hold" nodeType="withEffect">
                                  <p:stCondLst>
                                    <p:cond delay="25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750"/>
                                        <p:tgtEl>
                                          <p:spTgt spid="118"/>
                                        </p:tgtEl>
                                      </p:cBhvr>
                                    </p:animEffect>
                                  </p:childTnLst>
                                </p:cTn>
                              </p:par>
                              <p:par>
                                <p:cTn id="14" presetID="22" presetClass="entr" presetSubtype="1" fill="hold" nodeType="withEffect">
                                  <p:stCondLst>
                                    <p:cond delay="250"/>
                                  </p:stCondLst>
                                  <p:childTnLst>
                                    <p:set>
                                      <p:cBhvr>
                                        <p:cTn id="15" dur="1" fill="hold">
                                          <p:stCondLst>
                                            <p:cond delay="0"/>
                                          </p:stCondLst>
                                        </p:cTn>
                                        <p:tgtEl>
                                          <p:spTgt spid="119"/>
                                        </p:tgtEl>
                                        <p:attrNameLst>
                                          <p:attrName>style.visibility</p:attrName>
                                        </p:attrNameLst>
                                      </p:cBhvr>
                                      <p:to>
                                        <p:strVal val="visible"/>
                                      </p:to>
                                    </p:set>
                                    <p:animEffect transition="in" filter="wipe(up)">
                                      <p:cBhvr>
                                        <p:cTn id="16" dur="75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198083B-EB67-41AA-A39B-902FA2E2B10C}"/>
              </a:ext>
            </a:extLst>
          </p:cNvPr>
          <p:cNvSpPr>
            <a:spLocks noGrp="1"/>
          </p:cNvSpPr>
          <p:nvPr>
            <p:ph type="title"/>
          </p:nvPr>
        </p:nvSpPr>
        <p:spPr>
          <a:xfrm>
            <a:off x="266700" y="326353"/>
            <a:ext cx="9080500" cy="951509"/>
          </a:xfrm>
        </p:spPr>
        <p:txBody>
          <a:bodyPr/>
          <a:lstStyle/>
          <a:p>
            <a:pPr>
              <a:lnSpc>
                <a:spcPct val="100000"/>
              </a:lnSpc>
            </a:pPr>
            <a:r>
              <a:rPr lang="en-US" dirty="0" err="1"/>
              <a:t>Estima</a:t>
            </a:r>
            <a:r>
              <a:rPr lang="en-US" dirty="0"/>
              <a:t>-se um </a:t>
            </a:r>
            <a:r>
              <a:rPr lang="en-US" dirty="0" err="1"/>
              <a:t>Aumento</a:t>
            </a:r>
            <a:r>
              <a:rPr lang="en-US" dirty="0"/>
              <a:t> das Mortes </a:t>
            </a:r>
            <a:r>
              <a:rPr lang="en-US" dirty="0" err="1"/>
              <a:t>Associadas</a:t>
            </a:r>
            <a:r>
              <a:rPr lang="en-US" dirty="0"/>
              <a:t> </a:t>
            </a:r>
            <a:r>
              <a:rPr lang="en-US" dirty="0" err="1"/>
              <a:t>ao</a:t>
            </a:r>
            <a:r>
              <a:rPr lang="en-US" dirty="0"/>
              <a:t> </a:t>
            </a:r>
            <a:r>
              <a:rPr lang="en-US" dirty="0" err="1"/>
              <a:t>Câncer</a:t>
            </a:r>
            <a:r>
              <a:rPr lang="en-US" dirty="0"/>
              <a:t> de Colo do Útero</a:t>
            </a:r>
            <a:r>
              <a:rPr lang="en-US" baseline="30000" dirty="0"/>
              <a:t>1,2</a:t>
            </a:r>
          </a:p>
        </p:txBody>
      </p:sp>
      <p:sp>
        <p:nvSpPr>
          <p:cNvPr id="5" name="Text Placeholder 4">
            <a:extLst>
              <a:ext uri="{FF2B5EF4-FFF2-40B4-BE49-F238E27FC236}">
                <a16:creationId xmlns:a16="http://schemas.microsoft.com/office/drawing/2014/main" id="{053F9D86-1F75-A0ED-123F-FA945B313235}"/>
              </a:ext>
            </a:extLst>
          </p:cNvPr>
          <p:cNvSpPr>
            <a:spLocks noGrp="1"/>
          </p:cNvSpPr>
          <p:nvPr>
            <p:ph type="body" sz="quarter" idx="13"/>
          </p:nvPr>
        </p:nvSpPr>
        <p:spPr/>
        <p:txBody>
          <a:bodyPr/>
          <a:lstStyle/>
          <a:p>
            <a:pPr>
              <a:defRPr/>
            </a:pPr>
            <a:r>
              <a:rPr kumimoji="0" lang="en-US" sz="1050" b="0" i="0" u="none" strike="noStrike" kern="1200" cap="none" spc="0" normalizeH="0" baseline="0" noProof="0" dirty="0">
                <a:ln>
                  <a:noFill/>
                </a:ln>
                <a:solidFill>
                  <a:schemeClr val="bg1">
                    <a:lumMod val="50000"/>
                  </a:schemeClr>
                </a:solidFill>
                <a:effectLst/>
                <a:uLnTx/>
                <a:uFillTx/>
                <a:ea typeface="+mn-ea"/>
                <a:cs typeface="+mn-cs"/>
              </a:rPr>
              <a:t>GCO = Global Cancer Observatory</a:t>
            </a:r>
          </a:p>
          <a:p>
            <a:pPr>
              <a:defRPr/>
            </a:pPr>
            <a:r>
              <a:rPr lang="en-US" sz="900" b="1" dirty="0">
                <a:solidFill>
                  <a:schemeClr val="bg1">
                    <a:lumMod val="50000"/>
                  </a:schemeClr>
                </a:solidFill>
                <a:cs typeface="+mn-cs"/>
              </a:rPr>
              <a:t>1</a:t>
            </a:r>
            <a:r>
              <a:rPr kumimoji="0" lang="en-US" sz="900" b="0" i="0" u="none" strike="noStrike" kern="1200" cap="none" spc="0" normalizeH="0" baseline="0" noProof="0" dirty="0">
                <a:ln>
                  <a:noFill/>
                </a:ln>
                <a:solidFill>
                  <a:schemeClr val="bg1">
                    <a:lumMod val="50000"/>
                  </a:schemeClr>
                </a:solidFill>
                <a:effectLst/>
                <a:uLnTx/>
                <a:uFillTx/>
                <a:cs typeface="+mn-cs"/>
              </a:rPr>
              <a:t>. </a:t>
            </a:r>
            <a:r>
              <a:rPr lang="en-US" sz="900" dirty="0">
                <a:solidFill>
                  <a:schemeClr val="bg1">
                    <a:lumMod val="50000"/>
                  </a:schemeClr>
                </a:solidFill>
                <a:cs typeface="+mn-cs"/>
              </a:rPr>
              <a:t>International Agency for Research on Cancer. Global Cancer Observatory: Cancer Tomorrow. </a:t>
            </a:r>
            <a:r>
              <a:rPr lang="pt-BR" sz="900" dirty="0">
                <a:solidFill>
                  <a:schemeClr val="bg1">
                    <a:lumMod val="50000"/>
                  </a:schemeClr>
                </a:solidFill>
                <a:cs typeface="+mn-cs"/>
              </a:rPr>
              <a:t>Disponível em: https://gco.iarc.fr/</a:t>
            </a:r>
            <a:r>
              <a:rPr lang="pt-BR" sz="900" dirty="0" err="1">
                <a:solidFill>
                  <a:schemeClr val="bg1">
                    <a:lumMod val="50000"/>
                  </a:schemeClr>
                </a:solidFill>
                <a:cs typeface="+mn-cs"/>
              </a:rPr>
              <a:t>tomorrow</a:t>
            </a:r>
            <a:r>
              <a:rPr lang="pt-BR" sz="900" dirty="0">
                <a:solidFill>
                  <a:schemeClr val="bg1">
                    <a:lumMod val="50000"/>
                  </a:schemeClr>
                </a:solidFill>
                <a:cs typeface="+mn-cs"/>
              </a:rPr>
              <a:t>/</a:t>
            </a:r>
            <a:r>
              <a:rPr lang="pt-BR" sz="900" dirty="0" err="1">
                <a:solidFill>
                  <a:schemeClr val="bg1">
                    <a:lumMod val="50000"/>
                  </a:schemeClr>
                </a:solidFill>
                <a:cs typeface="+mn-cs"/>
              </a:rPr>
              <a:t>en</a:t>
            </a:r>
            <a:r>
              <a:rPr lang="pt-BR" sz="900" dirty="0">
                <a:solidFill>
                  <a:schemeClr val="bg1">
                    <a:lumMod val="50000"/>
                  </a:schemeClr>
                </a:solidFill>
                <a:cs typeface="+mn-cs"/>
              </a:rPr>
              <a:t>/</a:t>
            </a:r>
            <a:r>
              <a:rPr lang="pt-BR" sz="900" dirty="0" err="1">
                <a:solidFill>
                  <a:schemeClr val="bg1">
                    <a:lumMod val="50000"/>
                  </a:schemeClr>
                </a:solidFill>
                <a:cs typeface="+mn-cs"/>
              </a:rPr>
              <a:t>dataviz</a:t>
            </a:r>
            <a:r>
              <a:rPr lang="pt-BR" sz="900" dirty="0">
                <a:solidFill>
                  <a:schemeClr val="bg1">
                    <a:lumMod val="50000"/>
                  </a:schemeClr>
                </a:solidFill>
                <a:cs typeface="+mn-cs"/>
              </a:rPr>
              <a:t>/</a:t>
            </a:r>
            <a:r>
              <a:rPr lang="pt-BR" sz="900" dirty="0" err="1">
                <a:solidFill>
                  <a:schemeClr val="bg1">
                    <a:lumMod val="50000"/>
                  </a:schemeClr>
                </a:solidFill>
                <a:cs typeface="+mn-cs"/>
              </a:rPr>
              <a:t>isotype?types</a:t>
            </a:r>
            <a:r>
              <a:rPr lang="pt-BR" sz="900" dirty="0">
                <a:solidFill>
                  <a:schemeClr val="bg1">
                    <a:lumMod val="50000"/>
                  </a:schemeClr>
                </a:solidFill>
                <a:cs typeface="+mn-cs"/>
              </a:rPr>
              <a:t>=1&amp;single_unit=10000&amp;sexes=0&amp;years=2030&amp;cancers=23&amp;multiple_populations=0. Acessado em 29 de novembro de 2024. </a:t>
            </a:r>
            <a:r>
              <a:rPr kumimoji="0" lang="en-US" sz="900" b="1" i="0" u="none" strike="noStrike" kern="1200" cap="none" spc="0" normalizeH="0" baseline="0" noProof="0" dirty="0">
                <a:ln>
                  <a:noFill/>
                </a:ln>
                <a:solidFill>
                  <a:schemeClr val="bg1">
                    <a:lumMod val="50000"/>
                  </a:schemeClr>
                </a:solidFill>
                <a:effectLst/>
                <a:uLnTx/>
                <a:uFillTx/>
                <a:cs typeface="+mn-cs"/>
              </a:rPr>
              <a:t>2</a:t>
            </a:r>
            <a:r>
              <a:rPr lang="en-US" sz="900" b="1" dirty="0">
                <a:solidFill>
                  <a:schemeClr val="bg1">
                    <a:lumMod val="50000"/>
                  </a:schemeClr>
                </a:solidFill>
                <a:cs typeface="+mn-cs"/>
              </a:rPr>
              <a:t>. </a:t>
            </a:r>
            <a:r>
              <a:rPr lang="en-US" sz="900" dirty="0">
                <a:solidFill>
                  <a:schemeClr val="bg1">
                    <a:lumMod val="50000"/>
                  </a:schemeClr>
                </a:solidFill>
                <a:cs typeface="+mn-cs"/>
              </a:rPr>
              <a:t>World Health Organization. Cervical cancer. </a:t>
            </a:r>
            <a:r>
              <a:rPr lang="pt-BR" sz="900" dirty="0">
                <a:solidFill>
                  <a:schemeClr val="bg1">
                    <a:lumMod val="50000"/>
                  </a:schemeClr>
                </a:solidFill>
                <a:cs typeface="+mn-cs"/>
              </a:rPr>
              <a:t>Disponível em: https://www.who.int/</a:t>
            </a:r>
            <a:r>
              <a:rPr lang="pt-BR" sz="900" dirty="0" err="1">
                <a:solidFill>
                  <a:schemeClr val="bg1">
                    <a:lumMod val="50000"/>
                  </a:schemeClr>
                </a:solidFill>
                <a:cs typeface="+mn-cs"/>
              </a:rPr>
              <a:t>news-room</a:t>
            </a:r>
            <a:r>
              <a:rPr lang="pt-BR" sz="900" dirty="0">
                <a:solidFill>
                  <a:schemeClr val="bg1">
                    <a:lumMod val="50000"/>
                  </a:schemeClr>
                </a:solidFill>
                <a:cs typeface="+mn-cs"/>
              </a:rPr>
              <a:t>/</a:t>
            </a:r>
            <a:r>
              <a:rPr lang="pt-BR" sz="900" dirty="0" err="1">
                <a:solidFill>
                  <a:schemeClr val="bg1">
                    <a:lumMod val="50000"/>
                  </a:schemeClr>
                </a:solidFill>
                <a:cs typeface="+mn-cs"/>
              </a:rPr>
              <a:t>fact-sheets</a:t>
            </a:r>
            <a:r>
              <a:rPr lang="pt-BR" sz="900" dirty="0">
                <a:solidFill>
                  <a:schemeClr val="bg1">
                    <a:lumMod val="50000"/>
                  </a:schemeClr>
                </a:solidFill>
                <a:cs typeface="+mn-cs"/>
              </a:rPr>
              <a:t>/</a:t>
            </a:r>
            <a:r>
              <a:rPr lang="pt-BR" sz="900" dirty="0" err="1">
                <a:solidFill>
                  <a:schemeClr val="bg1">
                    <a:lumMod val="50000"/>
                  </a:schemeClr>
                </a:solidFill>
                <a:cs typeface="+mn-cs"/>
              </a:rPr>
              <a:t>detail</a:t>
            </a:r>
            <a:r>
              <a:rPr lang="pt-BR" sz="900" dirty="0">
                <a:solidFill>
                  <a:schemeClr val="bg1">
                    <a:lumMod val="50000"/>
                  </a:schemeClr>
                </a:solidFill>
                <a:cs typeface="+mn-cs"/>
              </a:rPr>
              <a:t>/cervical-</a:t>
            </a:r>
            <a:r>
              <a:rPr lang="pt-BR" sz="900" dirty="0" err="1">
                <a:solidFill>
                  <a:schemeClr val="bg1">
                    <a:lumMod val="50000"/>
                  </a:schemeClr>
                </a:solidFill>
                <a:cs typeface="+mn-cs"/>
              </a:rPr>
              <a:t>cancer</a:t>
            </a:r>
            <a:r>
              <a:rPr lang="pt-BR" sz="900" dirty="0">
                <a:solidFill>
                  <a:schemeClr val="bg1">
                    <a:lumMod val="50000"/>
                  </a:schemeClr>
                </a:solidFill>
                <a:cs typeface="+mn-cs"/>
              </a:rPr>
              <a:t>. Acessado em 29 de novembro de 2024.</a:t>
            </a:r>
            <a:endParaRPr lang="en-US" sz="900" dirty="0">
              <a:solidFill>
                <a:schemeClr val="bg1">
                  <a:lumMod val="50000"/>
                </a:schemeClr>
              </a:solidFill>
              <a:cs typeface="+mn-cs"/>
            </a:endParaRPr>
          </a:p>
        </p:txBody>
      </p:sp>
      <p:sp>
        <p:nvSpPr>
          <p:cNvPr id="16" name="object 34">
            <a:extLst>
              <a:ext uri="{FF2B5EF4-FFF2-40B4-BE49-F238E27FC236}">
                <a16:creationId xmlns:a16="http://schemas.microsoft.com/office/drawing/2014/main" id="{CB108EEF-1072-E8F2-11EC-8403579175AF}"/>
              </a:ext>
            </a:extLst>
          </p:cNvPr>
          <p:cNvSpPr txBox="1"/>
          <p:nvPr/>
        </p:nvSpPr>
        <p:spPr>
          <a:xfrm>
            <a:off x="5501685" y="2975072"/>
            <a:ext cx="4905828" cy="1100686"/>
          </a:xfrm>
          <a:prstGeom prst="rect">
            <a:avLst/>
          </a:prstGeom>
          <a:noFill/>
        </p:spPr>
        <p:txBody>
          <a:bodyPr vert="horz" wrap="square" lIns="0" tIns="6350" rIns="0" bIns="0" rtlCol="0">
            <a:spAutoFit/>
          </a:bodyPr>
          <a:lstStyle/>
          <a:p>
            <a:pPr marL="12065" marR="5080" lvl="0" indent="0"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2200" b="0" i="0" u="none" strike="noStrike" kern="1200" cap="none" spc="0" normalizeH="0" baseline="0" noProof="0" dirty="0">
                <a:ln>
                  <a:noFill/>
                </a:ln>
                <a:effectLst/>
                <a:uLnTx/>
                <a:uFillTx/>
                <a:latin typeface="+mn-lt"/>
                <a:ea typeface="+mn-ea"/>
                <a:cs typeface="+mn-cs"/>
              </a:rPr>
              <a:t>O GCO </a:t>
            </a:r>
            <a:r>
              <a:rPr kumimoji="0" lang="en-US" sz="2200" b="0" i="0" u="none" strike="noStrike" kern="1200" cap="none" spc="0" normalizeH="0" baseline="0" noProof="0" dirty="0" err="1">
                <a:ln>
                  <a:noFill/>
                </a:ln>
                <a:effectLst/>
                <a:uLnTx/>
                <a:uFillTx/>
                <a:latin typeface="+mn-lt"/>
                <a:ea typeface="+mn-ea"/>
                <a:cs typeface="+mn-cs"/>
              </a:rPr>
              <a:t>estima</a:t>
            </a:r>
            <a:r>
              <a:rPr kumimoji="0" lang="en-US" sz="2200" b="0" i="0" u="none" strike="noStrike" kern="1200" cap="none" spc="0" normalizeH="0" baseline="0" noProof="0" dirty="0">
                <a:ln>
                  <a:noFill/>
                </a:ln>
                <a:effectLst/>
                <a:uLnTx/>
                <a:uFillTx/>
                <a:latin typeface="+mn-lt"/>
                <a:ea typeface="+mn-ea"/>
                <a:cs typeface="+mn-cs"/>
              </a:rPr>
              <a:t> um</a:t>
            </a:r>
            <a:br>
              <a:rPr kumimoji="0" lang="en-US" b="0" i="0" u="none" strike="noStrike" kern="1200" cap="none" spc="0" normalizeH="0" baseline="0" noProof="0" dirty="0">
                <a:ln>
                  <a:noFill/>
                </a:ln>
                <a:effectLst/>
                <a:uLnTx/>
                <a:uFillTx/>
                <a:latin typeface="+mn-lt"/>
                <a:ea typeface="+mn-ea"/>
                <a:cs typeface="+mn-cs"/>
              </a:rPr>
            </a:br>
            <a:r>
              <a:rPr kumimoji="0" lang="en-US" sz="2400" b="1" i="0" u="none" strike="noStrike" kern="1200" cap="none" spc="0" normalizeH="0" baseline="0" noProof="0" dirty="0">
                <a:ln>
                  <a:noFill/>
                </a:ln>
                <a:solidFill>
                  <a:srgbClr val="264A9A"/>
                </a:solidFill>
                <a:effectLst/>
                <a:uLnTx/>
                <a:uFillTx/>
                <a:latin typeface="+mn-lt"/>
                <a:ea typeface="+mn-ea"/>
                <a:cs typeface="+mn-cs"/>
              </a:rPr>
              <a:t>AUMENTO DAS MORTES POR CÂNCER DE COLO DO ÚTERO</a:t>
            </a:r>
            <a:r>
              <a:rPr lang="en-US" sz="2400" b="1" baseline="30000" dirty="0">
                <a:solidFill>
                  <a:srgbClr val="264A9A"/>
                </a:solidFill>
                <a:latin typeface="+mn-lt"/>
                <a:cs typeface="+mn-cs"/>
              </a:rPr>
              <a:t>1</a:t>
            </a:r>
            <a:endParaRPr kumimoji="0" b="1" i="0" u="none" strike="noStrike" kern="1200" cap="none" spc="0" normalizeH="0" baseline="30000" noProof="0" dirty="0">
              <a:ln>
                <a:noFill/>
              </a:ln>
              <a:solidFill>
                <a:srgbClr val="264A9A"/>
              </a:solidFill>
              <a:effectLst/>
              <a:uLnTx/>
              <a:uFillTx/>
              <a:latin typeface="+mn-lt"/>
              <a:ea typeface="+mn-ea"/>
              <a:cs typeface="+mn-cs"/>
            </a:endParaRPr>
          </a:p>
        </p:txBody>
      </p:sp>
      <p:sp>
        <p:nvSpPr>
          <p:cNvPr id="906" name="object 34">
            <a:extLst>
              <a:ext uri="{FF2B5EF4-FFF2-40B4-BE49-F238E27FC236}">
                <a16:creationId xmlns:a16="http://schemas.microsoft.com/office/drawing/2014/main" id="{1192F3A2-6238-900F-51FF-110B561E7324}"/>
              </a:ext>
            </a:extLst>
          </p:cNvPr>
          <p:cNvSpPr txBox="1"/>
          <p:nvPr/>
        </p:nvSpPr>
        <p:spPr>
          <a:xfrm>
            <a:off x="1027329" y="2257880"/>
            <a:ext cx="2221337" cy="364523"/>
          </a:xfrm>
          <a:prstGeom prst="rect">
            <a:avLst/>
          </a:prstGeom>
          <a:noFill/>
        </p:spPr>
        <p:txBody>
          <a:bodyPr vert="horz" wrap="square" lIns="0" tIns="6350" rIns="0" bIns="0" rtlCol="0">
            <a:spAutoFit/>
          </a:bodyPr>
          <a:lstStyle/>
          <a:p>
            <a:pPr marL="12065" marR="5080" lvl="0" indent="0"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2200" b="0" i="0" u="none" strike="noStrike" kern="1200" cap="none" spc="0" normalizeH="0" baseline="0" noProof="0" dirty="0">
                <a:ln>
                  <a:noFill/>
                </a:ln>
                <a:effectLst/>
                <a:uLnTx/>
                <a:uFillTx/>
                <a:latin typeface="+mn-lt"/>
                <a:ea typeface="+mn-ea"/>
                <a:cs typeface="+mn-cs"/>
              </a:rPr>
              <a:t>Em </a:t>
            </a:r>
            <a:r>
              <a:rPr kumimoji="0" lang="en-US" sz="2400" b="1" i="0" u="none" strike="noStrike" kern="1200" cap="none" spc="0" normalizeH="0" baseline="0" noProof="0" dirty="0">
                <a:ln>
                  <a:noFill/>
                </a:ln>
                <a:solidFill>
                  <a:srgbClr val="264A9A"/>
                </a:solidFill>
                <a:effectLst/>
                <a:uLnTx/>
                <a:uFillTx/>
                <a:latin typeface="+mn-lt"/>
                <a:ea typeface="+mn-ea"/>
                <a:cs typeface="+mn-cs"/>
              </a:rPr>
              <a:t>2030</a:t>
            </a:r>
            <a:endParaRPr kumimoji="0" lang="en-US" b="1" i="0" u="none" strike="noStrike" kern="1200" cap="none" spc="0" normalizeH="0" baseline="0" noProof="0" dirty="0">
              <a:ln>
                <a:noFill/>
              </a:ln>
              <a:solidFill>
                <a:srgbClr val="264A9A"/>
              </a:solidFill>
              <a:effectLst/>
              <a:uLnTx/>
              <a:uFillTx/>
              <a:latin typeface="+mn-lt"/>
              <a:ea typeface="+mn-ea"/>
              <a:cs typeface="+mn-cs"/>
            </a:endParaRPr>
          </a:p>
        </p:txBody>
      </p:sp>
      <p:sp>
        <p:nvSpPr>
          <p:cNvPr id="926" name="TextBox 925">
            <a:extLst>
              <a:ext uri="{FF2B5EF4-FFF2-40B4-BE49-F238E27FC236}">
                <a16:creationId xmlns:a16="http://schemas.microsoft.com/office/drawing/2014/main" id="{5FAF9048-6D9A-CA16-607A-BBBF2B993431}"/>
              </a:ext>
            </a:extLst>
          </p:cNvPr>
          <p:cNvSpPr txBox="1"/>
          <p:nvPr/>
        </p:nvSpPr>
        <p:spPr>
          <a:xfrm>
            <a:off x="7653130" y="74088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n-lt"/>
              <a:ea typeface="+mn-ea"/>
              <a:cs typeface="+mn-cs"/>
            </a:endParaRPr>
          </a:p>
        </p:txBody>
      </p:sp>
      <p:sp>
        <p:nvSpPr>
          <p:cNvPr id="4" name="Slide Number Placeholder 3">
            <a:extLst>
              <a:ext uri="{FF2B5EF4-FFF2-40B4-BE49-F238E27FC236}">
                <a16:creationId xmlns:a16="http://schemas.microsoft.com/office/drawing/2014/main" id="{3D54BE3C-5013-5FFB-08F5-4CB367A674E9}"/>
              </a:ext>
            </a:extLst>
          </p:cNvPr>
          <p:cNvSpPr>
            <a:spLocks noGrp="1"/>
          </p:cNvSpPr>
          <p:nvPr>
            <p:ph type="sldNum" sz="quarter" idx="12"/>
          </p:nvPr>
        </p:nvSpPr>
        <p:spPr/>
        <p:txBody>
          <a:bodyPr/>
          <a:lstStyle/>
          <a:p>
            <a:fld id="{6DD83045-6CB7-4C88-8A4E-57AB94F29488}" type="slidenum">
              <a:rPr lang="en-US" smtClean="0"/>
              <a:t>5</a:t>
            </a:fld>
            <a:endParaRPr lang="en-US"/>
          </a:p>
        </p:txBody>
      </p:sp>
      <p:grpSp>
        <p:nvGrpSpPr>
          <p:cNvPr id="45" name="Group 44">
            <a:extLst>
              <a:ext uri="{FF2B5EF4-FFF2-40B4-BE49-F238E27FC236}">
                <a16:creationId xmlns:a16="http://schemas.microsoft.com/office/drawing/2014/main" id="{D9423799-1309-9B82-997C-2210A250FB2E}"/>
              </a:ext>
            </a:extLst>
          </p:cNvPr>
          <p:cNvGrpSpPr/>
          <p:nvPr/>
        </p:nvGrpSpPr>
        <p:grpSpPr>
          <a:xfrm>
            <a:off x="880648" y="1910744"/>
            <a:ext cx="5703412" cy="2401001"/>
            <a:chOff x="3066839" y="1640667"/>
            <a:chExt cx="5703412" cy="2401001"/>
          </a:xfrm>
        </p:grpSpPr>
        <p:sp>
          <p:nvSpPr>
            <p:cNvPr id="914" name="object 34">
              <a:extLst>
                <a:ext uri="{FF2B5EF4-FFF2-40B4-BE49-F238E27FC236}">
                  <a16:creationId xmlns:a16="http://schemas.microsoft.com/office/drawing/2014/main" id="{085964EB-9675-903B-E410-4DD539C80303}"/>
                </a:ext>
              </a:extLst>
            </p:cNvPr>
            <p:cNvSpPr txBox="1"/>
            <p:nvPr/>
          </p:nvSpPr>
          <p:spPr>
            <a:xfrm>
              <a:off x="3066839" y="3204959"/>
              <a:ext cx="1346152" cy="588110"/>
            </a:xfrm>
            <a:prstGeom prst="rect">
              <a:avLst/>
            </a:prstGeom>
            <a:noFill/>
          </p:spPr>
          <p:txBody>
            <a:bodyPr vert="horz" wrap="square" lIns="0" tIns="6350" rIns="0" bIns="0" rtlCol="0">
              <a:spAutoFit/>
            </a:bodyPr>
            <a:lstStyle/>
            <a:p>
              <a:pPr marL="12065" marR="5080" lvl="0" indent="0" algn="r" defTabSz="914400" rtl="0" eaLnBrk="1" fontAlgn="auto" latinLnBrk="0" hangingPunct="1">
                <a:lnSpc>
                  <a:spcPct val="90000"/>
                </a:lnSpc>
                <a:buClr>
                  <a:srgbClr val="00857C"/>
                </a:buClr>
                <a:buSzPct val="26315"/>
                <a:buFontTx/>
                <a:buNone/>
                <a:tabLst>
                  <a:tab pos="85090" algn="l"/>
                </a:tabLst>
                <a:defRPr/>
              </a:pPr>
              <a:r>
                <a:rPr kumimoji="0" lang="en-US" sz="2400" i="0" u="none" strike="noStrike" kern="1200" cap="none" spc="0" normalizeH="0" baseline="0" noProof="0" dirty="0">
                  <a:ln>
                    <a:noFill/>
                  </a:ln>
                  <a:solidFill>
                    <a:schemeClr val="accent2"/>
                  </a:solidFill>
                  <a:effectLst/>
                  <a:uLnTx/>
                  <a:uFillTx/>
                  <a:ea typeface="+mn-ea"/>
                  <a:cs typeface="+mn-cs"/>
                </a:rPr>
                <a:t>349.000</a:t>
              </a:r>
            </a:p>
            <a:p>
              <a:pPr marL="0" marR="0" lvl="0" indent="0" algn="r" defTabSz="914400" rtl="0" eaLnBrk="1" fontAlgn="auto" latinLnBrk="0" hangingPunct="1">
                <a:lnSpc>
                  <a:spcPct val="90000"/>
                </a:lnSpc>
                <a:buClrTx/>
                <a:buSzTx/>
                <a:buFontTx/>
                <a:buNone/>
                <a:tabLst/>
                <a:defRPr/>
              </a:pPr>
              <a:r>
                <a:rPr kumimoji="0" lang="en-US" sz="1800" b="0" i="0" u="none" strike="noStrike" kern="1200" cap="none" spc="0" normalizeH="0" baseline="0" noProof="0" dirty="0">
                  <a:ln>
                    <a:noFill/>
                  </a:ln>
                  <a:solidFill>
                    <a:srgbClr val="192F3A"/>
                  </a:solidFill>
                  <a:effectLst/>
                  <a:uLnTx/>
                  <a:uFillTx/>
                  <a:ea typeface="+mn-ea"/>
                  <a:cs typeface="+mn-cs"/>
                </a:rPr>
                <a:t>2022</a:t>
              </a:r>
            </a:p>
          </p:txBody>
        </p:sp>
        <p:sp>
          <p:nvSpPr>
            <p:cNvPr id="920" name="object 34">
              <a:extLst>
                <a:ext uri="{FF2B5EF4-FFF2-40B4-BE49-F238E27FC236}">
                  <a16:creationId xmlns:a16="http://schemas.microsoft.com/office/drawing/2014/main" id="{4CA986D9-7361-DB92-EBEC-8EB76A8463BA}"/>
                </a:ext>
              </a:extLst>
            </p:cNvPr>
            <p:cNvSpPr txBox="1"/>
            <p:nvPr/>
          </p:nvSpPr>
          <p:spPr>
            <a:xfrm>
              <a:off x="7185855" y="1640667"/>
              <a:ext cx="1584396" cy="588110"/>
            </a:xfrm>
            <a:prstGeom prst="rect">
              <a:avLst/>
            </a:prstGeom>
            <a:noFill/>
          </p:spPr>
          <p:txBody>
            <a:bodyPr vert="horz" wrap="square" lIns="0" tIns="6350" rIns="0" bIns="0" rtlCol="0">
              <a:spAutoFit/>
            </a:bodyPr>
            <a:lstStyle/>
            <a:p>
              <a:pPr marL="12065" marR="5080" lvl="0" indent="0" algn="l" defTabSz="914400" rtl="0" eaLnBrk="1" fontAlgn="auto" latinLnBrk="0" hangingPunct="1">
                <a:lnSpc>
                  <a:spcPct val="90000"/>
                </a:lnSpc>
                <a:buClr>
                  <a:srgbClr val="00857C"/>
                </a:buClr>
                <a:buSzPct val="26315"/>
                <a:buFontTx/>
                <a:buNone/>
                <a:tabLst>
                  <a:tab pos="85090" algn="l"/>
                </a:tabLst>
                <a:defRPr/>
              </a:pPr>
              <a:r>
                <a:rPr kumimoji="0" lang="en-US" sz="2400" i="0" u="none" strike="noStrike" kern="1200" cap="none" spc="0" normalizeH="0" baseline="0" noProof="0" dirty="0">
                  <a:ln>
                    <a:noFill/>
                  </a:ln>
                  <a:solidFill>
                    <a:schemeClr val="accent1"/>
                  </a:solidFill>
                  <a:effectLst/>
                  <a:uLnTx/>
                  <a:uFillTx/>
                  <a:ea typeface="+mn-ea"/>
                  <a:cs typeface="+mn-cs"/>
                </a:rPr>
                <a:t>411.000</a:t>
              </a:r>
            </a:p>
            <a:p>
              <a:pPr marL="12065" marR="5080" defTabSz="914400">
                <a:lnSpc>
                  <a:spcPct val="90000"/>
                </a:lnSpc>
                <a:buClr>
                  <a:srgbClr val="00857C"/>
                </a:buClr>
                <a:buSzPct val="26315"/>
                <a:tabLst>
                  <a:tab pos="85090" algn="l"/>
                </a:tabLst>
                <a:defRPr/>
              </a:pPr>
              <a:r>
                <a:rPr kumimoji="0" lang="en-US" sz="1800" i="0" u="none" strike="noStrike" kern="1200" cap="none" spc="0" normalizeH="0" baseline="0" noProof="0" dirty="0">
                  <a:ln>
                    <a:noFill/>
                  </a:ln>
                  <a:solidFill>
                    <a:srgbClr val="192F3A"/>
                  </a:solidFill>
                  <a:effectLst/>
                  <a:uLnTx/>
                  <a:uFillTx/>
                  <a:ea typeface="+mn-ea"/>
                  <a:cs typeface="+mn-cs"/>
                </a:rPr>
                <a:t>2030</a:t>
              </a:r>
            </a:p>
          </p:txBody>
        </p:sp>
        <p:grpSp>
          <p:nvGrpSpPr>
            <p:cNvPr id="41" name="Group 40">
              <a:extLst>
                <a:ext uri="{FF2B5EF4-FFF2-40B4-BE49-F238E27FC236}">
                  <a16:creationId xmlns:a16="http://schemas.microsoft.com/office/drawing/2014/main" id="{EFE655E3-130D-A015-DBCF-8E4A75259F6E}"/>
                </a:ext>
              </a:extLst>
            </p:cNvPr>
            <p:cNvGrpSpPr/>
            <p:nvPr/>
          </p:nvGrpSpPr>
          <p:grpSpPr>
            <a:xfrm>
              <a:off x="4520314" y="2210011"/>
              <a:ext cx="2797115" cy="1831657"/>
              <a:chOff x="1976383" y="2034328"/>
              <a:chExt cx="2797115" cy="1831657"/>
            </a:xfrm>
            <a:gradFill flip="none" rotWithShape="1">
              <a:gsLst>
                <a:gs pos="1000">
                  <a:schemeClr val="accent1"/>
                </a:gs>
                <a:gs pos="100000">
                  <a:schemeClr val="accent2"/>
                </a:gs>
              </a:gsLst>
              <a:lin ang="8100000" scaled="1"/>
              <a:tileRect/>
            </a:gradFill>
          </p:grpSpPr>
          <p:sp>
            <p:nvSpPr>
              <p:cNvPr id="13" name="Freeform: Shape 12">
                <a:extLst>
                  <a:ext uri="{FF2B5EF4-FFF2-40B4-BE49-F238E27FC236}">
                    <a16:creationId xmlns:a16="http://schemas.microsoft.com/office/drawing/2014/main" id="{790B75A6-0135-1C64-C51F-5C6A04E6ED7D}"/>
                  </a:ext>
                </a:extLst>
              </p:cNvPr>
              <p:cNvSpPr/>
              <p:nvPr/>
            </p:nvSpPr>
            <p:spPr>
              <a:xfrm>
                <a:off x="1976383" y="2034328"/>
                <a:ext cx="2600990" cy="1289003"/>
              </a:xfrm>
              <a:custGeom>
                <a:avLst/>
                <a:gdLst>
                  <a:gd name="connsiteX0" fmla="*/ 35790 w 2600990"/>
                  <a:gd name="connsiteY0" fmla="*/ 1288996 h 1289003"/>
                  <a:gd name="connsiteX1" fmla="*/ 46805 w 2600990"/>
                  <a:gd name="connsiteY1" fmla="*/ 1287209 h 1289003"/>
                  <a:gd name="connsiteX2" fmla="*/ 2529553 w 2600990"/>
                  <a:gd name="connsiteY2" fmla="*/ 107899 h 1289003"/>
                  <a:gd name="connsiteX3" fmla="*/ 2529553 w 2600990"/>
                  <a:gd name="connsiteY3" fmla="*/ 356144 h 1289003"/>
                  <a:gd name="connsiteX4" fmla="*/ 2565272 w 2600990"/>
                  <a:gd name="connsiteY4" fmla="*/ 391862 h 1289003"/>
                  <a:gd name="connsiteX5" fmla="*/ 2600991 w 2600990"/>
                  <a:gd name="connsiteY5" fmla="*/ 356144 h 1289003"/>
                  <a:gd name="connsiteX6" fmla="*/ 2600991 w 2600990"/>
                  <a:gd name="connsiteY6" fmla="*/ 35867 h 1289003"/>
                  <a:gd name="connsiteX7" fmla="*/ 2600095 w 2600990"/>
                  <a:gd name="connsiteY7" fmla="*/ 31551 h 1289003"/>
                  <a:gd name="connsiteX8" fmla="*/ 2598609 w 2600990"/>
                  <a:gd name="connsiteY8" fmla="*/ 24407 h 1289003"/>
                  <a:gd name="connsiteX9" fmla="*/ 2595333 w 2600990"/>
                  <a:gd name="connsiteY9" fmla="*/ 17861 h 1289003"/>
                  <a:gd name="connsiteX10" fmla="*/ 2593397 w 2600990"/>
                  <a:gd name="connsiteY10" fmla="*/ 13842 h 1289003"/>
                  <a:gd name="connsiteX11" fmla="*/ 2591763 w 2600990"/>
                  <a:gd name="connsiteY11" fmla="*/ 12501 h 1289003"/>
                  <a:gd name="connsiteX12" fmla="*/ 2586105 w 2600990"/>
                  <a:gd name="connsiteY12" fmla="*/ 7590 h 1289003"/>
                  <a:gd name="connsiteX13" fmla="*/ 2580748 w 2600990"/>
                  <a:gd name="connsiteY13" fmla="*/ 4020 h 1289003"/>
                  <a:gd name="connsiteX14" fmla="*/ 2574347 w 2600990"/>
                  <a:gd name="connsiteY14" fmla="*/ 1935 h 1289003"/>
                  <a:gd name="connsiteX15" fmla="*/ 2567356 w 2600990"/>
                  <a:gd name="connsiteY15" fmla="*/ 446 h 1289003"/>
                  <a:gd name="connsiteX16" fmla="*/ 2565272 w 2600990"/>
                  <a:gd name="connsiteY16" fmla="*/ 0 h 1289003"/>
                  <a:gd name="connsiteX17" fmla="*/ 2242611 w 2600990"/>
                  <a:gd name="connsiteY17" fmla="*/ 0 h 1289003"/>
                  <a:gd name="connsiteX18" fmla="*/ 2206892 w 2600990"/>
                  <a:gd name="connsiteY18" fmla="*/ 35719 h 1289003"/>
                  <a:gd name="connsiteX19" fmla="*/ 2242611 w 2600990"/>
                  <a:gd name="connsiteY19" fmla="*/ 71438 h 1289003"/>
                  <a:gd name="connsiteX20" fmla="*/ 2459007 w 2600990"/>
                  <a:gd name="connsiteY20" fmla="*/ 71438 h 1289003"/>
                  <a:gd name="connsiteX21" fmla="*/ 24760 w 2600990"/>
                  <a:gd name="connsiteY21" fmla="*/ 1219200 h 1289003"/>
                  <a:gd name="connsiteX22" fmla="*/ 1690 w 2600990"/>
                  <a:gd name="connsiteY22" fmla="*/ 1264147 h 1289003"/>
                  <a:gd name="connsiteX23" fmla="*/ 35771 w 2600990"/>
                  <a:gd name="connsiteY23" fmla="*/ 1289003 h 128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0990" h="1289003">
                    <a:moveTo>
                      <a:pt x="35790" y="1288996"/>
                    </a:moveTo>
                    <a:cubicBezTo>
                      <a:pt x="39360" y="1288996"/>
                      <a:pt x="43082" y="1288401"/>
                      <a:pt x="46805" y="1287209"/>
                    </a:cubicBezTo>
                    <a:cubicBezTo>
                      <a:pt x="63172" y="1281852"/>
                      <a:pt x="1654587" y="763486"/>
                      <a:pt x="2529553" y="107899"/>
                    </a:cubicBezTo>
                    <a:lnTo>
                      <a:pt x="2529553" y="356144"/>
                    </a:lnTo>
                    <a:cubicBezTo>
                      <a:pt x="2529553" y="375788"/>
                      <a:pt x="2545624" y="391862"/>
                      <a:pt x="2565272" y="391862"/>
                    </a:cubicBezTo>
                    <a:cubicBezTo>
                      <a:pt x="2584916" y="391862"/>
                      <a:pt x="2600991" y="375788"/>
                      <a:pt x="2600991" y="356144"/>
                    </a:cubicBezTo>
                    <a:lnTo>
                      <a:pt x="2600991" y="35867"/>
                    </a:lnTo>
                    <a:cubicBezTo>
                      <a:pt x="2600991" y="34233"/>
                      <a:pt x="2600244" y="33040"/>
                      <a:pt x="2600095" y="31551"/>
                    </a:cubicBezTo>
                    <a:cubicBezTo>
                      <a:pt x="2599798" y="29021"/>
                      <a:pt x="2599501" y="26788"/>
                      <a:pt x="2598609" y="24407"/>
                    </a:cubicBezTo>
                    <a:cubicBezTo>
                      <a:pt x="2597863" y="22026"/>
                      <a:pt x="2596674" y="19945"/>
                      <a:pt x="2595333" y="17861"/>
                    </a:cubicBezTo>
                    <a:cubicBezTo>
                      <a:pt x="2594590" y="16520"/>
                      <a:pt x="2594293" y="15030"/>
                      <a:pt x="2593397" y="13842"/>
                    </a:cubicBezTo>
                    <a:cubicBezTo>
                      <a:pt x="2592951" y="13247"/>
                      <a:pt x="2592357" y="13099"/>
                      <a:pt x="2591763" y="12501"/>
                    </a:cubicBezTo>
                    <a:cubicBezTo>
                      <a:pt x="2590125" y="10569"/>
                      <a:pt x="2588040" y="9228"/>
                      <a:pt x="2586105" y="7590"/>
                    </a:cubicBezTo>
                    <a:cubicBezTo>
                      <a:pt x="2584322" y="6252"/>
                      <a:pt x="2582684" y="4911"/>
                      <a:pt x="2580748" y="4020"/>
                    </a:cubicBezTo>
                    <a:cubicBezTo>
                      <a:pt x="2578813" y="2976"/>
                      <a:pt x="2576580" y="2530"/>
                      <a:pt x="2574347" y="1935"/>
                    </a:cubicBezTo>
                    <a:cubicBezTo>
                      <a:pt x="2571966" y="1341"/>
                      <a:pt x="2569737" y="594"/>
                      <a:pt x="2567356" y="446"/>
                    </a:cubicBezTo>
                    <a:cubicBezTo>
                      <a:pt x="2566609" y="446"/>
                      <a:pt x="2566015" y="0"/>
                      <a:pt x="2565272" y="0"/>
                    </a:cubicBezTo>
                    <a:lnTo>
                      <a:pt x="2242611" y="0"/>
                    </a:lnTo>
                    <a:cubicBezTo>
                      <a:pt x="2222962" y="0"/>
                      <a:pt x="2206892" y="16074"/>
                      <a:pt x="2206892" y="35719"/>
                    </a:cubicBezTo>
                    <a:cubicBezTo>
                      <a:pt x="2206892" y="55363"/>
                      <a:pt x="2222962" y="71438"/>
                      <a:pt x="2242611" y="71438"/>
                    </a:cubicBezTo>
                    <a:lnTo>
                      <a:pt x="2459007" y="71438"/>
                    </a:lnTo>
                    <a:cubicBezTo>
                      <a:pt x="1588346" y="710070"/>
                      <a:pt x="40838" y="1214133"/>
                      <a:pt x="24760" y="1219200"/>
                    </a:cubicBezTo>
                    <a:cubicBezTo>
                      <a:pt x="6007" y="1225304"/>
                      <a:pt x="-4265" y="1245394"/>
                      <a:pt x="1690" y="1264147"/>
                    </a:cubicBezTo>
                    <a:cubicBezTo>
                      <a:pt x="6601" y="1279326"/>
                      <a:pt x="20740" y="1289003"/>
                      <a:pt x="35771" y="1289003"/>
                    </a:cubicBezTo>
                    <a:close/>
                  </a:path>
                </a:pathLst>
              </a:custGeom>
              <a:grpFill/>
              <a:ln w="381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7ACD1A0-0DF4-398C-3307-91B97F29E018}"/>
                  </a:ext>
                </a:extLst>
              </p:cNvPr>
              <p:cNvSpPr/>
              <p:nvPr/>
            </p:nvSpPr>
            <p:spPr>
              <a:xfrm>
                <a:off x="1984931" y="2529312"/>
                <a:ext cx="2788567" cy="1336673"/>
              </a:xfrm>
              <a:custGeom>
                <a:avLst/>
                <a:gdLst>
                  <a:gd name="connsiteX0" fmla="*/ 2752848 w 2788567"/>
                  <a:gd name="connsiteY0" fmla="*/ 0 h 1336673"/>
                  <a:gd name="connsiteX1" fmla="*/ 2788567 w 2788567"/>
                  <a:gd name="connsiteY1" fmla="*/ 35719 h 1336673"/>
                  <a:gd name="connsiteX2" fmla="*/ 2788567 w 2788567"/>
                  <a:gd name="connsiteY2" fmla="*/ 1037149 h 1336673"/>
                  <a:gd name="connsiteX3" fmla="*/ 2788566 w 2788567"/>
                  <a:gd name="connsiteY3" fmla="*/ 1037149 h 1336673"/>
                  <a:gd name="connsiteX4" fmla="*/ 2788566 w 2788567"/>
                  <a:gd name="connsiteY4" fmla="*/ 1300954 h 1336673"/>
                  <a:gd name="connsiteX5" fmla="*/ 2752847 w 2788567"/>
                  <a:gd name="connsiteY5" fmla="*/ 1336673 h 1336673"/>
                  <a:gd name="connsiteX6" fmla="*/ 35707 w 2788567"/>
                  <a:gd name="connsiteY6" fmla="*/ 1336673 h 1336673"/>
                  <a:gd name="connsiteX7" fmla="*/ 35719 w 2788567"/>
                  <a:gd name="connsiteY7" fmla="*/ 1336608 h 1336673"/>
                  <a:gd name="connsiteX8" fmla="*/ 0 w 2788567"/>
                  <a:gd name="connsiteY8" fmla="*/ 1300889 h 1336673"/>
                  <a:gd name="connsiteX9" fmla="*/ 35719 w 2788567"/>
                  <a:gd name="connsiteY9" fmla="*/ 1265171 h 1336673"/>
                  <a:gd name="connsiteX10" fmla="*/ 178742 w 2788567"/>
                  <a:gd name="connsiteY10" fmla="*/ 1265171 h 1336673"/>
                  <a:gd name="connsiteX11" fmla="*/ 178742 w 2788567"/>
                  <a:gd name="connsiteY11" fmla="*/ 1026191 h 1336673"/>
                  <a:gd name="connsiteX12" fmla="*/ 178743 w 2788567"/>
                  <a:gd name="connsiteY12" fmla="*/ 1026191 h 1336673"/>
                  <a:gd name="connsiteX13" fmla="*/ 178743 w 2788567"/>
                  <a:gd name="connsiteY13" fmla="*/ 913153 h 1336673"/>
                  <a:gd name="connsiteX14" fmla="*/ 214462 w 2788567"/>
                  <a:gd name="connsiteY14" fmla="*/ 877434 h 1336673"/>
                  <a:gd name="connsiteX15" fmla="*/ 598434 w 2788567"/>
                  <a:gd name="connsiteY15" fmla="*/ 877434 h 1336673"/>
                  <a:gd name="connsiteX16" fmla="*/ 634153 w 2788567"/>
                  <a:gd name="connsiteY16" fmla="*/ 913153 h 1336673"/>
                  <a:gd name="connsiteX17" fmla="*/ 598434 w 2788567"/>
                  <a:gd name="connsiteY17" fmla="*/ 948872 h 1336673"/>
                  <a:gd name="connsiteX18" fmla="*/ 250177 w 2788567"/>
                  <a:gd name="connsiteY18" fmla="*/ 948872 h 1336673"/>
                  <a:gd name="connsiteX19" fmla="*/ 250177 w 2788567"/>
                  <a:gd name="connsiteY19" fmla="*/ 1037148 h 1336673"/>
                  <a:gd name="connsiteX20" fmla="*/ 250176 w 2788567"/>
                  <a:gd name="connsiteY20" fmla="*/ 1037148 h 1336673"/>
                  <a:gd name="connsiteX21" fmla="*/ 250176 w 2788567"/>
                  <a:gd name="connsiteY21" fmla="*/ 1265152 h 1336673"/>
                  <a:gd name="connsiteX22" fmla="*/ 816761 w 2788567"/>
                  <a:gd name="connsiteY22" fmla="*/ 1265152 h 1336673"/>
                  <a:gd name="connsiteX23" fmla="*/ 816761 w 2788567"/>
                  <a:gd name="connsiteY23" fmla="*/ 1026191 h 1336673"/>
                  <a:gd name="connsiteX24" fmla="*/ 816762 w 2788567"/>
                  <a:gd name="connsiteY24" fmla="*/ 1026191 h 1336673"/>
                  <a:gd name="connsiteX25" fmla="*/ 816762 w 2788567"/>
                  <a:gd name="connsiteY25" fmla="*/ 723092 h 1336673"/>
                  <a:gd name="connsiteX26" fmla="*/ 852481 w 2788567"/>
                  <a:gd name="connsiteY26" fmla="*/ 687374 h 1336673"/>
                  <a:gd name="connsiteX27" fmla="*/ 1236300 w 2788567"/>
                  <a:gd name="connsiteY27" fmla="*/ 687374 h 1336673"/>
                  <a:gd name="connsiteX28" fmla="*/ 1272019 w 2788567"/>
                  <a:gd name="connsiteY28" fmla="*/ 723092 h 1336673"/>
                  <a:gd name="connsiteX29" fmla="*/ 1236300 w 2788567"/>
                  <a:gd name="connsiteY29" fmla="*/ 758811 h 1336673"/>
                  <a:gd name="connsiteX30" fmla="*/ 888192 w 2788567"/>
                  <a:gd name="connsiteY30" fmla="*/ 758811 h 1336673"/>
                  <a:gd name="connsiteX31" fmla="*/ 888192 w 2788567"/>
                  <a:gd name="connsiteY31" fmla="*/ 1037149 h 1336673"/>
                  <a:gd name="connsiteX32" fmla="*/ 888191 w 2788567"/>
                  <a:gd name="connsiteY32" fmla="*/ 1037149 h 1336673"/>
                  <a:gd name="connsiteX33" fmla="*/ 888191 w 2788567"/>
                  <a:gd name="connsiteY33" fmla="*/ 1265171 h 1336673"/>
                  <a:gd name="connsiteX34" fmla="*/ 1454776 w 2788567"/>
                  <a:gd name="connsiteY34" fmla="*/ 1265022 h 1336673"/>
                  <a:gd name="connsiteX35" fmla="*/ 1454776 w 2788567"/>
                  <a:gd name="connsiteY35" fmla="*/ 1026191 h 1336673"/>
                  <a:gd name="connsiteX36" fmla="*/ 1454777 w 2788567"/>
                  <a:gd name="connsiteY36" fmla="*/ 1026191 h 1336673"/>
                  <a:gd name="connsiteX37" fmla="*/ 1454777 w 2788567"/>
                  <a:gd name="connsiteY37" fmla="*/ 470855 h 1336673"/>
                  <a:gd name="connsiteX38" fmla="*/ 1490496 w 2788567"/>
                  <a:gd name="connsiteY38" fmla="*/ 435136 h 1336673"/>
                  <a:gd name="connsiteX39" fmla="*/ 1874315 w 2788567"/>
                  <a:gd name="connsiteY39" fmla="*/ 435136 h 1336673"/>
                  <a:gd name="connsiteX40" fmla="*/ 1910034 w 2788567"/>
                  <a:gd name="connsiteY40" fmla="*/ 470855 h 1336673"/>
                  <a:gd name="connsiteX41" fmla="*/ 1874315 w 2788567"/>
                  <a:gd name="connsiteY41" fmla="*/ 506574 h 1336673"/>
                  <a:gd name="connsiteX42" fmla="*/ 1526207 w 2788567"/>
                  <a:gd name="connsiteY42" fmla="*/ 506574 h 1336673"/>
                  <a:gd name="connsiteX43" fmla="*/ 1526207 w 2788567"/>
                  <a:gd name="connsiteY43" fmla="*/ 1037149 h 1336673"/>
                  <a:gd name="connsiteX44" fmla="*/ 1526206 w 2788567"/>
                  <a:gd name="connsiteY44" fmla="*/ 1037149 h 1336673"/>
                  <a:gd name="connsiteX45" fmla="*/ 1526206 w 2788567"/>
                  <a:gd name="connsiteY45" fmla="*/ 1265193 h 1336673"/>
                  <a:gd name="connsiteX46" fmla="*/ 2092639 w 2788567"/>
                  <a:gd name="connsiteY46" fmla="*/ 1265045 h 1336673"/>
                  <a:gd name="connsiteX47" fmla="*/ 2092639 w 2788567"/>
                  <a:gd name="connsiteY47" fmla="*/ 1026191 h 1336673"/>
                  <a:gd name="connsiteX48" fmla="*/ 2092640 w 2788567"/>
                  <a:gd name="connsiteY48" fmla="*/ 1026191 h 1336673"/>
                  <a:gd name="connsiteX49" fmla="*/ 2092640 w 2788567"/>
                  <a:gd name="connsiteY49" fmla="*/ 218617 h 1336673"/>
                  <a:gd name="connsiteX50" fmla="*/ 2128358 w 2788567"/>
                  <a:gd name="connsiteY50" fmla="*/ 182898 h 1336673"/>
                  <a:gd name="connsiteX51" fmla="*/ 2512178 w 2788567"/>
                  <a:gd name="connsiteY51" fmla="*/ 182898 h 1336673"/>
                  <a:gd name="connsiteX52" fmla="*/ 2547897 w 2788567"/>
                  <a:gd name="connsiteY52" fmla="*/ 218617 h 1336673"/>
                  <a:gd name="connsiteX53" fmla="*/ 2512178 w 2788567"/>
                  <a:gd name="connsiteY53" fmla="*/ 254336 h 1336673"/>
                  <a:gd name="connsiteX54" fmla="*/ 2164070 w 2788567"/>
                  <a:gd name="connsiteY54" fmla="*/ 254336 h 1336673"/>
                  <a:gd name="connsiteX55" fmla="*/ 2164070 w 2788567"/>
                  <a:gd name="connsiteY55" fmla="*/ 1037148 h 1336673"/>
                  <a:gd name="connsiteX56" fmla="*/ 2164069 w 2788567"/>
                  <a:gd name="connsiteY56" fmla="*/ 1037148 h 1336673"/>
                  <a:gd name="connsiteX57" fmla="*/ 2164069 w 2788567"/>
                  <a:gd name="connsiteY57" fmla="*/ 1265216 h 1336673"/>
                  <a:gd name="connsiteX58" fmla="*/ 2717128 w 2788567"/>
                  <a:gd name="connsiteY58" fmla="*/ 1265216 h 1336673"/>
                  <a:gd name="connsiteX59" fmla="*/ 2717128 w 2788567"/>
                  <a:gd name="connsiteY59" fmla="*/ 1026191 h 1336673"/>
                  <a:gd name="connsiteX60" fmla="*/ 2717129 w 2788567"/>
                  <a:gd name="connsiteY60" fmla="*/ 1026191 h 1336673"/>
                  <a:gd name="connsiteX61" fmla="*/ 2717129 w 2788567"/>
                  <a:gd name="connsiteY61" fmla="*/ 35719 h 1336673"/>
                  <a:gd name="connsiteX62" fmla="*/ 2752848 w 2788567"/>
                  <a:gd name="connsiteY62" fmla="*/ 0 h 13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788567" h="1336673">
                    <a:moveTo>
                      <a:pt x="2752848" y="0"/>
                    </a:moveTo>
                    <a:cubicBezTo>
                      <a:pt x="2772492" y="0"/>
                      <a:pt x="2788567" y="16074"/>
                      <a:pt x="2788567" y="35719"/>
                    </a:cubicBezTo>
                    <a:lnTo>
                      <a:pt x="2788567" y="1037149"/>
                    </a:lnTo>
                    <a:lnTo>
                      <a:pt x="2788566" y="1037149"/>
                    </a:lnTo>
                    <a:lnTo>
                      <a:pt x="2788566" y="1300954"/>
                    </a:lnTo>
                    <a:cubicBezTo>
                      <a:pt x="2788566" y="1320599"/>
                      <a:pt x="2772491" y="1336673"/>
                      <a:pt x="2752847" y="1336673"/>
                    </a:cubicBezTo>
                    <a:lnTo>
                      <a:pt x="35707" y="1336673"/>
                    </a:lnTo>
                    <a:lnTo>
                      <a:pt x="35719" y="1336608"/>
                    </a:lnTo>
                    <a:cubicBezTo>
                      <a:pt x="16074" y="1336608"/>
                      <a:pt x="0" y="1320534"/>
                      <a:pt x="0" y="1300889"/>
                    </a:cubicBezTo>
                    <a:cubicBezTo>
                      <a:pt x="0" y="1281245"/>
                      <a:pt x="16074" y="1265171"/>
                      <a:pt x="35719" y="1265171"/>
                    </a:cubicBezTo>
                    <a:lnTo>
                      <a:pt x="178742" y="1265171"/>
                    </a:lnTo>
                    <a:lnTo>
                      <a:pt x="178742" y="1026191"/>
                    </a:lnTo>
                    <a:lnTo>
                      <a:pt x="178743" y="1026191"/>
                    </a:lnTo>
                    <a:lnTo>
                      <a:pt x="178743" y="913153"/>
                    </a:lnTo>
                    <a:cubicBezTo>
                      <a:pt x="178743" y="893509"/>
                      <a:pt x="194818" y="877434"/>
                      <a:pt x="214462" y="877434"/>
                    </a:cubicBezTo>
                    <a:lnTo>
                      <a:pt x="598434" y="877434"/>
                    </a:lnTo>
                    <a:cubicBezTo>
                      <a:pt x="618078" y="877434"/>
                      <a:pt x="634153" y="893509"/>
                      <a:pt x="634153" y="913153"/>
                    </a:cubicBezTo>
                    <a:cubicBezTo>
                      <a:pt x="634153" y="932798"/>
                      <a:pt x="618078" y="948872"/>
                      <a:pt x="598434" y="948872"/>
                    </a:cubicBezTo>
                    <a:lnTo>
                      <a:pt x="250177" y="948872"/>
                    </a:lnTo>
                    <a:lnTo>
                      <a:pt x="250177" y="1037148"/>
                    </a:lnTo>
                    <a:lnTo>
                      <a:pt x="250176" y="1037148"/>
                    </a:lnTo>
                    <a:lnTo>
                      <a:pt x="250176" y="1265152"/>
                    </a:lnTo>
                    <a:lnTo>
                      <a:pt x="816761" y="1265152"/>
                    </a:lnTo>
                    <a:lnTo>
                      <a:pt x="816761" y="1026191"/>
                    </a:lnTo>
                    <a:lnTo>
                      <a:pt x="816762" y="1026191"/>
                    </a:lnTo>
                    <a:lnTo>
                      <a:pt x="816762" y="723092"/>
                    </a:lnTo>
                    <a:cubicBezTo>
                      <a:pt x="816762" y="703448"/>
                      <a:pt x="832837" y="687374"/>
                      <a:pt x="852481" y="687374"/>
                    </a:cubicBezTo>
                    <a:lnTo>
                      <a:pt x="1236300" y="687374"/>
                    </a:lnTo>
                    <a:cubicBezTo>
                      <a:pt x="1255945" y="687374"/>
                      <a:pt x="1272019" y="703448"/>
                      <a:pt x="1272019" y="723092"/>
                    </a:cubicBezTo>
                    <a:cubicBezTo>
                      <a:pt x="1272019" y="742737"/>
                      <a:pt x="1255945" y="758811"/>
                      <a:pt x="1236300" y="758811"/>
                    </a:cubicBezTo>
                    <a:lnTo>
                      <a:pt x="888192" y="758811"/>
                    </a:lnTo>
                    <a:lnTo>
                      <a:pt x="888192" y="1037149"/>
                    </a:lnTo>
                    <a:lnTo>
                      <a:pt x="888191" y="1037149"/>
                    </a:lnTo>
                    <a:lnTo>
                      <a:pt x="888191" y="1265171"/>
                    </a:lnTo>
                    <a:lnTo>
                      <a:pt x="1454776" y="1265022"/>
                    </a:lnTo>
                    <a:lnTo>
                      <a:pt x="1454776" y="1026191"/>
                    </a:lnTo>
                    <a:lnTo>
                      <a:pt x="1454777" y="1026191"/>
                    </a:lnTo>
                    <a:lnTo>
                      <a:pt x="1454777" y="470855"/>
                    </a:lnTo>
                    <a:cubicBezTo>
                      <a:pt x="1454777" y="451211"/>
                      <a:pt x="1470852" y="435136"/>
                      <a:pt x="1490496" y="435136"/>
                    </a:cubicBezTo>
                    <a:lnTo>
                      <a:pt x="1874315" y="435136"/>
                    </a:lnTo>
                    <a:cubicBezTo>
                      <a:pt x="1893960" y="435136"/>
                      <a:pt x="1910034" y="451211"/>
                      <a:pt x="1910034" y="470855"/>
                    </a:cubicBezTo>
                    <a:cubicBezTo>
                      <a:pt x="1910034" y="490499"/>
                      <a:pt x="1893960" y="506574"/>
                      <a:pt x="1874315" y="506574"/>
                    </a:cubicBezTo>
                    <a:lnTo>
                      <a:pt x="1526207" y="506574"/>
                    </a:lnTo>
                    <a:lnTo>
                      <a:pt x="1526207" y="1037149"/>
                    </a:lnTo>
                    <a:lnTo>
                      <a:pt x="1526206" y="1037149"/>
                    </a:lnTo>
                    <a:lnTo>
                      <a:pt x="1526206" y="1265193"/>
                    </a:lnTo>
                    <a:lnTo>
                      <a:pt x="2092639" y="1265045"/>
                    </a:lnTo>
                    <a:lnTo>
                      <a:pt x="2092639" y="1026191"/>
                    </a:lnTo>
                    <a:lnTo>
                      <a:pt x="2092640" y="1026191"/>
                    </a:lnTo>
                    <a:lnTo>
                      <a:pt x="2092640" y="218617"/>
                    </a:lnTo>
                    <a:cubicBezTo>
                      <a:pt x="2092640" y="198972"/>
                      <a:pt x="2108714" y="182898"/>
                      <a:pt x="2128358" y="182898"/>
                    </a:cubicBezTo>
                    <a:lnTo>
                      <a:pt x="2512178" y="182898"/>
                    </a:lnTo>
                    <a:cubicBezTo>
                      <a:pt x="2531822" y="182898"/>
                      <a:pt x="2547897" y="198972"/>
                      <a:pt x="2547897" y="218617"/>
                    </a:cubicBezTo>
                    <a:cubicBezTo>
                      <a:pt x="2547897" y="238261"/>
                      <a:pt x="2531822" y="254336"/>
                      <a:pt x="2512178" y="254336"/>
                    </a:cubicBezTo>
                    <a:lnTo>
                      <a:pt x="2164070" y="254336"/>
                    </a:lnTo>
                    <a:lnTo>
                      <a:pt x="2164070" y="1037148"/>
                    </a:lnTo>
                    <a:lnTo>
                      <a:pt x="2164069" y="1037148"/>
                    </a:lnTo>
                    <a:lnTo>
                      <a:pt x="2164069" y="1265216"/>
                    </a:lnTo>
                    <a:lnTo>
                      <a:pt x="2717128" y="1265216"/>
                    </a:lnTo>
                    <a:lnTo>
                      <a:pt x="2717128" y="1026191"/>
                    </a:lnTo>
                    <a:lnTo>
                      <a:pt x="2717129" y="1026191"/>
                    </a:lnTo>
                    <a:lnTo>
                      <a:pt x="2717129" y="35719"/>
                    </a:lnTo>
                    <a:cubicBezTo>
                      <a:pt x="2717129" y="16074"/>
                      <a:pt x="2733204" y="0"/>
                      <a:pt x="2752848" y="0"/>
                    </a:cubicBezTo>
                    <a:close/>
                  </a:path>
                </a:pathLst>
              </a:custGeom>
              <a:grpFill/>
              <a:ln w="38100" cap="flat">
                <a:noFill/>
                <a:prstDash val="solid"/>
                <a:miter/>
              </a:ln>
            </p:spPr>
            <p:txBody>
              <a:bodyPr rtlCol="0" anchor="ctr"/>
              <a:lstStyle/>
              <a:p>
                <a:endParaRPr lang="en-US"/>
              </a:p>
            </p:txBody>
          </p:sp>
        </p:grpSp>
      </p:grpSp>
      <p:grpSp>
        <p:nvGrpSpPr>
          <p:cNvPr id="42" name="Group 41">
            <a:extLst>
              <a:ext uri="{FF2B5EF4-FFF2-40B4-BE49-F238E27FC236}">
                <a16:creationId xmlns:a16="http://schemas.microsoft.com/office/drawing/2014/main" id="{A7B64BC2-36C2-9142-175E-9B4CBFC8CF4C}"/>
              </a:ext>
            </a:extLst>
          </p:cNvPr>
          <p:cNvGrpSpPr/>
          <p:nvPr/>
        </p:nvGrpSpPr>
        <p:grpSpPr>
          <a:xfrm flipH="1">
            <a:off x="10087827" y="1143000"/>
            <a:ext cx="1223525" cy="3846730"/>
            <a:chOff x="10721522" y="2233355"/>
            <a:chExt cx="1036010" cy="3257188"/>
          </a:xfrm>
        </p:grpSpPr>
        <p:sp>
          <p:nvSpPr>
            <p:cNvPr id="43" name="Oval 42">
              <a:extLst>
                <a:ext uri="{FF2B5EF4-FFF2-40B4-BE49-F238E27FC236}">
                  <a16:creationId xmlns:a16="http://schemas.microsoft.com/office/drawing/2014/main" id="{77783ECB-ACC6-5FB0-FFEB-3514BAAA317E}"/>
                </a:ext>
              </a:extLst>
            </p:cNvPr>
            <p:cNvSpPr/>
            <p:nvPr/>
          </p:nvSpPr>
          <p:spPr>
            <a:xfrm>
              <a:off x="10721522" y="5223933"/>
              <a:ext cx="995956" cy="26661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algn="ctr" defTabSz="914400"/>
              <a:endParaRPr lang="en-US" kern="0">
                <a:solidFill>
                  <a:prstClr val="white"/>
                </a:solidFill>
                <a:latin typeface="Arial" panose="020B0604020202020204" pitchFamily="34" charset="0"/>
                <a:cs typeface="Arial" panose="020B0604020202020204" pitchFamily="34" charset="0"/>
              </a:endParaRPr>
            </a:p>
          </p:txBody>
        </p:sp>
        <p:sp>
          <p:nvSpPr>
            <p:cNvPr id="44" name="Freeform: Shape 43">
              <a:extLst>
                <a:ext uri="{FF2B5EF4-FFF2-40B4-BE49-F238E27FC236}">
                  <a16:creationId xmlns:a16="http://schemas.microsoft.com/office/drawing/2014/main" id="{DA45025B-EB3E-A00C-D7E4-72B7E294B699}"/>
                </a:ext>
              </a:extLst>
            </p:cNvPr>
            <p:cNvSpPr/>
            <p:nvPr/>
          </p:nvSpPr>
          <p:spPr>
            <a:xfrm flipH="1">
              <a:off x="10845290" y="2233355"/>
              <a:ext cx="912242" cy="3135512"/>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chemeClr val="accent1"/>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endParaRPr lang="en-US">
                <a:solidFill>
                  <a:srgbClr val="6E0047"/>
                </a:solidFill>
              </a:endParaRPr>
            </a:p>
          </p:txBody>
        </p:sp>
      </p:grpSp>
      <p:sp>
        <p:nvSpPr>
          <p:cNvPr id="46" name="Rectangle: Top Corners Rounded 45">
            <a:extLst>
              <a:ext uri="{FF2B5EF4-FFF2-40B4-BE49-F238E27FC236}">
                <a16:creationId xmlns:a16="http://schemas.microsoft.com/office/drawing/2014/main" id="{03A87A36-FB05-8B18-9A72-1E10D3D559A1}"/>
              </a:ext>
            </a:extLst>
          </p:cNvPr>
          <p:cNvSpPr/>
          <p:nvPr/>
        </p:nvSpPr>
        <p:spPr>
          <a:xfrm rot="5400000">
            <a:off x="5853982" y="-490822"/>
            <a:ext cx="875922" cy="11800114"/>
          </a:xfrm>
          <a:prstGeom prst="round2SameRect">
            <a:avLst>
              <a:gd name="adj1" fmla="val 0"/>
              <a:gd name="adj2" fmla="val 17270"/>
            </a:avLst>
          </a:prstGeom>
          <a:solidFill>
            <a:schemeClr val="accent4"/>
          </a:solidFill>
        </p:spPr>
        <p:txBody>
          <a:bodyPr vert="vert270" wrap="square" tIns="182880" bIns="182880" rtlCol="0" anchor="ctr">
            <a:noAutofit/>
          </a:bodyPr>
          <a:lstStyle/>
          <a:p>
            <a:pPr marL="12065" marR="5080" lvl="0" indent="0" defTabSz="914400" rtl="0" eaLnBrk="1" fontAlgn="auto" latinLnBrk="0" hangingPunct="1">
              <a:spcAft>
                <a:spcPts val="0"/>
              </a:spcAft>
              <a:buClr>
                <a:srgbClr val="00857C"/>
              </a:buClr>
              <a:buSzPct val="26315"/>
              <a:buFontTx/>
              <a:buNone/>
              <a:tabLst>
                <a:tab pos="85090" algn="l"/>
              </a:tabLst>
              <a:defRPr/>
            </a:pPr>
            <a:r>
              <a:rPr lang="en-US" sz="2000" dirty="0">
                <a:solidFill>
                  <a:schemeClr val="bg1"/>
                </a:solidFill>
              </a:rPr>
              <a:t>Em 2022, </a:t>
            </a:r>
            <a:r>
              <a:rPr lang="en-US" sz="2000" dirty="0" err="1">
                <a:solidFill>
                  <a:schemeClr val="bg1"/>
                </a:solidFill>
              </a:rPr>
              <a:t>cerca</a:t>
            </a:r>
            <a:r>
              <a:rPr lang="en-US" sz="2000" dirty="0">
                <a:solidFill>
                  <a:schemeClr val="bg1"/>
                </a:solidFill>
              </a:rPr>
              <a:t> de 94% das </a:t>
            </a:r>
            <a:r>
              <a:rPr lang="en-US" sz="2000" dirty="0" err="1">
                <a:solidFill>
                  <a:schemeClr val="bg1"/>
                </a:solidFill>
              </a:rPr>
              <a:t>mortes</a:t>
            </a:r>
            <a:r>
              <a:rPr lang="en-US" sz="2000" dirty="0">
                <a:solidFill>
                  <a:schemeClr val="bg1"/>
                </a:solidFill>
              </a:rPr>
              <a:t> </a:t>
            </a:r>
            <a:r>
              <a:rPr lang="en-US" sz="2000" dirty="0" err="1">
                <a:solidFill>
                  <a:schemeClr val="bg1"/>
                </a:solidFill>
              </a:rPr>
              <a:t>ocorreram</a:t>
            </a:r>
            <a:r>
              <a:rPr lang="en-US" sz="2000" dirty="0">
                <a:solidFill>
                  <a:schemeClr val="bg1"/>
                </a:solidFill>
              </a:rPr>
              <a:t> </a:t>
            </a:r>
            <a:r>
              <a:rPr lang="en-US" sz="2000" b="1" dirty="0">
                <a:solidFill>
                  <a:schemeClr val="bg1"/>
                </a:solidFill>
              </a:rPr>
              <a:t>em </a:t>
            </a:r>
            <a:r>
              <a:rPr lang="en-US" sz="2000" b="1" dirty="0" err="1">
                <a:solidFill>
                  <a:schemeClr val="bg1"/>
                </a:solidFill>
              </a:rPr>
              <a:t>países</a:t>
            </a:r>
            <a:r>
              <a:rPr lang="en-US" sz="2000" b="1" dirty="0">
                <a:solidFill>
                  <a:schemeClr val="bg1"/>
                </a:solidFill>
              </a:rPr>
              <a:t> de </a:t>
            </a:r>
            <a:r>
              <a:rPr lang="en-US" sz="2000" b="1" dirty="0" err="1">
                <a:solidFill>
                  <a:schemeClr val="bg1"/>
                </a:solidFill>
              </a:rPr>
              <a:t>baixa</a:t>
            </a:r>
            <a:r>
              <a:rPr lang="en-US" sz="2000" b="1" dirty="0">
                <a:solidFill>
                  <a:schemeClr val="bg1"/>
                </a:solidFill>
              </a:rPr>
              <a:t> e </a:t>
            </a:r>
            <a:r>
              <a:rPr lang="en-US" sz="2000" b="1" dirty="0" err="1">
                <a:solidFill>
                  <a:schemeClr val="bg1"/>
                </a:solidFill>
              </a:rPr>
              <a:t>média</a:t>
            </a:r>
            <a:r>
              <a:rPr lang="en-US" sz="2000" b="1" dirty="0">
                <a:solidFill>
                  <a:schemeClr val="bg1"/>
                </a:solidFill>
              </a:rPr>
              <a:t> </a:t>
            </a:r>
            <a:r>
              <a:rPr lang="en-US" sz="2000" b="1" dirty="0" err="1">
                <a:solidFill>
                  <a:schemeClr val="bg1"/>
                </a:solidFill>
              </a:rPr>
              <a:t>renda</a:t>
            </a:r>
            <a:r>
              <a:rPr lang="en-US" sz="2000" dirty="0">
                <a:solidFill>
                  <a:schemeClr val="bg1"/>
                </a:solidFill>
              </a:rPr>
              <a:t> </a:t>
            </a:r>
            <a:r>
              <a:rPr lang="en-US" sz="2000" dirty="0" err="1">
                <a:solidFill>
                  <a:schemeClr val="bg1"/>
                </a:solidFill>
              </a:rPr>
              <a:t>devido</a:t>
            </a:r>
            <a:r>
              <a:rPr lang="en-US" sz="2000" dirty="0">
                <a:solidFill>
                  <a:schemeClr val="bg1"/>
                </a:solidFill>
              </a:rPr>
              <a:t> à </a:t>
            </a:r>
            <a:r>
              <a:rPr lang="en-US" sz="2000" dirty="0" err="1">
                <a:solidFill>
                  <a:schemeClr val="bg1"/>
                </a:solidFill>
              </a:rPr>
              <a:t>falta</a:t>
            </a:r>
            <a:r>
              <a:rPr lang="en-US" sz="2000" dirty="0">
                <a:solidFill>
                  <a:schemeClr val="bg1"/>
                </a:solidFill>
              </a:rPr>
              <a:t> de </a:t>
            </a:r>
            <a:r>
              <a:rPr lang="en-US" sz="2000" dirty="0" err="1">
                <a:solidFill>
                  <a:schemeClr val="bg1"/>
                </a:solidFill>
              </a:rPr>
              <a:t>acesso</a:t>
            </a:r>
            <a:r>
              <a:rPr lang="en-US" sz="2000" dirty="0">
                <a:solidFill>
                  <a:schemeClr val="bg1"/>
                </a:solidFill>
              </a:rPr>
              <a:t> a </a:t>
            </a:r>
            <a:r>
              <a:rPr lang="en-US" sz="2000" dirty="0" err="1">
                <a:solidFill>
                  <a:schemeClr val="bg1"/>
                </a:solidFill>
              </a:rPr>
              <a:t>prevenção</a:t>
            </a:r>
            <a:r>
              <a:rPr lang="en-US" sz="2000" dirty="0">
                <a:solidFill>
                  <a:schemeClr val="bg1"/>
                </a:solidFill>
              </a:rPr>
              <a:t>, </a:t>
            </a:r>
            <a:r>
              <a:rPr lang="en-US" sz="2000" dirty="0" err="1">
                <a:solidFill>
                  <a:schemeClr val="bg1"/>
                </a:solidFill>
              </a:rPr>
              <a:t>triagem</a:t>
            </a:r>
            <a:r>
              <a:rPr lang="en-US" sz="2000" dirty="0">
                <a:solidFill>
                  <a:schemeClr val="bg1"/>
                </a:solidFill>
              </a:rPr>
              <a:t> e </a:t>
            </a:r>
            <a:r>
              <a:rPr lang="en-US" sz="2000" dirty="0" err="1">
                <a:solidFill>
                  <a:schemeClr val="bg1"/>
                </a:solidFill>
              </a:rPr>
              <a:t>tratamento</a:t>
            </a:r>
            <a:r>
              <a:rPr lang="en-US" sz="2000" dirty="0">
                <a:solidFill>
                  <a:schemeClr val="bg1"/>
                </a:solidFill>
              </a:rPr>
              <a:t> para o </a:t>
            </a:r>
            <a:r>
              <a:rPr lang="en-US" sz="2000" dirty="0" err="1">
                <a:solidFill>
                  <a:schemeClr val="bg1"/>
                </a:solidFill>
              </a:rPr>
              <a:t>câncer</a:t>
            </a:r>
            <a:r>
              <a:rPr lang="en-US" sz="2000" dirty="0">
                <a:solidFill>
                  <a:schemeClr val="bg1"/>
                </a:solidFill>
              </a:rPr>
              <a:t> de </a:t>
            </a:r>
            <a:r>
              <a:rPr lang="en-US" sz="2000" dirty="0" err="1">
                <a:solidFill>
                  <a:schemeClr val="bg1"/>
                </a:solidFill>
              </a:rPr>
              <a:t>colo</a:t>
            </a:r>
            <a:r>
              <a:rPr lang="en-US" sz="2000" dirty="0">
                <a:solidFill>
                  <a:schemeClr val="bg1"/>
                </a:solidFill>
              </a:rPr>
              <a:t> do </a:t>
            </a:r>
            <a:r>
              <a:rPr lang="en-US" sz="2000" dirty="0" err="1">
                <a:solidFill>
                  <a:schemeClr val="bg1"/>
                </a:solidFill>
              </a:rPr>
              <a:t>útero</a:t>
            </a:r>
            <a:r>
              <a:rPr kumimoji="0" lang="en-US" sz="2000" b="0" i="0" u="none" strike="noStrike" kern="1200" cap="none" spc="0" normalizeH="0" baseline="0" noProof="0" dirty="0">
                <a:ln>
                  <a:noFill/>
                </a:ln>
                <a:solidFill>
                  <a:schemeClr val="bg1"/>
                </a:solidFill>
                <a:effectLst/>
                <a:uLnTx/>
                <a:uFillTx/>
                <a:latin typeface="+mn-lt"/>
                <a:ea typeface="+mn-ea"/>
                <a:cs typeface="+mn-cs"/>
              </a:rPr>
              <a:t>.</a:t>
            </a:r>
            <a:r>
              <a:rPr kumimoji="0" lang="en-US" sz="2000" b="0" i="0" u="none" strike="noStrike" kern="1200" cap="none" spc="0" normalizeH="0" baseline="30000" noProof="0" dirty="0">
                <a:ln>
                  <a:noFill/>
                </a:ln>
                <a:solidFill>
                  <a:schemeClr val="bg1"/>
                </a:solidFill>
                <a:effectLst/>
                <a:uLnTx/>
                <a:uFillTx/>
                <a:latin typeface="+mn-lt"/>
                <a:ea typeface="+mn-ea"/>
                <a:cs typeface="+mn-cs"/>
              </a:rPr>
              <a:t>2</a:t>
            </a:r>
          </a:p>
        </p:txBody>
      </p:sp>
    </p:spTree>
    <p:extLst>
      <p:ext uri="{BB962C8B-B14F-4D97-AF65-F5344CB8AC3E}">
        <p14:creationId xmlns:p14="http://schemas.microsoft.com/office/powerpoint/2010/main" val="32649582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Gráfico 12">
            <a:extLst>
              <a:ext uri="{FF2B5EF4-FFF2-40B4-BE49-F238E27FC236}">
                <a16:creationId xmlns:a16="http://schemas.microsoft.com/office/drawing/2014/main" id="{A3BF7787-4D54-B22E-18B0-C9E3B07809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7797" y="4436080"/>
            <a:ext cx="8939332" cy="1234531"/>
          </a:xfrm>
          <a:prstGeom prst="rect">
            <a:avLst/>
          </a:prstGeom>
        </p:spPr>
      </p:pic>
      <p:pic>
        <p:nvPicPr>
          <p:cNvPr id="12" name="Gráfico 11">
            <a:extLst>
              <a:ext uri="{FF2B5EF4-FFF2-40B4-BE49-F238E27FC236}">
                <a16:creationId xmlns:a16="http://schemas.microsoft.com/office/drawing/2014/main" id="{515F1932-0851-20F1-9ABD-21C90CCCB24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73900" y="3280112"/>
            <a:ext cx="8939332" cy="1234531"/>
          </a:xfrm>
          <a:prstGeom prst="rect">
            <a:avLst/>
          </a:prstGeom>
        </p:spPr>
      </p:pic>
      <p:pic>
        <p:nvPicPr>
          <p:cNvPr id="11" name="Gráfico 10">
            <a:extLst>
              <a:ext uri="{FF2B5EF4-FFF2-40B4-BE49-F238E27FC236}">
                <a16:creationId xmlns:a16="http://schemas.microsoft.com/office/drawing/2014/main" id="{DCCD39C7-40F8-A266-926C-B395380C7D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7797" y="2015279"/>
            <a:ext cx="8939332" cy="1234531"/>
          </a:xfrm>
          <a:prstGeom prst="rect">
            <a:avLst/>
          </a:prstGeom>
        </p:spPr>
      </p:pic>
      <p:pic>
        <p:nvPicPr>
          <p:cNvPr id="10" name="Gráfico 9">
            <a:extLst>
              <a:ext uri="{FF2B5EF4-FFF2-40B4-BE49-F238E27FC236}">
                <a16:creationId xmlns:a16="http://schemas.microsoft.com/office/drawing/2014/main" id="{2511C842-E743-0BD2-F60E-A4CAF3E3428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7797" y="827610"/>
            <a:ext cx="8939332" cy="1234531"/>
          </a:xfrm>
          <a:prstGeom prst="rect">
            <a:avLst/>
          </a:prstGeom>
        </p:spPr>
      </p:pic>
      <p:sp>
        <p:nvSpPr>
          <p:cNvPr id="9" name="Title 8">
            <a:extLst>
              <a:ext uri="{FF2B5EF4-FFF2-40B4-BE49-F238E27FC236}">
                <a16:creationId xmlns:a16="http://schemas.microsoft.com/office/drawing/2014/main" id="{8AFE3EC0-3297-4AB9-8FF5-1B284C77309C}"/>
              </a:ext>
            </a:extLst>
          </p:cNvPr>
          <p:cNvSpPr>
            <a:spLocks noGrp="1"/>
          </p:cNvSpPr>
          <p:nvPr>
            <p:ph type="title"/>
          </p:nvPr>
        </p:nvSpPr>
        <p:spPr>
          <a:xfrm>
            <a:off x="156767" y="123825"/>
            <a:ext cx="10826185" cy="951509"/>
          </a:xfrm>
        </p:spPr>
        <p:txBody>
          <a:bodyPr/>
          <a:lstStyle/>
          <a:p>
            <a:pPr lvl="0"/>
            <a:r>
              <a:rPr lang="en-US" dirty="0"/>
              <a:t>GARDASIL</a:t>
            </a:r>
            <a:r>
              <a:rPr lang="en-US" baseline="30000" dirty="0"/>
              <a:t>®</a:t>
            </a:r>
            <a:r>
              <a:rPr lang="en-US" dirty="0"/>
              <a:t> </a:t>
            </a:r>
            <a:r>
              <a:rPr lang="en-US" dirty="0" err="1"/>
              <a:t>Demonstrou</a:t>
            </a:r>
            <a:r>
              <a:rPr lang="en-US" dirty="0"/>
              <a:t> </a:t>
            </a:r>
            <a:r>
              <a:rPr lang="en-US" dirty="0" err="1"/>
              <a:t>Perfil</a:t>
            </a:r>
            <a:r>
              <a:rPr lang="en-US" dirty="0"/>
              <a:t> de </a:t>
            </a:r>
            <a:r>
              <a:rPr lang="en-US" dirty="0" err="1"/>
              <a:t>Efetividade</a:t>
            </a:r>
            <a:r>
              <a:rPr lang="en-US" dirty="0"/>
              <a:t> e Imunogenicidade</a:t>
            </a:r>
            <a:r>
              <a:rPr lang="en-US" baseline="30000" dirty="0"/>
              <a:t>1–4</a:t>
            </a:r>
            <a:endParaRPr lang="en-US" baseline="30000" noProof="0" dirty="0"/>
          </a:p>
        </p:txBody>
      </p:sp>
      <p:sp>
        <p:nvSpPr>
          <p:cNvPr id="5" name="Text Placeholder 4">
            <a:extLst>
              <a:ext uri="{FF2B5EF4-FFF2-40B4-BE49-F238E27FC236}">
                <a16:creationId xmlns:a16="http://schemas.microsoft.com/office/drawing/2014/main" id="{8CA2A477-FA13-65F7-DF2C-DEC321A30EA3}"/>
              </a:ext>
            </a:extLst>
          </p:cNvPr>
          <p:cNvSpPr>
            <a:spLocks noGrp="1"/>
          </p:cNvSpPr>
          <p:nvPr>
            <p:ph type="body" sz="quarter" idx="13"/>
          </p:nvPr>
        </p:nvSpPr>
        <p:spPr>
          <a:xfrm>
            <a:off x="278688" y="5669446"/>
            <a:ext cx="11820195" cy="951509"/>
          </a:xfrm>
        </p:spPr>
        <p:txBody>
          <a:bodyPr/>
          <a:lstStyle/>
          <a:p>
            <a:pPr>
              <a:defRPr/>
            </a:pPr>
            <a:r>
              <a:rPr kumimoji="0" lang="en-US" sz="800" b="0" i="0" u="none" strike="noStrike" kern="1200" cap="none" spc="0" normalizeH="0" baseline="0" noProof="0" dirty="0">
                <a:ln>
                  <a:noFill/>
                </a:ln>
                <a:solidFill>
                  <a:schemeClr val="bg1">
                    <a:lumMod val="50000"/>
                  </a:schemeClr>
                </a:solidFill>
                <a:effectLst/>
                <a:uLnTx/>
                <a:uFillTx/>
                <a:ea typeface="+mn-ea"/>
                <a:cs typeface="+mn-cs"/>
              </a:rPr>
              <a:t>AIS: adenocarcinoma </a:t>
            </a:r>
            <a:r>
              <a:rPr kumimoji="0" lang="en-US" sz="800" b="0" i="1" u="none" strike="noStrike" kern="1200" cap="none" spc="0" normalizeH="0" baseline="0" noProof="0" dirty="0">
                <a:ln>
                  <a:noFill/>
                </a:ln>
                <a:solidFill>
                  <a:schemeClr val="bg1">
                    <a:lumMod val="50000"/>
                  </a:schemeClr>
                </a:solidFill>
                <a:effectLst/>
                <a:uLnTx/>
                <a:uFillTx/>
                <a:ea typeface="+mn-ea"/>
                <a:cs typeface="+mn-cs"/>
              </a:rPr>
              <a:t>in situ</a:t>
            </a:r>
            <a:r>
              <a:rPr kumimoji="0" lang="en-US" sz="800" b="0" i="0" u="none" strike="noStrike" kern="1200" cap="none" spc="0" normalizeH="0" baseline="0" noProof="0" dirty="0">
                <a:ln>
                  <a:noFill/>
                </a:ln>
                <a:solidFill>
                  <a:schemeClr val="bg1">
                    <a:lumMod val="50000"/>
                  </a:schemeClr>
                </a:solidFill>
                <a:effectLst/>
                <a:uLnTx/>
                <a:uFillTx/>
                <a:ea typeface="+mn-ea"/>
                <a:cs typeface="+mn-cs"/>
              </a:rPr>
              <a:t>; HPV: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humano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IgG-LIA: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ensaio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luminex</a:t>
            </a:r>
            <a:r>
              <a:rPr kumimoji="0" lang="en-US" sz="800" b="0" i="0" u="none" strike="noStrike" kern="1200" cap="none" spc="0" normalizeH="0" baseline="0" noProof="0" dirty="0">
                <a:ln>
                  <a:noFill/>
                </a:ln>
                <a:solidFill>
                  <a:schemeClr val="bg1">
                    <a:lumMod val="50000"/>
                  </a:schemeClr>
                </a:solidFill>
                <a:effectLst/>
                <a:uLnTx/>
                <a:uFillTx/>
                <a:ea typeface="+mn-ea"/>
                <a:cs typeface="+mn-cs"/>
              </a:rPr>
              <a:t> para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imunoglobulina</a:t>
            </a:r>
            <a:r>
              <a:rPr kumimoji="0" lang="en-US" sz="800" b="0" i="0" u="none" strike="noStrike" kern="1200" cap="none" spc="0" normalizeH="0" baseline="0" noProof="0" dirty="0">
                <a:ln>
                  <a:noFill/>
                </a:ln>
                <a:solidFill>
                  <a:schemeClr val="bg1">
                    <a:lumMod val="50000"/>
                  </a:schemeClr>
                </a:solidFill>
                <a:effectLst/>
                <a:uLnTx/>
                <a:uFillTx/>
                <a:ea typeface="+mn-ea"/>
                <a:cs typeface="+mn-cs"/>
              </a:rPr>
              <a:t> G; NIC: neoplasia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intraepitelial</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cervical.</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a:lnSpc>
                <a:spcPct val="95000"/>
              </a:lnSpc>
              <a:defRPr/>
            </a:pP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Causado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pelos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16/18</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b</a:t>
            </a:r>
            <a:r>
              <a:rPr lang="pt-BR" sz="800" dirty="0">
                <a:solidFill>
                  <a:schemeClr val="bg1">
                    <a:lumMod val="50000"/>
                  </a:schemeClr>
                </a:solidFill>
              </a:rPr>
              <a:t>No mês 168, com base nos resultados do IgG-LIA</a:t>
            </a:r>
            <a:r>
              <a:rPr lang="en-US" sz="800" baseline="30000" dirty="0">
                <a:solidFill>
                  <a:schemeClr val="bg1">
                    <a:lumMod val="50000"/>
                  </a:schemeClr>
                </a:solidFill>
              </a:rPr>
              <a:t>1</a:t>
            </a:r>
            <a:r>
              <a:rPr lang="en-US" sz="800" dirty="0">
                <a:solidFill>
                  <a:schemeClr val="bg1">
                    <a:lumMod val="50000"/>
                  </a:schemeClr>
                </a:solidFill>
              </a:rPr>
              <a:t>; </a:t>
            </a:r>
            <a:r>
              <a:rPr lang="en-US" sz="800" baseline="30000" dirty="0">
                <a:solidFill>
                  <a:schemeClr val="bg1">
                    <a:lumMod val="50000"/>
                  </a:schemeClr>
                </a:solidFill>
              </a:rPr>
              <a:t>c</a:t>
            </a:r>
            <a:r>
              <a:rPr kumimoji="0" lang="pt-BR" sz="800" b="0" i="0" u="none" strike="noStrike" kern="1200" cap="none" spc="0" normalizeH="0" baseline="0" noProof="0" dirty="0">
                <a:ln>
                  <a:noFill/>
                </a:ln>
                <a:solidFill>
                  <a:schemeClr val="bg1">
                    <a:lumMod val="50000"/>
                  </a:schemeClr>
                </a:solidFill>
                <a:effectLst/>
                <a:uLnTx/>
                <a:uFillTx/>
                <a:ea typeface="+mn-ea"/>
                <a:cs typeface="+mn-cs"/>
              </a:rPr>
              <a:t>No mês 120, com base nos resultados do IgG-LIA</a:t>
            </a:r>
            <a:r>
              <a:rPr lang="en-US" sz="800" baseline="30000" dirty="0">
                <a:solidFill>
                  <a:schemeClr val="bg1">
                    <a:lumMod val="50000"/>
                  </a:schemeClr>
                </a:solidFill>
              </a:rPr>
              <a:t>2–4</a:t>
            </a:r>
            <a:r>
              <a:rPr lang="en-US" sz="800" dirty="0">
                <a:solidFill>
                  <a:schemeClr val="bg1">
                    <a:lumMod val="50000"/>
                  </a:schemeClr>
                </a:solidFill>
              </a:rPr>
              <a:t>;</a:t>
            </a:r>
            <a:r>
              <a:rPr lang="en-US" sz="800" baseline="30000" dirty="0">
                <a:solidFill>
                  <a:schemeClr val="bg1">
                    <a:lumMod val="50000"/>
                  </a:schemeClr>
                </a:solidFill>
              </a:rPr>
              <a:t> d</a:t>
            </a:r>
            <a:r>
              <a:rPr kumimoji="0" lang="en-US" sz="800" b="0" i="0" u="none" strike="noStrike" kern="1200" cap="none" spc="0" normalizeH="0" baseline="0" noProof="0" dirty="0">
                <a:ln>
                  <a:noFill/>
                </a:ln>
                <a:solidFill>
                  <a:schemeClr val="bg1">
                    <a:lumMod val="50000"/>
                  </a:schemeClr>
                </a:solidFill>
                <a:effectLst/>
                <a:uLnTx/>
                <a:uFillTx/>
                <a:ea typeface="+mn-ea"/>
                <a:cs typeface="+mn-cs"/>
              </a:rPr>
              <a:t>Contra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6/11/16</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3</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 e</a:t>
            </a:r>
            <a:r>
              <a:rPr kumimoji="0" lang="pt-BR" sz="800" b="0" i="0" u="none" strike="noStrike" kern="1200" cap="none" spc="0" normalizeH="0" baseline="0" noProof="0" dirty="0">
                <a:ln>
                  <a:noFill/>
                </a:ln>
                <a:solidFill>
                  <a:schemeClr val="bg1">
                    <a:lumMod val="50000"/>
                  </a:schemeClr>
                </a:solidFill>
                <a:effectLst/>
                <a:uLnTx/>
                <a:uFillTx/>
                <a:ea typeface="+mn-ea"/>
                <a:cs typeface="+mn-cs"/>
              </a:rPr>
              <a:t>Durante a parte de acompanhamento de longo prazo do estudo na população por protocolo</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4</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lnSpc>
                <a:spcPct val="95000"/>
              </a:lnSpc>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Final analysis of a 14-year long-term follow-up study of the effectiveness and immunogenicity of the quadrivalent human papillomavirus vaccine in women from four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nordic</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countries.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EClinicalMedicine</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rPr>
              <a:t>2020;23:100401. </a:t>
            </a:r>
            <a:r>
              <a:rPr lang="en-US" sz="800" b="1" dirty="0">
                <a:solidFill>
                  <a:schemeClr val="bg1">
                    <a:lumMod val="50000"/>
                  </a:schemeClr>
                </a:solidFill>
              </a:rPr>
              <a:t>2. </a:t>
            </a:r>
            <a:r>
              <a:rPr lang="en-US" sz="800" dirty="0">
                <a:solidFill>
                  <a:schemeClr val="bg1">
                    <a:lumMod val="50000"/>
                  </a:schemeClr>
                </a:solidFill>
              </a:rPr>
              <a:t>Goldstone S, Giuliano AR, </a:t>
            </a:r>
            <a:r>
              <a:rPr lang="en-US" sz="800" dirty="0" err="1">
                <a:solidFill>
                  <a:schemeClr val="bg1">
                    <a:lumMod val="50000"/>
                  </a:schemeClr>
                </a:solidFill>
              </a:rPr>
              <a:t>Palefsky</a:t>
            </a:r>
            <a:r>
              <a:rPr lang="en-US" sz="800" dirty="0">
                <a:solidFill>
                  <a:schemeClr val="bg1">
                    <a:lumMod val="50000"/>
                  </a:schemeClr>
                </a:solidFill>
              </a:rPr>
              <a:t> JM et al. Efficacy, immunogenicity, and safety of a quadrivalent HPV vaccine in men: results of an open-label, long-term extension of a </a:t>
            </a:r>
            <a:r>
              <a:rPr lang="en-US" sz="800" dirty="0" err="1">
                <a:solidFill>
                  <a:schemeClr val="bg1">
                    <a:lumMod val="50000"/>
                  </a:schemeClr>
                </a:solidFill>
              </a:rPr>
              <a:t>randomised</a:t>
            </a:r>
            <a:r>
              <a:rPr lang="en-US" sz="800" dirty="0">
                <a:solidFill>
                  <a:schemeClr val="bg1">
                    <a:lumMod val="50000"/>
                  </a:schemeClr>
                </a:solidFill>
              </a:rPr>
              <a:t>, placebo-controlled, phase 3 trial. </a:t>
            </a:r>
            <a:r>
              <a:rPr lang="en-US" sz="800" i="1" dirty="0">
                <a:solidFill>
                  <a:schemeClr val="bg1">
                    <a:lumMod val="50000"/>
                  </a:schemeClr>
                </a:solidFill>
              </a:rPr>
              <a:t>Lancet Infect Dis</a:t>
            </a:r>
            <a:r>
              <a:rPr lang="en-US" sz="800" dirty="0">
                <a:solidFill>
                  <a:schemeClr val="bg1">
                    <a:lumMod val="50000"/>
                  </a:schemeClr>
                </a:solidFill>
              </a:rPr>
              <a:t>. 2022;22:413–425. </a:t>
            </a:r>
            <a:r>
              <a:rPr kumimoji="0" lang="en-US" sz="800" b="1" i="0" u="none" strike="noStrike" kern="1200" cap="none" spc="0" normalizeH="0" baseline="0" noProof="0" dirty="0">
                <a:ln>
                  <a:noFill/>
                </a:ln>
                <a:solidFill>
                  <a:schemeClr val="bg1">
                    <a:lumMod val="50000"/>
                  </a:schemeClr>
                </a:solidFill>
                <a:effectLst/>
                <a:uLnTx/>
                <a:uFillTx/>
                <a:ea typeface="+mn-ea"/>
                <a:cs typeface="+mn-cs"/>
              </a:rPr>
              <a:t>3. </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Restrepo J, Herrera 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et al. Ten-Year Follow-up of 9-Valent Human Papillomavirus Vaccine: Immunogenicity, Effectiveness, and Safety. </a:t>
            </a:r>
            <a:r>
              <a:rPr kumimoji="0" lang="en-US" sz="8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2023;152(4):e2022060993.</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4. </a:t>
            </a:r>
            <a:r>
              <a:rPr lang="en-US" sz="800" dirty="0">
                <a:solidFill>
                  <a:schemeClr val="bg1">
                    <a:lumMod val="50000"/>
                  </a:schemeClr>
                </a:solidFill>
                <a:ea typeface="+mn-ea"/>
                <a:cs typeface="+mn-cs"/>
              </a:rPr>
              <a:t>Maldonado I, Plata M, Gonzalez M et al. Effectiveness, immunogenicity, and safety of the quadrivalent HPV vaccine in women and men aged 27-45 years. </a:t>
            </a:r>
            <a:r>
              <a:rPr lang="en-US" sz="800" i="1" dirty="0">
                <a:solidFill>
                  <a:schemeClr val="bg1">
                    <a:lumMod val="50000"/>
                  </a:schemeClr>
                </a:solidFill>
                <a:ea typeface="+mn-ea"/>
                <a:cs typeface="+mn-cs"/>
              </a:rPr>
              <a:t>Hum </a:t>
            </a:r>
            <a:r>
              <a:rPr lang="en-US" sz="800" i="1" dirty="0" err="1">
                <a:solidFill>
                  <a:schemeClr val="bg1">
                    <a:lumMod val="50000"/>
                  </a:schemeClr>
                </a:solidFill>
                <a:ea typeface="+mn-ea"/>
                <a:cs typeface="+mn-cs"/>
              </a:rPr>
              <a:t>Vaccin</a:t>
            </a:r>
            <a:r>
              <a:rPr lang="en-US" sz="800" i="1" dirty="0">
                <a:solidFill>
                  <a:schemeClr val="bg1">
                    <a:lumMod val="50000"/>
                  </a:schemeClr>
                </a:solidFill>
                <a:ea typeface="+mn-ea"/>
                <a:cs typeface="+mn-cs"/>
              </a:rPr>
              <a:t> </a:t>
            </a:r>
            <a:r>
              <a:rPr lang="en-US" sz="800" i="1" dirty="0" err="1">
                <a:solidFill>
                  <a:schemeClr val="bg1">
                    <a:lumMod val="50000"/>
                  </a:schemeClr>
                </a:solidFill>
                <a:ea typeface="+mn-ea"/>
                <a:cs typeface="+mn-cs"/>
              </a:rPr>
              <a:t>Immunother</a:t>
            </a:r>
            <a:r>
              <a:rPr lang="en-US" sz="800" dirty="0">
                <a:solidFill>
                  <a:schemeClr val="bg1">
                    <a:lumMod val="50000"/>
                  </a:schemeClr>
                </a:solidFill>
                <a:ea typeface="+mn-ea"/>
                <a:cs typeface="+mn-cs"/>
              </a:rPr>
              <a:t>. 2022;18:2078626.</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p:txBody>
      </p:sp>
      <p:sp>
        <p:nvSpPr>
          <p:cNvPr id="33" name="Rectangle 32">
            <a:extLst>
              <a:ext uri="{FF2B5EF4-FFF2-40B4-BE49-F238E27FC236}">
                <a16:creationId xmlns:a16="http://schemas.microsoft.com/office/drawing/2014/main" id="{8D3B9945-3310-7384-5F76-3032264057C0}"/>
              </a:ext>
            </a:extLst>
          </p:cNvPr>
          <p:cNvSpPr/>
          <p:nvPr/>
        </p:nvSpPr>
        <p:spPr>
          <a:xfrm>
            <a:off x="2809777" y="2310250"/>
            <a:ext cx="5190885" cy="648278"/>
          </a:xfrm>
          <a:prstGeom prst="rect">
            <a:avLst/>
          </a:prstGeom>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Body)"/>
                <a:ea typeface="+mn-ea"/>
                <a:cs typeface="+mn-cs"/>
              </a:rPr>
              <a:t>de verrugas genitais externas ou</a:t>
            </a:r>
          </a:p>
          <a:p>
            <a:pPr marL="0" marR="0" lvl="0" indent="0" algn="l" defTabSz="457200" rtl="0" eaLnBrk="1" fontAlgn="auto" latinLnBrk="0" hangingPunct="1">
              <a:lnSpc>
                <a:spcPct val="85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Arial (Body)"/>
                <a:ea typeface="+mn-ea"/>
                <a:cs typeface="+mn-cs"/>
              </a:rPr>
              <a:t>pré-cânceres anais de alto grau</a:t>
            </a:r>
            <a:r>
              <a:rPr kumimoji="0" lang="en-US" sz="1600" b="0" i="0" u="none" strike="noStrike" kern="1200" cap="none" spc="0" normalizeH="0" baseline="30000" noProof="0" dirty="0">
                <a:ln>
                  <a:noFill/>
                </a:ln>
                <a:solidFill>
                  <a:prstClr val="white"/>
                </a:solidFill>
                <a:effectLst/>
                <a:uLnTx/>
                <a:uFillTx/>
                <a:latin typeface="Arial (Body)"/>
                <a:ea typeface="+mn-ea"/>
                <a:cs typeface="+mn-cs"/>
              </a:rPr>
              <a:t>2,a</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8E7BB271-2538-E0C9-D74C-3C5CAD7C15B7}"/>
              </a:ext>
            </a:extLst>
          </p:cNvPr>
          <p:cNvSpPr/>
          <p:nvPr/>
        </p:nvSpPr>
        <p:spPr>
          <a:xfrm>
            <a:off x="7997662" y="2387929"/>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61" name="Rounded Rectangle 7">
            <a:extLst>
              <a:ext uri="{FF2B5EF4-FFF2-40B4-BE49-F238E27FC236}">
                <a16:creationId xmlns:a16="http://schemas.microsoft.com/office/drawing/2014/main" id="{17BAF55D-E531-9D49-616F-DEBE1566B784}"/>
              </a:ext>
            </a:extLst>
          </p:cNvPr>
          <p:cNvSpPr/>
          <p:nvPr/>
        </p:nvSpPr>
        <p:spPr>
          <a:xfrm>
            <a:off x="505937" y="2171675"/>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Homens 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16‒26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19" name="Rectangle 118">
            <a:extLst>
              <a:ext uri="{FF2B5EF4-FFF2-40B4-BE49-F238E27FC236}">
                <a16:creationId xmlns:a16="http://schemas.microsoft.com/office/drawing/2014/main" id="{99C26FB8-ACB2-4EA8-A036-D7DE4FE56883}"/>
              </a:ext>
            </a:extLst>
          </p:cNvPr>
          <p:cNvSpPr/>
          <p:nvPr/>
        </p:nvSpPr>
        <p:spPr>
          <a:xfrm>
            <a:off x="7626087" y="3030690"/>
            <a:ext cx="2722449" cy="279400"/>
          </a:xfrm>
          <a:prstGeom prst="rect">
            <a:avLst/>
          </a:prstGeom>
        </p:spPr>
        <p:txBody>
          <a:bodyPr wrap="square"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&gt; 91%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2,a,c</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endPar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grpSp>
        <p:nvGrpSpPr>
          <p:cNvPr id="122" name="Group 121">
            <a:extLst>
              <a:ext uri="{FF2B5EF4-FFF2-40B4-BE49-F238E27FC236}">
                <a16:creationId xmlns:a16="http://schemas.microsoft.com/office/drawing/2014/main" id="{1CFADC2A-B942-B64F-ECDB-6E14A006AE08}"/>
              </a:ext>
            </a:extLst>
          </p:cNvPr>
          <p:cNvGrpSpPr/>
          <p:nvPr/>
        </p:nvGrpSpPr>
        <p:grpSpPr>
          <a:xfrm>
            <a:off x="10390296" y="2175423"/>
            <a:ext cx="1535004" cy="861618"/>
            <a:chOff x="10390296" y="1321223"/>
            <a:chExt cx="1535004" cy="861618"/>
          </a:xfrm>
        </p:grpSpPr>
        <p:cxnSp>
          <p:nvCxnSpPr>
            <p:cNvPr id="123" name="Straight Connector 122">
              <a:extLst>
                <a:ext uri="{FF2B5EF4-FFF2-40B4-BE49-F238E27FC236}">
                  <a16:creationId xmlns:a16="http://schemas.microsoft.com/office/drawing/2014/main" id="{84B388F5-F14E-1837-9AB5-54E838F384B8}"/>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24" name="Group 123">
              <a:extLst>
                <a:ext uri="{FF2B5EF4-FFF2-40B4-BE49-F238E27FC236}">
                  <a16:creationId xmlns:a16="http://schemas.microsoft.com/office/drawing/2014/main" id="{5A862309-0748-C5C6-906D-4D63EE23EB3F}"/>
                </a:ext>
              </a:extLst>
            </p:cNvPr>
            <p:cNvGrpSpPr/>
            <p:nvPr/>
          </p:nvGrpSpPr>
          <p:grpSpPr>
            <a:xfrm>
              <a:off x="10517971" y="1321223"/>
              <a:ext cx="1407329" cy="811876"/>
              <a:chOff x="10179304" y="3929094"/>
              <a:chExt cx="1407329" cy="811876"/>
            </a:xfrm>
          </p:grpSpPr>
          <p:sp>
            <p:nvSpPr>
              <p:cNvPr id="125" name="Rectangle: Rounded Corners 124">
                <a:extLst>
                  <a:ext uri="{FF2B5EF4-FFF2-40B4-BE49-F238E27FC236}">
                    <a16:creationId xmlns:a16="http://schemas.microsoft.com/office/drawing/2014/main" id="{84A4A432-5E74-3C67-19DC-890F8A2817BE}"/>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26" name="Graphic 125">
                <a:extLst>
                  <a:ext uri="{FF2B5EF4-FFF2-40B4-BE49-F238E27FC236}">
                    <a16:creationId xmlns:a16="http://schemas.microsoft.com/office/drawing/2014/main" id="{C60E1DC1-4286-DF07-D4FD-481D0DE0F9D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29" name="Rectangle 28">
            <a:extLst>
              <a:ext uri="{FF2B5EF4-FFF2-40B4-BE49-F238E27FC236}">
                <a16:creationId xmlns:a16="http://schemas.microsoft.com/office/drawing/2014/main" id="{1567B139-5684-4A4E-A62E-E36DC56DFF1E}"/>
              </a:ext>
            </a:extLst>
          </p:cNvPr>
          <p:cNvSpPr/>
          <p:nvPr/>
        </p:nvSpPr>
        <p:spPr>
          <a:xfrm>
            <a:off x="2809778" y="1110875"/>
            <a:ext cx="4797454" cy="648278"/>
          </a:xfrm>
          <a:prstGeom prst="rect">
            <a:avLst/>
          </a:prstGeom>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lesões cervicais de alto grau, AIS, ou câncer cervical, vulvar ou vaginal</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1,a</a:t>
            </a:r>
          </a:p>
        </p:txBody>
      </p:sp>
      <p:sp>
        <p:nvSpPr>
          <p:cNvPr id="30" name="Rectangle 29">
            <a:extLst>
              <a:ext uri="{FF2B5EF4-FFF2-40B4-BE49-F238E27FC236}">
                <a16:creationId xmlns:a16="http://schemas.microsoft.com/office/drawing/2014/main" id="{413B0615-BCC8-BC8E-9B2A-11E827E8BC0D}"/>
              </a:ext>
            </a:extLst>
          </p:cNvPr>
          <p:cNvSpPr/>
          <p:nvPr/>
        </p:nvSpPr>
        <p:spPr>
          <a:xfrm>
            <a:off x="7997662" y="1188554"/>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sp>
        <p:nvSpPr>
          <p:cNvPr id="60" name="Rounded Rectangle 7">
            <a:extLst>
              <a:ext uri="{FF2B5EF4-FFF2-40B4-BE49-F238E27FC236}">
                <a16:creationId xmlns:a16="http://schemas.microsoft.com/office/drawing/2014/main" id="{61130E52-1F3A-9D3C-5C2D-A3C3E0ED1A7B}"/>
              </a:ext>
            </a:extLst>
          </p:cNvPr>
          <p:cNvSpPr/>
          <p:nvPr/>
        </p:nvSpPr>
        <p:spPr>
          <a:xfrm>
            <a:off x="505937" y="1067391"/>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16‒23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BE566DFD-3D83-03F4-ABFE-8C447AF07AEB}"/>
              </a:ext>
            </a:extLst>
          </p:cNvPr>
          <p:cNvSpPr/>
          <p:nvPr/>
        </p:nvSpPr>
        <p:spPr>
          <a:xfrm>
            <a:off x="7626087" y="1826307"/>
            <a:ext cx="2722449" cy="279400"/>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&gt; 93</a:t>
            </a:r>
            <a:r>
              <a:rPr kumimoji="0" lang="en-US" sz="1400" b="1" i="0" u="none" strike="noStrike" kern="1200" cap="none" spc="0" normalizeH="0" baseline="24000" noProof="0" dirty="0">
                <a:ln>
                  <a:noFill/>
                </a:ln>
                <a:solidFill>
                  <a:srgbClr val="292929"/>
                </a:solidFill>
                <a:effectLst/>
                <a:uLnTx/>
                <a:uFillTx/>
                <a:latin typeface="Arial" panose="020B0604020202020204"/>
                <a:ea typeface="+mn-ea"/>
                <a:cs typeface="+mn-cs"/>
              </a:rPr>
              <a:t>%</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1,a,b</a:t>
            </a:r>
          </a:p>
        </p:txBody>
      </p:sp>
      <p:grpSp>
        <p:nvGrpSpPr>
          <p:cNvPr id="22" name="Group 21">
            <a:extLst>
              <a:ext uri="{FF2B5EF4-FFF2-40B4-BE49-F238E27FC236}">
                <a16:creationId xmlns:a16="http://schemas.microsoft.com/office/drawing/2014/main" id="{9ABFA0E0-DCDA-2380-FEF9-B5393CE67C7D}"/>
              </a:ext>
            </a:extLst>
          </p:cNvPr>
          <p:cNvGrpSpPr/>
          <p:nvPr/>
        </p:nvGrpSpPr>
        <p:grpSpPr>
          <a:xfrm>
            <a:off x="10390296" y="973156"/>
            <a:ext cx="1535004" cy="861618"/>
            <a:chOff x="10390296" y="1321223"/>
            <a:chExt cx="1535004" cy="861618"/>
          </a:xfrm>
        </p:grpSpPr>
        <p:cxnSp>
          <p:nvCxnSpPr>
            <p:cNvPr id="23" name="Straight Connector 22">
              <a:extLst>
                <a:ext uri="{FF2B5EF4-FFF2-40B4-BE49-F238E27FC236}">
                  <a16:creationId xmlns:a16="http://schemas.microsoft.com/office/drawing/2014/main" id="{AF8F1AE6-CCD0-EA1A-4E20-E7805E30539B}"/>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BD156696-E6D0-CB90-E03E-6757D26E5AE9}"/>
                </a:ext>
              </a:extLst>
            </p:cNvPr>
            <p:cNvGrpSpPr/>
            <p:nvPr/>
          </p:nvGrpSpPr>
          <p:grpSpPr>
            <a:xfrm>
              <a:off x="10517971" y="1321223"/>
              <a:ext cx="1407329" cy="811876"/>
              <a:chOff x="10179304" y="3929094"/>
              <a:chExt cx="1407329" cy="811876"/>
            </a:xfrm>
          </p:grpSpPr>
          <p:sp>
            <p:nvSpPr>
              <p:cNvPr id="25" name="Rectangle: Rounded Corners 24">
                <a:extLst>
                  <a:ext uri="{FF2B5EF4-FFF2-40B4-BE49-F238E27FC236}">
                    <a16:creationId xmlns:a16="http://schemas.microsoft.com/office/drawing/2014/main" id="{85A56B9A-AF64-4DC1-7D15-A7AAF22AC43F}"/>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14</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26" name="Graphic 25">
                <a:extLst>
                  <a:ext uri="{FF2B5EF4-FFF2-40B4-BE49-F238E27FC236}">
                    <a16:creationId xmlns:a16="http://schemas.microsoft.com/office/drawing/2014/main" id="{E6EF3295-3F94-1F47-441B-AAB6FB14428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50" name="Rectangle 49">
            <a:extLst>
              <a:ext uri="{FF2B5EF4-FFF2-40B4-BE49-F238E27FC236}">
                <a16:creationId xmlns:a16="http://schemas.microsoft.com/office/drawing/2014/main" id="{02BE2201-4C82-B00C-18D0-367FAC120D28}"/>
              </a:ext>
            </a:extLst>
          </p:cNvPr>
          <p:cNvSpPr/>
          <p:nvPr/>
        </p:nvSpPr>
        <p:spPr>
          <a:xfrm>
            <a:off x="2809777" y="4709001"/>
            <a:ext cx="5091402" cy="648278"/>
          </a:xfrm>
          <a:prstGeom prst="rect">
            <a:avLst/>
          </a:prstGeom>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1600" b="0" i="0" u="none" strike="noStrike" kern="1200" cap="none" spc="0" normalizeH="0" baseline="0" noProof="0" dirty="0">
                <a:ln>
                  <a:noFill/>
                </a:ln>
                <a:solidFill>
                  <a:prstClr val="white"/>
                </a:solidFill>
                <a:effectLst/>
                <a:uLnTx/>
                <a:uFillTx/>
                <a:latin typeface="Arial (Body)"/>
                <a:ea typeface="+mn-ea"/>
                <a:cs typeface="+mn-cs"/>
              </a:rPr>
              <a:t>de </a:t>
            </a:r>
            <a:r>
              <a:rPr kumimoji="0" lang="en-US" sz="1600" b="0" i="0" u="none" strike="noStrike" kern="1200" cap="none" spc="0" normalizeH="0" baseline="0" noProof="0" dirty="0" err="1">
                <a:ln>
                  <a:noFill/>
                </a:ln>
                <a:solidFill>
                  <a:prstClr val="white"/>
                </a:solidFill>
                <a:effectLst/>
                <a:uLnTx/>
                <a:uFillTx/>
                <a:latin typeface="Arial (Body)"/>
                <a:ea typeface="+mn-ea"/>
                <a:cs typeface="+mn-cs"/>
              </a:rPr>
              <a:t>verrugas</a:t>
            </a:r>
            <a:r>
              <a:rPr kumimoji="0" lang="en-US" sz="1600" b="0" i="0" u="none" strike="noStrike" kern="1200" cap="none" spc="0" normalizeH="0" baseline="0" noProof="0" dirty="0">
                <a:ln>
                  <a:noFill/>
                </a:ln>
                <a:solidFill>
                  <a:prstClr val="white"/>
                </a:solidFill>
                <a:effectLst/>
                <a:uLnTx/>
                <a:uFillTx/>
                <a:latin typeface="Arial (Body)"/>
                <a:ea typeface="+mn-ea"/>
                <a:cs typeface="+mn-cs"/>
              </a:rPr>
              <a:t> </a:t>
            </a:r>
            <a:r>
              <a:rPr kumimoji="0" lang="en-US" sz="1600" b="0" i="0" u="none" strike="noStrike" kern="1200" cap="none" spc="0" normalizeH="0" baseline="0" noProof="0" dirty="0" err="1">
                <a:ln>
                  <a:noFill/>
                </a:ln>
                <a:solidFill>
                  <a:prstClr val="white"/>
                </a:solidFill>
                <a:effectLst/>
                <a:uLnTx/>
                <a:uFillTx/>
                <a:latin typeface="Arial (Body)"/>
                <a:ea typeface="+mn-ea"/>
                <a:cs typeface="+mn-cs"/>
              </a:rPr>
              <a:t>genitais</a:t>
            </a:r>
            <a:r>
              <a:rPr kumimoji="0" lang="en-US" sz="1600" b="0" i="0" u="none" strike="noStrike" kern="1200" cap="none" spc="0" normalizeH="0" baseline="0" noProof="0" dirty="0">
                <a:ln>
                  <a:noFill/>
                </a:ln>
                <a:solidFill>
                  <a:prstClr val="white"/>
                </a:solidFill>
                <a:effectLst/>
                <a:uLnTx/>
                <a:uFillTx/>
                <a:latin typeface="Arial (Body)"/>
                <a:ea typeface="+mn-ea"/>
                <a:cs typeface="+mn-cs"/>
              </a:rPr>
              <a:t> </a:t>
            </a:r>
            <a:r>
              <a:rPr kumimoji="0" lang="en-US" sz="1600" b="0" i="0" u="none" strike="noStrike" kern="1200" cap="none" spc="0" normalizeH="0" baseline="0" noProof="0" dirty="0" err="1">
                <a:ln>
                  <a:noFill/>
                </a:ln>
                <a:solidFill>
                  <a:prstClr val="white"/>
                </a:solidFill>
                <a:effectLst/>
                <a:uLnTx/>
                <a:uFillTx/>
                <a:latin typeface="Arial (Body)"/>
                <a:ea typeface="+mn-ea"/>
                <a:cs typeface="+mn-cs"/>
              </a:rPr>
              <a:t>ou</a:t>
            </a:r>
            <a:r>
              <a:rPr kumimoji="0" lang="en-US" sz="1600" b="0" i="0" u="none" strike="noStrike" kern="1200" cap="none" spc="0" normalizeH="0" baseline="0" noProof="0" dirty="0">
                <a:ln>
                  <a:noFill/>
                </a:ln>
                <a:solidFill>
                  <a:prstClr val="white"/>
                </a:solidFill>
                <a:effectLst/>
                <a:uLnTx/>
                <a:uFillTx/>
                <a:latin typeface="Arial (Body)"/>
                <a:ea typeface="+mn-ea"/>
                <a:cs typeface="+mn-cs"/>
              </a:rPr>
              <a:t> NIC</a:t>
            </a:r>
            <a:r>
              <a:rPr kumimoji="0" lang="en-US" sz="1600" b="0" i="0" u="none" strike="noStrike" kern="1200" cap="none" spc="0" normalizeH="0" baseline="30000" noProof="0" dirty="0">
                <a:ln>
                  <a:noFill/>
                </a:ln>
                <a:solidFill>
                  <a:prstClr val="white"/>
                </a:solidFill>
                <a:effectLst/>
                <a:uLnTx/>
                <a:uFillTx/>
                <a:latin typeface="Arial (Body)"/>
                <a:ea typeface="+mn-ea"/>
                <a:cs typeface="+mn-cs"/>
              </a:rPr>
              <a:t>4,a,e</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2297F83B-9D7F-F16A-7AFA-A3EDC76487A4}"/>
              </a:ext>
            </a:extLst>
          </p:cNvPr>
          <p:cNvSpPr/>
          <p:nvPr/>
        </p:nvSpPr>
        <p:spPr>
          <a:xfrm>
            <a:off x="7997662" y="4786680"/>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4 </a:t>
            </a:r>
          </a:p>
        </p:txBody>
      </p:sp>
      <p:sp>
        <p:nvSpPr>
          <p:cNvPr id="63" name="Rounded Rectangle 7">
            <a:extLst>
              <a:ext uri="{FF2B5EF4-FFF2-40B4-BE49-F238E27FC236}">
                <a16:creationId xmlns:a16="http://schemas.microsoft.com/office/drawing/2014/main" id="{6C89EC39-7AD3-EF45-76CA-3EEDCD00A461}"/>
              </a:ext>
            </a:extLst>
          </p:cNvPr>
          <p:cNvSpPr/>
          <p:nvPr/>
        </p:nvSpPr>
        <p:spPr>
          <a:xfrm>
            <a:off x="505937" y="4570603"/>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27–45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35A98F87-0E1B-5AE8-CFE8-16F20D565EAF}"/>
              </a:ext>
            </a:extLst>
          </p:cNvPr>
          <p:cNvSpPr/>
          <p:nvPr/>
        </p:nvSpPr>
        <p:spPr>
          <a:xfrm>
            <a:off x="7626087" y="5484061"/>
            <a:ext cx="2722449" cy="279400"/>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Times New Roman" panose="02020603050405020304" pitchFamily="18" charset="0"/>
              </a:rPr>
              <a:t>≥ 79</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4,a,c</a:t>
            </a:r>
          </a:p>
        </p:txBody>
      </p:sp>
      <p:grpSp>
        <p:nvGrpSpPr>
          <p:cNvPr id="132" name="Group 131">
            <a:extLst>
              <a:ext uri="{FF2B5EF4-FFF2-40B4-BE49-F238E27FC236}">
                <a16:creationId xmlns:a16="http://schemas.microsoft.com/office/drawing/2014/main" id="{E5DE4034-34E4-B4F5-4BB0-FF23301F4616}"/>
              </a:ext>
            </a:extLst>
          </p:cNvPr>
          <p:cNvGrpSpPr/>
          <p:nvPr/>
        </p:nvGrpSpPr>
        <p:grpSpPr>
          <a:xfrm>
            <a:off x="10390296" y="4579956"/>
            <a:ext cx="1535004" cy="861618"/>
            <a:chOff x="10390296" y="1321223"/>
            <a:chExt cx="1535004" cy="861618"/>
          </a:xfrm>
        </p:grpSpPr>
        <p:cxnSp>
          <p:nvCxnSpPr>
            <p:cNvPr id="134" name="Straight Connector 133">
              <a:extLst>
                <a:ext uri="{FF2B5EF4-FFF2-40B4-BE49-F238E27FC236}">
                  <a16:creationId xmlns:a16="http://schemas.microsoft.com/office/drawing/2014/main" id="{703D0CDF-1007-9BFD-61CD-27967D960794}"/>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37" name="Group 136">
              <a:extLst>
                <a:ext uri="{FF2B5EF4-FFF2-40B4-BE49-F238E27FC236}">
                  <a16:creationId xmlns:a16="http://schemas.microsoft.com/office/drawing/2014/main" id="{B18C287C-C7E7-5655-E9CD-3484AA00FE55}"/>
                </a:ext>
              </a:extLst>
            </p:cNvPr>
            <p:cNvGrpSpPr/>
            <p:nvPr/>
          </p:nvGrpSpPr>
          <p:grpSpPr>
            <a:xfrm>
              <a:off x="10517971" y="1321223"/>
              <a:ext cx="1407329" cy="811876"/>
              <a:chOff x="10179304" y="3929094"/>
              <a:chExt cx="1407329" cy="811876"/>
            </a:xfrm>
          </p:grpSpPr>
          <p:sp>
            <p:nvSpPr>
              <p:cNvPr id="139" name="Rectangle: Rounded Corners 138">
                <a:extLst>
                  <a:ext uri="{FF2B5EF4-FFF2-40B4-BE49-F238E27FC236}">
                    <a16:creationId xmlns:a16="http://schemas.microsoft.com/office/drawing/2014/main" id="{7F9E110D-6C98-4510-0B9F-0F2DA11C3DA7}"/>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40" name="Graphic 139">
                <a:extLst>
                  <a:ext uri="{FF2B5EF4-FFF2-40B4-BE49-F238E27FC236}">
                    <a16:creationId xmlns:a16="http://schemas.microsoft.com/office/drawing/2014/main" id="{244B1902-96CF-BC7A-8145-91B8C15CE2E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37" name="Rectangle 36">
            <a:extLst>
              <a:ext uri="{FF2B5EF4-FFF2-40B4-BE49-F238E27FC236}">
                <a16:creationId xmlns:a16="http://schemas.microsoft.com/office/drawing/2014/main" id="{3FB9A33A-EBC3-B23C-DE78-7C004FE6B51F}"/>
              </a:ext>
            </a:extLst>
          </p:cNvPr>
          <p:cNvSpPr/>
          <p:nvPr/>
        </p:nvSpPr>
        <p:spPr>
          <a:xfrm>
            <a:off x="2809777" y="3498050"/>
            <a:ext cx="5159135" cy="648278"/>
          </a:xfrm>
          <a:prstGeom prst="rect">
            <a:avLst/>
          </a:prstGeom>
        </p:spPr>
        <p:txBody>
          <a:bodyPr wrap="square" anchor="ctr">
            <a:noAutofit/>
          </a:bodyP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Body)"/>
                <a:ea typeface="+mn-ea"/>
                <a:cs typeface="+mn-cs"/>
              </a:rPr>
              <a:t>e verrugas genitais ou pré-cânceres </a:t>
            </a:r>
            <a:br>
              <a:rPr kumimoji="0" lang="pt-BR" sz="1600" b="0" i="0" u="none" strike="noStrike" kern="1200" cap="none" spc="0" normalizeH="0" baseline="0" noProof="0" dirty="0">
                <a:ln>
                  <a:noFill/>
                </a:ln>
                <a:solidFill>
                  <a:prstClr val="white"/>
                </a:solidFill>
                <a:effectLst/>
                <a:uLnTx/>
                <a:uFillTx/>
                <a:latin typeface="Arial (Body)"/>
                <a:ea typeface="+mn-ea"/>
                <a:cs typeface="+mn-cs"/>
              </a:rPr>
            </a:br>
            <a:r>
              <a:rPr kumimoji="0" lang="pt-BR" sz="1600" b="0" i="0" u="none" strike="noStrike" kern="1200" cap="none" spc="0" normalizeH="0" baseline="0" noProof="0" dirty="0">
                <a:ln>
                  <a:noFill/>
                </a:ln>
                <a:solidFill>
                  <a:prstClr val="white"/>
                </a:solidFill>
                <a:effectLst/>
                <a:uLnTx/>
                <a:uFillTx/>
                <a:latin typeface="Arial (Body)"/>
                <a:ea typeface="+mn-ea"/>
                <a:cs typeface="+mn-cs"/>
              </a:rPr>
              <a:t>e cânceres cervicais e/ou genitais</a:t>
            </a:r>
            <a:r>
              <a:rPr kumimoji="0" lang="en-US" sz="1600" b="0" i="0" u="none" strike="noStrike" kern="1200" cap="none" spc="0" normalizeH="0" baseline="30000" noProof="0" dirty="0">
                <a:ln>
                  <a:noFill/>
                </a:ln>
                <a:solidFill>
                  <a:prstClr val="white"/>
                </a:solidFill>
                <a:effectLst/>
                <a:uLnTx/>
                <a:uFillTx/>
                <a:latin typeface="Arial (Body)"/>
                <a:ea typeface="+mn-ea"/>
                <a:cs typeface="+mn-cs"/>
              </a:rPr>
              <a:t>3,a</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6E340FF6-8D33-0B5D-ED5A-E346D9799D2F}"/>
              </a:ext>
            </a:extLst>
          </p:cNvPr>
          <p:cNvSpPr/>
          <p:nvPr/>
        </p:nvSpPr>
        <p:spPr>
          <a:xfrm>
            <a:off x="7997662" y="3587304"/>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3</a:t>
            </a:r>
          </a:p>
        </p:txBody>
      </p:sp>
      <p:sp>
        <p:nvSpPr>
          <p:cNvPr id="62" name="Rounded Rectangle 7">
            <a:extLst>
              <a:ext uri="{FF2B5EF4-FFF2-40B4-BE49-F238E27FC236}">
                <a16:creationId xmlns:a16="http://schemas.microsoft.com/office/drawing/2014/main" id="{3B797051-BF9C-51A6-3142-50EE1A647131}"/>
              </a:ext>
            </a:extLst>
          </p:cNvPr>
          <p:cNvSpPr/>
          <p:nvPr/>
        </p:nvSpPr>
        <p:spPr>
          <a:xfrm>
            <a:off x="505937" y="3361118"/>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homens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a:t>
            </a:r>
            <a:b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9–15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20" name="Rectangle 119">
            <a:extLst>
              <a:ext uri="{FF2B5EF4-FFF2-40B4-BE49-F238E27FC236}">
                <a16:creationId xmlns:a16="http://schemas.microsoft.com/office/drawing/2014/main" id="{61D3E97C-E829-949B-A64E-3964CA2152B0}"/>
              </a:ext>
            </a:extLst>
          </p:cNvPr>
          <p:cNvSpPr/>
          <p:nvPr/>
        </p:nvSpPr>
        <p:spPr>
          <a:xfrm>
            <a:off x="7626087" y="4268526"/>
            <a:ext cx="2722449" cy="279400"/>
          </a:xfrm>
          <a:prstGeom prst="rect">
            <a:avLst/>
          </a:prstGeom>
        </p:spPr>
        <p:txBody>
          <a:bodyPr wrap="square"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81%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3,c,d</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endPar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grpSp>
        <p:nvGrpSpPr>
          <p:cNvPr id="127" name="Group 126">
            <a:extLst>
              <a:ext uri="{FF2B5EF4-FFF2-40B4-BE49-F238E27FC236}">
                <a16:creationId xmlns:a16="http://schemas.microsoft.com/office/drawing/2014/main" id="{022D4EBD-0B8B-1586-077B-299C445F4BF8}"/>
              </a:ext>
            </a:extLst>
          </p:cNvPr>
          <p:cNvGrpSpPr/>
          <p:nvPr/>
        </p:nvGrpSpPr>
        <p:grpSpPr>
          <a:xfrm>
            <a:off x="10390296" y="3377690"/>
            <a:ext cx="1535004" cy="861618"/>
            <a:chOff x="10390296" y="1321223"/>
            <a:chExt cx="1535004" cy="861618"/>
          </a:xfrm>
        </p:grpSpPr>
        <p:cxnSp>
          <p:nvCxnSpPr>
            <p:cNvPr id="128" name="Straight Connector 127">
              <a:extLst>
                <a:ext uri="{FF2B5EF4-FFF2-40B4-BE49-F238E27FC236}">
                  <a16:creationId xmlns:a16="http://schemas.microsoft.com/office/drawing/2014/main" id="{B9053E82-BE55-0B65-E50C-91D4CA7A9CC1}"/>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29" name="Group 128">
              <a:extLst>
                <a:ext uri="{FF2B5EF4-FFF2-40B4-BE49-F238E27FC236}">
                  <a16:creationId xmlns:a16="http://schemas.microsoft.com/office/drawing/2014/main" id="{09BB0B95-2F13-983F-743F-3EBB0DA80913}"/>
                </a:ext>
              </a:extLst>
            </p:cNvPr>
            <p:cNvGrpSpPr/>
            <p:nvPr/>
          </p:nvGrpSpPr>
          <p:grpSpPr>
            <a:xfrm>
              <a:off x="10517971" y="1321223"/>
              <a:ext cx="1407329" cy="811876"/>
              <a:chOff x="10179304" y="3929094"/>
              <a:chExt cx="1407329" cy="811876"/>
            </a:xfrm>
          </p:grpSpPr>
          <p:sp>
            <p:nvSpPr>
              <p:cNvPr id="130" name="Rectangle: Rounded Corners 129">
                <a:extLst>
                  <a:ext uri="{FF2B5EF4-FFF2-40B4-BE49-F238E27FC236}">
                    <a16:creationId xmlns:a16="http://schemas.microsoft.com/office/drawing/2014/main" id="{419BC9F4-0B7A-6E87-6B7F-DDDCD6CD7D4B}"/>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31" name="Graphic 130">
                <a:extLst>
                  <a:ext uri="{FF2B5EF4-FFF2-40B4-BE49-F238E27FC236}">
                    <a16:creationId xmlns:a16="http://schemas.microsoft.com/office/drawing/2014/main" id="{1D8C9BEF-E9A7-CA72-3113-4ADAEE70DD0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2" name="Slide Number Placeholder 1">
            <a:extLst>
              <a:ext uri="{FF2B5EF4-FFF2-40B4-BE49-F238E27FC236}">
                <a16:creationId xmlns:a16="http://schemas.microsoft.com/office/drawing/2014/main" id="{2EB7F6D4-ED1E-11CE-9AEE-7D5ABD5369D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4" name="Freeform: Shape 21">
            <a:extLst>
              <a:ext uri="{FF2B5EF4-FFF2-40B4-BE49-F238E27FC236}">
                <a16:creationId xmlns:a16="http://schemas.microsoft.com/office/drawing/2014/main" id="{BECA274F-8EF9-6DA7-1DB6-7BAA193D46F3}"/>
              </a:ext>
            </a:extLst>
          </p:cNvPr>
          <p:cNvSpPr/>
          <p:nvPr/>
        </p:nvSpPr>
        <p:spPr>
          <a:xfrm flipH="1">
            <a:off x="1933917" y="988966"/>
            <a:ext cx="401206" cy="987716"/>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5" name="Freeform: Shape 28">
            <a:extLst>
              <a:ext uri="{FF2B5EF4-FFF2-40B4-BE49-F238E27FC236}">
                <a16:creationId xmlns:a16="http://schemas.microsoft.com/office/drawing/2014/main" id="{FB3614CE-F4C6-127E-66FF-504535896163}"/>
              </a:ext>
            </a:extLst>
          </p:cNvPr>
          <p:cNvSpPr/>
          <p:nvPr/>
        </p:nvSpPr>
        <p:spPr>
          <a:xfrm>
            <a:off x="1960251" y="2006731"/>
            <a:ext cx="350009" cy="995278"/>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6" name="Freeform: Shape 29">
            <a:extLst>
              <a:ext uri="{FF2B5EF4-FFF2-40B4-BE49-F238E27FC236}">
                <a16:creationId xmlns:a16="http://schemas.microsoft.com/office/drawing/2014/main" id="{7E0F70E6-4F91-1C84-C84F-B378B57ED26B}"/>
              </a:ext>
            </a:extLst>
          </p:cNvPr>
          <p:cNvSpPr/>
          <p:nvPr/>
        </p:nvSpPr>
        <p:spPr>
          <a:xfrm>
            <a:off x="1985513" y="3159940"/>
            <a:ext cx="401207" cy="1110585"/>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solidFill>
            <a:schemeClr val="accent4"/>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7" name="Freeform: Shape 22">
            <a:extLst>
              <a:ext uri="{FF2B5EF4-FFF2-40B4-BE49-F238E27FC236}">
                <a16:creationId xmlns:a16="http://schemas.microsoft.com/office/drawing/2014/main" id="{2C70CCF2-62ED-554C-67D1-8EF1E57BE865}"/>
              </a:ext>
            </a:extLst>
          </p:cNvPr>
          <p:cNvSpPr/>
          <p:nvPr/>
        </p:nvSpPr>
        <p:spPr>
          <a:xfrm>
            <a:off x="1857537" y="3200690"/>
            <a:ext cx="332734" cy="1050535"/>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21" name="Freeform: Shape 19">
            <a:extLst>
              <a:ext uri="{FF2B5EF4-FFF2-40B4-BE49-F238E27FC236}">
                <a16:creationId xmlns:a16="http://schemas.microsoft.com/office/drawing/2014/main" id="{B190D2CD-9041-CDBC-4DAB-751C7372810B}"/>
              </a:ext>
            </a:extLst>
          </p:cNvPr>
          <p:cNvSpPr/>
          <p:nvPr/>
        </p:nvSpPr>
        <p:spPr>
          <a:xfrm flipH="1">
            <a:off x="1933907" y="4344270"/>
            <a:ext cx="332735" cy="1143659"/>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778092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m 1" descr="Uma imagem contendo invertebrado, animal, coral&#10;&#10;Descrição gerada automaticamente">
            <a:extLst>
              <a:ext uri="{FF2B5EF4-FFF2-40B4-BE49-F238E27FC236}">
                <a16:creationId xmlns:a16="http://schemas.microsoft.com/office/drawing/2014/main" id="{E11F198F-C7E7-1E12-AE14-910805881D22}"/>
              </a:ext>
            </a:extLst>
          </p:cNvPr>
          <p:cNvPicPr>
            <a:picLocks noChangeAspect="1"/>
          </p:cNvPicPr>
          <p:nvPr/>
        </p:nvPicPr>
        <p:blipFill>
          <a:blip r:embed="rId3">
            <a:alphaModFix/>
          </a:blip>
          <a:srcRect t="3563" r="34384"/>
          <a:stretch/>
        </p:blipFill>
        <p:spPr>
          <a:xfrm>
            <a:off x="10209390" y="2128380"/>
            <a:ext cx="1977425" cy="2906252"/>
          </a:xfrm>
          <a:prstGeom prst="rect">
            <a:avLst/>
          </a:prstGeom>
        </p:spPr>
      </p:pic>
      <p:pic>
        <p:nvPicPr>
          <p:cNvPr id="7" name="Gráfico 6">
            <a:extLst>
              <a:ext uri="{FF2B5EF4-FFF2-40B4-BE49-F238E27FC236}">
                <a16:creationId xmlns:a16="http://schemas.microsoft.com/office/drawing/2014/main" id="{BC870CB0-F05F-E5AF-8E08-22614F7EDA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139115" y="4009648"/>
            <a:ext cx="8928389" cy="1353232"/>
          </a:xfrm>
          <a:prstGeom prst="rect">
            <a:avLst/>
          </a:prstGeom>
        </p:spPr>
      </p:pic>
      <p:pic>
        <p:nvPicPr>
          <p:cNvPr id="6" name="Gráfico 5">
            <a:extLst>
              <a:ext uri="{FF2B5EF4-FFF2-40B4-BE49-F238E27FC236}">
                <a16:creationId xmlns:a16="http://schemas.microsoft.com/office/drawing/2014/main" id="{3414BA20-6A4E-4AE3-602F-A3E42BA0BD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139115" y="1980813"/>
            <a:ext cx="8928389" cy="1353232"/>
          </a:xfrm>
          <a:prstGeom prst="rect">
            <a:avLst/>
          </a:prstGeom>
        </p:spPr>
      </p:pic>
      <p:sp>
        <p:nvSpPr>
          <p:cNvPr id="9" name="Title 8">
            <a:extLst>
              <a:ext uri="{FF2B5EF4-FFF2-40B4-BE49-F238E27FC236}">
                <a16:creationId xmlns:a16="http://schemas.microsoft.com/office/drawing/2014/main" id="{8AFE3EC0-3297-4AB9-8FF5-1B284C77309C}"/>
              </a:ext>
            </a:extLst>
          </p:cNvPr>
          <p:cNvSpPr>
            <a:spLocks noGrp="1"/>
          </p:cNvSpPr>
          <p:nvPr>
            <p:ph type="title"/>
          </p:nvPr>
        </p:nvSpPr>
        <p:spPr>
          <a:xfrm>
            <a:off x="38782" y="205105"/>
            <a:ext cx="11147378" cy="951509"/>
          </a:xfrm>
        </p:spPr>
        <p:txBody>
          <a:bodyPr/>
          <a:lstStyle/>
          <a:p>
            <a:r>
              <a:rPr lang="en-US" dirty="0"/>
              <a:t>GARDASIL</a:t>
            </a:r>
            <a:r>
              <a:rPr lang="en-US" baseline="30000" dirty="0"/>
              <a:t>® </a:t>
            </a:r>
            <a:r>
              <a:rPr lang="en-US" dirty="0"/>
              <a:t>9 </a:t>
            </a:r>
            <a:r>
              <a:rPr lang="en-US" noProof="0" dirty="0" err="1"/>
              <a:t>Demonstrou</a:t>
            </a:r>
            <a:r>
              <a:rPr lang="en-US" noProof="0" dirty="0"/>
              <a:t> </a:t>
            </a:r>
            <a:r>
              <a:rPr lang="en-US" noProof="0" dirty="0" err="1"/>
              <a:t>Perfil</a:t>
            </a:r>
            <a:r>
              <a:rPr lang="en-US" noProof="0" dirty="0"/>
              <a:t> de </a:t>
            </a:r>
            <a:r>
              <a:rPr lang="en-US" dirty="0" err="1"/>
              <a:t>Efetividade</a:t>
            </a:r>
            <a:r>
              <a:rPr lang="en-US" noProof="0" dirty="0"/>
              <a:t> e Imunogenicidade</a:t>
            </a:r>
            <a:r>
              <a:rPr lang="en-US" baseline="30000" dirty="0"/>
              <a:t>1,2</a:t>
            </a:r>
          </a:p>
        </p:txBody>
      </p:sp>
      <p:sp>
        <p:nvSpPr>
          <p:cNvPr id="18" name="Text Placeholder 17">
            <a:extLst>
              <a:ext uri="{FF2B5EF4-FFF2-40B4-BE49-F238E27FC236}">
                <a16:creationId xmlns:a16="http://schemas.microsoft.com/office/drawing/2014/main" id="{7FFE8EB2-16A5-CD04-D7A2-FC11EE647346}"/>
              </a:ext>
            </a:extLst>
          </p:cNvPr>
          <p:cNvSpPr>
            <a:spLocks noGrp="1"/>
          </p:cNvSpPr>
          <p:nvPr>
            <p:ph type="body" sz="quarter" idx="13"/>
          </p:nvPr>
        </p:nvSpPr>
        <p:spPr>
          <a:xfrm>
            <a:off x="266700" y="6094095"/>
            <a:ext cx="11833564" cy="573406"/>
          </a:xfrm>
        </p:spPr>
        <p:txBody>
          <a:bodyPr/>
          <a:lstStyle/>
          <a:p>
            <a:pPr>
              <a:lnSpc>
                <a:spcPct val="95000"/>
              </a:lnSpc>
              <a:defRPr/>
            </a:pP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AIS: adenocarcinoma </a:t>
            </a:r>
            <a:r>
              <a:rPr kumimoji="0" lang="en-US" sz="8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in situ</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HPV: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papilomavírus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humano</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IgG-LIA: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ensaio</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de Luminex para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imunoglobulina</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G; NIC 3: neoplasia cervical de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grau</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3.</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a:p>
            <a:pPr>
              <a:lnSpc>
                <a:spcPct val="95000"/>
              </a:lnSpc>
              <a:defRPr/>
            </a:pPr>
            <a:r>
              <a:rPr lang="en-US" sz="800" baseline="30000" dirty="0" err="1">
                <a:solidFill>
                  <a:schemeClr val="bg1">
                    <a:lumMod val="50000"/>
                  </a:schemeClr>
                </a:solidFill>
              </a:rPr>
              <a:t>a</a:t>
            </a:r>
            <a:r>
              <a:rPr lang="en-US" sz="800" dirty="0" err="1">
                <a:solidFill>
                  <a:schemeClr val="bg1">
                    <a:lumMod val="50000"/>
                  </a:schemeClr>
                </a:solidFill>
              </a:rPr>
              <a:t>Causado</a:t>
            </a:r>
            <a:r>
              <a:rPr lang="en-US" sz="800" dirty="0">
                <a:solidFill>
                  <a:schemeClr val="bg1">
                    <a:lumMod val="50000"/>
                  </a:schemeClr>
                </a:solidFill>
              </a:rPr>
              <a:t> </a:t>
            </a:r>
            <a:r>
              <a:rPr lang="en-US" sz="800" dirty="0" err="1">
                <a:solidFill>
                  <a:schemeClr val="bg1">
                    <a:lumMod val="50000"/>
                  </a:schemeClr>
                </a:solidFill>
              </a:rPr>
              <a:t>pelos</a:t>
            </a:r>
            <a:r>
              <a:rPr lang="en-US" sz="800" dirty="0">
                <a:solidFill>
                  <a:schemeClr val="bg1">
                    <a:lumMod val="50000"/>
                  </a:schemeClr>
                </a:solidFill>
              </a:rPr>
              <a:t> </a:t>
            </a:r>
            <a:r>
              <a:rPr lang="en-US" sz="800" dirty="0" err="1">
                <a:solidFill>
                  <a:schemeClr val="bg1">
                    <a:lumMod val="50000"/>
                  </a:schemeClr>
                </a:solidFill>
              </a:rPr>
              <a:t>tipos</a:t>
            </a:r>
            <a:r>
              <a:rPr lang="en-US" sz="800" dirty="0">
                <a:solidFill>
                  <a:schemeClr val="bg1">
                    <a:lumMod val="50000"/>
                  </a:schemeClr>
                </a:solidFill>
              </a:rPr>
              <a:t> de HPV 6/11/16/18/31/33/45/52/58</a:t>
            </a:r>
            <a:r>
              <a:rPr lang="en-US" sz="800" baseline="30000" dirty="0">
                <a:solidFill>
                  <a:schemeClr val="bg1">
                    <a:lumMod val="50000"/>
                  </a:schemeClr>
                </a:solidFill>
              </a:rPr>
              <a:t>1,2</a:t>
            </a:r>
            <a:r>
              <a:rPr lang="en-US" sz="800" dirty="0">
                <a:solidFill>
                  <a:schemeClr val="bg1">
                    <a:lumMod val="50000"/>
                  </a:schemeClr>
                </a:solidFill>
              </a:rPr>
              <a:t>;</a:t>
            </a:r>
            <a:r>
              <a:rPr lang="en-US" sz="800" baseline="30000" dirty="0">
                <a:solidFill>
                  <a:schemeClr val="bg1">
                    <a:lumMod val="50000"/>
                  </a:schemeClr>
                </a:solidFill>
              </a:rPr>
              <a:t> b</a:t>
            </a:r>
            <a:r>
              <a:rPr lang="pt-BR" sz="800" dirty="0">
                <a:solidFill>
                  <a:schemeClr val="bg1">
                    <a:lumMod val="50000"/>
                  </a:schemeClr>
                </a:solidFill>
              </a:rPr>
              <a:t>No mês 126, com base nos resultados do IgG-LIA</a:t>
            </a:r>
            <a:r>
              <a:rPr lang="en-US" sz="800" dirty="0">
                <a:solidFill>
                  <a:schemeClr val="bg1">
                    <a:lumMod val="50000"/>
                  </a:schemeClr>
                </a:solidFill>
              </a:rPr>
              <a:t>.</a:t>
            </a:r>
            <a:r>
              <a:rPr lang="en-US" sz="800" baseline="30000" dirty="0">
                <a:solidFill>
                  <a:schemeClr val="bg1">
                    <a:lumMod val="50000"/>
                  </a:schemeClr>
                </a:solidFill>
              </a:rPr>
              <a:t>1 </a:t>
            </a:r>
            <a:br>
              <a:rPr kumimoji="0" lang="en-US" sz="800" b="0" i="0" u="none" strike="noStrike" kern="1200" cap="none" spc="0" normalizeH="0" baseline="0" noProof="0" dirty="0">
                <a:ln>
                  <a:noFill/>
                </a:ln>
                <a:solidFill>
                  <a:schemeClr val="bg1">
                    <a:lumMod val="50000"/>
                  </a:schemeClr>
                </a:solidFill>
                <a:effectLst/>
                <a:uLnTx/>
                <a:uFillTx/>
                <a:ea typeface="+mn-ea"/>
                <a:cs typeface="+mn-cs"/>
              </a:rPr>
            </a:br>
            <a:r>
              <a:rPr lang="en-US" sz="800" b="1" dirty="0">
                <a:solidFill>
                  <a:schemeClr val="bg1">
                    <a:lumMod val="50000"/>
                  </a:schemeClr>
                </a:solidFill>
              </a:rPr>
              <a:t>1</a:t>
            </a:r>
            <a:r>
              <a:rPr kumimoji="0" lang="en-US" sz="800" b="1"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Restrepo J, Herrera 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et al. Ten-Year Follow-up of 9-Valent Human Papillomavirus Vaccine: Immunogenicity, Effectiveness, and Safety. </a:t>
            </a:r>
            <a:r>
              <a:rPr kumimoji="0" lang="en-US" sz="8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2023;152(4):e2022060993. </a:t>
            </a:r>
            <a:r>
              <a:rPr kumimoji="0" lang="en-US" sz="8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2</a:t>
            </a:r>
            <a:r>
              <a:rPr lang="en-US" sz="800" b="1" dirty="0">
                <a:solidFill>
                  <a:schemeClr val="bg1">
                    <a:lumMod val="50000"/>
                  </a:schemeClr>
                </a:solidFill>
              </a:rPr>
              <a:t>.</a:t>
            </a:r>
            <a:r>
              <a:rPr lang="en-US" sz="800" dirty="0">
                <a:solidFill>
                  <a:schemeClr val="bg1">
                    <a:lumMod val="50000"/>
                  </a:schemeClr>
                </a:solidFill>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Long-term effectiveness of the nine-valent human papillomavirus vaccine in Scandinavian women: interim analysis after 8 years of follow-up. </a:t>
            </a:r>
            <a:r>
              <a:rPr kumimoji="0" lang="en-US" sz="800" b="0" i="1" u="none" strike="noStrike" kern="1200" cap="none" spc="0" normalizeH="0" baseline="0" noProof="0" dirty="0">
                <a:ln>
                  <a:noFill/>
                </a:ln>
                <a:solidFill>
                  <a:schemeClr val="bg1">
                    <a:lumMod val="50000"/>
                  </a:schemeClr>
                </a:solidFill>
                <a:effectLst/>
                <a:uLnTx/>
                <a:uFillTx/>
                <a:ea typeface="+mn-ea"/>
                <a:cs typeface="+mn-cs"/>
              </a:rPr>
              <a:t>Hum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Vaccin</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Immunother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2021;17:943–949.</a:t>
            </a:r>
          </a:p>
        </p:txBody>
      </p:sp>
      <p:sp>
        <p:nvSpPr>
          <p:cNvPr id="4" name="Rectangle 3">
            <a:extLst>
              <a:ext uri="{FF2B5EF4-FFF2-40B4-BE49-F238E27FC236}">
                <a16:creationId xmlns:a16="http://schemas.microsoft.com/office/drawing/2014/main" id="{BFE88A78-C921-ACA0-0072-560AC33BC45E}"/>
              </a:ext>
            </a:extLst>
          </p:cNvPr>
          <p:cNvSpPr/>
          <p:nvPr/>
        </p:nvSpPr>
        <p:spPr>
          <a:xfrm>
            <a:off x="2616935" y="2034004"/>
            <a:ext cx="4367916" cy="899446"/>
          </a:xfrm>
          <a:prstGeom prst="rect">
            <a:avLst/>
          </a:prstGeom>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prstClr val="white"/>
                </a:solidFill>
                <a:effectLst/>
                <a:uLnTx/>
                <a:uFillTx/>
                <a:latin typeface="Arial (Body)"/>
                <a:ea typeface="+mn-ea"/>
                <a:cs typeface="+mn-cs"/>
              </a:rPr>
              <a:t>de verrugas genitais ou neoplasias intraepiteliais de alto grau</a:t>
            </a:r>
            <a:r>
              <a:rPr kumimoji="0" lang="en-US" sz="1800" b="0" i="0" u="none" strike="noStrike" kern="1200" cap="none" spc="0" normalizeH="0" baseline="30000" noProof="0" dirty="0">
                <a:ln>
                  <a:noFill/>
                </a:ln>
                <a:solidFill>
                  <a:prstClr val="white"/>
                </a:solidFill>
                <a:effectLst/>
                <a:uLnTx/>
                <a:uFillTx/>
                <a:latin typeface="Arial (Body)"/>
                <a:ea typeface="+mn-ea"/>
                <a:cs typeface="+mn-cs"/>
              </a:rPr>
              <a:t>1,a</a:t>
            </a:r>
            <a:endParaRPr kumimoji="0" lang="en-US" sz="18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3488F619-9487-1699-6977-9741612955C8}"/>
              </a:ext>
            </a:extLst>
          </p:cNvPr>
          <p:cNvSpPr/>
          <p:nvPr/>
        </p:nvSpPr>
        <p:spPr>
          <a:xfrm>
            <a:off x="7500164" y="2307017"/>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sp>
        <p:nvSpPr>
          <p:cNvPr id="15" name="Rectangle 14">
            <a:extLst>
              <a:ext uri="{FF2B5EF4-FFF2-40B4-BE49-F238E27FC236}">
                <a16:creationId xmlns:a16="http://schemas.microsoft.com/office/drawing/2014/main" id="{21288E5D-29CB-5FC3-BC61-2A225B60230F}"/>
              </a:ext>
            </a:extLst>
          </p:cNvPr>
          <p:cNvSpPr/>
          <p:nvPr/>
        </p:nvSpPr>
        <p:spPr>
          <a:xfrm>
            <a:off x="2600213" y="4047212"/>
            <a:ext cx="4638754" cy="899446"/>
          </a:xfrm>
          <a:prstGeom prst="rect">
            <a:avLst/>
          </a:prstGeom>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prstClr val="white"/>
                </a:solidFill>
                <a:effectLst/>
                <a:uLnTx/>
                <a:uFillTx/>
                <a:latin typeface="Arial (Body)"/>
                <a:ea typeface="+mn-ea"/>
                <a:cs typeface="+mn-cs"/>
              </a:rPr>
              <a:t>de NIC 3, AIS, ou câncer cervical, vulvar ou vaginal</a:t>
            </a:r>
            <a:r>
              <a:rPr kumimoji="0" lang="en-US" sz="1800" b="0" i="0" u="none" strike="noStrike" kern="1200" cap="none" spc="0" normalizeH="0" baseline="30000" noProof="0" dirty="0">
                <a:ln>
                  <a:noFill/>
                </a:ln>
                <a:solidFill>
                  <a:prstClr val="white"/>
                </a:solidFill>
                <a:effectLst/>
                <a:uLnTx/>
                <a:uFillTx/>
                <a:latin typeface="Arial (Body)"/>
                <a:ea typeface="+mn-ea"/>
                <a:cs typeface="+mn-cs"/>
              </a:rPr>
              <a:t>2,a</a:t>
            </a:r>
            <a:endParaRPr kumimoji="0" lang="en-US" sz="18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D17365D1-31A6-9F65-3739-82A291DF290D}"/>
              </a:ext>
            </a:extLst>
          </p:cNvPr>
          <p:cNvSpPr/>
          <p:nvPr/>
        </p:nvSpPr>
        <p:spPr>
          <a:xfrm>
            <a:off x="7500164" y="4318039"/>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20" name="Rounded Rectangle 7">
            <a:extLst>
              <a:ext uri="{FF2B5EF4-FFF2-40B4-BE49-F238E27FC236}">
                <a16:creationId xmlns:a16="http://schemas.microsoft.com/office/drawing/2014/main" id="{9951B9DC-C347-31D4-FC01-DB8550839053}"/>
              </a:ext>
            </a:extLst>
          </p:cNvPr>
          <p:cNvSpPr/>
          <p:nvPr/>
        </p:nvSpPr>
        <p:spPr>
          <a:xfrm>
            <a:off x="383899" y="3063977"/>
            <a:ext cx="2089575"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 e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homens</a:t>
            </a: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 </a:t>
            </a:r>
            <a:b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de 9–15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21" name="Rounded Rectangle 7">
            <a:extLst>
              <a:ext uri="{FF2B5EF4-FFF2-40B4-BE49-F238E27FC236}">
                <a16:creationId xmlns:a16="http://schemas.microsoft.com/office/drawing/2014/main" id="{BA2850D9-60E6-5DF2-16FF-A99FB679FEE4}"/>
              </a:ext>
            </a:extLst>
          </p:cNvPr>
          <p:cNvSpPr/>
          <p:nvPr/>
        </p:nvSpPr>
        <p:spPr>
          <a:xfrm>
            <a:off x="712368" y="5330703"/>
            <a:ext cx="1432636" cy="431546"/>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 de</a:t>
            </a:r>
          </a:p>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16–26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24" name="Rectangle 23">
            <a:extLst>
              <a:ext uri="{FF2B5EF4-FFF2-40B4-BE49-F238E27FC236}">
                <a16:creationId xmlns:a16="http://schemas.microsoft.com/office/drawing/2014/main" id="{32E7D947-CAE0-E795-8344-BB8C3AC8DD78}"/>
              </a:ext>
            </a:extLst>
          </p:cNvPr>
          <p:cNvSpPr/>
          <p:nvPr/>
        </p:nvSpPr>
        <p:spPr>
          <a:xfrm>
            <a:off x="7313695" y="3049474"/>
            <a:ext cx="2711262" cy="279400"/>
          </a:xfrm>
          <a:prstGeom prst="rect">
            <a:avLst/>
          </a:prstGeom>
        </p:spPr>
        <p:txBody>
          <a:bodyPr wrap="square"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95% de 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1,a,b</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endPar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56D50CCE-C9DF-D1B2-9BEB-4B9E137F6E33}"/>
              </a:ext>
            </a:extLst>
          </p:cNvPr>
          <p:cNvCxnSpPr>
            <a:cxnSpLocks/>
          </p:cNvCxnSpPr>
          <p:nvPr/>
        </p:nvCxnSpPr>
        <p:spPr>
          <a:xfrm flipV="1">
            <a:off x="10155555" y="2059517"/>
            <a:ext cx="0" cy="100584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19695395-2858-95C6-123F-E5B3654D5BDB}"/>
              </a:ext>
            </a:extLst>
          </p:cNvPr>
          <p:cNvGrpSpPr/>
          <p:nvPr/>
        </p:nvGrpSpPr>
        <p:grpSpPr>
          <a:xfrm>
            <a:off x="10283230" y="2077525"/>
            <a:ext cx="1407329" cy="811876"/>
            <a:chOff x="10179304" y="3929094"/>
            <a:chExt cx="1407329" cy="811876"/>
          </a:xfrm>
        </p:grpSpPr>
        <p:sp>
          <p:nvSpPr>
            <p:cNvPr id="30" name="Rectangle: Rounded Corners 29">
              <a:extLst>
                <a:ext uri="{FF2B5EF4-FFF2-40B4-BE49-F238E27FC236}">
                  <a16:creationId xmlns:a16="http://schemas.microsoft.com/office/drawing/2014/main" id="{55D0F0BA-7537-F1FC-1DA9-667F5614EF14}"/>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31" name="Graphic 30">
              <a:extLst>
                <a:ext uri="{FF2B5EF4-FFF2-40B4-BE49-F238E27FC236}">
                  <a16:creationId xmlns:a16="http://schemas.microsoft.com/office/drawing/2014/main" id="{17DCBB2C-3414-07E6-51AE-251B28B19F7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842625" y="3929094"/>
              <a:ext cx="499533" cy="473249"/>
            </a:xfrm>
            <a:prstGeom prst="rect">
              <a:avLst/>
            </a:prstGeom>
          </p:spPr>
        </p:pic>
      </p:grpSp>
      <p:cxnSp>
        <p:nvCxnSpPr>
          <p:cNvPr id="33" name="Straight Connector 32">
            <a:extLst>
              <a:ext uri="{FF2B5EF4-FFF2-40B4-BE49-F238E27FC236}">
                <a16:creationId xmlns:a16="http://schemas.microsoft.com/office/drawing/2014/main" id="{6299D426-E6E2-C7D4-08D5-987662A36539}"/>
              </a:ext>
            </a:extLst>
          </p:cNvPr>
          <p:cNvCxnSpPr>
            <a:cxnSpLocks/>
          </p:cNvCxnSpPr>
          <p:nvPr/>
        </p:nvCxnSpPr>
        <p:spPr>
          <a:xfrm flipV="1">
            <a:off x="10155555" y="4073429"/>
            <a:ext cx="0" cy="100584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A9C7E7F3-A39F-041E-2FC2-A3802EB45D5B}"/>
              </a:ext>
            </a:extLst>
          </p:cNvPr>
          <p:cNvGrpSpPr/>
          <p:nvPr/>
        </p:nvGrpSpPr>
        <p:grpSpPr>
          <a:xfrm>
            <a:off x="10283230" y="4091437"/>
            <a:ext cx="1407329" cy="811876"/>
            <a:chOff x="10179304" y="3929094"/>
            <a:chExt cx="1407329" cy="811876"/>
          </a:xfrm>
        </p:grpSpPr>
        <p:sp>
          <p:nvSpPr>
            <p:cNvPr id="35" name="Rectangle: Rounded Corners 34">
              <a:extLst>
                <a:ext uri="{FF2B5EF4-FFF2-40B4-BE49-F238E27FC236}">
                  <a16:creationId xmlns:a16="http://schemas.microsoft.com/office/drawing/2014/main" id="{59C74598-E722-52BF-31D6-4954507DB624}"/>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8</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36" name="Graphic 35">
              <a:extLst>
                <a:ext uri="{FF2B5EF4-FFF2-40B4-BE49-F238E27FC236}">
                  <a16:creationId xmlns:a16="http://schemas.microsoft.com/office/drawing/2014/main" id="{F83CBEA3-2868-05CA-B519-36DD838C737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842625" y="3929094"/>
              <a:ext cx="499533" cy="473249"/>
            </a:xfrm>
            <a:prstGeom prst="rect">
              <a:avLst/>
            </a:prstGeom>
          </p:spPr>
        </p:pic>
      </p:grpSp>
      <p:sp>
        <p:nvSpPr>
          <p:cNvPr id="3" name="Slide Number Placeholder 2">
            <a:extLst>
              <a:ext uri="{FF2B5EF4-FFF2-40B4-BE49-F238E27FC236}">
                <a16:creationId xmlns:a16="http://schemas.microsoft.com/office/drawing/2014/main" id="{8F2A03F7-7FD6-8FBD-BE3C-A1247073FC6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0" name="Freeform: Shape 29">
            <a:extLst>
              <a:ext uri="{FF2B5EF4-FFF2-40B4-BE49-F238E27FC236}">
                <a16:creationId xmlns:a16="http://schemas.microsoft.com/office/drawing/2014/main" id="{BAB40E8E-45B9-E2B4-01AC-FD6E4954F71C}"/>
              </a:ext>
            </a:extLst>
          </p:cNvPr>
          <p:cNvSpPr/>
          <p:nvPr/>
        </p:nvSpPr>
        <p:spPr>
          <a:xfrm>
            <a:off x="1308366" y="1515738"/>
            <a:ext cx="603707" cy="1671127"/>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solidFill>
            <a:schemeClr val="accent4"/>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1" name="Freeform: Shape 22">
            <a:extLst>
              <a:ext uri="{FF2B5EF4-FFF2-40B4-BE49-F238E27FC236}">
                <a16:creationId xmlns:a16="http://schemas.microsoft.com/office/drawing/2014/main" id="{614A9DF5-8D92-768D-CFE9-C1767C825C91}"/>
              </a:ext>
            </a:extLst>
          </p:cNvPr>
          <p:cNvSpPr/>
          <p:nvPr/>
        </p:nvSpPr>
        <p:spPr>
          <a:xfrm>
            <a:off x="928013" y="1556488"/>
            <a:ext cx="500674" cy="1580769"/>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2" name="Freeform: Shape 21">
            <a:extLst>
              <a:ext uri="{FF2B5EF4-FFF2-40B4-BE49-F238E27FC236}">
                <a16:creationId xmlns:a16="http://schemas.microsoft.com/office/drawing/2014/main" id="{7FACA785-F797-0414-623B-6AD322638BBC}"/>
              </a:ext>
            </a:extLst>
          </p:cNvPr>
          <p:cNvSpPr/>
          <p:nvPr/>
        </p:nvSpPr>
        <p:spPr>
          <a:xfrm flipH="1">
            <a:off x="1079536" y="3803425"/>
            <a:ext cx="603707" cy="148624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5808258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Forma, Círculo&#10;&#10;Descrição gerada automaticamente">
            <a:extLst>
              <a:ext uri="{FF2B5EF4-FFF2-40B4-BE49-F238E27FC236}">
                <a16:creationId xmlns:a16="http://schemas.microsoft.com/office/drawing/2014/main" id="{0829EF8B-9C91-3BA6-E569-438AA3EB829D}"/>
              </a:ext>
            </a:extLst>
          </p:cNvPr>
          <p:cNvPicPr>
            <a:picLocks noChangeAspect="1"/>
          </p:cNvPicPr>
          <p:nvPr/>
        </p:nvPicPr>
        <p:blipFill>
          <a:blip r:embed="rId3"/>
          <a:stretch>
            <a:fillRect/>
          </a:stretch>
        </p:blipFill>
        <p:spPr>
          <a:xfrm>
            <a:off x="3849659" y="3230773"/>
            <a:ext cx="2156173" cy="2197680"/>
          </a:xfrm>
          <a:prstGeom prst="rect">
            <a:avLst/>
          </a:prstGeom>
        </p:spPr>
      </p:pic>
      <p:pic>
        <p:nvPicPr>
          <p:cNvPr id="7" name="Imagem 6" descr="Forma&#10;&#10;Descrição gerada automaticamente">
            <a:extLst>
              <a:ext uri="{FF2B5EF4-FFF2-40B4-BE49-F238E27FC236}">
                <a16:creationId xmlns:a16="http://schemas.microsoft.com/office/drawing/2014/main" id="{840F6099-2A93-1D65-B6D0-0DE2C2AB4948}"/>
              </a:ext>
            </a:extLst>
          </p:cNvPr>
          <p:cNvPicPr>
            <a:picLocks noChangeAspect="1"/>
          </p:cNvPicPr>
          <p:nvPr/>
        </p:nvPicPr>
        <p:blipFill>
          <a:blip r:embed="rId4"/>
          <a:stretch>
            <a:fillRect/>
          </a:stretch>
        </p:blipFill>
        <p:spPr>
          <a:xfrm>
            <a:off x="3849659" y="1245670"/>
            <a:ext cx="2077528" cy="2140881"/>
          </a:xfrm>
          <a:prstGeom prst="rect">
            <a:avLst/>
          </a:prstGeom>
        </p:spPr>
      </p:pic>
      <p:sp>
        <p:nvSpPr>
          <p:cNvPr id="9" name="Retângulo 8">
            <a:extLst>
              <a:ext uri="{FF2B5EF4-FFF2-40B4-BE49-F238E27FC236}">
                <a16:creationId xmlns:a16="http://schemas.microsoft.com/office/drawing/2014/main" id="{03881A6D-FDE7-8F45-17E6-4848744BCD5E}"/>
              </a:ext>
            </a:extLst>
          </p:cNvPr>
          <p:cNvSpPr/>
          <p:nvPr/>
        </p:nvSpPr>
        <p:spPr>
          <a:xfrm rot="5400000">
            <a:off x="7731337" y="-517738"/>
            <a:ext cx="2730793" cy="6190536"/>
          </a:xfrm>
          <a:prstGeom prst="rect">
            <a:avLst/>
          </a:prstGeom>
          <a:gradFill>
            <a:gsLst>
              <a:gs pos="26000">
                <a:schemeClr val="accent1">
                  <a:lumMod val="20000"/>
                  <a:lumOff val="80000"/>
                  <a:alpha val="19000"/>
                </a:schemeClr>
              </a:gs>
              <a:gs pos="100000">
                <a:srgbClr val="264A9A">
                  <a:alpha val="0"/>
                </a:srgbClr>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tângulo 13">
            <a:extLst>
              <a:ext uri="{FF2B5EF4-FFF2-40B4-BE49-F238E27FC236}">
                <a16:creationId xmlns:a16="http://schemas.microsoft.com/office/drawing/2014/main" id="{E7B1E986-9DC0-0945-FDBF-5C3B7BC11E66}"/>
              </a:ext>
            </a:extLst>
          </p:cNvPr>
          <p:cNvSpPr/>
          <p:nvPr/>
        </p:nvSpPr>
        <p:spPr>
          <a:xfrm rot="16200000">
            <a:off x="8501630" y="1561053"/>
            <a:ext cx="1190203" cy="6190536"/>
          </a:xfrm>
          <a:prstGeom prst="rect">
            <a:avLst/>
          </a:prstGeom>
          <a:gradFill flip="none" rotWithShape="1">
            <a:gsLst>
              <a:gs pos="100000">
                <a:schemeClr val="accent4">
                  <a:lumMod val="20000"/>
                  <a:lumOff val="80000"/>
                  <a:alpha val="52000"/>
                </a:schemeClr>
              </a:gs>
              <a:gs pos="7000">
                <a:schemeClr val="accent4">
                  <a:alpha val="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p:cNvSpPr>
            <a:spLocks noGrp="1"/>
          </p:cNvSpPr>
          <p:nvPr>
            <p:ph type="title"/>
          </p:nvPr>
        </p:nvSpPr>
        <p:spPr>
          <a:xfrm>
            <a:off x="278687" y="123825"/>
            <a:ext cx="10890055" cy="951509"/>
          </a:xfrm>
        </p:spPr>
        <p:txBody>
          <a:bodyPr anchor="t"/>
          <a:lstStyle/>
          <a:p>
            <a:pPr>
              <a:lnSpc>
                <a:spcPct val="100000"/>
              </a:lnSpc>
            </a:pPr>
            <a:r>
              <a:rPr lang="pt-BR" sz="2200" dirty="0">
                <a:latin typeface="+mn-lt"/>
              </a:rPr>
              <a:t>O Perfil de Segurança de </a:t>
            </a:r>
            <a:r>
              <a:rPr lang="en-US" sz="2200" dirty="0">
                <a:latin typeface="+mn-lt"/>
              </a:rPr>
              <a:t>GARDASIL</a:t>
            </a:r>
            <a:r>
              <a:rPr lang="en-US" sz="2200" baseline="30000" dirty="0">
                <a:latin typeface="+mn-lt"/>
              </a:rPr>
              <a:t>®</a:t>
            </a:r>
            <a:r>
              <a:rPr lang="en-US" sz="2200" dirty="0">
                <a:latin typeface="+mn-lt"/>
              </a:rPr>
              <a:t> e GARDASIL</a:t>
            </a:r>
            <a:r>
              <a:rPr lang="en-US" sz="2200" baseline="30000" dirty="0">
                <a:latin typeface="+mn-lt"/>
              </a:rPr>
              <a:t>® </a:t>
            </a:r>
            <a:r>
              <a:rPr lang="en-US" sz="2200" dirty="0">
                <a:latin typeface="+mn-lt"/>
              </a:rPr>
              <a:t>9 é </a:t>
            </a:r>
            <a:r>
              <a:rPr lang="en-US" sz="2200" dirty="0" err="1">
                <a:latin typeface="+mn-lt"/>
              </a:rPr>
              <a:t>Demonstrado</a:t>
            </a:r>
            <a:r>
              <a:rPr lang="en-US" sz="2200" dirty="0">
                <a:latin typeface="+mn-lt"/>
              </a:rPr>
              <a:t> </a:t>
            </a:r>
            <a:r>
              <a:rPr lang="en-US" sz="2200" dirty="0" err="1">
                <a:latin typeface="+mn-lt"/>
              </a:rPr>
              <a:t>por</a:t>
            </a:r>
            <a:r>
              <a:rPr lang="en-US" sz="2200" dirty="0">
                <a:latin typeface="+mn-lt"/>
              </a:rPr>
              <a:t> </a:t>
            </a:r>
            <a:br>
              <a:rPr lang="en-US" sz="2200" dirty="0">
                <a:latin typeface="+mn-lt"/>
              </a:rPr>
            </a:br>
            <a:r>
              <a:rPr lang="en-US" sz="2200" dirty="0">
                <a:latin typeface="+mn-lt"/>
              </a:rPr>
              <a:t>&gt; 20 Anos de </a:t>
            </a:r>
            <a:r>
              <a:rPr lang="en-US" sz="2200" dirty="0" err="1">
                <a:latin typeface="+mn-lt"/>
              </a:rPr>
              <a:t>Desenvolvimento</a:t>
            </a:r>
            <a:r>
              <a:rPr lang="en-US" sz="2200" dirty="0">
                <a:latin typeface="+mn-lt"/>
              </a:rPr>
              <a:t> </a:t>
            </a:r>
            <a:r>
              <a:rPr lang="en-US" sz="2200" dirty="0" err="1">
                <a:latin typeface="+mn-lt"/>
              </a:rPr>
              <a:t>Clínico</a:t>
            </a:r>
            <a:r>
              <a:rPr lang="en-US" sz="2200" dirty="0">
                <a:latin typeface="+mn-lt"/>
              </a:rPr>
              <a:t> e </a:t>
            </a:r>
            <a:r>
              <a:rPr lang="en-US" sz="2200" dirty="0" err="1">
                <a:latin typeface="+mn-lt"/>
              </a:rPr>
              <a:t>Evidências</a:t>
            </a:r>
            <a:r>
              <a:rPr lang="en-US" sz="2200" dirty="0">
                <a:latin typeface="+mn-lt"/>
              </a:rPr>
              <a:t> no Mundo Real</a:t>
            </a:r>
            <a:r>
              <a:rPr lang="en-US" sz="2200" baseline="30000" dirty="0">
                <a:latin typeface="+mn-lt"/>
              </a:rPr>
              <a:t>1</a:t>
            </a:r>
            <a:r>
              <a:rPr lang="en-US" sz="2200" baseline="30000" dirty="0">
                <a:latin typeface="+mn-lt"/>
                <a:ea typeface="Arial Unicode MS" pitchFamily="34" charset="-128"/>
                <a:cs typeface="Arial" panose="020B0604020202020204" pitchFamily="34" charset="0"/>
              </a:rPr>
              <a:t>–11</a:t>
            </a:r>
            <a:endParaRPr lang="en-US" sz="2200" baseline="30000" dirty="0">
              <a:latin typeface="+mn-lt"/>
            </a:endParaRPr>
          </a:p>
        </p:txBody>
      </p:sp>
      <p:sp>
        <p:nvSpPr>
          <p:cNvPr id="3" name="Text Placeholder 2">
            <a:extLst>
              <a:ext uri="{FF2B5EF4-FFF2-40B4-BE49-F238E27FC236}">
                <a16:creationId xmlns:a16="http://schemas.microsoft.com/office/drawing/2014/main" id="{B8D17FB3-71BB-5632-7300-26A14A780781}"/>
              </a:ext>
            </a:extLst>
          </p:cNvPr>
          <p:cNvSpPr>
            <a:spLocks noGrp="1"/>
          </p:cNvSpPr>
          <p:nvPr>
            <p:ph type="body" sz="quarter" idx="13"/>
          </p:nvPr>
        </p:nvSpPr>
        <p:spPr>
          <a:xfrm>
            <a:off x="-5530" y="5137943"/>
            <a:ext cx="12027315" cy="1558810"/>
          </a:xfrm>
        </p:spPr>
        <p:txBody>
          <a:bodyPr/>
          <a:lstStyle/>
          <a:p>
            <a:pPr marL="0" marR="0" lvl="0" indent="0" algn="l" defTabSz="914400" rtl="0" eaLnBrk="1" fontAlgn="auto" latinLnBrk="0" hangingPunct="1">
              <a:lnSpc>
                <a:spcPct val="95000"/>
              </a:lnSpc>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EA: evento adverso; HPV: papilomavírus humano.</a:t>
            </a:r>
            <a:endParaRPr kumimoji="0" lang="en-US" sz="8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Calibri" panose="020F0502020204030204" pitchFamily="34" charset="0"/>
              <a:cs typeface="Noto Sans Cond"/>
            </a:endParaRPr>
          </a:p>
          <a:p>
            <a:pPr marL="0" marR="0">
              <a:lnSpc>
                <a:spcPct val="107000"/>
              </a:lnSpc>
              <a:spcBef>
                <a:spcPts val="0"/>
              </a:spcBef>
              <a:spcAft>
                <a:spcPts val="800"/>
              </a:spcAft>
            </a:pPr>
            <a:r>
              <a:rPr lang="en-US" sz="800" b="1" kern="100" dirty="0">
                <a:solidFill>
                  <a:schemeClr val="bg1">
                    <a:lumMod val="50000"/>
                  </a:schemeClr>
                </a:solidFill>
                <a:effectLst/>
                <a:ea typeface="DengXian" panose="02010600030101010101" pitchFamily="2" charset="-122"/>
                <a:cs typeface="Times New Roman" panose="02020603050405020304" pitchFamily="18" charset="0"/>
              </a:rPr>
              <a:t>1.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Olsson SE, Restrepo JA, Reina JC et al. Long-term immunogenicity, effectiveness, and safety of nine-valent human papillomavirus vaccine in girls and boys 9 to 15 years of age: Interim analysis after 8 years of follow-up.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Papillomavirus Res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2020;10:100203.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2.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Ferris DG,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Samakoses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R, Block SL et al. 4-Valent Human Papillomavirus (4vHPV) Vaccine in Preadolescents and Adolescents After 10 Years.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Pediatrics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2017;140:e20163947.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3.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Centers for Disease Control and Prevention. HPV vaccine safety and effectiveness data.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Disponível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a:solidFill>
                  <a:schemeClr val="bg1">
                    <a:lumMod val="50000"/>
                  </a:schemeClr>
                </a:solidFill>
                <a:effectLst/>
                <a:ea typeface="DengXian" panose="02010600030101010101" pitchFamily="2" charset="-122"/>
                <a:cs typeface="Times New Roman" panose="02020603050405020304" pitchFamily="18" charset="0"/>
                <a:hlinkClick r:id="rId5">
                  <a:extLst>
                    <a:ext uri="{A12FA001-AC4F-418D-AE19-62706E023703}">
                      <ahyp:hlinkClr xmlns:ahyp="http://schemas.microsoft.com/office/drawing/2018/hyperlinkcolor" val="tx"/>
                    </a:ext>
                  </a:extLst>
                </a:hlinkClick>
              </a:rPr>
              <a:t>www.cdc.gov/hpv/hcp/vaccine-safety-data.html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pt-BR" sz="800" kern="100" dirty="0">
                <a:solidFill>
                  <a:schemeClr val="bg1">
                    <a:lumMod val="50000"/>
                  </a:schemeClr>
                </a:solidFill>
                <a:effectLst/>
                <a:ea typeface="DengXian" panose="02010600030101010101" pitchFamily="2" charset="-122"/>
                <a:cs typeface="Times New Roman" panose="02020603050405020304" pitchFamily="18" charset="0"/>
              </a:rPr>
              <a:t>Acessado em 29 de novembro de 2024.</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4.</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Luxembourg A, Moeller E. 9-Valent human papillomavirus vaccine: a review of the clinical development program.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Expert Rev Vaccines.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2017;16:1119–1139.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5.</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fr-FR" sz="800" kern="100" dirty="0">
                <a:solidFill>
                  <a:schemeClr val="bg1">
                    <a:lumMod val="50000"/>
                  </a:schemeClr>
                </a:solidFill>
                <a:effectLst/>
                <a:ea typeface="DengXian" panose="02010600030101010101" pitchFamily="2" charset="-122"/>
                <a:cs typeface="Times New Roman" panose="02020603050405020304" pitchFamily="18" charset="0"/>
              </a:rPr>
              <a:t>Teppler H, Bautista O, Group T et al. Design of a Phase III immunogenicity and safety study evaluating two-dose regimens of 9-valent human papillomavirus (9vHPV) vaccine with extended dosing intervals. </a:t>
            </a:r>
            <a:r>
              <a:rPr lang="fr-FR" sz="800" i="1" kern="100" dirty="0">
                <a:solidFill>
                  <a:schemeClr val="bg1">
                    <a:lumMod val="50000"/>
                  </a:schemeClr>
                </a:solidFill>
                <a:effectLst/>
                <a:ea typeface="DengXian" panose="02010600030101010101" pitchFamily="2" charset="-122"/>
                <a:cs typeface="Times New Roman" panose="02020603050405020304" pitchFamily="18" charset="0"/>
              </a:rPr>
              <a:t>Contemp Clin Trials</a:t>
            </a:r>
            <a:r>
              <a:rPr lang="fr-FR" sz="800" kern="100" dirty="0">
                <a:solidFill>
                  <a:schemeClr val="bg1">
                    <a:lumMod val="50000"/>
                  </a:schemeClr>
                </a:solidFill>
                <a:effectLst/>
                <a:ea typeface="DengXian" panose="02010600030101010101" pitchFamily="2" charset="-122"/>
                <a:cs typeface="Times New Roman" panose="02020603050405020304" pitchFamily="18" charset="0"/>
              </a:rPr>
              <a:t>. 2021;105:106403.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6.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Bula vigente de GARDASIL.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7.</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Iverson OE, Miranda MJ,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Ulied</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 et al. Immunogenicity of the 9-Valent HPV Vaccine Using 2-Dose Regimens in Girls and Boys vs a 3-Dose Regimen in Women.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JAMA.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2016;316:2411–2421.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8.</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Dobson SRM, McNeil S, Dionne M et al. Immunogenicity of 2 doses of HPV vaccine in younger adolescents vs 3 doses in young women: a randomized clinical trial.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JAMA.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2013;309:1793–1802.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9.</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Centers for Disease Control and Prevention. Human papillomavirus. In: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Epidemiology and Prevention of Vaccine-Preventable Diseases.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2024.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Disponível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https://www.cdc.gov/pinkbook/hcp/table-of-contents/chapter-11-human-papillomavirus.html.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Acessado</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10 de </a:t>
            </a:r>
            <a:r>
              <a:rPr lang="en-US" sz="800" kern="100">
                <a:solidFill>
                  <a:schemeClr val="bg1">
                    <a:lumMod val="50000"/>
                  </a:schemeClr>
                </a:solidFill>
                <a:effectLst/>
                <a:ea typeface="DengXian" panose="02010600030101010101" pitchFamily="2" charset="-122"/>
                <a:cs typeface="Times New Roman" panose="02020603050405020304" pitchFamily="18" charset="0"/>
              </a:rPr>
              <a:t>janeiro</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de 2025.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10</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Shimabukuro TT, Su JR, Marquez PL et al. Safety of the 9-Valent Human Papillomavirus Vaccine.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Pediatrics.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2019;144:e20191791.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11.</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World Health Organization. Safety of HPV vaccines. 2017.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Disponível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a:solidFill>
                  <a:schemeClr val="bg1">
                    <a:lumMod val="50000"/>
                  </a:schemeClr>
                </a:solidFill>
                <a:effectLst/>
                <a:ea typeface="DengXian" panose="02010600030101010101" pitchFamily="2" charset="-122"/>
                <a:cs typeface="Times New Roman" panose="02020603050405020304" pitchFamily="18" charset="0"/>
                <a:hlinkClick r:id="rId6">
                  <a:extLst>
                    <a:ext uri="{A12FA001-AC4F-418D-AE19-62706E023703}">
                      <ahyp:hlinkClr xmlns:ahyp="http://schemas.microsoft.com/office/drawing/2018/hyperlinkcolor" val="tx"/>
                    </a:ext>
                  </a:extLst>
                </a:hlinkClick>
              </a:rPr>
              <a:t>https://www.who.int/groups/global-advisory-committee-on-vaccine-safety/topics/human-papillomavirus-vaccines/safety#cms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pt-BR" sz="800" kern="100" dirty="0">
                <a:solidFill>
                  <a:schemeClr val="bg1">
                    <a:lumMod val="50000"/>
                  </a:schemeClr>
                </a:solidFill>
                <a:effectLst/>
                <a:ea typeface="DengXian" panose="02010600030101010101" pitchFamily="2" charset="-122"/>
                <a:cs typeface="Times New Roman" panose="02020603050405020304" pitchFamily="18" charset="0"/>
              </a:rPr>
              <a:t>Acessado em 29 de novembro de 2024</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a:t>
            </a:r>
          </a:p>
        </p:txBody>
      </p:sp>
      <p:cxnSp>
        <p:nvCxnSpPr>
          <p:cNvPr id="12" name="Straight Arrow Connector 11">
            <a:extLst>
              <a:ext uri="{FF2B5EF4-FFF2-40B4-BE49-F238E27FC236}">
                <a16:creationId xmlns:a16="http://schemas.microsoft.com/office/drawing/2014/main" id="{653548DE-6A15-A6B5-9829-D865577DEC9F}"/>
              </a:ext>
            </a:extLst>
          </p:cNvPr>
          <p:cNvCxnSpPr>
            <a:cxnSpLocks/>
          </p:cNvCxnSpPr>
          <p:nvPr/>
        </p:nvCxnSpPr>
        <p:spPr>
          <a:xfrm>
            <a:off x="886763" y="1140982"/>
            <a:ext cx="0" cy="3947160"/>
          </a:xfrm>
          <a:prstGeom prst="straightConnector1">
            <a:avLst/>
          </a:prstGeom>
          <a:ln w="38100" cap="rnd">
            <a:solidFill>
              <a:schemeClr val="bg2"/>
            </a:solidFill>
            <a:tailEnd type="arrow" w="med" len="sm"/>
          </a:ln>
        </p:spPr>
        <p:style>
          <a:lnRef idx="1">
            <a:schemeClr val="accent1"/>
          </a:lnRef>
          <a:fillRef idx="0">
            <a:schemeClr val="accent1"/>
          </a:fillRef>
          <a:effectRef idx="0">
            <a:schemeClr val="accent1"/>
          </a:effectRef>
          <a:fontRef idx="minor">
            <a:schemeClr val="tx1"/>
          </a:fontRef>
        </p:style>
      </p:cxnSp>
      <p:sp>
        <p:nvSpPr>
          <p:cNvPr id="67" name="Title 2">
            <a:extLst>
              <a:ext uri="{FF2B5EF4-FFF2-40B4-BE49-F238E27FC236}">
                <a16:creationId xmlns:a16="http://schemas.microsoft.com/office/drawing/2014/main" id="{0A5A000A-73A9-3AB5-79DF-5DC4C8DE8E49}"/>
              </a:ext>
            </a:extLst>
          </p:cNvPr>
          <p:cNvSpPr txBox="1">
            <a:spLocks/>
          </p:cNvSpPr>
          <p:nvPr/>
        </p:nvSpPr>
        <p:spPr>
          <a:xfrm>
            <a:off x="1073832" y="1834918"/>
            <a:ext cx="2714800" cy="518107"/>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Body)"/>
                <a:ea typeface="+mn-ea"/>
                <a:cs typeface="+mn-cs"/>
              </a:rPr>
              <a:t>2000–2010</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clínicos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GARDASIL</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400" b="1" i="0" u="none" strike="noStrike" kern="1200" cap="none" spc="0" normalizeH="0" baseline="0" noProof="0" dirty="0">
              <a:ln>
                <a:noFill/>
              </a:ln>
              <a:solidFill>
                <a:srgbClr val="292929"/>
              </a:solidFill>
              <a:effectLst/>
              <a:uLnTx/>
              <a:uFillTx/>
              <a:latin typeface="Arial (Body)"/>
              <a:ea typeface="+mn-ea"/>
              <a:cs typeface="+mn-cs"/>
            </a:endParaRPr>
          </a:p>
        </p:txBody>
      </p:sp>
      <p:sp>
        <p:nvSpPr>
          <p:cNvPr id="74" name="Title 2">
            <a:extLst>
              <a:ext uri="{FF2B5EF4-FFF2-40B4-BE49-F238E27FC236}">
                <a16:creationId xmlns:a16="http://schemas.microsoft.com/office/drawing/2014/main" id="{29E87578-2003-D044-7076-B1549A6E1F8B}"/>
              </a:ext>
            </a:extLst>
          </p:cNvPr>
          <p:cNvSpPr txBox="1">
            <a:spLocks/>
          </p:cNvSpPr>
          <p:nvPr/>
        </p:nvSpPr>
        <p:spPr>
          <a:xfrm>
            <a:off x="1073832" y="3168537"/>
            <a:ext cx="2714800" cy="441026"/>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2007–2017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clínicos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GARDASIL</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9</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400" b="1" i="0" u="none" strike="noStrike" kern="1200" cap="none" spc="0" normalizeH="0" baseline="0" noProof="0" dirty="0">
              <a:ln>
                <a:noFill/>
              </a:ln>
              <a:solidFill>
                <a:srgbClr val="292929"/>
              </a:solidFill>
              <a:effectLst/>
              <a:uLnTx/>
              <a:uFillTx/>
              <a:latin typeface="Arial (Body)"/>
              <a:ea typeface="+mn-ea"/>
              <a:cs typeface="+mn-cs"/>
            </a:endParaRPr>
          </a:p>
        </p:txBody>
      </p:sp>
      <p:sp>
        <p:nvSpPr>
          <p:cNvPr id="85" name="Title 2">
            <a:extLst>
              <a:ext uri="{FF2B5EF4-FFF2-40B4-BE49-F238E27FC236}">
                <a16:creationId xmlns:a16="http://schemas.microsoft.com/office/drawing/2014/main" id="{6843FCE2-2082-870F-6227-1CA5466A95BB}"/>
              </a:ext>
            </a:extLst>
          </p:cNvPr>
          <p:cNvSpPr txBox="1">
            <a:spLocks/>
          </p:cNvSpPr>
          <p:nvPr/>
        </p:nvSpPr>
        <p:spPr>
          <a:xfrm>
            <a:off x="1073833" y="3865217"/>
            <a:ext cx="2163528" cy="171019"/>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2014</a:t>
            </a:r>
          </a:p>
        </p:txBody>
      </p:sp>
      <p:sp>
        <p:nvSpPr>
          <p:cNvPr id="86" name="Title 2">
            <a:extLst>
              <a:ext uri="{FF2B5EF4-FFF2-40B4-BE49-F238E27FC236}">
                <a16:creationId xmlns:a16="http://schemas.microsoft.com/office/drawing/2014/main" id="{5F9DD7AF-C734-E01F-F197-3B55DF32780C}"/>
              </a:ext>
            </a:extLst>
          </p:cNvPr>
          <p:cNvSpPr txBox="1">
            <a:spLocks/>
          </p:cNvSpPr>
          <p:nvPr/>
        </p:nvSpPr>
        <p:spPr>
          <a:xfrm>
            <a:off x="1073832" y="4530786"/>
            <a:ext cx="2801202" cy="589621"/>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2017–</a:t>
            </a:r>
            <a:r>
              <a:rPr kumimoji="0" lang="en-US" sz="1400" b="1" i="0" u="none" strike="noStrike" kern="1200" cap="none" spc="0" normalizeH="0" baseline="0" noProof="0" dirty="0" err="1">
                <a:ln>
                  <a:noFill/>
                </a:ln>
                <a:solidFill>
                  <a:srgbClr val="279189"/>
                </a:solidFill>
                <a:effectLst/>
                <a:uLnTx/>
                <a:uFillTx/>
                <a:latin typeface="Arial (Body)"/>
                <a:ea typeface="+mn-ea"/>
                <a:cs typeface="+mn-cs"/>
              </a:rPr>
              <a:t>atualmente</a:t>
            </a:r>
            <a:endParaRPr kumimoji="0" lang="en-US" sz="1400" b="1" i="0" u="none" strike="noStrike" kern="1200" cap="none" spc="0" normalizeH="0" baseline="0" noProof="0" dirty="0">
              <a:ln>
                <a:noFill/>
              </a:ln>
              <a:solidFill>
                <a:srgbClr val="279189"/>
              </a:solidFill>
              <a:effectLst/>
              <a:uLnTx/>
              <a:uFillTx/>
              <a:latin typeface="Arial (Body)"/>
              <a:ea typeface="+mn-ea"/>
              <a:cs typeface="+mn-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Programa</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clínicos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GARDASIL</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9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continuam</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sp>
        <p:nvSpPr>
          <p:cNvPr id="63" name="Title 2">
            <a:extLst>
              <a:ext uri="{FF2B5EF4-FFF2-40B4-BE49-F238E27FC236}">
                <a16:creationId xmlns:a16="http://schemas.microsoft.com/office/drawing/2014/main" id="{45D7471F-9C9B-3FA4-1433-33BE740C8040}"/>
              </a:ext>
            </a:extLst>
          </p:cNvPr>
          <p:cNvSpPr txBox="1">
            <a:spLocks/>
          </p:cNvSpPr>
          <p:nvPr/>
        </p:nvSpPr>
        <p:spPr>
          <a:xfrm>
            <a:off x="1073831" y="1194386"/>
            <a:ext cx="3122247" cy="549215"/>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Body)"/>
                <a:ea typeface="+mn-ea"/>
                <a:cs typeface="+mn-cs"/>
              </a:rPr>
              <a:t>1997–2004</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Estudos de prova de conceito </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vacinas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monovalentes</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sp>
        <p:nvSpPr>
          <p:cNvPr id="61" name="Title 2">
            <a:extLst>
              <a:ext uri="{FF2B5EF4-FFF2-40B4-BE49-F238E27FC236}">
                <a16:creationId xmlns:a16="http://schemas.microsoft.com/office/drawing/2014/main" id="{81F31C16-30BF-627F-5C03-F8228B3E0048}"/>
              </a:ext>
            </a:extLst>
          </p:cNvPr>
          <p:cNvSpPr txBox="1">
            <a:spLocks/>
          </p:cNvSpPr>
          <p:nvPr/>
        </p:nvSpPr>
        <p:spPr>
          <a:xfrm>
            <a:off x="1100734" y="2479702"/>
            <a:ext cx="2163528" cy="171017"/>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Body)"/>
                <a:ea typeface="+mn-ea"/>
                <a:cs typeface="+mn-cs"/>
              </a:rPr>
              <a:t>2006</a:t>
            </a:r>
          </a:p>
        </p:txBody>
      </p:sp>
      <p:sp>
        <p:nvSpPr>
          <p:cNvPr id="28" name="TextBox 22">
            <a:extLst>
              <a:ext uri="{FF2B5EF4-FFF2-40B4-BE49-F238E27FC236}">
                <a16:creationId xmlns:a16="http://schemas.microsoft.com/office/drawing/2014/main" id="{63E7C0E4-0A95-484D-CEDE-FEA511EDB28E}"/>
              </a:ext>
            </a:extLst>
          </p:cNvPr>
          <p:cNvSpPr txBox="1"/>
          <p:nvPr/>
        </p:nvSpPr>
        <p:spPr>
          <a:xfrm>
            <a:off x="1033390" y="2707146"/>
            <a:ext cx="2381880" cy="249205"/>
          </a:xfrm>
          <a:prstGeom prst="roundRect">
            <a:avLst>
              <a:gd name="adj" fmla="val 50000"/>
            </a:avLst>
          </a:prstGeom>
          <a:solidFill>
            <a:schemeClr val="accent1"/>
          </a:solidFill>
          <a:ln w="12700">
            <a:solidFill>
              <a:schemeClr val="accent1"/>
            </a:solidFill>
          </a:ln>
        </p:spPr>
        <p:txBody>
          <a:bodyPr wrap="none" lIns="91440" tIns="45720" rIns="91440" bIns="4572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Aprovação</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 de GARDASIL</a:t>
            </a:r>
            <a:r>
              <a:rPr kumimoji="0" lang="en-US" sz="1200" b="1" i="0" u="none" strike="noStrike" kern="1200" cap="none" spc="0" normalizeH="0" baseline="30000" noProof="0" dirty="0">
                <a:ln>
                  <a:noFill/>
                </a:ln>
                <a:solidFill>
                  <a:srgbClr val="FFFFFF"/>
                </a:solidFill>
                <a:effectLst/>
                <a:uLnTx/>
                <a:uFillTx/>
                <a:latin typeface="Arial" panose="020B0604020202020204"/>
                <a:ea typeface="+mn-ea"/>
                <a:cs typeface="+mn-cs"/>
              </a:rPr>
              <a:t>®</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Arial"/>
            </a:endParaRPr>
          </a:p>
        </p:txBody>
      </p:sp>
      <p:sp>
        <p:nvSpPr>
          <p:cNvPr id="33" name="TextBox 27">
            <a:extLst>
              <a:ext uri="{FF2B5EF4-FFF2-40B4-BE49-F238E27FC236}">
                <a16:creationId xmlns:a16="http://schemas.microsoft.com/office/drawing/2014/main" id="{710CE750-78B3-E51D-DBF9-1E646E562732}"/>
              </a:ext>
            </a:extLst>
          </p:cNvPr>
          <p:cNvSpPr txBox="1"/>
          <p:nvPr/>
        </p:nvSpPr>
        <p:spPr>
          <a:xfrm rot="16200000">
            <a:off x="-1230827" y="2754010"/>
            <a:ext cx="3422836" cy="492443"/>
          </a:xfrm>
          <a:prstGeom prst="rect">
            <a:avLst/>
          </a:prstGeom>
          <a:noFill/>
        </p:spPr>
        <p:txBody>
          <a:bodyPr wrap="square" lIns="91440" tIns="45720" rIns="91440" bIns="4572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300" b="0" i="1" u="none" strike="noStrike" kern="1200" cap="none" spc="0" normalizeH="0" baseline="0" noProof="0" dirty="0">
                <a:ln>
                  <a:noFill/>
                </a:ln>
                <a:solidFill>
                  <a:srgbClr val="292929"/>
                </a:solidFill>
                <a:effectLst/>
                <a:uLnTx/>
                <a:uFillTx/>
                <a:latin typeface="Arial" panose="020B0604020202020204"/>
                <a:ea typeface="+mn-ea"/>
                <a:cs typeface="+mn-cs"/>
              </a:rPr>
              <a:t>Avaliações de perfil de segurança realizadas ao longo do caminho</a:t>
            </a:r>
            <a:r>
              <a:rPr kumimoji="0" lang="en-US" sz="1300" b="0" i="1" u="none" strike="noStrike" kern="1200" cap="none" spc="0" normalizeH="0" baseline="30000" noProof="0" dirty="0">
                <a:ln>
                  <a:noFill/>
                </a:ln>
                <a:solidFill>
                  <a:srgbClr val="292929"/>
                </a:solidFill>
                <a:effectLst/>
                <a:uLnTx/>
                <a:uFillTx/>
                <a:latin typeface="Arial" panose="020B0604020202020204"/>
                <a:ea typeface="+mn-ea"/>
                <a:cs typeface="+mn-cs"/>
              </a:rPr>
              <a:t>1,4,5</a:t>
            </a:r>
            <a:endParaRPr kumimoji="0" lang="en-US" sz="1300" b="0" i="1"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sp>
        <p:nvSpPr>
          <p:cNvPr id="56" name="TextBox 33">
            <a:extLst>
              <a:ext uri="{FF2B5EF4-FFF2-40B4-BE49-F238E27FC236}">
                <a16:creationId xmlns:a16="http://schemas.microsoft.com/office/drawing/2014/main" id="{304EAACF-9F5D-9469-D92D-8EB79E3DD6FB}"/>
              </a:ext>
            </a:extLst>
          </p:cNvPr>
          <p:cNvSpPr txBox="1"/>
          <p:nvPr/>
        </p:nvSpPr>
        <p:spPr>
          <a:xfrm>
            <a:off x="1022117" y="4066983"/>
            <a:ext cx="2423877" cy="269489"/>
          </a:xfrm>
          <a:prstGeom prst="roundRect">
            <a:avLst>
              <a:gd name="adj" fmla="val 50000"/>
            </a:avLst>
          </a:prstGeom>
          <a:solidFill>
            <a:schemeClr val="accent4"/>
          </a:solidFill>
          <a:ln w="12700">
            <a:solidFill>
              <a:schemeClr val="bg1">
                <a:lumMod val="95000"/>
              </a:schemeClr>
            </a:solidFill>
          </a:ln>
        </p:spPr>
        <p:txBody>
          <a:bodyPr wrap="none" lIns="91440" tIns="45720" rIns="91440" bIns="4572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Aprovação</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 de GARDASIL</a:t>
            </a:r>
            <a:r>
              <a:rPr kumimoji="0" lang="en-US" sz="1200" b="1" i="0" u="none" strike="noStrike" kern="1200" cap="none" spc="0" normalizeH="0" baseline="30000" noProof="0" dirty="0">
                <a:ln>
                  <a:noFill/>
                </a:ln>
                <a:solidFill>
                  <a:srgbClr val="FFFFFF"/>
                </a:solidFill>
                <a:effectLst/>
                <a:uLnTx/>
                <a:uFillTx/>
                <a:latin typeface="Arial" panose="020B0604020202020204"/>
                <a:ea typeface="+mn-ea"/>
                <a:cs typeface="+mn-cs"/>
              </a:rPr>
              <a:t>®</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9</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Arial"/>
            </a:endParaRPr>
          </a:p>
        </p:txBody>
      </p:sp>
      <p:sp>
        <p:nvSpPr>
          <p:cNvPr id="81" name="Oval 80">
            <a:extLst>
              <a:ext uri="{FF2B5EF4-FFF2-40B4-BE49-F238E27FC236}">
                <a16:creationId xmlns:a16="http://schemas.microsoft.com/office/drawing/2014/main" id="{E1030433-355C-F39D-2BBD-589EB7E95EAE}"/>
              </a:ext>
            </a:extLst>
          </p:cNvPr>
          <p:cNvSpPr>
            <a:spLocks/>
          </p:cNvSpPr>
          <p:nvPr/>
        </p:nvSpPr>
        <p:spPr>
          <a:xfrm rot="10800000" flipH="1" flipV="1">
            <a:off x="814871" y="1838338"/>
            <a:ext cx="143784" cy="143784"/>
          </a:xfrm>
          <a:prstGeom prst="ellipse">
            <a:avLst/>
          </a:prstGeom>
          <a:solidFill>
            <a:schemeClr val="accent1"/>
          </a:solidFill>
          <a:ln w="19050">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Body)"/>
              <a:ea typeface="+mn-ea"/>
              <a:cs typeface="+mn-cs"/>
            </a:endParaRPr>
          </a:p>
        </p:txBody>
      </p:sp>
      <p:sp>
        <p:nvSpPr>
          <p:cNvPr id="82" name="Oval 81">
            <a:extLst>
              <a:ext uri="{FF2B5EF4-FFF2-40B4-BE49-F238E27FC236}">
                <a16:creationId xmlns:a16="http://schemas.microsoft.com/office/drawing/2014/main" id="{7B6EB445-8CF5-A671-B6AC-8699F1626DA4}"/>
              </a:ext>
            </a:extLst>
          </p:cNvPr>
          <p:cNvSpPr>
            <a:spLocks/>
          </p:cNvSpPr>
          <p:nvPr/>
        </p:nvSpPr>
        <p:spPr>
          <a:xfrm rot="10800000">
            <a:off x="814871" y="3178062"/>
            <a:ext cx="143784" cy="143784"/>
          </a:xfrm>
          <a:prstGeom prst="ellipse">
            <a:avLst/>
          </a:prstGeom>
          <a:solidFill>
            <a:schemeClr val="accent4"/>
          </a:solidFill>
          <a:ln w="19050">
            <a:solidFill>
              <a:schemeClr val="bg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92929"/>
              </a:solidFill>
              <a:effectLst/>
              <a:uLnTx/>
              <a:uFillTx/>
              <a:latin typeface="Arial (Body)"/>
              <a:ea typeface="+mn-ea"/>
              <a:cs typeface="+mn-cs"/>
            </a:endParaRPr>
          </a:p>
        </p:txBody>
      </p:sp>
      <p:sp>
        <p:nvSpPr>
          <p:cNvPr id="83" name="Oval 82">
            <a:extLst>
              <a:ext uri="{FF2B5EF4-FFF2-40B4-BE49-F238E27FC236}">
                <a16:creationId xmlns:a16="http://schemas.microsoft.com/office/drawing/2014/main" id="{67ED1921-1E67-7405-59C6-9C8116B932DE}"/>
              </a:ext>
            </a:extLst>
          </p:cNvPr>
          <p:cNvSpPr>
            <a:spLocks/>
          </p:cNvSpPr>
          <p:nvPr/>
        </p:nvSpPr>
        <p:spPr>
          <a:xfrm rot="10800000">
            <a:off x="814872" y="4522108"/>
            <a:ext cx="143784" cy="143784"/>
          </a:xfrm>
          <a:prstGeom prst="ellipse">
            <a:avLst/>
          </a:prstGeom>
          <a:solidFill>
            <a:schemeClr val="accent4"/>
          </a:solidFill>
          <a:ln w="19050">
            <a:solidFill>
              <a:schemeClr val="bg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92929"/>
              </a:solidFill>
              <a:effectLst/>
              <a:uLnTx/>
              <a:uFillTx/>
              <a:latin typeface="Arial (Body)"/>
              <a:ea typeface="+mn-ea"/>
              <a:cs typeface="+mn-cs"/>
            </a:endParaRPr>
          </a:p>
        </p:txBody>
      </p:sp>
      <p:sp>
        <p:nvSpPr>
          <p:cNvPr id="84" name="Oval 83">
            <a:extLst>
              <a:ext uri="{FF2B5EF4-FFF2-40B4-BE49-F238E27FC236}">
                <a16:creationId xmlns:a16="http://schemas.microsoft.com/office/drawing/2014/main" id="{FC247AF0-E492-AC4B-8DAA-C4B378B434A9}"/>
              </a:ext>
            </a:extLst>
          </p:cNvPr>
          <p:cNvSpPr>
            <a:spLocks/>
          </p:cNvSpPr>
          <p:nvPr/>
        </p:nvSpPr>
        <p:spPr>
          <a:xfrm rot="10800000">
            <a:off x="814871" y="3871034"/>
            <a:ext cx="143784" cy="143784"/>
          </a:xfrm>
          <a:prstGeom prst="ellipse">
            <a:avLst/>
          </a:prstGeom>
          <a:solidFill>
            <a:schemeClr val="accent4"/>
          </a:solidFill>
          <a:ln w="19050">
            <a:solidFill>
              <a:schemeClr val="bg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92929"/>
              </a:solidFill>
              <a:effectLst/>
              <a:uLnTx/>
              <a:uFillTx/>
              <a:latin typeface="Arial (Body)"/>
              <a:ea typeface="+mn-ea"/>
              <a:cs typeface="+mn-cs"/>
            </a:endParaRPr>
          </a:p>
        </p:txBody>
      </p:sp>
      <p:sp>
        <p:nvSpPr>
          <p:cNvPr id="64" name="Oval 63">
            <a:extLst>
              <a:ext uri="{FF2B5EF4-FFF2-40B4-BE49-F238E27FC236}">
                <a16:creationId xmlns:a16="http://schemas.microsoft.com/office/drawing/2014/main" id="{11A97B07-9B13-0498-8344-3D607D7C5170}"/>
              </a:ext>
            </a:extLst>
          </p:cNvPr>
          <p:cNvSpPr>
            <a:spLocks/>
          </p:cNvSpPr>
          <p:nvPr/>
        </p:nvSpPr>
        <p:spPr>
          <a:xfrm flipH="1" flipV="1">
            <a:off x="814871" y="1216921"/>
            <a:ext cx="143784" cy="143784"/>
          </a:xfrm>
          <a:prstGeom prst="ellipse">
            <a:avLst/>
          </a:prstGeom>
          <a:solidFill>
            <a:schemeClr val="accent1"/>
          </a:solidFill>
          <a:ln w="19050">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Body)"/>
              <a:ea typeface="+mn-ea"/>
              <a:cs typeface="+mn-cs"/>
            </a:endParaRPr>
          </a:p>
        </p:txBody>
      </p:sp>
      <p:sp>
        <p:nvSpPr>
          <p:cNvPr id="62" name="Oval 61">
            <a:extLst>
              <a:ext uri="{FF2B5EF4-FFF2-40B4-BE49-F238E27FC236}">
                <a16:creationId xmlns:a16="http://schemas.microsoft.com/office/drawing/2014/main" id="{E19092C3-0C3D-0592-C666-291E295B4C41}"/>
              </a:ext>
            </a:extLst>
          </p:cNvPr>
          <p:cNvSpPr>
            <a:spLocks/>
          </p:cNvSpPr>
          <p:nvPr/>
        </p:nvSpPr>
        <p:spPr>
          <a:xfrm rot="10800000" flipH="1" flipV="1">
            <a:off x="814871" y="2514425"/>
            <a:ext cx="143784" cy="143784"/>
          </a:xfrm>
          <a:prstGeom prst="ellipse">
            <a:avLst/>
          </a:prstGeom>
          <a:solidFill>
            <a:schemeClr val="accent1"/>
          </a:solidFill>
          <a:ln w="19050">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Body)"/>
              <a:ea typeface="+mn-ea"/>
              <a:cs typeface="+mn-cs"/>
            </a:endParaRPr>
          </a:p>
        </p:txBody>
      </p:sp>
      <p:grpSp>
        <p:nvGrpSpPr>
          <p:cNvPr id="16" name="Group 15">
            <a:extLst>
              <a:ext uri="{FF2B5EF4-FFF2-40B4-BE49-F238E27FC236}">
                <a16:creationId xmlns:a16="http://schemas.microsoft.com/office/drawing/2014/main" id="{B069CF49-5FDD-829D-569D-02EA9C90A505}"/>
              </a:ext>
            </a:extLst>
          </p:cNvPr>
          <p:cNvGrpSpPr/>
          <p:nvPr/>
        </p:nvGrpSpPr>
        <p:grpSpPr>
          <a:xfrm>
            <a:off x="6161410" y="1212133"/>
            <a:ext cx="6247047" cy="2653083"/>
            <a:chOff x="5678253" y="1176836"/>
            <a:chExt cx="6247047" cy="2099003"/>
          </a:xfrm>
        </p:grpSpPr>
        <p:sp>
          <p:nvSpPr>
            <p:cNvPr id="75" name="Rectangle 74">
              <a:extLst>
                <a:ext uri="{FF2B5EF4-FFF2-40B4-BE49-F238E27FC236}">
                  <a16:creationId xmlns:a16="http://schemas.microsoft.com/office/drawing/2014/main" id="{A5ED9515-E8B5-4A4D-AFB7-F13E493B9791}"/>
                </a:ext>
              </a:extLst>
            </p:cNvPr>
            <p:cNvSpPr/>
            <p:nvPr/>
          </p:nvSpPr>
          <p:spPr>
            <a:xfrm>
              <a:off x="5707380" y="1176836"/>
              <a:ext cx="6217920" cy="4033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000" b="1" i="0" u="none" strike="noStrike" kern="1200" cap="none" spc="-30" normalizeH="0" baseline="0" noProof="0" dirty="0">
                  <a:ln>
                    <a:noFill/>
                  </a:ln>
                  <a:solidFill>
                    <a:srgbClr val="264A9A"/>
                  </a:solidFill>
                  <a:effectLst/>
                  <a:uLnTx/>
                  <a:uFillTx/>
                  <a:latin typeface="Arial" panose="020B0604020202020204"/>
                  <a:ea typeface="+mn-ea"/>
                  <a:cs typeface="+mn-cs"/>
                </a:rPr>
                <a:t>Em </a:t>
              </a:r>
              <a:r>
                <a:rPr kumimoji="0" lang="en-US" sz="2000" b="1" i="0" u="none" strike="noStrike" kern="1200" cap="none" spc="-30" normalizeH="0" baseline="0" noProof="0" dirty="0" err="1">
                  <a:ln>
                    <a:noFill/>
                  </a:ln>
                  <a:solidFill>
                    <a:srgbClr val="264A9A"/>
                  </a:solidFill>
                  <a:effectLst/>
                  <a:uLnTx/>
                  <a:uFillTx/>
                  <a:latin typeface="Arial" panose="020B0604020202020204"/>
                  <a:ea typeface="+mn-ea"/>
                  <a:cs typeface="+mn-cs"/>
                </a:rPr>
                <a:t>Estudos</a:t>
              </a:r>
              <a:r>
                <a:rPr kumimoji="0" lang="en-US" sz="2000" b="1" i="0" u="none" strike="noStrike" kern="1200" cap="none" spc="-30" normalizeH="0" baseline="0" noProof="0" dirty="0">
                  <a:ln>
                    <a:noFill/>
                  </a:ln>
                  <a:solidFill>
                    <a:srgbClr val="264A9A"/>
                  </a:solidFill>
                  <a:effectLst/>
                  <a:uLnTx/>
                  <a:uFillTx/>
                  <a:latin typeface="Arial" panose="020B0604020202020204"/>
                  <a:ea typeface="+mn-ea"/>
                  <a:cs typeface="+mn-cs"/>
                </a:rPr>
                <a:t> </a:t>
              </a:r>
              <a:r>
                <a:rPr kumimoji="0" lang="en-US" sz="2000" b="1" i="0" u="none" strike="noStrike" kern="1200" cap="none" spc="-30" normalizeH="0" baseline="0" noProof="0" dirty="0" err="1">
                  <a:ln>
                    <a:noFill/>
                  </a:ln>
                  <a:solidFill>
                    <a:srgbClr val="264A9A"/>
                  </a:solidFill>
                  <a:effectLst/>
                  <a:uLnTx/>
                  <a:uFillTx/>
                  <a:latin typeface="Arial" panose="020B0604020202020204"/>
                  <a:ea typeface="+mn-ea"/>
                  <a:cs typeface="+mn-cs"/>
                </a:rPr>
                <a:t>Clínicos</a:t>
              </a:r>
              <a:r>
                <a:rPr kumimoji="0" lang="en-US" sz="2000" b="1" i="0" u="none" strike="noStrike" kern="1200" cap="none" spc="-30" normalizeH="0" baseline="0" noProof="0" dirty="0">
                  <a:ln>
                    <a:noFill/>
                  </a:ln>
                  <a:solidFill>
                    <a:srgbClr val="264A9A"/>
                  </a:solidFill>
                  <a:effectLst/>
                  <a:uLnTx/>
                  <a:uFillTx/>
                  <a:latin typeface="Arial" panose="020B0604020202020204"/>
                  <a:ea typeface="+mn-ea"/>
                  <a:cs typeface="+mn-cs"/>
                </a:rPr>
                <a:t>…</a:t>
              </a:r>
            </a:p>
          </p:txBody>
        </p:sp>
        <p:sp>
          <p:nvSpPr>
            <p:cNvPr id="110" name="TextBox 109">
              <a:extLst>
                <a:ext uri="{FF2B5EF4-FFF2-40B4-BE49-F238E27FC236}">
                  <a16:creationId xmlns:a16="http://schemas.microsoft.com/office/drawing/2014/main" id="{E1881384-B49C-4714-AAA8-7DF610BAA573}"/>
                </a:ext>
              </a:extLst>
            </p:cNvPr>
            <p:cNvSpPr txBox="1"/>
            <p:nvPr/>
          </p:nvSpPr>
          <p:spPr>
            <a:xfrm>
              <a:off x="5678253" y="1633455"/>
              <a:ext cx="5409648" cy="1642384"/>
            </a:xfrm>
            <a:prstGeom prst="rect">
              <a:avLst/>
            </a:prstGeom>
            <a:noFill/>
          </p:spPr>
          <p:txBody>
            <a:bodyPr wrap="square" lIns="91440" tIns="45720" rIns="91440" bIns="45720" rtlCol="0" anchor="t">
              <a:noAutofit/>
            </a:bodyPr>
            <a:lstStyle/>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mn-cs"/>
                </a:rPr>
                <a:t>Homens com idades entre 9 e 26 anos e mulheres com idades entre 9 e 45 anos</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inscritos em ensaios clínicos pivotais em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mn-cs"/>
                </a:rPr>
                <a:t>27 países</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800" b="0" i="0" u="none" strike="noStrike" kern="1200" cap="none" spc="0" normalizeH="0" baseline="30000" noProof="0" dirty="0">
                  <a:ln>
                    <a:noFill/>
                  </a:ln>
                  <a:solidFill>
                    <a:srgbClr val="292929"/>
                  </a:solidFill>
                  <a:effectLst/>
                  <a:uLnTx/>
                  <a:uFillTx/>
                  <a:latin typeface="Arial" panose="020B0604020202020204"/>
                  <a:ea typeface="+mn-ea"/>
                  <a:cs typeface="+mn-cs"/>
                </a:rPr>
                <a:t>3,4</a:t>
              </a:r>
            </a:p>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Os eventos adversos mais comuns (≥ 1%)</a:t>
              </a: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800" b="0" i="0" u="none" strike="noStrike" kern="1200" cap="none" spc="-30" normalizeH="0" baseline="0" noProof="0" dirty="0" err="1">
                  <a:ln>
                    <a:noFill/>
                  </a:ln>
                  <a:solidFill>
                    <a:srgbClr val="292929"/>
                  </a:solidFill>
                  <a:effectLst/>
                  <a:uLnTx/>
                  <a:uFillTx/>
                  <a:latin typeface="Arial" panose="020B0604020202020204"/>
                  <a:ea typeface="+mn-ea"/>
                  <a:cs typeface="+mn-cs"/>
                </a:rPr>
                <a:t>foram</a:t>
              </a:r>
              <a:r>
                <a:rPr kumimoji="0" lang="en-US" sz="1800" b="0" i="0" u="none" strike="noStrike" kern="1200" cap="none" spc="-30" normalizeH="0" baseline="0" noProof="0" dirty="0">
                  <a:ln>
                    <a:noFill/>
                  </a:ln>
                  <a:solidFill>
                    <a:srgbClr val="292929"/>
                  </a:solidFill>
                  <a:effectLst/>
                  <a:uLnTx/>
                  <a:uFillTx/>
                  <a:latin typeface="Arial" panose="020B0604020202020204"/>
                  <a:ea typeface="+mn-ea"/>
                  <a:cs typeface="+mn-cs"/>
                </a:rPr>
                <a:t> </a:t>
              </a: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reações no local da aplicação e dor de cabeça</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800" b="0" i="0" u="none" strike="noStrike" kern="1200" cap="none" spc="-30" normalizeH="0" baseline="30000" noProof="0" dirty="0">
                  <a:ln>
                    <a:noFill/>
                  </a:ln>
                  <a:solidFill>
                    <a:srgbClr val="292929"/>
                  </a:solidFill>
                  <a:effectLst/>
                  <a:uLnTx/>
                  <a:uFillTx/>
                  <a:latin typeface="Arial" panose="020B0604020202020204"/>
                  <a:ea typeface="+mn-ea"/>
                  <a:cs typeface="+mn-cs"/>
                </a:rPr>
                <a:t>6</a:t>
              </a:r>
              <a:endParaRPr kumimoji="0" lang="en-PH" sz="1800" b="0" i="0" u="none" strike="noStrike" kern="1200" cap="none" spc="0" normalizeH="0" baseline="3000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A maioria dos eventos adversos foi de </a:t>
              </a:r>
              <a:r>
                <a:rPr kumimoji="0" lang="pt-BR" sz="1800" b="0" i="0" u="none" strike="noStrike" kern="1200" cap="none" spc="-30" normalizeH="0" baseline="0" noProof="0" dirty="0">
                  <a:ln>
                    <a:noFill/>
                  </a:ln>
                  <a:solidFill>
                    <a:srgbClr val="292929"/>
                  </a:solidFill>
                  <a:effectLst/>
                  <a:uLnTx/>
                  <a:uFillTx/>
                  <a:latin typeface="Arial" panose="020B0604020202020204"/>
                  <a:ea typeface="+mn-ea"/>
                  <a:cs typeface="+mn-cs"/>
                </a:rPr>
                <a:t>intensidade</a:t>
              </a: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 leve ou moderada</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800" b="0" i="0" u="none" strike="noStrike" kern="1200" cap="none" spc="-10" normalizeH="0" baseline="30000" noProof="0" dirty="0">
                  <a:ln>
                    <a:noFill/>
                  </a:ln>
                  <a:solidFill>
                    <a:srgbClr val="292929"/>
                  </a:solidFill>
                  <a:effectLst/>
                  <a:uLnTx/>
                  <a:uFillTx/>
                  <a:latin typeface="Arial" panose="020B0604020202020204"/>
                  <a:ea typeface="+mn-ea"/>
                  <a:cs typeface="Arial"/>
                </a:rPr>
                <a:t>6</a:t>
              </a:r>
              <a:endParaRPr kumimoji="0" lang="en-PH" sz="1600" b="0" i="0"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grpSp>
      <p:grpSp>
        <p:nvGrpSpPr>
          <p:cNvPr id="18" name="Group 17">
            <a:extLst>
              <a:ext uri="{FF2B5EF4-FFF2-40B4-BE49-F238E27FC236}">
                <a16:creationId xmlns:a16="http://schemas.microsoft.com/office/drawing/2014/main" id="{1F137F8A-A00B-F653-992D-248D3FD11989}"/>
              </a:ext>
            </a:extLst>
          </p:cNvPr>
          <p:cNvGrpSpPr/>
          <p:nvPr/>
        </p:nvGrpSpPr>
        <p:grpSpPr>
          <a:xfrm>
            <a:off x="6161410" y="4060863"/>
            <a:ext cx="5949725" cy="1075241"/>
            <a:chOff x="5434159" y="3726177"/>
            <a:chExt cx="6312721" cy="1075241"/>
          </a:xfrm>
        </p:grpSpPr>
        <p:sp>
          <p:nvSpPr>
            <p:cNvPr id="17" name="Rectangle 16">
              <a:extLst>
                <a:ext uri="{FF2B5EF4-FFF2-40B4-BE49-F238E27FC236}">
                  <a16:creationId xmlns:a16="http://schemas.microsoft.com/office/drawing/2014/main" id="{063DF3E3-EB66-FB3B-575A-CCEB498A5D73}"/>
                </a:ext>
              </a:extLst>
            </p:cNvPr>
            <p:cNvSpPr/>
            <p:nvPr/>
          </p:nvSpPr>
          <p:spPr>
            <a:xfrm>
              <a:off x="5434159" y="3726177"/>
              <a:ext cx="6217920" cy="4033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000" b="1" i="0" u="none" strike="noStrike" kern="1200" cap="none" spc="-30" normalizeH="0" baseline="0" noProof="0" dirty="0" err="1">
                  <a:ln>
                    <a:noFill/>
                  </a:ln>
                  <a:solidFill>
                    <a:srgbClr val="279189"/>
                  </a:solidFill>
                  <a:effectLst/>
                  <a:uLnTx/>
                  <a:uFillTx/>
                  <a:latin typeface="Arial" panose="020B0604020202020204"/>
                  <a:ea typeface="+mn-ea"/>
                  <a:cs typeface="+mn-cs"/>
                </a:rPr>
                <a:t>Desde</a:t>
              </a:r>
              <a:r>
                <a:rPr kumimoji="0" lang="en-US" sz="2000" b="1" i="0" u="none" strike="noStrike" kern="1200" cap="none" spc="-30" normalizeH="0" baseline="0" noProof="0" dirty="0">
                  <a:ln>
                    <a:noFill/>
                  </a:ln>
                  <a:solidFill>
                    <a:srgbClr val="279189"/>
                  </a:solidFill>
                  <a:effectLst/>
                  <a:uLnTx/>
                  <a:uFillTx/>
                  <a:latin typeface="Arial" panose="020B0604020202020204"/>
                  <a:ea typeface="+mn-ea"/>
                  <a:cs typeface="+mn-cs"/>
                </a:rPr>
                <a:t> a </a:t>
              </a:r>
              <a:r>
                <a:rPr kumimoji="0" lang="en-US" sz="2000" b="1" i="0" u="none" strike="noStrike" kern="1200" cap="none" spc="-30" normalizeH="0" baseline="0" noProof="0" dirty="0" err="1">
                  <a:ln>
                    <a:noFill/>
                  </a:ln>
                  <a:solidFill>
                    <a:srgbClr val="279189"/>
                  </a:solidFill>
                  <a:effectLst/>
                  <a:uLnTx/>
                  <a:uFillTx/>
                  <a:latin typeface="Arial" panose="020B0604020202020204"/>
                  <a:ea typeface="+mn-ea"/>
                  <a:cs typeface="+mn-cs"/>
                </a:rPr>
                <a:t>Licença</a:t>
              </a:r>
              <a:r>
                <a:rPr kumimoji="0" lang="en-US" sz="2000" b="1" i="0" u="none" strike="noStrike" kern="1200" cap="none" spc="-30" normalizeH="0" baseline="0" noProof="0" dirty="0">
                  <a:ln>
                    <a:noFill/>
                  </a:ln>
                  <a:solidFill>
                    <a:srgbClr val="279189"/>
                  </a:solidFill>
                  <a:effectLst/>
                  <a:uLnTx/>
                  <a:uFillTx/>
                  <a:latin typeface="Arial" panose="020B0604020202020204"/>
                  <a:ea typeface="+mn-ea"/>
                  <a:cs typeface="+mn-cs"/>
                </a:rPr>
                <a:t>… </a:t>
              </a:r>
            </a:p>
          </p:txBody>
        </p:sp>
        <p:sp>
          <p:nvSpPr>
            <p:cNvPr id="13" name="TextBox 12">
              <a:extLst>
                <a:ext uri="{FF2B5EF4-FFF2-40B4-BE49-F238E27FC236}">
                  <a16:creationId xmlns:a16="http://schemas.microsoft.com/office/drawing/2014/main" id="{C8E161EC-79E9-3DDC-AC39-C0CACCF5D5AD}"/>
                </a:ext>
              </a:extLst>
            </p:cNvPr>
            <p:cNvSpPr txBox="1"/>
            <p:nvPr/>
          </p:nvSpPr>
          <p:spPr>
            <a:xfrm>
              <a:off x="5434159" y="4191287"/>
              <a:ext cx="6312721" cy="610131"/>
            </a:xfrm>
            <a:prstGeom prst="rect">
              <a:avLst/>
            </a:prstGeom>
            <a:noFill/>
          </p:spPr>
          <p:txBody>
            <a:bodyPr wrap="square" lIns="91440" tIns="45720" rIns="91440" bIns="45720" rtlCol="0" anchor="t">
              <a:noAutofit/>
            </a:bodyPr>
            <a:lstStyle/>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Os </a:t>
              </a:r>
              <a:r>
                <a:rPr kumimoji="0" lang="pt-BR" sz="1800" b="1" i="0" u="none" strike="noStrike" kern="1200" cap="none" spc="-30" normalizeH="0" baseline="0" noProof="0" dirty="0" err="1">
                  <a:ln>
                    <a:noFill/>
                  </a:ln>
                  <a:solidFill>
                    <a:srgbClr val="279189"/>
                  </a:solidFill>
                  <a:effectLst/>
                  <a:uLnTx/>
                  <a:uFillTx/>
                  <a:latin typeface="Arial" panose="020B0604020202020204"/>
                  <a:ea typeface="+mn-ea"/>
                  <a:cs typeface="+mn-cs"/>
                </a:rPr>
                <a:t>EAs</a:t>
              </a: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 relatados foram consistentes</a:t>
              </a:r>
              <a:r>
                <a:rPr kumimoji="0" lang="en-US" sz="1800" b="1" i="0" u="none" strike="noStrike" kern="1200" cap="none" spc="-30" normalizeH="0" baseline="0" noProof="0" dirty="0">
                  <a:ln>
                    <a:noFill/>
                  </a:ln>
                  <a:solidFill>
                    <a:srgbClr val="279189"/>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com aqueles identificados durante os ensaios clínicos.</a:t>
              </a:r>
              <a:r>
                <a:rPr kumimoji="0" lang="en-US" sz="1800" b="0" i="0" u="none" strike="noStrike" kern="1200" cap="none" spc="-10" normalizeH="0" baseline="30000" noProof="0" dirty="0">
                  <a:ln>
                    <a:noFill/>
                  </a:ln>
                  <a:solidFill>
                    <a:srgbClr val="292929"/>
                  </a:solidFill>
                  <a:effectLst/>
                  <a:uLnTx/>
                  <a:uFillTx/>
                  <a:latin typeface="Arial" panose="020B0604020202020204"/>
                  <a:ea typeface="+mn-ea"/>
                  <a:cs typeface="Arial"/>
                </a:rPr>
                <a:t>3,9</a:t>
              </a:r>
              <a:r>
                <a:rPr kumimoji="0" lang="en-US" sz="1800" b="0" i="0" u="none" strike="noStrike" kern="1200" cap="none" spc="0" normalizeH="0" baseline="30000" noProof="0" dirty="0">
                  <a:ln>
                    <a:noFill/>
                  </a:ln>
                  <a:solidFill>
                    <a:srgbClr val="292929"/>
                  </a:solidFill>
                  <a:effectLst/>
                  <a:uLnTx/>
                  <a:uFillTx/>
                  <a:latin typeface="Arial" panose="020B0604020202020204"/>
                  <a:ea typeface="Arial Unicode MS"/>
                  <a:cs typeface="Arial"/>
                </a:rPr>
                <a:t>–11</a:t>
              </a:r>
            </a:p>
          </p:txBody>
        </p:sp>
      </p:grpSp>
      <p:sp>
        <p:nvSpPr>
          <p:cNvPr id="19" name="Slide Number Placeholder 18">
            <a:extLst>
              <a:ext uri="{FF2B5EF4-FFF2-40B4-BE49-F238E27FC236}">
                <a16:creationId xmlns:a16="http://schemas.microsoft.com/office/drawing/2014/main" id="{837A9427-95DB-0898-6116-46E5C7C4A58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1" name="Rectangle: Rounded Corners 10">
            <a:extLst>
              <a:ext uri="{FF2B5EF4-FFF2-40B4-BE49-F238E27FC236}">
                <a16:creationId xmlns:a16="http://schemas.microsoft.com/office/drawing/2014/main" id="{C87E3C72-A60E-39A1-B305-2E41F7471A76}"/>
              </a:ext>
            </a:extLst>
          </p:cNvPr>
          <p:cNvSpPr/>
          <p:nvPr/>
        </p:nvSpPr>
        <p:spPr>
          <a:xfrm>
            <a:off x="4514383" y="3655887"/>
            <a:ext cx="1119555" cy="1108518"/>
          </a:xfrm>
          <a:prstGeom prst="round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b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&gt; 15 MIL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79189"/>
                </a:solidFill>
                <a:effectLst/>
                <a:uLnTx/>
                <a:uFillTx/>
                <a:latin typeface="Arial" panose="020B0604020202020204"/>
                <a:ea typeface="+mn-ea"/>
                <a:cs typeface="+mn-cs"/>
              </a:rPr>
              <a:t>em</a:t>
            </a: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7918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 de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GARDASIL</a:t>
            </a:r>
            <a:r>
              <a:rPr kumimoji="0" lang="en-US" sz="1400" b="0" i="0" u="none" strike="noStrike" kern="1200" cap="none" spc="0" normalizeH="0" baseline="30000" noProof="0" dirty="0">
                <a:ln>
                  <a:noFill/>
                </a:ln>
                <a:solidFill>
                  <a:srgbClr val="279189"/>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9</a:t>
            </a:r>
            <a:r>
              <a:rPr kumimoji="0" lang="en-US" sz="1400" b="0" i="0" u="none" strike="noStrike" kern="1200" cap="none" spc="0" normalizeH="0" baseline="30000" noProof="0" dirty="0">
                <a:ln>
                  <a:noFill/>
                </a:ln>
                <a:solidFill>
                  <a:srgbClr val="279189"/>
                </a:solidFill>
                <a:effectLst/>
                <a:uLnTx/>
                <a:uFillTx/>
                <a:latin typeface="Arial" panose="020B0604020202020204"/>
                <a:ea typeface="+mn-ea"/>
                <a:cs typeface="+mn-cs"/>
              </a:rPr>
              <a:t>3</a:t>
            </a:r>
            <a:endParaRPr kumimoji="0" lang="en-PH" sz="1400" b="0" i="0" u="none" strike="noStrike" kern="1200" cap="none" spc="0" normalizeH="0" baseline="30000" noProof="0" dirty="0">
              <a:ln>
                <a:noFill/>
              </a:ln>
              <a:solidFill>
                <a:srgbClr val="279189"/>
              </a:solidFill>
              <a:effectLst/>
              <a:uLnTx/>
              <a:uFillTx/>
              <a:latin typeface="Arial" panose="020B0604020202020204"/>
              <a:ea typeface="+mn-ea"/>
              <a:cs typeface="+mn-cs"/>
            </a:endParaRPr>
          </a:p>
        </p:txBody>
      </p:sp>
      <p:sp>
        <p:nvSpPr>
          <p:cNvPr id="37" name="Rectangle: Rounded Corners 36">
            <a:extLst>
              <a:ext uri="{FF2B5EF4-FFF2-40B4-BE49-F238E27FC236}">
                <a16:creationId xmlns:a16="http://schemas.microsoft.com/office/drawing/2014/main" id="{42DF7D8F-F7B0-4A9E-87FE-015F415D00DA}"/>
              </a:ext>
            </a:extLst>
          </p:cNvPr>
          <p:cNvSpPr/>
          <p:nvPr/>
        </p:nvSpPr>
        <p:spPr>
          <a:xfrm>
            <a:off x="4297585" y="1629024"/>
            <a:ext cx="1372760" cy="1108518"/>
          </a:xfrm>
          <a:prstGeom prst="round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64A9A"/>
                </a:solidFill>
                <a:effectLst/>
                <a:uLnTx/>
                <a:uFillTx/>
                <a:latin typeface="Arial" panose="020B0604020202020204"/>
                <a:ea typeface="+mn-ea"/>
                <a:cs typeface="+mn-cs"/>
              </a:rPr>
              <a:t>&gt; 29 MIL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em</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de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GARDASIL</a:t>
            </a:r>
            <a:r>
              <a:rPr kumimoji="0" lang="en-US" sz="1400" b="0" i="0" u="none" strike="noStrike" kern="1200" cap="none" spc="0" normalizeH="0" baseline="30000" noProof="0" dirty="0">
                <a:ln>
                  <a:noFill/>
                </a:ln>
                <a:solidFill>
                  <a:srgbClr val="264A9A"/>
                </a:solidFill>
                <a:effectLst/>
                <a:uLnTx/>
                <a:uFillTx/>
                <a:latin typeface="Arial" panose="020B0604020202020204"/>
                <a:ea typeface="+mn-ea"/>
                <a:cs typeface="+mn-cs"/>
              </a:rPr>
              <a:t>®3</a:t>
            </a:r>
            <a:endParaRPr kumimoji="0" lang="en-PH" sz="1400" b="0" i="0" u="none" strike="noStrike" kern="1200" cap="none" spc="0" normalizeH="0" baseline="30000" noProof="0" dirty="0">
              <a:ln>
                <a:noFill/>
              </a:ln>
              <a:solidFill>
                <a:srgbClr val="264A9A"/>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944097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22" presetClass="entr" presetSubtype="8"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77FD5D5-9346-6793-8411-7CAE30800F97}"/>
              </a:ext>
            </a:extLst>
          </p:cNvPr>
          <p:cNvSpPr>
            <a:spLocks noGrp="1"/>
          </p:cNvSpPr>
          <p:nvPr>
            <p:ph type="title"/>
          </p:nvPr>
        </p:nvSpPr>
        <p:spPr/>
        <p:txBody>
          <a:bodyPr/>
          <a:lstStyle/>
          <a:p>
            <a:r>
              <a:rPr lang="pt-BR" dirty="0"/>
              <a:t>GARDASIL</a:t>
            </a:r>
            <a:r>
              <a:rPr lang="pt-BR" baseline="30000" dirty="0"/>
              <a:t>®</a:t>
            </a:r>
            <a:r>
              <a:rPr lang="pt-BR" dirty="0"/>
              <a:t> 9 Teve um Perfil de Segurança Similar à Vacina GARDASIL</a:t>
            </a:r>
            <a:r>
              <a:rPr lang="pt-BR" baseline="30000" dirty="0"/>
              <a:t>®</a:t>
            </a:r>
            <a:r>
              <a:rPr lang="pt-BR" dirty="0"/>
              <a:t> em até 6 Anos Pós-vacinação</a:t>
            </a:r>
            <a:r>
              <a:rPr lang="pt-BR" baseline="30000" dirty="0"/>
              <a:t>1,2</a:t>
            </a:r>
          </a:p>
        </p:txBody>
      </p:sp>
      <p:sp>
        <p:nvSpPr>
          <p:cNvPr id="16" name="Espaço Reservado para Conteúdo 15">
            <a:extLst>
              <a:ext uri="{FF2B5EF4-FFF2-40B4-BE49-F238E27FC236}">
                <a16:creationId xmlns:a16="http://schemas.microsoft.com/office/drawing/2014/main" id="{3D3E817C-D2E5-A72D-7027-BBE1FED949EF}"/>
              </a:ext>
            </a:extLst>
          </p:cNvPr>
          <p:cNvSpPr>
            <a:spLocks noGrp="1"/>
          </p:cNvSpPr>
          <p:nvPr>
            <p:ph idx="1"/>
          </p:nvPr>
        </p:nvSpPr>
        <p:spPr>
          <a:xfrm>
            <a:off x="313248" y="4390496"/>
            <a:ext cx="11612052" cy="1065540"/>
          </a:xfrm>
        </p:spPr>
        <p:txBody>
          <a:bodyPr/>
          <a:lstStyle/>
          <a:p>
            <a:r>
              <a:rPr lang="pt-BR" sz="1600" dirty="0"/>
              <a:t>Em um estudo multinacional, mulheres de 16-26 anos de idade que se vacinaram contra o HPV com GARDASIL 9 foram comparadas com um grupo controle que recebeu GARDASIL e acompanhadas por um máximo de 6 anos depois da primeira dose (mediana de 4 anos; intervalo 0–6);</a:t>
            </a:r>
            <a:r>
              <a:rPr lang="pt-BR" sz="1600" baseline="30000" dirty="0"/>
              <a:t>1</a:t>
            </a:r>
          </a:p>
          <a:p>
            <a:r>
              <a:rPr lang="pt-BR" sz="1600" dirty="0"/>
              <a:t> Nenhuma das mortes foram consideradas relacionadas à vacinação.</a:t>
            </a:r>
            <a:r>
              <a:rPr lang="pt-BR" sz="1600" baseline="30000" dirty="0"/>
              <a:t>1</a:t>
            </a:r>
          </a:p>
        </p:txBody>
      </p:sp>
      <p:sp>
        <p:nvSpPr>
          <p:cNvPr id="3" name="Espaço Reservado para Número de Slide 2">
            <a:extLst>
              <a:ext uri="{FF2B5EF4-FFF2-40B4-BE49-F238E27FC236}">
                <a16:creationId xmlns:a16="http://schemas.microsoft.com/office/drawing/2014/main" id="{87E20F7B-F7A8-63E8-0106-7E9086EC3FD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7" name="Retângulo 16">
            <a:extLst>
              <a:ext uri="{FF2B5EF4-FFF2-40B4-BE49-F238E27FC236}">
                <a16:creationId xmlns:a16="http://schemas.microsoft.com/office/drawing/2014/main" id="{817436CA-52BE-1D5F-61AD-CB69798C7C31}"/>
              </a:ext>
            </a:extLst>
          </p:cNvPr>
          <p:cNvSpPr/>
          <p:nvPr/>
        </p:nvSpPr>
        <p:spPr>
          <a:xfrm>
            <a:off x="313248" y="5750520"/>
            <a:ext cx="11658600" cy="92333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a</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Estudo</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randomizado, controlado e duplo-cego em mulheres saudáveis de 16–26 anos de idade em 18 países. As mulheres foram randomizadas para receber GARDASIL 9 ou GARDASIL (controle). A seleção de dose foi conduzida na parte A do estudo, e a parte B examinou a eficácia em combinação com as mulheres da parte A que receberam a dose selecionada de GARDASIL 9 ou controle. As participantes foram acompanhadas por um período máximo de 6 anos. Um subgrupo de pacientes randomizadas de centros da Europa e da América Latina participaram do estudo de extensão a longo prazo para examinar a persistência de anticorpos.</a:t>
            </a:r>
            <a:r>
              <a:rPr kumimoji="0" lang="pt-BR" sz="9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Huh</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WK,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Joura</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EA, Giuliano AR et al. Final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efficacy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analyses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nine-</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valent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vaccine in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women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aged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16-26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randomised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double-blind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trial</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Lancet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2017;390(10108):2143-2159. 2.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Huh</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WK,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Joura</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EA, Giuliano AR et al. Final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efficacy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analyses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nine-</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valent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vaccine</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in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women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aged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16-26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randomised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double-blind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trial</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Lancet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2017;390(10108):2143-2159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appendix</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
            </a:r>
          </a:p>
        </p:txBody>
      </p:sp>
      <p:sp>
        <p:nvSpPr>
          <p:cNvPr id="5" name="CaixaDeTexto 4">
            <a:extLst>
              <a:ext uri="{FF2B5EF4-FFF2-40B4-BE49-F238E27FC236}">
                <a16:creationId xmlns:a16="http://schemas.microsoft.com/office/drawing/2014/main" id="{E7D56832-2A47-5D1A-18CD-D245AE89204C}"/>
              </a:ext>
            </a:extLst>
          </p:cNvPr>
          <p:cNvSpPr txBox="1"/>
          <p:nvPr/>
        </p:nvSpPr>
        <p:spPr>
          <a:xfrm>
            <a:off x="1144804" y="1158683"/>
            <a:ext cx="9902391"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dirty="0">
                <a:ln>
                  <a:noFill/>
                </a:ln>
                <a:solidFill>
                  <a:srgbClr val="279189"/>
                </a:solidFill>
                <a:effectLst/>
                <a:uLnTx/>
                <a:uFillTx/>
                <a:latin typeface="Arial"/>
                <a:ea typeface="+mn-ea"/>
                <a:cs typeface="Arial"/>
                <a:sym typeface="Arial"/>
              </a:rPr>
              <a:t>Perfil de segurança de GARDASIL 9 comparado ao grupo controle com GARDASIL</a:t>
            </a:r>
            <a:r>
              <a:rPr kumimoji="0" lang="pt-BR" sz="1800" b="1" i="0" u="none" strike="noStrike" kern="0" cap="none" spc="0" normalizeH="0" baseline="30000" noProof="0" dirty="0">
                <a:ln>
                  <a:noFill/>
                </a:ln>
                <a:solidFill>
                  <a:srgbClr val="279189"/>
                </a:solidFill>
                <a:effectLst/>
                <a:uLnTx/>
                <a:uFillTx/>
                <a:latin typeface="Arial"/>
                <a:ea typeface="+mn-ea"/>
                <a:cs typeface="Arial"/>
                <a:sym typeface="Arial"/>
              </a:rPr>
              <a:t>2</a:t>
            </a:r>
          </a:p>
        </p:txBody>
      </p:sp>
      <p:graphicFrame>
        <p:nvGraphicFramePr>
          <p:cNvPr id="20" name="Tabela 19">
            <a:extLst>
              <a:ext uri="{FF2B5EF4-FFF2-40B4-BE49-F238E27FC236}">
                <a16:creationId xmlns:a16="http://schemas.microsoft.com/office/drawing/2014/main" id="{B5B2BA53-5953-AF37-D498-2CEAA469B475}"/>
              </a:ext>
            </a:extLst>
          </p:cNvPr>
          <p:cNvGraphicFramePr>
            <a:graphicFrameLocks noGrp="1"/>
          </p:cNvGraphicFramePr>
          <p:nvPr/>
        </p:nvGraphicFramePr>
        <p:xfrm>
          <a:off x="7662901" y="1822499"/>
          <a:ext cx="4122699" cy="2273513"/>
        </p:xfrm>
        <a:graphic>
          <a:graphicData uri="http://schemas.openxmlformats.org/drawingml/2006/table">
            <a:tbl>
              <a:tblPr firstRow="1" bandRow="1">
                <a:tableStyleId>{5940675A-B579-460E-94D1-54222C63F5DA}</a:tableStyleId>
              </a:tblPr>
              <a:tblGrid>
                <a:gridCol w="1374233">
                  <a:extLst>
                    <a:ext uri="{9D8B030D-6E8A-4147-A177-3AD203B41FA5}">
                      <a16:colId xmlns:a16="http://schemas.microsoft.com/office/drawing/2014/main" val="2192769594"/>
                    </a:ext>
                  </a:extLst>
                </a:gridCol>
                <a:gridCol w="1374233">
                  <a:extLst>
                    <a:ext uri="{9D8B030D-6E8A-4147-A177-3AD203B41FA5}">
                      <a16:colId xmlns:a16="http://schemas.microsoft.com/office/drawing/2014/main" val="684417692"/>
                    </a:ext>
                  </a:extLst>
                </a:gridCol>
                <a:gridCol w="1374233">
                  <a:extLst>
                    <a:ext uri="{9D8B030D-6E8A-4147-A177-3AD203B41FA5}">
                      <a16:colId xmlns:a16="http://schemas.microsoft.com/office/drawing/2014/main" val="4106918115"/>
                    </a:ext>
                  </a:extLst>
                </a:gridCol>
              </a:tblGrid>
              <a:tr h="880472">
                <a:tc>
                  <a:txBody>
                    <a:bodyPr/>
                    <a:lstStyle/>
                    <a:p>
                      <a:endParaRPr lang="pt-BR" sz="1300" dirty="0"/>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300" b="1" dirty="0">
                          <a:solidFill>
                            <a:schemeClr val="bg1"/>
                          </a:solidFill>
                        </a:rPr>
                        <a:t>GARDASIL 9</a:t>
                      </a:r>
                    </a:p>
                    <a:p>
                      <a:pPr algn="ctr"/>
                      <a:r>
                        <a:rPr lang="pt-BR" sz="1300" b="1" dirty="0">
                          <a:solidFill>
                            <a:schemeClr val="bg1"/>
                          </a:solidFill>
                        </a:rPr>
                        <a:t>n (%), </a:t>
                      </a:r>
                      <a:br>
                        <a:rPr lang="pt-BR" sz="1300" b="1" dirty="0">
                          <a:solidFill>
                            <a:schemeClr val="bg1"/>
                          </a:solidFill>
                        </a:rPr>
                      </a:br>
                      <a:r>
                        <a:rPr lang="pt-BR" sz="1300" b="1" dirty="0">
                          <a:solidFill>
                            <a:schemeClr val="bg1"/>
                          </a:solidFill>
                        </a:rPr>
                        <a:t>N = 7.071</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300" b="1" dirty="0">
                          <a:solidFill>
                            <a:schemeClr val="bg1"/>
                          </a:solidFill>
                        </a:rPr>
                        <a:t>GARDASIL </a:t>
                      </a:r>
                    </a:p>
                    <a:p>
                      <a:pPr algn="ctr"/>
                      <a:r>
                        <a:rPr lang="pt-BR" sz="1300" b="1" dirty="0">
                          <a:solidFill>
                            <a:schemeClr val="bg1"/>
                          </a:solidFill>
                        </a:rPr>
                        <a:t>n (%), </a:t>
                      </a:r>
                      <a:br>
                        <a:rPr lang="pt-BR" sz="1300" b="1" dirty="0">
                          <a:solidFill>
                            <a:schemeClr val="bg1"/>
                          </a:solidFill>
                        </a:rPr>
                      </a:br>
                      <a:r>
                        <a:rPr lang="pt-BR" sz="1300" b="1" dirty="0">
                          <a:solidFill>
                            <a:schemeClr val="bg1"/>
                          </a:solidFill>
                        </a:rPr>
                        <a:t>N = 7.078</a:t>
                      </a:r>
                      <a:endParaRPr lang="pt-BR" sz="1300" dirty="0"/>
                    </a:p>
                  </a:txBody>
                  <a:tcPr marL="71912" marR="71912" marT="35956" marB="35956"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946765354"/>
                  </a:ext>
                </a:extLst>
              </a:tr>
              <a:tr h="880472">
                <a:tc>
                  <a:txBody>
                    <a:bodyPr/>
                    <a:lstStyle/>
                    <a:p>
                      <a:r>
                        <a:rPr lang="pt-BR" sz="1300" dirty="0"/>
                        <a:t>Participantes com 1 ou mais EAS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233 (3,3)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184 (2,6)</a:t>
                      </a:r>
                    </a:p>
                  </a:txBody>
                  <a:tcPr marL="71912" marR="71912" marT="35956" marB="35956"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00881031"/>
                  </a:ext>
                </a:extLst>
              </a:tr>
              <a:tr h="512569">
                <a:tc>
                  <a:txBody>
                    <a:bodyPr/>
                    <a:lstStyle/>
                    <a:p>
                      <a:r>
                        <a:rPr lang="pt-BR" sz="1300" dirty="0"/>
                        <a:t>Mortes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6 (0,1)</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5 (0,1)</a:t>
                      </a:r>
                    </a:p>
                  </a:txBody>
                  <a:tcPr marL="71912" marR="71912" marT="35956" marB="35956"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371464"/>
                  </a:ext>
                </a:extLst>
              </a:tr>
            </a:tbl>
          </a:graphicData>
        </a:graphic>
      </p:graphicFrame>
      <p:sp>
        <p:nvSpPr>
          <p:cNvPr id="24" name="CaixaDeTexto 23">
            <a:extLst>
              <a:ext uri="{FF2B5EF4-FFF2-40B4-BE49-F238E27FC236}">
                <a16:creationId xmlns:a16="http://schemas.microsoft.com/office/drawing/2014/main" id="{5D0D0A34-4629-B05A-13D5-695020CDAAC6}"/>
              </a:ext>
            </a:extLst>
          </p:cNvPr>
          <p:cNvSpPr txBox="1"/>
          <p:nvPr/>
        </p:nvSpPr>
        <p:spPr>
          <a:xfrm>
            <a:off x="687321" y="4207904"/>
            <a:ext cx="7098632"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E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a:t>
            </a:r>
            <a:r>
              <a:rPr kumimoji="0" lang="es-E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Huh</a:t>
            </a:r>
            <a:r>
              <a:rPr kumimoji="0" lang="es-E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WK et al.</a:t>
            </a:r>
            <a:r>
              <a:rPr kumimoji="0" lang="es-ES"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2</a:t>
            </a:r>
            <a:endPar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endParaRPr>
          </a:p>
        </p:txBody>
      </p:sp>
      <p:grpSp>
        <p:nvGrpSpPr>
          <p:cNvPr id="19" name="Group 54">
            <a:extLst>
              <a:ext uri="{FF2B5EF4-FFF2-40B4-BE49-F238E27FC236}">
                <a16:creationId xmlns:a16="http://schemas.microsoft.com/office/drawing/2014/main" id="{892B3D69-EBFC-2569-8324-747557EB25C9}"/>
              </a:ext>
            </a:extLst>
          </p:cNvPr>
          <p:cNvGrpSpPr/>
          <p:nvPr/>
        </p:nvGrpSpPr>
        <p:grpSpPr>
          <a:xfrm flipH="1">
            <a:off x="504617" y="1784095"/>
            <a:ext cx="1271186" cy="2531531"/>
            <a:chOff x="7965543" y="3310524"/>
            <a:chExt cx="1005275" cy="2001977"/>
          </a:xfrm>
        </p:grpSpPr>
        <p:sp>
          <p:nvSpPr>
            <p:cNvPr id="21" name="Freeform: Shape 37">
              <a:extLst>
                <a:ext uri="{FF2B5EF4-FFF2-40B4-BE49-F238E27FC236}">
                  <a16:creationId xmlns:a16="http://schemas.microsoft.com/office/drawing/2014/main" id="{AA3F572E-B0BE-BF04-BC70-12A72B9CEBE7}"/>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2" name="Oval 49">
              <a:extLst>
                <a:ext uri="{FF2B5EF4-FFF2-40B4-BE49-F238E27FC236}">
                  <a16:creationId xmlns:a16="http://schemas.microsoft.com/office/drawing/2014/main" id="{A69DDFFD-3C8D-94A5-9A7D-8193679AB752}"/>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3" name="CaixaDeTexto 22">
            <a:extLst>
              <a:ext uri="{FF2B5EF4-FFF2-40B4-BE49-F238E27FC236}">
                <a16:creationId xmlns:a16="http://schemas.microsoft.com/office/drawing/2014/main" id="{0780C6C5-3ABF-FD22-28D4-2C8E0C2123AA}"/>
              </a:ext>
            </a:extLst>
          </p:cNvPr>
          <p:cNvSpPr txBox="1"/>
          <p:nvPr/>
        </p:nvSpPr>
        <p:spPr>
          <a:xfrm>
            <a:off x="1815875" y="1783649"/>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365290"/>
                </a:solidFill>
                <a:effectLst/>
                <a:uLnTx/>
                <a:uFillTx/>
                <a:latin typeface="Arial" panose="020B0604020202020204"/>
                <a:ea typeface="+mn-ea"/>
                <a:cs typeface="+mn-cs"/>
              </a:rPr>
              <a:t>3,3%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365290"/>
                </a:solidFill>
                <a:effectLst/>
                <a:uLnTx/>
                <a:uFillTx/>
                <a:latin typeface="Arial" panose="020B0604020202020204"/>
                <a:ea typeface="+mn-ea"/>
                <a:cs typeface="+mn-cs"/>
              </a:rPr>
              <a:t>Participantes com 1 ou mais EAS</a:t>
            </a:r>
          </a:p>
        </p:txBody>
      </p:sp>
      <p:sp>
        <p:nvSpPr>
          <p:cNvPr id="25" name="CaixaDeTexto 24">
            <a:extLst>
              <a:ext uri="{FF2B5EF4-FFF2-40B4-BE49-F238E27FC236}">
                <a16:creationId xmlns:a16="http://schemas.microsoft.com/office/drawing/2014/main" id="{4FDA8FAA-1FF6-FC9F-5027-602135D2EA38}"/>
              </a:ext>
            </a:extLst>
          </p:cNvPr>
          <p:cNvSpPr txBox="1"/>
          <p:nvPr/>
        </p:nvSpPr>
        <p:spPr>
          <a:xfrm>
            <a:off x="1815875" y="2997853"/>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365290"/>
                </a:solidFill>
                <a:effectLst/>
                <a:uLnTx/>
                <a:uFillTx/>
                <a:latin typeface="Arial" panose="020B0604020202020204"/>
                <a:ea typeface="+mn-ea"/>
                <a:cs typeface="+mn-cs"/>
              </a:rPr>
              <a:t>&lt; 0,1%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365290"/>
                </a:solidFill>
                <a:effectLst/>
                <a:uLnTx/>
                <a:uFillTx/>
                <a:latin typeface="Arial" panose="020B0604020202020204"/>
                <a:ea typeface="+mn-ea"/>
                <a:cs typeface="+mn-cs"/>
              </a:rPr>
              <a:t>EAS relacionados à vacina</a:t>
            </a:r>
          </a:p>
        </p:txBody>
      </p:sp>
      <p:grpSp>
        <p:nvGrpSpPr>
          <p:cNvPr id="26" name="Group 54">
            <a:extLst>
              <a:ext uri="{FF2B5EF4-FFF2-40B4-BE49-F238E27FC236}">
                <a16:creationId xmlns:a16="http://schemas.microsoft.com/office/drawing/2014/main" id="{D37323A8-BC0C-9267-BC78-DAA76F419740}"/>
              </a:ext>
            </a:extLst>
          </p:cNvPr>
          <p:cNvGrpSpPr/>
          <p:nvPr/>
        </p:nvGrpSpPr>
        <p:grpSpPr>
          <a:xfrm flipH="1">
            <a:off x="3734997" y="1784095"/>
            <a:ext cx="1271186" cy="2531531"/>
            <a:chOff x="7965543" y="3310524"/>
            <a:chExt cx="1005275" cy="2001977"/>
          </a:xfrm>
        </p:grpSpPr>
        <p:sp>
          <p:nvSpPr>
            <p:cNvPr id="27" name="Freeform: Shape 37">
              <a:extLst>
                <a:ext uri="{FF2B5EF4-FFF2-40B4-BE49-F238E27FC236}">
                  <a16:creationId xmlns:a16="http://schemas.microsoft.com/office/drawing/2014/main" id="{C1F99A2A-6551-7533-8774-0D39997B4413}"/>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accent4"/>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8" name="Oval 49">
              <a:extLst>
                <a:ext uri="{FF2B5EF4-FFF2-40B4-BE49-F238E27FC236}">
                  <a16:creationId xmlns:a16="http://schemas.microsoft.com/office/drawing/2014/main" id="{1445830B-FD89-19A0-58F8-79C750FF1445}"/>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30" name="CaixaDeTexto 29">
            <a:extLst>
              <a:ext uri="{FF2B5EF4-FFF2-40B4-BE49-F238E27FC236}">
                <a16:creationId xmlns:a16="http://schemas.microsoft.com/office/drawing/2014/main" id="{88E6324D-36D5-E932-CB50-0FAEB14E87A7}"/>
              </a:ext>
            </a:extLst>
          </p:cNvPr>
          <p:cNvSpPr txBox="1"/>
          <p:nvPr/>
        </p:nvSpPr>
        <p:spPr>
          <a:xfrm>
            <a:off x="5188662" y="1783649"/>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279189"/>
                </a:solidFill>
                <a:effectLst/>
                <a:uLnTx/>
                <a:uFillTx/>
                <a:latin typeface="Arial" panose="020B0604020202020204"/>
                <a:ea typeface="+mn-ea"/>
                <a:cs typeface="+mn-cs"/>
              </a:rPr>
              <a:t>2,6%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79189"/>
                </a:solidFill>
                <a:effectLst/>
                <a:uLnTx/>
                <a:uFillTx/>
                <a:latin typeface="Arial" panose="020B0604020202020204"/>
                <a:ea typeface="+mn-ea"/>
                <a:cs typeface="+mn-cs"/>
              </a:rPr>
              <a:t>Participantes com 1 ou mais EAS</a:t>
            </a:r>
          </a:p>
        </p:txBody>
      </p:sp>
      <p:sp>
        <p:nvSpPr>
          <p:cNvPr id="31" name="CaixaDeTexto 30">
            <a:extLst>
              <a:ext uri="{FF2B5EF4-FFF2-40B4-BE49-F238E27FC236}">
                <a16:creationId xmlns:a16="http://schemas.microsoft.com/office/drawing/2014/main" id="{6AADCA09-4AC9-736D-F00E-4DE4F9F37C15}"/>
              </a:ext>
            </a:extLst>
          </p:cNvPr>
          <p:cNvSpPr txBox="1"/>
          <p:nvPr/>
        </p:nvSpPr>
        <p:spPr>
          <a:xfrm>
            <a:off x="5188662" y="2997853"/>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279189"/>
                </a:solidFill>
                <a:effectLst/>
                <a:uLnTx/>
                <a:uFillTx/>
                <a:latin typeface="Arial" panose="020B0604020202020204"/>
                <a:ea typeface="+mn-ea"/>
                <a:cs typeface="+mn-cs"/>
              </a:rPr>
              <a:t>&lt; 0,1%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79189"/>
                </a:solidFill>
                <a:effectLst/>
                <a:uLnTx/>
                <a:uFillTx/>
                <a:latin typeface="Arial" panose="020B0604020202020204"/>
                <a:ea typeface="+mn-ea"/>
                <a:cs typeface="+mn-cs"/>
              </a:rPr>
              <a:t>EAS relacionados à vacina</a:t>
            </a:r>
          </a:p>
        </p:txBody>
      </p:sp>
    </p:spTree>
    <p:extLst>
      <p:ext uri="{BB962C8B-B14F-4D97-AF65-F5344CB8AC3E}">
        <p14:creationId xmlns:p14="http://schemas.microsoft.com/office/powerpoint/2010/main" val="42875169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Fundo preto com letras brancas&#10;&#10;Descrição gerada automaticamente">
            <a:extLst>
              <a:ext uri="{FF2B5EF4-FFF2-40B4-BE49-F238E27FC236}">
                <a16:creationId xmlns:a16="http://schemas.microsoft.com/office/drawing/2014/main" id="{2453A1FC-4994-9A90-D53E-90D1A1E37ACC}"/>
              </a:ext>
            </a:extLst>
          </p:cNvPr>
          <p:cNvPicPr>
            <a:picLocks noChangeAspect="1"/>
          </p:cNvPicPr>
          <p:nvPr/>
        </p:nvPicPr>
        <p:blipFill>
          <a:blip r:embed="rId3"/>
          <a:stretch>
            <a:fillRect/>
          </a:stretch>
        </p:blipFill>
        <p:spPr>
          <a:xfrm>
            <a:off x="4153639" y="964766"/>
            <a:ext cx="3945682" cy="941493"/>
          </a:xfrm>
          <a:prstGeom prst="rect">
            <a:avLst/>
          </a:prstGeom>
        </p:spPr>
      </p:pic>
      <p:sp>
        <p:nvSpPr>
          <p:cNvPr id="116" name="TextBox 115">
            <a:extLst>
              <a:ext uri="{FF2B5EF4-FFF2-40B4-BE49-F238E27FC236}">
                <a16:creationId xmlns:a16="http://schemas.microsoft.com/office/drawing/2014/main" id="{2AAA2D9E-3BE1-44DA-BA48-08213C105D47}"/>
              </a:ext>
            </a:extLst>
          </p:cNvPr>
          <p:cNvSpPr txBox="1"/>
          <p:nvPr/>
        </p:nvSpPr>
        <p:spPr>
          <a:xfrm>
            <a:off x="4712387" y="1232431"/>
            <a:ext cx="2777924" cy="27432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all" spc="0" normalizeH="0" baseline="0" noProof="0" dirty="0" err="1">
                <a:ln>
                  <a:noFill/>
                </a:ln>
                <a:solidFill>
                  <a:srgbClr val="FFFFFF"/>
                </a:solidFill>
                <a:effectLst/>
                <a:uLnTx/>
                <a:uFillTx/>
                <a:latin typeface="Arial" panose="020B0604020202020204"/>
                <a:ea typeface="+mn-ea"/>
                <a:cs typeface="+mn-cs"/>
              </a:rPr>
              <a:t>Declínios</a:t>
            </a:r>
            <a:r>
              <a:rPr kumimoji="0" lang="en-US" sz="1600" b="1" i="0" u="none" strike="noStrike" kern="1200" cap="all" spc="0" normalizeH="0" baseline="0" noProof="0" dirty="0">
                <a:ln>
                  <a:noFill/>
                </a:ln>
                <a:solidFill>
                  <a:srgbClr val="FFFFFF"/>
                </a:solidFill>
                <a:effectLst/>
                <a:uLnTx/>
                <a:uFillTx/>
                <a:latin typeface="Arial" panose="020B0604020202020204"/>
                <a:ea typeface="+mn-ea"/>
                <a:cs typeface="+mn-cs"/>
              </a:rPr>
              <a:t> </a:t>
            </a:r>
            <a:r>
              <a:rPr kumimoji="0" lang="en-US" sz="1600" b="1" i="0" u="none" strike="noStrike" kern="1200" cap="all" spc="0" normalizeH="0" baseline="0" noProof="0" dirty="0" err="1">
                <a:ln>
                  <a:noFill/>
                </a:ln>
                <a:solidFill>
                  <a:srgbClr val="FFFFFF"/>
                </a:solidFill>
                <a:effectLst/>
                <a:uLnTx/>
                <a:uFillTx/>
                <a:latin typeface="Arial" panose="020B0604020202020204"/>
                <a:ea typeface="+mn-ea"/>
                <a:cs typeface="+mn-cs"/>
              </a:rPr>
              <a:t>observados</a:t>
            </a:r>
            <a:endParaRPr kumimoji="0" lang="en-US" sz="1600" b="1" i="0" u="none" strike="noStrike" kern="1200" cap="all" spc="0" normalizeH="0" baseline="0" noProof="0" dirty="0">
              <a:ln>
                <a:noFill/>
              </a:ln>
              <a:solidFill>
                <a:srgbClr val="FFFFFF"/>
              </a:solidFill>
              <a:effectLst/>
              <a:uLnTx/>
              <a:uFillTx/>
              <a:latin typeface="Arial" panose="020B0604020202020204"/>
              <a:ea typeface="+mn-ea"/>
              <a:cs typeface="+mn-cs"/>
            </a:endParaRPr>
          </a:p>
        </p:txBody>
      </p:sp>
      <p:sp>
        <p:nvSpPr>
          <p:cNvPr id="10" name="Title 9">
            <a:extLst>
              <a:ext uri="{FF2B5EF4-FFF2-40B4-BE49-F238E27FC236}">
                <a16:creationId xmlns:a16="http://schemas.microsoft.com/office/drawing/2014/main" id="{907DC1F4-2714-459B-A487-95A17B092A12}"/>
              </a:ext>
            </a:extLst>
          </p:cNvPr>
          <p:cNvSpPr>
            <a:spLocks noGrp="1"/>
          </p:cNvSpPr>
          <p:nvPr>
            <p:ph type="title"/>
          </p:nvPr>
        </p:nvSpPr>
        <p:spPr>
          <a:xfrm>
            <a:off x="278687" y="123825"/>
            <a:ext cx="10652021" cy="951509"/>
          </a:xfrm>
        </p:spPr>
        <p:txBody>
          <a:bodyPr/>
          <a:lstStyle/>
          <a:p>
            <a:br>
              <a:rPr lang="pt-BR" dirty="0"/>
            </a:br>
            <a:r>
              <a:rPr lang="pt-BR" dirty="0"/>
              <a:t>Evidências do Mundo Real com </a:t>
            </a:r>
            <a:r>
              <a:rPr lang="en-US" dirty="0"/>
              <a:t>GARDASIL</a:t>
            </a:r>
            <a:r>
              <a:rPr lang="en-US" baseline="30000" dirty="0"/>
              <a:t>®</a:t>
            </a:r>
            <a:r>
              <a:rPr lang="en-US" dirty="0"/>
              <a:t> e GARDASIL</a:t>
            </a:r>
            <a:r>
              <a:rPr lang="en-US" baseline="30000" dirty="0"/>
              <a:t>®</a:t>
            </a:r>
            <a:r>
              <a:rPr lang="en-US" dirty="0"/>
              <a:t>9</a:t>
            </a:r>
            <a:r>
              <a:rPr lang="en-US" baseline="30000" dirty="0"/>
              <a:t>1–28</a:t>
            </a:r>
          </a:p>
        </p:txBody>
      </p:sp>
      <p:sp>
        <p:nvSpPr>
          <p:cNvPr id="7" name="Text Placeholder 6">
            <a:extLst>
              <a:ext uri="{FF2B5EF4-FFF2-40B4-BE49-F238E27FC236}">
                <a16:creationId xmlns:a16="http://schemas.microsoft.com/office/drawing/2014/main" id="{353573FC-AECF-28CA-B707-46B455A4C0BC}"/>
              </a:ext>
            </a:extLst>
          </p:cNvPr>
          <p:cNvSpPr>
            <a:spLocks noGrp="1"/>
          </p:cNvSpPr>
          <p:nvPr>
            <p:ph type="body" sz="quarter" idx="13"/>
          </p:nvPr>
        </p:nvSpPr>
        <p:spPr>
          <a:xfrm>
            <a:off x="60960" y="5420506"/>
            <a:ext cx="12131040" cy="1258966"/>
          </a:xfrm>
        </p:spPr>
        <p:txBody>
          <a:bodyPr/>
          <a:lstStyle/>
          <a:p>
            <a:pPr marL="0" marR="0" lvl="0" indent="0" algn="l" defTabSz="914400" rtl="0" eaLnBrk="1" fontAlgn="auto" latinLnBrk="0" hangingPunct="1">
              <a:lnSpc>
                <a:spcPct val="95000"/>
              </a:lnSpc>
              <a:buClrTx/>
              <a:buSzTx/>
              <a:buFontTx/>
              <a:buNone/>
              <a:tabLst/>
              <a:defRPr/>
            </a:pPr>
            <a:r>
              <a:rPr kumimoji="0" lang="pt-BR" sz="600" b="0" i="0" u="none" strike="noStrike" kern="1200" cap="none" spc="0" normalizeH="0" baseline="0" noProof="0" dirty="0">
                <a:ln>
                  <a:noFill/>
                </a:ln>
                <a:solidFill>
                  <a:schemeClr val="bg1">
                    <a:lumMod val="50000"/>
                  </a:schemeClr>
                </a:solidFill>
                <a:effectLst/>
                <a:uLnTx/>
                <a:uFillTx/>
                <a:ea typeface="+mn-ea"/>
                <a:cs typeface="+mn-cs"/>
              </a:rPr>
              <a:t>Nota: Esta lista de países não é exaustiva e não inclui todos os gêneros e faixas etárias.</a:t>
            </a:r>
          </a:p>
          <a:p>
            <a:pPr marL="0" marR="0" lvl="0" indent="0" algn="l" defTabSz="914400" rtl="0" eaLnBrk="1" fontAlgn="auto" latinLnBrk="0" hangingPunct="1">
              <a:lnSpc>
                <a:spcPct val="95000"/>
              </a:lnSpc>
              <a:buClrTx/>
              <a:buSzTx/>
              <a:buFontTx/>
              <a:buNone/>
              <a:tabLst/>
              <a:defRPr/>
            </a:pPr>
            <a:r>
              <a:rPr kumimoji="0" lang="pt-BR" sz="600" b="0" i="0" u="none" strike="noStrike" kern="1200" cap="none" spc="0" normalizeH="0" baseline="0" noProof="0" dirty="0">
                <a:ln>
                  <a:noFill/>
                </a:ln>
                <a:solidFill>
                  <a:schemeClr val="bg1">
                    <a:lumMod val="50000"/>
                  </a:schemeClr>
                </a:solidFill>
                <a:effectLst/>
                <a:uLnTx/>
                <a:uFillTx/>
                <a:ea typeface="+mn-ea"/>
                <a:cs typeface="+mn-cs"/>
              </a:rPr>
              <a:t>HPV: papilomavírus humano.</a:t>
            </a:r>
            <a:endParaRPr kumimoji="0" lang="fr-FR" sz="600" b="0" i="0" u="none" strike="noStrike" kern="1200" cap="none" spc="0" normalizeH="0" baseline="0" noProof="0" dirty="0">
              <a:ln>
                <a:noFill/>
              </a:ln>
              <a:solidFill>
                <a:schemeClr val="bg1">
                  <a:lumMod val="50000"/>
                </a:schemeClr>
              </a:solidFill>
              <a:effectLst/>
              <a:uLnTx/>
              <a:uFillTx/>
              <a:ea typeface="+mn-ea"/>
              <a:cs typeface="+mn-cs"/>
            </a:endParaRPr>
          </a:p>
          <a:p>
            <a:pPr>
              <a:lnSpc>
                <a:spcPct val="107000"/>
              </a:lnSpc>
              <a:spcAft>
                <a:spcPts val="800"/>
              </a:spcAft>
            </a:pPr>
            <a:r>
              <a:rPr lang="pt-BR"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Baussano</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Sayinzoga</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F,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Tshomo</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U et al. </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Impact of Human Papillomavirus Vaccination, Rwanda and Bhutan.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Emerg</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2021;27:1–9.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Basu P,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Muwonge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Bhatla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N et al. Two-dose recommendation for Human Papillomavirus vaccine can be extended up to 18 years - updated evidence from Indian follow-up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Papillomavirus Res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2019;7:75–81.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3.</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Batmunkh</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T, von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Mollendorf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Tulgaa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K et al. HPV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genoprevalence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and HPV knowledge in young women in Mongolia, five years following a pilot 4vHPV vaccination campaign.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Papillomavirus Res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2019;8:100175.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4.</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Brotherton JM, Budd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Rompotis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et al. Is one dose of human papillomavirus vaccine as effective as three? A national cohort analysis.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2019;37:412–416.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5.</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Carozzi</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F,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Puliti</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D,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Ocello</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et al. Monitoring vaccine and non-vaccine HPV type prevalence in the post-vaccination era in women living in the Basilicata region, Italy.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BMC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2018;18:38.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6.</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Lynge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Thamsborg</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 Larsen LG et al. Prevalence of high-risk human papillomavirus after HPV-vaccination in Denmark.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Int J Cancer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2020;147:3446–3452.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7.</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Goggin P, Sauvageau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Gilca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V et al. Low prevalence of vaccine-type HPV infections in young women following the implementation of a school-based and catch-up vaccination in Quebec, Canada.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Hum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Vaccin</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Immunother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2018;14:118–123.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8.</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Enerly</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Flingtorp</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Christiansen IK et al. An observational study comparing HPV prevalence and type distribution between HPV-vaccinated and -unvaccinated girls after introduction of school-based HPV vaccination in Norway.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PLoS</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One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2019;14:e0223612.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9.</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Ährlund</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-Richter A, Cheng L, Hu YO et al. Changes in Cervical Human Papillomavirus (HPV) Prevalence at a Youth Clinic in Stockholm, Sweden, a Decade After the Introduction of the HPV Vaccine.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Front Cell Infect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Microbiol</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2019;9:59.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10.</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Markowitz LE,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Naleway</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AL, Klein NP et al. Human Papillomavirus Vaccine Effectiveness Against HPV Infection: Evaluation of One, Two, and Three Doses.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J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2020;221:910–918.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11.</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Jeannot E et al.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Int J Environ Res Public Health</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2018;15:1447.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12.</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Orumaa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M,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Kjaer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SK,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Dehlendorff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et al. The impact of HPV multi-cohort vaccination: Real-world evidence of faster control of HPV-related morbidity.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2020;38:1345–1351.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13.</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Kirby Institute. HIV, viral hepatitis and sexually transmissible infections in Australia: annual surveillance report 2018. </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2018. Disponível em: https://www.kirby.unsw.edu.au/</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research</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reports</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/asr2018. Acessado em 29 de novembro de 2024. </a:t>
            </a:r>
            <a:r>
              <a:rPr lang="pt-BR"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14.</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Khawar</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McManus</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H, Vickers T et al. </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Genital warts trends in Australian and overseas-born people in Australia: A cross-sectional trend analysis to measure progress towards control and elimination.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Lancet Reg Health West Pac</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2021;16:100251.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15.</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Cocchio</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 et al. BMC Infect Dis. 2020;20:857. 20. Racey SC, Albert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Donken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et al. Cervical Intraepithelial Neoplasia Rates in British Columbia Women: A Population-Level Data Linkage Evaluation of the School-Based HPV Immunization Program.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J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2020;221:81–90.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16.</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Willows K,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Bozat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-Emre S, HR Christiaan et al. Early evidence of the effectiveness of the human papillomavirus vaccination program against anogenital warts in Manitoba, Canada: A registry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Sex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Transm</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2017. Publish Ahead of Prin DOI: 10.1097/OLQ.0000000000000742.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17.</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Herweijer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Ploner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Sparén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P et al. Substantially reduced incidence of genital warts in women and men six years after HPV vaccine availability in Sweden.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2018;36:1917–1920.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18.</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Naleway</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 et al.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Sex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Transm</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2020;47:179–186.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19.</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Checchi M, Mesher D, Mohammed H et al. Declines in anogenital warts diagnoses since the change in 2012 to use the quadrivalent HPV vaccine in England: data to end 2017.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Sex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Transm</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Infect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2019;95:368–373.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20.</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Innes CRH,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Wiliman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JA, Simcock BJ et al. Impact of human papillomavirus vaccination on rates of abnormal cervical cytology and histology in young New Zealand women.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N Z Med J</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2020;133:72–84.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21.</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Jones MLJ, Gargano JW, Powell M et al. Effectiveness of 1, 2, and 3 Doses of Human Papillomavirus Vaccine Against High-Grade Cervical Lesions Positive for Human Papillomavirus 16 or 18.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Am J Epidemiol</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2020;189:265–276.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22.</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Verdoodt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F,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Dehlendorff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Kjaer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SK et al. Dose-related Effectiveness of Quadrivalent Human Papillomavirus Vaccine Against Cervical Intraepithelial Neoplasia: A Danish Nationwide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Clin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2020;70:608–614.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23.</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Rasmussen CL et al.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Gynecol</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Oncol</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2020;157:664–670.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24.</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Dehlendorff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Sparén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P, Baldur-</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Felskov</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B et al. Effectiveness of varying number of doses and timing between doses of quadrivalent HPV vaccine against severe cervical lesions.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2018;36(43):6373–6378.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25.</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Thamsborg</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LH, Napolitano G, Larsen LG et al. High</a:t>
            </a:r>
            <a:r>
              <a:rPr lang="en-US" sz="500" kern="100" dirty="0">
                <a:solidFill>
                  <a:schemeClr val="tx1">
                    <a:lumMod val="75000"/>
                    <a:lumOff val="25000"/>
                  </a:schemeClr>
                </a:solidFill>
                <a:effectLst/>
                <a:latin typeface="+mj-lt"/>
                <a:ea typeface="Aptos" panose="020B0004020202020204" pitchFamily="34" charset="0"/>
                <a:cs typeface="Cambria Math" panose="02040503050406030204" pitchFamily="18" charset="0"/>
              </a:rPr>
              <a: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grade cervical lesions after vaccination against human papillomavirus: A Danish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Acta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Obstet</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Gynecol</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Scand</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2020;99:1290</a:t>
            </a:r>
            <a:r>
              <a:rPr lang="en-US" sz="500" kern="100" dirty="0">
                <a:solidFill>
                  <a:schemeClr val="tx1">
                    <a:lumMod val="75000"/>
                    <a:lumOff val="25000"/>
                  </a:schemeClr>
                </a:solidFill>
                <a:effectLst/>
                <a:latin typeface="+mj-lt"/>
                <a:ea typeface="Aptos" panose="020B0004020202020204" pitchFamily="34" charset="0"/>
                <a:cs typeface="Aptos" panose="020B0004020202020204" pitchFamily="34" charset="0"/>
              </a:rPr>
              <a: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1296.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26.</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Racey SC, Albert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Donken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et al. Cervical Intraepithelial Neoplasia Rates in British Columbia Women: A Population-Level Data Linkage Evaluation of the School-Based HPV Immunization Program.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J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2020;221:81–90.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27.</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Siegel RL, Miller KD, Wagle NS et al. Cancer statistics, 2023.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CA Cancer J Clin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2023;73:17–48.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28.</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Lei J,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Ploner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Elfström</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M et al. HPV Vaccination and the Risk of Invasive Cervical Cancer.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N Engl J Med</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2020;383:1340–1348.</a:t>
            </a:r>
            <a:endPar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endParaRPr>
          </a:p>
        </p:txBody>
      </p:sp>
      <p:sp>
        <p:nvSpPr>
          <p:cNvPr id="157" name="TextBox 156">
            <a:extLst>
              <a:ext uri="{FF2B5EF4-FFF2-40B4-BE49-F238E27FC236}">
                <a16:creationId xmlns:a16="http://schemas.microsoft.com/office/drawing/2014/main" id="{94B3E7A3-6BED-46D8-B560-90857935ED7F}"/>
              </a:ext>
            </a:extLst>
          </p:cNvPr>
          <p:cNvSpPr txBox="1"/>
          <p:nvPr/>
        </p:nvSpPr>
        <p:spPr>
          <a:xfrm>
            <a:off x="4930382" y="1746939"/>
            <a:ext cx="2392196" cy="267766"/>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Verrugas</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anogenitais</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12–19</a:t>
            </a:r>
            <a:endPar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D33D61D3-0176-4F1A-9EE5-AACB1B63DD8C}"/>
              </a:ext>
            </a:extLst>
          </p:cNvPr>
          <p:cNvSpPr txBox="1"/>
          <p:nvPr/>
        </p:nvSpPr>
        <p:spPr>
          <a:xfrm>
            <a:off x="8029090" y="1659223"/>
            <a:ext cx="2392196" cy="443198"/>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Pré-cânceres cervicais, vulvares e/ou vaginais</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13,14,20–26</a:t>
            </a:r>
          </a:p>
        </p:txBody>
      </p:sp>
      <p:sp>
        <p:nvSpPr>
          <p:cNvPr id="159" name="TextBox 158">
            <a:extLst>
              <a:ext uri="{FF2B5EF4-FFF2-40B4-BE49-F238E27FC236}">
                <a16:creationId xmlns:a16="http://schemas.microsoft.com/office/drawing/2014/main" id="{48180DA2-A14C-44D7-A767-DB0FF4B9B0EF}"/>
              </a:ext>
            </a:extLst>
          </p:cNvPr>
          <p:cNvSpPr txBox="1"/>
          <p:nvPr/>
        </p:nvSpPr>
        <p:spPr>
          <a:xfrm>
            <a:off x="10540621" y="1659223"/>
            <a:ext cx="1280326" cy="443198"/>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Câncer</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cervical</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27,28</a:t>
            </a:r>
          </a:p>
        </p:txBody>
      </p:sp>
      <p:sp>
        <p:nvSpPr>
          <p:cNvPr id="160" name="TextBox 159">
            <a:extLst>
              <a:ext uri="{FF2B5EF4-FFF2-40B4-BE49-F238E27FC236}">
                <a16:creationId xmlns:a16="http://schemas.microsoft.com/office/drawing/2014/main" id="{F8D59960-C75F-44F8-9659-3DD6BE73AB9C}"/>
              </a:ext>
            </a:extLst>
          </p:cNvPr>
          <p:cNvSpPr txBox="1"/>
          <p:nvPr/>
        </p:nvSpPr>
        <p:spPr>
          <a:xfrm>
            <a:off x="1109192" y="1746939"/>
            <a:ext cx="3342614" cy="267766"/>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Infecção</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a:t>
            </a: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prevalente</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a:t>
            </a: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por</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HPV</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1–11</a:t>
            </a:r>
          </a:p>
        </p:txBody>
      </p:sp>
      <p:sp>
        <p:nvSpPr>
          <p:cNvPr id="131" name="TextBox 130">
            <a:extLst>
              <a:ext uri="{FF2B5EF4-FFF2-40B4-BE49-F238E27FC236}">
                <a16:creationId xmlns:a16="http://schemas.microsoft.com/office/drawing/2014/main" id="{58FC2ED4-7146-4D35-A244-B12D2B36F557}"/>
              </a:ext>
            </a:extLst>
          </p:cNvPr>
          <p:cNvSpPr txBox="1"/>
          <p:nvPr/>
        </p:nvSpPr>
        <p:spPr>
          <a:xfrm rot="16200000">
            <a:off x="-143281" y="3376541"/>
            <a:ext cx="1544498" cy="307777"/>
          </a:xfrm>
          <a:prstGeom prst="homePlate">
            <a:avLst>
              <a:gd name="adj" fmla="val 0"/>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Body)"/>
                <a:ea typeface="+mn-ea"/>
                <a:cs typeface="+mn-cs"/>
              </a:rPr>
              <a:t>PAÍSES</a:t>
            </a:r>
            <a:endParaRPr kumimoji="0" lang="en-US" sz="1100" b="1" i="0" u="none" strike="noStrike" kern="1200" cap="none" spc="0" normalizeH="0" baseline="0" noProof="0" dirty="0">
              <a:ln>
                <a:noFill/>
              </a:ln>
              <a:solidFill>
                <a:srgbClr val="292929"/>
              </a:solidFill>
              <a:effectLst/>
              <a:uLnTx/>
              <a:uFillTx/>
              <a:latin typeface="Arial (Body)"/>
              <a:ea typeface="+mn-ea"/>
              <a:cs typeface="+mn-cs"/>
            </a:endParaRPr>
          </a:p>
        </p:txBody>
      </p:sp>
      <p:sp>
        <p:nvSpPr>
          <p:cNvPr id="123" name="TextBox 122">
            <a:extLst>
              <a:ext uri="{FF2B5EF4-FFF2-40B4-BE49-F238E27FC236}">
                <a16:creationId xmlns:a16="http://schemas.microsoft.com/office/drawing/2014/main" id="{CF88E3A9-CBCD-4AB6-A200-E530AE647A69}"/>
              </a:ext>
            </a:extLst>
          </p:cNvPr>
          <p:cNvSpPr txBox="1"/>
          <p:nvPr/>
        </p:nvSpPr>
        <p:spPr>
          <a:xfrm>
            <a:off x="3690966" y="5097043"/>
            <a:ext cx="885554" cy="307777"/>
          </a:xfrm>
          <a:prstGeom prst="homePlate">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MESES</a:t>
            </a:r>
          </a:p>
        </p:txBody>
      </p:sp>
      <p:sp>
        <p:nvSpPr>
          <p:cNvPr id="124" name="TextBox 123">
            <a:extLst>
              <a:ext uri="{FF2B5EF4-FFF2-40B4-BE49-F238E27FC236}">
                <a16:creationId xmlns:a16="http://schemas.microsoft.com/office/drawing/2014/main" id="{68ABC314-FBB9-4BDC-B4C4-15364ABBABBE}"/>
              </a:ext>
            </a:extLst>
          </p:cNvPr>
          <p:cNvSpPr txBox="1"/>
          <p:nvPr/>
        </p:nvSpPr>
        <p:spPr>
          <a:xfrm>
            <a:off x="7874996" y="5097042"/>
            <a:ext cx="778937" cy="307777"/>
          </a:xfrm>
          <a:prstGeom prst="homePlate">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ANOS</a:t>
            </a:r>
          </a:p>
        </p:txBody>
      </p:sp>
      <p:sp>
        <p:nvSpPr>
          <p:cNvPr id="125" name="TextBox 124">
            <a:extLst>
              <a:ext uri="{FF2B5EF4-FFF2-40B4-BE49-F238E27FC236}">
                <a16:creationId xmlns:a16="http://schemas.microsoft.com/office/drawing/2014/main" id="{3BB7B81C-D53C-40C3-B4EA-8AF669A366F6}"/>
              </a:ext>
            </a:extLst>
          </p:cNvPr>
          <p:cNvSpPr txBox="1"/>
          <p:nvPr/>
        </p:nvSpPr>
        <p:spPr>
          <a:xfrm>
            <a:off x="10743375" y="5109777"/>
            <a:ext cx="1147064" cy="307777"/>
          </a:xfrm>
          <a:prstGeom prst="homePlate">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DÉCADAS</a:t>
            </a:r>
          </a:p>
        </p:txBody>
      </p:sp>
      <p:sp>
        <p:nvSpPr>
          <p:cNvPr id="83" name="TextBox 82">
            <a:extLst>
              <a:ext uri="{FF2B5EF4-FFF2-40B4-BE49-F238E27FC236}">
                <a16:creationId xmlns:a16="http://schemas.microsoft.com/office/drawing/2014/main" id="{316BA8BB-42A1-4FA1-878B-6DC8C0DC6FF4}"/>
              </a:ext>
            </a:extLst>
          </p:cNvPr>
          <p:cNvSpPr txBox="1"/>
          <p:nvPr/>
        </p:nvSpPr>
        <p:spPr>
          <a:xfrm>
            <a:off x="2937330" y="3105169"/>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Dinamarca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6</a:t>
            </a:r>
          </a:p>
        </p:txBody>
      </p:sp>
      <p:sp>
        <p:nvSpPr>
          <p:cNvPr id="103" name="TextBox 102">
            <a:extLst>
              <a:ext uri="{FF2B5EF4-FFF2-40B4-BE49-F238E27FC236}">
                <a16:creationId xmlns:a16="http://schemas.microsoft.com/office/drawing/2014/main" id="{B3D3419F-3AF2-482E-8151-72D565D53418}"/>
              </a:ext>
            </a:extLst>
          </p:cNvPr>
          <p:cNvSpPr txBox="1"/>
          <p:nvPr/>
        </p:nvSpPr>
        <p:spPr>
          <a:xfrm>
            <a:off x="886480" y="310517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mn-cs"/>
              </a:rPr>
              <a:t>Austr</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4</a:t>
            </a:r>
          </a:p>
        </p:txBody>
      </p:sp>
      <p:sp>
        <p:nvSpPr>
          <p:cNvPr id="98" name="TextBox 97">
            <a:extLst>
              <a:ext uri="{FF2B5EF4-FFF2-40B4-BE49-F238E27FC236}">
                <a16:creationId xmlns:a16="http://schemas.microsoft.com/office/drawing/2014/main" id="{0F1A3243-2C94-405B-8C9A-B6D3B5D91D7B}"/>
              </a:ext>
            </a:extLst>
          </p:cNvPr>
          <p:cNvSpPr txBox="1"/>
          <p:nvPr/>
        </p:nvSpPr>
        <p:spPr>
          <a:xfrm>
            <a:off x="3962756" y="3105169"/>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Canadá</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7</a:t>
            </a:r>
          </a:p>
        </p:txBody>
      </p:sp>
      <p:sp>
        <p:nvSpPr>
          <p:cNvPr id="106" name="TextBox 105">
            <a:extLst>
              <a:ext uri="{FF2B5EF4-FFF2-40B4-BE49-F238E27FC236}">
                <a16:creationId xmlns:a16="http://schemas.microsoft.com/office/drawing/2014/main" id="{1D4DE8D5-3EFF-4F12-84AB-032C6F32F1D8}"/>
              </a:ext>
            </a:extLst>
          </p:cNvPr>
          <p:cNvSpPr txBox="1"/>
          <p:nvPr/>
        </p:nvSpPr>
        <p:spPr>
          <a:xfrm>
            <a:off x="1911905" y="3105169"/>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Itália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5</a:t>
            </a:r>
          </a:p>
        </p:txBody>
      </p:sp>
      <p:pic>
        <p:nvPicPr>
          <p:cNvPr id="153" name="Picture 152">
            <a:extLst>
              <a:ext uri="{FF2B5EF4-FFF2-40B4-BE49-F238E27FC236}">
                <a16:creationId xmlns:a16="http://schemas.microsoft.com/office/drawing/2014/main" id="{E555EA09-3884-859F-980F-A5CF3C263E08}"/>
              </a:ext>
            </a:extLst>
          </p:cNvPr>
          <p:cNvPicPr>
            <a:picLocks noChangeAspect="1"/>
          </p:cNvPicPr>
          <p:nvPr/>
        </p:nvPicPr>
        <p:blipFill>
          <a:blip r:embed="rId4"/>
          <a:srcRect l="18019" r="18019"/>
          <a:stretch>
            <a:fillRect/>
          </a:stretch>
        </p:blipFill>
        <p:spPr>
          <a:xfrm>
            <a:off x="105124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2" name="Picture 151">
            <a:extLst>
              <a:ext uri="{FF2B5EF4-FFF2-40B4-BE49-F238E27FC236}">
                <a16:creationId xmlns:a16="http://schemas.microsoft.com/office/drawing/2014/main" id="{4FFB2F9F-E5EF-7229-422C-311BA56AF225}"/>
              </a:ext>
            </a:extLst>
          </p:cNvPr>
          <p:cNvPicPr>
            <a:picLocks noChangeAspect="1"/>
          </p:cNvPicPr>
          <p:nvPr/>
        </p:nvPicPr>
        <p:blipFill>
          <a:blip r:embed="rId5"/>
          <a:srcRect l="18019" r="18019"/>
          <a:stretch>
            <a:fillRect/>
          </a:stretch>
        </p:blipFill>
        <p:spPr>
          <a:xfrm>
            <a:off x="4127525"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49" name="Picture 148">
            <a:extLst>
              <a:ext uri="{FF2B5EF4-FFF2-40B4-BE49-F238E27FC236}">
                <a16:creationId xmlns:a16="http://schemas.microsoft.com/office/drawing/2014/main" id="{55181A76-4BDE-345E-6136-A99C12529BBA}"/>
              </a:ext>
            </a:extLst>
          </p:cNvPr>
          <p:cNvPicPr>
            <a:picLocks noChangeAspect="1"/>
          </p:cNvPicPr>
          <p:nvPr/>
        </p:nvPicPr>
        <p:blipFill>
          <a:blip r:embed="rId6"/>
          <a:srcRect l="1526" r="1526"/>
          <a:stretch>
            <a:fillRect/>
          </a:stretch>
        </p:blipFill>
        <p:spPr>
          <a:xfrm>
            <a:off x="310209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0" name="Picture 149">
            <a:extLst>
              <a:ext uri="{FF2B5EF4-FFF2-40B4-BE49-F238E27FC236}">
                <a16:creationId xmlns:a16="http://schemas.microsoft.com/office/drawing/2014/main" id="{B59A2DAD-8FD1-5296-6D4A-C0F1EC191AF5}"/>
              </a:ext>
            </a:extLst>
          </p:cNvPr>
          <p:cNvPicPr>
            <a:picLocks noChangeAspect="1"/>
          </p:cNvPicPr>
          <p:nvPr/>
        </p:nvPicPr>
        <p:blipFill>
          <a:blip r:embed="rId7"/>
          <a:srcRect l="7426" r="7426"/>
          <a:stretch>
            <a:fillRect/>
          </a:stretch>
        </p:blipFill>
        <p:spPr>
          <a:xfrm>
            <a:off x="2076674"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81" name="TextBox 80">
            <a:extLst>
              <a:ext uri="{FF2B5EF4-FFF2-40B4-BE49-F238E27FC236}">
                <a16:creationId xmlns:a16="http://schemas.microsoft.com/office/drawing/2014/main" id="{F1892D29-4683-4A18-A4C9-0B1C9AC22771}"/>
              </a:ext>
            </a:extLst>
          </p:cNvPr>
          <p:cNvSpPr txBox="1"/>
          <p:nvPr/>
        </p:nvSpPr>
        <p:spPr>
          <a:xfrm>
            <a:off x="88648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Noruega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8</a:t>
            </a:r>
          </a:p>
        </p:txBody>
      </p:sp>
      <p:sp>
        <p:nvSpPr>
          <p:cNvPr id="85" name="TextBox 84">
            <a:extLst>
              <a:ext uri="{FF2B5EF4-FFF2-40B4-BE49-F238E27FC236}">
                <a16:creationId xmlns:a16="http://schemas.microsoft.com/office/drawing/2014/main" id="{7692EC22-C369-46DE-A7A9-EDD2F97331B2}"/>
              </a:ext>
            </a:extLst>
          </p:cNvPr>
          <p:cNvSpPr txBox="1"/>
          <p:nvPr/>
        </p:nvSpPr>
        <p:spPr>
          <a:xfrm>
            <a:off x="293733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10</a:t>
            </a:r>
          </a:p>
        </p:txBody>
      </p:sp>
      <p:sp>
        <p:nvSpPr>
          <p:cNvPr id="87" name="TextBox 86">
            <a:extLst>
              <a:ext uri="{FF2B5EF4-FFF2-40B4-BE49-F238E27FC236}">
                <a16:creationId xmlns:a16="http://schemas.microsoft.com/office/drawing/2014/main" id="{1CB0C513-298A-4F05-956F-E464A89D0741}"/>
              </a:ext>
            </a:extLst>
          </p:cNvPr>
          <p:cNvSpPr txBox="1"/>
          <p:nvPr/>
        </p:nvSpPr>
        <p:spPr>
          <a:xfrm>
            <a:off x="1911905"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9</a:t>
            </a:r>
          </a:p>
        </p:txBody>
      </p:sp>
      <p:sp>
        <p:nvSpPr>
          <p:cNvPr id="110" name="TextBox 109">
            <a:extLst>
              <a:ext uri="{FF2B5EF4-FFF2-40B4-BE49-F238E27FC236}">
                <a16:creationId xmlns:a16="http://schemas.microsoft.com/office/drawing/2014/main" id="{4A08E534-209B-48B5-A683-3C792BBB6AD0}"/>
              </a:ext>
            </a:extLst>
          </p:cNvPr>
          <p:cNvSpPr txBox="1"/>
          <p:nvPr/>
        </p:nvSpPr>
        <p:spPr>
          <a:xfrm>
            <a:off x="3962756"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Suíça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11</a:t>
            </a:r>
          </a:p>
        </p:txBody>
      </p:sp>
      <p:pic>
        <p:nvPicPr>
          <p:cNvPr id="151" name="Picture 150">
            <a:extLst>
              <a:ext uri="{FF2B5EF4-FFF2-40B4-BE49-F238E27FC236}">
                <a16:creationId xmlns:a16="http://schemas.microsoft.com/office/drawing/2014/main" id="{F766E1B6-4CEF-353F-4246-6BC5EF4FAEA3}"/>
              </a:ext>
            </a:extLst>
          </p:cNvPr>
          <p:cNvPicPr>
            <a:picLocks noChangeAspect="1"/>
          </p:cNvPicPr>
          <p:nvPr/>
        </p:nvPicPr>
        <p:blipFill>
          <a:blip r:embed="rId8"/>
          <a:srcRect l="3428" r="3428"/>
          <a:stretch>
            <a:fillRect/>
          </a:stretch>
        </p:blipFill>
        <p:spPr>
          <a:xfrm>
            <a:off x="105124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4" name="Picture 153">
            <a:extLst>
              <a:ext uri="{FF2B5EF4-FFF2-40B4-BE49-F238E27FC236}">
                <a16:creationId xmlns:a16="http://schemas.microsoft.com/office/drawing/2014/main" id="{E401D329-C46C-2C8D-D69E-EED2FD7112DD}"/>
              </a:ext>
            </a:extLst>
          </p:cNvPr>
          <p:cNvPicPr>
            <a:picLocks noChangeAspect="1"/>
          </p:cNvPicPr>
          <p:nvPr/>
        </p:nvPicPr>
        <p:blipFill>
          <a:blip r:embed="rId9"/>
          <a:srcRect l="7426" r="7426"/>
          <a:stretch>
            <a:fillRect/>
          </a:stretch>
        </p:blipFill>
        <p:spPr>
          <a:xfrm>
            <a:off x="4127525"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5" name="Picture 154">
            <a:extLst>
              <a:ext uri="{FF2B5EF4-FFF2-40B4-BE49-F238E27FC236}">
                <a16:creationId xmlns:a16="http://schemas.microsoft.com/office/drawing/2014/main" id="{B76F36BE-AAC6-422C-6BF6-2D62273DC254}"/>
              </a:ext>
            </a:extLst>
          </p:cNvPr>
          <p:cNvPicPr>
            <a:picLocks noChangeAspect="1"/>
          </p:cNvPicPr>
          <p:nvPr/>
        </p:nvPicPr>
        <p:blipFill>
          <a:blip r:embed="rId10"/>
          <a:srcRect l="9493" r="23347"/>
          <a:stretch>
            <a:fillRect/>
          </a:stretch>
        </p:blipFill>
        <p:spPr>
          <a:xfrm>
            <a:off x="310209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62" name="Picture 161">
            <a:extLst>
              <a:ext uri="{FF2B5EF4-FFF2-40B4-BE49-F238E27FC236}">
                <a16:creationId xmlns:a16="http://schemas.microsoft.com/office/drawing/2014/main" id="{5DB56398-5209-37D6-D44A-3A4ED7CD7D77}"/>
              </a:ext>
            </a:extLst>
          </p:cNvPr>
          <p:cNvPicPr>
            <a:picLocks noChangeAspect="1"/>
          </p:cNvPicPr>
          <p:nvPr/>
        </p:nvPicPr>
        <p:blipFill>
          <a:blip r:embed="rId11"/>
          <a:srcRect l="10024" r="10024"/>
          <a:stretch>
            <a:fillRect/>
          </a:stretch>
        </p:blipFill>
        <p:spPr>
          <a:xfrm>
            <a:off x="2076674"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100" name="TextBox 99">
            <a:extLst>
              <a:ext uri="{FF2B5EF4-FFF2-40B4-BE49-F238E27FC236}">
                <a16:creationId xmlns:a16="http://schemas.microsoft.com/office/drawing/2014/main" id="{AB6A1352-9188-49D3-A1F9-AD5042135C21}"/>
              </a:ext>
            </a:extLst>
          </p:cNvPr>
          <p:cNvSpPr txBox="1"/>
          <p:nvPr/>
        </p:nvSpPr>
        <p:spPr>
          <a:xfrm>
            <a:off x="886480"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Butão</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101" name="TextBox 100">
            <a:extLst>
              <a:ext uri="{FF2B5EF4-FFF2-40B4-BE49-F238E27FC236}">
                <a16:creationId xmlns:a16="http://schemas.microsoft.com/office/drawing/2014/main" id="{D61D6234-7824-4E65-A6BC-F814F6896E1B}"/>
              </a:ext>
            </a:extLst>
          </p:cNvPr>
          <p:cNvSpPr txBox="1"/>
          <p:nvPr/>
        </p:nvSpPr>
        <p:spPr>
          <a:xfrm>
            <a:off x="1911905"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Ruanda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105" name="TextBox 104">
            <a:extLst>
              <a:ext uri="{FF2B5EF4-FFF2-40B4-BE49-F238E27FC236}">
                <a16:creationId xmlns:a16="http://schemas.microsoft.com/office/drawing/2014/main" id="{9BD2882F-3456-4191-81F0-A682AE71B583}"/>
              </a:ext>
            </a:extLst>
          </p:cNvPr>
          <p:cNvSpPr txBox="1"/>
          <p:nvPr/>
        </p:nvSpPr>
        <p:spPr>
          <a:xfrm>
            <a:off x="2937330"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Índia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a:t>
            </a:r>
          </a:p>
        </p:txBody>
      </p:sp>
      <p:sp>
        <p:nvSpPr>
          <p:cNvPr id="109" name="TextBox 108">
            <a:extLst>
              <a:ext uri="{FF2B5EF4-FFF2-40B4-BE49-F238E27FC236}">
                <a16:creationId xmlns:a16="http://schemas.microsoft.com/office/drawing/2014/main" id="{00120D70-5D3D-498E-8CE8-C4B7EBC742DA}"/>
              </a:ext>
            </a:extLst>
          </p:cNvPr>
          <p:cNvSpPr txBox="1"/>
          <p:nvPr/>
        </p:nvSpPr>
        <p:spPr>
          <a:xfrm>
            <a:off x="3962756"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Mongólia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3</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156" name="Picture 155">
            <a:extLst>
              <a:ext uri="{FF2B5EF4-FFF2-40B4-BE49-F238E27FC236}">
                <a16:creationId xmlns:a16="http://schemas.microsoft.com/office/drawing/2014/main" id="{9B230D47-BCD3-DF15-65BF-8C2ABA717B23}"/>
              </a:ext>
            </a:extLst>
          </p:cNvPr>
          <p:cNvPicPr>
            <a:picLocks noChangeAspect="1"/>
          </p:cNvPicPr>
          <p:nvPr/>
        </p:nvPicPr>
        <p:blipFill>
          <a:blip r:embed="rId12"/>
          <a:srcRect l="9860" r="26179"/>
          <a:stretch>
            <a:fillRect/>
          </a:stretch>
        </p:blipFill>
        <p:spPr>
          <a:xfrm>
            <a:off x="4127525"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63" name="Picture 162">
            <a:extLst>
              <a:ext uri="{FF2B5EF4-FFF2-40B4-BE49-F238E27FC236}">
                <a16:creationId xmlns:a16="http://schemas.microsoft.com/office/drawing/2014/main" id="{68C2178D-7635-F3AE-B1B9-7AB117EA9B3F}"/>
              </a:ext>
            </a:extLst>
          </p:cNvPr>
          <p:cNvPicPr>
            <a:picLocks noChangeAspect="1"/>
          </p:cNvPicPr>
          <p:nvPr/>
        </p:nvPicPr>
        <p:blipFill>
          <a:blip r:embed="rId13"/>
          <a:srcRect l="7426" r="7426"/>
          <a:stretch>
            <a:fillRect/>
          </a:stretch>
        </p:blipFill>
        <p:spPr>
          <a:xfrm>
            <a:off x="3102099"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42" name="Picture 141">
            <a:extLst>
              <a:ext uri="{FF2B5EF4-FFF2-40B4-BE49-F238E27FC236}">
                <a16:creationId xmlns:a16="http://schemas.microsoft.com/office/drawing/2014/main" id="{5DBB296C-F6F5-3CF2-2959-2027CC0F383C}"/>
              </a:ext>
            </a:extLst>
          </p:cNvPr>
          <p:cNvPicPr>
            <a:picLocks noChangeAspect="1"/>
          </p:cNvPicPr>
          <p:nvPr/>
        </p:nvPicPr>
        <p:blipFill>
          <a:blip r:embed="rId14"/>
          <a:srcRect l="7426" r="7426"/>
          <a:stretch>
            <a:fillRect/>
          </a:stretch>
        </p:blipFill>
        <p:spPr>
          <a:xfrm>
            <a:off x="1051249"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43" name="Picture 142">
            <a:extLst>
              <a:ext uri="{FF2B5EF4-FFF2-40B4-BE49-F238E27FC236}">
                <a16:creationId xmlns:a16="http://schemas.microsoft.com/office/drawing/2014/main" id="{4518DB5C-6E92-1B86-1307-A424B71E2132}"/>
              </a:ext>
            </a:extLst>
          </p:cNvPr>
          <p:cNvPicPr>
            <a:picLocks noChangeAspect="1"/>
          </p:cNvPicPr>
          <p:nvPr/>
        </p:nvPicPr>
        <p:blipFill>
          <a:blip r:embed="rId15"/>
          <a:srcRect l="9737" r="5115"/>
          <a:stretch>
            <a:fillRect/>
          </a:stretch>
        </p:blipFill>
        <p:spPr>
          <a:xfrm>
            <a:off x="2076674"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cxnSp>
        <p:nvCxnSpPr>
          <p:cNvPr id="171" name="Straight Arrow Connector 170">
            <a:extLst>
              <a:ext uri="{FF2B5EF4-FFF2-40B4-BE49-F238E27FC236}">
                <a16:creationId xmlns:a16="http://schemas.microsoft.com/office/drawing/2014/main" id="{86A3E187-4328-5077-527E-B46062F2686E}"/>
              </a:ext>
            </a:extLst>
          </p:cNvPr>
          <p:cNvCxnSpPr>
            <a:cxnSpLocks/>
          </p:cNvCxnSpPr>
          <p:nvPr/>
        </p:nvCxnSpPr>
        <p:spPr>
          <a:xfrm>
            <a:off x="825500" y="5097329"/>
            <a:ext cx="11201400" cy="0"/>
          </a:xfrm>
          <a:prstGeom prst="straightConnector1">
            <a:avLst/>
          </a:prstGeom>
          <a:ln w="57150" cap="rnd">
            <a:gradFill flip="none" rotWithShape="1">
              <a:gsLst>
                <a:gs pos="0">
                  <a:schemeClr val="accent4"/>
                </a:gs>
                <a:gs pos="48000">
                  <a:schemeClr val="accent4">
                    <a:lumMod val="40000"/>
                    <a:lumOff val="60000"/>
                  </a:schemeClr>
                </a:gs>
                <a:gs pos="100000">
                  <a:schemeClr val="accent4">
                    <a:lumMod val="60000"/>
                    <a:lumOff val="40000"/>
                  </a:schemeClr>
                </a:gs>
              </a:gsLst>
              <a:lin ang="10800000" scaled="1"/>
              <a:tileRect/>
            </a:gradFill>
            <a:tailEnd type="arrow" w="med" len="sm"/>
          </a:ln>
        </p:spPr>
        <p:style>
          <a:lnRef idx="1">
            <a:schemeClr val="accent1"/>
          </a:lnRef>
          <a:fillRef idx="0">
            <a:schemeClr val="accent1"/>
          </a:fillRef>
          <a:effectRef idx="0">
            <a:schemeClr val="accent1"/>
          </a:effectRef>
          <a:fontRef idx="minor">
            <a:schemeClr val="tx1"/>
          </a:fontRef>
        </p:style>
      </p:cxnSp>
      <p:sp>
        <p:nvSpPr>
          <p:cNvPr id="173" name="TextBox 172">
            <a:extLst>
              <a:ext uri="{FF2B5EF4-FFF2-40B4-BE49-F238E27FC236}">
                <a16:creationId xmlns:a16="http://schemas.microsoft.com/office/drawing/2014/main" id="{07EFA451-A00C-C8D9-62D0-878251306185}"/>
              </a:ext>
            </a:extLst>
          </p:cNvPr>
          <p:cNvSpPr txBox="1"/>
          <p:nvPr/>
        </p:nvSpPr>
        <p:spPr>
          <a:xfrm>
            <a:off x="6089264"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Dinamarca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12</a:t>
            </a:r>
          </a:p>
        </p:txBody>
      </p:sp>
      <p:sp>
        <p:nvSpPr>
          <p:cNvPr id="174" name="TextBox 173">
            <a:extLst>
              <a:ext uri="{FF2B5EF4-FFF2-40B4-BE49-F238E27FC236}">
                <a16:creationId xmlns:a16="http://schemas.microsoft.com/office/drawing/2014/main" id="{24B66824-A553-AD30-EEF3-8C8A523EF4DA}"/>
              </a:ext>
            </a:extLst>
          </p:cNvPr>
          <p:cNvSpPr txBox="1"/>
          <p:nvPr/>
        </p:nvSpPr>
        <p:spPr>
          <a:xfrm>
            <a:off x="7114690"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Canadá</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16</a:t>
            </a:r>
          </a:p>
        </p:txBody>
      </p:sp>
      <p:sp>
        <p:nvSpPr>
          <p:cNvPr id="175" name="TextBox 174">
            <a:extLst>
              <a:ext uri="{FF2B5EF4-FFF2-40B4-BE49-F238E27FC236}">
                <a16:creationId xmlns:a16="http://schemas.microsoft.com/office/drawing/2014/main" id="{3F75EFCF-A28C-FC2F-9103-6ADFA3246071}"/>
              </a:ext>
            </a:extLst>
          </p:cNvPr>
          <p:cNvSpPr txBox="1"/>
          <p:nvPr/>
        </p:nvSpPr>
        <p:spPr>
          <a:xfrm>
            <a:off x="5063839"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Itália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15</a:t>
            </a:r>
          </a:p>
        </p:txBody>
      </p:sp>
      <p:pic>
        <p:nvPicPr>
          <p:cNvPr id="176" name="Picture 175">
            <a:extLst>
              <a:ext uri="{FF2B5EF4-FFF2-40B4-BE49-F238E27FC236}">
                <a16:creationId xmlns:a16="http://schemas.microsoft.com/office/drawing/2014/main" id="{5A668E65-0901-4856-9195-7824D2394219}"/>
              </a:ext>
            </a:extLst>
          </p:cNvPr>
          <p:cNvPicPr>
            <a:picLocks noChangeAspect="1"/>
          </p:cNvPicPr>
          <p:nvPr/>
        </p:nvPicPr>
        <p:blipFill>
          <a:blip r:embed="rId5"/>
          <a:srcRect l="18019" r="18019"/>
          <a:stretch>
            <a:fillRect/>
          </a:stretch>
        </p:blipFill>
        <p:spPr>
          <a:xfrm>
            <a:off x="727945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77" name="Picture 176">
            <a:extLst>
              <a:ext uri="{FF2B5EF4-FFF2-40B4-BE49-F238E27FC236}">
                <a16:creationId xmlns:a16="http://schemas.microsoft.com/office/drawing/2014/main" id="{EBC56CCA-4291-B952-BCEC-D69DF456FECB}"/>
              </a:ext>
            </a:extLst>
          </p:cNvPr>
          <p:cNvPicPr>
            <a:picLocks noChangeAspect="1"/>
          </p:cNvPicPr>
          <p:nvPr/>
        </p:nvPicPr>
        <p:blipFill>
          <a:blip r:embed="rId6"/>
          <a:srcRect l="1526" r="1526"/>
          <a:stretch>
            <a:fillRect/>
          </a:stretch>
        </p:blipFill>
        <p:spPr>
          <a:xfrm>
            <a:off x="6254033"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78" name="Picture 177">
            <a:extLst>
              <a:ext uri="{FF2B5EF4-FFF2-40B4-BE49-F238E27FC236}">
                <a16:creationId xmlns:a16="http://schemas.microsoft.com/office/drawing/2014/main" id="{D62DA08F-09DE-D57F-6327-127F0A3738DF}"/>
              </a:ext>
            </a:extLst>
          </p:cNvPr>
          <p:cNvPicPr>
            <a:picLocks noChangeAspect="1"/>
          </p:cNvPicPr>
          <p:nvPr/>
        </p:nvPicPr>
        <p:blipFill>
          <a:blip r:embed="rId7"/>
          <a:srcRect l="7426" r="7426"/>
          <a:stretch>
            <a:fillRect/>
          </a:stretch>
        </p:blipFill>
        <p:spPr>
          <a:xfrm>
            <a:off x="5228608"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179" name="TextBox 178">
            <a:extLst>
              <a:ext uri="{FF2B5EF4-FFF2-40B4-BE49-F238E27FC236}">
                <a16:creationId xmlns:a16="http://schemas.microsoft.com/office/drawing/2014/main" id="{D71D8B26-E9D0-8406-54EF-F15EB6EDBCAA}"/>
              </a:ext>
            </a:extLst>
          </p:cNvPr>
          <p:cNvSpPr txBox="1"/>
          <p:nvPr/>
        </p:nvSpPr>
        <p:spPr>
          <a:xfrm>
            <a:off x="6089264"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18</a:t>
            </a:r>
          </a:p>
        </p:txBody>
      </p:sp>
      <p:sp>
        <p:nvSpPr>
          <p:cNvPr id="180" name="TextBox 179">
            <a:extLst>
              <a:ext uri="{FF2B5EF4-FFF2-40B4-BE49-F238E27FC236}">
                <a16:creationId xmlns:a16="http://schemas.microsoft.com/office/drawing/2014/main" id="{08FDC5FB-FF81-8B7A-55FB-FA9AD5451F54}"/>
              </a:ext>
            </a:extLst>
          </p:cNvPr>
          <p:cNvSpPr txBox="1"/>
          <p:nvPr/>
        </p:nvSpPr>
        <p:spPr>
          <a:xfrm>
            <a:off x="5063839"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17</a:t>
            </a:r>
          </a:p>
        </p:txBody>
      </p:sp>
      <p:sp>
        <p:nvSpPr>
          <p:cNvPr id="181" name="TextBox 180">
            <a:extLst>
              <a:ext uri="{FF2B5EF4-FFF2-40B4-BE49-F238E27FC236}">
                <a16:creationId xmlns:a16="http://schemas.microsoft.com/office/drawing/2014/main" id="{0F18D85A-60B7-E7A8-1EDD-4415BCA7213A}"/>
              </a:ext>
            </a:extLst>
          </p:cNvPr>
          <p:cNvSpPr txBox="1"/>
          <p:nvPr/>
        </p:nvSpPr>
        <p:spPr>
          <a:xfrm>
            <a:off x="711469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Inglaterra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19</a:t>
            </a:r>
          </a:p>
        </p:txBody>
      </p:sp>
      <p:pic>
        <p:nvPicPr>
          <p:cNvPr id="183" name="Picture 182">
            <a:extLst>
              <a:ext uri="{FF2B5EF4-FFF2-40B4-BE49-F238E27FC236}">
                <a16:creationId xmlns:a16="http://schemas.microsoft.com/office/drawing/2014/main" id="{4F1FFBB5-7429-1E4E-B732-EA46C3A9D875}"/>
              </a:ext>
            </a:extLst>
          </p:cNvPr>
          <p:cNvPicPr>
            <a:picLocks noChangeAspect="1"/>
          </p:cNvPicPr>
          <p:nvPr/>
        </p:nvPicPr>
        <p:blipFill>
          <a:blip r:embed="rId10"/>
          <a:srcRect l="9493" r="23347"/>
          <a:stretch>
            <a:fillRect/>
          </a:stretch>
        </p:blipFill>
        <p:spPr>
          <a:xfrm>
            <a:off x="6254033"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84" name="Picture 183">
            <a:extLst>
              <a:ext uri="{FF2B5EF4-FFF2-40B4-BE49-F238E27FC236}">
                <a16:creationId xmlns:a16="http://schemas.microsoft.com/office/drawing/2014/main" id="{2AF30AEB-67E2-3ED8-CC43-542D7FA026B0}"/>
              </a:ext>
            </a:extLst>
          </p:cNvPr>
          <p:cNvPicPr>
            <a:picLocks noChangeAspect="1"/>
          </p:cNvPicPr>
          <p:nvPr/>
        </p:nvPicPr>
        <p:blipFill>
          <a:blip r:embed="rId11"/>
          <a:srcRect l="10024" r="10024"/>
          <a:stretch>
            <a:fillRect/>
          </a:stretch>
        </p:blipFill>
        <p:spPr>
          <a:xfrm>
            <a:off x="5228608"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185" name="TextBox 184">
            <a:extLst>
              <a:ext uri="{FF2B5EF4-FFF2-40B4-BE49-F238E27FC236}">
                <a16:creationId xmlns:a16="http://schemas.microsoft.com/office/drawing/2014/main" id="{4DC00D49-C480-99DF-EFF8-6699682927BF}"/>
              </a:ext>
            </a:extLst>
          </p:cNvPr>
          <p:cNvSpPr txBox="1"/>
          <p:nvPr/>
        </p:nvSpPr>
        <p:spPr>
          <a:xfrm>
            <a:off x="5063839"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Noruega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12</a:t>
            </a:r>
          </a:p>
        </p:txBody>
      </p:sp>
      <p:sp>
        <p:nvSpPr>
          <p:cNvPr id="186" name="TextBox 185">
            <a:extLst>
              <a:ext uri="{FF2B5EF4-FFF2-40B4-BE49-F238E27FC236}">
                <a16:creationId xmlns:a16="http://schemas.microsoft.com/office/drawing/2014/main" id="{1E946299-4ADC-88C7-FED0-5EE6EB3604E1}"/>
              </a:ext>
            </a:extLst>
          </p:cNvPr>
          <p:cNvSpPr txBox="1"/>
          <p:nvPr/>
        </p:nvSpPr>
        <p:spPr>
          <a:xfrm>
            <a:off x="6089264"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mn-cs"/>
              </a:rPr>
              <a:t>Austr</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13,14</a:t>
            </a:r>
          </a:p>
        </p:txBody>
      </p:sp>
      <p:sp>
        <p:nvSpPr>
          <p:cNvPr id="194" name="TextBox 193">
            <a:extLst>
              <a:ext uri="{FF2B5EF4-FFF2-40B4-BE49-F238E27FC236}">
                <a16:creationId xmlns:a16="http://schemas.microsoft.com/office/drawing/2014/main" id="{FC02151C-B263-5F6A-133A-CD50E4E8D97F}"/>
              </a:ext>
            </a:extLst>
          </p:cNvPr>
          <p:cNvSpPr txBox="1"/>
          <p:nvPr/>
        </p:nvSpPr>
        <p:spPr>
          <a:xfrm>
            <a:off x="10765940"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27</a:t>
            </a:r>
          </a:p>
        </p:txBody>
      </p:sp>
      <p:sp>
        <p:nvSpPr>
          <p:cNvPr id="201" name="TextBox 200">
            <a:extLst>
              <a:ext uri="{FF2B5EF4-FFF2-40B4-BE49-F238E27FC236}">
                <a16:creationId xmlns:a16="http://schemas.microsoft.com/office/drawing/2014/main" id="{C5E6205C-A9F1-F8F8-7CB9-04F50CD27DA1}"/>
              </a:ext>
            </a:extLst>
          </p:cNvPr>
          <p:cNvSpPr txBox="1"/>
          <p:nvPr/>
        </p:nvSpPr>
        <p:spPr>
          <a:xfrm>
            <a:off x="1076594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28</a:t>
            </a:r>
          </a:p>
        </p:txBody>
      </p:sp>
      <p:sp>
        <p:nvSpPr>
          <p:cNvPr id="193" name="TextBox 192">
            <a:extLst>
              <a:ext uri="{FF2B5EF4-FFF2-40B4-BE49-F238E27FC236}">
                <a16:creationId xmlns:a16="http://schemas.microsoft.com/office/drawing/2014/main" id="{914DFECC-B771-4EB1-45E7-E734F53CE2E1}"/>
              </a:ext>
            </a:extLst>
          </p:cNvPr>
          <p:cNvSpPr txBox="1"/>
          <p:nvPr/>
        </p:nvSpPr>
        <p:spPr>
          <a:xfrm>
            <a:off x="9452206"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Canadá</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26</a:t>
            </a:r>
          </a:p>
        </p:txBody>
      </p:sp>
      <p:sp>
        <p:nvSpPr>
          <p:cNvPr id="195" name="TextBox 194">
            <a:extLst>
              <a:ext uri="{FF2B5EF4-FFF2-40B4-BE49-F238E27FC236}">
                <a16:creationId xmlns:a16="http://schemas.microsoft.com/office/drawing/2014/main" id="{B0231EBB-B061-AEB6-88F6-F4220D4E9317}"/>
              </a:ext>
            </a:extLst>
          </p:cNvPr>
          <p:cNvSpPr txBox="1"/>
          <p:nvPr/>
        </p:nvSpPr>
        <p:spPr>
          <a:xfrm>
            <a:off x="8426781"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Dinamarca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22,23,24,25</a:t>
            </a:r>
          </a:p>
        </p:txBody>
      </p:sp>
      <p:sp>
        <p:nvSpPr>
          <p:cNvPr id="199" name="TextBox 198">
            <a:extLst>
              <a:ext uri="{FF2B5EF4-FFF2-40B4-BE49-F238E27FC236}">
                <a16:creationId xmlns:a16="http://schemas.microsoft.com/office/drawing/2014/main" id="{25C87B09-BD55-BCDC-5903-64273DCC1063}"/>
              </a:ext>
            </a:extLst>
          </p:cNvPr>
          <p:cNvSpPr txBox="1"/>
          <p:nvPr/>
        </p:nvSpPr>
        <p:spPr>
          <a:xfrm>
            <a:off x="9452206"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24</a:t>
            </a:r>
          </a:p>
        </p:txBody>
      </p:sp>
      <p:sp>
        <p:nvSpPr>
          <p:cNvPr id="200" name="TextBox 199">
            <a:extLst>
              <a:ext uri="{FF2B5EF4-FFF2-40B4-BE49-F238E27FC236}">
                <a16:creationId xmlns:a16="http://schemas.microsoft.com/office/drawing/2014/main" id="{53DCB0F7-93C1-37E1-1710-27601FCB0A7E}"/>
              </a:ext>
            </a:extLst>
          </p:cNvPr>
          <p:cNvSpPr txBox="1"/>
          <p:nvPr/>
        </p:nvSpPr>
        <p:spPr>
          <a:xfrm>
            <a:off x="8426781"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mn-cs"/>
              </a:rPr>
              <a:t>Austr</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13,14</a:t>
            </a:r>
          </a:p>
        </p:txBody>
      </p:sp>
      <p:sp>
        <p:nvSpPr>
          <p:cNvPr id="205" name="TextBox 204">
            <a:extLst>
              <a:ext uri="{FF2B5EF4-FFF2-40B4-BE49-F238E27FC236}">
                <a16:creationId xmlns:a16="http://schemas.microsoft.com/office/drawing/2014/main" id="{833ADC55-FDCD-EA8D-E53A-67DA14C527A8}"/>
              </a:ext>
            </a:extLst>
          </p:cNvPr>
          <p:cNvSpPr txBox="1"/>
          <p:nvPr/>
        </p:nvSpPr>
        <p:spPr>
          <a:xfrm>
            <a:off x="8426781"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Nova Zelândia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20</a:t>
            </a:r>
          </a:p>
        </p:txBody>
      </p:sp>
      <p:sp>
        <p:nvSpPr>
          <p:cNvPr id="206" name="TextBox 205">
            <a:extLst>
              <a:ext uri="{FF2B5EF4-FFF2-40B4-BE49-F238E27FC236}">
                <a16:creationId xmlns:a16="http://schemas.microsoft.com/office/drawing/2014/main" id="{6CE93CEE-2636-700E-0411-831B59B8CFEE}"/>
              </a:ext>
            </a:extLst>
          </p:cNvPr>
          <p:cNvSpPr txBox="1"/>
          <p:nvPr/>
        </p:nvSpPr>
        <p:spPr>
          <a:xfrm>
            <a:off x="9452206"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21</a:t>
            </a:r>
          </a:p>
        </p:txBody>
      </p:sp>
      <p:grpSp>
        <p:nvGrpSpPr>
          <p:cNvPr id="231" name="Group 230">
            <a:extLst>
              <a:ext uri="{FF2B5EF4-FFF2-40B4-BE49-F238E27FC236}">
                <a16:creationId xmlns:a16="http://schemas.microsoft.com/office/drawing/2014/main" id="{9CBEC913-95B4-E479-F523-18EF4A018B83}"/>
              </a:ext>
            </a:extLst>
          </p:cNvPr>
          <p:cNvGrpSpPr/>
          <p:nvPr/>
        </p:nvGrpSpPr>
        <p:grpSpPr>
          <a:xfrm rot="18531089">
            <a:off x="546665" y="4888522"/>
            <a:ext cx="150257" cy="440953"/>
            <a:chOff x="7772400" y="4221479"/>
            <a:chExt cx="379095" cy="1112522"/>
          </a:xfrm>
          <a:solidFill>
            <a:schemeClr val="accent4"/>
          </a:solidFill>
        </p:grpSpPr>
        <p:grpSp>
          <p:nvGrpSpPr>
            <p:cNvPr id="234" name="Group 233">
              <a:extLst>
                <a:ext uri="{FF2B5EF4-FFF2-40B4-BE49-F238E27FC236}">
                  <a16:creationId xmlns:a16="http://schemas.microsoft.com/office/drawing/2014/main" id="{AF476A50-AA87-70AB-6C0E-E44C082D3CCB}"/>
                </a:ext>
              </a:extLst>
            </p:cNvPr>
            <p:cNvGrpSpPr/>
            <p:nvPr/>
          </p:nvGrpSpPr>
          <p:grpSpPr>
            <a:xfrm>
              <a:off x="7840980" y="4221479"/>
              <a:ext cx="248920" cy="1112522"/>
              <a:chOff x="7840980" y="4221479"/>
              <a:chExt cx="248920" cy="1112522"/>
            </a:xfrm>
            <a:grpFill/>
          </p:grpSpPr>
          <p:sp>
            <p:nvSpPr>
              <p:cNvPr id="236" name="Rectangle: Rounded Corners 235">
                <a:extLst>
                  <a:ext uri="{FF2B5EF4-FFF2-40B4-BE49-F238E27FC236}">
                    <a16:creationId xmlns:a16="http://schemas.microsoft.com/office/drawing/2014/main" id="{A005C23D-F103-C140-D4D6-69A83392D29C}"/>
                  </a:ext>
                </a:extLst>
              </p:cNvPr>
              <p:cNvSpPr/>
              <p:nvPr/>
            </p:nvSpPr>
            <p:spPr>
              <a:xfrm>
                <a:off x="7840980" y="4221479"/>
                <a:ext cx="24892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7" name="Rectangle: Rounded Corners 236">
                <a:extLst>
                  <a:ext uri="{FF2B5EF4-FFF2-40B4-BE49-F238E27FC236}">
                    <a16:creationId xmlns:a16="http://schemas.microsoft.com/office/drawing/2014/main" id="{29D584BE-CB8A-A364-A1F9-13388942629B}"/>
                  </a:ext>
                </a:extLst>
              </p:cNvPr>
              <p:cNvSpPr/>
              <p:nvPr/>
            </p:nvSpPr>
            <p:spPr>
              <a:xfrm rot="5400000">
                <a:off x="7840980" y="4348480"/>
                <a:ext cx="24892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8" name="Rectangle: Rounded Corners 237">
                <a:extLst>
                  <a:ext uri="{FF2B5EF4-FFF2-40B4-BE49-F238E27FC236}">
                    <a16:creationId xmlns:a16="http://schemas.microsoft.com/office/drawing/2014/main" id="{62C632EE-F383-CB6F-8EF0-20431D7B31D1}"/>
                  </a:ext>
                </a:extLst>
              </p:cNvPr>
              <p:cNvSpPr/>
              <p:nvPr/>
            </p:nvSpPr>
            <p:spPr>
              <a:xfrm>
                <a:off x="7862165" y="5059680"/>
                <a:ext cx="20655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9" name="Rectangle: Rounded Corners 238">
                <a:extLst>
                  <a:ext uri="{FF2B5EF4-FFF2-40B4-BE49-F238E27FC236}">
                    <a16:creationId xmlns:a16="http://schemas.microsoft.com/office/drawing/2014/main" id="{469CA18F-B0F3-7EAC-B62C-6E5C1F5C08D3}"/>
                  </a:ext>
                </a:extLst>
              </p:cNvPr>
              <p:cNvSpPr/>
              <p:nvPr/>
            </p:nvSpPr>
            <p:spPr>
              <a:xfrm rot="5400000">
                <a:off x="7840980" y="5186681"/>
                <a:ext cx="24892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Rectangle: Top Corners Rounded 239">
                <a:extLst>
                  <a:ext uri="{FF2B5EF4-FFF2-40B4-BE49-F238E27FC236}">
                    <a16:creationId xmlns:a16="http://schemas.microsoft.com/office/drawing/2014/main" id="{6D74D652-6461-C457-428C-D85445C4585E}"/>
                  </a:ext>
                </a:extLst>
              </p:cNvPr>
              <p:cNvSpPr/>
              <p:nvPr/>
            </p:nvSpPr>
            <p:spPr>
              <a:xfrm>
                <a:off x="7866380" y="4389120"/>
                <a:ext cx="198120" cy="650240"/>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35" name="Rectangle: Rounded Corners 234">
              <a:extLst>
                <a:ext uri="{FF2B5EF4-FFF2-40B4-BE49-F238E27FC236}">
                  <a16:creationId xmlns:a16="http://schemas.microsoft.com/office/drawing/2014/main" id="{45BC0796-4ACF-25EE-54C1-AD7AB68557AE}"/>
                </a:ext>
              </a:extLst>
            </p:cNvPr>
            <p:cNvSpPr/>
            <p:nvPr/>
          </p:nvSpPr>
          <p:spPr>
            <a:xfrm>
              <a:off x="7772400" y="4389120"/>
              <a:ext cx="379095"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pic>
        <p:nvPicPr>
          <p:cNvPr id="246" name="Picture 245">
            <a:extLst>
              <a:ext uri="{FF2B5EF4-FFF2-40B4-BE49-F238E27FC236}">
                <a16:creationId xmlns:a16="http://schemas.microsoft.com/office/drawing/2014/main" id="{22F8823C-9A87-8A68-111B-1B5597F0B516}"/>
              </a:ext>
            </a:extLst>
          </p:cNvPr>
          <p:cNvPicPr>
            <a:picLocks noChangeAspect="1"/>
          </p:cNvPicPr>
          <p:nvPr/>
        </p:nvPicPr>
        <p:blipFill>
          <a:blip r:embed="rId10"/>
          <a:srcRect l="9493" r="23347"/>
          <a:stretch>
            <a:fillRect/>
          </a:stretch>
        </p:blipFill>
        <p:spPr>
          <a:xfrm>
            <a:off x="1093070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48" name="Picture 247">
            <a:extLst>
              <a:ext uri="{FF2B5EF4-FFF2-40B4-BE49-F238E27FC236}">
                <a16:creationId xmlns:a16="http://schemas.microsoft.com/office/drawing/2014/main" id="{92E7BCF0-1E2F-1036-FE43-E7037021221D}"/>
              </a:ext>
            </a:extLst>
          </p:cNvPr>
          <p:cNvPicPr>
            <a:picLocks noChangeAspect="1"/>
          </p:cNvPicPr>
          <p:nvPr/>
        </p:nvPicPr>
        <p:blipFill>
          <a:blip r:embed="rId11"/>
          <a:srcRect l="10024" r="10024"/>
          <a:stretch>
            <a:fillRect/>
          </a:stretch>
        </p:blipFill>
        <p:spPr>
          <a:xfrm>
            <a:off x="1093070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49" name="Picture 248">
            <a:extLst>
              <a:ext uri="{FF2B5EF4-FFF2-40B4-BE49-F238E27FC236}">
                <a16:creationId xmlns:a16="http://schemas.microsoft.com/office/drawing/2014/main" id="{0A5037B0-7A38-B1A5-A634-62CEB4E0AE66}"/>
              </a:ext>
            </a:extLst>
          </p:cNvPr>
          <p:cNvPicPr>
            <a:picLocks noChangeAspect="1"/>
          </p:cNvPicPr>
          <p:nvPr/>
        </p:nvPicPr>
        <p:blipFill>
          <a:blip r:embed="rId11"/>
          <a:srcRect l="10024" r="10024"/>
          <a:stretch>
            <a:fillRect/>
          </a:stretch>
        </p:blipFill>
        <p:spPr>
          <a:xfrm>
            <a:off x="9616975"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77" name="Picture 276">
            <a:extLst>
              <a:ext uri="{FF2B5EF4-FFF2-40B4-BE49-F238E27FC236}">
                <a16:creationId xmlns:a16="http://schemas.microsoft.com/office/drawing/2014/main" id="{7C7313FF-9099-9372-12DA-CB4F8602A343}"/>
              </a:ext>
            </a:extLst>
          </p:cNvPr>
          <p:cNvPicPr>
            <a:picLocks noChangeAspect="1"/>
          </p:cNvPicPr>
          <p:nvPr/>
        </p:nvPicPr>
        <p:blipFill>
          <a:blip r:embed="rId4"/>
          <a:srcRect l="18019" r="18019"/>
          <a:stretch>
            <a:fillRect/>
          </a:stretch>
        </p:blipFill>
        <p:spPr>
          <a:xfrm>
            <a:off x="8591550"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78" name="Picture 277">
            <a:extLst>
              <a:ext uri="{FF2B5EF4-FFF2-40B4-BE49-F238E27FC236}">
                <a16:creationId xmlns:a16="http://schemas.microsoft.com/office/drawing/2014/main" id="{03A2F21B-4140-319E-7C56-7FB767923A4C}"/>
              </a:ext>
            </a:extLst>
          </p:cNvPr>
          <p:cNvPicPr>
            <a:picLocks noChangeAspect="1"/>
          </p:cNvPicPr>
          <p:nvPr/>
        </p:nvPicPr>
        <p:blipFill>
          <a:blip r:embed="rId6"/>
          <a:srcRect l="1526" r="1526"/>
          <a:stretch>
            <a:fillRect/>
          </a:stretch>
        </p:blipFill>
        <p:spPr>
          <a:xfrm>
            <a:off x="8591550"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79" name="Picture 278">
            <a:extLst>
              <a:ext uri="{FF2B5EF4-FFF2-40B4-BE49-F238E27FC236}">
                <a16:creationId xmlns:a16="http://schemas.microsoft.com/office/drawing/2014/main" id="{10839FB3-2564-6885-8096-5B8AB3F2551C}"/>
              </a:ext>
            </a:extLst>
          </p:cNvPr>
          <p:cNvPicPr>
            <a:picLocks noChangeAspect="1"/>
          </p:cNvPicPr>
          <p:nvPr/>
        </p:nvPicPr>
        <p:blipFill>
          <a:blip r:embed="rId5"/>
          <a:srcRect l="18019" r="18019"/>
          <a:stretch>
            <a:fillRect/>
          </a:stretch>
        </p:blipFill>
        <p:spPr>
          <a:xfrm>
            <a:off x="9616975"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0" name="Picture 279">
            <a:extLst>
              <a:ext uri="{FF2B5EF4-FFF2-40B4-BE49-F238E27FC236}">
                <a16:creationId xmlns:a16="http://schemas.microsoft.com/office/drawing/2014/main" id="{7B871BE3-92FD-CD80-49E7-641938A38CE3}"/>
              </a:ext>
            </a:extLst>
          </p:cNvPr>
          <p:cNvPicPr>
            <a:picLocks noChangeAspect="1"/>
          </p:cNvPicPr>
          <p:nvPr/>
        </p:nvPicPr>
        <p:blipFill>
          <a:blip r:embed="rId10"/>
          <a:srcRect l="9493" r="23347"/>
          <a:stretch>
            <a:fillRect/>
          </a:stretch>
        </p:blipFill>
        <p:spPr>
          <a:xfrm>
            <a:off x="9616975"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5" name="Picture 284">
            <a:extLst>
              <a:ext uri="{FF2B5EF4-FFF2-40B4-BE49-F238E27FC236}">
                <a16:creationId xmlns:a16="http://schemas.microsoft.com/office/drawing/2014/main" id="{BC8E8C63-46F7-3783-EEF5-A43B84E2BFF2}"/>
              </a:ext>
            </a:extLst>
          </p:cNvPr>
          <p:cNvPicPr>
            <a:picLocks noChangeAspect="1"/>
          </p:cNvPicPr>
          <p:nvPr/>
        </p:nvPicPr>
        <p:blipFill rotWithShape="1">
          <a:blip r:embed="rId16"/>
          <a:srcRect l="24945" r="11055"/>
          <a:stretch/>
        </p:blipFill>
        <p:spPr>
          <a:xfrm>
            <a:off x="8591196" y="2489959"/>
            <a:ext cx="585216" cy="457200"/>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6" name="Picture 285">
            <a:extLst>
              <a:ext uri="{FF2B5EF4-FFF2-40B4-BE49-F238E27FC236}">
                <a16:creationId xmlns:a16="http://schemas.microsoft.com/office/drawing/2014/main" id="{52372B56-7635-89F7-58FE-5687A2435583}"/>
              </a:ext>
            </a:extLst>
          </p:cNvPr>
          <p:cNvPicPr>
            <a:picLocks noChangeAspect="1"/>
          </p:cNvPicPr>
          <p:nvPr/>
        </p:nvPicPr>
        <p:blipFill>
          <a:blip r:embed="rId8"/>
          <a:srcRect l="3428" r="3428"/>
          <a:stretch>
            <a:fillRect/>
          </a:stretch>
        </p:blipFill>
        <p:spPr>
          <a:xfrm>
            <a:off x="5228608"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7" name="Picture 286">
            <a:extLst>
              <a:ext uri="{FF2B5EF4-FFF2-40B4-BE49-F238E27FC236}">
                <a16:creationId xmlns:a16="http://schemas.microsoft.com/office/drawing/2014/main" id="{3A09FD29-685D-512B-30FC-0509C7466BFF}"/>
              </a:ext>
            </a:extLst>
          </p:cNvPr>
          <p:cNvPicPr>
            <a:picLocks noChangeAspect="1"/>
          </p:cNvPicPr>
          <p:nvPr/>
        </p:nvPicPr>
        <p:blipFill>
          <a:blip r:embed="rId4"/>
          <a:srcRect l="18019" r="18019"/>
          <a:stretch>
            <a:fillRect/>
          </a:stretch>
        </p:blipFill>
        <p:spPr>
          <a:xfrm>
            <a:off x="6254033"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8" name="Picture 287">
            <a:extLst>
              <a:ext uri="{FF2B5EF4-FFF2-40B4-BE49-F238E27FC236}">
                <a16:creationId xmlns:a16="http://schemas.microsoft.com/office/drawing/2014/main" id="{D0970B84-D76D-EE02-EBC0-3D8A2E0B4D2E}"/>
              </a:ext>
            </a:extLst>
          </p:cNvPr>
          <p:cNvPicPr>
            <a:picLocks noChangeAspect="1"/>
          </p:cNvPicPr>
          <p:nvPr/>
        </p:nvPicPr>
        <p:blipFill>
          <a:blip r:embed="rId17"/>
          <a:srcRect l="11623" r="11623"/>
          <a:stretch>
            <a:fillRect/>
          </a:stretch>
        </p:blipFill>
        <p:spPr>
          <a:xfrm>
            <a:off x="727945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2" name="Slide Number Placeholder 1">
            <a:extLst>
              <a:ext uri="{FF2B5EF4-FFF2-40B4-BE49-F238E27FC236}">
                <a16:creationId xmlns:a16="http://schemas.microsoft.com/office/drawing/2014/main" id="{97BB8359-E4C5-9439-E41B-D3FE6FA8573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951076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907DC1F4-2714-459B-A487-95A17B092A12}"/>
              </a:ext>
            </a:extLst>
          </p:cNvPr>
          <p:cNvSpPr>
            <a:spLocks noGrp="1"/>
          </p:cNvSpPr>
          <p:nvPr>
            <p:ph type="title"/>
          </p:nvPr>
        </p:nvSpPr>
        <p:spPr>
          <a:xfrm>
            <a:off x="278687" y="123826"/>
            <a:ext cx="10484687" cy="941246"/>
          </a:xfrm>
        </p:spPr>
        <p:txBody>
          <a:bodyPr/>
          <a:lstStyle/>
          <a:p>
            <a:pPr>
              <a:lnSpc>
                <a:spcPct val="100000"/>
              </a:lnSpc>
            </a:pPr>
            <a:r>
              <a:rPr lang="pt-BR" sz="2200" dirty="0"/>
              <a:t>Evidências do Mundo Real de </a:t>
            </a:r>
            <a:r>
              <a:rPr lang="en-US" sz="2200" dirty="0"/>
              <a:t>GARDASIL</a:t>
            </a:r>
            <a:r>
              <a:rPr lang="en-US" sz="2200" baseline="30000" dirty="0"/>
              <a:t>®</a:t>
            </a:r>
            <a:r>
              <a:rPr lang="en-US" sz="2200" dirty="0"/>
              <a:t> e GARDASIL</a:t>
            </a:r>
            <a:r>
              <a:rPr lang="en-US" sz="2200" baseline="30000" dirty="0"/>
              <a:t>® </a:t>
            </a:r>
            <a:r>
              <a:rPr lang="en-US" sz="2200" dirty="0"/>
              <a:t>9 </a:t>
            </a:r>
            <a:br>
              <a:rPr lang="en-US" sz="2200" dirty="0"/>
            </a:br>
            <a:r>
              <a:rPr lang="pt-BR" sz="2200" dirty="0"/>
              <a:t>Demonstraram Reduções de Verrugas </a:t>
            </a:r>
            <a:r>
              <a:rPr lang="pt-BR" sz="2200" dirty="0" err="1"/>
              <a:t>Anogenitais</a:t>
            </a:r>
            <a:r>
              <a:rPr lang="pt-BR" sz="2200" dirty="0"/>
              <a:t> em Mulheres e Homens</a:t>
            </a:r>
            <a:r>
              <a:rPr lang="en-US" sz="2200" baseline="30000" dirty="0"/>
              <a:t>1,2</a:t>
            </a:r>
          </a:p>
        </p:txBody>
      </p:sp>
      <p:sp>
        <p:nvSpPr>
          <p:cNvPr id="5" name="Text Placeholder 4">
            <a:extLst>
              <a:ext uri="{FF2B5EF4-FFF2-40B4-BE49-F238E27FC236}">
                <a16:creationId xmlns:a16="http://schemas.microsoft.com/office/drawing/2014/main" id="{A9684540-8EB9-900C-A0B5-0D67C68A0871}"/>
              </a:ext>
            </a:extLst>
          </p:cNvPr>
          <p:cNvSpPr>
            <a:spLocks noGrp="1"/>
          </p:cNvSpPr>
          <p:nvPr>
            <p:ph type="body" sz="quarter" idx="13"/>
          </p:nvPr>
        </p:nvSpPr>
        <p:spPr>
          <a:xfrm>
            <a:off x="266700" y="5646216"/>
            <a:ext cx="11658600" cy="962536"/>
          </a:xfrm>
        </p:spPr>
        <p:txBody>
          <a:bodyPr/>
          <a:lstStyle/>
          <a:p>
            <a:pPr marL="0" marR="0" lvl="0" indent="0" algn="l" defTabSz="914400" rtl="0" eaLnBrk="1" fontAlgn="auto" latinLnBrk="0" hangingPunct="1">
              <a:lnSpc>
                <a:spcPct val="95000"/>
              </a:lnSpc>
              <a:buClrTx/>
              <a:buSzTx/>
              <a:buFontTx/>
              <a:buNone/>
              <a:tabLst/>
              <a:defRPr/>
            </a:pPr>
            <a:br>
              <a:rPr kumimoji="0" lang="fr-FR" sz="800" b="1" i="0" u="none" strike="noStrike" kern="1200" cap="none" spc="0" normalizeH="0" baseline="0" noProof="0" dirty="0">
                <a:ln>
                  <a:noFill/>
                </a:ln>
                <a:effectLst/>
                <a:uLnTx/>
                <a:uFillTx/>
                <a:latin typeface="Arial (Body)"/>
                <a:ea typeface="+mn-ea"/>
                <a:cs typeface="+mn-cs"/>
              </a:rPr>
            </a:br>
            <a:r>
              <a:rPr kumimoji="0" lang="pt-BR" sz="800" b="0" i="0" u="none" strike="noStrike" kern="1200" cap="none" spc="0" normalizeH="0" baseline="0" noProof="0" dirty="0">
                <a:ln>
                  <a:noFill/>
                </a:ln>
                <a:solidFill>
                  <a:schemeClr val="bg1">
                    <a:lumMod val="50000"/>
                  </a:schemeClr>
                </a:solidFill>
                <a:effectLst/>
                <a:uLnTx/>
                <a:uFillTx/>
                <a:ea typeface="+mn-ea"/>
                <a:cs typeface="+mn-cs"/>
              </a:rPr>
              <a:t>HPV: papilomavírus humano.</a:t>
            </a:r>
          </a:p>
          <a:p>
            <a:pPr marL="0" marR="0" lvl="0" indent="0" algn="l" defTabSz="914400" rtl="0" eaLnBrk="1" fontAlgn="auto" latinLnBrk="0" hangingPunct="1">
              <a:lnSpc>
                <a:spcPct val="95000"/>
              </a:lnSpc>
              <a:buClrTx/>
              <a:buSzTx/>
              <a:buFontTx/>
              <a:buNone/>
              <a:tabLst/>
              <a:defRPr/>
            </a:pPr>
            <a:r>
              <a:rPr kumimoji="0" lang="fr-FR" sz="800" b="0" i="0" u="none" strike="noStrike" kern="1200" cap="none" spc="0" normalizeH="0" baseline="30000" noProof="0" dirty="0">
                <a:ln>
                  <a:noFill/>
                </a:ln>
                <a:solidFill>
                  <a:schemeClr val="bg1">
                    <a:lumMod val="50000"/>
                  </a:schemeClr>
                </a:solidFill>
                <a:effectLst/>
                <a:uLnTx/>
                <a:uFillTx/>
                <a:ea typeface="+mn-ea"/>
                <a:cs typeface="+mn-cs"/>
              </a:rPr>
              <a:t>a</a:t>
            </a:r>
            <a:r>
              <a:rPr kumimoji="0" lang="pt-BR" sz="800" b="0" i="0" u="none" strike="noStrike" kern="1200" cap="none" spc="0" normalizeH="0" baseline="0" noProof="0" dirty="0">
                <a:ln>
                  <a:noFill/>
                </a:ln>
                <a:solidFill>
                  <a:schemeClr val="bg1">
                    <a:lumMod val="50000"/>
                  </a:schemeClr>
                </a:solidFill>
                <a:effectLst/>
                <a:uLnTx/>
                <a:uFillTx/>
                <a:ea typeface="+mn-ea"/>
                <a:cs typeface="+mn-cs"/>
              </a:rPr>
              <a:t>Na Inglaterra, a vacinação contra o HPV </a:t>
            </a:r>
            <a:r>
              <a:rPr kumimoji="0" lang="pt-BR" sz="800" b="0" i="0" u="none" strike="noStrike" kern="1200" cap="none" spc="0" normalizeH="0" baseline="0" noProof="0" dirty="0" err="1">
                <a:ln>
                  <a:noFill/>
                </a:ln>
                <a:solidFill>
                  <a:schemeClr val="bg1">
                    <a:lumMod val="50000"/>
                  </a:schemeClr>
                </a:solidFill>
                <a:effectLst/>
                <a:uLnTx/>
                <a:uFillTx/>
                <a:ea typeface="+mn-ea"/>
                <a:cs typeface="+mn-cs"/>
              </a:rPr>
              <a:t>quadrivalente</a:t>
            </a:r>
            <a:r>
              <a:rPr kumimoji="0" lang="pt-BR" sz="800" b="0" i="0" u="none" strike="noStrike" kern="1200" cap="none" spc="0" normalizeH="0" baseline="0" noProof="0" dirty="0">
                <a:ln>
                  <a:noFill/>
                </a:ln>
                <a:solidFill>
                  <a:schemeClr val="bg1">
                    <a:lumMod val="50000"/>
                  </a:schemeClr>
                </a:solidFill>
                <a:effectLst/>
                <a:uLnTx/>
                <a:uFillTx/>
                <a:ea typeface="+mn-ea"/>
                <a:cs typeface="+mn-cs"/>
              </a:rPr>
              <a:t> começou a ser oferecida em 2012</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b</a:t>
            </a:r>
            <a:r>
              <a:rPr lang="pt-BR" sz="800" dirty="0">
                <a:solidFill>
                  <a:schemeClr val="bg1">
                    <a:lumMod val="50000"/>
                  </a:schemeClr>
                </a:solidFill>
              </a:rPr>
              <a:t>Dados derivados do sistema de vigilância de DST GUMCAD entre 2014–2017</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c</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Homens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heterossexuais</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 d</a:t>
            </a:r>
            <a:r>
              <a:rPr kumimoji="0" lang="pt-BR" sz="800" b="0" i="0" u="none" strike="noStrike" kern="1200" cap="none" spc="0" normalizeH="0" noProof="0" dirty="0">
                <a:ln>
                  <a:noFill/>
                </a:ln>
                <a:solidFill>
                  <a:schemeClr val="bg1">
                    <a:lumMod val="50000"/>
                  </a:schemeClr>
                </a:solidFill>
                <a:effectLst/>
                <a:uLnTx/>
                <a:uFillTx/>
                <a:ea typeface="+mn-ea"/>
                <a:cs typeface="Arial" panose="020B0604020202020204" pitchFamily="34" charset="0"/>
              </a:rPr>
              <a:t>Dados derivados da Kaiser Permanente Northwest, um sistema integrado de prestação de serviços de saúde que atende indivíduos no sudoeste de Washington e no noroeste do Oregon entre 2000 e 2016</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 </a:t>
            </a:r>
          </a:p>
          <a:p>
            <a:pPr marL="0" marR="0" lvl="0" indent="0" algn="l" defTabSz="914400" rtl="0" eaLnBrk="1" fontAlgn="auto" latinLnBrk="0" hangingPunct="1">
              <a:lnSpc>
                <a:spcPct val="95000"/>
              </a:lnSpc>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sz="800" b="0" i="0" u="none" strike="noStrike" kern="1200" cap="none" spc="0" normalizeH="0" baseline="0" noProof="0" dirty="0">
                <a:ln>
                  <a:noFill/>
                </a:ln>
                <a:solidFill>
                  <a:schemeClr val="bg1">
                    <a:lumMod val="50000"/>
                  </a:schemeClr>
                </a:solidFill>
                <a:effectLst/>
                <a:uLnTx/>
                <a:uFillTx/>
                <a:ea typeface="+mn-ea"/>
                <a:cs typeface="+mn-cs"/>
              </a:rPr>
              <a:t>Checchi M, Mesher D, Mohammed H et al. Declines in anogenital warts diagnoses since the change in 2012 to use the quadrivalent HPV vaccine in England: data to end 2017. </a:t>
            </a:r>
            <a:r>
              <a:rPr kumimoji="0" lang="en-US" sz="800" b="0" i="1" u="none" strike="noStrike" kern="1200" cap="none" spc="0" normalizeH="0" baseline="0" noProof="0" dirty="0">
                <a:ln>
                  <a:noFill/>
                </a:ln>
                <a:solidFill>
                  <a:schemeClr val="bg1">
                    <a:lumMod val="50000"/>
                  </a:schemeClr>
                </a:solidFill>
                <a:effectLst/>
                <a:uLnTx/>
                <a:uFillTx/>
                <a:ea typeface="+mn-ea"/>
                <a:cs typeface="+mn-cs"/>
              </a:rPr>
              <a:t>Sex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Transm</a:t>
            </a:r>
            <a:r>
              <a:rPr kumimoji="0" lang="en-US" sz="800" b="0" i="1" u="none" strike="noStrike" kern="1200" cap="none" spc="0" normalizeH="0" baseline="0" noProof="0" dirty="0">
                <a:ln>
                  <a:noFill/>
                </a:ln>
                <a:solidFill>
                  <a:schemeClr val="bg1">
                    <a:lumMod val="50000"/>
                  </a:schemeClr>
                </a:solidFill>
                <a:effectLst/>
                <a:uLnTx/>
                <a:uFillTx/>
                <a:ea typeface="+mn-ea"/>
                <a:cs typeface="+mn-cs"/>
              </a:rPr>
              <a:t> Infect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2019;95:368–373. </a:t>
            </a:r>
            <a:br>
              <a:rPr kumimoji="0" lang="en-US" sz="800" b="0" i="0" u="none" strike="noStrike" kern="1200" cap="none" spc="0" normalizeH="0" baseline="0" noProof="0" dirty="0">
                <a:ln>
                  <a:noFill/>
                </a:ln>
                <a:solidFill>
                  <a:schemeClr val="bg1">
                    <a:lumMod val="50000"/>
                  </a:schemeClr>
                </a:solidFill>
                <a:effectLst/>
                <a:uLnTx/>
                <a:uFillTx/>
                <a:ea typeface="+mn-ea"/>
                <a:cs typeface="+mn-cs"/>
              </a:rPr>
            </a:br>
            <a:r>
              <a:rPr kumimoji="0" lang="en-US" sz="800" b="1" i="0" u="none" strike="noStrike" kern="1200" cap="none" spc="0" normalizeH="0" baseline="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Naleway</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AL, Crane B, Smith N et al. Temporal Trends in the Incidence of Anogenital Warts: Impact of Human Papillomavirus Vaccination.</a:t>
            </a:r>
            <a:r>
              <a:rPr kumimoji="0" lang="en-US" sz="800" b="0" i="1" u="none" strike="noStrike" kern="1200" cap="none" spc="0" normalizeH="0" baseline="0" noProof="0" dirty="0">
                <a:ln>
                  <a:noFill/>
                </a:ln>
                <a:solidFill>
                  <a:schemeClr val="bg1">
                    <a:lumMod val="50000"/>
                  </a:schemeClr>
                </a:solidFill>
                <a:effectLst/>
                <a:uLnTx/>
                <a:uFillTx/>
                <a:ea typeface="+mn-ea"/>
                <a:cs typeface="+mn-cs"/>
              </a:rPr>
              <a:t> Sex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Transm</a:t>
            </a:r>
            <a:r>
              <a:rPr kumimoji="0" lang="en-US" sz="800" b="0" i="1" u="none" strike="noStrike" kern="1200" cap="none" spc="0" normalizeH="0" baseline="0" noProof="0" dirty="0">
                <a:ln>
                  <a:noFill/>
                </a:ln>
                <a:solidFill>
                  <a:schemeClr val="bg1">
                    <a:lumMod val="50000"/>
                  </a:schemeClr>
                </a:solidFill>
                <a:effectLst/>
                <a:uLnTx/>
                <a:uFillTx/>
                <a:ea typeface="+mn-ea"/>
                <a:cs typeface="+mn-cs"/>
              </a:rPr>
              <a:t> Dis. </a:t>
            </a:r>
            <a:r>
              <a:rPr kumimoji="0" lang="en-US" sz="800" b="0" i="0" u="none" strike="noStrike" kern="1200" cap="none" spc="0" normalizeH="0" baseline="0" noProof="0" dirty="0">
                <a:ln>
                  <a:noFill/>
                </a:ln>
                <a:solidFill>
                  <a:schemeClr val="bg1">
                    <a:lumMod val="50000"/>
                  </a:schemeClr>
                </a:solidFill>
                <a:effectLst/>
                <a:uLnTx/>
                <a:uFillTx/>
                <a:ea typeface="+mn-ea"/>
                <a:cs typeface="+mn-cs"/>
              </a:rPr>
              <a:t>2020;47:179–186. </a:t>
            </a:r>
            <a:endParaRPr kumimoji="0" lang="en-US" sz="800" b="0" i="0" u="none" strike="sngStrike" kern="1200" cap="none" spc="0" normalizeH="0" baseline="0" noProof="0" dirty="0">
              <a:ln>
                <a:noFill/>
              </a:ln>
              <a:solidFill>
                <a:schemeClr val="bg1">
                  <a:lumMod val="50000"/>
                </a:schemeClr>
              </a:solidFill>
              <a:effectLst/>
              <a:uLnTx/>
              <a:uFillTx/>
              <a:ea typeface="+mn-ea"/>
              <a:cs typeface="+mn-cs"/>
            </a:endParaRPr>
          </a:p>
        </p:txBody>
      </p:sp>
      <p:sp>
        <p:nvSpPr>
          <p:cNvPr id="19" name="Arrow: Pentagon 18">
            <a:extLst>
              <a:ext uri="{FF2B5EF4-FFF2-40B4-BE49-F238E27FC236}">
                <a16:creationId xmlns:a16="http://schemas.microsoft.com/office/drawing/2014/main" id="{8D7FD28F-CD9E-E9F2-30D9-20FC8BC96C4F}"/>
              </a:ext>
            </a:extLst>
          </p:cNvPr>
          <p:cNvSpPr/>
          <p:nvPr/>
        </p:nvSpPr>
        <p:spPr>
          <a:xfrm rot="5400000" flipV="1">
            <a:off x="1688258" y="3974740"/>
            <a:ext cx="264319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EE0841CD-9035-49EA-88C5-2703920B8AF2}"/>
              </a:ext>
            </a:extLst>
          </p:cNvPr>
          <p:cNvSpPr/>
          <p:nvPr/>
        </p:nvSpPr>
        <p:spPr>
          <a:xfrm>
            <a:off x="1233570" y="2188661"/>
            <a:ext cx="2586398" cy="727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15−17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1,a,b</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6" name="Arrow: Down 112">
            <a:extLst>
              <a:ext uri="{FF2B5EF4-FFF2-40B4-BE49-F238E27FC236}">
                <a16:creationId xmlns:a16="http://schemas.microsoft.com/office/drawing/2014/main" id="{A25E8298-C65D-BEA9-4780-16641C98BBE0}"/>
              </a:ext>
            </a:extLst>
          </p:cNvPr>
          <p:cNvSpPr/>
          <p:nvPr/>
        </p:nvSpPr>
        <p:spPr>
          <a:xfrm>
            <a:off x="1325023" y="2994191"/>
            <a:ext cx="146304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 82</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7" name="Group 56">
            <a:extLst>
              <a:ext uri="{FF2B5EF4-FFF2-40B4-BE49-F238E27FC236}">
                <a16:creationId xmlns:a16="http://schemas.microsoft.com/office/drawing/2014/main" id="{8BE68A65-6069-09C3-47B5-23CDBB8C5C2F}"/>
              </a:ext>
            </a:extLst>
          </p:cNvPr>
          <p:cNvGrpSpPr/>
          <p:nvPr/>
        </p:nvGrpSpPr>
        <p:grpSpPr>
          <a:xfrm flipH="1">
            <a:off x="2010683" y="3955896"/>
            <a:ext cx="948054" cy="1885151"/>
            <a:chOff x="2214630" y="3427350"/>
            <a:chExt cx="948054" cy="1885151"/>
          </a:xfrm>
        </p:grpSpPr>
        <p:sp>
          <p:nvSpPr>
            <p:cNvPr id="29" name="Oval 28">
              <a:extLst>
                <a:ext uri="{FF2B5EF4-FFF2-40B4-BE49-F238E27FC236}">
                  <a16:creationId xmlns:a16="http://schemas.microsoft.com/office/drawing/2014/main" id="{F5DE7B8D-206C-98D7-A1B5-4B9B23F42731}"/>
                </a:ext>
              </a:extLst>
            </p:cNvPr>
            <p:cNvSpPr/>
            <p:nvPr/>
          </p:nvSpPr>
          <p:spPr>
            <a:xfrm>
              <a:off x="2214630"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 name="Freeform: Shape 38">
              <a:extLst>
                <a:ext uri="{FF2B5EF4-FFF2-40B4-BE49-F238E27FC236}">
                  <a16:creationId xmlns:a16="http://schemas.microsoft.com/office/drawing/2014/main" id="{8D5A7B67-F4B1-8997-18E8-1D040A1FC57A}"/>
                </a:ext>
              </a:extLst>
            </p:cNvPr>
            <p:cNvSpPr/>
            <p:nvPr/>
          </p:nvSpPr>
          <p:spPr>
            <a:xfrm>
              <a:off x="2393097" y="3427350"/>
              <a:ext cx="573254" cy="1801501"/>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chemeClr val="accent1"/>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sp>
        <p:nvSpPr>
          <p:cNvPr id="20" name="Arrow: Pentagon 19">
            <a:extLst>
              <a:ext uri="{FF2B5EF4-FFF2-40B4-BE49-F238E27FC236}">
                <a16:creationId xmlns:a16="http://schemas.microsoft.com/office/drawing/2014/main" id="{0FD1F299-FC46-5E4E-2C15-EDE82F7E8AA4}"/>
              </a:ext>
            </a:extLst>
          </p:cNvPr>
          <p:cNvSpPr/>
          <p:nvPr/>
        </p:nvSpPr>
        <p:spPr>
          <a:xfrm rot="5400000" flipV="1">
            <a:off x="4423260" y="3749103"/>
            <a:ext cx="2191914" cy="677640"/>
          </a:xfrm>
          <a:prstGeom prst="homePlate">
            <a:avLst>
              <a:gd name="adj" fmla="val 49100"/>
            </a:avLst>
          </a:prstGeom>
          <a:solidFill>
            <a:schemeClr val="accent4"/>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FC1D38C6-BC50-400C-B45B-0A8C4F9C99D1}"/>
              </a:ext>
            </a:extLst>
          </p:cNvPr>
          <p:cNvSpPr/>
          <p:nvPr/>
        </p:nvSpPr>
        <p:spPr>
          <a:xfrm>
            <a:off x="3777229" y="2188661"/>
            <a:ext cx="1920240" cy="7391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Homens</a:t>
            </a:r>
            <a:r>
              <a:rPr kumimoji="0" lang="en-US" sz="1800" b="0" i="0" u="none" strike="noStrike" kern="1200" cap="none" spc="0" normalizeH="0" baseline="0" noProof="0" dirty="0">
                <a:ln>
                  <a:noFill/>
                </a:ln>
                <a:solidFill>
                  <a:srgbClr val="279189"/>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15−17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1,a,b,c</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5" name="Arrow: Down 112">
            <a:extLst>
              <a:ext uri="{FF2B5EF4-FFF2-40B4-BE49-F238E27FC236}">
                <a16:creationId xmlns:a16="http://schemas.microsoft.com/office/drawing/2014/main" id="{607CFFCE-814A-62B0-5B9B-D9A3D5AEA212}"/>
              </a:ext>
            </a:extLst>
          </p:cNvPr>
          <p:cNvSpPr/>
          <p:nvPr/>
        </p:nvSpPr>
        <p:spPr>
          <a:xfrm>
            <a:off x="3767069" y="2994192"/>
            <a:ext cx="146304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79189"/>
                </a:solidFill>
                <a:effectLst/>
                <a:uLnTx/>
                <a:uFillTx/>
                <a:latin typeface="Arial" panose="020B0604020202020204"/>
                <a:ea typeface="+mn-ea"/>
                <a:cs typeface="+mn-cs"/>
              </a:rPr>
              <a:t>~ 68</a:t>
            </a:r>
            <a:r>
              <a:rPr kumimoji="0" lang="en-US" sz="40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79189"/>
              </a:solidFill>
              <a:effectLst/>
              <a:uLnTx/>
              <a:uFillTx/>
              <a:latin typeface="Arial" panose="020B0604020202020204"/>
              <a:ea typeface="+mn-ea"/>
              <a:cs typeface="+mn-cs"/>
            </a:endParaRPr>
          </a:p>
        </p:txBody>
      </p:sp>
      <p:grpSp>
        <p:nvGrpSpPr>
          <p:cNvPr id="56" name="Group 55">
            <a:extLst>
              <a:ext uri="{FF2B5EF4-FFF2-40B4-BE49-F238E27FC236}">
                <a16:creationId xmlns:a16="http://schemas.microsoft.com/office/drawing/2014/main" id="{F396E6D4-0F05-7487-9AD9-56FAF457A35D}"/>
              </a:ext>
            </a:extLst>
          </p:cNvPr>
          <p:cNvGrpSpPr/>
          <p:nvPr/>
        </p:nvGrpSpPr>
        <p:grpSpPr>
          <a:xfrm>
            <a:off x="4691799" y="3852920"/>
            <a:ext cx="948054" cy="1988128"/>
            <a:chOff x="5017097" y="3324373"/>
            <a:chExt cx="948054" cy="1988128"/>
          </a:xfrm>
        </p:grpSpPr>
        <p:sp>
          <p:nvSpPr>
            <p:cNvPr id="46" name="Freeform: Shape 45">
              <a:extLst>
                <a:ext uri="{FF2B5EF4-FFF2-40B4-BE49-F238E27FC236}">
                  <a16:creationId xmlns:a16="http://schemas.microsoft.com/office/drawing/2014/main" id="{B8E90C3B-4275-8675-56DA-FF8B70E34768}"/>
                </a:ext>
              </a:extLst>
            </p:cNvPr>
            <p:cNvSpPr/>
            <p:nvPr/>
          </p:nvSpPr>
          <p:spPr>
            <a:xfrm>
              <a:off x="5054531" y="3324373"/>
              <a:ext cx="691227" cy="1904478"/>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49" name="Oval 48">
              <a:extLst>
                <a:ext uri="{FF2B5EF4-FFF2-40B4-BE49-F238E27FC236}">
                  <a16:creationId xmlns:a16="http://schemas.microsoft.com/office/drawing/2014/main" id="{680CE47B-E57E-550F-03BF-6DDB9A12D411}"/>
                </a:ext>
              </a:extLst>
            </p:cNvPr>
            <p:cNvSpPr/>
            <p:nvPr/>
          </p:nvSpPr>
          <p:spPr>
            <a:xfrm>
              <a:off x="5017097"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2" name="Arrow: Pentagon 21">
            <a:extLst>
              <a:ext uri="{FF2B5EF4-FFF2-40B4-BE49-F238E27FC236}">
                <a16:creationId xmlns:a16="http://schemas.microsoft.com/office/drawing/2014/main" id="{313457FD-B3F0-D596-B015-CB9F6484771A}"/>
              </a:ext>
            </a:extLst>
          </p:cNvPr>
          <p:cNvSpPr/>
          <p:nvPr/>
        </p:nvSpPr>
        <p:spPr>
          <a:xfrm rot="5400000" flipV="1">
            <a:off x="7016561" y="3732985"/>
            <a:ext cx="215968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574FBE6B-C083-4212-B3C2-7ECD5099C302}"/>
              </a:ext>
            </a:extLst>
          </p:cNvPr>
          <p:cNvSpPr/>
          <p:nvPr/>
        </p:nvSpPr>
        <p:spPr>
          <a:xfrm>
            <a:off x="6614884" y="2188661"/>
            <a:ext cx="1920240" cy="7391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15−19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2,d</a:t>
            </a:r>
          </a:p>
        </p:txBody>
      </p:sp>
      <p:sp>
        <p:nvSpPr>
          <p:cNvPr id="24" name="Arrow: Down 112">
            <a:extLst>
              <a:ext uri="{FF2B5EF4-FFF2-40B4-BE49-F238E27FC236}">
                <a16:creationId xmlns:a16="http://schemas.microsoft.com/office/drawing/2014/main" id="{C0BB7536-52A1-DC12-68C8-074D4843147B}"/>
              </a:ext>
            </a:extLst>
          </p:cNvPr>
          <p:cNvSpPr/>
          <p:nvPr/>
        </p:nvSpPr>
        <p:spPr>
          <a:xfrm>
            <a:off x="6813004" y="2994191"/>
            <a:ext cx="120591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67</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5" name="Group 54">
            <a:extLst>
              <a:ext uri="{FF2B5EF4-FFF2-40B4-BE49-F238E27FC236}">
                <a16:creationId xmlns:a16="http://schemas.microsoft.com/office/drawing/2014/main" id="{B974DAFE-4F0E-8372-8ED0-1DFEA1DC34D5}"/>
              </a:ext>
            </a:extLst>
          </p:cNvPr>
          <p:cNvGrpSpPr/>
          <p:nvPr/>
        </p:nvGrpSpPr>
        <p:grpSpPr>
          <a:xfrm flipH="1">
            <a:off x="6953713" y="3839070"/>
            <a:ext cx="1005275" cy="2001977"/>
            <a:chOff x="7965543" y="3310524"/>
            <a:chExt cx="1005275" cy="2001977"/>
          </a:xfrm>
        </p:grpSpPr>
        <p:sp>
          <p:nvSpPr>
            <p:cNvPr id="38" name="Freeform: Shape 37">
              <a:extLst>
                <a:ext uri="{FF2B5EF4-FFF2-40B4-BE49-F238E27FC236}">
                  <a16:creationId xmlns:a16="http://schemas.microsoft.com/office/drawing/2014/main" id="{68A6424F-FB8C-EB85-6BD2-70EFE6B50AB4}"/>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accent1"/>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0" name="Oval 49">
              <a:extLst>
                <a:ext uri="{FF2B5EF4-FFF2-40B4-BE49-F238E27FC236}">
                  <a16:creationId xmlns:a16="http://schemas.microsoft.com/office/drawing/2014/main" id="{5BD8981A-37DF-5A16-59C6-25C61B37A451}"/>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1" name="Arrow: Pentagon 20">
            <a:extLst>
              <a:ext uri="{FF2B5EF4-FFF2-40B4-BE49-F238E27FC236}">
                <a16:creationId xmlns:a16="http://schemas.microsoft.com/office/drawing/2014/main" id="{E9661491-176D-B1D4-8260-1BFB46A00D59}"/>
              </a:ext>
            </a:extLst>
          </p:cNvPr>
          <p:cNvSpPr/>
          <p:nvPr/>
        </p:nvSpPr>
        <p:spPr>
          <a:xfrm rot="5400000" flipV="1">
            <a:off x="9699290" y="3378415"/>
            <a:ext cx="1450531" cy="677638"/>
          </a:xfrm>
          <a:prstGeom prst="homePlate">
            <a:avLst>
              <a:gd name="adj" fmla="val 49100"/>
            </a:avLst>
          </a:prstGeom>
          <a:solidFill>
            <a:schemeClr val="accent4"/>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39" name="Rectangle 138">
            <a:extLst>
              <a:ext uri="{FF2B5EF4-FFF2-40B4-BE49-F238E27FC236}">
                <a16:creationId xmlns:a16="http://schemas.microsoft.com/office/drawing/2014/main" id="{2BD1CA04-306C-40E7-A083-B9EE2C23DBC2}"/>
              </a:ext>
            </a:extLst>
          </p:cNvPr>
          <p:cNvSpPr/>
          <p:nvPr/>
        </p:nvSpPr>
        <p:spPr>
          <a:xfrm>
            <a:off x="9285101" y="2188661"/>
            <a:ext cx="1920240" cy="7275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Homens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15−19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2,d</a:t>
            </a:r>
          </a:p>
        </p:txBody>
      </p:sp>
      <p:sp>
        <p:nvSpPr>
          <p:cNvPr id="12" name="Arrow: Down 112">
            <a:extLst>
              <a:ext uri="{FF2B5EF4-FFF2-40B4-BE49-F238E27FC236}">
                <a16:creationId xmlns:a16="http://schemas.microsoft.com/office/drawing/2014/main" id="{7B7BDE6B-FB3D-21D0-EA71-F05B17FEEB41}"/>
              </a:ext>
            </a:extLst>
          </p:cNvPr>
          <p:cNvSpPr/>
          <p:nvPr/>
        </p:nvSpPr>
        <p:spPr>
          <a:xfrm>
            <a:off x="9117029" y="2994192"/>
            <a:ext cx="120591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79189"/>
                </a:solidFill>
                <a:effectLst/>
                <a:uLnTx/>
                <a:uFillTx/>
                <a:latin typeface="Arial" panose="020B0604020202020204"/>
                <a:ea typeface="+mn-ea"/>
                <a:cs typeface="+mn-cs"/>
              </a:rPr>
              <a:t>45</a:t>
            </a:r>
            <a:r>
              <a:rPr kumimoji="0" lang="en-US" sz="40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79189"/>
              </a:solidFill>
              <a:effectLst/>
              <a:uLnTx/>
              <a:uFillTx/>
              <a:latin typeface="Arial" panose="020B0604020202020204"/>
              <a:ea typeface="+mn-ea"/>
              <a:cs typeface="+mn-cs"/>
            </a:endParaRPr>
          </a:p>
        </p:txBody>
      </p:sp>
      <p:grpSp>
        <p:nvGrpSpPr>
          <p:cNvPr id="52" name="Group 51">
            <a:extLst>
              <a:ext uri="{FF2B5EF4-FFF2-40B4-BE49-F238E27FC236}">
                <a16:creationId xmlns:a16="http://schemas.microsoft.com/office/drawing/2014/main" id="{F5D496AA-072E-5CDB-DB58-F4E4ED298052}"/>
              </a:ext>
            </a:extLst>
          </p:cNvPr>
          <p:cNvGrpSpPr/>
          <p:nvPr/>
        </p:nvGrpSpPr>
        <p:grpSpPr>
          <a:xfrm>
            <a:off x="9574154" y="3694411"/>
            <a:ext cx="948054" cy="2146637"/>
            <a:chOff x="10689764" y="3165864"/>
            <a:chExt cx="948054" cy="2146637"/>
          </a:xfrm>
        </p:grpSpPr>
        <p:sp>
          <p:nvSpPr>
            <p:cNvPr id="45" name="Freeform: Shape 44">
              <a:extLst>
                <a:ext uri="{FF2B5EF4-FFF2-40B4-BE49-F238E27FC236}">
                  <a16:creationId xmlns:a16="http://schemas.microsoft.com/office/drawing/2014/main" id="{548A6DD8-C6EE-F71F-5790-1D0D5A8CD91A}"/>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51" name="Oval 50">
              <a:extLst>
                <a:ext uri="{FF2B5EF4-FFF2-40B4-BE49-F238E27FC236}">
                  <a16:creationId xmlns:a16="http://schemas.microsoft.com/office/drawing/2014/main" id="{282B1FB9-7B16-BB29-CED9-2F5E917C389C}"/>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cxnSp>
        <p:nvCxnSpPr>
          <p:cNvPr id="64" name="Straight Connector 63">
            <a:extLst>
              <a:ext uri="{FF2B5EF4-FFF2-40B4-BE49-F238E27FC236}">
                <a16:creationId xmlns:a16="http://schemas.microsoft.com/office/drawing/2014/main" id="{76EAD57E-8D7E-A011-A30C-5E0795583BB5}"/>
              </a:ext>
            </a:extLst>
          </p:cNvPr>
          <p:cNvCxnSpPr>
            <a:cxnSpLocks/>
          </p:cNvCxnSpPr>
          <p:nvPr/>
        </p:nvCxnSpPr>
        <p:spPr>
          <a:xfrm>
            <a:off x="805702" y="2991965"/>
            <a:ext cx="5238427"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62C3070-4F97-01CC-0547-2705B8A6AB72}"/>
              </a:ext>
            </a:extLst>
          </p:cNvPr>
          <p:cNvCxnSpPr>
            <a:cxnSpLocks/>
          </p:cNvCxnSpPr>
          <p:nvPr/>
        </p:nvCxnSpPr>
        <p:spPr>
          <a:xfrm>
            <a:off x="6374701" y="2991965"/>
            <a:ext cx="4737374"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89EF5F77-61FB-6A61-DE26-C3041408741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39C3CC69-10C2-6438-0265-FC19573F3C75}"/>
              </a:ext>
            </a:extLst>
          </p:cNvPr>
          <p:cNvSpPr txBox="1"/>
          <p:nvPr/>
        </p:nvSpPr>
        <p:spPr>
          <a:xfrm>
            <a:off x="3441814" y="1556410"/>
            <a:ext cx="5308372"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Incidência</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de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Verrugas</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Anogenitais</a:t>
            </a:r>
            <a:endPar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cxnSp>
        <p:nvCxnSpPr>
          <p:cNvPr id="13" name="Straight Arrow Connector 12">
            <a:extLst>
              <a:ext uri="{FF2B5EF4-FFF2-40B4-BE49-F238E27FC236}">
                <a16:creationId xmlns:a16="http://schemas.microsoft.com/office/drawing/2014/main" id="{B316965B-A937-7676-239C-F712E1E61442}"/>
              </a:ext>
            </a:extLst>
          </p:cNvPr>
          <p:cNvCxnSpPr>
            <a:cxnSpLocks/>
          </p:cNvCxnSpPr>
          <p:nvPr/>
        </p:nvCxnSpPr>
        <p:spPr>
          <a:xfrm>
            <a:off x="1188045" y="3104044"/>
            <a:ext cx="0" cy="457200"/>
          </a:xfrm>
          <a:prstGeom prst="straightConnector1">
            <a:avLst/>
          </a:prstGeom>
          <a:ln w="38100" cap="rnd">
            <a:solidFill>
              <a:schemeClr val="accent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05023FAC-422E-D034-2EF4-0C6EE7ADFFCD}"/>
              </a:ext>
            </a:extLst>
          </p:cNvPr>
          <p:cNvCxnSpPr>
            <a:cxnSpLocks/>
          </p:cNvCxnSpPr>
          <p:nvPr/>
        </p:nvCxnSpPr>
        <p:spPr>
          <a:xfrm>
            <a:off x="6616994" y="3104044"/>
            <a:ext cx="0" cy="457200"/>
          </a:xfrm>
          <a:prstGeom prst="straightConnector1">
            <a:avLst/>
          </a:prstGeom>
          <a:ln w="38100" cap="rnd">
            <a:solidFill>
              <a:schemeClr val="accent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89125B71-52CF-D926-91B4-0A78AF79AC2E}"/>
              </a:ext>
            </a:extLst>
          </p:cNvPr>
          <p:cNvCxnSpPr>
            <a:cxnSpLocks/>
          </p:cNvCxnSpPr>
          <p:nvPr/>
        </p:nvCxnSpPr>
        <p:spPr>
          <a:xfrm>
            <a:off x="3619281" y="3104044"/>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DD06844E-CD9C-9A45-A6DF-BF77D8065D55}"/>
              </a:ext>
            </a:extLst>
          </p:cNvPr>
          <p:cNvCxnSpPr>
            <a:cxnSpLocks/>
          </p:cNvCxnSpPr>
          <p:nvPr/>
        </p:nvCxnSpPr>
        <p:spPr>
          <a:xfrm>
            <a:off x="8938927" y="3104044"/>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pic>
        <p:nvPicPr>
          <p:cNvPr id="9" name="Gráfico 8">
            <a:extLst>
              <a:ext uri="{FF2B5EF4-FFF2-40B4-BE49-F238E27FC236}">
                <a16:creationId xmlns:a16="http://schemas.microsoft.com/office/drawing/2014/main" id="{8981D16F-D295-73A9-2EA6-F4986FE33A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6450" y="2635815"/>
            <a:ext cx="427193" cy="427193"/>
          </a:xfrm>
          <a:prstGeom prst="rect">
            <a:avLst/>
          </a:prstGeom>
        </p:spPr>
      </p:pic>
      <p:pic>
        <p:nvPicPr>
          <p:cNvPr id="27" name="Gráfico 26">
            <a:extLst>
              <a:ext uri="{FF2B5EF4-FFF2-40B4-BE49-F238E27FC236}">
                <a16:creationId xmlns:a16="http://schemas.microsoft.com/office/drawing/2014/main" id="{6A9E5129-3096-9556-5014-E95DE1B74F1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79593" y="2647666"/>
            <a:ext cx="797819" cy="461895"/>
          </a:xfrm>
          <a:prstGeom prst="rect">
            <a:avLst/>
          </a:prstGeom>
        </p:spPr>
      </p:pic>
      <p:pic>
        <p:nvPicPr>
          <p:cNvPr id="28" name="Gráfico 27">
            <a:extLst>
              <a:ext uri="{FF2B5EF4-FFF2-40B4-BE49-F238E27FC236}">
                <a16:creationId xmlns:a16="http://schemas.microsoft.com/office/drawing/2014/main" id="{86E5E196-21A3-B586-AE35-67E1805CA69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19336" y="2571779"/>
            <a:ext cx="848384" cy="848384"/>
          </a:xfrm>
          <a:prstGeom prst="rect">
            <a:avLst/>
          </a:prstGeom>
        </p:spPr>
      </p:pic>
      <p:pic>
        <p:nvPicPr>
          <p:cNvPr id="30" name="Gráfico 29">
            <a:extLst>
              <a:ext uri="{FF2B5EF4-FFF2-40B4-BE49-F238E27FC236}">
                <a16:creationId xmlns:a16="http://schemas.microsoft.com/office/drawing/2014/main" id="{F7BF926E-77B1-D76A-2EE1-F573E7FDD65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11066283" y="2562446"/>
            <a:ext cx="848384" cy="848384"/>
          </a:xfrm>
          <a:prstGeom prst="rect">
            <a:avLst/>
          </a:prstGeom>
        </p:spPr>
      </p:pic>
    </p:spTree>
    <p:extLst>
      <p:ext uri="{BB962C8B-B14F-4D97-AF65-F5344CB8AC3E}">
        <p14:creationId xmlns:p14="http://schemas.microsoft.com/office/powerpoint/2010/main" val="36946838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a:extLst>
              <a:ext uri="{FF2B5EF4-FFF2-40B4-BE49-F238E27FC236}">
                <a16:creationId xmlns:a16="http://schemas.microsoft.com/office/drawing/2014/main" id="{70BE17D6-4A79-3F31-9A45-7A922B2EF1FD}"/>
              </a:ext>
            </a:extLst>
          </p:cNvPr>
          <p:cNvSpPr txBox="1"/>
          <p:nvPr/>
        </p:nvSpPr>
        <p:spPr>
          <a:xfrm>
            <a:off x="1669966" y="1904037"/>
            <a:ext cx="416669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prstClr val="black">
                    <a:lumMod val="65000"/>
                    <a:lumOff val="35000"/>
                  </a:prstClr>
                </a:solidFill>
                <a:latin typeface="+mn-lt"/>
                <a:ea typeface="+mn-ea"/>
                <a:cs typeface="+mn-cs"/>
              </a:defRPr>
            </a:pP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Relacionadas</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ao</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HPV 6/11/16/18</a:t>
            </a:r>
            <a:endParaRPr kumimoji="0" lang="en-PH" sz="1800" b="1" i="0" u="none" strike="noStrike" kern="1200" cap="none" spc="0" normalizeH="0" baseline="0" noProof="0" dirty="0">
              <a:ln>
                <a:noFill/>
              </a:ln>
              <a:solidFill>
                <a:srgbClr val="777777"/>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7897F892-76C3-42A8-CB0C-42EF01508D3A}"/>
              </a:ext>
            </a:extLst>
          </p:cNvPr>
          <p:cNvSpPr txBox="1"/>
          <p:nvPr/>
        </p:nvSpPr>
        <p:spPr>
          <a:xfrm>
            <a:off x="6957330" y="1904037"/>
            <a:ext cx="4314341" cy="338554"/>
          </a:xfrm>
          <a:prstGeom prst="rect">
            <a:avLst/>
          </a:prstGeom>
          <a:noFill/>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prstClr val="black">
                    <a:lumMod val="65000"/>
                    <a:lumOff val="35000"/>
                  </a:prstClr>
                </a:solidFill>
                <a:latin typeface="+mn-lt"/>
                <a:ea typeface="+mn-ea"/>
                <a:cs typeface="+mn-cs"/>
              </a:defRPr>
            </a:pP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Relacionadas</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ao</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HPV 31/33/45/52/58</a:t>
            </a:r>
            <a:endParaRPr kumimoji="0" lang="en-PH" sz="1800" b="1" i="0" u="none" strike="noStrike" kern="1200" cap="none" spc="0" normalizeH="0" baseline="0" noProof="0" dirty="0">
              <a:ln>
                <a:noFill/>
              </a:ln>
              <a:solidFill>
                <a:srgbClr val="777777"/>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5FA20831-C506-4D9C-98B2-EF79DA807372}"/>
              </a:ext>
            </a:extLst>
          </p:cNvPr>
          <p:cNvSpPr>
            <a:spLocks noGrp="1"/>
          </p:cNvSpPr>
          <p:nvPr>
            <p:ph type="title"/>
          </p:nvPr>
        </p:nvSpPr>
        <p:spPr>
          <a:xfrm>
            <a:off x="278687" y="123825"/>
            <a:ext cx="9632229" cy="951509"/>
          </a:xfrm>
        </p:spPr>
        <p:txBody>
          <a:bodyPr/>
          <a:lstStyle/>
          <a:p>
            <a:pPr>
              <a:lnSpc>
                <a:spcPct val="100000"/>
              </a:lnSpc>
            </a:pPr>
            <a:r>
              <a:rPr lang="en-US" dirty="0"/>
              <a:t>GARDASIL</a:t>
            </a:r>
            <a:r>
              <a:rPr lang="en-US" baseline="30000" dirty="0"/>
              <a:t>®</a:t>
            </a:r>
            <a:r>
              <a:rPr lang="en-US" dirty="0"/>
              <a:t>9 </a:t>
            </a:r>
            <a:r>
              <a:rPr lang="pt-BR" dirty="0"/>
              <a:t>Reduziu a Incidência de Pré-cânceres Causados pelo HPV</a:t>
            </a:r>
            <a:r>
              <a:rPr lang="en-US" baseline="30000" dirty="0"/>
              <a:t>1</a:t>
            </a:r>
          </a:p>
        </p:txBody>
      </p:sp>
      <p:sp>
        <p:nvSpPr>
          <p:cNvPr id="14" name="Text Placeholder 13">
            <a:extLst>
              <a:ext uri="{FF2B5EF4-FFF2-40B4-BE49-F238E27FC236}">
                <a16:creationId xmlns:a16="http://schemas.microsoft.com/office/drawing/2014/main" id="{33F09FEB-FD6D-72E0-1BB3-91C0A4A4BFCA}"/>
              </a:ext>
            </a:extLst>
          </p:cNvPr>
          <p:cNvSpPr>
            <a:spLocks noGrp="1"/>
          </p:cNvSpPr>
          <p:nvPr>
            <p:ph type="body" sz="quarter" idx="13"/>
          </p:nvPr>
        </p:nvSpPr>
        <p:spPr>
          <a:xfrm>
            <a:off x="224056" y="5948479"/>
            <a:ext cx="11802843" cy="719022"/>
          </a:xfrm>
        </p:spPr>
        <p:txBody>
          <a:bodyPr/>
          <a:lstStyle/>
          <a:p>
            <a:pPr>
              <a:lnSpc>
                <a:spcPct val="95000"/>
              </a:lnSpc>
              <a:defRPr/>
            </a:pPr>
            <a:r>
              <a:rPr kumimoji="0" lang="pt-BR" sz="800" b="0" i="0" u="none" strike="noStrike" kern="1200" cap="none" spc="0" normalizeH="0" baseline="0" noProof="0" dirty="0">
                <a:ln>
                  <a:noFill/>
                </a:ln>
                <a:solidFill>
                  <a:schemeClr val="bg1">
                    <a:lumMod val="50000"/>
                  </a:schemeClr>
                </a:solidFill>
                <a:effectLst/>
                <a:uLnTx/>
                <a:uFillTx/>
              </a:rPr>
              <a:t>HPV: papilomavírus humano; IC: intervalo de confiança; RR: redução de risco.</a:t>
            </a:r>
          </a:p>
          <a:p>
            <a:pPr>
              <a:lnSpc>
                <a:spcPct val="95000"/>
              </a:lnSpc>
              <a:defRPr/>
            </a:pPr>
            <a:r>
              <a:rPr kumimoji="0" lang="en-US" sz="800" i="0" u="none" strike="noStrike" kern="1200" cap="none" spc="0" normalizeH="0" baseline="30000" noProof="0" dirty="0">
                <a:ln>
                  <a:noFill/>
                </a:ln>
                <a:solidFill>
                  <a:schemeClr val="bg1">
                    <a:lumMod val="50000"/>
                  </a:schemeClr>
                </a:solidFill>
                <a:effectLst/>
                <a:uLnTx/>
                <a:uFillTx/>
              </a:rPr>
              <a:t>a</a:t>
            </a:r>
            <a:r>
              <a:rPr kumimoji="0" lang="pt-BR" sz="800" i="0" u="none" strike="noStrike" kern="1200" cap="none" spc="0" normalizeH="0" noProof="0" dirty="0">
                <a:ln>
                  <a:noFill/>
                </a:ln>
                <a:solidFill>
                  <a:schemeClr val="bg1">
                    <a:lumMod val="50000"/>
                  </a:schemeClr>
                </a:solidFill>
                <a:effectLst/>
                <a:uLnTx/>
                <a:uFillTx/>
              </a:rPr>
              <a:t>Com base em dados de uma análise de eficácia, imunogenicidade e segurança do GARDASIL®9 em mulheres com idade entre 16 e 26 anos em 18 países (2007–2009). Os participantes foram acompanhados por no máximo 6 anos após a primeira dose</a:t>
            </a:r>
            <a:r>
              <a:rPr kumimoji="0" lang="en-US" sz="800" i="0" u="none" strike="noStrike" kern="1200" cap="none" spc="0" normalizeH="0" noProof="0" dirty="0">
                <a:ln>
                  <a:noFill/>
                </a:ln>
                <a:solidFill>
                  <a:schemeClr val="bg1">
                    <a:lumMod val="50000"/>
                  </a:schemeClr>
                </a:solidFill>
                <a:effectLst/>
                <a:uLnTx/>
                <a:uFillTx/>
              </a:rPr>
              <a:t>.</a:t>
            </a:r>
            <a:r>
              <a:rPr kumimoji="0" lang="en-US" sz="800" i="0" u="none" strike="noStrike" kern="1200" cap="none" spc="0" normalizeH="0" baseline="30000" noProof="0" dirty="0">
                <a:ln>
                  <a:noFill/>
                </a:ln>
                <a:solidFill>
                  <a:schemeClr val="bg1">
                    <a:lumMod val="50000"/>
                  </a:schemeClr>
                </a:solidFill>
                <a:effectLst/>
                <a:uLnTx/>
                <a:uFillTx/>
              </a:rPr>
              <a:t>1</a:t>
            </a:r>
          </a:p>
          <a:p>
            <a:pPr marL="0" marR="0" lvl="0" indent="0" algn="l" defTabSz="914400" rtl="0" eaLnBrk="1" fontAlgn="auto" latinLnBrk="0" hangingPunct="1">
              <a:lnSpc>
                <a:spcPct val="95000"/>
              </a:lnSpc>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rPr>
              <a:t>1. </a:t>
            </a:r>
            <a:r>
              <a:rPr kumimoji="0" lang="da-DK" sz="800" b="0" i="0" u="none" strike="noStrike" kern="1200" cap="none" spc="0" normalizeH="0" baseline="0" noProof="0" dirty="0">
                <a:ln>
                  <a:noFill/>
                </a:ln>
                <a:solidFill>
                  <a:schemeClr val="bg1">
                    <a:lumMod val="50000"/>
                  </a:schemeClr>
                </a:solidFill>
                <a:effectLst/>
                <a:uLnTx/>
                <a:uFillTx/>
              </a:rPr>
              <a:t>Huh WK, Joura EA, Giuliano AR et al. Final efficacy, immunogenicity, and safety analyses of a nine-valent human papillomavirus vaccine in women aged 16-26 years: a randomised, double-blind trial. </a:t>
            </a:r>
            <a:r>
              <a:rPr kumimoji="0" lang="da-DK" sz="800" b="0" i="1" u="none" strike="noStrike" kern="1200" cap="none" spc="0" normalizeH="0" baseline="0" noProof="0" dirty="0">
                <a:ln>
                  <a:noFill/>
                </a:ln>
                <a:solidFill>
                  <a:schemeClr val="bg1">
                    <a:lumMod val="50000"/>
                  </a:schemeClr>
                </a:solidFill>
                <a:effectLst/>
                <a:uLnTx/>
                <a:uFillTx/>
              </a:rPr>
              <a:t>Lancet</a:t>
            </a:r>
            <a:r>
              <a:rPr kumimoji="0" lang="da-DK" sz="800" b="0" i="0" u="none" strike="noStrike" kern="1200" cap="none" spc="0" normalizeH="0" baseline="0" noProof="0" dirty="0">
                <a:ln>
                  <a:noFill/>
                </a:ln>
                <a:solidFill>
                  <a:schemeClr val="bg1">
                    <a:lumMod val="50000"/>
                  </a:schemeClr>
                </a:solidFill>
                <a:effectLst/>
                <a:uLnTx/>
                <a:uFillTx/>
              </a:rPr>
              <a:t>. 2017;390:2143–2159.</a:t>
            </a:r>
            <a:endParaRPr kumimoji="0" lang="en-PH" sz="800" b="0" i="0" u="none" strike="noStrike" kern="1200" cap="none" spc="0" normalizeH="0" baseline="0" noProof="0" dirty="0">
              <a:ln>
                <a:noFill/>
              </a:ln>
              <a:solidFill>
                <a:schemeClr val="bg1">
                  <a:lumMod val="50000"/>
                </a:schemeClr>
              </a:solidFill>
              <a:effectLst/>
              <a:uLnTx/>
              <a:uFillTx/>
            </a:endParaRPr>
          </a:p>
        </p:txBody>
      </p:sp>
      <p:graphicFrame>
        <p:nvGraphicFramePr>
          <p:cNvPr id="18" name="Chart 17">
            <a:extLst>
              <a:ext uri="{FF2B5EF4-FFF2-40B4-BE49-F238E27FC236}">
                <a16:creationId xmlns:a16="http://schemas.microsoft.com/office/drawing/2014/main" id="{45E03316-105B-4A39-875E-D6730FEC661A}"/>
              </a:ext>
            </a:extLst>
          </p:cNvPr>
          <p:cNvGraphicFramePr/>
          <p:nvPr/>
        </p:nvGraphicFramePr>
        <p:xfrm>
          <a:off x="6481526" y="2393517"/>
          <a:ext cx="5040352" cy="32766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a:extLst>
              <a:ext uri="{FF2B5EF4-FFF2-40B4-BE49-F238E27FC236}">
                <a16:creationId xmlns:a16="http://schemas.microsoft.com/office/drawing/2014/main" id="{F5625F97-5281-A6D9-E030-8C9524C32A69}"/>
              </a:ext>
            </a:extLst>
          </p:cNvPr>
          <p:cNvGraphicFramePr/>
          <p:nvPr/>
        </p:nvGraphicFramePr>
        <p:xfrm>
          <a:off x="1276465" y="2393516"/>
          <a:ext cx="5040352" cy="3276601"/>
        </p:xfrm>
        <a:graphic>
          <a:graphicData uri="http://schemas.openxmlformats.org/drawingml/2006/chart">
            <c:chart xmlns:c="http://schemas.openxmlformats.org/drawingml/2006/chart" xmlns:r="http://schemas.openxmlformats.org/officeDocument/2006/relationships" r:id="rId4"/>
          </a:graphicData>
        </a:graphic>
      </p:graphicFrame>
      <p:grpSp>
        <p:nvGrpSpPr>
          <p:cNvPr id="4" name="Group 3">
            <a:extLst>
              <a:ext uri="{FF2B5EF4-FFF2-40B4-BE49-F238E27FC236}">
                <a16:creationId xmlns:a16="http://schemas.microsoft.com/office/drawing/2014/main" id="{294F60E0-BD6F-58D8-6E88-7BA912D573D6}"/>
              </a:ext>
            </a:extLst>
          </p:cNvPr>
          <p:cNvGrpSpPr/>
          <p:nvPr/>
        </p:nvGrpSpPr>
        <p:grpSpPr>
          <a:xfrm>
            <a:off x="4873640" y="5711254"/>
            <a:ext cx="2608270" cy="357500"/>
            <a:chOff x="4865680" y="5591348"/>
            <a:chExt cx="2608270" cy="357500"/>
          </a:xfrm>
        </p:grpSpPr>
        <p:sp>
          <p:nvSpPr>
            <p:cNvPr id="41" name="Rectangle 40">
              <a:extLst>
                <a:ext uri="{FF2B5EF4-FFF2-40B4-BE49-F238E27FC236}">
                  <a16:creationId xmlns:a16="http://schemas.microsoft.com/office/drawing/2014/main" id="{3BB0CF22-858B-178A-D648-47AA8829F8B1}"/>
                </a:ext>
              </a:extLst>
            </p:cNvPr>
            <p:cNvSpPr/>
            <p:nvPr/>
          </p:nvSpPr>
          <p:spPr>
            <a:xfrm>
              <a:off x="4865680" y="5626112"/>
              <a:ext cx="118872" cy="1217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2EF4D296-E1D6-2A2F-20B7-402C56BD3AD5}"/>
                </a:ext>
              </a:extLst>
            </p:cNvPr>
            <p:cNvSpPr txBox="1"/>
            <p:nvPr/>
          </p:nvSpPr>
          <p:spPr>
            <a:xfrm>
              <a:off x="6456453" y="5591348"/>
              <a:ext cx="1017497" cy="357500"/>
            </a:xfrm>
            <a:prstGeom prst="rect">
              <a:avLst/>
            </a:prstGeom>
            <a:noFill/>
          </p:spPr>
          <p:txBody>
            <a:bodyPr wrap="square" lIns="0" tIns="0" rIns="0" bIns="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GARDASIL</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panose="020B0604020202020204" pitchFamily="34" charset="0"/>
                </a:rPr>
                <a:t>®</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(N = 7.105)</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F2A44EFB-FCBE-4928-1D75-87F24A1CBBBA}"/>
                </a:ext>
              </a:extLst>
            </p:cNvPr>
            <p:cNvSpPr txBox="1"/>
            <p:nvPr/>
          </p:nvSpPr>
          <p:spPr>
            <a:xfrm>
              <a:off x="5047176" y="5591348"/>
              <a:ext cx="1017497" cy="357500"/>
            </a:xfrm>
            <a:prstGeom prst="rect">
              <a:avLst/>
            </a:prstGeom>
            <a:noFill/>
          </p:spPr>
          <p:txBody>
            <a:bodyPr wrap="square" lIns="0" tIns="0" rIns="0" bIns="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GARDASIL</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panose="020B0604020202020204" pitchFamily="34" charset="0"/>
                </a:rPr>
                <a:t>®</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(N = 7.099)</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58363B25-2379-EE9A-BB90-AD40E5C8B135}"/>
                </a:ext>
              </a:extLst>
            </p:cNvPr>
            <p:cNvSpPr/>
            <p:nvPr/>
          </p:nvSpPr>
          <p:spPr>
            <a:xfrm>
              <a:off x="6282177" y="5626112"/>
              <a:ext cx="118872" cy="1217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4CC800B3-A66C-98F7-EAE7-BB9E540AE184}"/>
              </a:ext>
            </a:extLst>
          </p:cNvPr>
          <p:cNvGrpSpPr/>
          <p:nvPr/>
        </p:nvGrpSpPr>
        <p:grpSpPr>
          <a:xfrm>
            <a:off x="611773" y="2438121"/>
            <a:ext cx="1858489" cy="758283"/>
            <a:chOff x="530148" y="2220951"/>
            <a:chExt cx="1634815" cy="758283"/>
          </a:xfrm>
        </p:grpSpPr>
        <p:sp>
          <p:nvSpPr>
            <p:cNvPr id="6" name="TextBox 5">
              <a:extLst>
                <a:ext uri="{FF2B5EF4-FFF2-40B4-BE49-F238E27FC236}">
                  <a16:creationId xmlns:a16="http://schemas.microsoft.com/office/drawing/2014/main" id="{F50D0674-36BF-5BF8-8D18-0463D4857EE9}"/>
                </a:ext>
              </a:extLst>
            </p:cNvPr>
            <p:cNvSpPr txBox="1"/>
            <p:nvPr/>
          </p:nvSpPr>
          <p:spPr>
            <a:xfrm flipH="1">
              <a:off x="530148" y="2220951"/>
              <a:ext cx="1634815" cy="758283"/>
            </a:xfrm>
            <a:prstGeom prst="roundRect">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33,1</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(IC de 95%:, -101,6–76,3)</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RR de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qualquer</a:t>
              </a: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9" name="Straight Arrow Connector 8">
              <a:extLst>
                <a:ext uri="{FF2B5EF4-FFF2-40B4-BE49-F238E27FC236}">
                  <a16:creationId xmlns:a16="http://schemas.microsoft.com/office/drawing/2014/main" id="{4BF9A2D1-FB15-AF58-768A-9C62674C2897}"/>
                </a:ext>
              </a:extLst>
            </p:cNvPr>
            <p:cNvCxnSpPr>
              <a:cxnSpLocks/>
            </p:cNvCxnSpPr>
            <p:nvPr/>
          </p:nvCxnSpPr>
          <p:spPr>
            <a:xfrm>
              <a:off x="694268" y="2331487"/>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DE108F0E-4E46-1D37-7E15-EE60DC32D872}"/>
              </a:ext>
            </a:extLst>
          </p:cNvPr>
          <p:cNvGrpSpPr/>
          <p:nvPr/>
        </p:nvGrpSpPr>
        <p:grpSpPr>
          <a:xfrm>
            <a:off x="4161929" y="3205229"/>
            <a:ext cx="1900996" cy="758283"/>
            <a:chOff x="3776732" y="2866014"/>
            <a:chExt cx="1900996" cy="758283"/>
          </a:xfrm>
        </p:grpSpPr>
        <p:sp>
          <p:nvSpPr>
            <p:cNvPr id="21" name="TextBox 20">
              <a:extLst>
                <a:ext uri="{FF2B5EF4-FFF2-40B4-BE49-F238E27FC236}">
                  <a16:creationId xmlns:a16="http://schemas.microsoft.com/office/drawing/2014/main" id="{5B064267-458B-8457-6822-BAE81F1DDD8D}"/>
                </a:ext>
              </a:extLst>
            </p:cNvPr>
            <p:cNvSpPr txBox="1"/>
            <p:nvPr/>
          </p:nvSpPr>
          <p:spPr>
            <a:xfrm>
              <a:off x="3776732" y="2866014"/>
              <a:ext cx="1900996" cy="758283"/>
            </a:xfrm>
            <a:prstGeom prst="flowChartAlternateProcess">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66,6</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3200" b="1" i="0" u="none" strike="noStrike" kern="1200" cap="none" spc="0" normalizeH="0" baseline="22000" noProof="0" dirty="0">
                <a:ln>
                  <a:noFill/>
                </a:ln>
                <a:solidFill>
                  <a:srgbClr val="279189"/>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(IC de 95%: -203,2–98,7)</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RR de alto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12" name="Straight Arrow Connector 11">
              <a:extLst>
                <a:ext uri="{FF2B5EF4-FFF2-40B4-BE49-F238E27FC236}">
                  <a16:creationId xmlns:a16="http://schemas.microsoft.com/office/drawing/2014/main" id="{7531DA48-EA56-AEC3-E7F3-D13482879DD4}"/>
                </a:ext>
              </a:extLst>
            </p:cNvPr>
            <p:cNvCxnSpPr>
              <a:cxnSpLocks/>
            </p:cNvCxnSpPr>
            <p:nvPr/>
          </p:nvCxnSpPr>
          <p:spPr>
            <a:xfrm>
              <a:off x="3941441" y="3002878"/>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7CC432C4-1EBE-59D2-9B8A-EE6B0FABB1B9}"/>
              </a:ext>
            </a:extLst>
          </p:cNvPr>
          <p:cNvGrpSpPr/>
          <p:nvPr/>
        </p:nvGrpSpPr>
        <p:grpSpPr>
          <a:xfrm>
            <a:off x="6719186" y="3205229"/>
            <a:ext cx="1855635" cy="758283"/>
            <a:chOff x="6987865" y="3169578"/>
            <a:chExt cx="1855635" cy="758283"/>
          </a:xfrm>
        </p:grpSpPr>
        <p:sp>
          <p:nvSpPr>
            <p:cNvPr id="34" name="TextBox 33">
              <a:extLst>
                <a:ext uri="{FF2B5EF4-FFF2-40B4-BE49-F238E27FC236}">
                  <a16:creationId xmlns:a16="http://schemas.microsoft.com/office/drawing/2014/main" id="{35C6C00B-BBBB-31AA-E1EA-5EA84847C07A}"/>
                </a:ext>
              </a:extLst>
            </p:cNvPr>
            <p:cNvSpPr txBox="1"/>
            <p:nvPr/>
          </p:nvSpPr>
          <p:spPr>
            <a:xfrm flipH="1">
              <a:off x="6987865" y="3169578"/>
              <a:ext cx="1855635" cy="758283"/>
            </a:xfrm>
            <a:prstGeom prst="flowChartAlternateProcess">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97,7</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(IC de 95%: 93,3–99,4)</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RR de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qualquer</a:t>
              </a: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13" name="Straight Arrow Connector 12">
              <a:extLst>
                <a:ext uri="{FF2B5EF4-FFF2-40B4-BE49-F238E27FC236}">
                  <a16:creationId xmlns:a16="http://schemas.microsoft.com/office/drawing/2014/main" id="{77C4755C-9F71-48C4-7D91-BF7158CC132D}"/>
                </a:ext>
              </a:extLst>
            </p:cNvPr>
            <p:cNvCxnSpPr>
              <a:cxnSpLocks/>
            </p:cNvCxnSpPr>
            <p:nvPr/>
          </p:nvCxnSpPr>
          <p:spPr>
            <a:xfrm>
              <a:off x="7150204" y="3293842"/>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E7B44CD0-0FB9-B4BE-95A8-4C06C71E6438}"/>
              </a:ext>
            </a:extLst>
          </p:cNvPr>
          <p:cNvGrpSpPr/>
          <p:nvPr/>
        </p:nvGrpSpPr>
        <p:grpSpPr>
          <a:xfrm>
            <a:off x="9232855" y="3205229"/>
            <a:ext cx="1855635" cy="758283"/>
            <a:chOff x="9501534" y="3085170"/>
            <a:chExt cx="1634815" cy="758283"/>
          </a:xfrm>
        </p:grpSpPr>
        <p:sp>
          <p:nvSpPr>
            <p:cNvPr id="39" name="TextBox 38">
              <a:extLst>
                <a:ext uri="{FF2B5EF4-FFF2-40B4-BE49-F238E27FC236}">
                  <a16:creationId xmlns:a16="http://schemas.microsoft.com/office/drawing/2014/main" id="{EAD6B507-8663-695A-8B79-210E3E232F05}"/>
                </a:ext>
              </a:extLst>
            </p:cNvPr>
            <p:cNvSpPr txBox="1"/>
            <p:nvPr/>
          </p:nvSpPr>
          <p:spPr>
            <a:xfrm flipH="1">
              <a:off x="9501534" y="3085170"/>
              <a:ext cx="1634815" cy="758283"/>
            </a:xfrm>
            <a:prstGeom prst="flowChartAlternateProcess">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97,4</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rPr>
                <a:t>(IC de 95%: 85,0–99,9)</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rPr>
                <a:t>RR de </a:t>
              </a:r>
              <a:r>
                <a:rPr kumimoji="0" lang="en-US" sz="900" b="0" i="0" u="none" strike="noStrike" kern="1200" cap="none" spc="0" normalizeH="0" baseline="0" noProof="0" dirty="0" err="1">
                  <a:ln>
                    <a:noFill/>
                  </a:ln>
                  <a:solidFill>
                    <a:srgbClr val="292929"/>
                  </a:solidFill>
                  <a:effectLst/>
                  <a:uLnTx/>
                  <a:uFillTx/>
                  <a:latin typeface="Arial" panose="020B0604020202020204"/>
                  <a:ea typeface="+mn-ea"/>
                  <a:cs typeface="+mn-cs"/>
                </a:rPr>
                <a:t>qualquer</a:t>
              </a:r>
              <a:r>
                <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9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15" name="Straight Arrow Connector 14">
              <a:extLst>
                <a:ext uri="{FF2B5EF4-FFF2-40B4-BE49-F238E27FC236}">
                  <a16:creationId xmlns:a16="http://schemas.microsoft.com/office/drawing/2014/main" id="{D579BEF1-5284-D2A2-2500-C9E314691D18}"/>
                </a:ext>
              </a:extLst>
            </p:cNvPr>
            <p:cNvCxnSpPr>
              <a:cxnSpLocks/>
            </p:cNvCxnSpPr>
            <p:nvPr/>
          </p:nvCxnSpPr>
          <p:spPr>
            <a:xfrm>
              <a:off x="9681944" y="3221196"/>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sp>
        <p:nvSpPr>
          <p:cNvPr id="26" name="Rectangle 4">
            <a:extLst>
              <a:ext uri="{FF2B5EF4-FFF2-40B4-BE49-F238E27FC236}">
                <a16:creationId xmlns:a16="http://schemas.microsoft.com/office/drawing/2014/main" id="{C31DA534-8940-586B-256A-886D4CEAA501}"/>
              </a:ext>
            </a:extLst>
          </p:cNvPr>
          <p:cNvSpPr>
            <a:spLocks noChangeArrowheads="1"/>
          </p:cNvSpPr>
          <p:nvPr/>
        </p:nvSpPr>
        <p:spPr bwMode="auto">
          <a:xfrm>
            <a:off x="379308" y="1204209"/>
            <a:ext cx="11658600" cy="366132"/>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GB" sz="2000" b="1" i="0" u="none" strike="noStrike" kern="1200" cap="none" spc="0" normalizeH="0" baseline="0" noProof="0" dirty="0">
                <a:ln>
                  <a:noFill/>
                </a:ln>
                <a:solidFill>
                  <a:srgbClr val="279189"/>
                </a:solidFill>
                <a:effectLst/>
                <a:uLnTx/>
                <a:uFillTx/>
                <a:latin typeface="Arial" panose="020B0604020202020204"/>
                <a:ea typeface="+mn-ea"/>
                <a:cs typeface="+mn-cs"/>
              </a:rPr>
              <a:t>Incidência de Doenças Cervicais, Vulvares e Vaginais (n)</a:t>
            </a:r>
            <a:r>
              <a:rPr kumimoji="0" lang="en-US" altLang="en-GB" sz="2000" b="1" i="0" u="none" strike="noStrike" kern="1200" cap="none" spc="0" normalizeH="0" baseline="30000" noProof="0" dirty="0">
                <a:ln>
                  <a:noFill/>
                </a:ln>
                <a:solidFill>
                  <a:srgbClr val="279189"/>
                </a:solidFill>
                <a:effectLst/>
                <a:uLnTx/>
                <a:uFillTx/>
                <a:latin typeface="Arial" panose="020B0604020202020204"/>
                <a:ea typeface="+mn-ea"/>
                <a:cs typeface="+mn-cs"/>
              </a:rPr>
              <a:t>a</a:t>
            </a:r>
          </a:p>
        </p:txBody>
      </p:sp>
      <p:sp>
        <p:nvSpPr>
          <p:cNvPr id="3" name="Slide Number Placeholder 2">
            <a:extLst>
              <a:ext uri="{FF2B5EF4-FFF2-40B4-BE49-F238E27FC236}">
                <a16:creationId xmlns:a16="http://schemas.microsoft.com/office/drawing/2014/main" id="{385C717E-84BC-EFF1-FA58-93EE4F436B4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5" name="Conector reto 4">
            <a:extLst>
              <a:ext uri="{FF2B5EF4-FFF2-40B4-BE49-F238E27FC236}">
                <a16:creationId xmlns:a16="http://schemas.microsoft.com/office/drawing/2014/main" id="{1FEC5699-F594-09AD-A5A1-07269715222A}"/>
              </a:ext>
            </a:extLst>
          </p:cNvPr>
          <p:cNvCxnSpPr>
            <a:cxnSpLocks/>
          </p:cNvCxnSpPr>
          <p:nvPr/>
        </p:nvCxnSpPr>
        <p:spPr>
          <a:xfrm>
            <a:off x="-37" y="2025067"/>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Conector reto 6">
            <a:extLst>
              <a:ext uri="{FF2B5EF4-FFF2-40B4-BE49-F238E27FC236}">
                <a16:creationId xmlns:a16="http://schemas.microsoft.com/office/drawing/2014/main" id="{6FA16F8E-AAE6-8E74-C589-22693BC6A0C7}"/>
              </a:ext>
            </a:extLst>
          </p:cNvPr>
          <p:cNvCxnSpPr>
            <a:cxnSpLocks/>
          </p:cNvCxnSpPr>
          <p:nvPr/>
        </p:nvCxnSpPr>
        <p:spPr>
          <a:xfrm flipV="1">
            <a:off x="381800" y="2025067"/>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Conector reto 7">
            <a:extLst>
              <a:ext uri="{FF2B5EF4-FFF2-40B4-BE49-F238E27FC236}">
                <a16:creationId xmlns:a16="http://schemas.microsoft.com/office/drawing/2014/main" id="{8AA4D8BA-386A-72E7-6D76-2435B17D430E}"/>
              </a:ext>
            </a:extLst>
          </p:cNvPr>
          <p:cNvCxnSpPr>
            <a:cxnSpLocks/>
          </p:cNvCxnSpPr>
          <p:nvPr/>
        </p:nvCxnSpPr>
        <p:spPr>
          <a:xfrm>
            <a:off x="381800" y="6195707"/>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B00E82B1-56B8-84FA-1B67-AF9972393322}"/>
              </a:ext>
            </a:extLst>
          </p:cNvPr>
          <p:cNvPicPr>
            <a:picLocks noChangeAspect="1"/>
          </p:cNvPicPr>
          <p:nvPr/>
        </p:nvPicPr>
        <p:blipFill>
          <a:blip r:embed="rId5">
            <a:alphaModFix/>
          </a:blip>
          <a:srcRect t="-1593"/>
          <a:stretch/>
        </p:blipFill>
        <p:spPr>
          <a:xfrm>
            <a:off x="11643503" y="6026430"/>
            <a:ext cx="333247" cy="338554"/>
          </a:xfrm>
          <a:prstGeom prst="rect">
            <a:avLst/>
          </a:prstGeom>
        </p:spPr>
      </p:pic>
      <p:pic>
        <p:nvPicPr>
          <p:cNvPr id="11" name="Imagem 10" descr="Uma imagem contendo invertebrado, animal, coral&#10;&#10;Descrição gerada automaticamente">
            <a:extLst>
              <a:ext uri="{FF2B5EF4-FFF2-40B4-BE49-F238E27FC236}">
                <a16:creationId xmlns:a16="http://schemas.microsoft.com/office/drawing/2014/main" id="{78609CB4-1933-320A-6441-FEFAD4B8E32B}"/>
              </a:ext>
            </a:extLst>
          </p:cNvPr>
          <p:cNvPicPr>
            <a:picLocks noChangeAspect="1"/>
          </p:cNvPicPr>
          <p:nvPr/>
        </p:nvPicPr>
        <p:blipFill>
          <a:blip r:embed="rId5">
            <a:alphaModFix/>
          </a:blip>
          <a:srcRect t="-1593"/>
          <a:stretch/>
        </p:blipFill>
        <p:spPr>
          <a:xfrm>
            <a:off x="224057" y="1867607"/>
            <a:ext cx="333247" cy="338554"/>
          </a:xfrm>
          <a:prstGeom prst="rect">
            <a:avLst/>
          </a:prstGeom>
        </p:spPr>
      </p:pic>
    </p:spTree>
    <p:extLst>
      <p:ext uri="{BB962C8B-B14F-4D97-AF65-F5344CB8AC3E}">
        <p14:creationId xmlns:p14="http://schemas.microsoft.com/office/powerpoint/2010/main" val="1879644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907DC1F4-2714-459B-A487-95A17B092A12}"/>
              </a:ext>
            </a:extLst>
          </p:cNvPr>
          <p:cNvSpPr>
            <a:spLocks noGrp="1"/>
          </p:cNvSpPr>
          <p:nvPr>
            <p:ph type="title"/>
          </p:nvPr>
        </p:nvSpPr>
        <p:spPr>
          <a:xfrm>
            <a:off x="278687" y="123825"/>
            <a:ext cx="10926341" cy="951509"/>
          </a:xfrm>
        </p:spPr>
        <p:txBody>
          <a:bodyPr/>
          <a:lstStyle/>
          <a:p>
            <a:pPr>
              <a:lnSpc>
                <a:spcPct val="100000"/>
              </a:lnSpc>
            </a:pPr>
            <a:r>
              <a:rPr lang="pt-BR" sz="2500" dirty="0"/>
              <a:t>Evidências do Mundo Real de </a:t>
            </a:r>
            <a:r>
              <a:rPr lang="en-US" sz="2500" dirty="0"/>
              <a:t>GARDASIL</a:t>
            </a:r>
            <a:r>
              <a:rPr lang="en-US" sz="2500" baseline="30000" dirty="0"/>
              <a:t>®</a:t>
            </a:r>
            <a:r>
              <a:rPr lang="en-US" sz="2500" dirty="0"/>
              <a:t> </a:t>
            </a:r>
            <a:r>
              <a:rPr lang="pt-BR" sz="2500" dirty="0"/>
              <a:t>Demonstraram Reduções </a:t>
            </a:r>
            <a:br>
              <a:rPr lang="pt-BR" sz="2500" dirty="0"/>
            </a:br>
            <a:r>
              <a:rPr lang="pt-BR" sz="2500" dirty="0"/>
              <a:t>no Câncer de Colo do Útero em Mulheres Vacinadas</a:t>
            </a:r>
            <a:r>
              <a:rPr lang="en-US" sz="2500" baseline="30000" dirty="0"/>
              <a:t>1,2</a:t>
            </a:r>
          </a:p>
        </p:txBody>
      </p:sp>
      <p:sp>
        <p:nvSpPr>
          <p:cNvPr id="5" name="Text Placeholder 4">
            <a:extLst>
              <a:ext uri="{FF2B5EF4-FFF2-40B4-BE49-F238E27FC236}">
                <a16:creationId xmlns:a16="http://schemas.microsoft.com/office/drawing/2014/main" id="{A9684540-8EB9-900C-A0B5-0D67C68A0871}"/>
              </a:ext>
            </a:extLst>
          </p:cNvPr>
          <p:cNvSpPr>
            <a:spLocks noGrp="1"/>
          </p:cNvSpPr>
          <p:nvPr>
            <p:ph type="body" sz="quarter" idx="13"/>
          </p:nvPr>
        </p:nvSpPr>
        <p:spPr>
          <a:xfrm>
            <a:off x="266700" y="5593869"/>
            <a:ext cx="11658600" cy="973972"/>
          </a:xfrm>
        </p:spPr>
        <p:txBody>
          <a:bodyPr/>
          <a:lstStyle/>
          <a:p>
            <a:pPr>
              <a:lnSpc>
                <a:spcPct val="100000"/>
              </a:lnSpc>
              <a:buClrTx/>
              <a:defRPr/>
            </a:pP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HPV: papilomavírus humano</a:t>
            </a:r>
            <a:r>
              <a:rPr lang="pt-BR" sz="800" dirty="0">
                <a:solidFill>
                  <a:schemeClr val="bg1">
                    <a:lumMod val="50000"/>
                  </a:schemeClr>
                </a:solidFill>
                <a:latin typeface="Arial (Body)"/>
              </a:rPr>
              <a:t>; </a:t>
            </a: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IC: intervalo de confiança.</a:t>
            </a:r>
            <a:endPar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a</a:t>
            </a: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Comparado com mulheres que nunca foram vacinadas, com base em razões de taxa de incidência totalmente ajustadas em um grupo de 1.145.112 mulheres não vacinadas e 438.939 mulheres vacinadas antes dos 17 anos (IC de 95%: -66% a -100%)</a:t>
            </a: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1</a:t>
            </a:r>
            <a:r>
              <a:rPr kumimoji="0" lang="en-US" sz="800" b="0" i="0" u="none" strike="noStrike" kern="1200" cap="none" spc="0" normalizeH="0" noProof="0" dirty="0">
                <a:ln>
                  <a:noFill/>
                </a:ln>
                <a:solidFill>
                  <a:schemeClr val="bg1">
                    <a:lumMod val="50000"/>
                  </a:schemeClr>
                </a:solidFill>
                <a:effectLst/>
                <a:uLnTx/>
                <a:uFillTx/>
                <a:latin typeface="Arial (Body)"/>
                <a:ea typeface="+mn-ea"/>
                <a:cs typeface="+mn-cs"/>
              </a:rPr>
              <a:t>; </a:t>
            </a: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b</a:t>
            </a: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A primeira vacina contra o HPV foi aprovada em 2006 pela Administração de Alimentos e Medicamentos dos EUA para uso em mulheres de 9 a 26 anos. Assim, a primeira coorte de adolescentes vacinadas agora está na faixa dos 20 anos</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2</a:t>
            </a:r>
            <a:b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br>
            <a:r>
              <a:rPr kumimoji="0" lang="fr-FR" sz="800" b="1" i="0" u="none" strike="noStrike" kern="1200" cap="none" spc="0" normalizeH="0" baseline="0" noProof="0" dirty="0">
                <a:ln>
                  <a:noFill/>
                </a:ln>
                <a:solidFill>
                  <a:schemeClr val="bg1">
                    <a:lumMod val="50000"/>
                  </a:schemeClr>
                </a:solidFill>
                <a:effectLst/>
                <a:uLnTx/>
                <a:uFillTx/>
                <a:latin typeface="Arial (Body)"/>
                <a:ea typeface="+mn-ea"/>
                <a:cs typeface="+mn-cs"/>
              </a:rPr>
              <a:t>1. </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Lei J, </a:t>
            </a:r>
            <a:r>
              <a:rPr kumimoji="0" lang="en-US" sz="800" b="0" i="0" u="none" strike="noStrike" kern="1200" cap="none" spc="0" normalizeH="0" baseline="0" noProof="0" dirty="0" err="1">
                <a:ln>
                  <a:noFill/>
                </a:ln>
                <a:solidFill>
                  <a:schemeClr val="bg1">
                    <a:lumMod val="50000"/>
                  </a:schemeClr>
                </a:solidFill>
                <a:effectLst/>
                <a:uLnTx/>
                <a:uFillTx/>
                <a:latin typeface="Arial (Body)"/>
                <a:ea typeface="+mn-ea"/>
                <a:cs typeface="+mn-cs"/>
              </a:rPr>
              <a:t>Ploner</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 A, </a:t>
            </a:r>
            <a:r>
              <a:rPr kumimoji="0" lang="en-US" sz="800" b="0" i="0" u="none" strike="noStrike" kern="1200" cap="none" spc="0" normalizeH="0" baseline="0" noProof="0" dirty="0" err="1">
                <a:ln>
                  <a:noFill/>
                </a:ln>
                <a:solidFill>
                  <a:schemeClr val="bg1">
                    <a:lumMod val="50000"/>
                  </a:schemeClr>
                </a:solidFill>
                <a:effectLst/>
                <a:uLnTx/>
                <a:uFillTx/>
                <a:latin typeface="Arial (Body)"/>
                <a:ea typeface="+mn-ea"/>
                <a:cs typeface="+mn-cs"/>
              </a:rPr>
              <a:t>Elfström</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 MK et al. HPV Vaccination and the Risk of Invasive Cervical Cancer</a:t>
            </a:r>
            <a: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t>. </a:t>
            </a:r>
            <a:r>
              <a:rPr kumimoji="0" lang="fr-FR" sz="800" b="0" i="1" u="none" strike="noStrike" kern="1200" cap="none" spc="0" normalizeH="0" baseline="0" noProof="0" dirty="0">
                <a:ln>
                  <a:noFill/>
                </a:ln>
                <a:solidFill>
                  <a:schemeClr val="bg1">
                    <a:lumMod val="50000"/>
                  </a:schemeClr>
                </a:solidFill>
                <a:effectLst/>
                <a:uLnTx/>
                <a:uFillTx/>
                <a:latin typeface="Arial (Body)"/>
                <a:ea typeface="+mn-ea"/>
                <a:cs typeface="+mn-cs"/>
              </a:rPr>
              <a:t>N Engl J Med</a:t>
            </a:r>
            <a: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t>. 2020;383:1340–1348. </a:t>
            </a:r>
            <a:r>
              <a:rPr kumimoji="0" lang="fr-FR" sz="800" b="1" i="0" u="none" strike="noStrike" kern="1200" cap="none" spc="0" normalizeH="0" baseline="0" noProof="0" dirty="0">
                <a:ln>
                  <a:noFill/>
                </a:ln>
                <a:solidFill>
                  <a:schemeClr val="bg1">
                    <a:lumMod val="50000"/>
                  </a:schemeClr>
                </a:solidFill>
                <a:effectLst/>
                <a:uLnTx/>
                <a:uFillTx/>
                <a:latin typeface="Arial (Body)"/>
                <a:ea typeface="+mn-ea"/>
                <a:cs typeface="+mn-cs"/>
              </a:rPr>
              <a:t>2. </a:t>
            </a:r>
            <a:r>
              <a:rPr kumimoji="0" lang="da-DK" sz="800" b="0" i="0" u="none" strike="noStrike" kern="1200" cap="none" spc="0" normalizeH="0" baseline="0" noProof="0" dirty="0">
                <a:ln>
                  <a:noFill/>
                </a:ln>
                <a:solidFill>
                  <a:schemeClr val="bg1">
                    <a:lumMod val="50000"/>
                  </a:schemeClr>
                </a:solidFill>
                <a:effectLst/>
                <a:uLnTx/>
                <a:uFillTx/>
                <a:latin typeface="Arial (Body)"/>
                <a:ea typeface="+mn-ea"/>
                <a:cs typeface="+mn-cs"/>
              </a:rPr>
              <a:t>Siegel RL, Miller KD, Wagle NS et al. Cancer statistics, 2023</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 </a:t>
            </a:r>
            <a:r>
              <a:rPr kumimoji="0" lang="en-US" sz="800" b="0" i="1" u="none" strike="noStrike" kern="1200" cap="none" spc="0" normalizeH="0" baseline="0" noProof="0" dirty="0">
                <a:ln>
                  <a:noFill/>
                </a:ln>
                <a:solidFill>
                  <a:schemeClr val="bg1">
                    <a:lumMod val="50000"/>
                  </a:schemeClr>
                </a:solidFill>
                <a:effectLst/>
                <a:uLnTx/>
                <a:uFillTx/>
                <a:latin typeface="Arial (Body)"/>
                <a:ea typeface="+mn-ea"/>
                <a:cs typeface="+mn-cs"/>
              </a:rPr>
              <a:t>CA Cancer J Clin. </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2023;73:17</a:t>
            </a:r>
            <a: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48. </a:t>
            </a:r>
          </a:p>
        </p:txBody>
      </p:sp>
      <p:sp>
        <p:nvSpPr>
          <p:cNvPr id="19" name="Arrow: Pentagon 18">
            <a:extLst>
              <a:ext uri="{FF2B5EF4-FFF2-40B4-BE49-F238E27FC236}">
                <a16:creationId xmlns:a16="http://schemas.microsoft.com/office/drawing/2014/main" id="{8D7FD28F-CD9E-E9F2-30D9-20FC8BC96C4F}"/>
              </a:ext>
            </a:extLst>
          </p:cNvPr>
          <p:cNvSpPr/>
          <p:nvPr/>
        </p:nvSpPr>
        <p:spPr>
          <a:xfrm rot="5400000" flipV="1">
            <a:off x="3125653" y="3848133"/>
            <a:ext cx="264319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EE0841CD-9035-49EA-88C5-2703920B8AF2}"/>
              </a:ext>
            </a:extLst>
          </p:cNvPr>
          <p:cNvSpPr/>
          <p:nvPr/>
        </p:nvSpPr>
        <p:spPr>
          <a:xfrm>
            <a:off x="2122104" y="1933485"/>
            <a:ext cx="3506536" cy="8075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64A9A"/>
                </a:solidFill>
                <a:effectLst/>
                <a:uLnTx/>
                <a:uFillTx/>
                <a:latin typeface="Arial (Body)"/>
                <a:ea typeface="+mn-ea"/>
                <a:cs typeface="+mn-cs"/>
              </a:rPr>
              <a:t>Risco de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Body)"/>
                <a:ea typeface="+mn-ea"/>
                <a:cs typeface="+mn-cs"/>
              </a:rPr>
              <a:t> cervical.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Body)"/>
                <a:ea typeface="+mn-ea"/>
                <a:cs typeface="+mn-cs"/>
              </a:rPr>
              <a:t>Idade</a:t>
            </a:r>
            <a:r>
              <a:rPr kumimoji="0" lang="en-US" sz="1800" b="1" i="0" u="none" strike="noStrike" kern="1200" cap="none" spc="0" normalizeH="0" baseline="0" noProof="0" dirty="0">
                <a:ln>
                  <a:noFill/>
                </a:ln>
                <a:solidFill>
                  <a:srgbClr val="264A9A"/>
                </a:solidFill>
                <a:effectLst/>
                <a:uLnTx/>
                <a:uFillTx/>
                <a:latin typeface="Arial (Body)"/>
                <a:ea typeface="+mn-ea"/>
                <a:cs typeface="+mn-cs"/>
              </a:rPr>
              <a:t>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na</a:t>
            </a:r>
            <a:r>
              <a:rPr kumimoji="0" lang="en-US" sz="1800" b="1" i="0" u="none" strike="noStrike" kern="1200" cap="none" spc="0" normalizeH="0" baseline="0" noProof="0" dirty="0">
                <a:ln>
                  <a:noFill/>
                </a:ln>
                <a:solidFill>
                  <a:srgbClr val="264A9A"/>
                </a:solidFill>
                <a:effectLst/>
                <a:uLnTx/>
                <a:uFillTx/>
                <a:latin typeface="Arial (Body)"/>
                <a:ea typeface="+mn-ea"/>
                <a:cs typeface="+mn-cs"/>
              </a:rPr>
              <a:t>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vacinação</a:t>
            </a:r>
            <a:r>
              <a:rPr kumimoji="0" lang="en-US" sz="1800" b="1" i="0" u="none" strike="noStrike" kern="1200" cap="none" spc="0" normalizeH="0" baseline="0" noProof="0" dirty="0">
                <a:ln>
                  <a:noFill/>
                </a:ln>
                <a:solidFill>
                  <a:srgbClr val="264A9A"/>
                </a:solidFill>
                <a:effectLst/>
                <a:uLnTx/>
                <a:uFillTx/>
                <a:latin typeface="Arial (Body)"/>
                <a:ea typeface="+mn-ea"/>
                <a:cs typeface="+mn-cs"/>
              </a:rPr>
              <a:t>: &lt; 17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anos</a:t>
            </a:r>
            <a:endParaRPr kumimoji="0" lang="en-US" sz="1800" b="1" i="0" u="none" strike="noStrike" kern="1200" cap="none" spc="0" normalizeH="0" baseline="30000" noProof="0" dirty="0">
              <a:ln>
                <a:noFill/>
              </a:ln>
              <a:solidFill>
                <a:srgbClr val="264A9A"/>
              </a:solidFill>
              <a:effectLst/>
              <a:uLnTx/>
              <a:uFillTx/>
              <a:latin typeface="Arial (Bod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Dados de 2006 a 2017</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1,a</a:t>
            </a:r>
            <a:r>
              <a:rPr kumimoji="0" lang="en-US" sz="1800" b="1" i="0" u="none" strike="noStrike" kern="1200" cap="none" spc="0" normalizeH="0" baseline="0" noProof="0" dirty="0">
                <a:ln>
                  <a:noFill/>
                </a:ln>
                <a:solidFill>
                  <a:srgbClr val="AB2F85"/>
                </a:solidFill>
                <a:effectLst/>
                <a:uLnTx/>
                <a:uFillTx/>
                <a:latin typeface="Arial" panose="020B0604020202020204"/>
                <a:ea typeface="+mn-ea"/>
                <a:cs typeface="+mn-cs"/>
              </a:rPr>
              <a:t> </a:t>
            </a:r>
          </a:p>
        </p:txBody>
      </p:sp>
      <p:sp>
        <p:nvSpPr>
          <p:cNvPr id="26" name="Arrow: Down 112">
            <a:extLst>
              <a:ext uri="{FF2B5EF4-FFF2-40B4-BE49-F238E27FC236}">
                <a16:creationId xmlns:a16="http://schemas.microsoft.com/office/drawing/2014/main" id="{A25E8298-C65D-BEA9-4780-16641C98BBE0}"/>
              </a:ext>
            </a:extLst>
          </p:cNvPr>
          <p:cNvSpPr/>
          <p:nvPr/>
        </p:nvSpPr>
        <p:spPr>
          <a:xfrm>
            <a:off x="2384594" y="2867584"/>
            <a:ext cx="146304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88</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7" name="Group 56">
            <a:extLst>
              <a:ext uri="{FF2B5EF4-FFF2-40B4-BE49-F238E27FC236}">
                <a16:creationId xmlns:a16="http://schemas.microsoft.com/office/drawing/2014/main" id="{8BE68A65-6069-09C3-47B5-23CDBB8C5C2F}"/>
              </a:ext>
            </a:extLst>
          </p:cNvPr>
          <p:cNvGrpSpPr/>
          <p:nvPr/>
        </p:nvGrpSpPr>
        <p:grpSpPr>
          <a:xfrm flipH="1">
            <a:off x="3218020" y="3510991"/>
            <a:ext cx="1178112" cy="2342608"/>
            <a:chOff x="2214630" y="3427350"/>
            <a:chExt cx="948054" cy="1885151"/>
          </a:xfrm>
        </p:grpSpPr>
        <p:sp>
          <p:nvSpPr>
            <p:cNvPr id="29" name="Oval 28">
              <a:extLst>
                <a:ext uri="{FF2B5EF4-FFF2-40B4-BE49-F238E27FC236}">
                  <a16:creationId xmlns:a16="http://schemas.microsoft.com/office/drawing/2014/main" id="{F5DE7B8D-206C-98D7-A1B5-4B9B23F42731}"/>
                </a:ext>
              </a:extLst>
            </p:cNvPr>
            <p:cNvSpPr/>
            <p:nvPr/>
          </p:nvSpPr>
          <p:spPr>
            <a:xfrm>
              <a:off x="2214630"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 name="Freeform: Shape 38">
              <a:extLst>
                <a:ext uri="{FF2B5EF4-FFF2-40B4-BE49-F238E27FC236}">
                  <a16:creationId xmlns:a16="http://schemas.microsoft.com/office/drawing/2014/main" id="{8D5A7B67-F4B1-8997-18E8-1D040A1FC57A}"/>
                </a:ext>
              </a:extLst>
            </p:cNvPr>
            <p:cNvSpPr/>
            <p:nvPr/>
          </p:nvSpPr>
          <p:spPr>
            <a:xfrm>
              <a:off x="2393097" y="3427350"/>
              <a:ext cx="573254" cy="1801501"/>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chemeClr val="accent1"/>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BB292BDB-77C6-08ED-58DB-7DB8DC1B066F}"/>
              </a:ext>
            </a:extLst>
          </p:cNvPr>
          <p:cNvGrpSpPr/>
          <p:nvPr/>
        </p:nvGrpSpPr>
        <p:grpSpPr>
          <a:xfrm>
            <a:off x="7009150" y="1933485"/>
            <a:ext cx="4236224" cy="3832911"/>
            <a:chOff x="6394342" y="1771859"/>
            <a:chExt cx="4236224" cy="3832911"/>
          </a:xfrm>
        </p:grpSpPr>
        <p:sp>
          <p:nvSpPr>
            <p:cNvPr id="22" name="Arrow: Pentagon 21">
              <a:extLst>
                <a:ext uri="{FF2B5EF4-FFF2-40B4-BE49-F238E27FC236}">
                  <a16:creationId xmlns:a16="http://schemas.microsoft.com/office/drawing/2014/main" id="{313457FD-B3F0-D596-B015-CB9F6484771A}"/>
                </a:ext>
              </a:extLst>
            </p:cNvPr>
            <p:cNvSpPr/>
            <p:nvPr/>
          </p:nvSpPr>
          <p:spPr>
            <a:xfrm rot="5400000" flipV="1">
              <a:off x="7387955" y="3444752"/>
              <a:ext cx="215968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574FBE6B-C083-4212-B3C2-7ECD5099C302}"/>
                </a:ext>
              </a:extLst>
            </p:cNvPr>
            <p:cNvSpPr/>
            <p:nvPr/>
          </p:nvSpPr>
          <p:spPr>
            <a:xfrm>
              <a:off x="6394342" y="1771859"/>
              <a:ext cx="4236224" cy="8075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Body)"/>
                  <a:ea typeface="+mn-ea"/>
                  <a:cs typeface="+mn-cs"/>
                </a:rPr>
                <a:t>Taxas de incidência entre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Body)"/>
                  <a:ea typeface="+mn-ea"/>
                  <a:cs typeface="+mn-cs"/>
                </a:rPr>
                <a:t>mulheres de 20 a 24 anos</a:t>
              </a:r>
              <a:br>
                <a:rPr kumimoji="0" lang="en-US" sz="1800" b="1" i="0" u="none" strike="noStrike" kern="1200" cap="none" spc="0" normalizeH="0" baseline="0" noProof="0" dirty="0">
                  <a:ln>
                    <a:noFill/>
                  </a:ln>
                  <a:solidFill>
                    <a:srgbClr val="264A9A"/>
                  </a:solidFill>
                  <a:effectLst/>
                  <a:uLnTx/>
                  <a:uFillTx/>
                  <a:latin typeface="Arial (Body)"/>
                  <a:ea typeface="+mn-ea"/>
                  <a:cs typeface="+mn-cs"/>
                </a:rPr>
              </a:b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(Dados de 2012 a 2019)</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2,b</a:t>
              </a:r>
              <a:r>
                <a:rPr kumimoji="0" lang="en-US" sz="1800" b="1" i="0" u="none" strike="noStrike" kern="1200" cap="none" spc="0" normalizeH="0" baseline="0" noProof="0" dirty="0">
                  <a:ln>
                    <a:noFill/>
                  </a:ln>
                  <a:solidFill>
                    <a:srgbClr val="AB2F85"/>
                  </a:solidFill>
                  <a:effectLst/>
                  <a:uLnTx/>
                  <a:uFillTx/>
                  <a:latin typeface="Arial" panose="020B0604020202020204"/>
                  <a:ea typeface="+mn-ea"/>
                  <a:cs typeface="+mn-cs"/>
                </a:rPr>
                <a:t> </a:t>
              </a:r>
            </a:p>
          </p:txBody>
        </p:sp>
        <p:sp>
          <p:nvSpPr>
            <p:cNvPr id="24" name="Arrow: Down 112">
              <a:extLst>
                <a:ext uri="{FF2B5EF4-FFF2-40B4-BE49-F238E27FC236}">
                  <a16:creationId xmlns:a16="http://schemas.microsoft.com/office/drawing/2014/main" id="{C0BB7536-52A1-DC12-68C8-074D4843147B}"/>
                </a:ext>
              </a:extLst>
            </p:cNvPr>
            <p:cNvSpPr/>
            <p:nvPr/>
          </p:nvSpPr>
          <p:spPr>
            <a:xfrm>
              <a:off x="6971038" y="2705958"/>
              <a:ext cx="120591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65</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5" name="Group 54">
              <a:extLst>
                <a:ext uri="{FF2B5EF4-FFF2-40B4-BE49-F238E27FC236}">
                  <a16:creationId xmlns:a16="http://schemas.microsoft.com/office/drawing/2014/main" id="{B974DAFE-4F0E-8372-8ED0-1DFEA1DC34D5}"/>
                </a:ext>
              </a:extLst>
            </p:cNvPr>
            <p:cNvGrpSpPr/>
            <p:nvPr/>
          </p:nvGrpSpPr>
          <p:grpSpPr>
            <a:xfrm flipH="1">
              <a:off x="7325107" y="3270786"/>
              <a:ext cx="1005275" cy="2333984"/>
              <a:chOff x="7965543" y="3030473"/>
              <a:chExt cx="1005275" cy="2333984"/>
            </a:xfrm>
          </p:grpSpPr>
          <p:sp>
            <p:nvSpPr>
              <p:cNvPr id="38" name="Freeform: Shape 37">
                <a:extLst>
                  <a:ext uri="{FF2B5EF4-FFF2-40B4-BE49-F238E27FC236}">
                    <a16:creationId xmlns:a16="http://schemas.microsoft.com/office/drawing/2014/main" id="{68A6424F-FB8C-EB85-6BD2-70EFE6B50AB4}"/>
                  </a:ext>
                </a:extLst>
              </p:cNvPr>
              <p:cNvSpPr/>
              <p:nvPr/>
            </p:nvSpPr>
            <p:spPr>
              <a:xfrm flipH="1">
                <a:off x="7965543" y="3030473"/>
                <a:ext cx="948054" cy="2333984"/>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accent1"/>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0" name="Oval 49">
                <a:extLst>
                  <a:ext uri="{FF2B5EF4-FFF2-40B4-BE49-F238E27FC236}">
                    <a16:creationId xmlns:a16="http://schemas.microsoft.com/office/drawing/2014/main" id="{5BD8981A-37DF-5A16-59C6-25C61B37A451}"/>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cxnSp>
        <p:nvCxnSpPr>
          <p:cNvPr id="64" name="Straight Connector 63">
            <a:extLst>
              <a:ext uri="{FF2B5EF4-FFF2-40B4-BE49-F238E27FC236}">
                <a16:creationId xmlns:a16="http://schemas.microsoft.com/office/drawing/2014/main" id="{76EAD57E-8D7E-A011-A30C-5E0795583BB5}"/>
              </a:ext>
            </a:extLst>
          </p:cNvPr>
          <p:cNvCxnSpPr>
            <a:cxnSpLocks/>
          </p:cNvCxnSpPr>
          <p:nvPr/>
        </p:nvCxnSpPr>
        <p:spPr>
          <a:xfrm>
            <a:off x="1828543" y="2865358"/>
            <a:ext cx="4201886"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62C3070-4F97-01CC-0547-2705B8A6AB72}"/>
              </a:ext>
            </a:extLst>
          </p:cNvPr>
          <p:cNvCxnSpPr>
            <a:cxnSpLocks/>
            <a:endCxn id="15" idx="3"/>
          </p:cNvCxnSpPr>
          <p:nvPr/>
        </p:nvCxnSpPr>
        <p:spPr>
          <a:xfrm flipV="1">
            <a:off x="6323871" y="2849412"/>
            <a:ext cx="4707559" cy="14619"/>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89EF5F77-61FB-6A61-DE26-C3041408741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6" name="Straight Arrow Connector 5">
            <a:extLst>
              <a:ext uri="{FF2B5EF4-FFF2-40B4-BE49-F238E27FC236}">
                <a16:creationId xmlns:a16="http://schemas.microsoft.com/office/drawing/2014/main" id="{DF9C5497-0BDF-123E-F765-00784CCBC6D8}"/>
              </a:ext>
            </a:extLst>
          </p:cNvPr>
          <p:cNvCxnSpPr>
            <a:cxnSpLocks/>
          </p:cNvCxnSpPr>
          <p:nvPr/>
        </p:nvCxnSpPr>
        <p:spPr>
          <a:xfrm>
            <a:off x="2187188" y="2992677"/>
            <a:ext cx="0" cy="457200"/>
          </a:xfrm>
          <a:prstGeom prst="straightConnector1">
            <a:avLst/>
          </a:prstGeom>
          <a:ln w="38100" cap="rnd">
            <a:solidFill>
              <a:srgbClr val="264A9A"/>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5B3AA9A0-A15E-186E-6D17-F9F472AB0C5F}"/>
              </a:ext>
            </a:extLst>
          </p:cNvPr>
          <p:cNvCxnSpPr>
            <a:cxnSpLocks/>
          </p:cNvCxnSpPr>
          <p:nvPr/>
        </p:nvCxnSpPr>
        <p:spPr>
          <a:xfrm>
            <a:off x="7401112" y="2992677"/>
            <a:ext cx="0" cy="457200"/>
          </a:xfrm>
          <a:prstGeom prst="straightConnector1">
            <a:avLst/>
          </a:prstGeom>
          <a:ln w="38100" cap="rnd">
            <a:solidFill>
              <a:srgbClr val="264A9A"/>
            </a:solidFill>
            <a:tailEnd type="arrow" w="med" len="sm"/>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0A41C22-85A3-F53F-616E-6261FC26A581}"/>
              </a:ext>
            </a:extLst>
          </p:cNvPr>
          <p:cNvSpPr txBox="1"/>
          <p:nvPr/>
        </p:nvSpPr>
        <p:spPr>
          <a:xfrm>
            <a:off x="278687" y="1149397"/>
            <a:ext cx="6826306"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Incidência</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de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Câncer</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de Colo do Útero </a:t>
            </a:r>
            <a:endParaRPr kumimoji="0" lang="en-US" sz="2000" b="0" i="0" u="none" strike="noStrike" kern="1200" cap="none" spc="0" normalizeH="0" baseline="0" noProof="0" dirty="0">
              <a:ln>
                <a:noFill/>
              </a:ln>
              <a:solidFill>
                <a:srgbClr val="AB2F85"/>
              </a:solidFill>
              <a:effectLst/>
              <a:uLnTx/>
              <a:uFillTx/>
              <a:latin typeface="Arial" panose="020B0604020202020204"/>
              <a:ea typeface="+mn-ea"/>
              <a:cs typeface="+mn-cs"/>
            </a:endParaRPr>
          </a:p>
        </p:txBody>
      </p:sp>
      <p:pic>
        <p:nvPicPr>
          <p:cNvPr id="13" name="Gráfico 12">
            <a:extLst>
              <a:ext uri="{FF2B5EF4-FFF2-40B4-BE49-F238E27FC236}">
                <a16:creationId xmlns:a16="http://schemas.microsoft.com/office/drawing/2014/main" id="{6C60DA98-3EBE-6E6E-3541-8FA28DE2E68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52479" y="2571779"/>
            <a:ext cx="848384" cy="848384"/>
          </a:xfrm>
          <a:prstGeom prst="rect">
            <a:avLst/>
          </a:prstGeom>
        </p:spPr>
      </p:pic>
      <p:pic>
        <p:nvPicPr>
          <p:cNvPr id="14" name="Gráfico 13">
            <a:extLst>
              <a:ext uri="{FF2B5EF4-FFF2-40B4-BE49-F238E27FC236}">
                <a16:creationId xmlns:a16="http://schemas.microsoft.com/office/drawing/2014/main" id="{B42EFA76-A7F7-38FB-F558-63F1F83CF1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flipH="1">
            <a:off x="10514070" y="2562446"/>
            <a:ext cx="848384" cy="848384"/>
          </a:xfrm>
          <a:prstGeom prst="rect">
            <a:avLst/>
          </a:prstGeom>
        </p:spPr>
      </p:pic>
      <p:pic>
        <p:nvPicPr>
          <p:cNvPr id="15" name="Gráfico 14">
            <a:extLst>
              <a:ext uri="{FF2B5EF4-FFF2-40B4-BE49-F238E27FC236}">
                <a16:creationId xmlns:a16="http://schemas.microsoft.com/office/drawing/2014/main" id="{1E2ECA1F-2C4A-313C-BBA9-1BD97C8EEDF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604237" y="2635815"/>
            <a:ext cx="427193" cy="427193"/>
          </a:xfrm>
          <a:prstGeom prst="rect">
            <a:avLst/>
          </a:prstGeom>
        </p:spPr>
      </p:pic>
      <p:pic>
        <p:nvPicPr>
          <p:cNvPr id="18" name="Gráfico 17">
            <a:extLst>
              <a:ext uri="{FF2B5EF4-FFF2-40B4-BE49-F238E27FC236}">
                <a16:creationId xmlns:a16="http://schemas.microsoft.com/office/drawing/2014/main" id="{8CBD1048-989F-DF15-D71F-2D50374EC7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27556" y="2624030"/>
            <a:ext cx="763473" cy="500206"/>
          </a:xfrm>
          <a:prstGeom prst="rect">
            <a:avLst/>
          </a:prstGeom>
        </p:spPr>
      </p:pic>
    </p:spTree>
    <p:extLst>
      <p:ext uri="{BB962C8B-B14F-4D97-AF65-F5344CB8AC3E}">
        <p14:creationId xmlns:p14="http://schemas.microsoft.com/office/powerpoint/2010/main" val="9447763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F6A19D-5068-B285-2E79-84F27F843367}"/>
            </a:ext>
          </a:extLst>
        </p:cNvPr>
        <p:cNvGrpSpPr/>
        <p:nvPr/>
      </p:nvGrpSpPr>
      <p:grpSpPr>
        <a:xfrm>
          <a:off x="0" y="0"/>
          <a:ext cx="0" cy="0"/>
          <a:chOff x="0" y="0"/>
          <a:chExt cx="0" cy="0"/>
        </a:xfrm>
      </p:grpSpPr>
      <p:sp>
        <p:nvSpPr>
          <p:cNvPr id="7" name="object 7">
            <a:extLst>
              <a:ext uri="{FF2B5EF4-FFF2-40B4-BE49-F238E27FC236}">
                <a16:creationId xmlns:a16="http://schemas.microsoft.com/office/drawing/2014/main" id="{57CD80DF-28C0-E6A2-B98F-9311D7708E3C}"/>
              </a:ext>
            </a:extLst>
          </p:cNvPr>
          <p:cNvSpPr txBox="1"/>
          <p:nvPr/>
        </p:nvSpPr>
        <p:spPr>
          <a:xfrm>
            <a:off x="381008" y="6249244"/>
            <a:ext cx="2055675"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es-ES"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t>Adaptado de: Giuliano AR et al.¹</a:t>
            </a:r>
          </a:p>
        </p:txBody>
      </p:sp>
      <p:sp>
        <p:nvSpPr>
          <p:cNvPr id="9" name="object 9">
            <a:extLst>
              <a:ext uri="{FF2B5EF4-FFF2-40B4-BE49-F238E27FC236}">
                <a16:creationId xmlns:a16="http://schemas.microsoft.com/office/drawing/2014/main" id="{ECE39006-60D7-F1ED-9DC2-6145FBA77508}"/>
              </a:ext>
            </a:extLst>
          </p:cNvPr>
          <p:cNvSpPr txBox="1"/>
          <p:nvPr/>
        </p:nvSpPr>
        <p:spPr>
          <a:xfrm>
            <a:off x="369971" y="6463859"/>
            <a:ext cx="11618829" cy="135935"/>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a:ea typeface="+mn-ea"/>
                <a:cs typeface="Arial"/>
              </a:rPr>
              <a:t>1. </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Giuliano AR,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Joura</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EA, Garland SM et al. Nine-</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valent</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HPV vaccine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efficacy</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against</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related</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diseases</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and</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definitive</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therapy</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comparison</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with</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historic</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placebo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population</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1" u="none" strike="noStrike" kern="1200" cap="none" spc="0" normalizeH="0" baseline="0" noProof="0" dirty="0" err="1">
                <a:ln>
                  <a:noFill/>
                </a:ln>
                <a:solidFill>
                  <a:srgbClr val="FFFFFF">
                    <a:lumMod val="50000"/>
                  </a:srgbClr>
                </a:solidFill>
                <a:effectLst/>
                <a:uLnTx/>
                <a:uFillTx/>
                <a:latin typeface="Arial"/>
                <a:ea typeface="+mn-ea"/>
                <a:cs typeface="Arial"/>
              </a:rPr>
              <a:t>Gynecol</a:t>
            </a:r>
            <a:r>
              <a:rPr kumimoji="0" lang="pt-BR" sz="800" b="0" i="1"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1" u="none" strike="noStrike" kern="1200" cap="none" spc="0" normalizeH="0" baseline="0" noProof="0" dirty="0" err="1">
                <a:ln>
                  <a:noFill/>
                </a:ln>
                <a:solidFill>
                  <a:srgbClr val="FFFFFF">
                    <a:lumMod val="50000"/>
                  </a:srgbClr>
                </a:solidFill>
                <a:effectLst/>
                <a:uLnTx/>
                <a:uFillTx/>
                <a:latin typeface="Arial"/>
                <a:ea typeface="+mn-ea"/>
                <a:cs typeface="Arial"/>
              </a:rPr>
              <a:t>Oncol</a:t>
            </a:r>
            <a:r>
              <a:rPr kumimoji="0" lang="pt-BR" sz="800" b="0" i="1"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2019;154(1):110-117.</a:t>
            </a:r>
          </a:p>
        </p:txBody>
      </p:sp>
      <p:sp>
        <p:nvSpPr>
          <p:cNvPr id="4" name="Título 3">
            <a:extLst>
              <a:ext uri="{FF2B5EF4-FFF2-40B4-BE49-F238E27FC236}">
                <a16:creationId xmlns:a16="http://schemas.microsoft.com/office/drawing/2014/main" id="{2183AB36-C920-51DB-3E01-3CAE3F4E7EB2}"/>
              </a:ext>
            </a:extLst>
          </p:cNvPr>
          <p:cNvSpPr>
            <a:spLocks noGrp="1"/>
          </p:cNvSpPr>
          <p:nvPr>
            <p:ph type="title"/>
          </p:nvPr>
        </p:nvSpPr>
        <p:spPr/>
        <p:txBody>
          <a:bodyPr/>
          <a:lstStyle/>
          <a:p>
            <a:pPr>
              <a:lnSpc>
                <a:spcPct val="100000"/>
              </a:lnSpc>
            </a:pPr>
            <a:r>
              <a:rPr lang="pt-BR" sz="2200" dirty="0"/>
              <a:t>Em Análise de 3 Estudos Clínicos com GARDASIL</a:t>
            </a:r>
            <a:r>
              <a:rPr lang="pt-BR" sz="2200" baseline="30000" dirty="0"/>
              <a:t>®</a:t>
            </a:r>
            <a:r>
              <a:rPr lang="pt-BR" sz="2200" dirty="0"/>
              <a:t> 9, a Proteção Contra Doenças de Alto grau e Procedimentos Cirúrgicos em Colo Uterino foi &gt; 94%¹</a:t>
            </a:r>
          </a:p>
        </p:txBody>
      </p:sp>
      <p:sp>
        <p:nvSpPr>
          <p:cNvPr id="166" name="Slide Number Placeholder 4">
            <a:extLst>
              <a:ext uri="{FF2B5EF4-FFF2-40B4-BE49-F238E27FC236}">
                <a16:creationId xmlns:a16="http://schemas.microsoft.com/office/drawing/2014/main" id="{0B0A8A5F-61EB-8846-C77E-32E4CEC4E6AE}"/>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aphicFrame>
        <p:nvGraphicFramePr>
          <p:cNvPr id="13" name="Chart 3">
            <a:extLst>
              <a:ext uri="{FF2B5EF4-FFF2-40B4-BE49-F238E27FC236}">
                <a16:creationId xmlns:a16="http://schemas.microsoft.com/office/drawing/2014/main" id="{415375E9-74BA-DD4A-94A2-419DE2E6E89B}"/>
              </a:ext>
            </a:extLst>
          </p:cNvPr>
          <p:cNvGraphicFramePr/>
          <p:nvPr/>
        </p:nvGraphicFramePr>
        <p:xfrm>
          <a:off x="1382829" y="2320347"/>
          <a:ext cx="9642908" cy="3307349"/>
        </p:xfrm>
        <a:graphic>
          <a:graphicData uri="http://schemas.openxmlformats.org/drawingml/2006/chart">
            <c:chart xmlns:c="http://schemas.openxmlformats.org/drawingml/2006/chart" xmlns:r="http://schemas.openxmlformats.org/officeDocument/2006/relationships" r:id="rId2"/>
          </a:graphicData>
        </a:graphic>
      </p:graphicFrame>
      <p:sp>
        <p:nvSpPr>
          <p:cNvPr id="15" name="TextBox 4">
            <a:extLst>
              <a:ext uri="{FF2B5EF4-FFF2-40B4-BE49-F238E27FC236}">
                <a16:creationId xmlns:a16="http://schemas.microsoft.com/office/drawing/2014/main" id="{0893517B-E981-D95B-AC18-67EE73070AE6}"/>
              </a:ext>
            </a:extLst>
          </p:cNvPr>
          <p:cNvSpPr txBox="1"/>
          <p:nvPr/>
        </p:nvSpPr>
        <p:spPr>
          <a:xfrm rot="16200000">
            <a:off x="7110" y="3474468"/>
            <a:ext cx="2529840" cy="221599"/>
          </a:xfrm>
          <a:prstGeom prst="rect">
            <a:avLst/>
          </a:prstGeom>
          <a:noFill/>
        </p:spPr>
        <p:txBody>
          <a:bodyPr wrap="square" lIns="0" tIns="0" rIns="0" bIns="0" rtlCol="0" anchor="t"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40" b="1" i="0" u="none" strike="noStrike" kern="600" cap="none" spc="10" normalizeH="0" baseline="0" noProof="0" dirty="0" err="1">
                <a:ln>
                  <a:noFill/>
                </a:ln>
                <a:solidFill>
                  <a:srgbClr val="292929"/>
                </a:solidFill>
                <a:effectLst/>
                <a:uLnTx/>
                <a:uFillTx/>
                <a:latin typeface="Arial" panose="020B0604020202020204"/>
                <a:ea typeface="+mn-ea"/>
                <a:cs typeface="+mn-cs"/>
              </a:rPr>
              <a:t>Redução</a:t>
            </a:r>
            <a:r>
              <a:rPr kumimoji="0" lang="en-GB" sz="1440" b="1" i="0" u="none" strike="noStrike" kern="600" cap="none" spc="10" normalizeH="0" baseline="0" noProof="0" dirty="0">
                <a:ln>
                  <a:noFill/>
                </a:ln>
                <a:solidFill>
                  <a:srgbClr val="292929"/>
                </a:solidFill>
                <a:effectLst/>
                <a:uLnTx/>
                <a:uFillTx/>
                <a:latin typeface="Arial" panose="020B0604020202020204"/>
                <a:ea typeface="+mn-ea"/>
                <a:cs typeface="+mn-cs"/>
              </a:rPr>
              <a:t> </a:t>
            </a:r>
            <a:r>
              <a:rPr kumimoji="0" lang="en-GB" sz="1440" b="1" i="0" u="none" strike="noStrike" kern="600" cap="none" spc="10" normalizeH="0" baseline="0" noProof="0" dirty="0" err="1">
                <a:ln>
                  <a:noFill/>
                </a:ln>
                <a:solidFill>
                  <a:srgbClr val="292929"/>
                </a:solidFill>
                <a:effectLst/>
                <a:uLnTx/>
                <a:uFillTx/>
                <a:latin typeface="Arial" panose="020B0604020202020204"/>
                <a:ea typeface="+mn-ea"/>
                <a:cs typeface="+mn-cs"/>
              </a:rPr>
              <a:t>na</a:t>
            </a:r>
            <a:r>
              <a:rPr kumimoji="0" lang="en-GB" sz="1440" b="1" i="0" u="none" strike="noStrike" kern="600" cap="none" spc="10" normalizeH="0" baseline="0" noProof="0" dirty="0">
                <a:ln>
                  <a:noFill/>
                </a:ln>
                <a:solidFill>
                  <a:srgbClr val="292929"/>
                </a:solidFill>
                <a:effectLst/>
                <a:uLnTx/>
                <a:uFillTx/>
                <a:latin typeface="Arial" panose="020B0604020202020204"/>
                <a:ea typeface="+mn-ea"/>
                <a:cs typeface="+mn-cs"/>
              </a:rPr>
              <a:t> </a:t>
            </a:r>
            <a:r>
              <a:rPr kumimoji="0" lang="en-GB" sz="1440" b="1" i="0" u="none" strike="noStrike" kern="600" cap="none" spc="10" normalizeH="0" baseline="0" noProof="0" dirty="0" err="1">
                <a:ln>
                  <a:noFill/>
                </a:ln>
                <a:solidFill>
                  <a:srgbClr val="292929"/>
                </a:solidFill>
                <a:effectLst/>
                <a:uLnTx/>
                <a:uFillTx/>
                <a:latin typeface="Arial" panose="020B0604020202020204"/>
                <a:ea typeface="+mn-ea"/>
                <a:cs typeface="+mn-cs"/>
              </a:rPr>
              <a:t>incidência</a:t>
            </a:r>
            <a:r>
              <a:rPr kumimoji="0" lang="en-GB" sz="1440" b="1" i="0" u="none" strike="noStrike" kern="600" cap="none" spc="10" normalizeH="0" baseline="0" noProof="0" dirty="0">
                <a:ln>
                  <a:noFill/>
                </a:ln>
                <a:solidFill>
                  <a:srgbClr val="292929"/>
                </a:solidFill>
                <a:effectLst/>
                <a:uLnTx/>
                <a:uFillTx/>
                <a:latin typeface="Arial" panose="020B0604020202020204"/>
                <a:ea typeface="+mn-ea"/>
                <a:cs typeface="+mn-cs"/>
              </a:rPr>
              <a:t> (%)</a:t>
            </a:r>
          </a:p>
        </p:txBody>
      </p:sp>
      <p:sp>
        <p:nvSpPr>
          <p:cNvPr id="16" name="TextBox 12">
            <a:extLst>
              <a:ext uri="{FF2B5EF4-FFF2-40B4-BE49-F238E27FC236}">
                <a16:creationId xmlns:a16="http://schemas.microsoft.com/office/drawing/2014/main" id="{E7E3B89E-86CF-01A7-D982-E7AF89A395F5}"/>
              </a:ext>
            </a:extLst>
          </p:cNvPr>
          <p:cNvSpPr txBox="1"/>
          <p:nvPr/>
        </p:nvSpPr>
        <p:spPr>
          <a:xfrm>
            <a:off x="3221938" y="1669020"/>
            <a:ext cx="5707939"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79189"/>
                </a:solidFill>
                <a:effectLst/>
                <a:uLnTx/>
                <a:uFillTx/>
                <a:latin typeface="Arial" panose="020B0604020202020204"/>
                <a:ea typeface="+mn-ea"/>
                <a:cs typeface="+mn-cs"/>
              </a:rPr>
              <a:t>Redução de doença e cirurgia cervical </a:t>
            </a:r>
          </a:p>
        </p:txBody>
      </p:sp>
      <p:sp>
        <p:nvSpPr>
          <p:cNvPr id="10" name="TextBox 12">
            <a:extLst>
              <a:ext uri="{FF2B5EF4-FFF2-40B4-BE49-F238E27FC236}">
                <a16:creationId xmlns:a16="http://schemas.microsoft.com/office/drawing/2014/main" id="{8CDE64D7-0BD5-A8AD-6FC5-606186670103}"/>
              </a:ext>
            </a:extLst>
          </p:cNvPr>
          <p:cNvSpPr txBox="1"/>
          <p:nvPr/>
        </p:nvSpPr>
        <p:spPr>
          <a:xfrm>
            <a:off x="2240037" y="2192156"/>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98,4</a:t>
            </a:r>
          </a:p>
        </p:txBody>
      </p:sp>
      <p:sp>
        <p:nvSpPr>
          <p:cNvPr id="11" name="TextBox 12">
            <a:extLst>
              <a:ext uri="{FF2B5EF4-FFF2-40B4-BE49-F238E27FC236}">
                <a16:creationId xmlns:a16="http://schemas.microsoft.com/office/drawing/2014/main" id="{C5A04926-01A0-C03D-9B9E-06E87B275C09}"/>
              </a:ext>
            </a:extLst>
          </p:cNvPr>
          <p:cNvSpPr txBox="1"/>
          <p:nvPr/>
        </p:nvSpPr>
        <p:spPr>
          <a:xfrm>
            <a:off x="3510289" y="2259578"/>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98,2</a:t>
            </a:r>
          </a:p>
        </p:txBody>
      </p:sp>
      <p:sp>
        <p:nvSpPr>
          <p:cNvPr id="12" name="TextBox 12">
            <a:extLst>
              <a:ext uri="{FF2B5EF4-FFF2-40B4-BE49-F238E27FC236}">
                <a16:creationId xmlns:a16="http://schemas.microsoft.com/office/drawing/2014/main" id="{5930FD8D-7791-3BED-8CB0-7F47255BFB6B}"/>
              </a:ext>
            </a:extLst>
          </p:cNvPr>
          <p:cNvSpPr txBox="1"/>
          <p:nvPr/>
        </p:nvSpPr>
        <p:spPr>
          <a:xfrm>
            <a:off x="4806344" y="2320498"/>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94,9</a:t>
            </a:r>
          </a:p>
        </p:txBody>
      </p:sp>
      <p:sp>
        <p:nvSpPr>
          <p:cNvPr id="14" name="TextBox 12">
            <a:extLst>
              <a:ext uri="{FF2B5EF4-FFF2-40B4-BE49-F238E27FC236}">
                <a16:creationId xmlns:a16="http://schemas.microsoft.com/office/drawing/2014/main" id="{C68A08C1-5B6B-7063-1432-091AE86554B3}"/>
              </a:ext>
            </a:extLst>
          </p:cNvPr>
          <p:cNvSpPr txBox="1"/>
          <p:nvPr/>
        </p:nvSpPr>
        <p:spPr>
          <a:xfrm>
            <a:off x="6075907" y="2333510"/>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94,3</a:t>
            </a:r>
          </a:p>
        </p:txBody>
      </p:sp>
      <p:sp>
        <p:nvSpPr>
          <p:cNvPr id="17" name="TextBox 12">
            <a:extLst>
              <a:ext uri="{FF2B5EF4-FFF2-40B4-BE49-F238E27FC236}">
                <a16:creationId xmlns:a16="http://schemas.microsoft.com/office/drawing/2014/main" id="{CEE6F877-C678-08C1-3A73-ACAB526BA9E2}"/>
              </a:ext>
            </a:extLst>
          </p:cNvPr>
          <p:cNvSpPr txBox="1"/>
          <p:nvPr/>
        </p:nvSpPr>
        <p:spPr>
          <a:xfrm>
            <a:off x="7314381" y="2193109"/>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100</a:t>
            </a:r>
          </a:p>
        </p:txBody>
      </p:sp>
      <p:sp>
        <p:nvSpPr>
          <p:cNvPr id="18" name="TextBox 12">
            <a:extLst>
              <a:ext uri="{FF2B5EF4-FFF2-40B4-BE49-F238E27FC236}">
                <a16:creationId xmlns:a16="http://schemas.microsoft.com/office/drawing/2014/main" id="{2A3C26C8-E8F4-8F3B-6330-575155136A66}"/>
              </a:ext>
            </a:extLst>
          </p:cNvPr>
          <p:cNvSpPr txBox="1"/>
          <p:nvPr/>
        </p:nvSpPr>
        <p:spPr>
          <a:xfrm>
            <a:off x="8625427" y="2300816"/>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95,1</a:t>
            </a:r>
          </a:p>
        </p:txBody>
      </p:sp>
      <p:sp>
        <p:nvSpPr>
          <p:cNvPr id="19" name="TextBox 12">
            <a:extLst>
              <a:ext uri="{FF2B5EF4-FFF2-40B4-BE49-F238E27FC236}">
                <a16:creationId xmlns:a16="http://schemas.microsoft.com/office/drawing/2014/main" id="{215DD332-9CA6-234E-D584-679B2D3A1E2B}"/>
              </a:ext>
            </a:extLst>
          </p:cNvPr>
          <p:cNvSpPr txBox="1"/>
          <p:nvPr/>
        </p:nvSpPr>
        <p:spPr>
          <a:xfrm>
            <a:off x="9863901" y="2218408"/>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97,8</a:t>
            </a:r>
          </a:p>
        </p:txBody>
      </p:sp>
      <p:pic>
        <p:nvPicPr>
          <p:cNvPr id="21" name="Gráfico 20">
            <a:extLst>
              <a:ext uri="{FF2B5EF4-FFF2-40B4-BE49-F238E27FC236}">
                <a16:creationId xmlns:a16="http://schemas.microsoft.com/office/drawing/2014/main" id="{A7B778F8-B8D7-3F40-708D-0C9D02EAB9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971709" y="2018412"/>
            <a:ext cx="746780" cy="434490"/>
          </a:xfrm>
          <a:prstGeom prst="rect">
            <a:avLst/>
          </a:prstGeom>
        </p:spPr>
      </p:pic>
      <p:pic>
        <p:nvPicPr>
          <p:cNvPr id="22" name="Gráfico 21">
            <a:extLst>
              <a:ext uri="{FF2B5EF4-FFF2-40B4-BE49-F238E27FC236}">
                <a16:creationId xmlns:a16="http://schemas.microsoft.com/office/drawing/2014/main" id="{86CBA0CB-90B5-9D34-91EF-1E96639804B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10997692" y="1946019"/>
            <a:ext cx="848384" cy="848384"/>
          </a:xfrm>
          <a:prstGeom prst="rect">
            <a:avLst/>
          </a:prstGeom>
        </p:spPr>
      </p:pic>
      <p:cxnSp>
        <p:nvCxnSpPr>
          <p:cNvPr id="23" name="Conector reto 22">
            <a:extLst>
              <a:ext uri="{FF2B5EF4-FFF2-40B4-BE49-F238E27FC236}">
                <a16:creationId xmlns:a16="http://schemas.microsoft.com/office/drawing/2014/main" id="{203F2983-62C1-435A-BFA3-9400C241C6F9}"/>
              </a:ext>
            </a:extLst>
          </p:cNvPr>
          <p:cNvCxnSpPr>
            <a:cxnSpLocks/>
          </p:cNvCxnSpPr>
          <p:nvPr/>
        </p:nvCxnSpPr>
        <p:spPr>
          <a:xfrm>
            <a:off x="-37" y="1678368"/>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Conector reto 23">
            <a:extLst>
              <a:ext uri="{FF2B5EF4-FFF2-40B4-BE49-F238E27FC236}">
                <a16:creationId xmlns:a16="http://schemas.microsoft.com/office/drawing/2014/main" id="{C1BF4AA1-67A4-DC6A-428A-7B07D5E4979A}"/>
              </a:ext>
            </a:extLst>
          </p:cNvPr>
          <p:cNvCxnSpPr>
            <a:cxnSpLocks/>
          </p:cNvCxnSpPr>
          <p:nvPr/>
        </p:nvCxnSpPr>
        <p:spPr>
          <a:xfrm flipV="1">
            <a:off x="381800" y="1678368"/>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 name="Conector reto 24">
            <a:extLst>
              <a:ext uri="{FF2B5EF4-FFF2-40B4-BE49-F238E27FC236}">
                <a16:creationId xmlns:a16="http://schemas.microsoft.com/office/drawing/2014/main" id="{3A34EB06-335A-968D-78B8-24BDC686D364}"/>
              </a:ext>
            </a:extLst>
          </p:cNvPr>
          <p:cNvCxnSpPr>
            <a:cxnSpLocks/>
          </p:cNvCxnSpPr>
          <p:nvPr/>
        </p:nvCxnSpPr>
        <p:spPr>
          <a:xfrm>
            <a:off x="381800" y="5849008"/>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6" name="Imagem 25" descr="Uma imagem contendo invertebrado, animal, coral&#10;&#10;Descrição gerada automaticamente">
            <a:extLst>
              <a:ext uri="{FF2B5EF4-FFF2-40B4-BE49-F238E27FC236}">
                <a16:creationId xmlns:a16="http://schemas.microsoft.com/office/drawing/2014/main" id="{9FA24A89-7C31-99DA-1C68-FCB8073DD507}"/>
              </a:ext>
            </a:extLst>
          </p:cNvPr>
          <p:cNvPicPr>
            <a:picLocks noChangeAspect="1"/>
          </p:cNvPicPr>
          <p:nvPr/>
        </p:nvPicPr>
        <p:blipFill>
          <a:blip r:embed="rId7">
            <a:alphaModFix/>
          </a:blip>
          <a:srcRect t="-1593"/>
          <a:stretch/>
        </p:blipFill>
        <p:spPr>
          <a:xfrm>
            <a:off x="11643503" y="5679731"/>
            <a:ext cx="333247" cy="338554"/>
          </a:xfrm>
          <a:prstGeom prst="rect">
            <a:avLst/>
          </a:prstGeom>
        </p:spPr>
      </p:pic>
      <p:pic>
        <p:nvPicPr>
          <p:cNvPr id="27" name="Imagem 26" descr="Uma imagem contendo invertebrado, animal, coral&#10;&#10;Descrição gerada automaticamente">
            <a:extLst>
              <a:ext uri="{FF2B5EF4-FFF2-40B4-BE49-F238E27FC236}">
                <a16:creationId xmlns:a16="http://schemas.microsoft.com/office/drawing/2014/main" id="{D2515D34-88D5-C0C5-B4FC-B6D331CAE239}"/>
              </a:ext>
            </a:extLst>
          </p:cNvPr>
          <p:cNvPicPr>
            <a:picLocks noChangeAspect="1"/>
          </p:cNvPicPr>
          <p:nvPr/>
        </p:nvPicPr>
        <p:blipFill>
          <a:blip r:embed="rId7">
            <a:alphaModFix/>
          </a:blip>
          <a:srcRect t="-1593"/>
          <a:stretch/>
        </p:blipFill>
        <p:spPr>
          <a:xfrm>
            <a:off x="224057" y="1520908"/>
            <a:ext cx="333247" cy="338554"/>
          </a:xfrm>
          <a:prstGeom prst="rect">
            <a:avLst/>
          </a:prstGeom>
        </p:spPr>
      </p:pic>
    </p:spTree>
    <p:extLst>
      <p:ext uri="{BB962C8B-B14F-4D97-AF65-F5344CB8AC3E}">
        <p14:creationId xmlns:p14="http://schemas.microsoft.com/office/powerpoint/2010/main" val="34322077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85267AA9-46EE-1939-5D1A-99B68D0BFC1F}"/>
              </a:ext>
            </a:extLst>
          </p:cNvPr>
          <p:cNvSpPr>
            <a:spLocks noGrp="1"/>
          </p:cNvSpPr>
          <p:nvPr>
            <p:ph type="title"/>
          </p:nvPr>
        </p:nvSpPr>
        <p:spPr>
          <a:xfrm>
            <a:off x="278688" y="123825"/>
            <a:ext cx="10276101" cy="951509"/>
          </a:xfrm>
        </p:spPr>
        <p:txBody>
          <a:bodyPr/>
          <a:lstStyle/>
          <a:p>
            <a:pPr>
              <a:lnSpc>
                <a:spcPct val="100000"/>
              </a:lnSpc>
            </a:pPr>
            <a:r>
              <a:rPr lang="pt-BR" sz="2200" dirty="0"/>
              <a:t>Não Foram Observados EAs Relacionados à Vacinação com GARDASIL 9 em Meninas e Meninos em Até 8 Anos de Seguimento Pós-vacinação</a:t>
            </a:r>
            <a:r>
              <a:rPr lang="pt-BR" sz="2200" baseline="30000" dirty="0"/>
              <a:t>1</a:t>
            </a:r>
            <a:endParaRPr lang="pt-BR" sz="2200" dirty="0"/>
          </a:p>
        </p:txBody>
      </p:sp>
      <p:sp>
        <p:nvSpPr>
          <p:cNvPr id="2" name="Espaço Reservado para Conteúdo 1">
            <a:extLst>
              <a:ext uri="{FF2B5EF4-FFF2-40B4-BE49-F238E27FC236}">
                <a16:creationId xmlns:a16="http://schemas.microsoft.com/office/drawing/2014/main" id="{C30F69C8-FDA6-FF27-6614-7F65E8FC76CC}"/>
              </a:ext>
            </a:extLst>
          </p:cNvPr>
          <p:cNvSpPr>
            <a:spLocks noGrp="1"/>
          </p:cNvSpPr>
          <p:nvPr>
            <p:ph idx="1"/>
          </p:nvPr>
        </p:nvSpPr>
        <p:spPr>
          <a:xfrm>
            <a:off x="266700" y="1475094"/>
            <a:ext cx="5829300" cy="4796375"/>
          </a:xfrm>
        </p:spPr>
        <p:txBody>
          <a:bodyPr/>
          <a:lstStyle/>
          <a:p>
            <a:r>
              <a:rPr lang="pt-BR" sz="2200" dirty="0"/>
              <a:t>Análise interina de um estudo multinacional de acompanhamento a longo prazo em meninas (n = 971) e meninos (n=301) saudáveis de 9-15 anos de idade que receberam GARDASIL 9.</a:t>
            </a:r>
            <a:r>
              <a:rPr lang="pt-BR" sz="2200" baseline="30000" dirty="0"/>
              <a:t>1</a:t>
            </a:r>
          </a:p>
          <a:p>
            <a:r>
              <a:rPr lang="pt-BR" sz="2200" dirty="0"/>
              <a:t>Mediana de seguimento foi de </a:t>
            </a:r>
            <a:br>
              <a:rPr lang="pt-BR" sz="2200" dirty="0"/>
            </a:br>
            <a:r>
              <a:rPr lang="pt-BR" sz="2200" dirty="0"/>
              <a:t>7,6 anos (máximo de 8,2 anos).</a:t>
            </a:r>
            <a:r>
              <a:rPr lang="pt-BR" sz="2200" baseline="30000" dirty="0"/>
              <a:t>1</a:t>
            </a:r>
          </a:p>
          <a:p>
            <a:r>
              <a:rPr lang="pt-BR" sz="2200" dirty="0"/>
              <a:t>Não ocorreram mortes.</a:t>
            </a:r>
            <a:r>
              <a:rPr lang="pt-BR" sz="2200" baseline="30000" dirty="0"/>
              <a:t>1</a:t>
            </a:r>
          </a:p>
        </p:txBody>
      </p:sp>
      <p:sp>
        <p:nvSpPr>
          <p:cNvPr id="3" name="Espaço Reservado para Número de Slide 2">
            <a:extLst>
              <a:ext uri="{FF2B5EF4-FFF2-40B4-BE49-F238E27FC236}">
                <a16:creationId xmlns:a16="http://schemas.microsoft.com/office/drawing/2014/main" id="{87E20F7B-F7A8-63E8-0106-7E9086EC3FD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7" name="Retângulo 16">
            <a:extLst>
              <a:ext uri="{FF2B5EF4-FFF2-40B4-BE49-F238E27FC236}">
                <a16:creationId xmlns:a16="http://schemas.microsoft.com/office/drawing/2014/main" id="{817436CA-52BE-1D5F-61AD-CB69798C7C31}"/>
              </a:ext>
            </a:extLst>
          </p:cNvPr>
          <p:cNvSpPr/>
          <p:nvPr/>
        </p:nvSpPr>
        <p:spPr>
          <a:xfrm>
            <a:off x="378823" y="5953328"/>
            <a:ext cx="11546477" cy="58477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a</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Meninos e meninas saudáveis entre 9–15 anos de idade que receberam inicialmente três doses de GARDASIL 9 no estudo base foram incluídos em um estudo de acompanhamento a longo prazo de aproximadamente 10 anos após a administração da terceira dose (estudo em andamento). O estudo a longo prazo também buscou relatar quaisquer mortes ou EAs sérios que foram considerados como relacionados ao tratamento.¹</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Olsson SE, Restrepo JA, Reina JC et al.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Long-term</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effectiveness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nine-</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valent</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vaccine in girls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boys 9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to</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15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age: Interim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analysis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after</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8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follow-up. </a:t>
            </a:r>
            <a:r>
              <a:rPr kumimoji="0" lang="pt-BR"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2020;10:100203.</a:t>
            </a:r>
          </a:p>
        </p:txBody>
      </p:sp>
      <p:sp>
        <p:nvSpPr>
          <p:cNvPr id="4" name="CaixaDeTexto 3">
            <a:extLst>
              <a:ext uri="{FF2B5EF4-FFF2-40B4-BE49-F238E27FC236}">
                <a16:creationId xmlns:a16="http://schemas.microsoft.com/office/drawing/2014/main" id="{FFE8D9A9-5676-8DAB-55D9-618723ACD8B8}"/>
              </a:ext>
            </a:extLst>
          </p:cNvPr>
          <p:cNvSpPr txBox="1"/>
          <p:nvPr/>
        </p:nvSpPr>
        <p:spPr>
          <a:xfrm>
            <a:off x="6316410" y="1558141"/>
            <a:ext cx="518048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rgbClr val="279189"/>
                </a:solidFill>
                <a:effectLst/>
                <a:uLnTx/>
                <a:uFillTx/>
                <a:latin typeface="Arial"/>
                <a:ea typeface="+mn-ea"/>
                <a:cs typeface="Arial"/>
                <a:sym typeface="Arial"/>
              </a:rPr>
              <a:t>Perfil de segurança de GARDASIL 9 em meninos e meninas 8 anos de acompanhamento</a:t>
            </a:r>
            <a:r>
              <a:rPr kumimoji="0" lang="pt-BR" sz="1600" b="1" i="0" u="none" strike="noStrike" kern="0" cap="none" spc="0" normalizeH="0" baseline="30000" noProof="0" dirty="0">
                <a:ln>
                  <a:noFill/>
                </a:ln>
                <a:solidFill>
                  <a:srgbClr val="279189"/>
                </a:solidFill>
                <a:effectLst/>
                <a:uLnTx/>
                <a:uFillTx/>
                <a:latin typeface="Arial"/>
                <a:ea typeface="+mn-ea"/>
                <a:cs typeface="Arial"/>
                <a:sym typeface="Arial"/>
              </a:rPr>
              <a:t>1</a:t>
            </a:r>
          </a:p>
        </p:txBody>
      </p:sp>
      <p:sp>
        <p:nvSpPr>
          <p:cNvPr id="5" name="Freeform: Shape 56">
            <a:extLst>
              <a:ext uri="{FF2B5EF4-FFF2-40B4-BE49-F238E27FC236}">
                <a16:creationId xmlns:a16="http://schemas.microsoft.com/office/drawing/2014/main" id="{0B86AA77-2952-2749-5E24-7AF3AF8D3439}"/>
              </a:ext>
            </a:extLst>
          </p:cNvPr>
          <p:cNvSpPr/>
          <p:nvPr/>
        </p:nvSpPr>
        <p:spPr>
          <a:xfrm flipH="1">
            <a:off x="8638743" y="2573315"/>
            <a:ext cx="1048750" cy="3030738"/>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rgbClr val="264A9A"/>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6" name="Group 51">
            <a:extLst>
              <a:ext uri="{FF2B5EF4-FFF2-40B4-BE49-F238E27FC236}">
                <a16:creationId xmlns:a16="http://schemas.microsoft.com/office/drawing/2014/main" id="{A1FBD12E-2DF2-A074-6AE5-04EF15596A58}"/>
              </a:ext>
            </a:extLst>
          </p:cNvPr>
          <p:cNvGrpSpPr/>
          <p:nvPr/>
        </p:nvGrpSpPr>
        <p:grpSpPr>
          <a:xfrm>
            <a:off x="7813747" y="2473980"/>
            <a:ext cx="1408826" cy="3189938"/>
            <a:chOff x="10689764" y="3165864"/>
            <a:chExt cx="948054" cy="2146637"/>
          </a:xfrm>
        </p:grpSpPr>
        <p:sp>
          <p:nvSpPr>
            <p:cNvPr id="8" name="Freeform: Shape 44">
              <a:extLst>
                <a:ext uri="{FF2B5EF4-FFF2-40B4-BE49-F238E27FC236}">
                  <a16:creationId xmlns:a16="http://schemas.microsoft.com/office/drawing/2014/main" id="{C1ED57B0-B90A-A4E4-2029-D025B8969B07}"/>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9" name="Oval 50">
              <a:extLst>
                <a:ext uri="{FF2B5EF4-FFF2-40B4-BE49-F238E27FC236}">
                  <a16:creationId xmlns:a16="http://schemas.microsoft.com/office/drawing/2014/main" id="{45ADE229-C9E4-D455-329C-F8CA7BB4FA85}"/>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10" name="CaixaDeTexto 9">
            <a:extLst>
              <a:ext uri="{FF2B5EF4-FFF2-40B4-BE49-F238E27FC236}">
                <a16:creationId xmlns:a16="http://schemas.microsoft.com/office/drawing/2014/main" id="{FE2F578D-C95F-EA84-79EC-3C18BFE29F10}"/>
              </a:ext>
            </a:extLst>
          </p:cNvPr>
          <p:cNvSpPr txBox="1"/>
          <p:nvPr/>
        </p:nvSpPr>
        <p:spPr>
          <a:xfrm>
            <a:off x="6316410" y="2971268"/>
            <a:ext cx="1450814"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6000" b="1" i="0" u="none" strike="noStrike" kern="1200" cap="none" spc="0" normalizeH="0" baseline="0" noProof="0" dirty="0">
                <a:ln>
                  <a:noFill/>
                </a:ln>
                <a:solidFill>
                  <a:srgbClr val="279189"/>
                </a:solidFill>
                <a:effectLst/>
                <a:uLnTx/>
                <a:uFillTx/>
                <a:latin typeface="Arial" panose="020B0604020202020204"/>
                <a:ea typeface="+mn-ea"/>
                <a:cs typeface="+mn-cs"/>
              </a:rPr>
              <a:t>0%</a:t>
            </a:r>
          </a:p>
        </p:txBody>
      </p:sp>
      <p:sp>
        <p:nvSpPr>
          <p:cNvPr id="11" name="CaixaDeTexto 10">
            <a:extLst>
              <a:ext uri="{FF2B5EF4-FFF2-40B4-BE49-F238E27FC236}">
                <a16:creationId xmlns:a16="http://schemas.microsoft.com/office/drawing/2014/main" id="{B2C15A34-B750-D982-EB33-4B8A729543BC}"/>
              </a:ext>
            </a:extLst>
          </p:cNvPr>
          <p:cNvSpPr txBox="1"/>
          <p:nvPr/>
        </p:nvSpPr>
        <p:spPr>
          <a:xfrm>
            <a:off x="5819905" y="3927244"/>
            <a:ext cx="2227782"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err="1">
                <a:ln>
                  <a:noFill/>
                </a:ln>
                <a:solidFill>
                  <a:srgbClr val="279189"/>
                </a:solidFill>
                <a:effectLst/>
                <a:uLnTx/>
                <a:uFillTx/>
                <a:latin typeface="Arial" panose="020B0604020202020204"/>
                <a:ea typeface="+mn-ea"/>
                <a:cs typeface="+mn-cs"/>
              </a:rPr>
              <a:t>EAs</a:t>
            </a:r>
            <a:r>
              <a:rPr kumimoji="0" lang="pt-BR" sz="2000" b="0" i="0" u="none" strike="noStrike" kern="1200" cap="none" spc="0" normalizeH="0" baseline="0" noProof="0" dirty="0">
                <a:ln>
                  <a:noFill/>
                </a:ln>
                <a:solidFill>
                  <a:srgbClr val="279189"/>
                </a:solidFill>
                <a:effectLst/>
                <a:uLnTx/>
                <a:uFillTx/>
                <a:latin typeface="Arial" panose="020B0604020202020204"/>
                <a:ea typeface="+mn-ea"/>
                <a:cs typeface="+mn-cs"/>
              </a:rPr>
              <a:t> relacionados</a:t>
            </a:r>
          </a:p>
        </p:txBody>
      </p:sp>
      <p:sp>
        <p:nvSpPr>
          <p:cNvPr id="12" name="CaixaDeTexto 11">
            <a:extLst>
              <a:ext uri="{FF2B5EF4-FFF2-40B4-BE49-F238E27FC236}">
                <a16:creationId xmlns:a16="http://schemas.microsoft.com/office/drawing/2014/main" id="{5FD254CB-B369-4E33-DC6A-2710D4F1DB69}"/>
              </a:ext>
            </a:extLst>
          </p:cNvPr>
          <p:cNvSpPr txBox="1"/>
          <p:nvPr/>
        </p:nvSpPr>
        <p:spPr>
          <a:xfrm>
            <a:off x="10108640" y="2969516"/>
            <a:ext cx="2227782"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6000" b="1" i="0" u="none" strike="noStrike" kern="1200" cap="none" spc="0" normalizeH="0" baseline="0" noProof="0" dirty="0">
                <a:ln>
                  <a:noFill/>
                </a:ln>
                <a:solidFill>
                  <a:srgbClr val="264A9A"/>
                </a:solidFill>
                <a:effectLst/>
                <a:uLnTx/>
                <a:uFillTx/>
                <a:latin typeface="Arial" panose="020B0604020202020204"/>
                <a:ea typeface="+mn-ea"/>
                <a:cs typeface="+mn-cs"/>
              </a:rPr>
              <a:t>0%</a:t>
            </a:r>
          </a:p>
        </p:txBody>
      </p:sp>
      <p:sp>
        <p:nvSpPr>
          <p:cNvPr id="14" name="CaixaDeTexto 13">
            <a:extLst>
              <a:ext uri="{FF2B5EF4-FFF2-40B4-BE49-F238E27FC236}">
                <a16:creationId xmlns:a16="http://schemas.microsoft.com/office/drawing/2014/main" id="{2D4682E0-2BD2-AA20-185A-9FA2F848DABE}"/>
              </a:ext>
            </a:extLst>
          </p:cNvPr>
          <p:cNvSpPr txBox="1"/>
          <p:nvPr/>
        </p:nvSpPr>
        <p:spPr>
          <a:xfrm>
            <a:off x="8941265" y="3962499"/>
            <a:ext cx="3816304" cy="7078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264A9A"/>
                </a:solidFill>
                <a:effectLst/>
                <a:uLnTx/>
                <a:uFillTx/>
                <a:latin typeface="Arial" panose="020B0604020202020204"/>
                <a:ea typeface="+mn-ea"/>
                <a:cs typeface="+mn-cs"/>
              </a:rPr>
              <a:t>Participantes com</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264A9A"/>
                </a:solidFill>
                <a:effectLst/>
                <a:uLnTx/>
                <a:uFillTx/>
                <a:latin typeface="Arial" panose="020B0604020202020204"/>
                <a:ea typeface="+mn-ea"/>
                <a:cs typeface="+mn-cs"/>
              </a:rPr>
              <a:t>1 ou mais </a:t>
            </a:r>
            <a:r>
              <a:rPr kumimoji="0" lang="pt-BR" sz="2000" b="0" i="0" u="none" strike="noStrike" kern="1200" cap="none" spc="0" normalizeH="0" baseline="0" noProof="0" dirty="0" err="1">
                <a:ln>
                  <a:noFill/>
                </a:ln>
                <a:solidFill>
                  <a:srgbClr val="264A9A"/>
                </a:solidFill>
                <a:effectLst/>
                <a:uLnTx/>
                <a:uFillTx/>
                <a:latin typeface="Arial" panose="020B0604020202020204"/>
                <a:ea typeface="+mn-ea"/>
                <a:cs typeface="+mn-cs"/>
              </a:rPr>
              <a:t>EAs</a:t>
            </a:r>
            <a:endParaRPr kumimoji="0" lang="pt-BR" sz="2000" b="0"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174817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198083B-EB67-41AA-A39B-902FA2E2B10C}"/>
              </a:ext>
            </a:extLst>
          </p:cNvPr>
          <p:cNvSpPr>
            <a:spLocks noGrp="1"/>
          </p:cNvSpPr>
          <p:nvPr>
            <p:ph type="title"/>
          </p:nvPr>
        </p:nvSpPr>
        <p:spPr>
          <a:xfrm>
            <a:off x="278688" y="123825"/>
            <a:ext cx="10530484" cy="951509"/>
          </a:xfrm>
        </p:spPr>
        <p:txBody>
          <a:bodyPr/>
          <a:lstStyle/>
          <a:p>
            <a:r>
              <a:rPr lang="en-US" dirty="0"/>
              <a:t>A Carga do </a:t>
            </a:r>
            <a:r>
              <a:rPr lang="en-US" dirty="0" err="1"/>
              <a:t>Câncer</a:t>
            </a:r>
            <a:r>
              <a:rPr lang="en-US" dirty="0"/>
              <a:t> de Colo do </a:t>
            </a:r>
            <a:r>
              <a:rPr lang="en-US" dirty="0" err="1"/>
              <a:t>Útero</a:t>
            </a:r>
            <a:r>
              <a:rPr lang="en-US" dirty="0"/>
              <a:t> é Alta entre as Mulheres</a:t>
            </a:r>
            <a:r>
              <a:rPr lang="en-US" baseline="30000" dirty="0"/>
              <a:t>1,2</a:t>
            </a:r>
          </a:p>
        </p:txBody>
      </p:sp>
      <p:sp>
        <p:nvSpPr>
          <p:cNvPr id="3" name="Slide Number Placeholder 2">
            <a:extLst>
              <a:ext uri="{FF2B5EF4-FFF2-40B4-BE49-F238E27FC236}">
                <a16:creationId xmlns:a16="http://schemas.microsoft.com/office/drawing/2014/main" id="{2987835A-9C2D-0BF4-E73C-2B0F9743AE76}"/>
              </a:ext>
            </a:extLst>
          </p:cNvPr>
          <p:cNvSpPr>
            <a:spLocks noGrp="1"/>
          </p:cNvSpPr>
          <p:nvPr>
            <p:ph type="sldNum" sz="quarter" idx="12"/>
          </p:nvPr>
        </p:nvSpPr>
        <p:spPr>
          <a:xfrm>
            <a:off x="11785600" y="6673850"/>
            <a:ext cx="406400" cy="184150"/>
          </a:xfrm>
        </p:spPr>
        <p:txBody>
          <a:bodyPr/>
          <a:lstStyle/>
          <a:p>
            <a:fld id="{6DD83045-6CB7-4C88-8A4E-57AB94F29488}" type="slidenum">
              <a:rPr lang="en-US" smtClean="0"/>
              <a:pPr/>
              <a:t>6</a:t>
            </a:fld>
            <a:endParaRPr lang="en-US"/>
          </a:p>
        </p:txBody>
      </p:sp>
      <p:sp>
        <p:nvSpPr>
          <p:cNvPr id="11" name="Text Placeholder 10">
            <a:extLst>
              <a:ext uri="{FF2B5EF4-FFF2-40B4-BE49-F238E27FC236}">
                <a16:creationId xmlns:a16="http://schemas.microsoft.com/office/drawing/2014/main" id="{0C8F98A6-F855-786B-553B-6A711F6D957F}"/>
              </a:ext>
            </a:extLst>
          </p:cNvPr>
          <p:cNvSpPr>
            <a:spLocks noGrp="1"/>
          </p:cNvSpPr>
          <p:nvPr>
            <p:ph type="body" sz="quarter" idx="13"/>
          </p:nvPr>
        </p:nvSpPr>
        <p:spPr>
          <a:xfrm>
            <a:off x="266700" y="6361993"/>
            <a:ext cx="11658600" cy="358775"/>
          </a:xfrm>
        </p:spPr>
        <p:txBody>
          <a:bodyPr/>
          <a:lstStyle/>
          <a:p>
            <a:r>
              <a:rPr lang="pt-BR" b="1" dirty="0">
                <a:solidFill>
                  <a:schemeClr val="bg1">
                    <a:lumMod val="50000"/>
                  </a:schemeClr>
                </a:solidFill>
              </a:rPr>
              <a:t>1. </a:t>
            </a:r>
            <a:r>
              <a:rPr lang="pt-BR" dirty="0">
                <a:solidFill>
                  <a:schemeClr val="bg1">
                    <a:lumMod val="50000"/>
                  </a:schemeClr>
                </a:solidFill>
              </a:rPr>
              <a:t>Instituto Brasileiro de Câncer (Inca). Atlas On-line de Mortalidade. Taxas de mortes por todas as neoplasias, por anos, segundo localização primária do tumor, em mulheres, no Brasil, com idade de </a:t>
            </a:r>
            <a:r>
              <a:rPr lang="pt-BR" dirty="0" err="1">
                <a:solidFill>
                  <a:schemeClr val="bg1">
                    <a:lumMod val="50000"/>
                  </a:schemeClr>
                </a:solidFill>
              </a:rPr>
              <a:t>Ign</a:t>
            </a:r>
            <a:r>
              <a:rPr lang="pt-BR" dirty="0">
                <a:solidFill>
                  <a:schemeClr val="bg1">
                    <a:lumMod val="50000"/>
                  </a:schemeClr>
                </a:solidFill>
              </a:rPr>
              <a:t>. a 36, no ano de 2022. Disponível em: https://mortalidade.inca.gov.br/</a:t>
            </a:r>
            <a:r>
              <a:rPr lang="pt-BR" dirty="0" err="1">
                <a:solidFill>
                  <a:schemeClr val="bg1">
                    <a:lumMod val="50000"/>
                  </a:schemeClr>
                </a:solidFill>
              </a:rPr>
              <a:t>MortalidadeWeb</a:t>
            </a:r>
            <a:r>
              <a:rPr lang="pt-BR" dirty="0">
                <a:solidFill>
                  <a:schemeClr val="bg1">
                    <a:lumMod val="50000"/>
                  </a:schemeClr>
                </a:solidFill>
              </a:rPr>
              <a:t>/</a:t>
            </a:r>
            <a:r>
              <a:rPr lang="pt-BR" dirty="0" err="1">
                <a:solidFill>
                  <a:schemeClr val="bg1">
                    <a:lumMod val="50000"/>
                  </a:schemeClr>
                </a:solidFill>
              </a:rPr>
              <a:t>pages</a:t>
            </a:r>
            <a:r>
              <a:rPr lang="pt-BR" dirty="0">
                <a:solidFill>
                  <a:schemeClr val="bg1">
                    <a:lumMod val="50000"/>
                  </a:schemeClr>
                </a:solidFill>
              </a:rPr>
              <a:t>/Modelo10/</a:t>
            </a:r>
            <a:r>
              <a:rPr lang="pt-BR" dirty="0" err="1">
                <a:solidFill>
                  <a:schemeClr val="bg1">
                    <a:lumMod val="50000"/>
                  </a:schemeClr>
                </a:solidFill>
              </a:rPr>
              <a:t>consultar.xhtml#panelResultado</a:t>
            </a:r>
            <a:r>
              <a:rPr lang="pt-BR" dirty="0">
                <a:solidFill>
                  <a:schemeClr val="bg1">
                    <a:lumMod val="50000"/>
                  </a:schemeClr>
                </a:solidFill>
              </a:rPr>
              <a:t>. Acessado em 29 de novembro de 2024. </a:t>
            </a:r>
            <a:r>
              <a:rPr lang="pt-BR" b="1" dirty="0">
                <a:solidFill>
                  <a:schemeClr val="bg1">
                    <a:lumMod val="50000"/>
                  </a:schemeClr>
                </a:solidFill>
              </a:rPr>
              <a:t>2.</a:t>
            </a:r>
            <a:r>
              <a:rPr lang="pt-BR" dirty="0">
                <a:solidFill>
                  <a:schemeClr val="bg1">
                    <a:lumMod val="50000"/>
                  </a:schemeClr>
                </a:solidFill>
              </a:rPr>
              <a:t> Instituto Brasileiro de Câncer (Inca). Atlas On-line de Mortalidade. Taxas de mortes por todas as neoplasias, por anos, segundo localização primária do tumor, em mulheres, no Brasil, com idade de </a:t>
            </a:r>
            <a:r>
              <a:rPr lang="pt-BR" dirty="0" err="1">
                <a:solidFill>
                  <a:schemeClr val="bg1">
                    <a:lumMod val="50000"/>
                  </a:schemeClr>
                </a:solidFill>
              </a:rPr>
              <a:t>Ign</a:t>
            </a:r>
            <a:r>
              <a:rPr lang="pt-BR" dirty="0">
                <a:solidFill>
                  <a:schemeClr val="bg1">
                    <a:lumMod val="50000"/>
                  </a:schemeClr>
                </a:solidFill>
              </a:rPr>
              <a:t>. a 60, no ano de 2022. Disponível em: https://mortalidade.inca.gov.br/</a:t>
            </a:r>
            <a:r>
              <a:rPr lang="pt-BR" dirty="0" err="1">
                <a:solidFill>
                  <a:schemeClr val="bg1">
                    <a:lumMod val="50000"/>
                  </a:schemeClr>
                </a:solidFill>
              </a:rPr>
              <a:t>MortalidadeWeb</a:t>
            </a:r>
            <a:r>
              <a:rPr lang="pt-BR" dirty="0">
                <a:solidFill>
                  <a:schemeClr val="bg1">
                    <a:lumMod val="50000"/>
                  </a:schemeClr>
                </a:solidFill>
              </a:rPr>
              <a:t>/</a:t>
            </a:r>
            <a:r>
              <a:rPr lang="pt-BR" dirty="0" err="1">
                <a:solidFill>
                  <a:schemeClr val="bg1">
                    <a:lumMod val="50000"/>
                  </a:schemeClr>
                </a:solidFill>
              </a:rPr>
              <a:t>pages</a:t>
            </a:r>
            <a:r>
              <a:rPr lang="pt-BR" dirty="0">
                <a:solidFill>
                  <a:schemeClr val="bg1">
                    <a:lumMod val="50000"/>
                  </a:schemeClr>
                </a:solidFill>
              </a:rPr>
              <a:t>/Modelo10/</a:t>
            </a:r>
            <a:r>
              <a:rPr lang="pt-BR" dirty="0" err="1">
                <a:solidFill>
                  <a:schemeClr val="bg1">
                    <a:lumMod val="50000"/>
                  </a:schemeClr>
                </a:solidFill>
              </a:rPr>
              <a:t>consultar.xhtml#panelResultado</a:t>
            </a:r>
            <a:r>
              <a:rPr lang="pt-BR" dirty="0">
                <a:solidFill>
                  <a:schemeClr val="bg1">
                    <a:lumMod val="50000"/>
                  </a:schemeClr>
                </a:solidFill>
              </a:rPr>
              <a:t>. Acessado em 29 de novembro de 2024.</a:t>
            </a:r>
            <a:endParaRPr lang="en-US" dirty="0">
              <a:solidFill>
                <a:schemeClr val="bg1">
                  <a:lumMod val="50000"/>
                </a:schemeClr>
              </a:solidFill>
            </a:endParaRPr>
          </a:p>
        </p:txBody>
      </p:sp>
      <p:sp>
        <p:nvSpPr>
          <p:cNvPr id="94" name="Rectangle: Rounded Corners 93">
            <a:extLst>
              <a:ext uri="{FF2B5EF4-FFF2-40B4-BE49-F238E27FC236}">
                <a16:creationId xmlns:a16="http://schemas.microsoft.com/office/drawing/2014/main" id="{819F0E25-9A04-47D6-8FA1-F1BE7D4F8A06}"/>
              </a:ext>
            </a:extLst>
          </p:cNvPr>
          <p:cNvSpPr/>
          <p:nvPr/>
        </p:nvSpPr>
        <p:spPr>
          <a:xfrm>
            <a:off x="2119086" y="2125069"/>
            <a:ext cx="8709778" cy="1260922"/>
          </a:xfrm>
          <a:prstGeom prst="roundRect">
            <a:avLst>
              <a:gd name="adj" fmla="val 50000"/>
            </a:avLst>
          </a:prstGeom>
          <a:solidFill>
            <a:schemeClr val="accent4"/>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i="0" u="none" strike="noStrike" kern="1200" cap="none" spc="0" normalizeH="0" baseline="0" noProof="0">
              <a:ln>
                <a:noFill/>
              </a:ln>
              <a:solidFill>
                <a:prstClr val="white"/>
              </a:solidFill>
              <a:effectLst/>
              <a:uLnTx/>
              <a:uFillTx/>
              <a:latin typeface="+mn-lt"/>
              <a:ea typeface="+mn-ea"/>
              <a:cs typeface="+mn-cs"/>
            </a:endParaRPr>
          </a:p>
        </p:txBody>
      </p:sp>
      <p:sp>
        <p:nvSpPr>
          <p:cNvPr id="5" name="object 34">
            <a:extLst>
              <a:ext uri="{FF2B5EF4-FFF2-40B4-BE49-F238E27FC236}">
                <a16:creationId xmlns:a16="http://schemas.microsoft.com/office/drawing/2014/main" id="{B1BB38F8-5976-FCDB-74EA-08917094BE23}"/>
              </a:ext>
            </a:extLst>
          </p:cNvPr>
          <p:cNvSpPr txBox="1"/>
          <p:nvPr/>
        </p:nvSpPr>
        <p:spPr>
          <a:xfrm>
            <a:off x="2630156" y="1481430"/>
            <a:ext cx="5207705" cy="334707"/>
          </a:xfrm>
          <a:prstGeom prst="rect">
            <a:avLst/>
          </a:prstGeom>
          <a:noFill/>
        </p:spPr>
        <p:txBody>
          <a:bodyPr vert="horz" wrap="square" lIns="0" tIns="6350" rIns="0" bIns="0" rtlCol="0">
            <a:spAutoFit/>
          </a:bodyPr>
          <a:lstStyle/>
          <a:p>
            <a:pPr marL="84455" marR="5080" lvl="0" indent="-72390" defTabSz="914400" rtl="0" eaLnBrk="1" fontAlgn="auto" latinLnBrk="0" hangingPunct="1">
              <a:lnSpc>
                <a:spcPct val="104200"/>
              </a:lnSpc>
              <a:spcBef>
                <a:spcPts val="50"/>
              </a:spcBef>
              <a:spcAft>
                <a:spcPts val="0"/>
              </a:spcAft>
              <a:buClr>
                <a:srgbClr val="00857C"/>
              </a:buClr>
              <a:buSzPct val="26315"/>
              <a:buFontTx/>
              <a:buChar char="•"/>
              <a:tabLst>
                <a:tab pos="85090" algn="l"/>
              </a:tabLst>
              <a:defRPr/>
            </a:pPr>
            <a:r>
              <a:rPr kumimoji="0" lang="en-US" sz="2200" b="1" i="0" u="none" strike="noStrike" kern="1200" cap="all" spc="200" normalizeH="0" noProof="0" dirty="0">
                <a:ln>
                  <a:noFill/>
                </a:ln>
                <a:solidFill>
                  <a:srgbClr val="30AEBF"/>
                </a:solidFill>
                <a:effectLst/>
                <a:uLnTx/>
                <a:uFillTx/>
                <a:latin typeface="+mn-lt"/>
                <a:ea typeface="+mn-ea"/>
                <a:cs typeface="+mn-cs"/>
              </a:rPr>
              <a:t>CÂNCER DE COLO DO ÚTERO</a:t>
            </a:r>
            <a:endParaRPr kumimoji="0" sz="2200" b="1" i="0" u="none" strike="noStrike" kern="1200" cap="all" spc="200" normalizeH="0" noProof="0" dirty="0">
              <a:ln>
                <a:noFill/>
              </a:ln>
              <a:solidFill>
                <a:srgbClr val="30AEBF"/>
              </a:solidFill>
              <a:effectLst/>
              <a:uLnTx/>
              <a:uFillTx/>
              <a:latin typeface="+mn-lt"/>
              <a:ea typeface="+mn-ea"/>
              <a:cs typeface="+mn-cs"/>
            </a:endParaRPr>
          </a:p>
        </p:txBody>
      </p:sp>
      <p:sp>
        <p:nvSpPr>
          <p:cNvPr id="8" name="object 34">
            <a:extLst>
              <a:ext uri="{FF2B5EF4-FFF2-40B4-BE49-F238E27FC236}">
                <a16:creationId xmlns:a16="http://schemas.microsoft.com/office/drawing/2014/main" id="{21B56487-D18C-D36E-2430-6E70B7AFA749}"/>
              </a:ext>
            </a:extLst>
          </p:cNvPr>
          <p:cNvSpPr txBox="1"/>
          <p:nvPr/>
        </p:nvSpPr>
        <p:spPr>
          <a:xfrm>
            <a:off x="3338234" y="2349393"/>
            <a:ext cx="1181449" cy="812274"/>
          </a:xfrm>
          <a:prstGeom prst="rect">
            <a:avLst/>
          </a:prstGeom>
          <a:noFill/>
        </p:spPr>
        <p:txBody>
          <a:bodyPr vert="horz" wrap="square" lIns="0" tIns="6350" rIns="0" bIns="0" rtlCol="0">
            <a:spAutoFit/>
          </a:bodyPr>
          <a:lstStyle/>
          <a:p>
            <a:pPr marL="12065" marR="5080" lvl="0" indent="0" algn="r"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5400" b="1" i="0" u="none" strike="noStrike" kern="1200" cap="none" spc="0" normalizeH="0" baseline="0" noProof="0" dirty="0">
                <a:ln>
                  <a:noFill/>
                </a:ln>
                <a:solidFill>
                  <a:schemeClr val="bg1"/>
                </a:solidFill>
                <a:effectLst/>
                <a:uLnTx/>
                <a:uFillTx/>
                <a:latin typeface="+mn-lt"/>
                <a:ea typeface="+mn-ea"/>
                <a:cs typeface="+mn-cs"/>
              </a:rPr>
              <a:t>1º</a:t>
            </a:r>
            <a:endParaRPr kumimoji="0" sz="5400" b="1" i="0" u="none" strike="noStrike" kern="1200" cap="none" spc="0" normalizeH="0" baseline="0" noProof="0" dirty="0">
              <a:ln>
                <a:noFill/>
              </a:ln>
              <a:solidFill>
                <a:schemeClr val="bg1"/>
              </a:solidFill>
              <a:effectLst/>
              <a:uLnTx/>
              <a:uFillTx/>
              <a:latin typeface="+mn-lt"/>
              <a:ea typeface="+mn-ea"/>
              <a:cs typeface="+mn-cs"/>
            </a:endParaRPr>
          </a:p>
        </p:txBody>
      </p:sp>
      <p:sp>
        <p:nvSpPr>
          <p:cNvPr id="9" name="object 34">
            <a:extLst>
              <a:ext uri="{FF2B5EF4-FFF2-40B4-BE49-F238E27FC236}">
                <a16:creationId xmlns:a16="http://schemas.microsoft.com/office/drawing/2014/main" id="{95605B43-4D28-E7B4-E08A-9170901A8A88}"/>
              </a:ext>
            </a:extLst>
          </p:cNvPr>
          <p:cNvSpPr txBox="1"/>
          <p:nvPr/>
        </p:nvSpPr>
        <p:spPr>
          <a:xfrm>
            <a:off x="4813630" y="2443041"/>
            <a:ext cx="3752215" cy="624979"/>
          </a:xfrm>
          <a:prstGeom prst="rect">
            <a:avLst/>
          </a:prstGeom>
          <a:noFill/>
        </p:spPr>
        <p:txBody>
          <a:bodyPr vert="horz" wrap="square" lIns="0" tIns="6350" rIns="0" bIns="0" rtlCol="0" anchor="ctr">
            <a:noAutofit/>
          </a:bodyPr>
          <a:lstStyle/>
          <a:p>
            <a:pPr marL="12065" marR="5080" lvl="0" indent="0" algn="l"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lang="pt-BR" sz="2000" dirty="0">
                <a:solidFill>
                  <a:schemeClr val="bg1"/>
                </a:solidFill>
              </a:rPr>
              <a:t>câncer que mais mata mulheres até os 36 anos no Brasil...</a:t>
            </a:r>
            <a:r>
              <a:rPr kumimoji="0" lang="pt-BR" sz="2000" i="0" u="none" strike="noStrike" kern="1200" cap="none" spc="0" normalizeH="0" baseline="30000" noProof="0" dirty="0">
                <a:ln>
                  <a:noFill/>
                </a:ln>
                <a:solidFill>
                  <a:schemeClr val="bg1"/>
                </a:solidFill>
                <a:effectLst/>
                <a:uLnTx/>
                <a:uFillTx/>
                <a:latin typeface="+mn-lt"/>
                <a:ea typeface="+mn-ea"/>
                <a:cs typeface="+mn-cs"/>
              </a:rPr>
              <a:t>1</a:t>
            </a:r>
          </a:p>
        </p:txBody>
      </p:sp>
      <p:sp>
        <p:nvSpPr>
          <p:cNvPr id="20" name="Rectangle: Rounded Corners 93">
            <a:extLst>
              <a:ext uri="{FF2B5EF4-FFF2-40B4-BE49-F238E27FC236}">
                <a16:creationId xmlns:a16="http://schemas.microsoft.com/office/drawing/2014/main" id="{7822E41A-5B8C-A38F-9B89-002849EA056F}"/>
              </a:ext>
            </a:extLst>
          </p:cNvPr>
          <p:cNvSpPr/>
          <p:nvPr/>
        </p:nvSpPr>
        <p:spPr>
          <a:xfrm>
            <a:off x="2294453" y="3578318"/>
            <a:ext cx="8504627" cy="1260922"/>
          </a:xfrm>
          <a:prstGeom prst="roundRect">
            <a:avLst>
              <a:gd name="adj" fmla="val 50000"/>
            </a:avLst>
          </a:prstGeom>
          <a:solidFill>
            <a:schemeClr val="accent4"/>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i="0" u="none" strike="noStrike" kern="1200" cap="none" spc="0" normalizeH="0" baseline="0" noProof="0">
              <a:ln>
                <a:noFill/>
              </a:ln>
              <a:solidFill>
                <a:prstClr val="white"/>
              </a:solidFill>
              <a:effectLst/>
              <a:uLnTx/>
              <a:uFillTx/>
              <a:latin typeface="+mn-lt"/>
              <a:ea typeface="+mn-ea"/>
              <a:cs typeface="+mn-cs"/>
            </a:endParaRPr>
          </a:p>
        </p:txBody>
      </p:sp>
      <p:sp>
        <p:nvSpPr>
          <p:cNvPr id="22" name="object 34">
            <a:extLst>
              <a:ext uri="{FF2B5EF4-FFF2-40B4-BE49-F238E27FC236}">
                <a16:creationId xmlns:a16="http://schemas.microsoft.com/office/drawing/2014/main" id="{5613A6AA-CE41-9819-E7C3-9450199848BA}"/>
              </a:ext>
            </a:extLst>
          </p:cNvPr>
          <p:cNvSpPr txBox="1"/>
          <p:nvPr/>
        </p:nvSpPr>
        <p:spPr>
          <a:xfrm>
            <a:off x="2930369" y="3802333"/>
            <a:ext cx="1589314" cy="812274"/>
          </a:xfrm>
          <a:prstGeom prst="rect">
            <a:avLst/>
          </a:prstGeom>
          <a:noFill/>
        </p:spPr>
        <p:txBody>
          <a:bodyPr vert="horz" wrap="square" lIns="0" tIns="6350" rIns="0" bIns="0" rtlCol="0">
            <a:spAutoFit/>
          </a:bodyPr>
          <a:lstStyle/>
          <a:p>
            <a:pPr marL="12065" marR="5080" lvl="0" indent="0" algn="r"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5400" b="1" i="0" u="none" strike="noStrike" kern="1200" cap="none" spc="0" normalizeH="0" noProof="0" dirty="0">
                <a:ln>
                  <a:noFill/>
                </a:ln>
                <a:solidFill>
                  <a:schemeClr val="bg1"/>
                </a:solidFill>
                <a:effectLst/>
                <a:uLnTx/>
                <a:uFillTx/>
                <a:latin typeface="+mn-lt"/>
                <a:ea typeface="+mn-ea"/>
                <a:cs typeface="+mn-cs"/>
              </a:rPr>
              <a:t>2</a:t>
            </a:r>
            <a:r>
              <a:rPr kumimoji="0" lang="en-US" sz="5400" b="1" i="0" u="none" strike="noStrike" kern="1200" cap="none" spc="0" normalizeH="0" baseline="10000" noProof="0" dirty="0">
                <a:ln>
                  <a:noFill/>
                </a:ln>
                <a:solidFill>
                  <a:schemeClr val="bg1"/>
                </a:solidFill>
                <a:effectLst/>
                <a:uLnTx/>
                <a:uFillTx/>
                <a:latin typeface="+mn-lt"/>
                <a:ea typeface="+mn-ea"/>
                <a:cs typeface="+mn-cs"/>
              </a:rPr>
              <a:t>º</a:t>
            </a:r>
            <a:endParaRPr kumimoji="0" sz="5400" b="1" i="0" u="none" strike="noStrike" kern="1200" cap="none" spc="0" normalizeH="0" baseline="22000" noProof="0" dirty="0">
              <a:ln>
                <a:noFill/>
              </a:ln>
              <a:solidFill>
                <a:schemeClr val="bg1"/>
              </a:solidFill>
              <a:effectLst/>
              <a:uLnTx/>
              <a:uFillTx/>
              <a:latin typeface="+mn-lt"/>
              <a:ea typeface="+mn-ea"/>
              <a:cs typeface="+mn-cs"/>
            </a:endParaRPr>
          </a:p>
        </p:txBody>
      </p:sp>
      <p:sp>
        <p:nvSpPr>
          <p:cNvPr id="29" name="object 34">
            <a:extLst>
              <a:ext uri="{FF2B5EF4-FFF2-40B4-BE49-F238E27FC236}">
                <a16:creationId xmlns:a16="http://schemas.microsoft.com/office/drawing/2014/main" id="{C13E0D8A-4F08-9D01-B9EE-B269E1531DFA}"/>
              </a:ext>
            </a:extLst>
          </p:cNvPr>
          <p:cNvSpPr txBox="1"/>
          <p:nvPr/>
        </p:nvSpPr>
        <p:spPr>
          <a:xfrm>
            <a:off x="4813630" y="3896290"/>
            <a:ext cx="3570043" cy="624979"/>
          </a:xfrm>
          <a:prstGeom prst="rect">
            <a:avLst/>
          </a:prstGeom>
          <a:noFill/>
        </p:spPr>
        <p:txBody>
          <a:bodyPr vert="horz" wrap="square" lIns="0" tIns="6350" rIns="0" bIns="0" rtlCol="0" anchor="ctr">
            <a:noAutofit/>
          </a:bodyPr>
          <a:lstStyle/>
          <a:p>
            <a:pPr marL="12065" marR="5080" lvl="0" indent="0" algn="l"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pt-BR" sz="2000" i="0" u="none" strike="noStrike" kern="1200" spc="0" normalizeH="0" baseline="0" noProof="0" dirty="0">
                <a:ln>
                  <a:noFill/>
                </a:ln>
                <a:solidFill>
                  <a:schemeClr val="bg1"/>
                </a:solidFill>
                <a:effectLst/>
                <a:uLnTx/>
                <a:uFillTx/>
                <a:latin typeface="+mn-lt"/>
                <a:ea typeface="+mn-ea"/>
                <a:cs typeface="+mn-cs"/>
              </a:rPr>
              <a:t>que mais mata mulheres até os 60 anos de idade.</a:t>
            </a:r>
            <a:r>
              <a:rPr kumimoji="0" lang="pt-BR" sz="2000" i="0" u="none" strike="noStrike" kern="1200" spc="0" normalizeH="0" baseline="30000" noProof="0" dirty="0">
                <a:ln>
                  <a:noFill/>
                </a:ln>
                <a:solidFill>
                  <a:schemeClr val="bg1"/>
                </a:solidFill>
                <a:effectLst/>
                <a:uLnTx/>
                <a:uFillTx/>
                <a:latin typeface="+mn-lt"/>
                <a:ea typeface="+mn-ea"/>
                <a:cs typeface="+mn-cs"/>
              </a:rPr>
              <a:t>2</a:t>
            </a:r>
          </a:p>
        </p:txBody>
      </p:sp>
      <p:sp>
        <p:nvSpPr>
          <p:cNvPr id="926" name="TextBox 925">
            <a:extLst>
              <a:ext uri="{FF2B5EF4-FFF2-40B4-BE49-F238E27FC236}">
                <a16:creationId xmlns:a16="http://schemas.microsoft.com/office/drawing/2014/main" id="{5FAF9048-6D9A-CA16-607A-BBBF2B993431}"/>
              </a:ext>
            </a:extLst>
          </p:cNvPr>
          <p:cNvSpPr txBox="1"/>
          <p:nvPr/>
        </p:nvSpPr>
        <p:spPr>
          <a:xfrm>
            <a:off x="7653130" y="74088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n-lt"/>
              <a:ea typeface="+mn-ea"/>
              <a:cs typeface="+mn-cs"/>
            </a:endParaRPr>
          </a:p>
        </p:txBody>
      </p:sp>
      <p:grpSp>
        <p:nvGrpSpPr>
          <p:cNvPr id="52" name="Group 51">
            <a:extLst>
              <a:ext uri="{FF2B5EF4-FFF2-40B4-BE49-F238E27FC236}">
                <a16:creationId xmlns:a16="http://schemas.microsoft.com/office/drawing/2014/main" id="{26A455F4-417B-FCF4-5D2B-6B6A9B050088}"/>
              </a:ext>
            </a:extLst>
          </p:cNvPr>
          <p:cNvGrpSpPr/>
          <p:nvPr/>
        </p:nvGrpSpPr>
        <p:grpSpPr>
          <a:xfrm>
            <a:off x="8955175" y="2284433"/>
            <a:ext cx="1319398" cy="881425"/>
            <a:chOff x="7356188" y="2149642"/>
            <a:chExt cx="1319398" cy="881425"/>
          </a:xfrm>
          <a:solidFill>
            <a:schemeClr val="bg1"/>
          </a:solidFill>
        </p:grpSpPr>
        <p:sp>
          <p:nvSpPr>
            <p:cNvPr id="36" name="Freeform 35">
              <a:extLst>
                <a:ext uri="{FF2B5EF4-FFF2-40B4-BE49-F238E27FC236}">
                  <a16:creationId xmlns:a16="http://schemas.microsoft.com/office/drawing/2014/main" id="{881111A8-B87C-8935-7AAC-285D4EE9BD7F}"/>
                </a:ext>
              </a:extLst>
            </p:cNvPr>
            <p:cNvSpPr/>
            <p:nvPr/>
          </p:nvSpPr>
          <p:spPr>
            <a:xfrm>
              <a:off x="7373007" y="2149642"/>
              <a:ext cx="354436" cy="342351"/>
            </a:xfrm>
            <a:custGeom>
              <a:avLst/>
              <a:gdLst>
                <a:gd name="connsiteX0" fmla="*/ 30149 w 157020"/>
                <a:gd name="connsiteY0" fmla="*/ 92816 h 147980"/>
                <a:gd name="connsiteX1" fmla="*/ 32381 w 157020"/>
                <a:gd name="connsiteY1" fmla="*/ 100256 h 147980"/>
                <a:gd name="connsiteX2" fmla="*/ 27917 w 157020"/>
                <a:gd name="connsiteY2" fmla="*/ 137457 h 147980"/>
                <a:gd name="connsiteX3" fmla="*/ 41310 w 157020"/>
                <a:gd name="connsiteY3" fmla="*/ 147129 h 147980"/>
                <a:gd name="connsiteX4" fmla="*/ 75534 w 157020"/>
                <a:gd name="connsiteY4" fmla="*/ 131504 h 147980"/>
                <a:gd name="connsiteX5" fmla="*/ 83718 w 157020"/>
                <a:gd name="connsiteY5" fmla="*/ 131504 h 147980"/>
                <a:gd name="connsiteX6" fmla="*/ 117943 w 157020"/>
                <a:gd name="connsiteY6" fmla="*/ 147129 h 147980"/>
                <a:gd name="connsiteX7" fmla="*/ 131335 w 157020"/>
                <a:gd name="connsiteY7" fmla="*/ 137457 h 147980"/>
                <a:gd name="connsiteX8" fmla="*/ 126871 w 157020"/>
                <a:gd name="connsiteY8" fmla="*/ 100256 h 147980"/>
                <a:gd name="connsiteX9" fmla="*/ 129103 w 157020"/>
                <a:gd name="connsiteY9" fmla="*/ 92816 h 147980"/>
                <a:gd name="connsiteX10" fmla="*/ 154400 w 157020"/>
                <a:gd name="connsiteY10" fmla="*/ 65287 h 147980"/>
                <a:gd name="connsiteX11" fmla="*/ 149192 w 157020"/>
                <a:gd name="connsiteY11" fmla="*/ 49663 h 147980"/>
                <a:gd name="connsiteX12" fmla="*/ 111991 w 157020"/>
                <a:gd name="connsiteY12" fmla="*/ 42223 h 147980"/>
                <a:gd name="connsiteX13" fmla="*/ 105295 w 157020"/>
                <a:gd name="connsiteY13" fmla="*/ 37759 h 147980"/>
                <a:gd name="connsiteX14" fmla="*/ 86694 w 157020"/>
                <a:gd name="connsiteY14" fmla="*/ 5022 h 147980"/>
                <a:gd name="connsiteX15" fmla="*/ 70326 w 157020"/>
                <a:gd name="connsiteY15" fmla="*/ 5022 h 147980"/>
                <a:gd name="connsiteX16" fmla="*/ 51726 w 157020"/>
                <a:gd name="connsiteY16" fmla="*/ 37759 h 147980"/>
                <a:gd name="connsiteX17" fmla="*/ 45030 w 157020"/>
                <a:gd name="connsiteY17" fmla="*/ 42223 h 147980"/>
                <a:gd name="connsiteX18" fmla="*/ 7829 w 157020"/>
                <a:gd name="connsiteY18" fmla="*/ 49663 h 147980"/>
                <a:gd name="connsiteX19" fmla="*/ 2621 w 157020"/>
                <a:gd name="connsiteY19" fmla="*/ 65287 h 147980"/>
                <a:gd name="connsiteX20" fmla="*/ 30149 w 157020"/>
                <a:gd name="connsiteY20" fmla="*/ 92816 h 1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020" h="147980">
                  <a:moveTo>
                    <a:pt x="30149" y="92816"/>
                  </a:moveTo>
                  <a:cubicBezTo>
                    <a:pt x="32381" y="95048"/>
                    <a:pt x="33125" y="97280"/>
                    <a:pt x="32381" y="100256"/>
                  </a:cubicBezTo>
                  <a:lnTo>
                    <a:pt x="27917" y="137457"/>
                  </a:lnTo>
                  <a:cubicBezTo>
                    <a:pt x="27173" y="144897"/>
                    <a:pt x="34613" y="150105"/>
                    <a:pt x="41310" y="147129"/>
                  </a:cubicBezTo>
                  <a:lnTo>
                    <a:pt x="75534" y="131504"/>
                  </a:lnTo>
                  <a:cubicBezTo>
                    <a:pt x="77766" y="130016"/>
                    <a:pt x="80742" y="130016"/>
                    <a:pt x="83718" y="131504"/>
                  </a:cubicBezTo>
                  <a:lnTo>
                    <a:pt x="117943" y="147129"/>
                  </a:lnTo>
                  <a:cubicBezTo>
                    <a:pt x="124639" y="150105"/>
                    <a:pt x="132079" y="144897"/>
                    <a:pt x="131335" y="137457"/>
                  </a:cubicBezTo>
                  <a:lnTo>
                    <a:pt x="126871" y="100256"/>
                  </a:lnTo>
                  <a:cubicBezTo>
                    <a:pt x="126871" y="97280"/>
                    <a:pt x="127615" y="95048"/>
                    <a:pt x="129103" y="92816"/>
                  </a:cubicBezTo>
                  <a:lnTo>
                    <a:pt x="154400" y="65287"/>
                  </a:lnTo>
                  <a:cubicBezTo>
                    <a:pt x="159608" y="60079"/>
                    <a:pt x="156632" y="51151"/>
                    <a:pt x="149192" y="49663"/>
                  </a:cubicBezTo>
                  <a:lnTo>
                    <a:pt x="111991" y="42223"/>
                  </a:lnTo>
                  <a:cubicBezTo>
                    <a:pt x="109015" y="41479"/>
                    <a:pt x="106783" y="39991"/>
                    <a:pt x="105295" y="37759"/>
                  </a:cubicBezTo>
                  <a:lnTo>
                    <a:pt x="86694" y="5022"/>
                  </a:lnTo>
                  <a:cubicBezTo>
                    <a:pt x="82974" y="-1674"/>
                    <a:pt x="74046" y="-1674"/>
                    <a:pt x="70326" y="5022"/>
                  </a:cubicBezTo>
                  <a:lnTo>
                    <a:pt x="51726" y="37759"/>
                  </a:lnTo>
                  <a:cubicBezTo>
                    <a:pt x="50238" y="39991"/>
                    <a:pt x="48006" y="42223"/>
                    <a:pt x="45030" y="42223"/>
                  </a:cubicBezTo>
                  <a:lnTo>
                    <a:pt x="7829" y="49663"/>
                  </a:lnTo>
                  <a:cubicBezTo>
                    <a:pt x="389" y="51151"/>
                    <a:pt x="-2587" y="60079"/>
                    <a:pt x="2621" y="65287"/>
                  </a:cubicBezTo>
                  <a:lnTo>
                    <a:pt x="30149" y="92816"/>
                  </a:lnTo>
                  <a:close/>
                </a:path>
              </a:pathLst>
            </a:custGeom>
            <a:grpFill/>
            <a:ln w="60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prstClr val="black"/>
                </a:solidFill>
                <a:effectLst/>
                <a:uLnTx/>
                <a:uFillTx/>
                <a:latin typeface="+mn-lt"/>
                <a:ea typeface="+mn-ea"/>
                <a:cs typeface="+mn-cs"/>
              </a:endParaRPr>
            </a:p>
          </p:txBody>
        </p:sp>
        <p:grpSp>
          <p:nvGrpSpPr>
            <p:cNvPr id="39" name="Group 38">
              <a:extLst>
                <a:ext uri="{FF2B5EF4-FFF2-40B4-BE49-F238E27FC236}">
                  <a16:creationId xmlns:a16="http://schemas.microsoft.com/office/drawing/2014/main" id="{B1F6555D-7052-B423-CF1A-BDB637A20AC3}"/>
                </a:ext>
              </a:extLst>
            </p:cNvPr>
            <p:cNvGrpSpPr/>
            <p:nvPr/>
          </p:nvGrpSpPr>
          <p:grpSpPr>
            <a:xfrm>
              <a:off x="7356188" y="2389572"/>
              <a:ext cx="1319398" cy="641495"/>
              <a:chOff x="8124114" y="2004338"/>
              <a:chExt cx="2954519" cy="1436495"/>
            </a:xfrm>
            <a:grpFill/>
          </p:grpSpPr>
          <p:sp>
            <p:nvSpPr>
              <p:cNvPr id="31" name="Freeform: Shape 30">
                <a:extLst>
                  <a:ext uri="{FF2B5EF4-FFF2-40B4-BE49-F238E27FC236}">
                    <a16:creationId xmlns:a16="http://schemas.microsoft.com/office/drawing/2014/main" id="{9D80EED2-9C0D-7463-FCA8-B090174804D5}"/>
                  </a:ext>
                </a:extLst>
              </p:cNvPr>
              <p:cNvSpPr/>
              <p:nvPr/>
            </p:nvSpPr>
            <p:spPr>
              <a:xfrm>
                <a:off x="9124065" y="2004338"/>
                <a:ext cx="956386" cy="1436495"/>
              </a:xfrm>
              <a:custGeom>
                <a:avLst/>
                <a:gdLst>
                  <a:gd name="connsiteX0" fmla="*/ 918286 w 956386"/>
                  <a:gd name="connsiteY0" fmla="*/ 1436484 h 1436495"/>
                  <a:gd name="connsiteX1" fmla="*/ 38100 w 956386"/>
                  <a:gd name="connsiteY1" fmla="*/ 1436484 h 1436495"/>
                  <a:gd name="connsiteX2" fmla="*/ 0 w 956386"/>
                  <a:gd name="connsiteY2" fmla="*/ 1398384 h 1436495"/>
                  <a:gd name="connsiteX3" fmla="*/ 0 w 956386"/>
                  <a:gd name="connsiteY3" fmla="*/ 38100 h 1436495"/>
                  <a:gd name="connsiteX4" fmla="*/ 38100 w 956386"/>
                  <a:gd name="connsiteY4" fmla="*/ 0 h 1436495"/>
                  <a:gd name="connsiteX5" fmla="*/ 918286 w 956386"/>
                  <a:gd name="connsiteY5" fmla="*/ 0 h 1436495"/>
                  <a:gd name="connsiteX6" fmla="*/ 956386 w 956386"/>
                  <a:gd name="connsiteY6" fmla="*/ 38100 h 1436495"/>
                  <a:gd name="connsiteX7" fmla="*/ 956386 w 956386"/>
                  <a:gd name="connsiteY7" fmla="*/ 1402118 h 1436495"/>
                  <a:gd name="connsiteX8" fmla="*/ 918286 w 956386"/>
                  <a:gd name="connsiteY8" fmla="*/ 1436496 h 1436495"/>
                  <a:gd name="connsiteX9" fmla="*/ 76200 w 956386"/>
                  <a:gd name="connsiteY9" fmla="*/ 1360284 h 1436495"/>
                  <a:gd name="connsiteX10" fmla="*/ 880186 w 956386"/>
                  <a:gd name="connsiteY10" fmla="*/ 1360284 h 1436495"/>
                  <a:gd name="connsiteX11" fmla="*/ 880186 w 956386"/>
                  <a:gd name="connsiteY11" fmla="*/ 76200 h 1436495"/>
                  <a:gd name="connsiteX12" fmla="*/ 76200 w 956386"/>
                  <a:gd name="connsiteY12" fmla="*/ 76200 h 143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6386" h="1436495">
                    <a:moveTo>
                      <a:pt x="918286" y="1436484"/>
                    </a:moveTo>
                    <a:lnTo>
                      <a:pt x="38100" y="1436484"/>
                    </a:lnTo>
                    <a:cubicBezTo>
                      <a:pt x="15179" y="1436484"/>
                      <a:pt x="0" y="1421305"/>
                      <a:pt x="0" y="1398384"/>
                    </a:cubicBezTo>
                    <a:lnTo>
                      <a:pt x="0" y="38100"/>
                    </a:lnTo>
                    <a:cubicBezTo>
                      <a:pt x="0" y="15179"/>
                      <a:pt x="15179" y="0"/>
                      <a:pt x="38100" y="0"/>
                    </a:cubicBezTo>
                    <a:lnTo>
                      <a:pt x="918286" y="0"/>
                    </a:lnTo>
                    <a:cubicBezTo>
                      <a:pt x="941207" y="0"/>
                      <a:pt x="956386" y="15179"/>
                      <a:pt x="956386" y="38100"/>
                    </a:cubicBezTo>
                    <a:lnTo>
                      <a:pt x="956386" y="1402118"/>
                    </a:lnTo>
                    <a:cubicBezTo>
                      <a:pt x="956386" y="1421168"/>
                      <a:pt x="937336" y="1436496"/>
                      <a:pt x="918286" y="1436496"/>
                    </a:cubicBezTo>
                    <a:close/>
                    <a:moveTo>
                      <a:pt x="76200" y="1360284"/>
                    </a:moveTo>
                    <a:lnTo>
                      <a:pt x="880186" y="1360284"/>
                    </a:lnTo>
                    <a:lnTo>
                      <a:pt x="880186" y="76200"/>
                    </a:lnTo>
                    <a:lnTo>
                      <a:pt x="76200" y="76200"/>
                    </a:lnTo>
                    <a:close/>
                  </a:path>
                </a:pathLst>
              </a:custGeom>
              <a:grpFill/>
              <a:ln w="381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DFA65D5-60A0-46AD-50C7-EC07409CF4F6}"/>
                  </a:ext>
                </a:extLst>
              </p:cNvPr>
              <p:cNvSpPr/>
              <p:nvPr/>
            </p:nvSpPr>
            <p:spPr>
              <a:xfrm>
                <a:off x="10122247" y="2823488"/>
                <a:ext cx="956386" cy="617334"/>
              </a:xfrm>
              <a:custGeom>
                <a:avLst/>
                <a:gdLst>
                  <a:gd name="connsiteX0" fmla="*/ 918286 w 956386"/>
                  <a:gd name="connsiteY0" fmla="*/ 617334 h 617334"/>
                  <a:gd name="connsiteX1" fmla="*/ 38100 w 956386"/>
                  <a:gd name="connsiteY1" fmla="*/ 617334 h 617334"/>
                  <a:gd name="connsiteX2" fmla="*/ 0 w 956386"/>
                  <a:gd name="connsiteY2" fmla="*/ 579234 h 617334"/>
                  <a:gd name="connsiteX3" fmla="*/ 0 w 956386"/>
                  <a:gd name="connsiteY3" fmla="*/ 38100 h 617334"/>
                  <a:gd name="connsiteX4" fmla="*/ 38100 w 956386"/>
                  <a:gd name="connsiteY4" fmla="*/ 0 h 617334"/>
                  <a:gd name="connsiteX5" fmla="*/ 918286 w 956386"/>
                  <a:gd name="connsiteY5" fmla="*/ 0 h 617334"/>
                  <a:gd name="connsiteX6" fmla="*/ 956386 w 956386"/>
                  <a:gd name="connsiteY6" fmla="*/ 38100 h 617334"/>
                  <a:gd name="connsiteX7" fmla="*/ 956386 w 956386"/>
                  <a:gd name="connsiteY7" fmla="*/ 579082 h 617334"/>
                  <a:gd name="connsiteX8" fmla="*/ 918286 w 956386"/>
                  <a:gd name="connsiteY8" fmla="*/ 617330 h 617334"/>
                  <a:gd name="connsiteX9" fmla="*/ 76200 w 956386"/>
                  <a:gd name="connsiteY9" fmla="*/ 541134 h 617334"/>
                  <a:gd name="connsiteX10" fmla="*/ 880186 w 956386"/>
                  <a:gd name="connsiteY10" fmla="*/ 541134 h 617334"/>
                  <a:gd name="connsiteX11" fmla="*/ 880186 w 956386"/>
                  <a:gd name="connsiteY11" fmla="*/ 76200 h 617334"/>
                  <a:gd name="connsiteX12" fmla="*/ 76200 w 956386"/>
                  <a:gd name="connsiteY12" fmla="*/ 76200 h 61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6386" h="617334">
                    <a:moveTo>
                      <a:pt x="918286" y="617334"/>
                    </a:moveTo>
                    <a:lnTo>
                      <a:pt x="38100" y="617334"/>
                    </a:lnTo>
                    <a:cubicBezTo>
                      <a:pt x="15179" y="617334"/>
                      <a:pt x="0" y="602155"/>
                      <a:pt x="0" y="579234"/>
                    </a:cubicBezTo>
                    <a:lnTo>
                      <a:pt x="0" y="38100"/>
                    </a:lnTo>
                    <a:cubicBezTo>
                      <a:pt x="0" y="15179"/>
                      <a:pt x="15179" y="0"/>
                      <a:pt x="38100" y="0"/>
                    </a:cubicBezTo>
                    <a:lnTo>
                      <a:pt x="918286" y="0"/>
                    </a:lnTo>
                    <a:cubicBezTo>
                      <a:pt x="941207" y="0"/>
                      <a:pt x="956386" y="15179"/>
                      <a:pt x="956386" y="38100"/>
                    </a:cubicBezTo>
                    <a:lnTo>
                      <a:pt x="956386" y="579082"/>
                    </a:lnTo>
                    <a:cubicBezTo>
                      <a:pt x="956386" y="602003"/>
                      <a:pt x="937336" y="617330"/>
                      <a:pt x="918286" y="617330"/>
                    </a:cubicBezTo>
                    <a:close/>
                    <a:moveTo>
                      <a:pt x="76200" y="541134"/>
                    </a:moveTo>
                    <a:lnTo>
                      <a:pt x="880186" y="541134"/>
                    </a:lnTo>
                    <a:lnTo>
                      <a:pt x="880186" y="76200"/>
                    </a:lnTo>
                    <a:lnTo>
                      <a:pt x="76200" y="76200"/>
                    </a:lnTo>
                    <a:close/>
                  </a:path>
                </a:pathLst>
              </a:custGeom>
              <a:grpFill/>
              <a:ln w="381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8FB9429-EDF7-A46A-5520-DEE39943DFF9}"/>
                  </a:ext>
                </a:extLst>
              </p:cNvPr>
              <p:cNvSpPr/>
              <p:nvPr/>
            </p:nvSpPr>
            <p:spPr>
              <a:xfrm>
                <a:off x="8124114" y="2412123"/>
                <a:ext cx="956386" cy="1028699"/>
              </a:xfrm>
              <a:custGeom>
                <a:avLst/>
                <a:gdLst>
                  <a:gd name="connsiteX0" fmla="*/ 918286 w 956386"/>
                  <a:gd name="connsiteY0" fmla="*/ 1028700 h 1028699"/>
                  <a:gd name="connsiteX1" fmla="*/ 38100 w 956386"/>
                  <a:gd name="connsiteY1" fmla="*/ 1028700 h 1028699"/>
                  <a:gd name="connsiteX2" fmla="*/ 0 w 956386"/>
                  <a:gd name="connsiteY2" fmla="*/ 990600 h 1028699"/>
                  <a:gd name="connsiteX3" fmla="*/ 0 w 956386"/>
                  <a:gd name="connsiteY3" fmla="*/ 38100 h 1028699"/>
                  <a:gd name="connsiteX4" fmla="*/ 38100 w 956386"/>
                  <a:gd name="connsiteY4" fmla="*/ 0 h 1028699"/>
                  <a:gd name="connsiteX5" fmla="*/ 918286 w 956386"/>
                  <a:gd name="connsiteY5" fmla="*/ 0 h 1028699"/>
                  <a:gd name="connsiteX6" fmla="*/ 956386 w 956386"/>
                  <a:gd name="connsiteY6" fmla="*/ 38100 h 1028699"/>
                  <a:gd name="connsiteX7" fmla="*/ 956386 w 956386"/>
                  <a:gd name="connsiteY7" fmla="*/ 990600 h 1028699"/>
                  <a:gd name="connsiteX8" fmla="*/ 918286 w 956386"/>
                  <a:gd name="connsiteY8" fmla="*/ 1028700 h 1028699"/>
                  <a:gd name="connsiteX9" fmla="*/ 76200 w 956386"/>
                  <a:gd name="connsiteY9" fmla="*/ 952500 h 1028699"/>
                  <a:gd name="connsiteX10" fmla="*/ 880186 w 956386"/>
                  <a:gd name="connsiteY10" fmla="*/ 952500 h 1028699"/>
                  <a:gd name="connsiteX11" fmla="*/ 880186 w 956386"/>
                  <a:gd name="connsiteY11" fmla="*/ 76200 h 1028699"/>
                  <a:gd name="connsiteX12" fmla="*/ 76200 w 956386"/>
                  <a:gd name="connsiteY12" fmla="*/ 76200 h 102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6386" h="1028699">
                    <a:moveTo>
                      <a:pt x="918286" y="1028700"/>
                    </a:moveTo>
                    <a:lnTo>
                      <a:pt x="38100" y="1028700"/>
                    </a:lnTo>
                    <a:cubicBezTo>
                      <a:pt x="15181" y="1028700"/>
                      <a:pt x="0" y="1013521"/>
                      <a:pt x="0" y="990600"/>
                    </a:cubicBezTo>
                    <a:lnTo>
                      <a:pt x="0" y="38100"/>
                    </a:lnTo>
                    <a:cubicBezTo>
                      <a:pt x="0" y="15179"/>
                      <a:pt x="15181" y="0"/>
                      <a:pt x="38100" y="0"/>
                    </a:cubicBezTo>
                    <a:lnTo>
                      <a:pt x="918286" y="0"/>
                    </a:lnTo>
                    <a:cubicBezTo>
                      <a:pt x="941207" y="0"/>
                      <a:pt x="956386" y="15179"/>
                      <a:pt x="956386" y="38100"/>
                    </a:cubicBezTo>
                    <a:lnTo>
                      <a:pt x="956386" y="990600"/>
                    </a:lnTo>
                    <a:cubicBezTo>
                      <a:pt x="956386" y="1013372"/>
                      <a:pt x="937336" y="1028700"/>
                      <a:pt x="918286" y="1028700"/>
                    </a:cubicBezTo>
                    <a:close/>
                    <a:moveTo>
                      <a:pt x="76200" y="952500"/>
                    </a:moveTo>
                    <a:lnTo>
                      <a:pt x="880186" y="952500"/>
                    </a:lnTo>
                    <a:lnTo>
                      <a:pt x="880186" y="76200"/>
                    </a:lnTo>
                    <a:lnTo>
                      <a:pt x="76200" y="76200"/>
                    </a:lnTo>
                    <a:close/>
                  </a:path>
                </a:pathLst>
              </a:custGeom>
              <a:grpFill/>
              <a:ln w="38100" cap="flat">
                <a:noFill/>
                <a:prstDash val="solid"/>
                <a:miter/>
              </a:ln>
            </p:spPr>
            <p:txBody>
              <a:bodyPr rtlCol="0" anchor="ctr"/>
              <a:lstStyle/>
              <a:p>
                <a:endParaRPr lang="en-US"/>
              </a:p>
            </p:txBody>
          </p:sp>
        </p:grpSp>
      </p:grpSp>
      <p:grpSp>
        <p:nvGrpSpPr>
          <p:cNvPr id="51" name="Group 50">
            <a:extLst>
              <a:ext uri="{FF2B5EF4-FFF2-40B4-BE49-F238E27FC236}">
                <a16:creationId xmlns:a16="http://schemas.microsoft.com/office/drawing/2014/main" id="{6980A80B-DE2C-9A5C-16B7-91ADA32A381A}"/>
              </a:ext>
            </a:extLst>
          </p:cNvPr>
          <p:cNvGrpSpPr/>
          <p:nvPr/>
        </p:nvGrpSpPr>
        <p:grpSpPr>
          <a:xfrm>
            <a:off x="9106074" y="3856412"/>
            <a:ext cx="1043279" cy="704734"/>
            <a:chOff x="7379361" y="4102773"/>
            <a:chExt cx="866870" cy="585570"/>
          </a:xfrm>
          <a:solidFill>
            <a:schemeClr val="bg1"/>
          </a:solidFill>
        </p:grpSpPr>
        <p:sp>
          <p:nvSpPr>
            <p:cNvPr id="12" name="Freeform: Shape 11">
              <a:extLst>
                <a:ext uri="{FF2B5EF4-FFF2-40B4-BE49-F238E27FC236}">
                  <a16:creationId xmlns:a16="http://schemas.microsoft.com/office/drawing/2014/main" id="{7D0D6B7C-89C5-F094-1739-512594DBAE17}"/>
                </a:ext>
              </a:extLst>
            </p:cNvPr>
            <p:cNvSpPr/>
            <p:nvPr/>
          </p:nvSpPr>
          <p:spPr>
            <a:xfrm>
              <a:off x="7379361" y="4102773"/>
              <a:ext cx="292784" cy="585570"/>
            </a:xfrm>
            <a:custGeom>
              <a:avLst/>
              <a:gdLst>
                <a:gd name="connsiteX0" fmla="*/ 289895 w 357187"/>
                <a:gd name="connsiteY0" fmla="*/ 181667 h 714375"/>
                <a:gd name="connsiteX1" fmla="*/ 303609 w 357187"/>
                <a:gd name="connsiteY1" fmla="*/ 125016 h 714375"/>
                <a:gd name="connsiteX2" fmla="*/ 178594 w 357187"/>
                <a:gd name="connsiteY2" fmla="*/ 0 h 714375"/>
                <a:gd name="connsiteX3" fmla="*/ 53578 w 357187"/>
                <a:gd name="connsiteY3" fmla="*/ 125016 h 714375"/>
                <a:gd name="connsiteX4" fmla="*/ 67292 w 357187"/>
                <a:gd name="connsiteY4" fmla="*/ 181667 h 714375"/>
                <a:gd name="connsiteX5" fmla="*/ 0 w 357187"/>
                <a:gd name="connsiteY5" fmla="*/ 267891 h 714375"/>
                <a:gd name="connsiteX6" fmla="*/ 0 w 357187"/>
                <a:gd name="connsiteY6" fmla="*/ 571500 h 714375"/>
                <a:gd name="connsiteX7" fmla="*/ 35719 w 357187"/>
                <a:gd name="connsiteY7" fmla="*/ 607219 h 714375"/>
                <a:gd name="connsiteX8" fmla="*/ 53578 w 357187"/>
                <a:gd name="connsiteY8" fmla="*/ 607219 h 714375"/>
                <a:gd name="connsiteX9" fmla="*/ 53578 w 357187"/>
                <a:gd name="connsiteY9" fmla="*/ 696516 h 714375"/>
                <a:gd name="connsiteX10" fmla="*/ 71438 w 357187"/>
                <a:gd name="connsiteY10" fmla="*/ 714375 h 714375"/>
                <a:gd name="connsiteX11" fmla="*/ 285750 w 357187"/>
                <a:gd name="connsiteY11" fmla="*/ 714375 h 714375"/>
                <a:gd name="connsiteX12" fmla="*/ 303609 w 357187"/>
                <a:gd name="connsiteY12" fmla="*/ 696516 h 714375"/>
                <a:gd name="connsiteX13" fmla="*/ 303609 w 357187"/>
                <a:gd name="connsiteY13" fmla="*/ 607219 h 714375"/>
                <a:gd name="connsiteX14" fmla="*/ 321469 w 357187"/>
                <a:gd name="connsiteY14" fmla="*/ 607219 h 714375"/>
                <a:gd name="connsiteX15" fmla="*/ 357188 w 357187"/>
                <a:gd name="connsiteY15" fmla="*/ 571500 h 714375"/>
                <a:gd name="connsiteX16" fmla="*/ 357188 w 357187"/>
                <a:gd name="connsiteY16" fmla="*/ 267891 h 714375"/>
                <a:gd name="connsiteX17" fmla="*/ 289895 w 357187"/>
                <a:gd name="connsiteY17" fmla="*/ 181667 h 714375"/>
                <a:gd name="connsiteX18" fmla="*/ 178596 w 357187"/>
                <a:gd name="connsiteY18" fmla="*/ 35716 h 714375"/>
                <a:gd name="connsiteX19" fmla="*/ 267893 w 357187"/>
                <a:gd name="connsiteY19" fmla="*/ 125013 h 714375"/>
                <a:gd name="connsiteX20" fmla="*/ 178596 w 357187"/>
                <a:gd name="connsiteY20" fmla="*/ 214310 h 714375"/>
                <a:gd name="connsiteX21" fmla="*/ 89299 w 357187"/>
                <a:gd name="connsiteY21" fmla="*/ 125013 h 714375"/>
                <a:gd name="connsiteX22" fmla="*/ 178596 w 357187"/>
                <a:gd name="connsiteY22" fmla="*/ 35716 h 714375"/>
                <a:gd name="connsiteX23" fmla="*/ 321471 w 357187"/>
                <a:gd name="connsiteY23" fmla="*/ 571497 h 714375"/>
                <a:gd name="connsiteX24" fmla="*/ 285752 w 357187"/>
                <a:gd name="connsiteY24" fmla="*/ 571497 h 714375"/>
                <a:gd name="connsiteX25" fmla="*/ 267893 w 357187"/>
                <a:gd name="connsiteY25" fmla="*/ 589357 h 714375"/>
                <a:gd name="connsiteX26" fmla="*/ 267893 w 357187"/>
                <a:gd name="connsiteY26" fmla="*/ 678653 h 714375"/>
                <a:gd name="connsiteX27" fmla="*/ 89299 w 357187"/>
                <a:gd name="connsiteY27" fmla="*/ 678653 h 714375"/>
                <a:gd name="connsiteX28" fmla="*/ 89299 w 357187"/>
                <a:gd name="connsiteY28" fmla="*/ 589357 h 714375"/>
                <a:gd name="connsiteX29" fmla="*/ 71439 w 357187"/>
                <a:gd name="connsiteY29" fmla="*/ 571497 h 714375"/>
                <a:gd name="connsiteX30" fmla="*/ 35721 w 357187"/>
                <a:gd name="connsiteY30" fmla="*/ 571497 h 714375"/>
                <a:gd name="connsiteX31" fmla="*/ 35721 w 357187"/>
                <a:gd name="connsiteY31" fmla="*/ 267888 h 714375"/>
                <a:gd name="connsiteX32" fmla="*/ 89299 w 357187"/>
                <a:gd name="connsiteY32" fmla="*/ 214310 h 714375"/>
                <a:gd name="connsiteX33" fmla="*/ 91282 w 357187"/>
                <a:gd name="connsiteY33" fmla="*/ 214310 h 714375"/>
                <a:gd name="connsiteX34" fmla="*/ 178596 w 357187"/>
                <a:gd name="connsiteY34" fmla="*/ 250028 h 714375"/>
                <a:gd name="connsiteX35" fmla="*/ 265909 w 357187"/>
                <a:gd name="connsiteY35" fmla="*/ 214310 h 714375"/>
                <a:gd name="connsiteX36" fmla="*/ 267893 w 357187"/>
                <a:gd name="connsiteY36" fmla="*/ 214310 h 714375"/>
                <a:gd name="connsiteX37" fmla="*/ 321471 w 357187"/>
                <a:gd name="connsiteY37" fmla="*/ 267888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7187" h="714375">
                  <a:moveTo>
                    <a:pt x="289895" y="181667"/>
                  </a:moveTo>
                  <a:cubicBezTo>
                    <a:pt x="298591" y="164626"/>
                    <a:pt x="303609" y="145413"/>
                    <a:pt x="303609" y="125016"/>
                  </a:cubicBezTo>
                  <a:cubicBezTo>
                    <a:pt x="303609" y="56098"/>
                    <a:pt x="247512" y="0"/>
                    <a:pt x="178594" y="0"/>
                  </a:cubicBezTo>
                  <a:cubicBezTo>
                    <a:pt x="109676" y="0"/>
                    <a:pt x="53578" y="56098"/>
                    <a:pt x="53578" y="125016"/>
                  </a:cubicBezTo>
                  <a:cubicBezTo>
                    <a:pt x="53578" y="145412"/>
                    <a:pt x="58597" y="164626"/>
                    <a:pt x="67292" y="181667"/>
                  </a:cubicBezTo>
                  <a:cubicBezTo>
                    <a:pt x="28716" y="191524"/>
                    <a:pt x="0" y="226297"/>
                    <a:pt x="0" y="267891"/>
                  </a:cubicBezTo>
                  <a:lnTo>
                    <a:pt x="0" y="571500"/>
                  </a:lnTo>
                  <a:cubicBezTo>
                    <a:pt x="0" y="591198"/>
                    <a:pt x="16021" y="607219"/>
                    <a:pt x="35719" y="607219"/>
                  </a:cubicBezTo>
                  <a:lnTo>
                    <a:pt x="53578" y="607219"/>
                  </a:lnTo>
                  <a:lnTo>
                    <a:pt x="53578" y="696516"/>
                  </a:lnTo>
                  <a:cubicBezTo>
                    <a:pt x="53578" y="706390"/>
                    <a:pt x="61563" y="714375"/>
                    <a:pt x="71438" y="714375"/>
                  </a:cubicBezTo>
                  <a:lnTo>
                    <a:pt x="285750" y="714375"/>
                  </a:lnTo>
                  <a:cubicBezTo>
                    <a:pt x="295625" y="714375"/>
                    <a:pt x="303609" y="706390"/>
                    <a:pt x="303609" y="696516"/>
                  </a:cubicBezTo>
                  <a:lnTo>
                    <a:pt x="303609" y="607219"/>
                  </a:lnTo>
                  <a:lnTo>
                    <a:pt x="321469" y="607219"/>
                  </a:lnTo>
                  <a:cubicBezTo>
                    <a:pt x="341151" y="607219"/>
                    <a:pt x="357188" y="591198"/>
                    <a:pt x="357188" y="571500"/>
                  </a:cubicBezTo>
                  <a:lnTo>
                    <a:pt x="357188" y="267891"/>
                  </a:lnTo>
                  <a:cubicBezTo>
                    <a:pt x="357188" y="226297"/>
                    <a:pt x="328452" y="191523"/>
                    <a:pt x="289895" y="181667"/>
                  </a:cubicBezTo>
                  <a:close/>
                  <a:moveTo>
                    <a:pt x="178596" y="35716"/>
                  </a:moveTo>
                  <a:cubicBezTo>
                    <a:pt x="227835" y="35716"/>
                    <a:pt x="267893" y="75773"/>
                    <a:pt x="267893" y="125013"/>
                  </a:cubicBezTo>
                  <a:cubicBezTo>
                    <a:pt x="267893" y="174252"/>
                    <a:pt x="227835" y="214310"/>
                    <a:pt x="178596" y="214310"/>
                  </a:cubicBezTo>
                  <a:cubicBezTo>
                    <a:pt x="129356" y="214310"/>
                    <a:pt x="89299" y="174252"/>
                    <a:pt x="89299" y="125013"/>
                  </a:cubicBezTo>
                  <a:cubicBezTo>
                    <a:pt x="89299" y="75773"/>
                    <a:pt x="129356" y="35716"/>
                    <a:pt x="178596" y="35716"/>
                  </a:cubicBezTo>
                  <a:close/>
                  <a:moveTo>
                    <a:pt x="321471" y="571497"/>
                  </a:moveTo>
                  <a:lnTo>
                    <a:pt x="285752" y="571497"/>
                  </a:lnTo>
                  <a:cubicBezTo>
                    <a:pt x="275877" y="571497"/>
                    <a:pt x="267893" y="579482"/>
                    <a:pt x="267893" y="589357"/>
                  </a:cubicBezTo>
                  <a:lnTo>
                    <a:pt x="267893" y="678653"/>
                  </a:lnTo>
                  <a:lnTo>
                    <a:pt x="89299" y="678653"/>
                  </a:lnTo>
                  <a:lnTo>
                    <a:pt x="89299" y="589357"/>
                  </a:lnTo>
                  <a:cubicBezTo>
                    <a:pt x="89299" y="579482"/>
                    <a:pt x="81314" y="571497"/>
                    <a:pt x="71439" y="571497"/>
                  </a:cubicBezTo>
                  <a:lnTo>
                    <a:pt x="35721" y="571497"/>
                  </a:lnTo>
                  <a:lnTo>
                    <a:pt x="35721" y="267888"/>
                  </a:lnTo>
                  <a:cubicBezTo>
                    <a:pt x="35721" y="238349"/>
                    <a:pt x="59760" y="214310"/>
                    <a:pt x="89299" y="214310"/>
                  </a:cubicBezTo>
                  <a:lnTo>
                    <a:pt x="91282" y="214310"/>
                  </a:lnTo>
                  <a:cubicBezTo>
                    <a:pt x="113837" y="236366"/>
                    <a:pt x="144644" y="250028"/>
                    <a:pt x="178596" y="250028"/>
                  </a:cubicBezTo>
                  <a:cubicBezTo>
                    <a:pt x="212566" y="250028"/>
                    <a:pt x="243354" y="236366"/>
                    <a:pt x="265909" y="214310"/>
                  </a:cubicBezTo>
                  <a:lnTo>
                    <a:pt x="267893" y="214310"/>
                  </a:lnTo>
                  <a:cubicBezTo>
                    <a:pt x="297431" y="214310"/>
                    <a:pt x="321471" y="238349"/>
                    <a:pt x="321471" y="267888"/>
                  </a:cubicBezTo>
                  <a:close/>
                </a:path>
              </a:pathLst>
            </a:custGeom>
            <a:grpFill/>
            <a:ln w="953" cap="flat">
              <a:noFill/>
              <a:prstDash val="solid"/>
              <a:miter/>
            </a:ln>
          </p:spPr>
          <p:txBody>
            <a:bodyPr rtlCol="0" anchor="ctr"/>
            <a:lstStyle/>
            <a:p>
              <a:endParaRPr lang="en-US"/>
            </a:p>
          </p:txBody>
        </p:sp>
        <p:grpSp>
          <p:nvGrpSpPr>
            <p:cNvPr id="14" name="Group 13">
              <a:extLst>
                <a:ext uri="{FF2B5EF4-FFF2-40B4-BE49-F238E27FC236}">
                  <a16:creationId xmlns:a16="http://schemas.microsoft.com/office/drawing/2014/main" id="{59BE330D-D56E-FE29-20E8-65CD52105391}"/>
                </a:ext>
              </a:extLst>
            </p:cNvPr>
            <p:cNvGrpSpPr/>
            <p:nvPr/>
          </p:nvGrpSpPr>
          <p:grpSpPr>
            <a:xfrm>
              <a:off x="7936503" y="4248463"/>
              <a:ext cx="309728" cy="301886"/>
              <a:chOff x="1022185" y="4079961"/>
              <a:chExt cx="309728" cy="301886"/>
            </a:xfrm>
            <a:grpFill/>
          </p:grpSpPr>
          <p:sp>
            <p:nvSpPr>
              <p:cNvPr id="15" name="Freeform: Shape 14">
                <a:extLst>
                  <a:ext uri="{FF2B5EF4-FFF2-40B4-BE49-F238E27FC236}">
                    <a16:creationId xmlns:a16="http://schemas.microsoft.com/office/drawing/2014/main" id="{2829B6FD-EE26-F403-73D9-12DFE73B975D}"/>
                  </a:ext>
                </a:extLst>
              </p:cNvPr>
              <p:cNvSpPr/>
              <p:nvPr/>
            </p:nvSpPr>
            <p:spPr bwMode="auto">
              <a:xfrm>
                <a:off x="1022185" y="4079961"/>
                <a:ext cx="309728" cy="301886"/>
              </a:xfrm>
              <a:custGeom>
                <a:avLst/>
                <a:gdLst>
                  <a:gd name="connsiteX0" fmla="*/ 666063 w 1193766"/>
                  <a:gd name="connsiteY0" fmla="*/ 139 h 1163562"/>
                  <a:gd name="connsiteX1" fmla="*/ 682391 w 1193766"/>
                  <a:gd name="connsiteY1" fmla="*/ 1812 h 1163562"/>
                  <a:gd name="connsiteX2" fmla="*/ 696450 w 1193766"/>
                  <a:gd name="connsiteY2" fmla="*/ 49734 h 1163562"/>
                  <a:gd name="connsiteX3" fmla="*/ 722151 w 1193766"/>
                  <a:gd name="connsiteY3" fmla="*/ 71636 h 1163562"/>
                  <a:gd name="connsiteX4" fmla="*/ 729084 w 1193766"/>
                  <a:gd name="connsiteY4" fmla="*/ 77449 h 1163562"/>
                  <a:gd name="connsiteX5" fmla="*/ 808431 w 1193766"/>
                  <a:gd name="connsiteY5" fmla="*/ 101456 h 1163562"/>
                  <a:gd name="connsiteX6" fmla="*/ 867832 w 1193766"/>
                  <a:gd name="connsiteY6" fmla="*/ 132882 h 1163562"/>
                  <a:gd name="connsiteX7" fmla="*/ 870253 w 1193766"/>
                  <a:gd name="connsiteY7" fmla="*/ 131405 h 1163562"/>
                  <a:gd name="connsiteX8" fmla="*/ 920007 w 1193766"/>
                  <a:gd name="connsiteY8" fmla="*/ 133258 h 1163562"/>
                  <a:gd name="connsiteX9" fmla="*/ 962775 w 1193766"/>
                  <a:gd name="connsiteY9" fmla="*/ 110372 h 1163562"/>
                  <a:gd name="connsiteX10" fmla="*/ 1018782 w 1193766"/>
                  <a:gd name="connsiteY10" fmla="*/ 176969 h 1163562"/>
                  <a:gd name="connsiteX11" fmla="*/ 1084551 w 1193766"/>
                  <a:gd name="connsiteY11" fmla="*/ 232149 h 1163562"/>
                  <a:gd name="connsiteX12" fmla="*/ 1060606 w 1193766"/>
                  <a:gd name="connsiteY12" fmla="*/ 275975 h 1163562"/>
                  <a:gd name="connsiteX13" fmla="*/ 1064651 w 1193766"/>
                  <a:gd name="connsiteY13" fmla="*/ 325091 h 1163562"/>
                  <a:gd name="connsiteX14" fmla="*/ 1063695 w 1193766"/>
                  <a:gd name="connsiteY14" fmla="*/ 326725 h 1163562"/>
                  <a:gd name="connsiteX15" fmla="*/ 1092358 w 1193766"/>
                  <a:gd name="connsiteY15" fmla="*/ 378197 h 1163562"/>
                  <a:gd name="connsiteX16" fmla="*/ 1117017 w 1193766"/>
                  <a:gd name="connsiteY16" fmla="*/ 455626 h 1163562"/>
                  <a:gd name="connsiteX17" fmla="*/ 1120557 w 1193766"/>
                  <a:gd name="connsiteY17" fmla="*/ 459229 h 1163562"/>
                  <a:gd name="connsiteX18" fmla="*/ 1144276 w 1193766"/>
                  <a:gd name="connsiteY18" fmla="*/ 483567 h 1163562"/>
                  <a:gd name="connsiteX19" fmla="*/ 1191907 w 1193766"/>
                  <a:gd name="connsiteY19" fmla="*/ 497270 h 1163562"/>
                  <a:gd name="connsiteX20" fmla="*/ 1184224 w 1193766"/>
                  <a:gd name="connsiteY20" fmla="*/ 581774 h 1163562"/>
                  <a:gd name="connsiteX21" fmla="*/ 1191907 w 1193766"/>
                  <a:gd name="connsiteY21" fmla="*/ 665135 h 1163562"/>
                  <a:gd name="connsiteX22" fmla="*/ 1142739 w 1193766"/>
                  <a:gd name="connsiteY22" fmla="*/ 678838 h 1163562"/>
                  <a:gd name="connsiteX23" fmla="*/ 1120269 w 1193766"/>
                  <a:gd name="connsiteY23" fmla="*/ 703890 h 1163562"/>
                  <a:gd name="connsiteX24" fmla="*/ 1116034 w 1193766"/>
                  <a:gd name="connsiteY24" fmla="*/ 708688 h 1163562"/>
                  <a:gd name="connsiteX25" fmla="*/ 1092358 w 1193766"/>
                  <a:gd name="connsiteY25" fmla="*/ 783030 h 1163562"/>
                  <a:gd name="connsiteX26" fmla="*/ 1061720 w 1193766"/>
                  <a:gd name="connsiteY26" fmla="*/ 841363 h 1163562"/>
                  <a:gd name="connsiteX27" fmla="*/ 1061587 w 1193766"/>
                  <a:gd name="connsiteY27" fmla="*/ 856069 h 1163562"/>
                  <a:gd name="connsiteX28" fmla="*/ 1061149 w 1193766"/>
                  <a:gd name="connsiteY28" fmla="*/ 890049 h 1163562"/>
                  <a:gd name="connsiteX29" fmla="*/ 1085138 w 1193766"/>
                  <a:gd name="connsiteY29" fmla="*/ 933417 h 1163562"/>
                  <a:gd name="connsiteX30" fmla="*/ 1019955 w 1193766"/>
                  <a:gd name="connsiteY30" fmla="*/ 987737 h 1163562"/>
                  <a:gd name="connsiteX31" fmla="*/ 966442 w 1193766"/>
                  <a:gd name="connsiteY31" fmla="*/ 1052113 h 1163562"/>
                  <a:gd name="connsiteX32" fmla="*/ 921988 w 1193766"/>
                  <a:gd name="connsiteY32" fmla="*/ 1027038 h 1163562"/>
                  <a:gd name="connsiteX33" fmla="*/ 872960 w 1193766"/>
                  <a:gd name="connsiteY33" fmla="*/ 1029826 h 1163562"/>
                  <a:gd name="connsiteX34" fmla="*/ 870051 w 1193766"/>
                  <a:gd name="connsiteY34" fmla="*/ 1028075 h 1163562"/>
                  <a:gd name="connsiteX35" fmla="*/ 832064 w 1193766"/>
                  <a:gd name="connsiteY35" fmla="*/ 1049356 h 1163562"/>
                  <a:gd name="connsiteX36" fmla="*/ 732068 w 1193766"/>
                  <a:gd name="connsiteY36" fmla="*/ 1083614 h 1163562"/>
                  <a:gd name="connsiteX37" fmla="*/ 722151 w 1193766"/>
                  <a:gd name="connsiteY37" fmla="*/ 1091927 h 1163562"/>
                  <a:gd name="connsiteX38" fmla="*/ 696450 w 1193766"/>
                  <a:gd name="connsiteY38" fmla="*/ 1113829 h 1163562"/>
                  <a:gd name="connsiteX39" fmla="*/ 682392 w 1193766"/>
                  <a:gd name="connsiteY39" fmla="*/ 1161750 h 1163562"/>
                  <a:gd name="connsiteX40" fmla="*/ 596868 w 1193766"/>
                  <a:gd name="connsiteY40" fmla="*/ 1154262 h 1163562"/>
                  <a:gd name="connsiteX41" fmla="*/ 510173 w 1193766"/>
                  <a:gd name="connsiteY41" fmla="*/ 1161750 h 1163562"/>
                  <a:gd name="connsiteX42" fmla="*/ 496114 w 1193766"/>
                  <a:gd name="connsiteY42" fmla="*/ 1115326 h 1163562"/>
                  <a:gd name="connsiteX43" fmla="*/ 459622 w 1193766"/>
                  <a:gd name="connsiteY43" fmla="*/ 1081456 h 1163562"/>
                  <a:gd name="connsiteX44" fmla="*/ 459216 w 1193766"/>
                  <a:gd name="connsiteY44" fmla="*/ 1079778 h 1163562"/>
                  <a:gd name="connsiteX45" fmla="*/ 393087 w 1193766"/>
                  <a:gd name="connsiteY45" fmla="*/ 1059770 h 1163562"/>
                  <a:gd name="connsiteX46" fmla="*/ 332613 w 1193766"/>
                  <a:gd name="connsiteY46" fmla="*/ 1029595 h 1163562"/>
                  <a:gd name="connsiteX47" fmla="*/ 320883 w 1193766"/>
                  <a:gd name="connsiteY47" fmla="*/ 1028863 h 1163562"/>
                  <a:gd name="connsiteX48" fmla="*/ 287281 w 1193766"/>
                  <a:gd name="connsiteY48" fmla="*/ 1027038 h 1163562"/>
                  <a:gd name="connsiteX49" fmla="*/ 242827 w 1193766"/>
                  <a:gd name="connsiteY49" fmla="*/ 1052113 h 1163562"/>
                  <a:gd name="connsiteX50" fmla="*/ 189314 w 1193766"/>
                  <a:gd name="connsiteY50" fmla="*/ 987737 h 1163562"/>
                  <a:gd name="connsiteX51" fmla="*/ 124131 w 1193766"/>
                  <a:gd name="connsiteY51" fmla="*/ 933417 h 1163562"/>
                  <a:gd name="connsiteX52" fmla="*/ 148120 w 1193766"/>
                  <a:gd name="connsiteY52" fmla="*/ 890049 h 1163562"/>
                  <a:gd name="connsiteX53" fmla="*/ 147682 w 1193766"/>
                  <a:gd name="connsiteY53" fmla="*/ 856069 h 1163562"/>
                  <a:gd name="connsiteX54" fmla="*/ 147656 w 1193766"/>
                  <a:gd name="connsiteY54" fmla="*/ 853228 h 1163562"/>
                  <a:gd name="connsiteX55" fmla="*/ 119845 w 1193766"/>
                  <a:gd name="connsiteY55" fmla="*/ 806065 h 1163562"/>
                  <a:gd name="connsiteX56" fmla="*/ 87517 w 1193766"/>
                  <a:gd name="connsiteY56" fmla="*/ 716417 h 1163562"/>
                  <a:gd name="connsiteX57" fmla="*/ 83718 w 1193766"/>
                  <a:gd name="connsiteY57" fmla="*/ 715472 h 1163562"/>
                  <a:gd name="connsiteX58" fmla="*/ 51022 w 1193766"/>
                  <a:gd name="connsiteY58" fmla="*/ 678833 h 1163562"/>
                  <a:gd name="connsiteX59" fmla="*/ 1859 w 1193766"/>
                  <a:gd name="connsiteY59" fmla="*/ 665131 h 1163562"/>
                  <a:gd name="connsiteX60" fmla="*/ 9541 w 1193766"/>
                  <a:gd name="connsiteY60" fmla="*/ 581774 h 1163562"/>
                  <a:gd name="connsiteX61" fmla="*/ 1859 w 1193766"/>
                  <a:gd name="connsiteY61" fmla="*/ 497274 h 1163562"/>
                  <a:gd name="connsiteX62" fmla="*/ 49486 w 1193766"/>
                  <a:gd name="connsiteY62" fmla="*/ 483572 h 1163562"/>
                  <a:gd name="connsiteX63" fmla="*/ 84234 w 1193766"/>
                  <a:gd name="connsiteY63" fmla="*/ 448004 h 1163562"/>
                  <a:gd name="connsiteX64" fmla="*/ 87141 w 1193766"/>
                  <a:gd name="connsiteY64" fmla="*/ 447335 h 1163562"/>
                  <a:gd name="connsiteX65" fmla="*/ 109160 w 1193766"/>
                  <a:gd name="connsiteY65" fmla="*/ 378197 h 1163562"/>
                  <a:gd name="connsiteX66" fmla="*/ 145719 w 1193766"/>
                  <a:gd name="connsiteY66" fmla="*/ 312548 h 1163562"/>
                  <a:gd name="connsiteX67" fmla="*/ 145974 w 1193766"/>
                  <a:gd name="connsiteY67" fmla="*/ 309637 h 1163562"/>
                  <a:gd name="connsiteX68" fmla="*/ 148661 w 1193766"/>
                  <a:gd name="connsiteY68" fmla="*/ 275976 h 1163562"/>
                  <a:gd name="connsiteX69" fmla="*/ 124716 w 1193766"/>
                  <a:gd name="connsiteY69" fmla="*/ 232149 h 1163562"/>
                  <a:gd name="connsiteX70" fmla="*/ 190485 w 1193766"/>
                  <a:gd name="connsiteY70" fmla="*/ 176969 h 1163562"/>
                  <a:gd name="connsiteX71" fmla="*/ 246493 w 1193766"/>
                  <a:gd name="connsiteY71" fmla="*/ 110371 h 1163562"/>
                  <a:gd name="connsiteX72" fmla="*/ 289262 w 1193766"/>
                  <a:gd name="connsiteY72" fmla="*/ 133257 h 1163562"/>
                  <a:gd name="connsiteX73" fmla="*/ 323265 w 1193766"/>
                  <a:gd name="connsiteY73" fmla="*/ 131949 h 1163562"/>
                  <a:gd name="connsiteX74" fmla="*/ 336302 w 1193766"/>
                  <a:gd name="connsiteY74" fmla="*/ 131498 h 1163562"/>
                  <a:gd name="connsiteX75" fmla="*/ 393087 w 1193766"/>
                  <a:gd name="connsiteY75" fmla="*/ 101456 h 1163562"/>
                  <a:gd name="connsiteX76" fmla="*/ 460864 w 1193766"/>
                  <a:gd name="connsiteY76" fmla="*/ 80950 h 1163562"/>
                  <a:gd name="connsiteX77" fmla="*/ 471146 w 1193766"/>
                  <a:gd name="connsiteY77" fmla="*/ 71355 h 1163562"/>
                  <a:gd name="connsiteX78" fmla="*/ 496115 w 1193766"/>
                  <a:gd name="connsiteY78" fmla="*/ 48236 h 1163562"/>
                  <a:gd name="connsiteX79" fmla="*/ 510174 w 1193766"/>
                  <a:gd name="connsiteY79" fmla="*/ 1812 h 1163562"/>
                  <a:gd name="connsiteX80" fmla="*/ 596868 w 1193766"/>
                  <a:gd name="connsiteY80" fmla="*/ 9300 h 1163562"/>
                  <a:gd name="connsiteX81" fmla="*/ 666063 w 1193766"/>
                  <a:gd name="connsiteY81" fmla="*/ 139 h 11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193766" h="1163562">
                    <a:moveTo>
                      <a:pt x="666063" y="139"/>
                    </a:moveTo>
                    <a:cubicBezTo>
                      <a:pt x="672616" y="-247"/>
                      <a:pt x="678242" y="127"/>
                      <a:pt x="682391" y="1812"/>
                    </a:cubicBezTo>
                    <a:cubicBezTo>
                      <a:pt x="698988" y="8551"/>
                      <a:pt x="687468" y="35008"/>
                      <a:pt x="696450" y="49734"/>
                    </a:cubicBezTo>
                    <a:cubicBezTo>
                      <a:pt x="700941" y="57097"/>
                      <a:pt x="712510" y="64647"/>
                      <a:pt x="722151" y="71636"/>
                    </a:cubicBezTo>
                    <a:lnTo>
                      <a:pt x="729084" y="77449"/>
                    </a:lnTo>
                    <a:lnTo>
                      <a:pt x="808431" y="101456"/>
                    </a:lnTo>
                    <a:lnTo>
                      <a:pt x="867832" y="132882"/>
                    </a:lnTo>
                    <a:lnTo>
                      <a:pt x="870253" y="131405"/>
                    </a:lnTo>
                    <a:cubicBezTo>
                      <a:pt x="882944" y="129936"/>
                      <a:pt x="907458" y="136488"/>
                      <a:pt x="920007" y="133258"/>
                    </a:cubicBezTo>
                    <a:cubicBezTo>
                      <a:pt x="936739" y="128953"/>
                      <a:pt x="946312" y="103087"/>
                      <a:pt x="962775" y="110372"/>
                    </a:cubicBezTo>
                    <a:cubicBezTo>
                      <a:pt x="979237" y="117658"/>
                      <a:pt x="998486" y="156673"/>
                      <a:pt x="1018782" y="176969"/>
                    </a:cubicBezTo>
                    <a:cubicBezTo>
                      <a:pt x="1039078" y="197265"/>
                      <a:pt x="1077580" y="215648"/>
                      <a:pt x="1084551" y="232149"/>
                    </a:cubicBezTo>
                    <a:cubicBezTo>
                      <a:pt x="1091522" y="248650"/>
                      <a:pt x="1064668" y="259211"/>
                      <a:pt x="1060606" y="275975"/>
                    </a:cubicBezTo>
                    <a:cubicBezTo>
                      <a:pt x="1057560" y="288548"/>
                      <a:pt x="1065477" y="312680"/>
                      <a:pt x="1064651" y="325091"/>
                    </a:cubicBezTo>
                    <a:lnTo>
                      <a:pt x="1063695" y="326725"/>
                    </a:lnTo>
                    <a:lnTo>
                      <a:pt x="1092358" y="378197"/>
                    </a:lnTo>
                    <a:lnTo>
                      <a:pt x="1117017" y="455626"/>
                    </a:lnTo>
                    <a:lnTo>
                      <a:pt x="1120557" y="459229"/>
                    </a:lnTo>
                    <a:cubicBezTo>
                      <a:pt x="1128309" y="468341"/>
                      <a:pt x="1136645" y="479285"/>
                      <a:pt x="1144276" y="483567"/>
                    </a:cubicBezTo>
                    <a:cubicBezTo>
                      <a:pt x="1159538" y="492131"/>
                      <a:pt x="1185249" y="480902"/>
                      <a:pt x="1191907" y="497270"/>
                    </a:cubicBezTo>
                    <a:cubicBezTo>
                      <a:pt x="1198565" y="513638"/>
                      <a:pt x="1184224" y="553796"/>
                      <a:pt x="1184224" y="581774"/>
                    </a:cubicBezTo>
                    <a:cubicBezTo>
                      <a:pt x="1184224" y="609751"/>
                      <a:pt x="1198821" y="648958"/>
                      <a:pt x="1191907" y="665135"/>
                    </a:cubicBezTo>
                    <a:cubicBezTo>
                      <a:pt x="1184993" y="681313"/>
                      <a:pt x="1157848" y="670084"/>
                      <a:pt x="1142739" y="678838"/>
                    </a:cubicBezTo>
                    <a:cubicBezTo>
                      <a:pt x="1135185" y="683216"/>
                      <a:pt x="1127439" y="694493"/>
                      <a:pt x="1120269" y="703890"/>
                    </a:cubicBezTo>
                    <a:lnTo>
                      <a:pt x="1116034" y="708688"/>
                    </a:lnTo>
                    <a:lnTo>
                      <a:pt x="1092358" y="783030"/>
                    </a:lnTo>
                    <a:lnTo>
                      <a:pt x="1061720" y="841363"/>
                    </a:lnTo>
                    <a:lnTo>
                      <a:pt x="1061587" y="856069"/>
                    </a:lnTo>
                    <a:cubicBezTo>
                      <a:pt x="1060626" y="867994"/>
                      <a:pt x="1058782" y="881626"/>
                      <a:pt x="1061149" y="890049"/>
                    </a:cubicBezTo>
                    <a:cubicBezTo>
                      <a:pt x="1065885" y="906897"/>
                      <a:pt x="1092004" y="917136"/>
                      <a:pt x="1085138" y="933417"/>
                    </a:cubicBezTo>
                    <a:cubicBezTo>
                      <a:pt x="1078272" y="949698"/>
                      <a:pt x="1039737" y="967954"/>
                      <a:pt x="1019955" y="987737"/>
                    </a:cubicBezTo>
                    <a:cubicBezTo>
                      <a:pt x="1000172" y="1007519"/>
                      <a:pt x="982770" y="1045563"/>
                      <a:pt x="966442" y="1052113"/>
                    </a:cubicBezTo>
                    <a:cubicBezTo>
                      <a:pt x="950115" y="1058663"/>
                      <a:pt x="938862" y="1031530"/>
                      <a:pt x="921988" y="1027038"/>
                    </a:cubicBezTo>
                    <a:cubicBezTo>
                      <a:pt x="909333" y="1023668"/>
                      <a:pt x="885396" y="1030970"/>
                      <a:pt x="872960" y="1029826"/>
                    </a:cubicBezTo>
                    <a:lnTo>
                      <a:pt x="870051" y="1028075"/>
                    </a:lnTo>
                    <a:lnTo>
                      <a:pt x="832064" y="1049356"/>
                    </a:lnTo>
                    <a:lnTo>
                      <a:pt x="732068" y="1083614"/>
                    </a:lnTo>
                    <a:lnTo>
                      <a:pt x="722151" y="1091927"/>
                    </a:lnTo>
                    <a:cubicBezTo>
                      <a:pt x="712511" y="1098916"/>
                      <a:pt x="700941" y="1106466"/>
                      <a:pt x="696450" y="1113829"/>
                    </a:cubicBezTo>
                    <a:cubicBezTo>
                      <a:pt x="687469" y="1128555"/>
                      <a:pt x="698989" y="1155011"/>
                      <a:pt x="682392" y="1161750"/>
                    </a:cubicBezTo>
                    <a:cubicBezTo>
                      <a:pt x="665795" y="1168489"/>
                      <a:pt x="625571" y="1154262"/>
                      <a:pt x="596868" y="1154262"/>
                    </a:cubicBezTo>
                    <a:cubicBezTo>
                      <a:pt x="568165" y="1154262"/>
                      <a:pt x="526965" y="1168239"/>
                      <a:pt x="510173" y="1161750"/>
                    </a:cubicBezTo>
                    <a:cubicBezTo>
                      <a:pt x="493381" y="1155261"/>
                      <a:pt x="504901" y="1130202"/>
                      <a:pt x="496114" y="1115326"/>
                    </a:cubicBezTo>
                    <a:cubicBezTo>
                      <a:pt x="489524" y="1104170"/>
                      <a:pt x="467558" y="1091469"/>
                      <a:pt x="459622" y="1081456"/>
                    </a:cubicBezTo>
                    <a:lnTo>
                      <a:pt x="459216" y="1079778"/>
                    </a:lnTo>
                    <a:lnTo>
                      <a:pt x="393087" y="1059770"/>
                    </a:lnTo>
                    <a:lnTo>
                      <a:pt x="332613" y="1029595"/>
                    </a:lnTo>
                    <a:lnTo>
                      <a:pt x="320883" y="1028863"/>
                    </a:lnTo>
                    <a:cubicBezTo>
                      <a:pt x="309168" y="1027288"/>
                      <a:pt x="295718" y="1024791"/>
                      <a:pt x="287281" y="1027038"/>
                    </a:cubicBezTo>
                    <a:cubicBezTo>
                      <a:pt x="270407" y="1031530"/>
                      <a:pt x="259154" y="1058663"/>
                      <a:pt x="242827" y="1052113"/>
                    </a:cubicBezTo>
                    <a:cubicBezTo>
                      <a:pt x="226499" y="1045563"/>
                      <a:pt x="209097" y="1007519"/>
                      <a:pt x="189314" y="987737"/>
                    </a:cubicBezTo>
                    <a:cubicBezTo>
                      <a:pt x="169532" y="967954"/>
                      <a:pt x="130997" y="949698"/>
                      <a:pt x="124131" y="933417"/>
                    </a:cubicBezTo>
                    <a:cubicBezTo>
                      <a:pt x="117265" y="917136"/>
                      <a:pt x="143384" y="906897"/>
                      <a:pt x="148120" y="890049"/>
                    </a:cubicBezTo>
                    <a:cubicBezTo>
                      <a:pt x="150487" y="881626"/>
                      <a:pt x="148643" y="867994"/>
                      <a:pt x="147682" y="856069"/>
                    </a:cubicBezTo>
                    <a:lnTo>
                      <a:pt x="147656" y="853228"/>
                    </a:lnTo>
                    <a:lnTo>
                      <a:pt x="119845" y="806065"/>
                    </a:lnTo>
                    <a:lnTo>
                      <a:pt x="87517" y="716417"/>
                    </a:lnTo>
                    <a:lnTo>
                      <a:pt x="83718" y="715472"/>
                    </a:lnTo>
                    <a:cubicBezTo>
                      <a:pt x="74116" y="707487"/>
                      <a:pt x="62353" y="685399"/>
                      <a:pt x="51022" y="678833"/>
                    </a:cubicBezTo>
                    <a:cubicBezTo>
                      <a:pt x="35915" y="670079"/>
                      <a:pt x="8773" y="681308"/>
                      <a:pt x="1859" y="665131"/>
                    </a:cubicBezTo>
                    <a:cubicBezTo>
                      <a:pt x="-5055" y="648954"/>
                      <a:pt x="9541" y="609750"/>
                      <a:pt x="9541" y="581774"/>
                    </a:cubicBezTo>
                    <a:cubicBezTo>
                      <a:pt x="9541" y="553798"/>
                      <a:pt x="-4799" y="513641"/>
                      <a:pt x="1859" y="497274"/>
                    </a:cubicBezTo>
                    <a:cubicBezTo>
                      <a:pt x="8516" y="480907"/>
                      <a:pt x="34225" y="492136"/>
                      <a:pt x="49486" y="483572"/>
                    </a:cubicBezTo>
                    <a:cubicBezTo>
                      <a:pt x="60932" y="477149"/>
                      <a:pt x="73962" y="455738"/>
                      <a:pt x="84234" y="448004"/>
                    </a:cubicBezTo>
                    <a:lnTo>
                      <a:pt x="87141" y="447335"/>
                    </a:lnTo>
                    <a:lnTo>
                      <a:pt x="109160" y="378197"/>
                    </a:lnTo>
                    <a:lnTo>
                      <a:pt x="145719" y="312548"/>
                    </a:lnTo>
                    <a:lnTo>
                      <a:pt x="145974" y="309637"/>
                    </a:lnTo>
                    <a:cubicBezTo>
                      <a:pt x="147850" y="297878"/>
                      <a:pt x="150692" y="284358"/>
                      <a:pt x="148661" y="275976"/>
                    </a:cubicBezTo>
                    <a:cubicBezTo>
                      <a:pt x="144599" y="259212"/>
                      <a:pt x="117745" y="248650"/>
                      <a:pt x="124716" y="232149"/>
                    </a:cubicBezTo>
                    <a:cubicBezTo>
                      <a:pt x="131686" y="215648"/>
                      <a:pt x="170189" y="197265"/>
                      <a:pt x="190485" y="176969"/>
                    </a:cubicBezTo>
                    <a:cubicBezTo>
                      <a:pt x="210781" y="156672"/>
                      <a:pt x="230031" y="117656"/>
                      <a:pt x="246493" y="110371"/>
                    </a:cubicBezTo>
                    <a:cubicBezTo>
                      <a:pt x="262956" y="103086"/>
                      <a:pt x="272530" y="128951"/>
                      <a:pt x="289262" y="133257"/>
                    </a:cubicBezTo>
                    <a:cubicBezTo>
                      <a:pt x="297628" y="135410"/>
                      <a:pt x="311312" y="133216"/>
                      <a:pt x="323265" y="131949"/>
                    </a:cubicBezTo>
                    <a:lnTo>
                      <a:pt x="336302" y="131498"/>
                    </a:lnTo>
                    <a:lnTo>
                      <a:pt x="393087" y="101456"/>
                    </a:lnTo>
                    <a:lnTo>
                      <a:pt x="460864" y="80950"/>
                    </a:lnTo>
                    <a:lnTo>
                      <a:pt x="471146" y="71355"/>
                    </a:lnTo>
                    <a:cubicBezTo>
                      <a:pt x="480494" y="63799"/>
                      <a:pt x="491722" y="55674"/>
                      <a:pt x="496115" y="48236"/>
                    </a:cubicBezTo>
                    <a:cubicBezTo>
                      <a:pt x="504902" y="33361"/>
                      <a:pt x="493381" y="8301"/>
                      <a:pt x="510174" y="1812"/>
                    </a:cubicBezTo>
                    <a:cubicBezTo>
                      <a:pt x="526966" y="-4677"/>
                      <a:pt x="568165" y="9300"/>
                      <a:pt x="596868" y="9300"/>
                    </a:cubicBezTo>
                    <a:cubicBezTo>
                      <a:pt x="618395" y="9300"/>
                      <a:pt x="646403" y="1297"/>
                      <a:pt x="666063" y="139"/>
                    </a:cubicBezTo>
                    <a:close/>
                  </a:path>
                </a:pathLst>
              </a:custGeom>
              <a:grpFill/>
              <a:ln w="19050" cap="flat" cmpd="sng" algn="ctr">
                <a:solidFill>
                  <a:schemeClr val="accent4">
                    <a:lumMod val="60000"/>
                    <a:lumOff val="40000"/>
                  </a:schemeClr>
                </a:solidFill>
                <a:prstDash val="solid"/>
                <a:miter lim="800000"/>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pc="10">
                  <a:solidFill>
                    <a:prstClr val="white"/>
                  </a:solidFill>
                  <a:latin typeface="Arial"/>
                </a:endParaRPr>
              </a:p>
            </p:txBody>
          </p:sp>
          <p:sp>
            <p:nvSpPr>
              <p:cNvPr id="16" name="Freeform: Shape 15">
                <a:extLst>
                  <a:ext uri="{FF2B5EF4-FFF2-40B4-BE49-F238E27FC236}">
                    <a16:creationId xmlns:a16="http://schemas.microsoft.com/office/drawing/2014/main" id="{1B80391E-C82F-471C-C104-2930581654B5}"/>
                  </a:ext>
                </a:extLst>
              </p:cNvPr>
              <p:cNvSpPr/>
              <p:nvPr/>
            </p:nvSpPr>
            <p:spPr>
              <a:xfrm rot="2272484" flipH="1" flipV="1">
                <a:off x="1139432" y="4196389"/>
                <a:ext cx="75233" cy="7341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17" name="Freeform: Shape 16">
                <a:extLst>
                  <a:ext uri="{FF2B5EF4-FFF2-40B4-BE49-F238E27FC236}">
                    <a16:creationId xmlns:a16="http://schemas.microsoft.com/office/drawing/2014/main" id="{27DA34AB-FCCB-5489-9BAB-471DB45A2D80}"/>
                  </a:ext>
                </a:extLst>
              </p:cNvPr>
              <p:cNvSpPr/>
              <p:nvPr/>
            </p:nvSpPr>
            <p:spPr>
              <a:xfrm rot="16200000" flipH="1" flipV="1">
                <a:off x="1064987" y="4200395"/>
                <a:ext cx="56924" cy="5847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18" name="Freeform: Shape 17">
                <a:extLst>
                  <a:ext uri="{FF2B5EF4-FFF2-40B4-BE49-F238E27FC236}">
                    <a16:creationId xmlns:a16="http://schemas.microsoft.com/office/drawing/2014/main" id="{5A34FE46-7CF7-CA93-38E7-9D301254C698}"/>
                  </a:ext>
                </a:extLst>
              </p:cNvPr>
              <p:cNvSpPr/>
              <p:nvPr/>
            </p:nvSpPr>
            <p:spPr>
              <a:xfrm rot="12600000" flipH="1" flipV="1">
                <a:off x="1110331" y="4277922"/>
                <a:ext cx="58403" cy="50993"/>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19" name="Freeform: Shape 18">
                <a:extLst>
                  <a:ext uri="{FF2B5EF4-FFF2-40B4-BE49-F238E27FC236}">
                    <a16:creationId xmlns:a16="http://schemas.microsoft.com/office/drawing/2014/main" id="{9047E74D-4693-57BC-39E2-4398D140E973}"/>
                  </a:ext>
                </a:extLst>
              </p:cNvPr>
              <p:cNvSpPr/>
              <p:nvPr/>
            </p:nvSpPr>
            <p:spPr>
              <a:xfrm rot="8876220" flipH="1" flipV="1">
                <a:off x="1189045" y="4279690"/>
                <a:ext cx="58403" cy="4844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21" name="Freeform: Shape 20">
                <a:extLst>
                  <a:ext uri="{FF2B5EF4-FFF2-40B4-BE49-F238E27FC236}">
                    <a16:creationId xmlns:a16="http://schemas.microsoft.com/office/drawing/2014/main" id="{36D5A170-9D31-8F34-9A27-68E8E1992C64}"/>
                  </a:ext>
                </a:extLst>
              </p:cNvPr>
              <p:cNvSpPr/>
              <p:nvPr/>
            </p:nvSpPr>
            <p:spPr>
              <a:xfrm rot="5400000" flipV="1">
                <a:off x="1231734" y="4200395"/>
                <a:ext cx="56924" cy="5847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24" name="Freeform: Shape 23">
                <a:extLst>
                  <a:ext uri="{FF2B5EF4-FFF2-40B4-BE49-F238E27FC236}">
                    <a16:creationId xmlns:a16="http://schemas.microsoft.com/office/drawing/2014/main" id="{1D278F5A-BA7F-C1C0-237D-3DA82EC40A20}"/>
                  </a:ext>
                </a:extLst>
              </p:cNvPr>
              <p:cNvSpPr/>
              <p:nvPr/>
            </p:nvSpPr>
            <p:spPr>
              <a:xfrm rot="9000000" flipH="1">
                <a:off x="1110331" y="4131201"/>
                <a:ext cx="58403" cy="50993"/>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26" name="Freeform: Shape 25">
                <a:extLst>
                  <a:ext uri="{FF2B5EF4-FFF2-40B4-BE49-F238E27FC236}">
                    <a16:creationId xmlns:a16="http://schemas.microsoft.com/office/drawing/2014/main" id="{94A9FA5D-4ED0-CD06-2B99-7EE309977794}"/>
                  </a:ext>
                </a:extLst>
              </p:cNvPr>
              <p:cNvSpPr/>
              <p:nvPr/>
            </p:nvSpPr>
            <p:spPr>
              <a:xfrm rot="12723780" flipH="1">
                <a:off x="1189045" y="4132968"/>
                <a:ext cx="58402" cy="4844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grpSp>
        <p:sp>
          <p:nvSpPr>
            <p:cNvPr id="50" name="Freeform: Shape 49">
              <a:extLst>
                <a:ext uri="{FF2B5EF4-FFF2-40B4-BE49-F238E27FC236}">
                  <a16:creationId xmlns:a16="http://schemas.microsoft.com/office/drawing/2014/main" id="{6C72A3B6-10B2-27DD-E407-D1DE81B9673E}"/>
                </a:ext>
              </a:extLst>
            </p:cNvPr>
            <p:cNvSpPr/>
            <p:nvPr/>
          </p:nvSpPr>
          <p:spPr>
            <a:xfrm>
              <a:off x="7707066" y="4345828"/>
              <a:ext cx="183254" cy="117116"/>
            </a:xfrm>
            <a:custGeom>
              <a:avLst/>
              <a:gdLst>
                <a:gd name="connsiteX0" fmla="*/ 58560 w 183254"/>
                <a:gd name="connsiteY0" fmla="*/ 0 h 117116"/>
                <a:gd name="connsiteX1" fmla="*/ 68910 w 183254"/>
                <a:gd name="connsiteY1" fmla="*/ 4294 h 117116"/>
                <a:gd name="connsiteX2" fmla="*/ 68910 w 183254"/>
                <a:gd name="connsiteY2" fmla="*/ 24993 h 117116"/>
                <a:gd name="connsiteX3" fmla="*/ 49983 w 183254"/>
                <a:gd name="connsiteY3" fmla="*/ 43920 h 117116"/>
                <a:gd name="connsiteX4" fmla="*/ 122483 w 183254"/>
                <a:gd name="connsiteY4" fmla="*/ 43920 h 117116"/>
                <a:gd name="connsiteX5" fmla="*/ 122483 w 183254"/>
                <a:gd name="connsiteY5" fmla="*/ 43921 h 117116"/>
                <a:gd name="connsiteX6" fmla="*/ 168615 w 183254"/>
                <a:gd name="connsiteY6" fmla="*/ 43921 h 117116"/>
                <a:gd name="connsiteX7" fmla="*/ 183254 w 183254"/>
                <a:gd name="connsiteY7" fmla="*/ 58560 h 117116"/>
                <a:gd name="connsiteX8" fmla="*/ 168615 w 183254"/>
                <a:gd name="connsiteY8" fmla="*/ 73200 h 117116"/>
                <a:gd name="connsiteX9" fmla="*/ 112959 w 183254"/>
                <a:gd name="connsiteY9" fmla="*/ 73200 h 117116"/>
                <a:gd name="connsiteX10" fmla="*/ 112959 w 183254"/>
                <a:gd name="connsiteY10" fmla="*/ 73199 h 117116"/>
                <a:gd name="connsiteX11" fmla="*/ 49983 w 183254"/>
                <a:gd name="connsiteY11" fmla="*/ 73199 h 117116"/>
                <a:gd name="connsiteX12" fmla="*/ 68913 w 183254"/>
                <a:gd name="connsiteY12" fmla="*/ 92129 h 117116"/>
                <a:gd name="connsiteX13" fmla="*/ 68913 w 183254"/>
                <a:gd name="connsiteY13" fmla="*/ 112828 h 117116"/>
                <a:gd name="connsiteX14" fmla="*/ 58562 w 183254"/>
                <a:gd name="connsiteY14" fmla="*/ 117116 h 117116"/>
                <a:gd name="connsiteX15" fmla="*/ 48210 w 183254"/>
                <a:gd name="connsiteY15" fmla="*/ 112828 h 117116"/>
                <a:gd name="connsiteX16" fmla="*/ 4293 w 183254"/>
                <a:gd name="connsiteY16" fmla="*/ 68911 h 117116"/>
                <a:gd name="connsiteX17" fmla="*/ 4293 w 183254"/>
                <a:gd name="connsiteY17" fmla="*/ 48211 h 117116"/>
                <a:gd name="connsiteX18" fmla="*/ 48210 w 183254"/>
                <a:gd name="connsiteY18" fmla="*/ 4294 h 117116"/>
                <a:gd name="connsiteX19" fmla="*/ 58560 w 183254"/>
                <a:gd name="connsiteY19" fmla="*/ 0 h 11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3254" h="117116">
                  <a:moveTo>
                    <a:pt x="58560" y="0"/>
                  </a:moveTo>
                  <a:cubicBezTo>
                    <a:pt x="62304" y="0"/>
                    <a:pt x="66047" y="1431"/>
                    <a:pt x="68910" y="4294"/>
                  </a:cubicBezTo>
                  <a:cubicBezTo>
                    <a:pt x="74634" y="10018"/>
                    <a:pt x="74634" y="19269"/>
                    <a:pt x="68910" y="24993"/>
                  </a:cubicBezTo>
                  <a:lnTo>
                    <a:pt x="49983" y="43920"/>
                  </a:lnTo>
                  <a:lnTo>
                    <a:pt x="122483" y="43920"/>
                  </a:lnTo>
                  <a:lnTo>
                    <a:pt x="122483" y="43921"/>
                  </a:lnTo>
                  <a:lnTo>
                    <a:pt x="168615" y="43921"/>
                  </a:lnTo>
                  <a:cubicBezTo>
                    <a:pt x="176709" y="43921"/>
                    <a:pt x="183254" y="50466"/>
                    <a:pt x="183254" y="58560"/>
                  </a:cubicBezTo>
                  <a:cubicBezTo>
                    <a:pt x="183254" y="66655"/>
                    <a:pt x="176709" y="73200"/>
                    <a:pt x="168615" y="73200"/>
                  </a:cubicBezTo>
                  <a:lnTo>
                    <a:pt x="112959" y="73200"/>
                  </a:lnTo>
                  <a:lnTo>
                    <a:pt x="112959" y="73199"/>
                  </a:lnTo>
                  <a:lnTo>
                    <a:pt x="49983" y="73199"/>
                  </a:lnTo>
                  <a:lnTo>
                    <a:pt x="68913" y="92129"/>
                  </a:lnTo>
                  <a:cubicBezTo>
                    <a:pt x="74637" y="97853"/>
                    <a:pt x="74637" y="107104"/>
                    <a:pt x="68913" y="112828"/>
                  </a:cubicBezTo>
                  <a:cubicBezTo>
                    <a:pt x="66059" y="115683"/>
                    <a:pt x="62310" y="117116"/>
                    <a:pt x="58562" y="117116"/>
                  </a:cubicBezTo>
                  <a:cubicBezTo>
                    <a:pt x="54813" y="117116"/>
                    <a:pt x="51065" y="115683"/>
                    <a:pt x="48210" y="112828"/>
                  </a:cubicBezTo>
                  <a:lnTo>
                    <a:pt x="4293" y="68911"/>
                  </a:lnTo>
                  <a:cubicBezTo>
                    <a:pt x="-1432" y="63186"/>
                    <a:pt x="-1432" y="53936"/>
                    <a:pt x="4293" y="48211"/>
                  </a:cubicBezTo>
                  <a:lnTo>
                    <a:pt x="48210" y="4294"/>
                  </a:lnTo>
                  <a:cubicBezTo>
                    <a:pt x="51072" y="1431"/>
                    <a:pt x="54816" y="0"/>
                    <a:pt x="58560" y="0"/>
                  </a:cubicBezTo>
                  <a:close/>
                </a:path>
              </a:pathLst>
            </a:custGeom>
            <a:grpFill/>
            <a:ln w="953" cap="flat">
              <a:noFill/>
              <a:prstDash val="solid"/>
              <a:miter/>
            </a:ln>
          </p:spPr>
          <p:txBody>
            <a:bodyPr wrap="square" rtlCol="0" anchor="ctr">
              <a:noAutofit/>
            </a:bodyPr>
            <a:lstStyle/>
            <a:p>
              <a:endParaRPr lang="en-US">
                <a:solidFill>
                  <a:schemeClr val="tx1"/>
                </a:solidFill>
              </a:endParaRPr>
            </a:p>
          </p:txBody>
        </p:sp>
      </p:grpSp>
      <p:grpSp>
        <p:nvGrpSpPr>
          <p:cNvPr id="56" name="Group 55">
            <a:extLst>
              <a:ext uri="{FF2B5EF4-FFF2-40B4-BE49-F238E27FC236}">
                <a16:creationId xmlns:a16="http://schemas.microsoft.com/office/drawing/2014/main" id="{6B781224-578E-7483-DD17-4538C50A7EAC}"/>
              </a:ext>
            </a:extLst>
          </p:cNvPr>
          <p:cNvGrpSpPr/>
          <p:nvPr/>
        </p:nvGrpSpPr>
        <p:grpSpPr>
          <a:xfrm>
            <a:off x="1451426" y="1702293"/>
            <a:ext cx="1394788" cy="4269640"/>
            <a:chOff x="266700" y="2235790"/>
            <a:chExt cx="1063249" cy="3254753"/>
          </a:xfrm>
        </p:grpSpPr>
        <p:sp>
          <p:nvSpPr>
            <p:cNvPr id="57" name="Oval 56">
              <a:extLst>
                <a:ext uri="{FF2B5EF4-FFF2-40B4-BE49-F238E27FC236}">
                  <a16:creationId xmlns:a16="http://schemas.microsoft.com/office/drawing/2014/main" id="{EC771FB3-C23C-3134-8770-EF8BD0938F99}"/>
                </a:ext>
              </a:extLst>
            </p:cNvPr>
            <p:cNvSpPr/>
            <p:nvPr/>
          </p:nvSpPr>
          <p:spPr>
            <a:xfrm>
              <a:off x="285750" y="5223933"/>
              <a:ext cx="995956" cy="26661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algn="ctr" defTabSz="914400"/>
              <a:endParaRPr lang="en-US" kern="0">
                <a:solidFill>
                  <a:prstClr val="white"/>
                </a:solidFill>
                <a:latin typeface="Arial" panose="020B0604020202020204" pitchFamily="34" charset="0"/>
                <a:cs typeface="Arial" panose="020B0604020202020204" pitchFamily="34" charset="0"/>
              </a:endParaRPr>
            </a:p>
          </p:txBody>
        </p:sp>
        <p:sp>
          <p:nvSpPr>
            <p:cNvPr id="58" name="Freeform: Shape 57">
              <a:extLst>
                <a:ext uri="{FF2B5EF4-FFF2-40B4-BE49-F238E27FC236}">
                  <a16:creationId xmlns:a16="http://schemas.microsoft.com/office/drawing/2014/main" id="{DECE8480-7BFA-F68A-B71F-E9CAB6D5D652}"/>
                </a:ext>
              </a:extLst>
            </p:cNvPr>
            <p:cNvSpPr/>
            <p:nvPr/>
          </p:nvSpPr>
          <p:spPr>
            <a:xfrm flipH="1">
              <a:off x="266700" y="2235790"/>
              <a:ext cx="1063249" cy="3126922"/>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rgbClr val="264A9A"/>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endParaRPr lang="en-US" dirty="0">
                <a:solidFill>
                  <a:srgbClr val="6E0047"/>
                </a:solidFill>
              </a:endParaRPr>
            </a:p>
          </p:txBody>
        </p:sp>
      </p:grpSp>
      <p:sp>
        <p:nvSpPr>
          <p:cNvPr id="10" name="CaixaDeTexto 9">
            <a:extLst>
              <a:ext uri="{FF2B5EF4-FFF2-40B4-BE49-F238E27FC236}">
                <a16:creationId xmlns:a16="http://schemas.microsoft.com/office/drawing/2014/main" id="{B3CD887B-5499-C3F5-7416-C2D0DB431830}"/>
              </a:ext>
            </a:extLst>
          </p:cNvPr>
          <p:cNvSpPr txBox="1"/>
          <p:nvPr/>
        </p:nvSpPr>
        <p:spPr>
          <a:xfrm>
            <a:off x="3158574" y="4135395"/>
            <a:ext cx="820081" cy="400110"/>
          </a:xfrm>
          <a:prstGeom prst="rect">
            <a:avLst/>
          </a:prstGeom>
          <a:noFill/>
        </p:spPr>
        <p:txBody>
          <a:bodyPr wrap="square">
            <a:spAutoFit/>
          </a:bodyPr>
          <a:lstStyle/>
          <a:p>
            <a:r>
              <a:rPr kumimoji="0" lang="pt-BR" sz="2000" b="0" i="0" u="none" strike="noStrike" kern="1200" cap="none" spc="0" normalizeH="0" baseline="0" noProof="0" dirty="0">
                <a:ln>
                  <a:noFill/>
                </a:ln>
                <a:solidFill>
                  <a:schemeClr val="bg1"/>
                </a:solidFill>
                <a:effectLst/>
                <a:uLnTx/>
                <a:uFillTx/>
                <a:latin typeface="Arial" panose="020B0604020202020204"/>
                <a:ea typeface="+mn-ea"/>
                <a:cs typeface="+mn-cs"/>
              </a:rPr>
              <a:t>...e o</a:t>
            </a:r>
            <a:endParaRPr lang="pt-BR" dirty="0">
              <a:solidFill>
                <a:schemeClr val="bg1"/>
              </a:solidFill>
            </a:endParaRPr>
          </a:p>
        </p:txBody>
      </p:sp>
    </p:spTree>
    <p:extLst>
      <p:ext uri="{BB962C8B-B14F-4D97-AF65-F5344CB8AC3E}">
        <p14:creationId xmlns:p14="http://schemas.microsoft.com/office/powerpoint/2010/main" val="14136184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Rounded Corners 4">
            <a:extLst>
              <a:ext uri="{FF2B5EF4-FFF2-40B4-BE49-F238E27FC236}">
                <a16:creationId xmlns:a16="http://schemas.microsoft.com/office/drawing/2014/main" id="{A2C10F12-2851-ED12-EBCE-722277433E53}"/>
              </a:ext>
            </a:extLst>
          </p:cNvPr>
          <p:cNvSpPr/>
          <p:nvPr/>
        </p:nvSpPr>
        <p:spPr>
          <a:xfrm>
            <a:off x="203200" y="1986455"/>
            <a:ext cx="11879314" cy="4202619"/>
          </a:xfrm>
          <a:prstGeom prst="roundRect">
            <a:avLst>
              <a:gd name="adj" fmla="val 5187"/>
            </a:avLst>
          </a:prstGeom>
          <a:gradFill flip="none" rotWithShape="1">
            <a:gsLst>
              <a:gs pos="12000">
                <a:schemeClr val="bg2">
                  <a:lumMod val="20000"/>
                  <a:lumOff val="80000"/>
                  <a:alpha val="7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pic>
        <p:nvPicPr>
          <p:cNvPr id="9" name="Imagem 8" descr="Uma imagem contendo chat ou mensagem de texto&#10;&#10;Descrição gerada automaticamente">
            <a:extLst>
              <a:ext uri="{FF2B5EF4-FFF2-40B4-BE49-F238E27FC236}">
                <a16:creationId xmlns:a16="http://schemas.microsoft.com/office/drawing/2014/main" id="{082B08A8-697F-6EB6-0E22-E72A5E6525AC}"/>
              </a:ext>
            </a:extLst>
          </p:cNvPr>
          <p:cNvPicPr>
            <a:picLocks noChangeAspect="1"/>
          </p:cNvPicPr>
          <p:nvPr/>
        </p:nvPicPr>
        <p:blipFill>
          <a:blip r:embed="rId2"/>
          <a:stretch>
            <a:fillRect/>
          </a:stretch>
        </p:blipFill>
        <p:spPr>
          <a:xfrm>
            <a:off x="1746700" y="896468"/>
            <a:ext cx="2942195" cy="1952033"/>
          </a:xfrm>
          <a:prstGeom prst="rect">
            <a:avLst/>
          </a:prstGeom>
        </p:spPr>
      </p:pic>
      <p:pic>
        <p:nvPicPr>
          <p:cNvPr id="11" name="Imagem 10" descr="Uma imagem contendo chat ou mensagem de texto&#10;&#10;Descrição gerada automaticamente">
            <a:extLst>
              <a:ext uri="{FF2B5EF4-FFF2-40B4-BE49-F238E27FC236}">
                <a16:creationId xmlns:a16="http://schemas.microsoft.com/office/drawing/2014/main" id="{BC78392A-58AB-6E49-DD52-31BD9CF8818A}"/>
              </a:ext>
            </a:extLst>
          </p:cNvPr>
          <p:cNvPicPr>
            <a:picLocks noChangeAspect="1"/>
          </p:cNvPicPr>
          <p:nvPr/>
        </p:nvPicPr>
        <p:blipFill>
          <a:blip r:embed="rId2"/>
          <a:stretch>
            <a:fillRect/>
          </a:stretch>
        </p:blipFill>
        <p:spPr>
          <a:xfrm>
            <a:off x="7590452" y="896468"/>
            <a:ext cx="2942195" cy="1952033"/>
          </a:xfrm>
          <a:prstGeom prst="rect">
            <a:avLst/>
          </a:prstGeom>
        </p:spPr>
      </p:pic>
      <p:sp>
        <p:nvSpPr>
          <p:cNvPr id="6" name="Título 5">
            <a:extLst>
              <a:ext uri="{FF2B5EF4-FFF2-40B4-BE49-F238E27FC236}">
                <a16:creationId xmlns:a16="http://schemas.microsoft.com/office/drawing/2014/main" id="{98774A4B-A4B6-D437-1C5D-6854F73238DA}"/>
              </a:ext>
            </a:extLst>
          </p:cNvPr>
          <p:cNvSpPr>
            <a:spLocks noGrp="1"/>
          </p:cNvSpPr>
          <p:nvPr>
            <p:ph type="title"/>
          </p:nvPr>
        </p:nvSpPr>
        <p:spPr/>
        <p:txBody>
          <a:bodyPr/>
          <a:lstStyle/>
          <a:p>
            <a:r>
              <a:rPr lang="pt-BR" dirty="0"/>
              <a:t>Bulas GARDASIL</a:t>
            </a:r>
            <a:r>
              <a:rPr lang="pt-BR" baseline="30000" dirty="0"/>
              <a:t>®</a:t>
            </a:r>
            <a:r>
              <a:rPr lang="pt-BR" dirty="0"/>
              <a:t> E GARDASIL</a:t>
            </a:r>
            <a:r>
              <a:rPr lang="pt-BR" baseline="30000" dirty="0"/>
              <a:t>®</a:t>
            </a:r>
            <a:r>
              <a:rPr lang="pt-BR" dirty="0"/>
              <a:t> 9 – Indicações</a:t>
            </a:r>
            <a:r>
              <a:rPr lang="pt-BR" baseline="30000" dirty="0"/>
              <a:t>1,2</a:t>
            </a:r>
          </a:p>
        </p:txBody>
      </p:sp>
      <p:pic>
        <p:nvPicPr>
          <p:cNvPr id="12" name="Espaço Reservado para Conteúdo 11" descr="Logotipo, nome da empresa&#10;&#10;Descrição gerada automaticamente">
            <a:extLst>
              <a:ext uri="{FF2B5EF4-FFF2-40B4-BE49-F238E27FC236}">
                <a16:creationId xmlns:a16="http://schemas.microsoft.com/office/drawing/2014/main" id="{A7925715-0A49-C370-C7E8-C6154DE7EAE3}"/>
              </a:ext>
            </a:extLst>
          </p:cNvPr>
          <p:cNvPicPr>
            <a:picLocks noGrp="1" noChangeAspect="1"/>
          </p:cNvPicPr>
          <p:nvPr>
            <p:ph idx="1"/>
          </p:nvPr>
        </p:nvPicPr>
        <p:blipFill>
          <a:blip r:embed="rId3"/>
          <a:stretch>
            <a:fillRect/>
          </a:stretch>
        </p:blipFill>
        <p:spPr>
          <a:xfrm>
            <a:off x="2364517" y="1371875"/>
            <a:ext cx="1690463" cy="775923"/>
          </a:xfrm>
        </p:spPr>
      </p:pic>
      <p:sp>
        <p:nvSpPr>
          <p:cNvPr id="4" name="Espaço Reservado para Número de Slide 3">
            <a:extLst>
              <a:ext uri="{FF2B5EF4-FFF2-40B4-BE49-F238E27FC236}">
                <a16:creationId xmlns:a16="http://schemas.microsoft.com/office/drawing/2014/main" id="{61304E24-97F7-7AC4-B37C-336D1405894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8" name="Espaço Reservado para Texto 7">
            <a:extLst>
              <a:ext uri="{FF2B5EF4-FFF2-40B4-BE49-F238E27FC236}">
                <a16:creationId xmlns:a16="http://schemas.microsoft.com/office/drawing/2014/main" id="{CC7B5FFC-40A6-4061-69D2-F5E2693D8303}"/>
              </a:ext>
            </a:extLst>
          </p:cNvPr>
          <p:cNvSpPr>
            <a:spLocks noGrp="1"/>
          </p:cNvSpPr>
          <p:nvPr>
            <p:ph type="body" sz="quarter" idx="13"/>
          </p:nvPr>
        </p:nvSpPr>
        <p:spPr>
          <a:xfrm>
            <a:off x="203200" y="6211510"/>
            <a:ext cx="11658600" cy="358775"/>
          </a:xfrm>
        </p:spPr>
        <p:txBody>
          <a:bodyPr/>
          <a:lstStyle/>
          <a:p>
            <a:r>
              <a:rPr lang="pt-BR" sz="800" dirty="0">
                <a:solidFill>
                  <a:schemeClr val="bg1">
                    <a:lumMod val="50000"/>
                  </a:schemeClr>
                </a:solidFill>
              </a:rPr>
              <a:t>1. Bula vigente de GARDASIL. 2. Bula vigente de GARDASIL 9.</a:t>
            </a:r>
          </a:p>
        </p:txBody>
      </p:sp>
      <p:pic>
        <p:nvPicPr>
          <p:cNvPr id="10" name="Gráfico 9">
            <a:extLst>
              <a:ext uri="{FF2B5EF4-FFF2-40B4-BE49-F238E27FC236}">
                <a16:creationId xmlns:a16="http://schemas.microsoft.com/office/drawing/2014/main" id="{C7674265-542F-AB8D-185D-A4A7EEEB16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245239" y="1321166"/>
            <a:ext cx="1583167" cy="877339"/>
          </a:xfrm>
          <a:prstGeom prst="rect">
            <a:avLst/>
          </a:prstGeom>
        </p:spPr>
      </p:pic>
      <p:sp>
        <p:nvSpPr>
          <p:cNvPr id="13" name="Content Placeholder 2">
            <a:extLst>
              <a:ext uri="{FF2B5EF4-FFF2-40B4-BE49-F238E27FC236}">
                <a16:creationId xmlns:a16="http://schemas.microsoft.com/office/drawing/2014/main" id="{24DB6C77-1B23-25C6-84A6-8C7A46BCE1E4}"/>
              </a:ext>
            </a:extLst>
          </p:cNvPr>
          <p:cNvSpPr txBox="1">
            <a:spLocks/>
          </p:cNvSpPr>
          <p:nvPr/>
        </p:nvSpPr>
        <p:spPr>
          <a:xfrm>
            <a:off x="299708" y="3008520"/>
            <a:ext cx="5669420" cy="2949416"/>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365290"/>
                </a:solidFill>
                <a:effectLst/>
                <a:uLnTx/>
                <a:uFillTx/>
                <a:latin typeface="Arial" panose="020B0604020202020204"/>
                <a:ea typeface="+mn-ea"/>
                <a:cs typeface="+mn-cs"/>
              </a:rPr>
              <a:t>Meninas e mulheres (9 – 45 anos)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é indicada para a prevenção de:</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cânceres de colo do útero, da vulva, da vagina e de ânus causados pelos tipos de HPV 16 e 18; </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 </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persistentes e lesões pré-cancerosas ou </a:t>
            </a:r>
            <a:r>
              <a:rPr kumimoji="0" lang="pt-BR" sz="1200" b="0"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e 18.</a:t>
            </a:r>
          </a:p>
          <a:p>
            <a:pPr marL="0" marR="0" lvl="1" indent="0"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365290"/>
                </a:solidFill>
                <a:effectLst/>
                <a:uLnTx/>
                <a:uFillTx/>
                <a:latin typeface="Arial" panose="020B0604020202020204"/>
                <a:ea typeface="Calibri" panose="020F0502020204030204" pitchFamily="34" charset="0"/>
                <a:cs typeface="Times New Roman" panose="02020603050405020304" pitchFamily="18" charset="0"/>
              </a:rPr>
              <a:t>Meninos e homens (9 – 26 anos)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1"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é indicada para prevenção de:</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 de ânus causado pelos tipos de HPV 16 e 18;</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 </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e lesões pré-cancerosas ou </a:t>
            </a:r>
            <a:r>
              <a:rPr kumimoji="0" lang="pt-BR" sz="1200" b="0" i="1"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e 18.</a:t>
            </a:r>
          </a:p>
        </p:txBody>
      </p:sp>
      <p:sp>
        <p:nvSpPr>
          <p:cNvPr id="16" name="Content Placeholder 4">
            <a:extLst>
              <a:ext uri="{FF2B5EF4-FFF2-40B4-BE49-F238E27FC236}">
                <a16:creationId xmlns:a16="http://schemas.microsoft.com/office/drawing/2014/main" id="{493D50DC-B8D4-F133-B6C0-3FFDA0DEABE0}"/>
              </a:ext>
            </a:extLst>
          </p:cNvPr>
          <p:cNvSpPr txBox="1">
            <a:spLocks/>
          </p:cNvSpPr>
          <p:nvPr/>
        </p:nvSpPr>
        <p:spPr>
          <a:xfrm>
            <a:off x="6250152" y="2444337"/>
            <a:ext cx="5738648" cy="3898562"/>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Meninas e mulheres (9 – 45 anos)</a:t>
            </a:r>
            <a:endParaRPr kumimoji="0" lang="pt-BR" sz="14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endParaRP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1"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9 é indicada na prevenção das seguintes doenças: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cânceres do colo do útero, da vulva, da vagina e do ânus causados pelos tipos de HPV 16, 18, 31, 33, 45, 52 e 58;</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persistentes e lesões pré-cancerosas ou </a:t>
            </a:r>
            <a:r>
              <a:rPr kumimoji="0" lang="pt-BR" sz="1200" b="0" i="1"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18, 31, 33, 45, 52 e 58.</a:t>
            </a:r>
          </a:p>
          <a:p>
            <a:pPr marL="0" marR="0" lvl="0" indent="0" algn="l" defTabSz="914400" rtl="0" eaLnBrk="1" fontAlgn="auto" latinLnBrk="0" hangingPunct="1">
              <a:lnSpc>
                <a:spcPct val="95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Meninos e homens (9 – 45 anos)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1"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9 é indicada para prevenção de:</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 do ânus causado pelos tipos de HPV 16, 18, 31, 33, 45, 52 e 58;</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persistentes, lesões pré-cancerosas ou </a:t>
            </a:r>
            <a:r>
              <a:rPr kumimoji="0" lang="pt-BR" sz="1200" b="0" i="1"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18, 31, 33, 45, 52 e 58.</a:t>
            </a:r>
          </a:p>
          <a:p>
            <a:pPr marL="0" marR="0" lvl="0" indent="0" algn="l" defTabSz="914400" rtl="0" eaLnBrk="1" fontAlgn="auto" latinLnBrk="0" hangingPunct="1">
              <a:lnSpc>
                <a:spcPct val="95000"/>
              </a:lnSpc>
              <a:spcBef>
                <a:spcPts val="200"/>
              </a:spcBef>
              <a:spcAft>
                <a:spcPts val="200"/>
              </a:spcAft>
              <a:buClr>
                <a:srgbClr val="264A9A"/>
              </a:buClr>
              <a:buSzTx/>
              <a:buFont typeface="Arial" panose="020B0604020202020204" pitchFamily="34" charset="0"/>
              <a:buNone/>
              <a:tabLst/>
              <a:defRPr/>
            </a:pPr>
            <a:endParaRPr kumimoji="0" lang="pt-BR" sz="1600" b="0" i="0" u="none" strike="noStrike" kern="1200" cap="none" spc="0" normalizeH="0" baseline="0" noProof="0" dirty="0">
              <a:ln>
                <a:noFill/>
              </a:ln>
              <a:solidFill>
                <a:srgbClr val="FF0000"/>
              </a:solidFill>
              <a:effectLst/>
              <a:uLnTx/>
              <a:uFillTx/>
              <a:latin typeface="Arial" panose="020B0604020202020204"/>
              <a:ea typeface="+mn-ea"/>
              <a:cs typeface="+mn-cs"/>
            </a:endParaRPr>
          </a:p>
        </p:txBody>
      </p:sp>
      <p:cxnSp>
        <p:nvCxnSpPr>
          <p:cNvPr id="19" name="Conector reto 18">
            <a:extLst>
              <a:ext uri="{FF2B5EF4-FFF2-40B4-BE49-F238E27FC236}">
                <a16:creationId xmlns:a16="http://schemas.microsoft.com/office/drawing/2014/main" id="{A9473C70-2128-3C6C-7BA7-9920908C36C2}"/>
              </a:ext>
            </a:extLst>
          </p:cNvPr>
          <p:cNvCxnSpPr/>
          <p:nvPr/>
        </p:nvCxnSpPr>
        <p:spPr>
          <a:xfrm>
            <a:off x="6090307" y="2680138"/>
            <a:ext cx="0" cy="3121572"/>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09524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82ADFB-92F8-A9B9-701A-3DD95AF41E25}"/>
              </a:ext>
            </a:extLst>
          </p:cNvPr>
          <p:cNvSpPr>
            <a:spLocks noGrp="1"/>
          </p:cNvSpPr>
          <p:nvPr>
            <p:ph type="title"/>
          </p:nvPr>
        </p:nvSpPr>
        <p:spPr/>
        <p:txBody>
          <a:bodyPr>
            <a:noAutofit/>
          </a:bodyPr>
          <a:lstStyle/>
          <a:p>
            <a:pPr>
              <a:lnSpc>
                <a:spcPct val="100000"/>
              </a:lnSpc>
            </a:pPr>
            <a:r>
              <a:rPr lang="en-US" sz="2400" dirty="0" err="1"/>
              <a:t>Vacina</a:t>
            </a:r>
            <a:r>
              <a:rPr lang="en-US" sz="2400" dirty="0"/>
              <a:t> </a:t>
            </a:r>
            <a:r>
              <a:rPr lang="pt-BR" sz="2400" dirty="0"/>
              <a:t>Papilomavírus Humano 9-Valente (Recombinante) Contra o HPV: Esquema Posológico por Faixa Etária</a:t>
            </a:r>
            <a:r>
              <a:rPr lang="pt-BR" sz="2400" baseline="30000" dirty="0"/>
              <a:t>1</a:t>
            </a:r>
          </a:p>
        </p:txBody>
      </p:sp>
      <p:sp>
        <p:nvSpPr>
          <p:cNvPr id="54" name="TextBox 53">
            <a:extLst>
              <a:ext uri="{FF2B5EF4-FFF2-40B4-BE49-F238E27FC236}">
                <a16:creationId xmlns:a16="http://schemas.microsoft.com/office/drawing/2014/main" id="{A3A97BCC-D3CC-CF79-D5B0-A7EE11A64B96}"/>
              </a:ext>
            </a:extLst>
          </p:cNvPr>
          <p:cNvSpPr txBox="1"/>
          <p:nvPr/>
        </p:nvSpPr>
        <p:spPr>
          <a:xfrm>
            <a:off x="356347" y="6358386"/>
            <a:ext cx="6096000"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1"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Calibri" panose="020F0502020204030204" pitchFamily="34" charset="0"/>
              </a:rPr>
              <a:t>1.</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Calibri" panose="020F0502020204030204" pitchFamily="34" charset="0"/>
              </a:rPr>
              <a:t> Bula vigente de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vacina</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papilomavírus</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humano</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9-valente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recombinante</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Calibri" panose="020F0502020204030204" pitchFamily="34" charset="0"/>
              </a:rPr>
              <a:t>.</a:t>
            </a:r>
          </a:p>
        </p:txBody>
      </p:sp>
      <p:grpSp>
        <p:nvGrpSpPr>
          <p:cNvPr id="94" name="Agrupar 93">
            <a:extLst>
              <a:ext uri="{FF2B5EF4-FFF2-40B4-BE49-F238E27FC236}">
                <a16:creationId xmlns:a16="http://schemas.microsoft.com/office/drawing/2014/main" id="{88A526C6-6DB0-070D-3B18-2765C126B356}"/>
              </a:ext>
            </a:extLst>
          </p:cNvPr>
          <p:cNvGrpSpPr/>
          <p:nvPr/>
        </p:nvGrpSpPr>
        <p:grpSpPr>
          <a:xfrm>
            <a:off x="8821906" y="3014075"/>
            <a:ext cx="3154844" cy="2624359"/>
            <a:chOff x="9494733" y="3122850"/>
            <a:chExt cx="3154844" cy="2624359"/>
          </a:xfrm>
        </p:grpSpPr>
        <p:sp>
          <p:nvSpPr>
            <p:cNvPr id="33" name="TextBox 32">
              <a:extLst>
                <a:ext uri="{FF2B5EF4-FFF2-40B4-BE49-F238E27FC236}">
                  <a16:creationId xmlns:a16="http://schemas.microsoft.com/office/drawing/2014/main" id="{C8FFFDA6-E7F3-094D-4464-E78FC943930F}"/>
                </a:ext>
              </a:extLst>
            </p:cNvPr>
            <p:cNvSpPr txBox="1"/>
            <p:nvPr/>
          </p:nvSpPr>
          <p:spPr>
            <a:xfrm rot="10800000" flipV="1">
              <a:off x="10161119" y="4384922"/>
              <a:ext cx="1795053" cy="86177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Light" panose="020F0302020204030204" pitchFamily="34" charset="0"/>
                  <a:cs typeface="Calibri Light" panose="020F0302020204030204" pitchFamily="34" charset="0"/>
                </a:rPr>
                <a:t>Todas as 3 doses devem ser administradas dentro do período de 1 ano.</a:t>
              </a:r>
            </a:p>
          </p:txBody>
        </p:sp>
        <p:sp>
          <p:nvSpPr>
            <p:cNvPr id="48" name="TextBox 47">
              <a:extLst>
                <a:ext uri="{FF2B5EF4-FFF2-40B4-BE49-F238E27FC236}">
                  <a16:creationId xmlns:a16="http://schemas.microsoft.com/office/drawing/2014/main" id="{FBFD0B55-564A-94D0-75B5-C1774476516B}"/>
                </a:ext>
              </a:extLst>
            </p:cNvPr>
            <p:cNvSpPr txBox="1"/>
            <p:nvPr/>
          </p:nvSpPr>
          <p:spPr>
            <a:xfrm>
              <a:off x="11253065" y="3691640"/>
              <a:ext cx="898173" cy="485610"/>
            </a:xfrm>
            <a:prstGeom prst="rect">
              <a:avLst/>
            </a:prstGeom>
            <a:solidFill>
              <a:srgbClr val="025C51"/>
            </a:solid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prstClr val="white"/>
                  </a:solidFill>
                  <a:effectLst/>
                  <a:uLnTx/>
                  <a:uFillTx/>
                  <a:latin typeface="Arial" panose="020B0604020202020204"/>
                  <a:ea typeface="Calibri Light" panose="020F0302020204030204" pitchFamily="34" charset="0"/>
                  <a:cs typeface="Calibri Light" panose="020F0302020204030204" pitchFamily="34" charset="0"/>
                </a:rPr>
                <a:t>1 ANO</a:t>
              </a:r>
            </a:p>
          </p:txBody>
        </p:sp>
        <p:sp>
          <p:nvSpPr>
            <p:cNvPr id="49" name="TextBox 48">
              <a:extLst>
                <a:ext uri="{FF2B5EF4-FFF2-40B4-BE49-F238E27FC236}">
                  <a16:creationId xmlns:a16="http://schemas.microsoft.com/office/drawing/2014/main" id="{C7465DA2-438B-2809-AFF7-A84B79506439}"/>
                </a:ext>
              </a:extLst>
            </p:cNvPr>
            <p:cNvSpPr txBox="1"/>
            <p:nvPr/>
          </p:nvSpPr>
          <p:spPr>
            <a:xfrm>
              <a:off x="9994868" y="3691639"/>
              <a:ext cx="876381" cy="485610"/>
            </a:xfrm>
            <a:prstGeom prst="rect">
              <a:avLst/>
            </a:prstGeom>
            <a:solidFill>
              <a:srgbClr val="025C51"/>
            </a:solid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prstClr val="white"/>
                  </a:solidFill>
                  <a:effectLst/>
                  <a:uLnTx/>
                  <a:uFillTx/>
                  <a:latin typeface="Arial" panose="020B0604020202020204"/>
                  <a:ea typeface="Calibri Light" panose="020F0302020204030204" pitchFamily="34" charset="0"/>
                  <a:cs typeface="Calibri Light" panose="020F0302020204030204" pitchFamily="34" charset="0"/>
                </a:rPr>
                <a:t>3 DOSES</a:t>
              </a:r>
            </a:p>
          </p:txBody>
        </p:sp>
        <p:sp>
          <p:nvSpPr>
            <p:cNvPr id="50" name="Equals 49">
              <a:extLst>
                <a:ext uri="{FF2B5EF4-FFF2-40B4-BE49-F238E27FC236}">
                  <a16:creationId xmlns:a16="http://schemas.microsoft.com/office/drawing/2014/main" id="{1707DF41-1307-8296-283C-3D05E5F2CDDF}"/>
                </a:ext>
              </a:extLst>
            </p:cNvPr>
            <p:cNvSpPr/>
            <p:nvPr/>
          </p:nvSpPr>
          <p:spPr>
            <a:xfrm>
              <a:off x="10873594" y="3776386"/>
              <a:ext cx="370104" cy="247873"/>
            </a:xfrm>
            <a:prstGeom prst="mathEqual">
              <a:avLst/>
            </a:prstGeom>
            <a:solidFill>
              <a:srgbClr val="9EA7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92" name="Gráfico 91" descr="Folhinha estrutura de tópicos">
              <a:extLst>
                <a:ext uri="{FF2B5EF4-FFF2-40B4-BE49-F238E27FC236}">
                  <a16:creationId xmlns:a16="http://schemas.microsoft.com/office/drawing/2014/main" id="{24197BDD-007A-FC81-19FC-94CBE268B7C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33" y="3122850"/>
              <a:ext cx="3154844" cy="2624359"/>
            </a:xfrm>
            <a:prstGeom prst="rect">
              <a:avLst/>
            </a:prstGeom>
          </p:spPr>
        </p:pic>
        <p:sp>
          <p:nvSpPr>
            <p:cNvPr id="93" name="Retângulo 92">
              <a:extLst>
                <a:ext uri="{FF2B5EF4-FFF2-40B4-BE49-F238E27FC236}">
                  <a16:creationId xmlns:a16="http://schemas.microsoft.com/office/drawing/2014/main" id="{D1237568-1ACF-AED9-70BC-639BC7371ACB}"/>
                </a:ext>
              </a:extLst>
            </p:cNvPr>
            <p:cNvSpPr/>
            <p:nvPr/>
          </p:nvSpPr>
          <p:spPr>
            <a:xfrm>
              <a:off x="9977283" y="4091709"/>
              <a:ext cx="2138731" cy="247873"/>
            </a:xfrm>
            <a:prstGeom prst="rect">
              <a:avLst/>
            </a:prstGeom>
            <a:solidFill>
              <a:srgbClr val="6ECEB2"/>
            </a:solidFill>
            <a:ln w="6350" cap="flat" cmpd="sng" algn="ctr">
              <a:solidFill>
                <a:srgbClr val="6ECEB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panose="020B0604020202020204"/>
                <a:ea typeface="+mn-ea"/>
                <a:cs typeface="+mn-cs"/>
              </a:endParaRPr>
            </a:p>
          </p:txBody>
        </p:sp>
      </p:grpSp>
      <p:cxnSp>
        <p:nvCxnSpPr>
          <p:cNvPr id="3" name="Conector reto 2">
            <a:extLst>
              <a:ext uri="{FF2B5EF4-FFF2-40B4-BE49-F238E27FC236}">
                <a16:creationId xmlns:a16="http://schemas.microsoft.com/office/drawing/2014/main" id="{170E8347-7E33-F926-F484-009E1AABD493}"/>
              </a:ext>
            </a:extLst>
          </p:cNvPr>
          <p:cNvCxnSpPr>
            <a:cxnSpLocks/>
          </p:cNvCxnSpPr>
          <p:nvPr/>
        </p:nvCxnSpPr>
        <p:spPr>
          <a:xfrm>
            <a:off x="-37" y="190416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 name="Conector reto 3">
            <a:extLst>
              <a:ext uri="{FF2B5EF4-FFF2-40B4-BE49-F238E27FC236}">
                <a16:creationId xmlns:a16="http://schemas.microsoft.com/office/drawing/2014/main" id="{E2D59595-03DB-9D7F-A543-D1CC8878E374}"/>
              </a:ext>
            </a:extLst>
          </p:cNvPr>
          <p:cNvCxnSpPr>
            <a:cxnSpLocks/>
          </p:cNvCxnSpPr>
          <p:nvPr/>
        </p:nvCxnSpPr>
        <p:spPr>
          <a:xfrm flipV="1">
            <a:off x="381800" y="1904164"/>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Conector reto 6">
            <a:extLst>
              <a:ext uri="{FF2B5EF4-FFF2-40B4-BE49-F238E27FC236}">
                <a16:creationId xmlns:a16="http://schemas.microsoft.com/office/drawing/2014/main" id="{A8F8F3F8-15A8-A69B-4073-CD32E4336C87}"/>
              </a:ext>
            </a:extLst>
          </p:cNvPr>
          <p:cNvCxnSpPr>
            <a:cxnSpLocks/>
          </p:cNvCxnSpPr>
          <p:nvPr/>
        </p:nvCxnSpPr>
        <p:spPr>
          <a:xfrm>
            <a:off x="381800" y="6074804"/>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8" name="Imagem 27" descr="Uma imagem contendo invertebrado, animal, coral&#10;&#10;Descrição gerada automaticamente">
            <a:extLst>
              <a:ext uri="{FF2B5EF4-FFF2-40B4-BE49-F238E27FC236}">
                <a16:creationId xmlns:a16="http://schemas.microsoft.com/office/drawing/2014/main" id="{35D0BC74-74C4-2B87-AC7C-55D43510D68B}"/>
              </a:ext>
            </a:extLst>
          </p:cNvPr>
          <p:cNvPicPr>
            <a:picLocks noChangeAspect="1"/>
          </p:cNvPicPr>
          <p:nvPr/>
        </p:nvPicPr>
        <p:blipFill>
          <a:blip r:embed="rId5">
            <a:alphaModFix/>
          </a:blip>
          <a:srcRect t="-1593"/>
          <a:stretch/>
        </p:blipFill>
        <p:spPr>
          <a:xfrm>
            <a:off x="11643503" y="5905527"/>
            <a:ext cx="333247" cy="338554"/>
          </a:xfrm>
          <a:prstGeom prst="rect">
            <a:avLst/>
          </a:prstGeom>
        </p:spPr>
      </p:pic>
      <p:pic>
        <p:nvPicPr>
          <p:cNvPr id="29" name="Imagem 28" descr="Uma imagem contendo invertebrado, animal, coral&#10;&#10;Descrição gerada automaticamente">
            <a:extLst>
              <a:ext uri="{FF2B5EF4-FFF2-40B4-BE49-F238E27FC236}">
                <a16:creationId xmlns:a16="http://schemas.microsoft.com/office/drawing/2014/main" id="{2421C6E8-6198-F2FC-E83A-6652DDFDC795}"/>
              </a:ext>
            </a:extLst>
          </p:cNvPr>
          <p:cNvPicPr>
            <a:picLocks noChangeAspect="1"/>
          </p:cNvPicPr>
          <p:nvPr/>
        </p:nvPicPr>
        <p:blipFill>
          <a:blip r:embed="rId5">
            <a:alphaModFix/>
          </a:blip>
          <a:srcRect t="-1593"/>
          <a:stretch/>
        </p:blipFill>
        <p:spPr>
          <a:xfrm>
            <a:off x="224057" y="1746704"/>
            <a:ext cx="333247" cy="338554"/>
          </a:xfrm>
          <a:prstGeom prst="rect">
            <a:avLst/>
          </a:prstGeom>
        </p:spPr>
      </p:pic>
      <p:pic>
        <p:nvPicPr>
          <p:cNvPr id="31" name="Imagem 30" descr="Interface gráfica do usuário, Aplicativo&#10;&#10;Descrição gerada automaticamente">
            <a:extLst>
              <a:ext uri="{FF2B5EF4-FFF2-40B4-BE49-F238E27FC236}">
                <a16:creationId xmlns:a16="http://schemas.microsoft.com/office/drawing/2014/main" id="{4D9A5D99-E2B6-289C-CB6B-7CBC8F2DD2B9}"/>
              </a:ext>
            </a:extLst>
          </p:cNvPr>
          <p:cNvPicPr>
            <a:picLocks noChangeAspect="1"/>
          </p:cNvPicPr>
          <p:nvPr/>
        </p:nvPicPr>
        <p:blipFill>
          <a:blip r:embed="rId6"/>
          <a:stretch>
            <a:fillRect/>
          </a:stretch>
        </p:blipFill>
        <p:spPr>
          <a:xfrm>
            <a:off x="941624" y="1428200"/>
            <a:ext cx="7845058" cy="4477328"/>
          </a:xfrm>
          <a:prstGeom prst="rect">
            <a:avLst/>
          </a:prstGeom>
        </p:spPr>
      </p:pic>
    </p:spTree>
    <p:extLst>
      <p:ext uri="{BB962C8B-B14F-4D97-AF65-F5344CB8AC3E}">
        <p14:creationId xmlns:p14="http://schemas.microsoft.com/office/powerpoint/2010/main" val="33111855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286CD2B7-8BC1-4CD6-F7CC-909D10DE7A37}"/>
              </a:ext>
            </a:extLst>
          </p:cNvPr>
          <p:cNvSpPr/>
          <p:nvPr/>
        </p:nvSpPr>
        <p:spPr>
          <a:xfrm>
            <a:off x="203200" y="3153104"/>
            <a:ext cx="11879314" cy="3026980"/>
          </a:xfrm>
          <a:prstGeom prst="roundRect">
            <a:avLst>
              <a:gd name="adj" fmla="val 5187"/>
            </a:avLst>
          </a:prstGeom>
          <a:gradFill flip="none" rotWithShape="1">
            <a:gsLst>
              <a:gs pos="12000">
                <a:schemeClr val="bg2">
                  <a:lumMod val="20000"/>
                  <a:lumOff val="80000"/>
                  <a:alpha val="7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C9B5F8BB-0E3F-0462-A511-C27B40DA5A89}"/>
              </a:ext>
            </a:extLst>
          </p:cNvPr>
          <p:cNvSpPr>
            <a:spLocks noGrp="1"/>
          </p:cNvSpPr>
          <p:nvPr>
            <p:ph type="title"/>
          </p:nvPr>
        </p:nvSpPr>
        <p:spPr/>
        <p:txBody>
          <a:bodyPr/>
          <a:lstStyle/>
          <a:p>
            <a:r>
              <a:rPr lang="pt-BR" dirty="0"/>
              <a:t>Bula GARDASIL</a:t>
            </a:r>
            <a:r>
              <a:rPr lang="pt-BR" baseline="30000" dirty="0"/>
              <a:t>®</a:t>
            </a:r>
            <a:r>
              <a:rPr lang="pt-BR" dirty="0"/>
              <a:t> E GARDASIL</a:t>
            </a:r>
            <a:r>
              <a:rPr lang="pt-BR" baseline="30000" dirty="0"/>
              <a:t>®</a:t>
            </a:r>
            <a:r>
              <a:rPr lang="pt-BR" dirty="0"/>
              <a:t> 9 – Posologia</a:t>
            </a:r>
            <a:r>
              <a:rPr lang="pt-BR" baseline="30000" dirty="0"/>
              <a:t>1,2</a:t>
            </a:r>
          </a:p>
        </p:txBody>
      </p:sp>
      <p:sp>
        <p:nvSpPr>
          <p:cNvPr id="3" name="Espaço Reservado para Conteúdo 2">
            <a:extLst>
              <a:ext uri="{FF2B5EF4-FFF2-40B4-BE49-F238E27FC236}">
                <a16:creationId xmlns:a16="http://schemas.microsoft.com/office/drawing/2014/main" id="{A7E84440-5BD2-2034-9924-2A7314B67D0F}"/>
              </a:ext>
            </a:extLst>
          </p:cNvPr>
          <p:cNvSpPr>
            <a:spLocks noGrp="1"/>
          </p:cNvSpPr>
          <p:nvPr>
            <p:ph idx="1"/>
          </p:nvPr>
        </p:nvSpPr>
        <p:spPr>
          <a:xfrm>
            <a:off x="266700" y="1143001"/>
            <a:ext cx="10530484" cy="1181910"/>
          </a:xfrm>
        </p:spPr>
        <p:txBody>
          <a:bodyPr/>
          <a:lstStyle/>
          <a:p>
            <a:pPr marL="0" indent="0">
              <a:buNone/>
            </a:pPr>
            <a:r>
              <a:rPr lang="pt-BR" sz="2000" kern="600" spc="30" dirty="0">
                <a:solidFill>
                  <a:schemeClr val="accent4"/>
                </a:solidFill>
                <a:latin typeface="+mn-lt"/>
              </a:rPr>
              <a:t>Perfil de Eficácia (para cada indicação) e Segurança das Vacinas HPV acompanhadas por mais de 20 Anos de </a:t>
            </a:r>
            <a:r>
              <a:rPr lang="pt-BR" sz="2000" b="1" kern="600" spc="30" dirty="0">
                <a:solidFill>
                  <a:schemeClr val="accent4"/>
                </a:solidFill>
                <a:latin typeface="+mn-lt"/>
              </a:rPr>
              <a:t>Desenvolvimento Clínico </a:t>
            </a:r>
            <a:r>
              <a:rPr lang="pt-BR" sz="2000" kern="600" spc="30" dirty="0">
                <a:solidFill>
                  <a:schemeClr val="accent4"/>
                </a:solidFill>
                <a:latin typeface="+mn-lt"/>
              </a:rPr>
              <a:t>de acordo com número de doses preconizadas, considerando </a:t>
            </a:r>
            <a:r>
              <a:rPr lang="pt-BR" sz="2000" b="1" kern="600" spc="30" dirty="0">
                <a:solidFill>
                  <a:schemeClr val="accent4"/>
                </a:solidFill>
                <a:latin typeface="+mn-lt"/>
              </a:rPr>
              <a:t>dados de imunogenicidade de longo prazo.</a:t>
            </a:r>
            <a:r>
              <a:rPr lang="pt-BR" sz="2000" kern="600" spc="30" baseline="30000" dirty="0">
                <a:solidFill>
                  <a:schemeClr val="accent4"/>
                </a:solidFill>
                <a:latin typeface="+mn-lt"/>
              </a:rPr>
              <a:t>3–5</a:t>
            </a:r>
          </a:p>
        </p:txBody>
      </p:sp>
      <p:sp>
        <p:nvSpPr>
          <p:cNvPr id="4" name="Espaço Reservado para Número de Slide 3">
            <a:extLst>
              <a:ext uri="{FF2B5EF4-FFF2-40B4-BE49-F238E27FC236}">
                <a16:creationId xmlns:a16="http://schemas.microsoft.com/office/drawing/2014/main" id="{05AACED5-F24A-C7DE-BD61-75EBFE65186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8" name="Content Placeholder 2">
            <a:extLst>
              <a:ext uri="{FF2B5EF4-FFF2-40B4-BE49-F238E27FC236}">
                <a16:creationId xmlns:a16="http://schemas.microsoft.com/office/drawing/2014/main" id="{721050F2-D829-125D-3292-14565B1F52D6}"/>
              </a:ext>
            </a:extLst>
          </p:cNvPr>
          <p:cNvSpPr txBox="1">
            <a:spLocks/>
          </p:cNvSpPr>
          <p:nvPr/>
        </p:nvSpPr>
        <p:spPr>
          <a:xfrm>
            <a:off x="570627" y="4058835"/>
            <a:ext cx="5438354" cy="2065198"/>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primeira dose: em data a escolher.</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segunda dose: 2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terceira dose: 6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Esquema alternativo (9 – 13 anos)</a:t>
            </a:r>
            <a:r>
              <a:rPr kumimoji="0" lang="pt-BR" sz="1400" b="0" i="0" u="none" strike="noStrike" kern="1200" cap="none" spc="0" normalizeH="0" baseline="30000" noProof="0" dirty="0">
                <a:ln>
                  <a:noFill/>
                </a:ln>
                <a:solidFill>
                  <a:srgbClr val="264A9A"/>
                </a:solidFill>
                <a:effectLst/>
                <a:uLnTx/>
                <a:uFillTx/>
                <a:latin typeface="Arial" panose="020B0604020202020204"/>
                <a:ea typeface="+mn-ea"/>
                <a:cs typeface="+mn-cs"/>
              </a:rPr>
              <a:t>1</a:t>
            </a:r>
            <a:endPar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endParaRPr>
          </a:p>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GARDASIL</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pode ser administrada de acordo com um esquema de 2 doses (0 e 6 meses ou 0 e 12 meses).</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9" name="Content Placeholder 4">
            <a:extLst>
              <a:ext uri="{FF2B5EF4-FFF2-40B4-BE49-F238E27FC236}">
                <a16:creationId xmlns:a16="http://schemas.microsoft.com/office/drawing/2014/main" id="{9CABF2C1-A958-A0AE-136B-C40E482ACC4E}"/>
              </a:ext>
            </a:extLst>
          </p:cNvPr>
          <p:cNvSpPr txBox="1">
            <a:spLocks/>
          </p:cNvSpPr>
          <p:nvPr/>
        </p:nvSpPr>
        <p:spPr>
          <a:xfrm>
            <a:off x="6433470" y="4058835"/>
            <a:ext cx="5508000" cy="2320399"/>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primeira dose: em data a escolher.</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segunda dose: 2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terceira dose: 6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FF000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Esquema alternativo (9 – 14 anos)</a:t>
            </a:r>
            <a:r>
              <a:rPr kumimoji="0" lang="pt-BR" sz="1400" b="0" i="0" u="none" strike="noStrike" kern="1200" cap="none" spc="0" normalizeH="0" baseline="30000" noProof="0" dirty="0">
                <a:ln>
                  <a:noFill/>
                </a:ln>
                <a:solidFill>
                  <a:srgbClr val="264A9A"/>
                </a:solidFill>
                <a:effectLst/>
                <a:uLnTx/>
                <a:uFillTx/>
                <a:latin typeface="Arial" panose="020B0604020202020204"/>
                <a:ea typeface="+mn-ea"/>
                <a:cs typeface="+mn-cs"/>
              </a:rPr>
              <a:t>2</a:t>
            </a:r>
            <a:endPar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GARDASIL</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9 pode ser administrada de acordo com um esquema de 2 doses: a segunda dose deve ser administrada entre 5 e 13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None/>
              <a:tabLst/>
              <a:defRPr/>
            </a:pPr>
            <a:endParaRPr kumimoji="0" lang="pt-BR" sz="1400" b="0" i="0" u="none" strike="noStrike" kern="1200" cap="none" spc="0" normalizeH="0" baseline="0" noProof="0" dirty="0">
              <a:ln>
                <a:noFill/>
              </a:ln>
              <a:solidFill>
                <a:srgbClr val="FF0000"/>
              </a:solidFill>
              <a:effectLst/>
              <a:uLnTx/>
              <a:uFillTx/>
              <a:latin typeface="Arial" panose="020B0604020202020204"/>
              <a:ea typeface="+mn-ea"/>
              <a:cs typeface="+mn-cs"/>
            </a:endParaRPr>
          </a:p>
        </p:txBody>
      </p:sp>
      <p:sp>
        <p:nvSpPr>
          <p:cNvPr id="12" name="Rectangle 46">
            <a:extLst>
              <a:ext uri="{FF2B5EF4-FFF2-40B4-BE49-F238E27FC236}">
                <a16:creationId xmlns:a16="http://schemas.microsoft.com/office/drawing/2014/main" id="{7A3CA63E-8452-069D-06EC-E2A7224BAD8C}"/>
              </a:ext>
            </a:extLst>
          </p:cNvPr>
          <p:cNvSpPr/>
          <p:nvPr/>
        </p:nvSpPr>
        <p:spPr>
          <a:xfrm>
            <a:off x="384621" y="6037119"/>
            <a:ext cx="11259935" cy="580546"/>
          </a:xfrm>
          <a:prstGeom prst="rect">
            <a:avLst/>
          </a:prstGeom>
        </p:spPr>
        <p:txBody>
          <a:bodyPr wrap="square" lIns="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Bula vigente de GARDASIL. 2. Bula vigente de GARDASIL 9.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3.</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Luxembourg A, Moeller E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9-Valent human papillomavirus vaccine: a review of the clinical development program.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Expert Rev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Vaccines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2017;16:1119–1139.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4.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Kuter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BJ, Garland SM, Giuliano AR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Current and future vaccine clinical research with the licensed 2-, 4-, and 9-valent VLP HPV vaccines: What's ongoing, what's needed?.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Prev Med.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2021;144:106321.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5.</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Shimabukuro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TT,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Su</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JR,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Marquez</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PL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Safety of the 9-Valent Human Papillomavirus Vaccine.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Pediatrics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2019;144:e20191791.</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Body)"/>
            </a:endParaRPr>
          </a:p>
        </p:txBody>
      </p:sp>
      <p:pic>
        <p:nvPicPr>
          <p:cNvPr id="13" name="Imagem 12" descr="Uma imagem contendo chat ou mensagem de texto&#10;&#10;Descrição gerada automaticamente">
            <a:extLst>
              <a:ext uri="{FF2B5EF4-FFF2-40B4-BE49-F238E27FC236}">
                <a16:creationId xmlns:a16="http://schemas.microsoft.com/office/drawing/2014/main" id="{DD54E3FD-50AB-85DE-CAE9-DB76951E1C7E}"/>
              </a:ext>
            </a:extLst>
          </p:cNvPr>
          <p:cNvPicPr>
            <a:picLocks noChangeAspect="1"/>
          </p:cNvPicPr>
          <p:nvPr/>
        </p:nvPicPr>
        <p:blipFill>
          <a:blip r:embed="rId3"/>
          <a:stretch>
            <a:fillRect/>
          </a:stretch>
        </p:blipFill>
        <p:spPr>
          <a:xfrm>
            <a:off x="1746700" y="2063116"/>
            <a:ext cx="2942195" cy="1952033"/>
          </a:xfrm>
          <a:prstGeom prst="rect">
            <a:avLst/>
          </a:prstGeom>
        </p:spPr>
      </p:pic>
      <p:pic>
        <p:nvPicPr>
          <p:cNvPr id="14" name="Imagem 13" descr="Uma imagem contendo chat ou mensagem de texto&#10;&#10;Descrição gerada automaticamente">
            <a:extLst>
              <a:ext uri="{FF2B5EF4-FFF2-40B4-BE49-F238E27FC236}">
                <a16:creationId xmlns:a16="http://schemas.microsoft.com/office/drawing/2014/main" id="{B9BEE0B1-0F20-E1E4-5CB2-4D72520F1318}"/>
              </a:ext>
            </a:extLst>
          </p:cNvPr>
          <p:cNvPicPr>
            <a:picLocks noChangeAspect="1"/>
          </p:cNvPicPr>
          <p:nvPr/>
        </p:nvPicPr>
        <p:blipFill>
          <a:blip r:embed="rId3"/>
          <a:stretch>
            <a:fillRect/>
          </a:stretch>
        </p:blipFill>
        <p:spPr>
          <a:xfrm>
            <a:off x="7590452" y="2063116"/>
            <a:ext cx="2942195" cy="1952033"/>
          </a:xfrm>
          <a:prstGeom prst="rect">
            <a:avLst/>
          </a:prstGeom>
        </p:spPr>
      </p:pic>
      <p:pic>
        <p:nvPicPr>
          <p:cNvPr id="15" name="Espaço Reservado para Conteúdo 11" descr="Logotipo, nome da empresa&#10;&#10;Descrição gerada automaticamente">
            <a:extLst>
              <a:ext uri="{FF2B5EF4-FFF2-40B4-BE49-F238E27FC236}">
                <a16:creationId xmlns:a16="http://schemas.microsoft.com/office/drawing/2014/main" id="{1F1F01C6-B7F8-033F-136C-44A05D5556B2}"/>
              </a:ext>
            </a:extLst>
          </p:cNvPr>
          <p:cNvPicPr>
            <a:picLocks noChangeAspect="1"/>
          </p:cNvPicPr>
          <p:nvPr/>
        </p:nvPicPr>
        <p:blipFill>
          <a:blip r:embed="rId4"/>
          <a:stretch>
            <a:fillRect/>
          </a:stretch>
        </p:blipFill>
        <p:spPr>
          <a:xfrm>
            <a:off x="2364517" y="2538523"/>
            <a:ext cx="1690463" cy="775923"/>
          </a:xfrm>
          <a:prstGeom prst="rect">
            <a:avLst/>
          </a:prstGeom>
        </p:spPr>
      </p:pic>
      <p:pic>
        <p:nvPicPr>
          <p:cNvPr id="16" name="Gráfico 15">
            <a:extLst>
              <a:ext uri="{FF2B5EF4-FFF2-40B4-BE49-F238E27FC236}">
                <a16:creationId xmlns:a16="http://schemas.microsoft.com/office/drawing/2014/main" id="{E56992C1-5868-D4CA-44C2-65DB3830209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45239" y="2487814"/>
            <a:ext cx="1583167" cy="877339"/>
          </a:xfrm>
          <a:prstGeom prst="rect">
            <a:avLst/>
          </a:prstGeom>
        </p:spPr>
      </p:pic>
      <p:cxnSp>
        <p:nvCxnSpPr>
          <p:cNvPr id="17" name="Conector reto 16">
            <a:extLst>
              <a:ext uri="{FF2B5EF4-FFF2-40B4-BE49-F238E27FC236}">
                <a16:creationId xmlns:a16="http://schemas.microsoft.com/office/drawing/2014/main" id="{EDD54BC1-BBFD-85A7-9551-6E48AE0BE5F9}"/>
              </a:ext>
            </a:extLst>
          </p:cNvPr>
          <p:cNvCxnSpPr>
            <a:cxnSpLocks/>
          </p:cNvCxnSpPr>
          <p:nvPr/>
        </p:nvCxnSpPr>
        <p:spPr>
          <a:xfrm>
            <a:off x="6090307" y="3846786"/>
            <a:ext cx="0" cy="2070538"/>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85579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Uma imagem contendo no interior, cheio, balcão, garrafa&#10;&#10;Descrição gerada automaticamente">
            <a:extLst>
              <a:ext uri="{FF2B5EF4-FFF2-40B4-BE49-F238E27FC236}">
                <a16:creationId xmlns:a16="http://schemas.microsoft.com/office/drawing/2014/main" id="{3819FCED-F519-38E3-DBE2-7214C2DB0520}"/>
              </a:ext>
            </a:extLst>
          </p:cNvPr>
          <p:cNvPicPr>
            <a:picLocks noChangeAspect="1"/>
          </p:cNvPicPr>
          <p:nvPr/>
        </p:nvPicPr>
        <p:blipFill>
          <a:blip r:embed="rId2"/>
          <a:srcRect t="36000" r="2582"/>
          <a:stretch/>
        </p:blipFill>
        <p:spPr>
          <a:xfrm>
            <a:off x="1" y="1326995"/>
            <a:ext cx="12192000" cy="5346855"/>
          </a:xfrm>
          <a:prstGeom prst="rect">
            <a:avLst/>
          </a:prstGeom>
        </p:spPr>
      </p:pic>
      <p:sp>
        <p:nvSpPr>
          <p:cNvPr id="8" name="Retângulo 7">
            <a:extLst>
              <a:ext uri="{FF2B5EF4-FFF2-40B4-BE49-F238E27FC236}">
                <a16:creationId xmlns:a16="http://schemas.microsoft.com/office/drawing/2014/main" id="{4C89CEA7-2653-CCB8-B5CF-EEC4046395EE}"/>
              </a:ext>
            </a:extLst>
          </p:cNvPr>
          <p:cNvSpPr/>
          <p:nvPr/>
        </p:nvSpPr>
        <p:spPr>
          <a:xfrm>
            <a:off x="278688" y="1470698"/>
            <a:ext cx="7839400" cy="3854310"/>
          </a:xfrm>
          <a:prstGeom prst="rect">
            <a:avLst/>
          </a:prstGeom>
          <a:gradFill flip="none" rotWithShape="1">
            <a:gsLst>
              <a:gs pos="0">
                <a:schemeClr val="bg1">
                  <a:alpha val="83000"/>
                </a:schemeClr>
              </a:gs>
              <a:gs pos="100000">
                <a:schemeClr val="bg1">
                  <a:shade val="100000"/>
                  <a:satMod val="115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C9D52ED5-4FA2-420C-135F-F0FB4D68481A}"/>
              </a:ext>
            </a:extLst>
          </p:cNvPr>
          <p:cNvSpPr>
            <a:spLocks noGrp="1"/>
          </p:cNvSpPr>
          <p:nvPr>
            <p:ph type="title"/>
          </p:nvPr>
        </p:nvSpPr>
        <p:spPr>
          <a:xfrm>
            <a:off x="278688" y="123825"/>
            <a:ext cx="10326122" cy="951509"/>
          </a:xfrm>
        </p:spPr>
        <p:txBody>
          <a:bodyPr/>
          <a:lstStyle/>
          <a:p>
            <a:pPr>
              <a:lnSpc>
                <a:spcPct val="100000"/>
              </a:lnSpc>
            </a:pPr>
            <a:r>
              <a:rPr lang="pt-BR" dirty="0"/>
              <a:t>GARDASIL</a:t>
            </a:r>
            <a:r>
              <a:rPr lang="pt-BR" baseline="30000" dirty="0"/>
              <a:t>®</a:t>
            </a:r>
            <a:r>
              <a:rPr lang="pt-BR" dirty="0"/>
              <a:t> 9: Uso Concomitante com Outras Vacinas e Interações Medicamentosas</a:t>
            </a:r>
            <a:r>
              <a:rPr lang="pt-BR" baseline="30000" dirty="0"/>
              <a:t>1</a:t>
            </a:r>
          </a:p>
        </p:txBody>
      </p:sp>
      <p:sp>
        <p:nvSpPr>
          <p:cNvPr id="3" name="Espaço Reservado para Número de Slide 2">
            <a:extLst>
              <a:ext uri="{FF2B5EF4-FFF2-40B4-BE49-F238E27FC236}">
                <a16:creationId xmlns:a16="http://schemas.microsoft.com/office/drawing/2014/main" id="{40E3B73C-82A9-6973-8142-8CCE6B7F98CA}"/>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Espaço Reservado para Conteúdo 2">
            <a:extLst>
              <a:ext uri="{FF2B5EF4-FFF2-40B4-BE49-F238E27FC236}">
                <a16:creationId xmlns:a16="http://schemas.microsoft.com/office/drawing/2014/main" id="{A4D5EAD4-751F-EB64-095D-3AE1CE7EE79F}"/>
              </a:ext>
            </a:extLst>
          </p:cNvPr>
          <p:cNvSpPr txBox="1">
            <a:spLocks/>
          </p:cNvSpPr>
          <p:nvPr/>
        </p:nvSpPr>
        <p:spPr>
          <a:xfrm>
            <a:off x="401782" y="1532993"/>
            <a:ext cx="7437526" cy="3674627"/>
          </a:xfrm>
          <a:prstGeom prst="rect">
            <a:avLst/>
          </a:prstGeom>
        </p:spPr>
        <p:txBody>
          <a:bodyPr>
            <a:norm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600"/>
              </a:spcBef>
              <a:spcAft>
                <a:spcPts val="600"/>
              </a:spcAft>
              <a:buClr>
                <a:srgbClr val="264A9A"/>
              </a:buClr>
              <a:buSzTx/>
              <a:buFont typeface="Arial" panose="020B0604020202020204" pitchFamily="34" charset="0"/>
              <a:buChar char="•"/>
              <a:tabLst/>
              <a:defRPr/>
            </a:pPr>
            <a:r>
              <a:rPr kumimoji="0" lang="pt-BR" sz="1700" b="1" i="0" u="sng"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Uso com outras vacinas</a:t>
            </a:r>
            <a:r>
              <a:rPr kumimoji="0" lang="pt-BR" sz="17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 </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pode ser administrada concomitantemente (em locais de administração diferentes) com a vacina meningocócica ACWY (conjugada), a vacina adsorvida difteria, tétano e </a:t>
            </a:r>
            <a:r>
              <a:rPr kumimoji="0" lang="pt-BR" sz="1700" b="0" i="1"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pertussis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(acelular), e a vacina adsorvida difteria, tétano, </a:t>
            </a:r>
            <a:r>
              <a:rPr kumimoji="0" lang="pt-BR" sz="1700" b="0" i="1"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pertussis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(acelular), poliomielite (inativada).</a:t>
            </a:r>
            <a:r>
              <a:rPr kumimoji="0" lang="pt-BR" sz="17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600"/>
              </a:spcBef>
              <a:spcAft>
                <a:spcPts val="600"/>
              </a:spcAft>
              <a:buClr>
                <a:srgbClr val="264A9A"/>
              </a:buClr>
              <a:buSzTx/>
              <a:buFont typeface="Arial" panose="020B0604020202020204" pitchFamily="34" charset="0"/>
              <a:buChar char="•"/>
              <a:tabLst/>
              <a:defRPr/>
            </a:pPr>
            <a:r>
              <a:rPr kumimoji="0" lang="pt-BR" sz="1700" b="1" i="0" u="sng"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Uso com contraceptivos hormonais</a:t>
            </a:r>
            <a:r>
              <a:rPr kumimoji="0" lang="pt-BR" sz="17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 </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nos estudos clínicos em mulheres que receberam a vacina e usavam contraceptivos hormonais, a associação não pareceu afetar as respostas imunológicas à vacina.</a:t>
            </a:r>
            <a:r>
              <a:rPr kumimoji="0" lang="pt-BR" sz="17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600"/>
              </a:spcBef>
              <a:spcAft>
                <a:spcPts val="600"/>
              </a:spcAft>
              <a:buClr>
                <a:srgbClr val="264A9A"/>
              </a:buClr>
              <a:buSzTx/>
              <a:buFont typeface="Arial" panose="020B0604020202020204" pitchFamily="34" charset="0"/>
              <a:buChar char="•"/>
              <a:tabLst/>
              <a:defRPr/>
            </a:pPr>
            <a:r>
              <a:rPr kumimoji="0" lang="pt-BR" sz="1700" b="1" i="0" u="sng"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Uso com esteroides</a:t>
            </a:r>
            <a:r>
              <a:rPr kumimoji="0" lang="pt-BR" sz="17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 </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as terapias imunossupressoras: irradiação, </a:t>
            </a:r>
            <a:r>
              <a:rPr kumimoji="0" lang="pt-BR" sz="1700" b="0" i="0"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antimetabólitos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agentes </a:t>
            </a:r>
            <a:r>
              <a:rPr kumimoji="0" lang="pt-BR" sz="1700" b="0" i="0"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alquilantes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medicamentos citotóxicos e corticosteroides (utilizados em doses maiores que as fisiológicas), podem reduzir as respostas imunes às vacinas.</a:t>
            </a:r>
            <a:r>
              <a:rPr kumimoji="0" lang="pt-BR" sz="17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17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6" name="Retângulo 5">
            <a:extLst>
              <a:ext uri="{FF2B5EF4-FFF2-40B4-BE49-F238E27FC236}">
                <a16:creationId xmlns:a16="http://schemas.microsoft.com/office/drawing/2014/main" id="{42B78437-3971-FAC7-C51C-953AD8F03DDF}"/>
              </a:ext>
            </a:extLst>
          </p:cNvPr>
          <p:cNvSpPr/>
          <p:nvPr/>
        </p:nvSpPr>
        <p:spPr>
          <a:xfrm>
            <a:off x="657830" y="6410821"/>
            <a:ext cx="1678665" cy="214482"/>
          </a:xfrm>
          <a:prstGeom prst="rect">
            <a:avLst/>
          </a:prstGeom>
        </p:spPr>
        <p:txBody>
          <a:bodyPr wrap="non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800" b="0" i="0" u="none" strike="noStrike" kern="1200" cap="none" spc="0" normalizeH="0" baseline="0" noProof="0" dirty="0">
                <a:ln>
                  <a:noFill/>
                </a:ln>
                <a:solidFill>
                  <a:srgbClr val="FFFFFF"/>
                </a:solidFill>
                <a:effectLst/>
                <a:uLnTx/>
                <a:uFillTx/>
                <a:latin typeface="Arial" panose="020B0604020202020204"/>
                <a:ea typeface="Calibri" panose="020F0502020204030204" pitchFamily="34" charset="0"/>
                <a:cs typeface="Arial" panose="020B0604020202020204" pitchFamily="34" charset="0"/>
              </a:rPr>
              <a:t>1. Bula vigente de GARDASIL 9.</a:t>
            </a:r>
            <a:endParaRPr kumimoji="0" lang="en-US" sz="800" b="0" i="0" u="none" strike="noStrike" kern="1200" cap="none" spc="0" normalizeH="0" baseline="0" noProof="0" dirty="0">
              <a:ln>
                <a:noFill/>
              </a:ln>
              <a:solidFill>
                <a:srgbClr val="FFFFFF"/>
              </a:solidFill>
              <a:effectLst/>
              <a:uLnTx/>
              <a:uFillTx/>
              <a:latin typeface="Arial" panose="020B0604020202020204"/>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847175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2BA1803-7B30-5117-26B8-3262F94761C2}"/>
              </a:ext>
            </a:extLst>
          </p:cNvPr>
          <p:cNvSpPr>
            <a:spLocks noGrp="1"/>
          </p:cNvSpPr>
          <p:nvPr>
            <p:ph type="title"/>
          </p:nvPr>
        </p:nvSpPr>
        <p:spPr/>
        <p:txBody>
          <a:bodyPr/>
          <a:lstStyle/>
          <a:p>
            <a:r>
              <a:rPr lang="pt-BR" dirty="0">
                <a:solidFill>
                  <a:srgbClr val="264A9A"/>
                </a:solidFill>
              </a:rPr>
              <a:t>GARDASIL</a:t>
            </a:r>
            <a:r>
              <a:rPr lang="pt-BR" baseline="30000" dirty="0"/>
              <a:t>®</a:t>
            </a:r>
            <a:r>
              <a:rPr lang="pt-BR" dirty="0">
                <a:solidFill>
                  <a:srgbClr val="264A9A"/>
                </a:solidFill>
              </a:rPr>
              <a:t> 9: Contraindicações e Perfil de Segurança</a:t>
            </a:r>
            <a:r>
              <a:rPr lang="pt-BR" baseline="30000" dirty="0">
                <a:solidFill>
                  <a:srgbClr val="264A9A"/>
                </a:solidFill>
              </a:rPr>
              <a:t>1</a:t>
            </a:r>
            <a:endParaRPr lang="pt-BR" dirty="0"/>
          </a:p>
        </p:txBody>
      </p:sp>
      <p:sp>
        <p:nvSpPr>
          <p:cNvPr id="3" name="Espaço Reservado para Número de Slide 2">
            <a:extLst>
              <a:ext uri="{FF2B5EF4-FFF2-40B4-BE49-F238E27FC236}">
                <a16:creationId xmlns:a16="http://schemas.microsoft.com/office/drawing/2014/main" id="{0B38BD09-AEB9-3EE2-9D82-DA5EAB6CF7E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Espaço Reservado para Conteúdo 2">
            <a:extLst>
              <a:ext uri="{FF2B5EF4-FFF2-40B4-BE49-F238E27FC236}">
                <a16:creationId xmlns:a16="http://schemas.microsoft.com/office/drawing/2014/main" id="{55497A6D-517F-B7C1-031F-1430BAE1057C}"/>
              </a:ext>
            </a:extLst>
          </p:cNvPr>
          <p:cNvSpPr txBox="1">
            <a:spLocks/>
          </p:cNvSpPr>
          <p:nvPr/>
        </p:nvSpPr>
        <p:spPr>
          <a:xfrm>
            <a:off x="434898" y="1433508"/>
            <a:ext cx="10374274" cy="4097497"/>
          </a:xfrm>
          <a:prstGeom prst="rect">
            <a:avLst/>
          </a:prstGeom>
        </p:spPr>
        <p:txBody>
          <a:bodyPr vert="horz" lIns="91440" tIns="45720" rIns="91440" bIns="45720" rtlCol="0">
            <a:norm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Hipersensibilidade aos princípios ativos ou a qualquer dos excipientes.</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 vacina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não é recomendada para uso durante a gravidez</a:t>
            </a: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 vacina pode ser administrada a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nutrizes</a:t>
            </a: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Os perfis de segurança e eficácia de </a:t>
            </a:r>
            <a:b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b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GARDASIL 9 não foram avaliados em </a:t>
            </a:r>
            <a:b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b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crianças com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menos de 9 anos de idade</a:t>
            </a: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 necessidade de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dose de reforço </a:t>
            </a:r>
            <a:b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b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não foi estabelecida.</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p:txBody>
      </p:sp>
      <p:sp>
        <p:nvSpPr>
          <p:cNvPr id="6" name="Retângulo 5">
            <a:extLst>
              <a:ext uri="{FF2B5EF4-FFF2-40B4-BE49-F238E27FC236}">
                <a16:creationId xmlns:a16="http://schemas.microsoft.com/office/drawing/2014/main" id="{6C307353-A212-95C4-A05E-1E35BAE73A87}"/>
              </a:ext>
            </a:extLst>
          </p:cNvPr>
          <p:cNvSpPr/>
          <p:nvPr/>
        </p:nvSpPr>
        <p:spPr>
          <a:xfrm>
            <a:off x="278688" y="6397072"/>
            <a:ext cx="1678665" cy="214482"/>
          </a:xfrm>
          <a:prstGeom prst="rect">
            <a:avLst/>
          </a:prstGeom>
        </p:spPr>
        <p:txBody>
          <a:bodyPr wrap="non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rPr>
              <a:t>1. Bula vigente de GARDASIL 9.</a:t>
            </a:r>
            <a:endPar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endParaRPr>
          </a:p>
        </p:txBody>
      </p:sp>
      <p:pic>
        <p:nvPicPr>
          <p:cNvPr id="9" name="Gráfico 8">
            <a:extLst>
              <a:ext uri="{FF2B5EF4-FFF2-40B4-BE49-F238E27FC236}">
                <a16:creationId xmlns:a16="http://schemas.microsoft.com/office/drawing/2014/main" id="{16EFA570-61E0-196A-3399-8A0FA96075A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622035" y="3011743"/>
            <a:ext cx="6371062" cy="3492570"/>
          </a:xfrm>
          <a:prstGeom prst="rect">
            <a:avLst/>
          </a:prstGeom>
        </p:spPr>
      </p:pic>
    </p:spTree>
    <p:extLst>
      <p:ext uri="{BB962C8B-B14F-4D97-AF65-F5344CB8AC3E}">
        <p14:creationId xmlns:p14="http://schemas.microsoft.com/office/powerpoint/2010/main" val="8439412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tângulo 18">
            <a:extLst>
              <a:ext uri="{FF2B5EF4-FFF2-40B4-BE49-F238E27FC236}">
                <a16:creationId xmlns:a16="http://schemas.microsoft.com/office/drawing/2014/main" id="{4B802560-E1BE-78C0-8AD1-4A8B0293804C}"/>
              </a:ext>
            </a:extLst>
          </p:cNvPr>
          <p:cNvSpPr/>
          <p:nvPr/>
        </p:nvSpPr>
        <p:spPr>
          <a:xfrm>
            <a:off x="0" y="4305083"/>
            <a:ext cx="9196552" cy="111775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CaixaDeTexto 6">
            <a:extLst>
              <a:ext uri="{FF2B5EF4-FFF2-40B4-BE49-F238E27FC236}">
                <a16:creationId xmlns:a16="http://schemas.microsoft.com/office/drawing/2014/main" id="{B49F39DC-82A1-E68A-8179-4101E5EDEDA8}"/>
              </a:ext>
            </a:extLst>
          </p:cNvPr>
          <p:cNvSpPr txBox="1"/>
          <p:nvPr/>
        </p:nvSpPr>
        <p:spPr>
          <a:xfrm>
            <a:off x="179330" y="4305083"/>
            <a:ext cx="7009964" cy="1117752"/>
          </a:xfrm>
          <a:prstGeom prst="rect">
            <a:avLst/>
          </a:prstGeom>
          <a:solidFill>
            <a:schemeClr val="accent2"/>
          </a:solidFill>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t>GARDASIL</a:t>
            </a:r>
            <a:r>
              <a:rPr kumimoji="0" lang="pt-BR" sz="1700" b="1" i="0" u="none" strike="noStrike" kern="1200" cap="none" spc="0" normalizeH="0" baseline="30000" noProof="0" dirty="0">
                <a:ln>
                  <a:noFill/>
                </a:ln>
                <a:solidFill>
                  <a:srgbClr val="FFFFFF"/>
                </a:solidFill>
                <a:effectLst/>
                <a:uLnTx/>
                <a:uFillTx/>
                <a:latin typeface="Arial" panose="020B0604020202020204"/>
                <a:ea typeface="+mn-ea"/>
                <a:cs typeface="+mn-cs"/>
              </a:rPr>
              <a:t>® </a:t>
            </a:r>
            <a: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t>9 é aprovada pela ANVISA e indicada em 3 doses de </a:t>
            </a:r>
            <a:b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t>9 a 45 anos e como esquema alternativo 2 doses de 9 a 14 anos.</a:t>
            </a:r>
            <a:r>
              <a:rPr kumimoji="0" lang="pt-BR" sz="1700" b="1" i="0" u="none" strike="noStrike" kern="1200" cap="none" spc="0" normalizeH="0" baseline="30000" noProof="0" dirty="0">
                <a:ln>
                  <a:noFill/>
                </a:ln>
                <a:solidFill>
                  <a:srgbClr val="FFFFFF"/>
                </a:solidFill>
                <a:effectLst/>
                <a:uLnTx/>
                <a:uFillTx/>
                <a:latin typeface="Arial" panose="020B0604020202020204"/>
                <a:ea typeface="+mn-ea"/>
                <a:cs typeface="+mn-cs"/>
              </a:rPr>
              <a:t>2         </a:t>
            </a:r>
          </a:p>
        </p:txBody>
      </p:sp>
      <p:sp>
        <p:nvSpPr>
          <p:cNvPr id="5" name="Rectangle: Rounded Corners 4">
            <a:extLst>
              <a:ext uri="{FF2B5EF4-FFF2-40B4-BE49-F238E27FC236}">
                <a16:creationId xmlns:a16="http://schemas.microsoft.com/office/drawing/2014/main" id="{F7BD5529-D9CE-BFD9-7A50-B50DBB858163}"/>
              </a:ext>
            </a:extLst>
          </p:cNvPr>
          <p:cNvSpPr/>
          <p:nvPr/>
        </p:nvSpPr>
        <p:spPr>
          <a:xfrm>
            <a:off x="0" y="5728532"/>
            <a:ext cx="12192000" cy="553997"/>
          </a:xfrm>
          <a:prstGeom prst="roundRect">
            <a:avLst>
              <a:gd name="adj" fmla="val 5187"/>
            </a:avLst>
          </a:prstGeom>
          <a:solidFill>
            <a:srgbClr val="264A9A"/>
          </a:soli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3F8CDEAC-E0AF-ADB4-591F-EF5C376A0A33}"/>
              </a:ext>
            </a:extLst>
          </p:cNvPr>
          <p:cNvSpPr>
            <a:spLocks noGrp="1"/>
          </p:cNvSpPr>
          <p:nvPr>
            <p:ph type="title"/>
          </p:nvPr>
        </p:nvSpPr>
        <p:spPr>
          <a:xfrm>
            <a:off x="278688" y="123825"/>
            <a:ext cx="10530484" cy="951509"/>
          </a:xfrm>
        </p:spPr>
        <p:txBody>
          <a:bodyPr/>
          <a:lstStyle/>
          <a:p>
            <a:r>
              <a:rPr lang="pt-BR" dirty="0"/>
              <a:t>Calendário SBIm</a:t>
            </a:r>
            <a:r>
              <a:rPr lang="pt-BR" baseline="30000" dirty="0"/>
              <a:t>1</a:t>
            </a:r>
          </a:p>
        </p:txBody>
      </p:sp>
      <p:sp>
        <p:nvSpPr>
          <p:cNvPr id="3" name="Espaço Reservado para Conteúdo 2">
            <a:extLst>
              <a:ext uri="{FF2B5EF4-FFF2-40B4-BE49-F238E27FC236}">
                <a16:creationId xmlns:a16="http://schemas.microsoft.com/office/drawing/2014/main" id="{DB8D0E41-DB0B-73FB-BC85-873FF03D618A}"/>
              </a:ext>
            </a:extLst>
          </p:cNvPr>
          <p:cNvSpPr>
            <a:spLocks noGrp="1"/>
          </p:cNvSpPr>
          <p:nvPr>
            <p:ph idx="1"/>
          </p:nvPr>
        </p:nvSpPr>
        <p:spPr>
          <a:xfrm>
            <a:off x="266700" y="1143001"/>
            <a:ext cx="10853245" cy="3162082"/>
          </a:xfrm>
        </p:spPr>
        <p:txBody>
          <a:bodyPr/>
          <a:lstStyle/>
          <a:p>
            <a:pPr marL="0" indent="0">
              <a:lnSpc>
                <a:spcPct val="100000"/>
              </a:lnSpc>
              <a:buNone/>
            </a:pPr>
            <a:r>
              <a:rPr lang="pt-BR" sz="2200" dirty="0"/>
              <a:t>Sem desconsiderar a importância da saúde coletiva, a </a:t>
            </a:r>
            <a:r>
              <a:rPr lang="pt-BR" sz="2200" dirty="0" err="1"/>
              <a:t>SBIm</a:t>
            </a:r>
            <a:r>
              <a:rPr lang="pt-BR" sz="2200" dirty="0"/>
              <a:t> elabora seus calendários vacinais com olhar individualizado.</a:t>
            </a:r>
          </a:p>
          <a:p>
            <a:pPr marL="0" indent="0">
              <a:lnSpc>
                <a:spcPct val="100000"/>
              </a:lnSpc>
              <a:buNone/>
            </a:pPr>
            <a:r>
              <a:rPr lang="pt-BR" sz="2200" dirty="0"/>
              <a:t>A </a:t>
            </a:r>
            <a:r>
              <a:rPr lang="pt-BR" sz="2200" dirty="0" err="1"/>
              <a:t>SBIm</a:t>
            </a:r>
            <a:r>
              <a:rPr lang="pt-BR" sz="2200" dirty="0"/>
              <a:t> recomenda, sempre que possível, a utilização preferencial da vacina HPV9.</a:t>
            </a:r>
          </a:p>
          <a:p>
            <a:pPr>
              <a:lnSpc>
                <a:spcPct val="100000"/>
              </a:lnSpc>
            </a:pPr>
            <a:r>
              <a:rPr lang="pt-BR" sz="2200" dirty="0"/>
              <a:t>Crianças e adolescentes de 9 a 19 anos, 11 meses e 29 dias: duas doses, </a:t>
            </a:r>
            <a:br>
              <a:rPr lang="pt-BR" sz="2200" dirty="0"/>
            </a:br>
            <a:r>
              <a:rPr lang="pt-BR" sz="2200" dirty="0"/>
              <a:t>com intervalo de seis meses; </a:t>
            </a:r>
          </a:p>
          <a:p>
            <a:pPr>
              <a:lnSpc>
                <a:spcPct val="100000"/>
              </a:lnSpc>
            </a:pPr>
            <a:r>
              <a:rPr lang="pt-BR" sz="2200" dirty="0"/>
              <a:t>A partir de 20 anos de idade: três doses (aos 0–1 a 2–6 meses); </a:t>
            </a:r>
          </a:p>
          <a:p>
            <a:pPr>
              <a:lnSpc>
                <a:spcPct val="100000"/>
              </a:lnSpc>
            </a:pPr>
            <a:r>
              <a:rPr lang="pt-BR" sz="2200" dirty="0"/>
              <a:t>Imunocomprometidos: três doses, em qualquer idade.</a:t>
            </a:r>
          </a:p>
        </p:txBody>
      </p:sp>
      <p:sp>
        <p:nvSpPr>
          <p:cNvPr id="4" name="Espaço Reservado para Número de Slide 3">
            <a:extLst>
              <a:ext uri="{FF2B5EF4-FFF2-40B4-BE49-F238E27FC236}">
                <a16:creationId xmlns:a16="http://schemas.microsoft.com/office/drawing/2014/main" id="{3C7C343D-5A97-F997-B3F7-1ABDCBF0AEB0}"/>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9" name="TextBox 4">
            <a:extLst>
              <a:ext uri="{FF2B5EF4-FFF2-40B4-BE49-F238E27FC236}">
                <a16:creationId xmlns:a16="http://schemas.microsoft.com/office/drawing/2014/main" id="{C077EDB2-491C-4F75-77E8-931F49AF6691}"/>
              </a:ext>
            </a:extLst>
          </p:cNvPr>
          <p:cNvSpPr txBox="1"/>
          <p:nvPr/>
        </p:nvSpPr>
        <p:spPr>
          <a:xfrm>
            <a:off x="349494" y="6364091"/>
            <a:ext cx="7299748" cy="33855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SBIm</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Esclarecimento sobre os esquemas em vigor das vacinas HPV. Disponível em: https://sbim.org.br/</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images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/files/notas-</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tecnicas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/informe-sbim-esclarecimentos-vacinas-hpv-240415-v2.pdf. Acessado em 29 de novembro de 2024. 2. Bula vigente de GARDASIL 9.</a:t>
            </a:r>
          </a:p>
        </p:txBody>
      </p:sp>
      <p:sp>
        <p:nvSpPr>
          <p:cNvPr id="11" name="CaixaDeTexto 10">
            <a:extLst>
              <a:ext uri="{FF2B5EF4-FFF2-40B4-BE49-F238E27FC236}">
                <a16:creationId xmlns:a16="http://schemas.microsoft.com/office/drawing/2014/main" id="{F05BB83C-D5BE-D1D4-8D6D-3CA4F771BFA9}"/>
              </a:ext>
            </a:extLst>
          </p:cNvPr>
          <p:cNvSpPr txBox="1"/>
          <p:nvPr/>
        </p:nvSpPr>
        <p:spPr>
          <a:xfrm>
            <a:off x="410339" y="5728531"/>
            <a:ext cx="7009964"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Informação inserida no contexto da aula sobre HPV, baseada em dados públicos disponibilizados pelo PNI, apenas para ciência dos interlocutores, já tendo sido fornecidas as informações relevantes do produto em slide anterior, e disponibilizado o acesso à bula completa.</a:t>
            </a:r>
          </a:p>
        </p:txBody>
      </p:sp>
      <p:pic>
        <p:nvPicPr>
          <p:cNvPr id="18" name="Gráfico 17">
            <a:extLst>
              <a:ext uri="{FF2B5EF4-FFF2-40B4-BE49-F238E27FC236}">
                <a16:creationId xmlns:a16="http://schemas.microsoft.com/office/drawing/2014/main" id="{6F90AE28-FD23-EDA6-BAD6-9E9C76A10B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82517" y="3221636"/>
            <a:ext cx="5009483" cy="2959158"/>
          </a:xfrm>
          <a:prstGeom prst="rect">
            <a:avLst/>
          </a:prstGeom>
        </p:spPr>
      </p:pic>
    </p:spTree>
    <p:extLst>
      <p:ext uri="{BB962C8B-B14F-4D97-AF65-F5344CB8AC3E}">
        <p14:creationId xmlns:p14="http://schemas.microsoft.com/office/powerpoint/2010/main" val="6271453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4">
            <a:extLst>
              <a:ext uri="{FF2B5EF4-FFF2-40B4-BE49-F238E27FC236}">
                <a16:creationId xmlns:a16="http://schemas.microsoft.com/office/drawing/2014/main" id="{AC7F79A9-0521-A499-8C63-53940BE06ACE}"/>
              </a:ext>
            </a:extLst>
          </p:cNvPr>
          <p:cNvSpPr/>
          <p:nvPr/>
        </p:nvSpPr>
        <p:spPr>
          <a:xfrm>
            <a:off x="278688" y="5410674"/>
            <a:ext cx="11913312" cy="657940"/>
          </a:xfrm>
          <a:prstGeom prst="roundRect">
            <a:avLst>
              <a:gd name="adj" fmla="val 5187"/>
            </a:avLst>
          </a:prstGeom>
          <a:solidFill>
            <a:schemeClr val="tx2"/>
          </a:soli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 name="Retângulo com Único Canto Arredondado 25">
            <a:extLst>
              <a:ext uri="{FF2B5EF4-FFF2-40B4-BE49-F238E27FC236}">
                <a16:creationId xmlns:a16="http://schemas.microsoft.com/office/drawing/2014/main" id="{6BEFEDDD-AB67-D7B2-7621-6DF51C54D83B}"/>
              </a:ext>
            </a:extLst>
          </p:cNvPr>
          <p:cNvSpPr/>
          <p:nvPr/>
        </p:nvSpPr>
        <p:spPr>
          <a:xfrm>
            <a:off x="0" y="4460193"/>
            <a:ext cx="11658600" cy="1135768"/>
          </a:xfrm>
          <a:prstGeom prst="round1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B1DB951A-7FFC-F6D4-8D27-0ACAD9F1BA6F}"/>
              </a:ext>
            </a:extLst>
          </p:cNvPr>
          <p:cNvSpPr>
            <a:spLocks noGrp="1"/>
          </p:cNvSpPr>
          <p:nvPr>
            <p:ph type="title"/>
          </p:nvPr>
        </p:nvSpPr>
        <p:spPr>
          <a:xfrm>
            <a:off x="278688" y="-48895"/>
            <a:ext cx="10530484" cy="951509"/>
          </a:xfrm>
        </p:spPr>
        <p:txBody>
          <a:bodyPr/>
          <a:lstStyle/>
          <a:p>
            <a:r>
              <a:rPr lang="es-ES" dirty="0"/>
              <a:t>PNI/SUS – </a:t>
            </a:r>
            <a:r>
              <a:rPr lang="es-ES" dirty="0" err="1"/>
              <a:t>Vacina</a:t>
            </a:r>
            <a:r>
              <a:rPr lang="es-ES" dirty="0"/>
              <a:t> HPV Quadrivalente</a:t>
            </a:r>
            <a:r>
              <a:rPr lang="es-ES" baseline="30000" dirty="0"/>
              <a:t>1</a:t>
            </a:r>
            <a:endParaRPr lang="pt-BR" baseline="30000" dirty="0"/>
          </a:p>
        </p:txBody>
      </p:sp>
      <p:sp>
        <p:nvSpPr>
          <p:cNvPr id="20" name="Espaço Reservado para Conteúdo 19">
            <a:extLst>
              <a:ext uri="{FF2B5EF4-FFF2-40B4-BE49-F238E27FC236}">
                <a16:creationId xmlns:a16="http://schemas.microsoft.com/office/drawing/2014/main" id="{739D6F33-BFCE-6F17-ACB3-AC0A88580A56}"/>
              </a:ext>
            </a:extLst>
          </p:cNvPr>
          <p:cNvSpPr>
            <a:spLocks noGrp="1"/>
          </p:cNvSpPr>
          <p:nvPr>
            <p:ph idx="1"/>
          </p:nvPr>
        </p:nvSpPr>
        <p:spPr>
          <a:xfrm>
            <a:off x="266700" y="1950370"/>
            <a:ext cx="11658600" cy="2432272"/>
          </a:xfrm>
        </p:spPr>
        <p:txBody>
          <a:bodyPr/>
          <a:lstStyle/>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Meninas e meninos de 9 a 14 anos: uma dose, nas Unidade Básicas de Saúde (UBS);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Adolescentes de 15 a 19 anos nunca vacinados*: uma dose, nas UBS;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Imunocomprometidos: três doses para pessoas de 9 a 45 anos, nos CRIE;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Pessoas de 9 a 45 anos vítimas de abuso sexual, não vacinadas ou incompletamente vacinadas: esquema previsto em bula para a faixa etária (duas doses de 9 a 14 anos ou três doses de 15 a 45 anos). A vacinação pode ser feita em unidades que atendem vítimas de abuso ou nas UBS, com encaminhamento;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Papilomatose respiratória recorrente (PRR): em esquema de doses e faixas etárias a serem definidas oportunamente pelo PNI, nos CRIE.</a:t>
            </a:r>
          </a:p>
          <a:p>
            <a:pPr>
              <a:lnSpc>
                <a:spcPct val="100000"/>
              </a:lnSpc>
              <a:spcBef>
                <a:spcPts val="300"/>
              </a:spcBef>
              <a:spcAft>
                <a:spcPts val="300"/>
              </a:spcAft>
            </a:pPr>
            <a:endParaRPr lang="pt-BR" sz="1600" dirty="0"/>
          </a:p>
        </p:txBody>
      </p:sp>
      <p:sp>
        <p:nvSpPr>
          <p:cNvPr id="4" name="Espaço Reservado para Número de Slide 3">
            <a:extLst>
              <a:ext uri="{FF2B5EF4-FFF2-40B4-BE49-F238E27FC236}">
                <a16:creationId xmlns:a16="http://schemas.microsoft.com/office/drawing/2014/main" id="{F5A61361-4C17-ADF7-9E59-71A17B29949B}"/>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9" name="TextBox 5">
            <a:extLst>
              <a:ext uri="{FF2B5EF4-FFF2-40B4-BE49-F238E27FC236}">
                <a16:creationId xmlns:a16="http://schemas.microsoft.com/office/drawing/2014/main" id="{A55C763B-85C7-33B7-B10B-D3440CD9BBD6}"/>
              </a:ext>
            </a:extLst>
          </p:cNvPr>
          <p:cNvSpPr txBox="1"/>
          <p:nvPr/>
        </p:nvSpPr>
        <p:spPr>
          <a:xfrm>
            <a:off x="148414" y="6141646"/>
            <a:ext cx="11913312"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SBIm</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Esclarecimento sobre os esquemas em vigor das vacinas HPV. Disponível em: https://sbim.org.br/</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images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/files/notas-</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tecnicas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/informe-sbim-esclarecimentos-vacinas-hpv-240415-v2.pdf.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Brasil. Ministério Da Saúde. Secretaria de Vigilância em Saúde e Ambiente. Departamento do Programa Nacional de Imunizações. NOTA TÉCNICA Nº 41/2024-CGICI/DPNI/SVSA/MS. Atualização das recomendações da vacinação contra HPV no Brasil. Disponível em: nota-tecnica-no-41-2024-cgici-dpni-svsa-ms.pdf (www.gov.br). Acessado em 05 de dezembro de 2024.</a:t>
            </a:r>
          </a:p>
        </p:txBody>
      </p:sp>
      <p:sp>
        <p:nvSpPr>
          <p:cNvPr id="10" name="Content Placeholder 4">
            <a:extLst>
              <a:ext uri="{FF2B5EF4-FFF2-40B4-BE49-F238E27FC236}">
                <a16:creationId xmlns:a16="http://schemas.microsoft.com/office/drawing/2014/main" id="{C5119F92-4220-B5C3-C21C-7E4FEA1C96D6}"/>
              </a:ext>
            </a:extLst>
          </p:cNvPr>
          <p:cNvSpPr txBox="1">
            <a:spLocks/>
          </p:cNvSpPr>
          <p:nvPr/>
        </p:nvSpPr>
        <p:spPr>
          <a:xfrm>
            <a:off x="431608" y="4557622"/>
            <a:ext cx="11084472" cy="961229"/>
          </a:xfrm>
          <a:prstGeom prst="rect">
            <a:avLst/>
          </a:prstGeom>
        </p:spPr>
        <p:txBody>
          <a:bodyPr vert="horz" lIns="91440" tIns="45720" rIns="91440" bIns="45720" rtlCol="0">
            <a:norm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264A9A"/>
              </a:buClr>
              <a:buSzTx/>
              <a:buFont typeface="Arial" panose="020B0604020202020204" pitchFamily="34" charset="0"/>
              <a:buNone/>
              <a:tabLst/>
              <a:defRPr/>
            </a:pPr>
            <a:r>
              <a:rPr kumimoji="0" lang="pt-BR" sz="1300" b="0" i="0" u="none" strike="noStrike" kern="1200" cap="none" spc="0" normalizeH="0" baseline="0" noProof="0" dirty="0">
                <a:ln>
                  <a:noFill/>
                </a:ln>
                <a:solidFill>
                  <a:srgbClr val="FFFFFF"/>
                </a:solidFill>
                <a:effectLst/>
                <a:uLnTx/>
                <a:uFillTx/>
                <a:latin typeface="Arial" panose="020B0604020202020204"/>
                <a:ea typeface="+mn-ea"/>
                <a:cs typeface="+mn-cs"/>
              </a:rPr>
              <a:t>Essa mudança deverá ser  acompanhada de uma forte ação de comunicação, com efetiva divulgação do novo esquema, somado a  um monitoramento frequente das coberturas vacinais para esse público , da prevalência da infecção pelo HPV e das mortes relacionadas ao vírus, com  a continuidade de estudos como o POP BRASIL. Destaca-se ainda que, promover a vacinação nas escolas também é fundamental para se alcançar altas coberturas, essencial para o impacto  da dose única, além de melhor adesão à vacinação pelos  mais jovens (9 e 10 anos).</a:t>
            </a:r>
            <a:r>
              <a:rPr kumimoji="0" lang="pt-BR" sz="13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11" name="CaixaDeTexto 10">
            <a:extLst>
              <a:ext uri="{FF2B5EF4-FFF2-40B4-BE49-F238E27FC236}">
                <a16:creationId xmlns:a16="http://schemas.microsoft.com/office/drawing/2014/main" id="{ABA16B6E-B8B8-FCD0-7D14-A39A18B24CB8}"/>
              </a:ext>
            </a:extLst>
          </p:cNvPr>
          <p:cNvSpPr txBox="1"/>
          <p:nvPr/>
        </p:nvSpPr>
        <p:spPr>
          <a:xfrm>
            <a:off x="431608" y="5622270"/>
            <a:ext cx="1137540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Informação inserida no contexto da aula sobre HPV, baseada em dados públicos disponibilizados pelo PNI, apenas para ciência dos interlocutores, já tendo sido fornecidas as informações relevantes do produto em slide anterior, e disponibilizado o acesso à bula completa.</a:t>
            </a:r>
          </a:p>
        </p:txBody>
      </p:sp>
      <p:sp>
        <p:nvSpPr>
          <p:cNvPr id="22" name="CaixaDeTexto 21">
            <a:extLst>
              <a:ext uri="{FF2B5EF4-FFF2-40B4-BE49-F238E27FC236}">
                <a16:creationId xmlns:a16="http://schemas.microsoft.com/office/drawing/2014/main" id="{EFD397C8-85FD-F308-24E9-E7230C0270A7}"/>
              </a:ext>
            </a:extLst>
          </p:cNvPr>
          <p:cNvSpPr txBox="1"/>
          <p:nvPr/>
        </p:nvSpPr>
        <p:spPr>
          <a:xfrm>
            <a:off x="266700" y="820073"/>
            <a:ext cx="11414288" cy="133882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pt-BR" sz="2200" b="1" i="0" u="none" strike="noStrike" kern="1200" cap="none" spc="0" normalizeH="0" baseline="0" noProof="0" dirty="0">
                <a:ln>
                  <a:noFill/>
                </a:ln>
                <a:solidFill>
                  <a:srgbClr val="279189"/>
                </a:solidFill>
                <a:effectLst/>
                <a:uLnTx/>
                <a:uFillTx/>
                <a:latin typeface="Arial" panose="020B0604020202020204"/>
                <a:ea typeface="+mn-ea"/>
                <a:cs typeface="+mn-cs"/>
              </a:rPr>
              <a:t>Foco em saúde coletiva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969696">
                    <a:lumMod val="75000"/>
                  </a:srgbClr>
                </a:solidFill>
                <a:effectLst/>
                <a:uLnTx/>
                <a:uFillTx/>
                <a:latin typeface="Arial" panose="020B0604020202020204"/>
                <a:ea typeface="+mn-ea"/>
                <a:cs typeface="+mn-cs"/>
              </a:rPr>
              <a:t>Estratégia para a vacinação contra o HPV no país, considerando o chamado global da Organização Mundial da Saúde (OMS) para eliminação do câncer de colo do útero</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347956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tângulo 36">
            <a:extLst>
              <a:ext uri="{FF2B5EF4-FFF2-40B4-BE49-F238E27FC236}">
                <a16:creationId xmlns:a16="http://schemas.microsoft.com/office/drawing/2014/main" id="{FE9F8EF1-A5A3-4B16-3700-CF35995752C6}"/>
              </a:ext>
            </a:extLst>
          </p:cNvPr>
          <p:cNvSpPr/>
          <p:nvPr/>
        </p:nvSpPr>
        <p:spPr>
          <a:xfrm>
            <a:off x="0" y="5749493"/>
            <a:ext cx="12192000" cy="407664"/>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 name="Retângulo 32">
            <a:extLst>
              <a:ext uri="{FF2B5EF4-FFF2-40B4-BE49-F238E27FC236}">
                <a16:creationId xmlns:a16="http://schemas.microsoft.com/office/drawing/2014/main" id="{F39CB139-EA09-0D2F-7735-B4276D9417E4}"/>
              </a:ext>
            </a:extLst>
          </p:cNvPr>
          <p:cNvSpPr/>
          <p:nvPr/>
        </p:nvSpPr>
        <p:spPr>
          <a:xfrm>
            <a:off x="0" y="4619362"/>
            <a:ext cx="5872788" cy="1014183"/>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Retângulo 31">
            <a:extLst>
              <a:ext uri="{FF2B5EF4-FFF2-40B4-BE49-F238E27FC236}">
                <a16:creationId xmlns:a16="http://schemas.microsoft.com/office/drawing/2014/main" id="{E5AFAA7F-50E4-2AEB-2580-E109DBF45E86}"/>
              </a:ext>
            </a:extLst>
          </p:cNvPr>
          <p:cNvSpPr/>
          <p:nvPr/>
        </p:nvSpPr>
        <p:spPr>
          <a:xfrm>
            <a:off x="0" y="1261242"/>
            <a:ext cx="12192000" cy="196770"/>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26" name="Imagem 25" descr="Fundo preto com letras brancas&#10;&#10;Descrição gerada automaticamente">
            <a:extLst>
              <a:ext uri="{FF2B5EF4-FFF2-40B4-BE49-F238E27FC236}">
                <a16:creationId xmlns:a16="http://schemas.microsoft.com/office/drawing/2014/main" id="{4445E012-0D9C-A6B8-D8CF-C988696513A7}"/>
              </a:ext>
            </a:extLst>
          </p:cNvPr>
          <p:cNvPicPr>
            <a:picLocks noChangeAspect="1"/>
          </p:cNvPicPr>
          <p:nvPr/>
        </p:nvPicPr>
        <p:blipFill>
          <a:blip r:embed="rId3"/>
          <a:stretch>
            <a:fillRect/>
          </a:stretch>
        </p:blipFill>
        <p:spPr>
          <a:xfrm>
            <a:off x="-300593" y="675792"/>
            <a:ext cx="6857126" cy="1709270"/>
          </a:xfrm>
          <a:prstGeom prst="rect">
            <a:avLst/>
          </a:prstGeom>
        </p:spPr>
      </p:pic>
      <p:pic>
        <p:nvPicPr>
          <p:cNvPr id="27" name="Imagem 26" descr="Fundo preto com letras brancas&#10;&#10;Descrição gerada automaticamente">
            <a:extLst>
              <a:ext uri="{FF2B5EF4-FFF2-40B4-BE49-F238E27FC236}">
                <a16:creationId xmlns:a16="http://schemas.microsoft.com/office/drawing/2014/main" id="{813335C7-41C3-6E88-DF70-4313C2551BDB}"/>
              </a:ext>
            </a:extLst>
          </p:cNvPr>
          <p:cNvPicPr>
            <a:picLocks noChangeAspect="1"/>
          </p:cNvPicPr>
          <p:nvPr/>
        </p:nvPicPr>
        <p:blipFill>
          <a:blip r:embed="rId3"/>
          <a:stretch>
            <a:fillRect/>
          </a:stretch>
        </p:blipFill>
        <p:spPr>
          <a:xfrm>
            <a:off x="5721834" y="675792"/>
            <a:ext cx="6857126" cy="1709270"/>
          </a:xfrm>
          <a:prstGeom prst="rect">
            <a:avLst/>
          </a:prstGeom>
        </p:spPr>
      </p:pic>
      <p:sp>
        <p:nvSpPr>
          <p:cNvPr id="2" name="Título 1">
            <a:extLst>
              <a:ext uri="{FF2B5EF4-FFF2-40B4-BE49-F238E27FC236}">
                <a16:creationId xmlns:a16="http://schemas.microsoft.com/office/drawing/2014/main" id="{7E8CED9E-54B1-81A9-BCC1-7B4711DE8DD3}"/>
              </a:ext>
            </a:extLst>
          </p:cNvPr>
          <p:cNvSpPr>
            <a:spLocks noGrp="1"/>
          </p:cNvSpPr>
          <p:nvPr>
            <p:ph type="title"/>
          </p:nvPr>
        </p:nvSpPr>
        <p:spPr>
          <a:xfrm>
            <a:off x="278688" y="123825"/>
            <a:ext cx="10530484" cy="951509"/>
          </a:xfrm>
        </p:spPr>
        <p:txBody>
          <a:bodyPr/>
          <a:lstStyle/>
          <a:p>
            <a:r>
              <a:rPr lang="pt-BR" dirty="0"/>
              <a:t>Recomendação da Vacinação Contra o HPV no PNI e CRIEs</a:t>
            </a:r>
            <a:r>
              <a:rPr lang="pt-BR" baseline="30000" dirty="0"/>
              <a:t>1–3</a:t>
            </a:r>
          </a:p>
        </p:txBody>
      </p:sp>
      <p:sp>
        <p:nvSpPr>
          <p:cNvPr id="4" name="Espaço Reservado para Número de Slide 3">
            <a:extLst>
              <a:ext uri="{FF2B5EF4-FFF2-40B4-BE49-F238E27FC236}">
                <a16:creationId xmlns:a16="http://schemas.microsoft.com/office/drawing/2014/main" id="{6F89C56E-2108-F35F-98AB-F9A00417EF93}"/>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Rectangle: Rounded Corners 12">
            <a:extLst>
              <a:ext uri="{FF2B5EF4-FFF2-40B4-BE49-F238E27FC236}">
                <a16:creationId xmlns:a16="http://schemas.microsoft.com/office/drawing/2014/main" id="{401BB41F-02E5-845E-4A6D-9076044EDB73}"/>
              </a:ext>
            </a:extLst>
          </p:cNvPr>
          <p:cNvSpPr/>
          <p:nvPr/>
        </p:nvSpPr>
        <p:spPr>
          <a:xfrm>
            <a:off x="1020229" y="1088162"/>
            <a:ext cx="4104492" cy="571033"/>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9 a 14 anos de idade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Meninos e Meninas</a:t>
            </a:r>
            <a:r>
              <a:rPr kumimoji="0" lang="pt-BR" sz="1800" b="1"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sp>
        <p:nvSpPr>
          <p:cNvPr id="7" name="Rectangle: Rounded Corners 13">
            <a:extLst>
              <a:ext uri="{FF2B5EF4-FFF2-40B4-BE49-F238E27FC236}">
                <a16:creationId xmlns:a16="http://schemas.microsoft.com/office/drawing/2014/main" id="{EDEE0E2D-4B8A-B46E-6879-8E992C3250AC}"/>
              </a:ext>
            </a:extLst>
          </p:cNvPr>
          <p:cNvSpPr/>
          <p:nvPr/>
        </p:nvSpPr>
        <p:spPr>
          <a:xfrm>
            <a:off x="6541150" y="1088162"/>
            <a:ext cx="5218494" cy="571033"/>
          </a:xfrm>
          <a:prstGeom prst="roundRect">
            <a:avLst/>
          </a:prstGeom>
          <a:noFill/>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9 a 45 anos de idade (homens e mulheres)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Grupos em Situações Especiais – CRIE</a:t>
            </a:r>
            <a:r>
              <a:rPr kumimoji="0" lang="pt-BR" sz="1800" b="1"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8" name="Rectangle: Rounded Corners 14">
            <a:extLst>
              <a:ext uri="{FF2B5EF4-FFF2-40B4-BE49-F238E27FC236}">
                <a16:creationId xmlns:a16="http://schemas.microsoft.com/office/drawing/2014/main" id="{7A765385-EECF-72A9-A46A-B3E9866CCD2F}"/>
              </a:ext>
            </a:extLst>
          </p:cNvPr>
          <p:cNvSpPr/>
          <p:nvPr/>
        </p:nvSpPr>
        <p:spPr>
          <a:xfrm>
            <a:off x="563418" y="1636908"/>
            <a:ext cx="4900866" cy="1194700"/>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64A9A"/>
                </a:solidFill>
                <a:effectLst/>
                <a:uLnTx/>
                <a:uFillTx/>
                <a:latin typeface="Arial" panose="020B0604020202020204"/>
                <a:ea typeface="+mn-ea"/>
                <a:cs typeface="+mn-cs"/>
              </a:rPr>
              <a:t>Dose única </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da vacina HPV (</a:t>
            </a:r>
            <a:r>
              <a:rPr kumimoji="0" lang="pt-BR" sz="2000" b="0" i="0" u="none" strike="noStrike" kern="1200" cap="none" spc="0" normalizeH="0" baseline="0" noProof="0" dirty="0" err="1">
                <a:ln>
                  <a:noFill/>
                </a:ln>
                <a:solidFill>
                  <a:srgbClr val="292929"/>
                </a:solidFill>
                <a:effectLst/>
                <a:uLnTx/>
                <a:uFillTx/>
                <a:latin typeface="Arial" panose="020B0604020202020204"/>
                <a:ea typeface="+mn-ea"/>
                <a:cs typeface="+mn-cs"/>
              </a:rPr>
              <a:t>quadrivalente</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9" name="Rectangle: Rounded Corners 15">
            <a:extLst>
              <a:ext uri="{FF2B5EF4-FFF2-40B4-BE49-F238E27FC236}">
                <a16:creationId xmlns:a16="http://schemas.microsoft.com/office/drawing/2014/main" id="{5D27C35F-60D9-119E-1082-4F1FEB66901D}"/>
              </a:ext>
            </a:extLst>
          </p:cNvPr>
          <p:cNvSpPr/>
          <p:nvPr/>
        </p:nvSpPr>
        <p:spPr>
          <a:xfrm>
            <a:off x="6152342" y="1563454"/>
            <a:ext cx="5787410" cy="1310052"/>
          </a:xfrm>
          <a:prstGeom prst="roundRect">
            <a:avLst/>
          </a:prstGeom>
          <a:noFill/>
          <a:ln w="12700">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64A9A"/>
                </a:solidFill>
                <a:effectLst/>
                <a:uLnTx/>
                <a:uFillTx/>
                <a:latin typeface="Arial" panose="020B0604020202020204"/>
                <a:ea typeface="+mn-ea"/>
                <a:cs typeface="+mn-cs"/>
              </a:rPr>
              <a:t>3 doses (0, 2 e 6 meses) </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da vacina HPV (</a:t>
            </a:r>
            <a:r>
              <a:rPr kumimoji="0" lang="pt-BR" sz="2000" b="0" i="0" u="none" strike="noStrike" kern="1200" cap="none" spc="0" normalizeH="0" baseline="0" noProof="0" dirty="0" err="1">
                <a:ln>
                  <a:noFill/>
                </a:ln>
                <a:solidFill>
                  <a:srgbClr val="292929"/>
                </a:solidFill>
                <a:effectLst/>
                <a:uLnTx/>
                <a:uFillTx/>
                <a:latin typeface="Arial" panose="020B0604020202020204"/>
                <a:ea typeface="+mn-ea"/>
                <a:cs typeface="+mn-cs"/>
              </a:rPr>
              <a:t>quadrivalente</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10" name="TextBox 17">
            <a:extLst>
              <a:ext uri="{FF2B5EF4-FFF2-40B4-BE49-F238E27FC236}">
                <a16:creationId xmlns:a16="http://schemas.microsoft.com/office/drawing/2014/main" id="{44397A99-A78E-BE22-D4F6-FD142E3A91F3}"/>
              </a:ext>
            </a:extLst>
          </p:cNvPr>
          <p:cNvSpPr txBox="1"/>
          <p:nvPr/>
        </p:nvSpPr>
        <p:spPr>
          <a:xfrm>
            <a:off x="495990" y="3138892"/>
            <a:ext cx="5054090" cy="817245"/>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portadoras de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papilomatose respiratória recorrente (PRR)</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969696"/>
                </a:solidFill>
                <a:effectLst/>
                <a:uLnTx/>
                <a:uFillTx/>
                <a:latin typeface="Arial" panose="020B0604020202020204"/>
                <a:ea typeface="+mn-ea"/>
                <a:cs typeface="+mn-cs"/>
              </a:rPr>
              <a:t>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independentemente da idade, com esquema próprio para a idade.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11" name="TextBox 19">
            <a:extLst>
              <a:ext uri="{FF2B5EF4-FFF2-40B4-BE49-F238E27FC236}">
                <a16:creationId xmlns:a16="http://schemas.microsoft.com/office/drawing/2014/main" id="{D5EFCD37-C738-7A0A-D939-05588A0C101B}"/>
              </a:ext>
            </a:extLst>
          </p:cNvPr>
          <p:cNvSpPr txBox="1"/>
          <p:nvPr/>
        </p:nvSpPr>
        <p:spPr>
          <a:xfrm>
            <a:off x="301948" y="4671271"/>
            <a:ext cx="5248132" cy="868323"/>
          </a:xfrm>
          <a:prstGeom prst="roundRect">
            <a:avLst/>
          </a:prstGeom>
          <a:noFill/>
          <a:ln>
            <a:noFill/>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Essa mudança deverá ser acompanhada de: forte ação de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comunicação</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(efetiva divulgação do novo esquema), monitoramento frequente das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coberturas vacinais</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obtenção de dados de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prevalência da infecção </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pelo HPV e das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mortes</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relacionadas ao vírus, continuidade do estudo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POP-Brasil</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promoção da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vacinação nas escolas </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(aumento da cobertura, que é essencial para o impacto da dose única), maior adesão pelos mais jovens (9 e 10 anos)</a:t>
            </a:r>
            <a:r>
              <a:rPr kumimoji="0" lang="pt-BR" sz="900" b="0" i="0" u="none" strike="noStrike" kern="1200" cap="none" spc="0" normalizeH="0" baseline="30000" noProof="0" dirty="0">
                <a:ln>
                  <a:noFill/>
                </a:ln>
                <a:solidFill>
                  <a:srgbClr val="FFFFFF"/>
                </a:solidFill>
                <a:effectLst/>
                <a:uLnTx/>
                <a:uFillTx/>
                <a:latin typeface="Arial" panose="020B0604020202020204"/>
                <a:ea typeface="+mn-ea"/>
                <a:cs typeface="+mn-cs"/>
              </a:rPr>
              <a:t>1</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a:t>
            </a:r>
          </a:p>
        </p:txBody>
      </p:sp>
      <p:sp>
        <p:nvSpPr>
          <p:cNvPr id="12" name="TextBox 25">
            <a:extLst>
              <a:ext uri="{FF2B5EF4-FFF2-40B4-BE49-F238E27FC236}">
                <a16:creationId xmlns:a16="http://schemas.microsoft.com/office/drawing/2014/main" id="{E7F88A0D-1812-EA0F-CF4D-444CEA21DDFD}"/>
              </a:ext>
            </a:extLst>
          </p:cNvPr>
          <p:cNvSpPr txBox="1"/>
          <p:nvPr/>
        </p:nvSpPr>
        <p:spPr>
          <a:xfrm>
            <a:off x="523703" y="3952607"/>
            <a:ext cx="4752490" cy="578882"/>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Vítimas de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violência sexual</a:t>
            </a:r>
            <a:r>
              <a:rPr kumimoji="0" lang="pt-BR" sz="1400" b="0" i="0" u="none" strike="noStrike" kern="1200" cap="none" spc="0" normalizeH="0" baseline="0" noProof="0" dirty="0">
                <a:ln>
                  <a:noFill/>
                </a:ln>
                <a:solidFill>
                  <a:srgbClr val="969696"/>
                </a:solidFill>
                <a:effectLst/>
                <a:uLnTx/>
                <a:uFillTx/>
                <a:latin typeface="Arial" panose="020B0604020202020204"/>
                <a:ea typeface="+mn-ea"/>
                <a:cs typeface="+mn-cs"/>
              </a:rPr>
              <a:t>,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com esquema próprio para a idade(9 a 45 anos de idade).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3</a:t>
            </a:r>
          </a:p>
        </p:txBody>
      </p:sp>
      <p:sp>
        <p:nvSpPr>
          <p:cNvPr id="28" name="CaixaDeTexto 27">
            <a:extLst>
              <a:ext uri="{FF2B5EF4-FFF2-40B4-BE49-F238E27FC236}">
                <a16:creationId xmlns:a16="http://schemas.microsoft.com/office/drawing/2014/main" id="{A13D436F-D17B-6C0E-1138-020BB24838FB}"/>
              </a:ext>
            </a:extLst>
          </p:cNvPr>
          <p:cNvSpPr txBox="1"/>
          <p:nvPr/>
        </p:nvSpPr>
        <p:spPr>
          <a:xfrm>
            <a:off x="6319214" y="2642626"/>
            <a:ext cx="5511002" cy="2985433"/>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com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imunodeficiência primária ou erro inato da imunidade</a:t>
            </a:r>
            <a:r>
              <a:rPr kumimoji="0" lang="pt-BR" sz="1400" b="0" i="0" u="none" strike="noStrike" kern="1200" cap="none" spc="0" normalizeH="0" baseline="0" noProof="0" dirty="0">
                <a:ln>
                  <a:noFill/>
                </a:ln>
                <a:solidFill>
                  <a:srgbClr val="777777"/>
                </a:solidFill>
                <a:effectLst/>
                <a:uLnTx/>
                <a:uFillTx/>
                <a:latin typeface="Arial" panose="020B0604020202020204"/>
                <a:ea typeface="+mn-ea"/>
                <a:cs typeface="+mn-cs"/>
              </a:rPr>
              <a:t>;</a:t>
            </a:r>
            <a:r>
              <a:rPr kumimoji="0" lang="pt-BR" sz="1400" b="0" i="0" u="none" strike="noStrike" kern="1200" cap="none" spc="0" normalizeH="0" baseline="30000" noProof="0" dirty="0">
                <a:ln>
                  <a:noFill/>
                </a:ln>
                <a:solidFill>
                  <a:srgbClr val="777777"/>
                </a:solidFill>
                <a:effectLst/>
                <a:uLnTx/>
                <a:uFillTx/>
                <a:latin typeface="Arial" panose="020B0604020202020204"/>
                <a:ea typeface="+mn-ea"/>
                <a:cs typeface="+mn-cs"/>
              </a:rPr>
              <a:t>1</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em uso de drogas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imunossupressoras</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vivendo com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HIV/aids</a:t>
            </a:r>
            <a:r>
              <a:rPr kumimoji="0" lang="pt-BR" sz="1400" b="0" i="0" u="none" strike="noStrike" kern="1200" cap="none" spc="0" normalizeH="0" baseline="0" noProof="0" dirty="0">
                <a:ln>
                  <a:noFill/>
                </a:ln>
                <a:solidFill>
                  <a:srgbClr val="9B2A78"/>
                </a:solidFill>
                <a:effectLst/>
                <a:uLnTx/>
                <a:uFillTx/>
                <a:latin typeface="Arial" panose="020B0604020202020204"/>
                <a:ea typeface="+mn-ea"/>
                <a:cs typeface="+mn-cs"/>
              </a:rPr>
              <a:t>;</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Transplantados</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de órgãos sólidos;</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Transplante</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de células tronco-hematopoiéticas (TCTH);</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Pacientes </a:t>
            </a:r>
            <a:r>
              <a:rPr kumimoji="0" lang="pt-BR" sz="1400" b="1" i="0" u="none" strike="noStrike" kern="1200" cap="none" spc="0" normalizeH="0" baseline="0" noProof="0" dirty="0">
                <a:ln>
                  <a:noFill/>
                </a:ln>
                <a:solidFill>
                  <a:srgbClr val="292929">
                    <a:lumMod val="90000"/>
                    <a:lumOff val="10000"/>
                  </a:srgbClr>
                </a:solidFill>
                <a:effectLst/>
                <a:uLnTx/>
                <a:uFillTx/>
                <a:latin typeface="Arial" panose="020B0604020202020204"/>
                <a:ea typeface="+mn-ea"/>
                <a:cs typeface="+mn-cs"/>
              </a:rPr>
              <a:t>oncológicos</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com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doença em atividade </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ou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até alta médica</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Na rotina para meninos e meninas de 9 a 14 anos que tenham indicação de vacinação nos Crie e que não sejam imunocomprometidos: Exemplos: cardiopatas, pneumopatas, portadores de fístula liquórica, entre outros.</a:t>
            </a:r>
          </a:p>
        </p:txBody>
      </p:sp>
      <p:sp>
        <p:nvSpPr>
          <p:cNvPr id="29" name="Rectangle: Rounded Corners 14">
            <a:extLst>
              <a:ext uri="{FF2B5EF4-FFF2-40B4-BE49-F238E27FC236}">
                <a16:creationId xmlns:a16="http://schemas.microsoft.com/office/drawing/2014/main" id="{6955D8D4-07F5-4D23-3121-477484B73446}"/>
              </a:ext>
            </a:extLst>
          </p:cNvPr>
          <p:cNvSpPr/>
          <p:nvPr/>
        </p:nvSpPr>
        <p:spPr>
          <a:xfrm>
            <a:off x="507336" y="2306328"/>
            <a:ext cx="4900866" cy="1194700"/>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Estratégia de resgate dos não vacinados com até 19 anos completos (de acordo com instruções da NT do PNI).</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pic>
        <p:nvPicPr>
          <p:cNvPr id="35" name="Imagem 34" descr="Uma imagem contendo no interior, objeto, pequeno, mesa&#10;&#10;Descrição gerada automaticamente">
            <a:extLst>
              <a:ext uri="{FF2B5EF4-FFF2-40B4-BE49-F238E27FC236}">
                <a16:creationId xmlns:a16="http://schemas.microsoft.com/office/drawing/2014/main" id="{5432B365-A435-36F9-906E-1BB1A10D117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347815">
            <a:off x="4642579" y="1382772"/>
            <a:ext cx="2975106" cy="5198412"/>
          </a:xfrm>
          <a:prstGeom prst="rect">
            <a:avLst/>
          </a:prstGeom>
        </p:spPr>
      </p:pic>
      <p:sp>
        <p:nvSpPr>
          <p:cNvPr id="36" name="CaixaDeTexto 35">
            <a:extLst>
              <a:ext uri="{FF2B5EF4-FFF2-40B4-BE49-F238E27FC236}">
                <a16:creationId xmlns:a16="http://schemas.microsoft.com/office/drawing/2014/main" id="{004B01C6-B18E-8EC9-7914-93A4A76ACD65}"/>
              </a:ext>
            </a:extLst>
          </p:cNvPr>
          <p:cNvSpPr txBox="1"/>
          <p:nvPr/>
        </p:nvSpPr>
        <p:spPr>
          <a:xfrm>
            <a:off x="410194" y="5744766"/>
            <a:ext cx="11375406"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Informação inserida no contexto da aula sobre HPV, baseada em dados públicos disponibilizados pelo PNI, apenas para ciência dos interlocutores, já tendo sido fornecidas as informações relevantes do produto em slide anterior, e disponibilizado o acesso à bula completa.</a:t>
            </a:r>
          </a:p>
        </p:txBody>
      </p:sp>
      <p:sp>
        <p:nvSpPr>
          <p:cNvPr id="38" name="Text Placeholder 3">
            <a:extLst>
              <a:ext uri="{FF2B5EF4-FFF2-40B4-BE49-F238E27FC236}">
                <a16:creationId xmlns:a16="http://schemas.microsoft.com/office/drawing/2014/main" id="{A7306CB6-F19A-5027-DC7D-AA8B633C18E5}"/>
              </a:ext>
            </a:extLst>
          </p:cNvPr>
          <p:cNvSpPr>
            <a:spLocks noGrp="1"/>
          </p:cNvSpPr>
          <p:nvPr>
            <p:ph type="body" sz="quarter" idx="13"/>
          </p:nvPr>
        </p:nvSpPr>
        <p:spPr>
          <a:xfrm>
            <a:off x="266700" y="6330248"/>
            <a:ext cx="11925300" cy="358775"/>
          </a:xfrm>
        </p:spPr>
        <p:txBody>
          <a:bodyPr/>
          <a:lstStyle/>
          <a:p>
            <a:pPr marL="228600" indent="-228600">
              <a:buAutoNum type="arabicPeriod"/>
            </a:pPr>
            <a:r>
              <a:rPr lang="pt-BR" sz="600" dirty="0">
                <a:solidFill>
                  <a:schemeClr val="bg1">
                    <a:lumMod val="50000"/>
                  </a:schemeClr>
                </a:solidFill>
              </a:rPr>
              <a:t>Brasil. Ministério Da Saúde. Secretaria de Vigilância em Saúde e Ambiente. Departamento do Programa Nacional de Imunizações. NOTA TÉCNICA Nº 41/2024-CGICI/</a:t>
            </a:r>
            <a:r>
              <a:rPr lang="pt-BR" sz="600" dirty="0" err="1">
                <a:solidFill>
                  <a:schemeClr val="bg1">
                    <a:lumMod val="50000"/>
                  </a:schemeClr>
                </a:solidFill>
              </a:rPr>
              <a:t>DPNI</a:t>
            </a:r>
            <a:r>
              <a:rPr lang="pt-BR" sz="600" dirty="0">
                <a:solidFill>
                  <a:schemeClr val="bg1">
                    <a:lumMod val="50000"/>
                  </a:schemeClr>
                </a:solidFill>
              </a:rPr>
              <a:t>/</a:t>
            </a:r>
            <a:r>
              <a:rPr lang="pt-BR" sz="600" dirty="0" err="1">
                <a:solidFill>
                  <a:schemeClr val="bg1">
                    <a:lumMod val="50000"/>
                  </a:schemeClr>
                </a:solidFill>
              </a:rPr>
              <a:t>SVSA</a:t>
            </a:r>
            <a:r>
              <a:rPr lang="pt-BR" sz="600" dirty="0">
                <a:solidFill>
                  <a:schemeClr val="bg1">
                    <a:lumMod val="50000"/>
                  </a:schemeClr>
                </a:solidFill>
              </a:rPr>
              <a:t>/MS. Atualização das recomendações da vacinação contra HPV no Brasil. Disponível em: </a:t>
            </a:r>
            <a:r>
              <a:rPr lang="it-IT" sz="600" dirty="0">
                <a:solidFill>
                  <a:schemeClr val="bg1">
                    <a:lumMod val="50000"/>
                  </a:schemeClr>
                </a:solidFill>
                <a:hlinkClick r:id="rId5">
                  <a:extLst>
                    <a:ext uri="{A12FA001-AC4F-418D-AE19-62706E023703}">
                      <ahyp:hlinkClr xmlns:ahyp="http://schemas.microsoft.com/office/drawing/2018/hyperlinkcolor" val="tx"/>
                    </a:ext>
                  </a:extLst>
                </a:hlinkClick>
              </a:rPr>
              <a:t>nota-tecnica-no-41-2024-cgici-dpni-svsa-ms.pdf (www.gov.br)</a:t>
            </a:r>
            <a:r>
              <a:rPr lang="it-IT" sz="600" dirty="0">
                <a:solidFill>
                  <a:schemeClr val="bg1">
                    <a:lumMod val="50000"/>
                  </a:schemeClr>
                </a:solidFill>
              </a:rPr>
              <a:t>. Acessado em </a:t>
            </a:r>
            <a:r>
              <a:rPr lang="pt-BR" sz="600" dirty="0">
                <a:solidFill>
                  <a:schemeClr val="bg1">
                    <a:lumMod val="50000"/>
                  </a:schemeClr>
                </a:solidFill>
              </a:rPr>
              <a:t>29 de novembro de 2024</a:t>
            </a:r>
            <a:r>
              <a:rPr lang="it-IT" sz="600" dirty="0">
                <a:solidFill>
                  <a:schemeClr val="bg1">
                    <a:lumMod val="50000"/>
                  </a:schemeClr>
                </a:solidFill>
              </a:rPr>
              <a:t>.</a:t>
            </a:r>
          </a:p>
          <a:p>
            <a:pPr marL="228600" indent="-228600">
              <a:buAutoNum type="arabicPeriod"/>
            </a:pPr>
            <a:r>
              <a:rPr lang="pt-BR" sz="600" dirty="0">
                <a:solidFill>
                  <a:schemeClr val="bg1">
                    <a:lumMod val="50000"/>
                  </a:schemeClr>
                </a:solidFill>
              </a:rPr>
              <a:t>Brasil. Ministério da Saúde. Secretaria de Vigilância em Saúde e Ambiente. Departamento de Imunizações e Doenças Imunopreveníveis. Manual dos Centros de Referência para Imunobiológicos Especiais / Ministério da Saúde, Secretaria de Vigilância em Saúde e Ambiente, Departamento de Imunizações e Doenças Imunopreveníveis, Coordenação-Geral do Programa Nacional de Imunizações. – 6. ed. – Brasília : Ministério da Saúde, 2023. Disponível em: </a:t>
            </a:r>
            <a:r>
              <a:rPr lang="pt-BR" sz="600" dirty="0">
                <a:solidFill>
                  <a:schemeClr val="bg1">
                    <a:lumMod val="50000"/>
                  </a:schemeClr>
                </a:solidFill>
                <a:hlinkClick r:id="rId6">
                  <a:extLst>
                    <a:ext uri="{A12FA001-AC4F-418D-AE19-62706E023703}">
                      <ahyp:hlinkClr xmlns:ahyp="http://schemas.microsoft.com/office/drawing/2018/hyperlinkcolor" val="tx"/>
                    </a:ext>
                  </a:extLst>
                </a:hlinkClick>
              </a:rPr>
              <a:t>http://bvsms.saude.gov.br/bvs/publicacoes/manual_centros_referencia_imunobiologicos_6ed.pdf</a:t>
            </a:r>
            <a:r>
              <a:rPr lang="pt-BR" sz="600" dirty="0">
                <a:solidFill>
                  <a:schemeClr val="bg1">
                    <a:lumMod val="50000"/>
                  </a:schemeClr>
                </a:solidFill>
              </a:rPr>
              <a:t>. </a:t>
            </a:r>
            <a:r>
              <a:rPr lang="it-IT" sz="600" dirty="0">
                <a:solidFill>
                  <a:schemeClr val="bg1">
                    <a:lumMod val="50000"/>
                  </a:schemeClr>
                </a:solidFill>
              </a:rPr>
              <a:t>Acessado em </a:t>
            </a:r>
            <a:r>
              <a:rPr lang="pt-BR" sz="600" dirty="0">
                <a:solidFill>
                  <a:schemeClr val="bg1">
                    <a:lumMod val="50000"/>
                  </a:schemeClr>
                </a:solidFill>
              </a:rPr>
              <a:t>29 de novembro de 2024</a:t>
            </a:r>
            <a:r>
              <a:rPr lang="it-IT" sz="600" dirty="0">
                <a:solidFill>
                  <a:schemeClr val="bg1">
                    <a:lumMod val="50000"/>
                  </a:schemeClr>
                </a:solidFill>
              </a:rPr>
              <a:t>.</a:t>
            </a:r>
            <a:endParaRPr lang="pt-BR" sz="600" dirty="0">
              <a:solidFill>
                <a:schemeClr val="bg1">
                  <a:lumMod val="50000"/>
                </a:schemeClr>
              </a:solidFill>
            </a:endParaRPr>
          </a:p>
          <a:p>
            <a:pPr marL="228600" indent="-228600">
              <a:buAutoNum type="arabicPeriod"/>
            </a:pPr>
            <a:r>
              <a:rPr lang="pt-BR" sz="600" dirty="0">
                <a:solidFill>
                  <a:schemeClr val="bg1">
                    <a:lumMod val="50000"/>
                  </a:schemeClr>
                </a:solidFill>
              </a:rPr>
              <a:t>Brasil. Ministério da Saúde. Secretaria de Vigilância em Saúde e Ambiente. Departamento de Imunização e Doenças Imunopreveníveis. NOTA TÉCNICA Nº 63/2023-CGICI/DPNI/SVSA/MS. Disponível em: </a:t>
            </a:r>
            <a:r>
              <a:rPr lang="it-IT" sz="600" dirty="0">
                <a:solidFill>
                  <a:schemeClr val="bg1">
                    <a:lumMod val="50000"/>
                  </a:schemeClr>
                </a:solidFill>
                <a:hlinkClick r:id="rId7">
                  <a:extLst>
                    <a:ext uri="{A12FA001-AC4F-418D-AE19-62706E023703}">
                      <ahyp:hlinkClr xmlns:ahyp="http://schemas.microsoft.com/office/drawing/2018/hyperlinkcolor" val="tx"/>
                    </a:ext>
                  </a:extLst>
                </a:hlinkClick>
              </a:rPr>
              <a:t>nota-tecnica-63-2023-cgici-dpni-svsa-ms.pdf (www.gov.br)</a:t>
            </a:r>
            <a:r>
              <a:rPr lang="it-IT" sz="600" dirty="0">
                <a:solidFill>
                  <a:schemeClr val="bg1">
                    <a:lumMod val="50000"/>
                  </a:schemeClr>
                </a:solidFill>
              </a:rPr>
              <a:t>. Acessado em </a:t>
            </a:r>
            <a:r>
              <a:rPr lang="pt-BR" sz="600" dirty="0">
                <a:solidFill>
                  <a:schemeClr val="bg1">
                    <a:lumMod val="50000"/>
                  </a:schemeClr>
                </a:solidFill>
              </a:rPr>
              <a:t>29 de novembro de 2024</a:t>
            </a:r>
            <a:r>
              <a:rPr lang="it-IT" sz="600" dirty="0">
                <a:solidFill>
                  <a:schemeClr val="bg1">
                    <a:lumMod val="50000"/>
                  </a:schemeClr>
                </a:solidFill>
              </a:rPr>
              <a:t>.</a:t>
            </a:r>
            <a:endParaRPr lang="pt-BR" sz="600" dirty="0">
              <a:solidFill>
                <a:schemeClr val="bg1">
                  <a:lumMod val="50000"/>
                </a:schemeClr>
              </a:solidFill>
            </a:endParaRPr>
          </a:p>
        </p:txBody>
      </p:sp>
    </p:spTree>
    <p:extLst>
      <p:ext uri="{BB962C8B-B14F-4D97-AF65-F5344CB8AC3E}">
        <p14:creationId xmlns:p14="http://schemas.microsoft.com/office/powerpoint/2010/main" val="41761561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A9EFA6-CB1C-6420-35CF-AE6ED79DCF8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9A4C0A5-706E-FE62-3F2C-76261C804C89}"/>
              </a:ext>
            </a:extLst>
          </p:cNvPr>
          <p:cNvSpPr>
            <a:spLocks noGrp="1"/>
          </p:cNvSpPr>
          <p:nvPr>
            <p:ph type="title"/>
          </p:nvPr>
        </p:nvSpPr>
        <p:spPr/>
        <p:txBody>
          <a:bodyPr/>
          <a:lstStyle/>
          <a:p>
            <a:r>
              <a:rPr lang="en-US" dirty="0" err="1"/>
              <a:t>Minibula</a:t>
            </a:r>
            <a:r>
              <a:rPr lang="en-US" dirty="0"/>
              <a:t> vigente de GARDASIL</a:t>
            </a:r>
            <a:r>
              <a:rPr lang="en-US" baseline="30000" dirty="0"/>
              <a:t>® </a:t>
            </a:r>
            <a:r>
              <a:rPr lang="en-US" dirty="0"/>
              <a:t>e</a:t>
            </a:r>
            <a:r>
              <a:rPr lang="en-US" baseline="30000" dirty="0"/>
              <a:t> </a:t>
            </a:r>
            <a:r>
              <a:rPr lang="en-US" dirty="0"/>
              <a:t>GARDASIL</a:t>
            </a:r>
            <a:r>
              <a:rPr lang="en-US" baseline="30000" dirty="0"/>
              <a:t>® </a:t>
            </a:r>
            <a:r>
              <a:rPr lang="en-US" dirty="0"/>
              <a:t>9</a:t>
            </a:r>
          </a:p>
        </p:txBody>
      </p:sp>
      <p:sp>
        <p:nvSpPr>
          <p:cNvPr id="5" name="Slide Number Placeholder 4">
            <a:extLst>
              <a:ext uri="{FF2B5EF4-FFF2-40B4-BE49-F238E27FC236}">
                <a16:creationId xmlns:a16="http://schemas.microsoft.com/office/drawing/2014/main" id="{677CBFC3-D050-F03F-24FB-AAD48B934021}"/>
              </a:ext>
            </a:extLst>
          </p:cNvPr>
          <p:cNvSpPr>
            <a:spLocks noGrp="1"/>
          </p:cNvSpPr>
          <p:nvPr>
            <p:ph type="sldNum" sz="quarter" idx="12"/>
          </p:nvPr>
        </p:nvSpPr>
        <p:spPr/>
        <p:txBody>
          <a:bodyPr/>
          <a:lstStyle/>
          <a:p>
            <a:fld id="{6DD83045-6CB7-4C88-8A4E-57AB94F29488}" type="slidenum">
              <a:rPr lang="en-US" smtClean="0"/>
              <a:t>68</a:t>
            </a:fld>
            <a:endParaRPr lang="en-US"/>
          </a:p>
        </p:txBody>
      </p:sp>
      <p:sp>
        <p:nvSpPr>
          <p:cNvPr id="6" name="Espaço Reservado para Conteúdo 5">
            <a:extLst>
              <a:ext uri="{FF2B5EF4-FFF2-40B4-BE49-F238E27FC236}">
                <a16:creationId xmlns:a16="http://schemas.microsoft.com/office/drawing/2014/main" id="{214A2673-E5DE-016A-3B5E-2E8CE1BA9C73}"/>
              </a:ext>
            </a:extLst>
          </p:cNvPr>
          <p:cNvSpPr>
            <a:spLocks noGrp="1"/>
          </p:cNvSpPr>
          <p:nvPr>
            <p:ph idx="1"/>
          </p:nvPr>
        </p:nvSpPr>
        <p:spPr>
          <a:xfrm>
            <a:off x="266700" y="1511522"/>
            <a:ext cx="11658600" cy="568713"/>
          </a:xfrm>
        </p:spPr>
        <p:txBody>
          <a:bodyPr/>
          <a:lstStyle/>
          <a:p>
            <a:pPr marL="0" indent="0">
              <a:buNone/>
            </a:pPr>
            <a:r>
              <a:rPr lang="pt-BR" b="1" dirty="0"/>
              <a:t>Acesse a </a:t>
            </a:r>
            <a:r>
              <a:rPr lang="pt-BR" b="1" dirty="0" err="1"/>
              <a:t>Minibula</a:t>
            </a:r>
            <a:r>
              <a:rPr lang="pt-BR" b="1" dirty="0"/>
              <a:t> de </a:t>
            </a:r>
            <a:r>
              <a:rPr lang="pt-BR" b="1" dirty="0">
                <a:solidFill>
                  <a:srgbClr val="30AEBF"/>
                </a:solidFill>
              </a:rPr>
              <a:t>GARDASIL</a:t>
            </a:r>
            <a:r>
              <a:rPr lang="pt-BR" b="1" baseline="30000" dirty="0">
                <a:solidFill>
                  <a:srgbClr val="30AEBF"/>
                </a:solidFill>
              </a:rPr>
              <a:t>®</a:t>
            </a:r>
            <a:r>
              <a:rPr lang="pt-BR" b="1" dirty="0"/>
              <a:t> usando o QR </a:t>
            </a:r>
            <a:r>
              <a:rPr lang="pt-BR" b="1" dirty="0" err="1"/>
              <a:t>Code</a:t>
            </a:r>
            <a:r>
              <a:rPr lang="pt-BR" b="1" dirty="0"/>
              <a:t> ao lado.</a:t>
            </a:r>
          </a:p>
        </p:txBody>
      </p:sp>
      <p:pic>
        <p:nvPicPr>
          <p:cNvPr id="8" name="Gráfico 7">
            <a:extLst>
              <a:ext uri="{FF2B5EF4-FFF2-40B4-BE49-F238E27FC236}">
                <a16:creationId xmlns:a16="http://schemas.microsoft.com/office/drawing/2014/main" id="{F0B24DBD-617B-1EC4-5BFA-773E642AF9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71030" y="1197401"/>
            <a:ext cx="855178" cy="855178"/>
          </a:xfrm>
          <a:prstGeom prst="rect">
            <a:avLst/>
          </a:prstGeom>
        </p:spPr>
      </p:pic>
      <p:sp>
        <p:nvSpPr>
          <p:cNvPr id="9" name="Retângulo 8">
            <a:extLst>
              <a:ext uri="{FF2B5EF4-FFF2-40B4-BE49-F238E27FC236}">
                <a16:creationId xmlns:a16="http://schemas.microsoft.com/office/drawing/2014/main" id="{1D3B0A29-2197-56F6-01AC-78CA5050406E}"/>
              </a:ext>
            </a:extLst>
          </p:cNvPr>
          <p:cNvSpPr/>
          <p:nvPr/>
        </p:nvSpPr>
        <p:spPr>
          <a:xfrm>
            <a:off x="9322420" y="1078201"/>
            <a:ext cx="1115122" cy="1040786"/>
          </a:xfrm>
          <a:prstGeom prst="rect">
            <a:avLst/>
          </a:prstGeom>
          <a:no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Espaço Reservado para Conteúdo 2">
            <a:extLst>
              <a:ext uri="{FF2B5EF4-FFF2-40B4-BE49-F238E27FC236}">
                <a16:creationId xmlns:a16="http://schemas.microsoft.com/office/drawing/2014/main" id="{230F7112-87F9-EEA7-437C-CB43F234BCB9}"/>
              </a:ext>
            </a:extLst>
          </p:cNvPr>
          <p:cNvSpPr txBox="1">
            <a:spLocks/>
          </p:cNvSpPr>
          <p:nvPr/>
        </p:nvSpPr>
        <p:spPr>
          <a:xfrm>
            <a:off x="266700" y="3607419"/>
            <a:ext cx="11798920" cy="2681868"/>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0000"/>
              </a:lnSpc>
              <a:spcAft>
                <a:spcPts val="600"/>
              </a:spcAft>
              <a:buNone/>
            </a:pPr>
            <a:r>
              <a:rPr lang="pt-BR" sz="1800" b="1" dirty="0">
                <a:solidFill>
                  <a:schemeClr val="tx1">
                    <a:lumMod val="65000"/>
                    <a:lumOff val="35000"/>
                  </a:schemeClr>
                </a:solidFill>
              </a:rPr>
              <a:t>Ressaltamos  que  GARDASIL  é  contraindicada  para  pacientes  com  hipersensibilidade  a qualquer componente do produto. Não existem dados sobre o seu uso concomitante com imunossupressores potentes.</a:t>
            </a:r>
          </a:p>
          <a:p>
            <a:pPr marL="0" indent="0">
              <a:lnSpc>
                <a:spcPct val="110000"/>
              </a:lnSpc>
              <a:spcAft>
                <a:spcPts val="600"/>
              </a:spcAft>
              <a:buFont typeface="Arial" panose="020B0604020202020204" pitchFamily="34" charset="0"/>
              <a:buNone/>
            </a:pPr>
            <a:r>
              <a:rPr lang="pt-BR" sz="1800" b="1" dirty="0">
                <a:solidFill>
                  <a:schemeClr val="tx1">
                    <a:lumMod val="65000"/>
                    <a:lumOff val="35000"/>
                  </a:schemeClr>
                </a:solidFill>
              </a:rPr>
              <a:t>Ressaltamos que GARDASIL 9 é contraindicada para pessoas com hipersensibilidade a qualquer componente de GARDASIL 9 ou GARDASIL. Terapias imunossupressoras podem reduzir a resposta imunológica às vacinas.</a:t>
            </a:r>
          </a:p>
          <a:p>
            <a:pPr marL="0" indent="0">
              <a:buFont typeface="Arial" panose="020B0604020202020204" pitchFamily="34" charset="0"/>
              <a:buNone/>
            </a:pPr>
            <a:r>
              <a:rPr lang="pt-BR" sz="1300" dirty="0">
                <a:solidFill>
                  <a:schemeClr val="tx1">
                    <a:lumMod val="65000"/>
                    <a:lumOff val="35000"/>
                  </a:schemeClr>
                </a:solidFill>
              </a:rPr>
              <a:t>Antes de prescrever os produtos, recomendamos a leitura das bulas completas para informações detalhadas.</a:t>
            </a:r>
          </a:p>
          <a:p>
            <a:pPr marL="0" indent="0">
              <a:buFont typeface="Arial" panose="020B0604020202020204" pitchFamily="34" charset="0"/>
              <a:buNone/>
            </a:pPr>
            <a:r>
              <a:rPr lang="pt-BR" sz="1300" dirty="0">
                <a:solidFill>
                  <a:schemeClr val="tx1">
                    <a:lumMod val="65000"/>
                    <a:lumOff val="35000"/>
                  </a:schemeClr>
                </a:solidFill>
              </a:rPr>
              <a:t>SE PERSISTIREM OS SINTOMAS, O MÉDICO DEVERÁ SER CONSULTADO. </a:t>
            </a:r>
          </a:p>
          <a:p>
            <a:pPr marL="0" indent="0">
              <a:buFont typeface="Arial" panose="020B0604020202020204" pitchFamily="34" charset="0"/>
              <a:buNone/>
            </a:pPr>
            <a:r>
              <a:rPr lang="pt-BR" sz="1300" dirty="0">
                <a:solidFill>
                  <a:schemeClr val="tx1">
                    <a:lumMod val="65000"/>
                    <a:lumOff val="35000"/>
                  </a:schemeClr>
                </a:solidFill>
              </a:rPr>
              <a:t>Material exclusivo para profissionais de saúde habilitados a prescrever ou dispensar medicamentos.</a:t>
            </a:r>
          </a:p>
          <a:p>
            <a:pPr marL="0" indent="0">
              <a:buFont typeface="Arial" panose="020B0604020202020204" pitchFamily="34" charset="0"/>
              <a:buNone/>
            </a:pPr>
            <a:endParaRPr lang="pt-BR" sz="1100" dirty="0">
              <a:solidFill>
                <a:schemeClr val="tx1">
                  <a:lumMod val="65000"/>
                  <a:lumOff val="35000"/>
                </a:schemeClr>
              </a:solidFill>
            </a:endParaRPr>
          </a:p>
        </p:txBody>
      </p:sp>
      <p:sp>
        <p:nvSpPr>
          <p:cNvPr id="3" name="Espaço Reservado para Conteúdo 5">
            <a:extLst>
              <a:ext uri="{FF2B5EF4-FFF2-40B4-BE49-F238E27FC236}">
                <a16:creationId xmlns:a16="http://schemas.microsoft.com/office/drawing/2014/main" id="{FE6E980D-418A-C62F-EF59-EB402273229E}"/>
              </a:ext>
            </a:extLst>
          </p:cNvPr>
          <p:cNvSpPr txBox="1">
            <a:spLocks/>
          </p:cNvSpPr>
          <p:nvPr/>
        </p:nvSpPr>
        <p:spPr>
          <a:xfrm>
            <a:off x="266700" y="2716804"/>
            <a:ext cx="11658600" cy="568713"/>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pt-BR" b="1" spc="-40" dirty="0"/>
              <a:t>Acesse a </a:t>
            </a:r>
            <a:r>
              <a:rPr lang="pt-BR" b="1" spc="-40" dirty="0" err="1"/>
              <a:t>Minibula</a:t>
            </a:r>
            <a:r>
              <a:rPr lang="pt-BR" b="1" spc="-40" dirty="0"/>
              <a:t> de </a:t>
            </a:r>
            <a:r>
              <a:rPr lang="pt-BR" b="1" spc="-40" dirty="0">
                <a:solidFill>
                  <a:srgbClr val="30AEBF"/>
                </a:solidFill>
              </a:rPr>
              <a:t>GARDASIL</a:t>
            </a:r>
            <a:r>
              <a:rPr lang="pt-BR" b="1" spc="-40" baseline="30000" dirty="0">
                <a:solidFill>
                  <a:srgbClr val="30AEBF"/>
                </a:solidFill>
              </a:rPr>
              <a:t>®</a:t>
            </a:r>
            <a:r>
              <a:rPr lang="pt-BR" b="1" spc="-40" dirty="0">
                <a:solidFill>
                  <a:srgbClr val="30AEBF"/>
                </a:solidFill>
              </a:rPr>
              <a:t> 9</a:t>
            </a:r>
            <a:r>
              <a:rPr lang="pt-BR" b="1" spc="-40" dirty="0"/>
              <a:t> usando o QR </a:t>
            </a:r>
            <a:r>
              <a:rPr lang="pt-BR" b="1" spc="-40" dirty="0" err="1"/>
              <a:t>Code</a:t>
            </a:r>
            <a:r>
              <a:rPr lang="pt-BR" b="1" spc="-40" dirty="0"/>
              <a:t> ao lado.</a:t>
            </a:r>
          </a:p>
        </p:txBody>
      </p:sp>
      <p:pic>
        <p:nvPicPr>
          <p:cNvPr id="10" name="Gráfico 9">
            <a:extLst>
              <a:ext uri="{FF2B5EF4-FFF2-40B4-BE49-F238E27FC236}">
                <a16:creationId xmlns:a16="http://schemas.microsoft.com/office/drawing/2014/main" id="{F11E80E7-048B-51CD-27BF-4317DA12FB6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3146" y="2431847"/>
            <a:ext cx="853670" cy="853670"/>
          </a:xfrm>
          <a:prstGeom prst="rect">
            <a:avLst/>
          </a:prstGeom>
        </p:spPr>
      </p:pic>
      <p:sp>
        <p:nvSpPr>
          <p:cNvPr id="12" name="Retângulo 11">
            <a:extLst>
              <a:ext uri="{FF2B5EF4-FFF2-40B4-BE49-F238E27FC236}">
                <a16:creationId xmlns:a16="http://schemas.microsoft.com/office/drawing/2014/main" id="{496E23DF-2554-CB60-28BA-5DF186B2304F}"/>
              </a:ext>
            </a:extLst>
          </p:cNvPr>
          <p:cNvSpPr/>
          <p:nvPr/>
        </p:nvSpPr>
        <p:spPr>
          <a:xfrm>
            <a:off x="9322420" y="2338289"/>
            <a:ext cx="1115122" cy="1040786"/>
          </a:xfrm>
          <a:prstGeom prst="rect">
            <a:avLst/>
          </a:prstGeom>
          <a:no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Espaço Reservado para Conteúdo 2">
            <a:extLst>
              <a:ext uri="{FF2B5EF4-FFF2-40B4-BE49-F238E27FC236}">
                <a16:creationId xmlns:a16="http://schemas.microsoft.com/office/drawing/2014/main" id="{E4FF3094-B982-DC24-6136-5207886F96C2}"/>
              </a:ext>
            </a:extLst>
          </p:cNvPr>
          <p:cNvSpPr txBox="1">
            <a:spLocks/>
          </p:cNvSpPr>
          <p:nvPr/>
        </p:nvSpPr>
        <p:spPr>
          <a:xfrm>
            <a:off x="2433673" y="6170005"/>
            <a:ext cx="7742882" cy="441184"/>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base">
              <a:lnSpc>
                <a:spcPct val="107000"/>
              </a:lnSpc>
              <a:spcAft>
                <a:spcPts val="800"/>
              </a:spcAft>
              <a:buNone/>
            </a:pPr>
            <a:r>
              <a:rPr lang="pt-BR" sz="1000" dirty="0">
                <a:solidFill>
                  <a:schemeClr val="tx1">
                    <a:lumMod val="65000"/>
                    <a:lumOff val="35000"/>
                  </a:schemeClr>
                </a:solidFill>
                <a:ea typeface="Calibri" panose="020F0502020204030204" pitchFamily="34" charset="0"/>
                <a:cs typeface="Times New Roman" panose="02020603050405020304" pitchFamily="18" charset="0"/>
              </a:rPr>
              <a:t>Copyright © 2025 Merck &amp; Co., Inc., </a:t>
            </a:r>
            <a:r>
              <a:rPr lang="pt-BR" sz="1000" dirty="0" err="1">
                <a:solidFill>
                  <a:schemeClr val="tx1">
                    <a:lumMod val="65000"/>
                    <a:lumOff val="35000"/>
                  </a:schemeClr>
                </a:solidFill>
                <a:ea typeface="Calibri" panose="020F0502020204030204" pitchFamily="34" charset="0"/>
                <a:cs typeface="Times New Roman" panose="02020603050405020304" pitchFamily="18" charset="0"/>
              </a:rPr>
              <a:t>Rahway</a:t>
            </a:r>
            <a:r>
              <a:rPr lang="pt-BR" sz="1000" dirty="0">
                <a:solidFill>
                  <a:schemeClr val="tx1">
                    <a:lumMod val="65000"/>
                    <a:lumOff val="35000"/>
                  </a:schemeClr>
                </a:solidFill>
                <a:ea typeface="Calibri" panose="020F0502020204030204" pitchFamily="34" charset="0"/>
                <a:cs typeface="Times New Roman" panose="02020603050405020304" pitchFamily="18" charset="0"/>
              </a:rPr>
              <a:t>, NJ, EUA, e suas afiliadas. Todos os direitos reservados.</a:t>
            </a:r>
            <a:br>
              <a:rPr lang="pt-BR" sz="1000" dirty="0">
                <a:solidFill>
                  <a:schemeClr val="tx1">
                    <a:lumMod val="65000"/>
                    <a:lumOff val="35000"/>
                  </a:schemeClr>
                </a:solidFill>
                <a:ea typeface="Calibri" panose="020F0502020204030204" pitchFamily="34" charset="0"/>
                <a:cs typeface="Times New Roman" panose="02020603050405020304" pitchFamily="18" charset="0"/>
              </a:rPr>
            </a:br>
            <a:r>
              <a:rPr lang="pt-BR" sz="1000" dirty="0">
                <a:solidFill>
                  <a:srgbClr val="7F7F7F"/>
                </a:solidFill>
                <a:effectLst/>
                <a:latin typeface="+mn-lt"/>
                <a:ea typeface="Aptos" panose="020B0004020202020204" pitchFamily="34" charset="0"/>
              </a:rPr>
              <a:t>BR-HPV-01572</a:t>
            </a:r>
            <a:r>
              <a:rPr lang="pt-BR" sz="1000" dirty="0">
                <a:solidFill>
                  <a:schemeClr val="tx1">
                    <a:lumMod val="65000"/>
                    <a:lumOff val="35000"/>
                  </a:schemeClr>
                </a:solidFill>
                <a:ea typeface="Calibri" panose="020F0502020204030204" pitchFamily="34" charset="0"/>
                <a:cs typeface="Times New Roman" panose="02020603050405020304" pitchFamily="18" charset="0"/>
              </a:rPr>
              <a:t> PRODUZIDO EM JANEIRO/2025 VÁLIDO POR 2 ANOS </a:t>
            </a:r>
            <a:endParaRPr lang="pt-BR" sz="1000" dirty="0">
              <a:solidFill>
                <a:schemeClr val="tx1">
                  <a:lumMod val="65000"/>
                  <a:lumOff val="35000"/>
                </a:schemeClr>
              </a:solidFill>
              <a:effectLst/>
              <a:ea typeface="Calibri" panose="020F0502020204030204" pitchFamily="34" charset="0"/>
              <a:cs typeface="Times New Roman" panose="02020603050405020304" pitchFamily="18" charset="0"/>
            </a:endParaRPr>
          </a:p>
        </p:txBody>
      </p:sp>
      <p:pic>
        <p:nvPicPr>
          <p:cNvPr id="15" name="Imagem 14" descr="Logotipo&#10;&#10;Descrição gerada automaticamente">
            <a:extLst>
              <a:ext uri="{FF2B5EF4-FFF2-40B4-BE49-F238E27FC236}">
                <a16:creationId xmlns:a16="http://schemas.microsoft.com/office/drawing/2014/main" id="{C22773E0-18B2-C855-AD3F-B65F3AABB44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9172" y="6085827"/>
            <a:ext cx="950761" cy="369334"/>
          </a:xfrm>
          <a:prstGeom prst="rect">
            <a:avLst/>
          </a:prstGeom>
        </p:spPr>
      </p:pic>
      <p:pic>
        <p:nvPicPr>
          <p:cNvPr id="4" name="Imagem 3" descr="Interface gráfica do usuário&#10;&#10;Descrição gerada automaticamente">
            <a:extLst>
              <a:ext uri="{FF2B5EF4-FFF2-40B4-BE49-F238E27FC236}">
                <a16:creationId xmlns:a16="http://schemas.microsoft.com/office/drawing/2014/main" id="{1985DE1E-B530-E32A-778F-6876755166C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50239" y="6008688"/>
            <a:ext cx="2164361" cy="628259"/>
          </a:xfrm>
          <a:prstGeom prst="rect">
            <a:avLst/>
          </a:prstGeom>
        </p:spPr>
      </p:pic>
    </p:spTree>
    <p:extLst>
      <p:ext uri="{BB962C8B-B14F-4D97-AF65-F5344CB8AC3E}">
        <p14:creationId xmlns:p14="http://schemas.microsoft.com/office/powerpoint/2010/main" val="10896687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3DF760-B85A-4BCF-AE74-70BD5E8D65F2}"/>
              </a:ext>
            </a:extLst>
          </p:cNvPr>
          <p:cNvSpPr>
            <a:spLocks noGrp="1"/>
          </p:cNvSpPr>
          <p:nvPr>
            <p:ph type="title"/>
          </p:nvPr>
        </p:nvSpPr>
        <p:spPr/>
        <p:txBody>
          <a:bodyPr/>
          <a:lstStyle/>
          <a:p>
            <a:r>
              <a:rPr lang="pt-BR" dirty="0"/>
              <a:t>História Natural da Infecção pelo HPV e a Carcinogênese</a:t>
            </a:r>
            <a:r>
              <a:rPr lang="pt-BR" baseline="30000" dirty="0"/>
              <a:t>1</a:t>
            </a:r>
            <a:endParaRPr lang="en-US" baseline="30000" dirty="0"/>
          </a:p>
        </p:txBody>
      </p:sp>
      <p:sp>
        <p:nvSpPr>
          <p:cNvPr id="6" name="Text Placeholder 5">
            <a:extLst>
              <a:ext uri="{FF2B5EF4-FFF2-40B4-BE49-F238E27FC236}">
                <a16:creationId xmlns:a16="http://schemas.microsoft.com/office/drawing/2014/main" id="{DAC77798-3F8B-34A4-7974-51D13D0DF18D}"/>
              </a:ext>
            </a:extLst>
          </p:cNvPr>
          <p:cNvSpPr>
            <a:spLocks noGrp="1"/>
          </p:cNvSpPr>
          <p:nvPr>
            <p:ph type="body" sz="quarter" idx="13"/>
          </p:nvPr>
        </p:nvSpPr>
        <p:spPr>
          <a:xfrm>
            <a:off x="266700" y="6088972"/>
            <a:ext cx="11925300" cy="638261"/>
          </a:xfrm>
        </p:spPr>
        <p:txBody>
          <a:bodyPr/>
          <a:lstStyle/>
          <a:p>
            <a:pPr marL="0" marR="0" lvl="0" indent="0" algn="l" defTabSz="914400" rtl="0" eaLnBrk="1" fontAlgn="auto" latinLnBrk="0" hangingPunct="1">
              <a:buClrTx/>
              <a:buSzTx/>
              <a:buFontTx/>
              <a:buNone/>
              <a:tabLst/>
              <a:defRPr/>
            </a:pPr>
            <a:endParaRPr kumimoji="0" lang="en-US" sz="1050" b="0" i="0" u="none" strike="noStrike" kern="1200" cap="none" spc="0" normalizeH="0" baseline="30000" noProof="0" dirty="0">
              <a:ln>
                <a:noFill/>
              </a:ln>
              <a:solidFill>
                <a:schemeClr val="bg1">
                  <a:lumMod val="50000"/>
                </a:schemeClr>
              </a:solidFill>
              <a:effectLst/>
              <a:uLnTx/>
              <a:uFillTx/>
              <a:latin typeface="+mn-lt"/>
              <a:ea typeface="+mn-ea"/>
              <a:cs typeface="+mn-cs"/>
            </a:endParaRPr>
          </a:p>
          <a:p>
            <a:pPr>
              <a:defRPr/>
            </a:pPr>
            <a:r>
              <a:rPr kumimoji="0" lang="en-US" b="0" i="0" u="none" strike="noStrike" kern="1200" cap="none" spc="0" normalizeH="0" baseline="30000" noProof="0" dirty="0">
                <a:ln>
                  <a:noFill/>
                </a:ln>
                <a:solidFill>
                  <a:schemeClr val="bg1">
                    <a:lumMod val="50000"/>
                  </a:schemeClr>
                </a:solidFill>
                <a:effectLst/>
                <a:uLnTx/>
                <a:uFillTx/>
                <a:latin typeface="+mn-lt"/>
                <a:ea typeface="+mn-ea"/>
                <a:cs typeface="+mn-cs"/>
              </a:rPr>
              <a:t>a</a:t>
            </a:r>
            <a:r>
              <a:rPr lang="pt-BR" dirty="0">
                <a:solidFill>
                  <a:schemeClr val="bg1">
                    <a:lumMod val="50000"/>
                  </a:schemeClr>
                </a:solidFill>
                <a:latin typeface="+mn-lt"/>
              </a:rPr>
              <a:t>A maioria das infecções por HPV desaparecem, mas a infecção persistente pode levar a certos tipos de câncer e doenças.</a:t>
            </a:r>
            <a:r>
              <a:rPr kumimoji="0" lang="en-US" b="0" i="0" u="none" strike="noStrike" kern="1200" cap="none" spc="0" normalizeH="0" baseline="30000" noProof="0" dirty="0">
                <a:ln>
                  <a:noFill/>
                </a:ln>
                <a:solidFill>
                  <a:schemeClr val="bg1">
                    <a:lumMod val="50000"/>
                  </a:schemeClr>
                </a:solidFill>
                <a:effectLst/>
                <a:uLnTx/>
                <a:uFillTx/>
                <a:latin typeface="+mn-lt"/>
                <a:ea typeface="+mn-ea"/>
                <a:cs typeface="+mn-cs"/>
              </a:rPr>
              <a:t>3–5</a:t>
            </a:r>
            <a:r>
              <a:rPr kumimoji="0" lang="en-US" b="0" i="0" u="none" strike="noStrike" kern="1200" cap="none" spc="0" normalizeH="0" noProof="0" dirty="0">
                <a:ln>
                  <a:noFill/>
                </a:ln>
                <a:solidFill>
                  <a:schemeClr val="bg1">
                    <a:lumMod val="50000"/>
                  </a:schemeClr>
                </a:solidFill>
                <a:effectLst/>
                <a:uLnTx/>
                <a:uFillTx/>
                <a:latin typeface="+mn-lt"/>
                <a:ea typeface="+mn-ea"/>
                <a:cs typeface="+mn-cs"/>
              </a:rPr>
              <a:t>; </a:t>
            </a:r>
            <a:r>
              <a:rPr lang="en-US" baseline="30000" dirty="0" err="1">
                <a:solidFill>
                  <a:schemeClr val="bg1">
                    <a:lumMod val="50000"/>
                  </a:schemeClr>
                </a:solidFill>
                <a:latin typeface="+mn-lt"/>
              </a:rPr>
              <a:t>b</a:t>
            </a:r>
            <a:r>
              <a:rPr lang="en-US" dirty="0" err="1">
                <a:solidFill>
                  <a:schemeClr val="bg1">
                    <a:lumMod val="50000"/>
                  </a:schemeClr>
                </a:solidFill>
                <a:latin typeface="+mn-lt"/>
              </a:rPr>
              <a:t>Em</a:t>
            </a:r>
            <a:r>
              <a:rPr lang="en-US" dirty="0">
                <a:solidFill>
                  <a:schemeClr val="bg1">
                    <a:lumMod val="50000"/>
                  </a:schemeClr>
                </a:solidFill>
                <a:latin typeface="+mn-lt"/>
              </a:rPr>
              <a:t> </a:t>
            </a:r>
            <a:r>
              <a:rPr lang="en-US" dirty="0" err="1">
                <a:solidFill>
                  <a:schemeClr val="bg1">
                    <a:lumMod val="50000"/>
                  </a:schemeClr>
                </a:solidFill>
                <a:latin typeface="+mn-lt"/>
              </a:rPr>
              <a:t>mulheres</a:t>
            </a:r>
            <a:r>
              <a:rPr lang="en-US" dirty="0">
                <a:solidFill>
                  <a:schemeClr val="bg1">
                    <a:lumMod val="50000"/>
                  </a:schemeClr>
                </a:solidFill>
                <a:latin typeface="+mn-lt"/>
              </a:rPr>
              <a:t> com </a:t>
            </a:r>
            <a:r>
              <a:rPr lang="en-US" dirty="0" err="1">
                <a:solidFill>
                  <a:schemeClr val="bg1">
                    <a:lumMod val="50000"/>
                  </a:schemeClr>
                </a:solidFill>
                <a:latin typeface="+mn-lt"/>
              </a:rPr>
              <a:t>sistemas</a:t>
            </a:r>
            <a:r>
              <a:rPr lang="en-US" dirty="0">
                <a:solidFill>
                  <a:schemeClr val="bg1">
                    <a:lumMod val="50000"/>
                  </a:schemeClr>
                </a:solidFill>
                <a:latin typeface="+mn-lt"/>
              </a:rPr>
              <a:t> </a:t>
            </a:r>
            <a:r>
              <a:rPr lang="en-US" dirty="0" err="1">
                <a:solidFill>
                  <a:schemeClr val="bg1">
                    <a:lumMod val="50000"/>
                  </a:schemeClr>
                </a:solidFill>
                <a:latin typeface="+mn-lt"/>
              </a:rPr>
              <a:t>imunes</a:t>
            </a:r>
            <a:r>
              <a:rPr lang="en-US" dirty="0">
                <a:solidFill>
                  <a:schemeClr val="bg1">
                    <a:lumMod val="50000"/>
                  </a:schemeClr>
                </a:solidFill>
                <a:latin typeface="+mn-lt"/>
              </a:rPr>
              <a:t> normais.</a:t>
            </a:r>
            <a:r>
              <a:rPr lang="en-US" baseline="30000" dirty="0">
                <a:solidFill>
                  <a:schemeClr val="bg1">
                    <a:lumMod val="50000"/>
                  </a:schemeClr>
                </a:solidFill>
                <a:latin typeface="+mn-lt"/>
              </a:rPr>
              <a:t>2</a:t>
            </a:r>
          </a:p>
          <a:p>
            <a:r>
              <a:rPr kumimoji="0" lang="en-US" i="0" u="none" strike="noStrike" kern="1200" cap="none" spc="0" normalizeH="0" baseline="0" noProof="0" dirty="0">
                <a:ln>
                  <a:noFill/>
                </a:ln>
                <a:solidFill>
                  <a:schemeClr val="bg1">
                    <a:lumMod val="50000"/>
                  </a:schemeClr>
                </a:solidFill>
                <a:effectLst/>
                <a:uLnTx/>
                <a:uFillTx/>
                <a:latin typeface="+mn-lt"/>
                <a:ea typeface="+mn-ea"/>
                <a:cs typeface="+mn-cs"/>
              </a:rPr>
              <a:t>HPV = papillomavirus </a:t>
            </a:r>
            <a:r>
              <a:rPr kumimoji="0" lang="en-US" i="0" u="none" strike="noStrike" kern="1200" cap="none" spc="0" normalizeH="0" baseline="0" noProof="0" dirty="0" err="1">
                <a:ln>
                  <a:noFill/>
                </a:ln>
                <a:solidFill>
                  <a:schemeClr val="bg1">
                    <a:lumMod val="50000"/>
                  </a:schemeClr>
                </a:solidFill>
                <a:effectLst/>
                <a:uLnTx/>
                <a:uFillTx/>
                <a:latin typeface="+mn-lt"/>
                <a:ea typeface="+mn-ea"/>
                <a:cs typeface="+mn-cs"/>
              </a:rPr>
              <a:t>humano</a:t>
            </a:r>
            <a:r>
              <a:rPr kumimoji="0" lang="en-US" i="0" u="none" strike="noStrike" kern="1200" cap="none" spc="0" normalizeH="0" baseline="0" noProof="0" dirty="0">
                <a:ln>
                  <a:noFill/>
                </a:ln>
                <a:solidFill>
                  <a:schemeClr val="bg1">
                    <a:lumMod val="50000"/>
                  </a:schemeClr>
                </a:solidFill>
                <a:effectLst/>
                <a:uLnTx/>
                <a:uFillTx/>
                <a:latin typeface="+mn-lt"/>
                <a:ea typeface="+mn-ea"/>
                <a:cs typeface="+mn-cs"/>
              </a:rPr>
              <a:t>.</a:t>
            </a:r>
            <a:endParaRPr lang="fr-FR" dirty="0">
              <a:solidFill>
                <a:schemeClr val="bg1">
                  <a:lumMod val="50000"/>
                </a:schemeClr>
              </a:solidFill>
              <a:latin typeface="+mn-lt"/>
              <a:cs typeface="+mn-cs"/>
            </a:endParaRPr>
          </a:p>
          <a:p>
            <a:pPr lvl="0">
              <a:buClrTx/>
              <a:defRPr/>
            </a:pPr>
            <a:r>
              <a:rPr lang="en-US" sz="900" b="1" kern="1200" noProof="0" dirty="0">
                <a:solidFill>
                  <a:schemeClr val="bg1">
                    <a:lumMod val="50000"/>
                  </a:schemeClr>
                </a:solidFill>
                <a:latin typeface="+mn-lt"/>
                <a:cs typeface="+mn-cs"/>
              </a:rPr>
              <a:t>1.</a:t>
            </a:r>
            <a:r>
              <a:rPr lang="en-US" sz="900" kern="1200" noProof="0" dirty="0">
                <a:solidFill>
                  <a:schemeClr val="bg1">
                    <a:lumMod val="50000"/>
                  </a:schemeClr>
                </a:solidFill>
                <a:latin typeface="+mn-lt"/>
                <a:cs typeface="+mn-cs"/>
              </a:rPr>
              <a:t> Gargano JW, Park IU, Griffin MR et al. Trends in High-grade Cervical Lesions and Cervical Cancer Screening in 5 States, 2008–2015. </a:t>
            </a:r>
            <a:r>
              <a:rPr lang="en-US" sz="900" i="1" kern="1200" noProof="0" dirty="0">
                <a:solidFill>
                  <a:schemeClr val="bg1">
                    <a:lumMod val="50000"/>
                  </a:schemeClr>
                </a:solidFill>
                <a:latin typeface="+mn-lt"/>
                <a:cs typeface="+mn-cs"/>
              </a:rPr>
              <a:t>Clin Infect Dis</a:t>
            </a:r>
            <a:r>
              <a:rPr lang="en-US" sz="900" kern="1200" noProof="0" dirty="0">
                <a:solidFill>
                  <a:schemeClr val="bg1">
                    <a:lumMod val="50000"/>
                  </a:schemeClr>
                </a:solidFill>
                <a:latin typeface="+mn-lt"/>
                <a:cs typeface="+mn-cs"/>
              </a:rPr>
              <a:t>. 2019:68  </a:t>
            </a:r>
            <a:r>
              <a:rPr lang="en-US" sz="900" b="1" kern="1200" noProof="0" dirty="0">
                <a:solidFill>
                  <a:schemeClr val="bg1">
                    <a:lumMod val="50000"/>
                  </a:schemeClr>
                </a:solidFill>
                <a:latin typeface="+mn-lt"/>
                <a:cs typeface="+mn-cs"/>
              </a:rPr>
              <a:t> 2</a:t>
            </a:r>
            <a:r>
              <a:rPr lang="en-US" sz="900" b="1" dirty="0">
                <a:solidFill>
                  <a:schemeClr val="bg1">
                    <a:lumMod val="50000"/>
                  </a:schemeClr>
                </a:solidFill>
                <a:latin typeface="+mn-lt"/>
                <a:cs typeface="+mn-cs"/>
              </a:rPr>
              <a:t>. </a:t>
            </a:r>
            <a:r>
              <a:rPr lang="en-US" sz="900" dirty="0">
                <a:solidFill>
                  <a:schemeClr val="bg1">
                    <a:lumMod val="50000"/>
                  </a:schemeClr>
                </a:solidFill>
                <a:latin typeface="+mn-lt"/>
                <a:cs typeface="+mn-cs"/>
              </a:rPr>
              <a:t>World Health Organization. Cervical cancer. </a:t>
            </a:r>
            <a:r>
              <a:rPr lang="en-US" sz="900" dirty="0" err="1">
                <a:solidFill>
                  <a:schemeClr val="bg1">
                    <a:lumMod val="50000"/>
                  </a:schemeClr>
                </a:solidFill>
                <a:latin typeface="+mn-lt"/>
                <a:cs typeface="+mn-cs"/>
              </a:rPr>
              <a:t>Disponível</a:t>
            </a:r>
            <a:r>
              <a:rPr lang="en-US" sz="900" dirty="0">
                <a:solidFill>
                  <a:schemeClr val="bg1">
                    <a:lumMod val="50000"/>
                  </a:schemeClr>
                </a:solidFill>
                <a:latin typeface="+mn-lt"/>
                <a:cs typeface="+mn-cs"/>
              </a:rPr>
              <a:t> </a:t>
            </a:r>
            <a:r>
              <a:rPr lang="en-US" sz="900" dirty="0" err="1">
                <a:solidFill>
                  <a:schemeClr val="bg1">
                    <a:lumMod val="50000"/>
                  </a:schemeClr>
                </a:solidFill>
                <a:latin typeface="+mn-lt"/>
                <a:cs typeface="+mn-cs"/>
              </a:rPr>
              <a:t>em</a:t>
            </a:r>
            <a:r>
              <a:rPr lang="en-US" sz="900" dirty="0">
                <a:solidFill>
                  <a:schemeClr val="bg1">
                    <a:lumMod val="50000"/>
                  </a:schemeClr>
                </a:solidFill>
                <a:latin typeface="+mn-lt"/>
                <a:cs typeface="+mn-cs"/>
              </a:rPr>
              <a:t>: https://www.who.int/news-room/fact-sheets/detail/cervical-cancer. </a:t>
            </a:r>
            <a:r>
              <a:rPr lang="en-US" sz="900" dirty="0" err="1">
                <a:solidFill>
                  <a:schemeClr val="bg1">
                    <a:lumMod val="50000"/>
                  </a:schemeClr>
                </a:solidFill>
                <a:latin typeface="+mn-lt"/>
                <a:cs typeface="+mn-cs"/>
              </a:rPr>
              <a:t>Acessado</a:t>
            </a:r>
            <a:r>
              <a:rPr lang="en-US" sz="900" dirty="0">
                <a:solidFill>
                  <a:schemeClr val="bg1">
                    <a:lumMod val="50000"/>
                  </a:schemeClr>
                </a:solidFill>
                <a:latin typeface="+mn-lt"/>
                <a:cs typeface="+mn-cs"/>
              </a:rPr>
              <a:t> em </a:t>
            </a:r>
            <a:r>
              <a:rPr lang="pt-BR" sz="900" dirty="0">
                <a:solidFill>
                  <a:schemeClr val="bg1">
                    <a:lumMod val="50000"/>
                  </a:schemeClr>
                </a:solidFill>
                <a:latin typeface="+mn-lt"/>
                <a:cs typeface="+mn-cs"/>
              </a:rPr>
              <a:t>29 de novembro de 2024</a:t>
            </a:r>
            <a:r>
              <a:rPr lang="en-US" sz="900" dirty="0">
                <a:solidFill>
                  <a:schemeClr val="bg1">
                    <a:lumMod val="50000"/>
                  </a:schemeClr>
                </a:solidFill>
                <a:latin typeface="+mn-lt"/>
                <a:cs typeface="+mn-cs"/>
              </a:rPr>
              <a:t>. </a:t>
            </a:r>
            <a:r>
              <a:rPr lang="fr-FR" sz="900" b="1" dirty="0">
                <a:solidFill>
                  <a:schemeClr val="bg1">
                    <a:lumMod val="50000"/>
                  </a:schemeClr>
                </a:solidFill>
                <a:latin typeface="+mn-lt"/>
                <a:cs typeface="+mn-cs"/>
              </a:rPr>
              <a:t>3.</a:t>
            </a:r>
            <a:r>
              <a:rPr lang="fr-FR" sz="900" dirty="0">
                <a:solidFill>
                  <a:schemeClr val="bg1">
                    <a:lumMod val="50000"/>
                  </a:schemeClr>
                </a:solidFill>
                <a:latin typeface="+mn-lt"/>
                <a:cs typeface="+mn-cs"/>
              </a:rPr>
              <a:t> </a:t>
            </a:r>
            <a:r>
              <a:rPr kumimoji="0" lang="en-US"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Centers for Disease Control and Prevention. </a:t>
            </a:r>
            <a:r>
              <a:rPr kumimoji="0" lang="en-US" b="0" i="1"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Epidemiology and Prevention of Vaccine-Preventable Diseases</a:t>
            </a:r>
            <a:r>
              <a:rPr kumimoji="0" lang="en-US"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 14.ed. Public Health Foundation; 2021. </a:t>
            </a:r>
            <a:r>
              <a:rPr kumimoji="0" lang="en-US" b="1"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4</a:t>
            </a:r>
            <a:r>
              <a:rPr kumimoji="0" lang="en-US"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 </a:t>
            </a:r>
            <a:r>
              <a:rPr kumimoji="0" lang="en-US"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Human papillomavirus (HPV) infection. </a:t>
            </a:r>
            <a:r>
              <a:rPr kumimoji="0" lang="en-US"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Disponível</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em</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b="0" i="0" u="none" strike="noStrike" kern="1200" cap="none" spc="0" normalizeH="0" baseline="0" noProof="0" dirty="0">
                <a:ln>
                  <a:noFill/>
                </a:ln>
                <a:solidFill>
                  <a:schemeClr val="bg1">
                    <a:lumMod val="50000"/>
                  </a:schemeClr>
                </a:solidFill>
                <a:effectLst/>
                <a:uLnTx/>
                <a:uFillTx/>
                <a:ea typeface="+mn-ea"/>
                <a:cs typeface="Arial"/>
                <a:hlinkClick r:id="rId3"/>
              </a:rPr>
              <a:t>https://www.cdc.gov/std/treatment-guidelines/hpv.htm</a:t>
            </a:r>
            <a:r>
              <a:rPr kumimoji="0" lang="en-US" b="0" i="0" u="none" strike="noStrike" kern="1200" cap="none" spc="0" normalizeH="0" baseline="0" noProof="0" dirty="0">
                <a:ln>
                  <a:noFill/>
                </a:ln>
                <a:solidFill>
                  <a:schemeClr val="bg1">
                    <a:lumMod val="50000"/>
                  </a:schemeClr>
                </a:solidFill>
                <a:effectLst/>
                <a:uLnTx/>
                <a:uFillTx/>
                <a:ea typeface="+mn-ea"/>
                <a:cs typeface="Arial"/>
              </a:rPr>
              <a:t>. </a:t>
            </a:r>
            <a:r>
              <a:rPr lang="en-US" sz="900" dirty="0" err="1">
                <a:solidFill>
                  <a:schemeClr val="bg1">
                    <a:lumMod val="50000"/>
                  </a:schemeClr>
                </a:solidFill>
                <a:latin typeface="+mn-lt"/>
                <a:cs typeface="+mn-cs"/>
              </a:rPr>
              <a:t>Acessado</a:t>
            </a:r>
            <a:r>
              <a:rPr lang="en-US" sz="900" dirty="0">
                <a:solidFill>
                  <a:schemeClr val="bg1">
                    <a:lumMod val="50000"/>
                  </a:schemeClr>
                </a:solidFill>
                <a:latin typeface="+mn-lt"/>
                <a:cs typeface="+mn-cs"/>
              </a:rPr>
              <a:t> em </a:t>
            </a:r>
            <a:r>
              <a:rPr lang="pt-BR" sz="900" dirty="0">
                <a:solidFill>
                  <a:schemeClr val="bg1">
                    <a:lumMod val="50000"/>
                  </a:schemeClr>
                </a:solidFill>
                <a:latin typeface="+mn-lt"/>
                <a:cs typeface="+mn-cs"/>
              </a:rPr>
              <a:t>29 de novembro de 2024</a:t>
            </a:r>
            <a:r>
              <a:rPr lang="en-US" sz="900" dirty="0">
                <a:solidFill>
                  <a:schemeClr val="bg1">
                    <a:lumMod val="50000"/>
                  </a:schemeClr>
                </a:solidFill>
                <a:latin typeface="+mn-lt"/>
                <a:cs typeface="+mn-cs"/>
              </a:rPr>
              <a:t>.</a:t>
            </a:r>
            <a:r>
              <a:rPr kumimoji="0" lang="en-US" b="0" i="0" u="none" strike="noStrike" kern="1200" cap="none" spc="0" normalizeH="0" baseline="0" noProof="0" dirty="0">
                <a:ln>
                  <a:noFill/>
                </a:ln>
                <a:solidFill>
                  <a:schemeClr val="bg1">
                    <a:lumMod val="50000"/>
                  </a:schemeClr>
                </a:solidFill>
                <a:effectLst/>
                <a:uLnTx/>
                <a:uFillTx/>
                <a:ea typeface="+mn-ea"/>
                <a:cs typeface="Arial"/>
              </a:rPr>
              <a:t> </a:t>
            </a:r>
            <a:r>
              <a:rPr kumimoji="0" lang="en-US" b="1" i="0" u="none" strike="noStrike" kern="1200" cap="none" spc="0" normalizeH="0" baseline="0" noProof="0" dirty="0">
                <a:ln>
                  <a:noFill/>
                </a:ln>
                <a:solidFill>
                  <a:schemeClr val="bg1">
                    <a:lumMod val="50000"/>
                  </a:schemeClr>
                </a:solidFill>
                <a:effectLst/>
                <a:uLnTx/>
                <a:uFillTx/>
                <a:ea typeface="+mn-ea"/>
                <a:cs typeface="Arial"/>
              </a:rPr>
              <a:t>5</a:t>
            </a:r>
            <a:r>
              <a:rPr kumimoji="0" lang="en-US"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HPV and oropharyngeal cancer.</a:t>
            </a:r>
            <a:r>
              <a:rPr lang="en-US" dirty="0">
                <a:solidFill>
                  <a:schemeClr val="bg1">
                    <a:lumMod val="50000"/>
                  </a:schemeClr>
                </a:solidFill>
                <a:cs typeface="Arial"/>
              </a:rPr>
              <a:t> </a:t>
            </a:r>
            <a:r>
              <a:rPr lang="en-US" dirty="0" err="1">
                <a:solidFill>
                  <a:schemeClr val="bg1">
                    <a:lumMod val="50000"/>
                  </a:schemeClr>
                </a:solidFill>
                <a:cs typeface="Arial"/>
              </a:rPr>
              <a:t>Disponívelk</a:t>
            </a:r>
            <a:r>
              <a:rPr lang="en-US" dirty="0">
                <a:solidFill>
                  <a:schemeClr val="bg1">
                    <a:lumMod val="50000"/>
                  </a:schemeClr>
                </a:solidFill>
                <a:cs typeface="Arial"/>
              </a:rPr>
              <a:t> </a:t>
            </a:r>
            <a:r>
              <a:rPr lang="en-US" dirty="0" err="1">
                <a:solidFill>
                  <a:schemeClr val="bg1">
                    <a:lumMod val="50000"/>
                  </a:schemeClr>
                </a:solidFill>
                <a:cs typeface="Arial"/>
              </a:rPr>
              <a:t>em</a:t>
            </a:r>
            <a:r>
              <a:rPr lang="en-US" dirty="0">
                <a:solidFill>
                  <a:schemeClr val="bg1">
                    <a:lumMod val="50000"/>
                  </a:schemeClr>
                </a:solidFill>
                <a:cs typeface="Arial"/>
              </a:rPr>
              <a:t>: </a:t>
            </a:r>
            <a:r>
              <a:rPr lang="en-US" dirty="0">
                <a:solidFill>
                  <a:schemeClr val="bg1">
                    <a:lumMod val="50000"/>
                  </a:schemeClr>
                </a:solidFill>
                <a:cs typeface="Arial"/>
                <a:hlinkClick r:id="rId4">
                  <a:extLst>
                    <a:ext uri="{A12FA001-AC4F-418D-AE19-62706E023703}">
                      <ahyp:hlinkClr xmlns:ahyp="http://schemas.microsoft.com/office/drawing/2018/hyperlinkcolor" val="tx"/>
                    </a:ext>
                  </a:extLst>
                </a:hlinkClick>
              </a:rPr>
              <a:t>https://www.cdc.gov/cancer/hpv/basic_info/hpv_oropharyngeal.htm</a:t>
            </a:r>
            <a:r>
              <a:rPr lang="en-US" dirty="0">
                <a:solidFill>
                  <a:schemeClr val="bg1">
                    <a:lumMod val="50000"/>
                  </a:schemeClr>
                </a:solidFill>
                <a:cs typeface="Arial"/>
              </a:rPr>
              <a:t>. </a:t>
            </a:r>
            <a:r>
              <a:rPr lang="en-US" sz="900" dirty="0" err="1">
                <a:solidFill>
                  <a:schemeClr val="bg1">
                    <a:lumMod val="50000"/>
                  </a:schemeClr>
                </a:solidFill>
                <a:latin typeface="+mn-lt"/>
                <a:cs typeface="+mn-cs"/>
              </a:rPr>
              <a:t>Acessado</a:t>
            </a:r>
            <a:r>
              <a:rPr lang="en-US" sz="900" dirty="0">
                <a:solidFill>
                  <a:schemeClr val="bg1">
                    <a:lumMod val="50000"/>
                  </a:schemeClr>
                </a:solidFill>
                <a:latin typeface="+mn-lt"/>
                <a:cs typeface="+mn-cs"/>
              </a:rPr>
              <a:t> em </a:t>
            </a:r>
            <a:r>
              <a:rPr lang="pt-BR" sz="900" dirty="0">
                <a:solidFill>
                  <a:schemeClr val="bg1">
                    <a:lumMod val="50000"/>
                  </a:schemeClr>
                </a:solidFill>
                <a:latin typeface="+mn-lt"/>
                <a:cs typeface="+mn-cs"/>
              </a:rPr>
              <a:t>29 de novembro de 2024</a:t>
            </a:r>
            <a:r>
              <a:rPr lang="en-US" sz="900" dirty="0">
                <a:solidFill>
                  <a:schemeClr val="bg1">
                    <a:lumMod val="50000"/>
                  </a:schemeClr>
                </a:solidFill>
                <a:latin typeface="+mn-lt"/>
                <a:cs typeface="+mn-cs"/>
              </a:rPr>
              <a:t>.</a:t>
            </a:r>
          </a:p>
        </p:txBody>
      </p:sp>
      <p:sp>
        <p:nvSpPr>
          <p:cNvPr id="5" name="Slide Number Placeholder 4">
            <a:extLst>
              <a:ext uri="{FF2B5EF4-FFF2-40B4-BE49-F238E27FC236}">
                <a16:creationId xmlns:a16="http://schemas.microsoft.com/office/drawing/2014/main" id="{B2D7F97A-02D6-44E2-BEBB-1E2D170E0B26}"/>
              </a:ext>
            </a:extLst>
          </p:cNvPr>
          <p:cNvSpPr>
            <a:spLocks noGrp="1"/>
          </p:cNvSpPr>
          <p:nvPr>
            <p:ph type="sldNum" sz="quarter" idx="12"/>
          </p:nvPr>
        </p:nvSpPr>
        <p:spPr/>
        <p:txBody>
          <a:bodyPr/>
          <a:lstStyle/>
          <a:p>
            <a:fld id="{6DD83045-6CB7-4C88-8A4E-57AB94F29488}" type="slidenum">
              <a:rPr lang="en-US" smtClean="0"/>
              <a:t>7</a:t>
            </a:fld>
            <a:endParaRPr lang="en-US"/>
          </a:p>
        </p:txBody>
      </p:sp>
      <p:sp>
        <p:nvSpPr>
          <p:cNvPr id="9" name="Arrow: Chevron 8">
            <a:extLst>
              <a:ext uri="{FF2B5EF4-FFF2-40B4-BE49-F238E27FC236}">
                <a16:creationId xmlns:a16="http://schemas.microsoft.com/office/drawing/2014/main" id="{BDC8140E-0848-7073-E2AB-1A4D7518953A}"/>
              </a:ext>
            </a:extLst>
          </p:cNvPr>
          <p:cNvSpPr/>
          <p:nvPr/>
        </p:nvSpPr>
        <p:spPr>
          <a:xfrm>
            <a:off x="2211308" y="2617754"/>
            <a:ext cx="224368" cy="439737"/>
          </a:xfrm>
          <a:prstGeom prst="chevron">
            <a:avLst>
              <a:gd name="adj" fmla="val 77957"/>
            </a:avLst>
          </a:prstGeom>
          <a:solidFill>
            <a:schemeClr val="bg1"/>
          </a:solidFill>
          <a:ln>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Arrow: Chevron 9">
            <a:extLst>
              <a:ext uri="{FF2B5EF4-FFF2-40B4-BE49-F238E27FC236}">
                <a16:creationId xmlns:a16="http://schemas.microsoft.com/office/drawing/2014/main" id="{69541CC0-CD3F-431A-28B6-84E259E927DE}"/>
              </a:ext>
            </a:extLst>
          </p:cNvPr>
          <p:cNvSpPr/>
          <p:nvPr/>
        </p:nvSpPr>
        <p:spPr>
          <a:xfrm>
            <a:off x="4504266" y="2617754"/>
            <a:ext cx="224368" cy="439737"/>
          </a:xfrm>
          <a:prstGeom prst="chevron">
            <a:avLst>
              <a:gd name="adj" fmla="val 77957"/>
            </a:avLst>
          </a:prstGeom>
          <a:solidFill>
            <a:schemeClr val="bg1"/>
          </a:solidFill>
          <a:ln>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Arrow: Chevron 10">
            <a:extLst>
              <a:ext uri="{FF2B5EF4-FFF2-40B4-BE49-F238E27FC236}">
                <a16:creationId xmlns:a16="http://schemas.microsoft.com/office/drawing/2014/main" id="{41A3B107-9064-598C-F77A-36F86687A148}"/>
              </a:ext>
            </a:extLst>
          </p:cNvPr>
          <p:cNvSpPr/>
          <p:nvPr/>
        </p:nvSpPr>
        <p:spPr>
          <a:xfrm>
            <a:off x="8051728" y="2617754"/>
            <a:ext cx="224368" cy="439737"/>
          </a:xfrm>
          <a:prstGeom prst="chevron">
            <a:avLst>
              <a:gd name="adj" fmla="val 77957"/>
            </a:avLst>
          </a:prstGeom>
          <a:solidFill>
            <a:schemeClr val="bg1"/>
          </a:solidFill>
          <a:ln>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TextBox 3">
            <a:extLst>
              <a:ext uri="{FF2B5EF4-FFF2-40B4-BE49-F238E27FC236}">
                <a16:creationId xmlns:a16="http://schemas.microsoft.com/office/drawing/2014/main" id="{2B8EBBAF-07FA-B772-3F4B-0C3A74AC5654}"/>
              </a:ext>
            </a:extLst>
          </p:cNvPr>
          <p:cNvSpPr txBox="1"/>
          <p:nvPr/>
        </p:nvSpPr>
        <p:spPr>
          <a:xfrm>
            <a:off x="7027030" y="4182417"/>
            <a:ext cx="4110985" cy="400110"/>
          </a:xfrm>
          <a:prstGeom prst="rect">
            <a:avLst/>
          </a:prstGeom>
          <a:noFill/>
        </p:spPr>
        <p:txBody>
          <a:bodyPr wrap="square">
            <a:spAutoFit/>
          </a:bodyPr>
          <a:lstStyle/>
          <a:p>
            <a:pPr algn="r"/>
            <a:endParaRPr lang="en-US" sz="2000" i="0">
              <a:solidFill>
                <a:srgbClr val="192F3A"/>
              </a:solidFill>
              <a:effectLst/>
              <a:latin typeface="+mn-lt"/>
            </a:endParaRPr>
          </a:p>
        </p:txBody>
      </p:sp>
      <p:grpSp>
        <p:nvGrpSpPr>
          <p:cNvPr id="29" name="Group 28">
            <a:extLst>
              <a:ext uri="{FF2B5EF4-FFF2-40B4-BE49-F238E27FC236}">
                <a16:creationId xmlns:a16="http://schemas.microsoft.com/office/drawing/2014/main" id="{5C5EA245-BE24-FFD4-750F-5D10ACA68B56}"/>
              </a:ext>
            </a:extLst>
          </p:cNvPr>
          <p:cNvGrpSpPr/>
          <p:nvPr/>
        </p:nvGrpSpPr>
        <p:grpSpPr>
          <a:xfrm>
            <a:off x="612649" y="3346422"/>
            <a:ext cx="10506916" cy="2395959"/>
            <a:chOff x="737277" y="2746033"/>
            <a:chExt cx="11442736" cy="2395959"/>
          </a:xfrm>
        </p:grpSpPr>
        <p:sp>
          <p:nvSpPr>
            <p:cNvPr id="58" name="Text Box 15">
              <a:hlinkClick r:id="" action="ppaction://noaction"/>
              <a:extLst>
                <a:ext uri="{FF2B5EF4-FFF2-40B4-BE49-F238E27FC236}">
                  <a16:creationId xmlns:a16="http://schemas.microsoft.com/office/drawing/2014/main" id="{EFA74D35-07D9-A451-E584-CFEB0382C4E4}"/>
                </a:ext>
              </a:extLst>
            </p:cNvPr>
            <p:cNvSpPr txBox="1">
              <a:spLocks noChangeArrowheads="1"/>
            </p:cNvSpPr>
            <p:nvPr/>
          </p:nvSpPr>
          <p:spPr bwMode="auto">
            <a:xfrm rot="5400000">
              <a:off x="6183023" y="-854999"/>
              <a:ext cx="951509" cy="11042471"/>
            </a:xfrm>
            <a:prstGeom prst="round2SameRect">
              <a:avLst>
                <a:gd name="adj1" fmla="val 9787"/>
                <a:gd name="adj2" fmla="val 0"/>
              </a:avLst>
            </a:prstGeom>
            <a:solidFill>
              <a:schemeClr val="accent1"/>
            </a:solidFill>
            <a:ln w="12700" algn="ctr">
              <a:noFill/>
              <a:miter lim="800000"/>
              <a:headEnd/>
              <a:tailEnd/>
            </a:ln>
            <a:effectLst/>
          </p:spPr>
          <p:txBody>
            <a:bodyPr vert="vert270" lIns="0" tIns="0" rIns="0" bIns="457200" anchor="ctr">
              <a:noAutofit/>
            </a:bodyPr>
            <a:lstStyle>
              <a:defPPr>
                <a:defRPr lang="en-US"/>
              </a:defPPr>
              <a:lvl1pPr algn="ctr" eaLnBrk="0" fontAlgn="base" hangingPunct="0">
                <a:spcBef>
                  <a:spcPct val="0"/>
                </a:spcBef>
                <a:spcAft>
                  <a:spcPct val="0"/>
                </a:spcAft>
              </a:lvl1pPr>
            </a:lstStyle>
            <a:p>
              <a:pPr lvl="0" algn="l" eaLnBrk="1" fontAlgn="auto" hangingPunct="1">
                <a:spcBef>
                  <a:spcPts val="0"/>
                </a:spcBef>
                <a:spcAft>
                  <a:spcPts val="0"/>
                </a:spcAft>
              </a:pPr>
              <a:endParaRPr lang="en-US" sz="2200">
                <a:solidFill>
                  <a:srgbClr val="AB2F85"/>
                </a:solidFill>
              </a:endParaRPr>
            </a:p>
          </p:txBody>
        </p:sp>
        <p:sp>
          <p:nvSpPr>
            <p:cNvPr id="16" name="Freeform: Shape 15">
              <a:extLst>
                <a:ext uri="{FF2B5EF4-FFF2-40B4-BE49-F238E27FC236}">
                  <a16:creationId xmlns:a16="http://schemas.microsoft.com/office/drawing/2014/main" id="{41226758-6B6D-3DEC-CD65-9032AD826EFB}"/>
                </a:ext>
              </a:extLst>
            </p:cNvPr>
            <p:cNvSpPr/>
            <p:nvPr/>
          </p:nvSpPr>
          <p:spPr>
            <a:xfrm flipH="1">
              <a:off x="737277" y="2746033"/>
              <a:ext cx="762416" cy="2395959"/>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endParaRPr lang="en-US">
                <a:solidFill>
                  <a:srgbClr val="6E0047"/>
                </a:solidFill>
              </a:endParaRPr>
            </a:p>
          </p:txBody>
        </p:sp>
      </p:grpSp>
      <p:sp>
        <p:nvSpPr>
          <p:cNvPr id="7" name="TextBox 6">
            <a:extLst>
              <a:ext uri="{FF2B5EF4-FFF2-40B4-BE49-F238E27FC236}">
                <a16:creationId xmlns:a16="http://schemas.microsoft.com/office/drawing/2014/main" id="{9CEC55F5-32C9-CC5F-4E3D-A9C07EB95587}"/>
              </a:ext>
            </a:extLst>
          </p:cNvPr>
          <p:cNvSpPr txBox="1"/>
          <p:nvPr/>
        </p:nvSpPr>
        <p:spPr>
          <a:xfrm>
            <a:off x="2874077" y="4827449"/>
            <a:ext cx="6856270" cy="1292662"/>
          </a:xfrm>
          <a:prstGeom prst="rect">
            <a:avLst/>
          </a:prstGeom>
          <a:noFill/>
        </p:spPr>
        <p:txBody>
          <a:bodyPr wrap="square">
            <a:spAutoFit/>
          </a:bodyPr>
          <a:lstStyle/>
          <a:p>
            <a:r>
              <a:rPr lang="en-US" sz="2400" b="0" i="0" dirty="0">
                <a:solidFill>
                  <a:schemeClr val="bg1"/>
                </a:solidFill>
                <a:effectLst/>
                <a:latin typeface="+mn-lt"/>
              </a:rPr>
              <a:t>O </a:t>
            </a:r>
            <a:r>
              <a:rPr lang="en-US" sz="2400" b="0" i="0" dirty="0" err="1">
                <a:solidFill>
                  <a:schemeClr val="bg1"/>
                </a:solidFill>
                <a:effectLst/>
                <a:latin typeface="+mn-lt"/>
              </a:rPr>
              <a:t>desenvolvimento</a:t>
            </a:r>
            <a:r>
              <a:rPr lang="en-US" sz="2400" b="0" i="0" dirty="0">
                <a:solidFill>
                  <a:schemeClr val="bg1"/>
                </a:solidFill>
                <a:effectLst/>
                <a:latin typeface="+mn-lt"/>
              </a:rPr>
              <a:t> do </a:t>
            </a:r>
            <a:r>
              <a:rPr lang="en-US" sz="2400" b="0" i="0" dirty="0" err="1">
                <a:solidFill>
                  <a:schemeClr val="bg1"/>
                </a:solidFill>
                <a:effectLst/>
                <a:latin typeface="+mn-lt"/>
              </a:rPr>
              <a:t>câncer</a:t>
            </a:r>
            <a:r>
              <a:rPr lang="en-US" sz="2400" b="0" i="0" dirty="0">
                <a:solidFill>
                  <a:schemeClr val="bg1"/>
                </a:solidFill>
                <a:effectLst/>
                <a:latin typeface="+mn-lt"/>
              </a:rPr>
              <a:t> de </a:t>
            </a:r>
            <a:r>
              <a:rPr lang="en-US" sz="2400" b="0" i="0" dirty="0" err="1">
                <a:solidFill>
                  <a:schemeClr val="bg1"/>
                </a:solidFill>
                <a:effectLst/>
                <a:latin typeface="+mn-lt"/>
              </a:rPr>
              <a:t>colo</a:t>
            </a:r>
            <a:r>
              <a:rPr lang="en-US" sz="2400" b="0" i="0" dirty="0">
                <a:solidFill>
                  <a:schemeClr val="bg1"/>
                </a:solidFill>
                <a:effectLst/>
                <a:latin typeface="+mn-lt"/>
              </a:rPr>
              <a:t> do </a:t>
            </a:r>
            <a:r>
              <a:rPr lang="en-US" sz="2400" b="0" i="0" dirty="0" err="1">
                <a:solidFill>
                  <a:schemeClr val="bg1"/>
                </a:solidFill>
                <a:effectLst/>
                <a:latin typeface="+mn-lt"/>
              </a:rPr>
              <a:t>útero</a:t>
            </a:r>
            <a:r>
              <a:rPr lang="en-US" sz="2400" b="0" i="0" dirty="0">
                <a:solidFill>
                  <a:schemeClr val="bg1"/>
                </a:solidFill>
                <a:effectLst/>
                <a:latin typeface="+mn-lt"/>
              </a:rPr>
              <a:t> leva </a:t>
            </a:r>
            <a:r>
              <a:rPr lang="en-US" sz="2400" b="0" i="0" dirty="0" err="1">
                <a:solidFill>
                  <a:schemeClr val="bg1"/>
                </a:solidFill>
                <a:effectLst/>
                <a:latin typeface="+mn-lt"/>
              </a:rPr>
              <a:t>geralmente</a:t>
            </a:r>
            <a:r>
              <a:rPr lang="en-US" sz="2400" b="0" i="0" dirty="0">
                <a:solidFill>
                  <a:schemeClr val="bg1"/>
                </a:solidFill>
                <a:effectLst/>
                <a:latin typeface="+mn-lt"/>
              </a:rPr>
              <a:t> de </a:t>
            </a:r>
            <a:r>
              <a:rPr lang="en-US" sz="3600" b="1" i="0" dirty="0">
                <a:solidFill>
                  <a:schemeClr val="bg1"/>
                </a:solidFill>
                <a:effectLst/>
                <a:latin typeface="+mn-lt"/>
              </a:rPr>
              <a:t>15</a:t>
            </a:r>
            <a:r>
              <a:rPr lang="en-US" sz="2400" b="1" i="0" dirty="0">
                <a:solidFill>
                  <a:schemeClr val="bg1"/>
                </a:solidFill>
                <a:effectLst/>
                <a:latin typeface="+mn-lt"/>
              </a:rPr>
              <a:t> </a:t>
            </a:r>
            <a:r>
              <a:rPr lang="en-US" sz="3600" b="1" i="0" dirty="0">
                <a:solidFill>
                  <a:schemeClr val="bg1"/>
                </a:solidFill>
                <a:effectLst/>
                <a:latin typeface="+mn-lt"/>
              </a:rPr>
              <a:t>a 20 </a:t>
            </a:r>
            <a:r>
              <a:rPr lang="en-US" sz="2400" b="1" i="0" dirty="0">
                <a:solidFill>
                  <a:schemeClr val="bg1"/>
                </a:solidFill>
                <a:effectLst/>
                <a:latin typeface="+mn-lt"/>
              </a:rPr>
              <a:t>anos.</a:t>
            </a:r>
            <a:r>
              <a:rPr lang="en-US" sz="2400" b="1" i="0" baseline="30000" dirty="0">
                <a:solidFill>
                  <a:schemeClr val="bg1"/>
                </a:solidFill>
                <a:effectLst/>
                <a:latin typeface="+mn-lt"/>
              </a:rPr>
              <a:t>2</a:t>
            </a:r>
            <a:r>
              <a:rPr lang="en-US" sz="2400" i="0" baseline="30000" dirty="0">
                <a:solidFill>
                  <a:schemeClr val="bg1"/>
                </a:solidFill>
                <a:effectLst/>
                <a:latin typeface="+mn-lt"/>
              </a:rPr>
              <a:t>,a,b</a:t>
            </a:r>
            <a:r>
              <a:rPr lang="en-US" sz="2400" i="0" dirty="0">
                <a:solidFill>
                  <a:schemeClr val="bg1"/>
                </a:solidFill>
                <a:effectLst/>
                <a:latin typeface="+mn-lt"/>
              </a:rPr>
              <a:t> </a:t>
            </a:r>
          </a:p>
          <a:p>
            <a:endParaRPr lang="en-US" b="1" i="0" dirty="0">
              <a:solidFill>
                <a:srgbClr val="192F3A"/>
              </a:solidFill>
              <a:effectLst/>
              <a:latin typeface="+mn-lt"/>
            </a:endParaRPr>
          </a:p>
        </p:txBody>
      </p:sp>
      <p:sp>
        <p:nvSpPr>
          <p:cNvPr id="3" name="Graphic 78">
            <a:extLst>
              <a:ext uri="{FF2B5EF4-FFF2-40B4-BE49-F238E27FC236}">
                <a16:creationId xmlns:a16="http://schemas.microsoft.com/office/drawing/2014/main" id="{8D276BFD-F272-49F0-679A-064FF2ECE398}"/>
              </a:ext>
            </a:extLst>
          </p:cNvPr>
          <p:cNvSpPr/>
          <p:nvPr/>
        </p:nvSpPr>
        <p:spPr>
          <a:xfrm>
            <a:off x="1673260" y="4889270"/>
            <a:ext cx="762416" cy="674129"/>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chemeClr val="bg1"/>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pic>
        <p:nvPicPr>
          <p:cNvPr id="12" name="Imagem 11" descr="Uma imagem contendo invertebrado, animal, coral&#10;&#10;Descrição gerada automaticamente">
            <a:extLst>
              <a:ext uri="{FF2B5EF4-FFF2-40B4-BE49-F238E27FC236}">
                <a16:creationId xmlns:a16="http://schemas.microsoft.com/office/drawing/2014/main" id="{A6E8C640-BE85-DC20-C0EC-8AEB1487A592}"/>
              </a:ext>
            </a:extLst>
          </p:cNvPr>
          <p:cNvPicPr>
            <a:picLocks noChangeAspect="1"/>
          </p:cNvPicPr>
          <p:nvPr/>
        </p:nvPicPr>
        <p:blipFill>
          <a:blip r:embed="rId5">
            <a:alphaModFix/>
          </a:blip>
          <a:srcRect t="3563"/>
          <a:stretch/>
        </p:blipFill>
        <p:spPr>
          <a:xfrm>
            <a:off x="10448241" y="4267819"/>
            <a:ext cx="1874801" cy="1807985"/>
          </a:xfrm>
          <a:prstGeom prst="rect">
            <a:avLst/>
          </a:prstGeom>
        </p:spPr>
      </p:pic>
      <p:sp>
        <p:nvSpPr>
          <p:cNvPr id="22" name="CaixaDeTexto 21">
            <a:extLst>
              <a:ext uri="{FF2B5EF4-FFF2-40B4-BE49-F238E27FC236}">
                <a16:creationId xmlns:a16="http://schemas.microsoft.com/office/drawing/2014/main" id="{F96EACD3-657C-A792-BC24-6369D28C9456}"/>
              </a:ext>
            </a:extLst>
          </p:cNvPr>
          <p:cNvSpPr txBox="1"/>
          <p:nvPr/>
        </p:nvSpPr>
        <p:spPr>
          <a:xfrm>
            <a:off x="2199372" y="4340004"/>
            <a:ext cx="2372003" cy="256813"/>
          </a:xfrm>
          <a:prstGeom prst="rect">
            <a:avLst/>
          </a:prstGeom>
          <a:noFill/>
        </p:spPr>
        <p:txBody>
          <a:bodyPr wrap="square">
            <a:spAutoFit/>
          </a:bodyPr>
          <a:lstStyle/>
          <a:p>
            <a:r>
              <a:rPr kumimoji="0" lang="pt-BR" sz="105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Gargano JW et al.</a:t>
            </a:r>
            <a:r>
              <a:rPr kumimoji="0" lang="pt-BR" sz="105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endParaRPr lang="pt-BR" baseline="30000" dirty="0"/>
          </a:p>
        </p:txBody>
      </p:sp>
      <p:pic>
        <p:nvPicPr>
          <p:cNvPr id="20" name="Gráfico 19">
            <a:extLst>
              <a:ext uri="{FF2B5EF4-FFF2-40B4-BE49-F238E27FC236}">
                <a16:creationId xmlns:a16="http://schemas.microsoft.com/office/drawing/2014/main" id="{F410F997-9C62-998C-536B-FF800217A34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56631" y="1343360"/>
            <a:ext cx="6966076" cy="2715817"/>
          </a:xfrm>
          <a:prstGeom prst="rect">
            <a:avLst/>
          </a:prstGeom>
        </p:spPr>
      </p:pic>
      <p:sp>
        <p:nvSpPr>
          <p:cNvPr id="21" name="Seta: Entalhada para a Direita 20">
            <a:extLst>
              <a:ext uri="{FF2B5EF4-FFF2-40B4-BE49-F238E27FC236}">
                <a16:creationId xmlns:a16="http://schemas.microsoft.com/office/drawing/2014/main" id="{65A12976-91F1-F93C-A4A2-37CBC45EE653}"/>
              </a:ext>
            </a:extLst>
          </p:cNvPr>
          <p:cNvSpPr/>
          <p:nvPr/>
        </p:nvSpPr>
        <p:spPr>
          <a:xfrm>
            <a:off x="2341641" y="3716380"/>
            <a:ext cx="2372003" cy="450291"/>
          </a:xfrm>
          <a:prstGeom prst="notchedRightArrow">
            <a:avLst/>
          </a:prstGeom>
          <a:solidFill>
            <a:srgbClr val="264A9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Seta: Entalhada para a Direita 22">
            <a:extLst>
              <a:ext uri="{FF2B5EF4-FFF2-40B4-BE49-F238E27FC236}">
                <a16:creationId xmlns:a16="http://schemas.microsoft.com/office/drawing/2014/main" id="{3A64A32E-00CC-6388-BFBA-8EC583A2FF98}"/>
              </a:ext>
            </a:extLst>
          </p:cNvPr>
          <p:cNvSpPr/>
          <p:nvPr/>
        </p:nvSpPr>
        <p:spPr>
          <a:xfrm>
            <a:off x="4680106" y="3716380"/>
            <a:ext cx="2372003" cy="450291"/>
          </a:xfrm>
          <a:prstGeom prst="notchedRight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Seta: Entalhada para a Direita 23">
            <a:extLst>
              <a:ext uri="{FF2B5EF4-FFF2-40B4-BE49-F238E27FC236}">
                <a16:creationId xmlns:a16="http://schemas.microsoft.com/office/drawing/2014/main" id="{445FF6B0-4ADD-D55C-719F-661EAAABA155}"/>
              </a:ext>
            </a:extLst>
          </p:cNvPr>
          <p:cNvSpPr/>
          <p:nvPr/>
        </p:nvSpPr>
        <p:spPr>
          <a:xfrm>
            <a:off x="7004066" y="3716380"/>
            <a:ext cx="2372003" cy="450291"/>
          </a:xfrm>
          <a:prstGeom prst="notchedRightArrow">
            <a:avLst/>
          </a:prstGeom>
          <a:solidFill>
            <a:srgbClr val="1DA6B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Seta: Entalhada para a Direita 24">
            <a:extLst>
              <a:ext uri="{FF2B5EF4-FFF2-40B4-BE49-F238E27FC236}">
                <a16:creationId xmlns:a16="http://schemas.microsoft.com/office/drawing/2014/main" id="{10E13EEE-7B16-8643-50DF-8DAA17AA71F0}"/>
              </a:ext>
            </a:extLst>
          </p:cNvPr>
          <p:cNvSpPr/>
          <p:nvPr/>
        </p:nvSpPr>
        <p:spPr>
          <a:xfrm>
            <a:off x="2452912" y="1433793"/>
            <a:ext cx="2197697"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dirty="0">
              <a:solidFill>
                <a:schemeClr val="bg1"/>
              </a:solidFill>
            </a:endParaRPr>
          </a:p>
        </p:txBody>
      </p:sp>
      <p:sp>
        <p:nvSpPr>
          <p:cNvPr id="26" name="Seta: Entalhada para a Direita 25">
            <a:extLst>
              <a:ext uri="{FF2B5EF4-FFF2-40B4-BE49-F238E27FC236}">
                <a16:creationId xmlns:a16="http://schemas.microsoft.com/office/drawing/2014/main" id="{CFCA8BE6-E744-90D2-5963-A5278212CB24}"/>
              </a:ext>
            </a:extLst>
          </p:cNvPr>
          <p:cNvSpPr/>
          <p:nvPr/>
        </p:nvSpPr>
        <p:spPr>
          <a:xfrm>
            <a:off x="2452912" y="2094703"/>
            <a:ext cx="2197697"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27" name="Seta: Entalhada para a Direita 26">
            <a:extLst>
              <a:ext uri="{FF2B5EF4-FFF2-40B4-BE49-F238E27FC236}">
                <a16:creationId xmlns:a16="http://schemas.microsoft.com/office/drawing/2014/main" id="{BFA90241-B1C7-678A-3E3D-2E13BBE99D39}"/>
              </a:ext>
            </a:extLst>
          </p:cNvPr>
          <p:cNvSpPr/>
          <p:nvPr/>
        </p:nvSpPr>
        <p:spPr>
          <a:xfrm>
            <a:off x="2450666" y="2603142"/>
            <a:ext cx="3832389"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28" name="Seta: Entalhada para a Direita 27">
            <a:extLst>
              <a:ext uri="{FF2B5EF4-FFF2-40B4-BE49-F238E27FC236}">
                <a16:creationId xmlns:a16="http://schemas.microsoft.com/office/drawing/2014/main" id="{A8AE1704-33DB-89DC-CDD0-A12775B72B06}"/>
              </a:ext>
            </a:extLst>
          </p:cNvPr>
          <p:cNvSpPr/>
          <p:nvPr/>
        </p:nvSpPr>
        <p:spPr>
          <a:xfrm>
            <a:off x="2450666" y="3138245"/>
            <a:ext cx="5601062"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30" name="CaixaDeTexto 29">
            <a:extLst>
              <a:ext uri="{FF2B5EF4-FFF2-40B4-BE49-F238E27FC236}">
                <a16:creationId xmlns:a16="http://schemas.microsoft.com/office/drawing/2014/main" id="{1BD9D7FF-ACCE-B019-9E3F-20AEDECA5893}"/>
              </a:ext>
            </a:extLst>
          </p:cNvPr>
          <p:cNvSpPr txBox="1"/>
          <p:nvPr/>
        </p:nvSpPr>
        <p:spPr>
          <a:xfrm>
            <a:off x="2932767" y="989291"/>
            <a:ext cx="1189749" cy="307777"/>
          </a:xfrm>
          <a:prstGeom prst="rect">
            <a:avLst/>
          </a:prstGeom>
          <a:noFill/>
        </p:spPr>
        <p:txBody>
          <a:bodyPr wrap="none" rtlCol="0">
            <a:spAutoFit/>
          </a:bodyPr>
          <a:lstStyle/>
          <a:p>
            <a:r>
              <a:rPr lang="pt-BR" sz="1400" b="1" dirty="0"/>
              <a:t>Curto prazo</a:t>
            </a:r>
          </a:p>
        </p:txBody>
      </p:sp>
      <p:sp>
        <p:nvSpPr>
          <p:cNvPr id="31" name="CaixaDeTexto 30">
            <a:extLst>
              <a:ext uri="{FF2B5EF4-FFF2-40B4-BE49-F238E27FC236}">
                <a16:creationId xmlns:a16="http://schemas.microsoft.com/office/drawing/2014/main" id="{EDD52288-4E36-A268-0775-BF17889CFD5E}"/>
              </a:ext>
            </a:extLst>
          </p:cNvPr>
          <p:cNvSpPr txBox="1"/>
          <p:nvPr/>
        </p:nvSpPr>
        <p:spPr>
          <a:xfrm>
            <a:off x="5279727" y="989291"/>
            <a:ext cx="1228221" cy="307777"/>
          </a:xfrm>
          <a:prstGeom prst="rect">
            <a:avLst/>
          </a:prstGeom>
          <a:noFill/>
        </p:spPr>
        <p:txBody>
          <a:bodyPr wrap="none" rtlCol="0">
            <a:spAutoFit/>
          </a:bodyPr>
          <a:lstStyle/>
          <a:p>
            <a:r>
              <a:rPr lang="pt-BR" sz="1400" b="1" dirty="0"/>
              <a:t>Médio prazo</a:t>
            </a:r>
          </a:p>
        </p:txBody>
      </p:sp>
      <p:sp>
        <p:nvSpPr>
          <p:cNvPr id="32" name="CaixaDeTexto 31">
            <a:extLst>
              <a:ext uri="{FF2B5EF4-FFF2-40B4-BE49-F238E27FC236}">
                <a16:creationId xmlns:a16="http://schemas.microsoft.com/office/drawing/2014/main" id="{D21CC39F-4F90-C106-49A6-E3FDBF30BB9F}"/>
              </a:ext>
            </a:extLst>
          </p:cNvPr>
          <p:cNvSpPr txBox="1"/>
          <p:nvPr/>
        </p:nvSpPr>
        <p:spPr>
          <a:xfrm>
            <a:off x="7504767" y="989291"/>
            <a:ext cx="1257075" cy="307777"/>
          </a:xfrm>
          <a:prstGeom prst="rect">
            <a:avLst/>
          </a:prstGeom>
          <a:noFill/>
        </p:spPr>
        <p:txBody>
          <a:bodyPr wrap="none" rtlCol="0">
            <a:spAutoFit/>
          </a:bodyPr>
          <a:lstStyle/>
          <a:p>
            <a:r>
              <a:rPr lang="pt-BR" sz="1400" b="1" dirty="0"/>
              <a:t>Longo prazo</a:t>
            </a:r>
          </a:p>
        </p:txBody>
      </p:sp>
      <p:sp>
        <p:nvSpPr>
          <p:cNvPr id="33" name="CaixaDeTexto 32">
            <a:extLst>
              <a:ext uri="{FF2B5EF4-FFF2-40B4-BE49-F238E27FC236}">
                <a16:creationId xmlns:a16="http://schemas.microsoft.com/office/drawing/2014/main" id="{F07CAC63-78C2-206C-F3D8-544F55BC97DD}"/>
              </a:ext>
            </a:extLst>
          </p:cNvPr>
          <p:cNvSpPr txBox="1"/>
          <p:nvPr/>
        </p:nvSpPr>
        <p:spPr>
          <a:xfrm>
            <a:off x="2720025" y="1573470"/>
            <a:ext cx="1643399" cy="292388"/>
          </a:xfrm>
          <a:prstGeom prst="rect">
            <a:avLst/>
          </a:prstGeom>
          <a:noFill/>
        </p:spPr>
        <p:txBody>
          <a:bodyPr wrap="none" rtlCol="0">
            <a:spAutoFit/>
          </a:bodyPr>
          <a:lstStyle/>
          <a:p>
            <a:r>
              <a:rPr lang="pt-BR" sz="1300" b="1" dirty="0"/>
              <a:t>Infecção pelo HPV</a:t>
            </a:r>
          </a:p>
        </p:txBody>
      </p:sp>
      <p:sp>
        <p:nvSpPr>
          <p:cNvPr id="34" name="CaixaDeTexto 33">
            <a:extLst>
              <a:ext uri="{FF2B5EF4-FFF2-40B4-BE49-F238E27FC236}">
                <a16:creationId xmlns:a16="http://schemas.microsoft.com/office/drawing/2014/main" id="{1DE1F029-1083-5D6B-6078-0CD6DF7ADBAF}"/>
              </a:ext>
            </a:extLst>
          </p:cNvPr>
          <p:cNvSpPr txBox="1"/>
          <p:nvPr/>
        </p:nvSpPr>
        <p:spPr>
          <a:xfrm>
            <a:off x="2720025" y="2266625"/>
            <a:ext cx="1578124" cy="292388"/>
          </a:xfrm>
          <a:prstGeom prst="rect">
            <a:avLst/>
          </a:prstGeom>
          <a:noFill/>
        </p:spPr>
        <p:txBody>
          <a:bodyPr wrap="none" rtlCol="0">
            <a:spAutoFit/>
          </a:bodyPr>
          <a:lstStyle/>
          <a:p>
            <a:r>
              <a:rPr lang="pt-BR" sz="1300" b="1" dirty="0"/>
              <a:t>Verrugas genitais</a:t>
            </a:r>
          </a:p>
        </p:txBody>
      </p:sp>
      <p:sp>
        <p:nvSpPr>
          <p:cNvPr id="35" name="CaixaDeTexto 34">
            <a:extLst>
              <a:ext uri="{FF2B5EF4-FFF2-40B4-BE49-F238E27FC236}">
                <a16:creationId xmlns:a16="http://schemas.microsoft.com/office/drawing/2014/main" id="{25AFD222-BFF9-D088-8801-BDF5639CA923}"/>
              </a:ext>
            </a:extLst>
          </p:cNvPr>
          <p:cNvSpPr txBox="1"/>
          <p:nvPr/>
        </p:nvSpPr>
        <p:spPr>
          <a:xfrm>
            <a:off x="2720025" y="2761589"/>
            <a:ext cx="2954655" cy="292388"/>
          </a:xfrm>
          <a:prstGeom prst="rect">
            <a:avLst/>
          </a:prstGeom>
          <a:noFill/>
        </p:spPr>
        <p:txBody>
          <a:bodyPr wrap="none" rtlCol="0">
            <a:spAutoFit/>
          </a:bodyPr>
          <a:lstStyle/>
          <a:p>
            <a:r>
              <a:rPr lang="pt-BR" sz="1300" b="1" dirty="0"/>
              <a:t>Neoplasias intraepiteliais cervicais</a:t>
            </a:r>
          </a:p>
        </p:txBody>
      </p:sp>
      <p:sp>
        <p:nvSpPr>
          <p:cNvPr id="36" name="CaixaDeTexto 35">
            <a:extLst>
              <a:ext uri="{FF2B5EF4-FFF2-40B4-BE49-F238E27FC236}">
                <a16:creationId xmlns:a16="http://schemas.microsoft.com/office/drawing/2014/main" id="{06D3340D-CF51-C5BC-7839-11316F003804}"/>
              </a:ext>
            </a:extLst>
          </p:cNvPr>
          <p:cNvSpPr txBox="1"/>
          <p:nvPr/>
        </p:nvSpPr>
        <p:spPr>
          <a:xfrm>
            <a:off x="2874077" y="3283217"/>
            <a:ext cx="2459328" cy="292388"/>
          </a:xfrm>
          <a:prstGeom prst="rect">
            <a:avLst/>
          </a:prstGeom>
          <a:noFill/>
        </p:spPr>
        <p:txBody>
          <a:bodyPr wrap="none" rtlCol="0">
            <a:spAutoFit/>
          </a:bodyPr>
          <a:lstStyle/>
          <a:p>
            <a:r>
              <a:rPr lang="pt-BR" sz="1300" b="1" dirty="0"/>
              <a:t>Cânceres causados por HPV</a:t>
            </a:r>
          </a:p>
        </p:txBody>
      </p:sp>
      <p:sp>
        <p:nvSpPr>
          <p:cNvPr id="37" name="CaixaDeTexto 36">
            <a:extLst>
              <a:ext uri="{FF2B5EF4-FFF2-40B4-BE49-F238E27FC236}">
                <a16:creationId xmlns:a16="http://schemas.microsoft.com/office/drawing/2014/main" id="{602DB569-3AF5-4C43-1BB8-F24405EC2448}"/>
              </a:ext>
            </a:extLst>
          </p:cNvPr>
          <p:cNvSpPr txBox="1"/>
          <p:nvPr/>
        </p:nvSpPr>
        <p:spPr>
          <a:xfrm>
            <a:off x="3140475" y="3816617"/>
            <a:ext cx="615874" cy="261610"/>
          </a:xfrm>
          <a:prstGeom prst="rect">
            <a:avLst/>
          </a:prstGeom>
          <a:noFill/>
        </p:spPr>
        <p:txBody>
          <a:bodyPr wrap="none" rtlCol="0">
            <a:spAutoFit/>
          </a:bodyPr>
          <a:lstStyle/>
          <a:p>
            <a:r>
              <a:rPr lang="pt-BR" sz="1100" b="1" dirty="0">
                <a:solidFill>
                  <a:schemeClr val="bg1"/>
                </a:solidFill>
              </a:rPr>
              <a:t>Meses</a:t>
            </a:r>
          </a:p>
        </p:txBody>
      </p:sp>
      <p:sp>
        <p:nvSpPr>
          <p:cNvPr id="38" name="CaixaDeTexto 37">
            <a:extLst>
              <a:ext uri="{FF2B5EF4-FFF2-40B4-BE49-F238E27FC236}">
                <a16:creationId xmlns:a16="http://schemas.microsoft.com/office/drawing/2014/main" id="{C2ACEDF7-4BDA-1B51-50FA-B58A5EA27577}"/>
              </a:ext>
            </a:extLst>
          </p:cNvPr>
          <p:cNvSpPr txBox="1"/>
          <p:nvPr/>
        </p:nvSpPr>
        <p:spPr>
          <a:xfrm>
            <a:off x="5570204" y="3816617"/>
            <a:ext cx="538930" cy="261610"/>
          </a:xfrm>
          <a:prstGeom prst="rect">
            <a:avLst/>
          </a:prstGeom>
          <a:noFill/>
        </p:spPr>
        <p:txBody>
          <a:bodyPr wrap="none" rtlCol="0">
            <a:spAutoFit/>
          </a:bodyPr>
          <a:lstStyle/>
          <a:p>
            <a:r>
              <a:rPr lang="pt-BR" sz="1100" b="1" dirty="0">
                <a:solidFill>
                  <a:schemeClr val="bg1"/>
                </a:solidFill>
              </a:rPr>
              <a:t>Anos</a:t>
            </a:r>
          </a:p>
        </p:txBody>
      </p:sp>
      <p:sp>
        <p:nvSpPr>
          <p:cNvPr id="39" name="CaixaDeTexto 38">
            <a:extLst>
              <a:ext uri="{FF2B5EF4-FFF2-40B4-BE49-F238E27FC236}">
                <a16:creationId xmlns:a16="http://schemas.microsoft.com/office/drawing/2014/main" id="{A417930B-AD4A-4685-5889-5E6195B2EE43}"/>
              </a:ext>
            </a:extLst>
          </p:cNvPr>
          <p:cNvSpPr txBox="1"/>
          <p:nvPr/>
        </p:nvSpPr>
        <p:spPr>
          <a:xfrm>
            <a:off x="7750025" y="3816617"/>
            <a:ext cx="766557" cy="261610"/>
          </a:xfrm>
          <a:prstGeom prst="rect">
            <a:avLst/>
          </a:prstGeom>
          <a:noFill/>
        </p:spPr>
        <p:txBody>
          <a:bodyPr wrap="none" rtlCol="0">
            <a:spAutoFit/>
          </a:bodyPr>
          <a:lstStyle/>
          <a:p>
            <a:r>
              <a:rPr lang="pt-BR" sz="1100" b="1" dirty="0">
                <a:solidFill>
                  <a:schemeClr val="bg1"/>
                </a:solidFill>
              </a:rPr>
              <a:t>Décadas</a:t>
            </a:r>
          </a:p>
        </p:txBody>
      </p:sp>
      <p:sp>
        <p:nvSpPr>
          <p:cNvPr id="40" name="CaixaDeTexto 39">
            <a:extLst>
              <a:ext uri="{FF2B5EF4-FFF2-40B4-BE49-F238E27FC236}">
                <a16:creationId xmlns:a16="http://schemas.microsoft.com/office/drawing/2014/main" id="{B21BBAA3-304F-9A7C-97DF-A666E13B7604}"/>
              </a:ext>
            </a:extLst>
          </p:cNvPr>
          <p:cNvSpPr txBox="1"/>
          <p:nvPr/>
        </p:nvSpPr>
        <p:spPr>
          <a:xfrm>
            <a:off x="4088426" y="4150517"/>
            <a:ext cx="3851182" cy="292388"/>
          </a:xfrm>
          <a:prstGeom prst="rect">
            <a:avLst/>
          </a:prstGeom>
          <a:noFill/>
        </p:spPr>
        <p:txBody>
          <a:bodyPr wrap="none" rtlCol="0">
            <a:spAutoFit/>
          </a:bodyPr>
          <a:lstStyle/>
          <a:p>
            <a:r>
              <a:rPr lang="pt-BR" sz="1300" b="1" dirty="0"/>
              <a:t>Tempo estimado a partir da exposição ao HPV</a:t>
            </a:r>
          </a:p>
        </p:txBody>
      </p:sp>
    </p:spTree>
    <p:extLst>
      <p:ext uri="{BB962C8B-B14F-4D97-AF65-F5344CB8AC3E}">
        <p14:creationId xmlns:p14="http://schemas.microsoft.com/office/powerpoint/2010/main" val="34881604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up)">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Imagem 36" descr="Uma imagem contendo Diagrama&#10;&#10;Descrição gerada automaticamente">
            <a:extLst>
              <a:ext uri="{FF2B5EF4-FFF2-40B4-BE49-F238E27FC236}">
                <a16:creationId xmlns:a16="http://schemas.microsoft.com/office/drawing/2014/main" id="{35B42270-9027-49C9-4311-EDF0E56FC715}"/>
              </a:ext>
            </a:extLst>
          </p:cNvPr>
          <p:cNvPicPr>
            <a:picLocks noChangeAspect="1"/>
          </p:cNvPicPr>
          <p:nvPr/>
        </p:nvPicPr>
        <p:blipFill>
          <a:blip r:embed="rId2"/>
          <a:stretch>
            <a:fillRect/>
          </a:stretch>
        </p:blipFill>
        <p:spPr>
          <a:xfrm>
            <a:off x="2419002" y="2079466"/>
            <a:ext cx="9049877" cy="4400246"/>
          </a:xfrm>
          <a:prstGeom prst="rect">
            <a:avLst/>
          </a:prstGeom>
        </p:spPr>
      </p:pic>
      <p:sp>
        <p:nvSpPr>
          <p:cNvPr id="14" name="Título 13">
            <a:extLst>
              <a:ext uri="{FF2B5EF4-FFF2-40B4-BE49-F238E27FC236}">
                <a16:creationId xmlns:a16="http://schemas.microsoft.com/office/drawing/2014/main" id="{5A52B3F8-D4EE-64E4-721F-34D39A66FF7D}"/>
              </a:ext>
            </a:extLst>
          </p:cNvPr>
          <p:cNvSpPr>
            <a:spLocks noGrp="1"/>
          </p:cNvSpPr>
          <p:nvPr>
            <p:ph type="title"/>
          </p:nvPr>
        </p:nvSpPr>
        <p:spPr>
          <a:xfrm>
            <a:off x="278688" y="123825"/>
            <a:ext cx="10678872" cy="951509"/>
          </a:xfrm>
        </p:spPr>
        <p:txBody>
          <a:bodyPr/>
          <a:lstStyle/>
          <a:p>
            <a:r>
              <a:rPr lang="pt-BR" dirty="0"/>
              <a:t>A Evolução da Infecção Pelo HPV para o Câncer de Colo do Útero</a:t>
            </a:r>
            <a:r>
              <a:rPr lang="pt-BR" baseline="30000" dirty="0"/>
              <a:t>1</a:t>
            </a:r>
          </a:p>
        </p:txBody>
      </p:sp>
      <p:sp>
        <p:nvSpPr>
          <p:cNvPr id="25" name="Retângulo 24">
            <a:extLst>
              <a:ext uri="{FF2B5EF4-FFF2-40B4-BE49-F238E27FC236}">
                <a16:creationId xmlns:a16="http://schemas.microsoft.com/office/drawing/2014/main" id="{347FF8FE-7254-94C5-00C3-C80975B4237A}"/>
              </a:ext>
            </a:extLst>
          </p:cNvPr>
          <p:cNvSpPr/>
          <p:nvPr/>
        </p:nvSpPr>
        <p:spPr>
          <a:xfrm>
            <a:off x="4013670" y="1814401"/>
            <a:ext cx="3168268" cy="4644306"/>
          </a:xfrm>
          <a:prstGeom prst="rect">
            <a:avLst/>
          </a:prstGeom>
          <a:solidFill>
            <a:srgbClr val="7030A0">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orbel"/>
              <a:ea typeface="+mn-ea"/>
              <a:cs typeface="+mn-cs"/>
            </a:endParaRPr>
          </a:p>
        </p:txBody>
      </p:sp>
      <p:sp>
        <p:nvSpPr>
          <p:cNvPr id="30" name="Retângulo 29">
            <a:extLst>
              <a:ext uri="{FF2B5EF4-FFF2-40B4-BE49-F238E27FC236}">
                <a16:creationId xmlns:a16="http://schemas.microsoft.com/office/drawing/2014/main" id="{73DC5BC6-7851-1461-CC34-FC544F8C3C12}"/>
              </a:ext>
            </a:extLst>
          </p:cNvPr>
          <p:cNvSpPr/>
          <p:nvPr/>
        </p:nvSpPr>
        <p:spPr>
          <a:xfrm>
            <a:off x="7206381" y="1841363"/>
            <a:ext cx="4252144" cy="4862124"/>
          </a:xfrm>
          <a:prstGeom prst="rect">
            <a:avLst/>
          </a:prstGeom>
          <a:solidFill>
            <a:schemeClr val="accent6">
              <a:alpha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orbel"/>
              <a:ea typeface="+mn-ea"/>
              <a:cs typeface="+mn-cs"/>
            </a:endParaRPr>
          </a:p>
        </p:txBody>
      </p:sp>
      <p:sp>
        <p:nvSpPr>
          <p:cNvPr id="31" name="Retângulo 30">
            <a:extLst>
              <a:ext uri="{FF2B5EF4-FFF2-40B4-BE49-F238E27FC236}">
                <a16:creationId xmlns:a16="http://schemas.microsoft.com/office/drawing/2014/main" id="{2C14CBEA-163C-0524-790A-460B7F0E271C}"/>
              </a:ext>
            </a:extLst>
          </p:cNvPr>
          <p:cNvSpPr/>
          <p:nvPr/>
        </p:nvSpPr>
        <p:spPr>
          <a:xfrm>
            <a:off x="2486366" y="1767118"/>
            <a:ext cx="1516638" cy="4712593"/>
          </a:xfrm>
          <a:prstGeom prst="rect">
            <a:avLst/>
          </a:prstGeom>
          <a:solidFill>
            <a:srgbClr val="6EC5E7">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orbel"/>
              <a:ea typeface="+mn-ea"/>
              <a:cs typeface="+mn-cs"/>
            </a:endParaRPr>
          </a:p>
        </p:txBody>
      </p:sp>
      <p:sp>
        <p:nvSpPr>
          <p:cNvPr id="32" name="CaixaDeTexto 31">
            <a:extLst>
              <a:ext uri="{FF2B5EF4-FFF2-40B4-BE49-F238E27FC236}">
                <a16:creationId xmlns:a16="http://schemas.microsoft.com/office/drawing/2014/main" id="{024232D3-C5AA-8135-5497-2091B85A6AA7}"/>
              </a:ext>
            </a:extLst>
          </p:cNvPr>
          <p:cNvSpPr txBox="1"/>
          <p:nvPr/>
        </p:nvSpPr>
        <p:spPr>
          <a:xfrm>
            <a:off x="723121" y="3364317"/>
            <a:ext cx="1695880" cy="2462213"/>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Zona Superficial</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Zona intermediária</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Camada basal</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Membrana basal</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Derme</a:t>
            </a:r>
          </a:p>
        </p:txBody>
      </p:sp>
      <p:sp>
        <p:nvSpPr>
          <p:cNvPr id="38" name="CaixaDeTexto 37">
            <a:extLst>
              <a:ext uri="{FF2B5EF4-FFF2-40B4-BE49-F238E27FC236}">
                <a16:creationId xmlns:a16="http://schemas.microsoft.com/office/drawing/2014/main" id="{8FEE8236-00A7-124C-C676-0F2023761F15}"/>
              </a:ext>
            </a:extLst>
          </p:cNvPr>
          <p:cNvSpPr txBox="1"/>
          <p:nvPr/>
        </p:nvSpPr>
        <p:spPr>
          <a:xfrm>
            <a:off x="766043" y="2965281"/>
            <a:ext cx="1695880"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Epitélio escamoso</a:t>
            </a:r>
          </a:p>
        </p:txBody>
      </p:sp>
      <p:sp>
        <p:nvSpPr>
          <p:cNvPr id="39" name="CaixaDeTexto 38">
            <a:extLst>
              <a:ext uri="{FF2B5EF4-FFF2-40B4-BE49-F238E27FC236}">
                <a16:creationId xmlns:a16="http://schemas.microsoft.com/office/drawing/2014/main" id="{ACA3CC93-ED9B-BF74-E85E-2209BE82459F}"/>
              </a:ext>
            </a:extLst>
          </p:cNvPr>
          <p:cNvSpPr txBox="1"/>
          <p:nvPr/>
        </p:nvSpPr>
        <p:spPr>
          <a:xfrm>
            <a:off x="1001942" y="2613946"/>
            <a:ext cx="3044244"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Partículas virais infecciosas</a:t>
            </a:r>
          </a:p>
        </p:txBody>
      </p:sp>
      <p:sp>
        <p:nvSpPr>
          <p:cNvPr id="40" name="CaixaDeTexto 39">
            <a:extLst>
              <a:ext uri="{FF2B5EF4-FFF2-40B4-BE49-F238E27FC236}">
                <a16:creationId xmlns:a16="http://schemas.microsoft.com/office/drawing/2014/main" id="{2B3AB808-D2A0-AD50-D0E0-7B3BFEE15007}"/>
              </a:ext>
            </a:extLst>
          </p:cNvPr>
          <p:cNvSpPr txBox="1"/>
          <p:nvPr/>
        </p:nvSpPr>
        <p:spPr>
          <a:xfrm>
            <a:off x="4654562" y="1925577"/>
            <a:ext cx="3336976"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Grau 1              Grau 2                 Grau 3</a:t>
            </a:r>
          </a:p>
        </p:txBody>
      </p:sp>
      <p:sp>
        <p:nvSpPr>
          <p:cNvPr id="41" name="CaixaDeTexto 40">
            <a:extLst>
              <a:ext uri="{FF2B5EF4-FFF2-40B4-BE49-F238E27FC236}">
                <a16:creationId xmlns:a16="http://schemas.microsoft.com/office/drawing/2014/main" id="{9D6A4CF7-86E0-ADFA-7430-2A7E552C2F96}"/>
              </a:ext>
            </a:extLst>
          </p:cNvPr>
          <p:cNvSpPr txBox="1"/>
          <p:nvPr/>
        </p:nvSpPr>
        <p:spPr>
          <a:xfrm>
            <a:off x="4097683" y="1280674"/>
            <a:ext cx="3336976"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Baixo Grau                            Alto Grau</a:t>
            </a:r>
          </a:p>
        </p:txBody>
      </p:sp>
      <p:cxnSp>
        <p:nvCxnSpPr>
          <p:cNvPr id="45" name="Conector reto 44">
            <a:extLst>
              <a:ext uri="{FF2B5EF4-FFF2-40B4-BE49-F238E27FC236}">
                <a16:creationId xmlns:a16="http://schemas.microsoft.com/office/drawing/2014/main" id="{C5A49239-1799-8FCF-8CF1-A7257586D9E5}"/>
              </a:ext>
            </a:extLst>
          </p:cNvPr>
          <p:cNvCxnSpPr>
            <a:cxnSpLocks/>
          </p:cNvCxnSpPr>
          <p:nvPr/>
        </p:nvCxnSpPr>
        <p:spPr>
          <a:xfrm>
            <a:off x="246192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47" name="Conector reto 46">
            <a:extLst>
              <a:ext uri="{FF2B5EF4-FFF2-40B4-BE49-F238E27FC236}">
                <a16:creationId xmlns:a16="http://schemas.microsoft.com/office/drawing/2014/main" id="{4EB14D7C-4334-101B-D0A6-F8B3F94DBB34}"/>
              </a:ext>
            </a:extLst>
          </p:cNvPr>
          <p:cNvCxnSpPr>
            <a:cxnSpLocks/>
          </p:cNvCxnSpPr>
          <p:nvPr/>
        </p:nvCxnSpPr>
        <p:spPr>
          <a:xfrm>
            <a:off x="397576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49" name="Conector reto 48">
            <a:extLst>
              <a:ext uri="{FF2B5EF4-FFF2-40B4-BE49-F238E27FC236}">
                <a16:creationId xmlns:a16="http://schemas.microsoft.com/office/drawing/2014/main" id="{13A37B15-BD4B-1B6F-B560-6F85C2E21FDD}"/>
              </a:ext>
            </a:extLst>
          </p:cNvPr>
          <p:cNvCxnSpPr>
            <a:cxnSpLocks/>
          </p:cNvCxnSpPr>
          <p:nvPr/>
        </p:nvCxnSpPr>
        <p:spPr>
          <a:xfrm>
            <a:off x="2461923" y="1290320"/>
            <a:ext cx="1513840" cy="0"/>
          </a:xfrm>
          <a:prstGeom prst="line">
            <a:avLst/>
          </a:prstGeom>
        </p:spPr>
        <p:style>
          <a:lnRef idx="1">
            <a:schemeClr val="dk1"/>
          </a:lnRef>
          <a:fillRef idx="0">
            <a:schemeClr val="dk1"/>
          </a:fillRef>
          <a:effectRef idx="0">
            <a:schemeClr val="dk1"/>
          </a:effectRef>
          <a:fontRef idx="minor">
            <a:schemeClr val="tx1"/>
          </a:fontRef>
        </p:style>
      </p:cxnSp>
      <p:cxnSp>
        <p:nvCxnSpPr>
          <p:cNvPr id="51" name="Conector reto 50">
            <a:extLst>
              <a:ext uri="{FF2B5EF4-FFF2-40B4-BE49-F238E27FC236}">
                <a16:creationId xmlns:a16="http://schemas.microsoft.com/office/drawing/2014/main" id="{109013B1-3822-BF14-0B92-DE1E0224E028}"/>
              </a:ext>
            </a:extLst>
          </p:cNvPr>
          <p:cNvCxnSpPr>
            <a:cxnSpLocks/>
          </p:cNvCxnSpPr>
          <p:nvPr/>
        </p:nvCxnSpPr>
        <p:spPr>
          <a:xfrm>
            <a:off x="401640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2" name="Conector reto 51">
            <a:extLst>
              <a:ext uri="{FF2B5EF4-FFF2-40B4-BE49-F238E27FC236}">
                <a16:creationId xmlns:a16="http://schemas.microsoft.com/office/drawing/2014/main" id="{1A35C26A-5B20-BD0A-5D0E-AF0FE0BD835B}"/>
              </a:ext>
            </a:extLst>
          </p:cNvPr>
          <p:cNvCxnSpPr>
            <a:cxnSpLocks/>
          </p:cNvCxnSpPr>
          <p:nvPr/>
        </p:nvCxnSpPr>
        <p:spPr>
          <a:xfrm>
            <a:off x="8839200"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3" name="Conector reto 52">
            <a:extLst>
              <a:ext uri="{FF2B5EF4-FFF2-40B4-BE49-F238E27FC236}">
                <a16:creationId xmlns:a16="http://schemas.microsoft.com/office/drawing/2014/main" id="{CA8DB013-5625-2BC6-7B0C-A150CE24EC6F}"/>
              </a:ext>
            </a:extLst>
          </p:cNvPr>
          <p:cNvCxnSpPr>
            <a:cxnSpLocks/>
          </p:cNvCxnSpPr>
          <p:nvPr/>
        </p:nvCxnSpPr>
        <p:spPr>
          <a:xfrm>
            <a:off x="4016403" y="1290320"/>
            <a:ext cx="4822797" cy="0"/>
          </a:xfrm>
          <a:prstGeom prst="line">
            <a:avLst/>
          </a:prstGeom>
        </p:spPr>
        <p:style>
          <a:lnRef idx="1">
            <a:schemeClr val="dk1"/>
          </a:lnRef>
          <a:fillRef idx="0">
            <a:schemeClr val="dk1"/>
          </a:fillRef>
          <a:effectRef idx="0">
            <a:schemeClr val="dk1"/>
          </a:effectRef>
          <a:fontRef idx="minor">
            <a:schemeClr val="tx1"/>
          </a:fontRef>
        </p:style>
      </p:cxnSp>
      <p:cxnSp>
        <p:nvCxnSpPr>
          <p:cNvPr id="55" name="Conector reto 54">
            <a:extLst>
              <a:ext uri="{FF2B5EF4-FFF2-40B4-BE49-F238E27FC236}">
                <a16:creationId xmlns:a16="http://schemas.microsoft.com/office/drawing/2014/main" id="{24D83002-DF33-BAE5-BB27-6BBD00E5043A}"/>
              </a:ext>
            </a:extLst>
          </p:cNvPr>
          <p:cNvCxnSpPr>
            <a:cxnSpLocks/>
          </p:cNvCxnSpPr>
          <p:nvPr/>
        </p:nvCxnSpPr>
        <p:spPr>
          <a:xfrm>
            <a:off x="547944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6" name="Conector reto 55">
            <a:extLst>
              <a:ext uri="{FF2B5EF4-FFF2-40B4-BE49-F238E27FC236}">
                <a16:creationId xmlns:a16="http://schemas.microsoft.com/office/drawing/2014/main" id="{B0328AE6-DCEE-B454-4C27-9C42A17BA2D1}"/>
              </a:ext>
            </a:extLst>
          </p:cNvPr>
          <p:cNvCxnSpPr>
            <a:cxnSpLocks/>
          </p:cNvCxnSpPr>
          <p:nvPr/>
        </p:nvCxnSpPr>
        <p:spPr>
          <a:xfrm>
            <a:off x="11460480"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7" name="Conector reto 56">
            <a:extLst>
              <a:ext uri="{FF2B5EF4-FFF2-40B4-BE49-F238E27FC236}">
                <a16:creationId xmlns:a16="http://schemas.microsoft.com/office/drawing/2014/main" id="{3243ADBE-636E-B2AF-0AF3-884389A8E3C4}"/>
              </a:ext>
            </a:extLst>
          </p:cNvPr>
          <p:cNvCxnSpPr>
            <a:cxnSpLocks/>
          </p:cNvCxnSpPr>
          <p:nvPr/>
        </p:nvCxnSpPr>
        <p:spPr>
          <a:xfrm>
            <a:off x="8950960" y="1290320"/>
            <a:ext cx="2509520" cy="0"/>
          </a:xfrm>
          <a:prstGeom prst="line">
            <a:avLst/>
          </a:prstGeom>
        </p:spPr>
        <p:style>
          <a:lnRef idx="1">
            <a:schemeClr val="dk1"/>
          </a:lnRef>
          <a:fillRef idx="0">
            <a:schemeClr val="dk1"/>
          </a:fillRef>
          <a:effectRef idx="0">
            <a:schemeClr val="dk1"/>
          </a:effectRef>
          <a:fontRef idx="minor">
            <a:schemeClr val="tx1"/>
          </a:fontRef>
        </p:style>
      </p:cxnSp>
      <p:cxnSp>
        <p:nvCxnSpPr>
          <p:cNvPr id="59" name="Conector reto 58">
            <a:extLst>
              <a:ext uri="{FF2B5EF4-FFF2-40B4-BE49-F238E27FC236}">
                <a16:creationId xmlns:a16="http://schemas.microsoft.com/office/drawing/2014/main" id="{AB38AE62-418C-176D-EC67-87D3F64DB9B5}"/>
              </a:ext>
            </a:extLst>
          </p:cNvPr>
          <p:cNvCxnSpPr>
            <a:cxnSpLocks/>
          </p:cNvCxnSpPr>
          <p:nvPr/>
        </p:nvCxnSpPr>
        <p:spPr>
          <a:xfrm>
            <a:off x="8961120" y="1290320"/>
            <a:ext cx="0" cy="294640"/>
          </a:xfrm>
          <a:prstGeom prst="line">
            <a:avLst/>
          </a:prstGeom>
        </p:spPr>
        <p:style>
          <a:lnRef idx="1">
            <a:schemeClr val="dk1"/>
          </a:lnRef>
          <a:fillRef idx="0">
            <a:schemeClr val="dk1"/>
          </a:fillRef>
          <a:effectRef idx="0">
            <a:schemeClr val="dk1"/>
          </a:effectRef>
          <a:fontRef idx="minor">
            <a:schemeClr val="tx1"/>
          </a:fontRef>
        </p:style>
      </p:cxnSp>
      <p:sp>
        <p:nvSpPr>
          <p:cNvPr id="60" name="CaixaDeTexto 59">
            <a:extLst>
              <a:ext uri="{FF2B5EF4-FFF2-40B4-BE49-F238E27FC236}">
                <a16:creationId xmlns:a16="http://schemas.microsoft.com/office/drawing/2014/main" id="{7BAA01D8-EFF6-4A92-9010-4B309E0110BF}"/>
              </a:ext>
            </a:extLst>
          </p:cNvPr>
          <p:cNvSpPr txBox="1"/>
          <p:nvPr/>
        </p:nvSpPr>
        <p:spPr>
          <a:xfrm>
            <a:off x="2171398" y="914821"/>
            <a:ext cx="2074606"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60B5CC">
                    <a:lumMod val="75000"/>
                  </a:srgbClr>
                </a:solidFill>
                <a:effectLst/>
                <a:uLnTx/>
                <a:uFillTx/>
                <a:latin typeface="Arial" panose="020B0604020202020204"/>
                <a:ea typeface="+mn-ea"/>
                <a:cs typeface="+mn-cs"/>
              </a:rPr>
              <a:t>Cérvice normal</a:t>
            </a:r>
          </a:p>
        </p:txBody>
      </p:sp>
      <p:sp>
        <p:nvSpPr>
          <p:cNvPr id="61" name="CaixaDeTexto 60">
            <a:extLst>
              <a:ext uri="{FF2B5EF4-FFF2-40B4-BE49-F238E27FC236}">
                <a16:creationId xmlns:a16="http://schemas.microsoft.com/office/drawing/2014/main" id="{BAFF4B0A-C3BF-7D55-54F2-A1963E89D351}"/>
              </a:ext>
            </a:extLst>
          </p:cNvPr>
          <p:cNvSpPr txBox="1"/>
          <p:nvPr/>
        </p:nvSpPr>
        <p:spPr>
          <a:xfrm>
            <a:off x="4234652" y="866543"/>
            <a:ext cx="471630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0AD00"/>
                </a:solidFill>
                <a:effectLst/>
                <a:uLnTx/>
                <a:uFillTx/>
                <a:latin typeface="Arial" panose="020B0604020202020204"/>
                <a:ea typeface="+mn-ea"/>
                <a:cs typeface="+mn-cs"/>
              </a:rPr>
              <a:t>Lesão intraepitelial escamosa</a:t>
            </a:r>
          </a:p>
        </p:txBody>
      </p:sp>
      <p:sp>
        <p:nvSpPr>
          <p:cNvPr id="62" name="CaixaDeTexto 61">
            <a:extLst>
              <a:ext uri="{FF2B5EF4-FFF2-40B4-BE49-F238E27FC236}">
                <a16:creationId xmlns:a16="http://schemas.microsoft.com/office/drawing/2014/main" id="{34B6F802-A63E-C279-73CC-F1FE4313E30B}"/>
              </a:ext>
            </a:extLst>
          </p:cNvPr>
          <p:cNvSpPr txBox="1"/>
          <p:nvPr/>
        </p:nvSpPr>
        <p:spPr>
          <a:xfrm>
            <a:off x="9090070" y="914821"/>
            <a:ext cx="2260941"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C00000"/>
                </a:solidFill>
                <a:effectLst/>
                <a:uLnTx/>
                <a:uFillTx/>
                <a:latin typeface="Arial" panose="020B0604020202020204"/>
                <a:ea typeface="+mn-ea"/>
                <a:cs typeface="+mn-cs"/>
              </a:rPr>
              <a:t>Câncer invasivo</a:t>
            </a:r>
          </a:p>
        </p:txBody>
      </p:sp>
      <p:sp>
        <p:nvSpPr>
          <p:cNvPr id="66" name="Rectangle 4">
            <a:extLst>
              <a:ext uri="{FF2B5EF4-FFF2-40B4-BE49-F238E27FC236}">
                <a16:creationId xmlns:a16="http://schemas.microsoft.com/office/drawing/2014/main" id="{41A649D6-295A-A9D8-A65F-9C3BCFA30696}"/>
              </a:ext>
            </a:extLst>
          </p:cNvPr>
          <p:cNvSpPr/>
          <p:nvPr/>
        </p:nvSpPr>
        <p:spPr>
          <a:xfrm>
            <a:off x="126124" y="6458153"/>
            <a:ext cx="10265234"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6A6A6"/>
                </a:solidFill>
                <a:effectLst/>
                <a:uLnTx/>
                <a:uFillTx/>
                <a:latin typeface="Arial" panose="020B0604020202020204"/>
                <a:ea typeface="+mn-ea"/>
                <a:cs typeface="+mn-cs"/>
              </a:rPr>
              <a:t>1. Woodman CBJ, Collins SI, Young LS. The natural history of cevical HPV infection: unresolved issues. </a:t>
            </a:r>
            <a:r>
              <a:rPr kumimoji="0" lang="fr-FR" sz="800" b="0" i="1" u="none" strike="noStrike" kern="1200" cap="none" spc="0" normalizeH="0" baseline="0" noProof="0" dirty="0">
                <a:ln>
                  <a:noFill/>
                </a:ln>
                <a:solidFill>
                  <a:srgbClr val="A6A6A6"/>
                </a:solidFill>
                <a:effectLst/>
                <a:uLnTx/>
                <a:uFillTx/>
                <a:latin typeface="Arial" panose="020B0604020202020204"/>
                <a:ea typeface="+mn-ea"/>
                <a:cs typeface="+mn-cs"/>
              </a:rPr>
              <a:t>Nat Rev Cancer</a:t>
            </a:r>
            <a:r>
              <a:rPr kumimoji="0" lang="fr-FR" sz="800" b="0" i="0" u="none" strike="noStrike" kern="1200" cap="none" spc="0" normalizeH="0" baseline="0" noProof="0" dirty="0">
                <a:ln>
                  <a:noFill/>
                </a:ln>
                <a:solidFill>
                  <a:srgbClr val="A6A6A6"/>
                </a:solidFill>
                <a:effectLst/>
                <a:uLnTx/>
                <a:uFillTx/>
                <a:latin typeface="Arial" panose="020B0604020202020204"/>
                <a:ea typeface="+mn-ea"/>
                <a:cs typeface="+mn-cs"/>
              </a:rPr>
              <a:t>. 2007;7(1):11-22.</a:t>
            </a:r>
          </a:p>
        </p:txBody>
      </p:sp>
      <p:cxnSp>
        <p:nvCxnSpPr>
          <p:cNvPr id="3" name="Conector reto 2">
            <a:extLst>
              <a:ext uri="{FF2B5EF4-FFF2-40B4-BE49-F238E27FC236}">
                <a16:creationId xmlns:a16="http://schemas.microsoft.com/office/drawing/2014/main" id="{6D43DCD2-BE08-7D6B-A89B-680B84CAA788}"/>
              </a:ext>
            </a:extLst>
          </p:cNvPr>
          <p:cNvCxnSpPr>
            <a:cxnSpLocks/>
          </p:cNvCxnSpPr>
          <p:nvPr/>
        </p:nvCxnSpPr>
        <p:spPr>
          <a:xfrm>
            <a:off x="4013670" y="1827155"/>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4" name="Conector reto 3">
            <a:extLst>
              <a:ext uri="{FF2B5EF4-FFF2-40B4-BE49-F238E27FC236}">
                <a16:creationId xmlns:a16="http://schemas.microsoft.com/office/drawing/2014/main" id="{0DA27DC2-EAFB-0D6A-71A3-8AB18CB77395}"/>
              </a:ext>
            </a:extLst>
          </p:cNvPr>
          <p:cNvCxnSpPr>
            <a:cxnSpLocks/>
          </p:cNvCxnSpPr>
          <p:nvPr/>
        </p:nvCxnSpPr>
        <p:spPr>
          <a:xfrm>
            <a:off x="8836467" y="1827155"/>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 name="Conector reto 4">
            <a:extLst>
              <a:ext uri="{FF2B5EF4-FFF2-40B4-BE49-F238E27FC236}">
                <a16:creationId xmlns:a16="http://schemas.microsoft.com/office/drawing/2014/main" id="{CAF75B3E-ACD2-AFDD-C19D-7C7A771B1897}"/>
              </a:ext>
            </a:extLst>
          </p:cNvPr>
          <p:cNvCxnSpPr>
            <a:cxnSpLocks/>
          </p:cNvCxnSpPr>
          <p:nvPr/>
        </p:nvCxnSpPr>
        <p:spPr>
          <a:xfrm>
            <a:off x="4013670" y="1827155"/>
            <a:ext cx="4822797" cy="0"/>
          </a:xfrm>
          <a:prstGeom prst="line">
            <a:avLst/>
          </a:prstGeom>
        </p:spPr>
        <p:style>
          <a:lnRef idx="1">
            <a:schemeClr val="dk1"/>
          </a:lnRef>
          <a:fillRef idx="0">
            <a:schemeClr val="dk1"/>
          </a:fillRef>
          <a:effectRef idx="0">
            <a:schemeClr val="dk1"/>
          </a:effectRef>
          <a:fontRef idx="minor">
            <a:schemeClr val="tx1"/>
          </a:fontRef>
        </p:style>
      </p:cxnSp>
      <p:cxnSp>
        <p:nvCxnSpPr>
          <p:cNvPr id="6" name="Conector reto 5">
            <a:extLst>
              <a:ext uri="{FF2B5EF4-FFF2-40B4-BE49-F238E27FC236}">
                <a16:creationId xmlns:a16="http://schemas.microsoft.com/office/drawing/2014/main" id="{386CFB20-45E3-A943-DE2C-AB3E0B62686E}"/>
              </a:ext>
            </a:extLst>
          </p:cNvPr>
          <p:cNvCxnSpPr>
            <a:cxnSpLocks/>
          </p:cNvCxnSpPr>
          <p:nvPr/>
        </p:nvCxnSpPr>
        <p:spPr>
          <a:xfrm>
            <a:off x="5476710" y="1827155"/>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7" name="Conector reto 6">
            <a:extLst>
              <a:ext uri="{FF2B5EF4-FFF2-40B4-BE49-F238E27FC236}">
                <a16:creationId xmlns:a16="http://schemas.microsoft.com/office/drawing/2014/main" id="{013487AB-C4BD-461E-246F-896898A956C2}"/>
              </a:ext>
            </a:extLst>
          </p:cNvPr>
          <p:cNvCxnSpPr>
            <a:cxnSpLocks/>
          </p:cNvCxnSpPr>
          <p:nvPr/>
        </p:nvCxnSpPr>
        <p:spPr>
          <a:xfrm>
            <a:off x="7181938" y="1831635"/>
            <a:ext cx="0" cy="294640"/>
          </a:xfrm>
          <a:prstGeom prst="line">
            <a:avLst/>
          </a:prstGeom>
        </p:spPr>
        <p:style>
          <a:lnRef idx="1">
            <a:schemeClr val="dk1"/>
          </a:lnRef>
          <a:fillRef idx="0">
            <a:schemeClr val="dk1"/>
          </a:fillRef>
          <a:effectRef idx="0">
            <a:schemeClr val="dk1"/>
          </a:effectRef>
          <a:fontRef idx="minor">
            <a:schemeClr val="tx1"/>
          </a:fontRef>
        </p:style>
      </p:cxnSp>
      <p:sp>
        <p:nvSpPr>
          <p:cNvPr id="8" name="CaixaDeTexto 7">
            <a:extLst>
              <a:ext uri="{FF2B5EF4-FFF2-40B4-BE49-F238E27FC236}">
                <a16:creationId xmlns:a16="http://schemas.microsoft.com/office/drawing/2014/main" id="{5CA652E5-DFCC-A2B5-36A5-C8B57885A15A}"/>
              </a:ext>
            </a:extLst>
          </p:cNvPr>
          <p:cNvSpPr txBox="1"/>
          <p:nvPr/>
        </p:nvSpPr>
        <p:spPr>
          <a:xfrm>
            <a:off x="4250083" y="1530354"/>
            <a:ext cx="3336976"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Neoplasia cervical intraepitelial</a:t>
            </a:r>
          </a:p>
        </p:txBody>
      </p:sp>
    </p:spTree>
    <p:extLst>
      <p:ext uri="{BB962C8B-B14F-4D97-AF65-F5344CB8AC3E}">
        <p14:creationId xmlns:p14="http://schemas.microsoft.com/office/powerpoint/2010/main" val="7510756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Imagem 20" descr="Uma imagem contendo diferente, grupo&#10;&#10;Descrição gerada automaticamente">
            <a:extLst>
              <a:ext uri="{FF2B5EF4-FFF2-40B4-BE49-F238E27FC236}">
                <a16:creationId xmlns:a16="http://schemas.microsoft.com/office/drawing/2014/main" id="{B56154DF-BFF3-34B2-2891-F58BD9B0EA68}"/>
              </a:ext>
            </a:extLst>
          </p:cNvPr>
          <p:cNvPicPr>
            <a:picLocks noChangeAspect="1"/>
          </p:cNvPicPr>
          <p:nvPr/>
        </p:nvPicPr>
        <p:blipFill>
          <a:blip r:embed="rId2"/>
          <a:stretch>
            <a:fillRect/>
          </a:stretch>
        </p:blipFill>
        <p:spPr>
          <a:xfrm>
            <a:off x="1911974" y="2267521"/>
            <a:ext cx="9586808" cy="3356864"/>
          </a:xfrm>
          <a:prstGeom prst="rect">
            <a:avLst/>
          </a:prstGeom>
        </p:spPr>
      </p:pic>
      <p:sp>
        <p:nvSpPr>
          <p:cNvPr id="2" name="Título 1"/>
          <p:cNvSpPr>
            <a:spLocks noGrp="1"/>
          </p:cNvSpPr>
          <p:nvPr>
            <p:ph type="title"/>
          </p:nvPr>
        </p:nvSpPr>
        <p:spPr/>
        <p:txBody>
          <a:bodyPr>
            <a:normAutofit/>
          </a:bodyPr>
          <a:lstStyle/>
          <a:p>
            <a:r>
              <a:rPr lang="pt-BR" sz="3200" dirty="0"/>
              <a:t>A Evolução da Infecção pelo HPV</a:t>
            </a:r>
            <a:r>
              <a:rPr lang="pt-BR" sz="3200" baseline="30000" dirty="0"/>
              <a:t>1</a:t>
            </a:r>
          </a:p>
        </p:txBody>
      </p:sp>
      <p:sp>
        <p:nvSpPr>
          <p:cNvPr id="3" name="Espaço Reservado para Conteúdo 2"/>
          <p:cNvSpPr>
            <a:spLocks noGrp="1"/>
          </p:cNvSpPr>
          <p:nvPr>
            <p:ph idx="1"/>
          </p:nvPr>
        </p:nvSpPr>
        <p:spPr>
          <a:xfrm>
            <a:off x="266700" y="1044627"/>
            <a:ext cx="11658600" cy="530195"/>
          </a:xfrm>
        </p:spPr>
        <p:txBody>
          <a:bodyPr>
            <a:normAutofit/>
          </a:bodyPr>
          <a:lstStyle/>
          <a:p>
            <a:pPr marL="0" indent="0">
              <a:buNone/>
            </a:pPr>
            <a:r>
              <a:rPr lang="pt-BR" b="1" dirty="0">
                <a:solidFill>
                  <a:schemeClr val="accent4"/>
                </a:solidFill>
              </a:rPr>
              <a:t>INFECÇÃO ATIVA </a:t>
            </a:r>
            <a:r>
              <a:rPr lang="pt-BR" b="1" dirty="0">
                <a:solidFill>
                  <a:schemeClr val="accent4"/>
                </a:solidFill>
                <a:sym typeface="Wingdings" panose="05000000000000000000" pitchFamily="2" charset="2"/>
              </a:rPr>
              <a:t> </a:t>
            </a:r>
            <a:r>
              <a:rPr lang="pt-BR" b="1" dirty="0">
                <a:solidFill>
                  <a:schemeClr val="accent4"/>
                </a:solidFill>
              </a:rPr>
              <a:t>ELIMINAÇÃO </a:t>
            </a:r>
            <a:r>
              <a:rPr lang="pt-BR" b="1" dirty="0">
                <a:solidFill>
                  <a:schemeClr val="accent4"/>
                </a:solidFill>
                <a:sym typeface="Wingdings" panose="05000000000000000000" pitchFamily="2" charset="2"/>
              </a:rPr>
              <a:t> </a:t>
            </a:r>
            <a:r>
              <a:rPr lang="pt-BR" b="1" dirty="0">
                <a:solidFill>
                  <a:schemeClr val="accent4"/>
                </a:solidFill>
              </a:rPr>
              <a:t>LATÊNCIA? </a:t>
            </a:r>
            <a:r>
              <a:rPr lang="pt-BR" b="1" dirty="0">
                <a:solidFill>
                  <a:schemeClr val="accent4"/>
                </a:solidFill>
                <a:sym typeface="Wingdings" panose="05000000000000000000" pitchFamily="2" charset="2"/>
              </a:rPr>
              <a:t> REATIVAÇÃO</a:t>
            </a:r>
            <a:r>
              <a:rPr lang="pt-BR" b="1" baseline="30000" dirty="0">
                <a:solidFill>
                  <a:schemeClr val="accent4"/>
                </a:solidFill>
                <a:sym typeface="Wingdings" panose="05000000000000000000" pitchFamily="2" charset="2"/>
              </a:rPr>
              <a:t>1</a:t>
            </a:r>
            <a:endParaRPr lang="pt-BR" b="1" dirty="0">
              <a:solidFill>
                <a:schemeClr val="accent4"/>
              </a:solidFill>
            </a:endParaRPr>
          </a:p>
        </p:txBody>
      </p:sp>
      <p:sp>
        <p:nvSpPr>
          <p:cNvPr id="5" name="Retângulo 4"/>
          <p:cNvSpPr/>
          <p:nvPr/>
        </p:nvSpPr>
        <p:spPr>
          <a:xfrm>
            <a:off x="278688" y="6425558"/>
            <a:ext cx="10086793"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Doorbar</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J. Host control of human papillomavirus infection and disease.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Best </a:t>
            </a:r>
            <a:r>
              <a:rPr kumimoji="0" lang="en-US"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Pract</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Res Clin </a:t>
            </a:r>
            <a:r>
              <a:rPr kumimoji="0" lang="en-US"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Obstet</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Gynaecol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2018;47:27-41.</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endParaRPr>
          </a:p>
        </p:txBody>
      </p:sp>
      <p:sp>
        <p:nvSpPr>
          <p:cNvPr id="8" name="CaixaDeTexto 7"/>
          <p:cNvSpPr txBox="1"/>
          <p:nvPr/>
        </p:nvSpPr>
        <p:spPr>
          <a:xfrm>
            <a:off x="2012236" y="1939023"/>
            <a:ext cx="1872208"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Infecção ativa</a:t>
            </a:r>
          </a:p>
        </p:txBody>
      </p:sp>
      <p:sp>
        <p:nvSpPr>
          <p:cNvPr id="9" name="CaixaDeTexto 8"/>
          <p:cNvSpPr txBox="1"/>
          <p:nvPr/>
        </p:nvSpPr>
        <p:spPr>
          <a:xfrm>
            <a:off x="4024504" y="1939023"/>
            <a:ext cx="222386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Regressão imune</a:t>
            </a:r>
          </a:p>
        </p:txBody>
      </p:sp>
      <p:sp>
        <p:nvSpPr>
          <p:cNvPr id="10" name="CaixaDeTexto 9"/>
          <p:cNvSpPr txBox="1"/>
          <p:nvPr/>
        </p:nvSpPr>
        <p:spPr>
          <a:xfrm>
            <a:off x="6500396" y="1939023"/>
            <a:ext cx="163252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Latência </a:t>
            </a:r>
          </a:p>
        </p:txBody>
      </p:sp>
      <p:sp>
        <p:nvSpPr>
          <p:cNvPr id="11" name="CaixaDeTexto 10"/>
          <p:cNvSpPr txBox="1"/>
          <p:nvPr/>
        </p:nvSpPr>
        <p:spPr>
          <a:xfrm>
            <a:off x="8888492" y="1939023"/>
            <a:ext cx="273630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Reativação da latência</a:t>
            </a:r>
          </a:p>
        </p:txBody>
      </p:sp>
      <p:sp>
        <p:nvSpPr>
          <p:cNvPr id="12" name="CaixaDeTexto 11"/>
          <p:cNvSpPr txBox="1"/>
          <p:nvPr/>
        </p:nvSpPr>
        <p:spPr>
          <a:xfrm>
            <a:off x="466921" y="3227430"/>
            <a:ext cx="1272988" cy="6924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300" b="1" i="0" u="none" strike="noStrike" kern="0" cap="none" spc="0" normalizeH="0" baseline="0" noProof="0" dirty="0">
                <a:ln>
                  <a:noFill/>
                </a:ln>
                <a:solidFill>
                  <a:srgbClr val="000000"/>
                </a:solidFill>
                <a:effectLst/>
                <a:uLnTx/>
                <a:uFillTx/>
                <a:latin typeface="Arial"/>
                <a:ea typeface="+mn-ea"/>
                <a:cs typeface="Arial"/>
                <a:sym typeface="Arial"/>
              </a:rPr>
              <a:t>Camadas celulares em diferenciação</a:t>
            </a:r>
          </a:p>
        </p:txBody>
      </p:sp>
      <p:sp>
        <p:nvSpPr>
          <p:cNvPr id="13" name="CaixaDeTexto 12"/>
          <p:cNvSpPr txBox="1"/>
          <p:nvPr/>
        </p:nvSpPr>
        <p:spPr>
          <a:xfrm>
            <a:off x="486912" y="4447042"/>
            <a:ext cx="12187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300" b="1" i="0" u="none" strike="noStrike" kern="0" cap="none" spc="0" normalizeH="0" baseline="0" noProof="0" dirty="0">
                <a:ln>
                  <a:noFill/>
                </a:ln>
                <a:solidFill>
                  <a:srgbClr val="000000"/>
                </a:solidFill>
                <a:effectLst/>
                <a:uLnTx/>
                <a:uFillTx/>
                <a:latin typeface="Arial"/>
                <a:ea typeface="+mn-ea"/>
                <a:cs typeface="Arial"/>
                <a:sym typeface="Arial"/>
              </a:rPr>
              <a:t>Camada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300" b="1" i="0" u="none" strike="noStrike" kern="0" cap="none" spc="0" normalizeH="0" baseline="0" noProof="0" dirty="0">
                <a:ln>
                  <a:noFill/>
                </a:ln>
                <a:solidFill>
                  <a:srgbClr val="000000"/>
                </a:solidFill>
                <a:effectLst/>
                <a:uLnTx/>
                <a:uFillTx/>
                <a:latin typeface="Arial"/>
                <a:ea typeface="+mn-ea"/>
                <a:cs typeface="Arial"/>
                <a:sym typeface="Arial"/>
              </a:rPr>
              <a:t>basal</a:t>
            </a:r>
          </a:p>
        </p:txBody>
      </p:sp>
      <p:sp>
        <p:nvSpPr>
          <p:cNvPr id="4" name="Arrow: Down 3">
            <a:extLst>
              <a:ext uri="{FF2B5EF4-FFF2-40B4-BE49-F238E27FC236}">
                <a16:creationId xmlns:a16="http://schemas.microsoft.com/office/drawing/2014/main" id="{CF681466-D24E-4A9B-892E-415290C4F8B2}"/>
              </a:ext>
            </a:extLst>
          </p:cNvPr>
          <p:cNvSpPr/>
          <p:nvPr/>
        </p:nvSpPr>
        <p:spPr>
          <a:xfrm rot="16200000">
            <a:off x="3917758" y="3823972"/>
            <a:ext cx="360040" cy="612068"/>
          </a:xfrm>
          <a:prstGeom prst="downArrow">
            <a:avLst/>
          </a:pr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5" name="Arrow: Down 14">
            <a:extLst>
              <a:ext uri="{FF2B5EF4-FFF2-40B4-BE49-F238E27FC236}">
                <a16:creationId xmlns:a16="http://schemas.microsoft.com/office/drawing/2014/main" id="{9FCC9576-3ED2-42CF-950E-C2DC44C767E5}"/>
              </a:ext>
            </a:extLst>
          </p:cNvPr>
          <p:cNvSpPr/>
          <p:nvPr/>
        </p:nvSpPr>
        <p:spPr>
          <a:xfrm>
            <a:off x="2783632" y="4998743"/>
            <a:ext cx="360040" cy="592021"/>
          </a:xfrm>
          <a:prstGeom prst="downArrow">
            <a:avLst/>
          </a:pr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TextBox 15">
            <a:extLst>
              <a:ext uri="{FF2B5EF4-FFF2-40B4-BE49-F238E27FC236}">
                <a16:creationId xmlns:a16="http://schemas.microsoft.com/office/drawing/2014/main" id="{7E948628-8E9C-4A6A-9CC8-60050D9D075D}"/>
              </a:ext>
            </a:extLst>
          </p:cNvPr>
          <p:cNvSpPr txBox="1"/>
          <p:nvPr/>
        </p:nvSpPr>
        <p:spPr>
          <a:xfrm>
            <a:off x="2562740" y="5492685"/>
            <a:ext cx="80182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err="1">
                <a:ln>
                  <a:noFill/>
                </a:ln>
                <a:solidFill>
                  <a:srgbClr val="000000"/>
                </a:solidFill>
                <a:effectLst/>
                <a:uLnTx/>
                <a:uFillTx/>
                <a:latin typeface="Invention" panose="020B0503020008020204" pitchFamily="34" charset="0"/>
                <a:ea typeface="+mn-ea"/>
                <a:cs typeface="Arial"/>
                <a:sym typeface="Arial"/>
              </a:rPr>
              <a:t>Doença</a:t>
            </a:r>
            <a:endParaRPr kumimoji="0" lang="en-US" sz="1400" b="1" i="0" u="none" strike="noStrike" kern="0" cap="none" spc="0" normalizeH="0" baseline="0" noProof="0" dirty="0">
              <a:ln>
                <a:noFill/>
              </a:ln>
              <a:solidFill>
                <a:srgbClr val="000000"/>
              </a:solidFill>
              <a:effectLst/>
              <a:uLnTx/>
              <a:uFillTx/>
              <a:latin typeface="Invention" panose="020B0503020008020204" pitchFamily="34" charset="0"/>
              <a:ea typeface="+mn-ea"/>
              <a:cs typeface="Arial"/>
              <a:sym typeface="Arial"/>
            </a:endParaRPr>
          </a:p>
        </p:txBody>
      </p:sp>
      <p:sp>
        <p:nvSpPr>
          <p:cNvPr id="17" name="Arrow: Down 16">
            <a:extLst>
              <a:ext uri="{FF2B5EF4-FFF2-40B4-BE49-F238E27FC236}">
                <a16:creationId xmlns:a16="http://schemas.microsoft.com/office/drawing/2014/main" id="{A878D2F4-9D2F-43CA-81E1-CE87C172373D}"/>
              </a:ext>
            </a:extLst>
          </p:cNvPr>
          <p:cNvSpPr/>
          <p:nvPr/>
        </p:nvSpPr>
        <p:spPr>
          <a:xfrm rot="16200000">
            <a:off x="6116076" y="3823972"/>
            <a:ext cx="360040" cy="612068"/>
          </a:xfrm>
          <a:prstGeom prst="downArrow">
            <a:avLst/>
          </a:pr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4" name="TextBox 13">
            <a:extLst>
              <a:ext uri="{FF2B5EF4-FFF2-40B4-BE49-F238E27FC236}">
                <a16:creationId xmlns:a16="http://schemas.microsoft.com/office/drawing/2014/main" id="{BFBC7062-3EEE-96F4-726F-1F3C93795A8C}"/>
              </a:ext>
            </a:extLst>
          </p:cNvPr>
          <p:cNvSpPr txBox="1"/>
          <p:nvPr/>
        </p:nvSpPr>
        <p:spPr>
          <a:xfrm>
            <a:off x="297227" y="6290834"/>
            <a:ext cx="224708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Doorbar</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J.¹</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24" name="Chave Esquerda 23">
            <a:extLst>
              <a:ext uri="{FF2B5EF4-FFF2-40B4-BE49-F238E27FC236}">
                <a16:creationId xmlns:a16="http://schemas.microsoft.com/office/drawing/2014/main" id="{6B453029-08B7-0C88-6D27-8546D4E5D96B}"/>
              </a:ext>
            </a:extLst>
          </p:cNvPr>
          <p:cNvSpPr/>
          <p:nvPr/>
        </p:nvSpPr>
        <p:spPr>
          <a:xfrm>
            <a:off x="1694329" y="2752165"/>
            <a:ext cx="217645" cy="1694877"/>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solidFill>
                  <a:sysClr val="windowText" lastClr="000000"/>
                </a:solidFill>
              </a:ln>
              <a:solidFill>
                <a:srgbClr val="292929"/>
              </a:solidFill>
              <a:effectLst/>
              <a:uLnTx/>
              <a:uFillTx/>
              <a:latin typeface="Arial" panose="020B0604020202020204"/>
              <a:ea typeface="+mn-ea"/>
              <a:cs typeface="+mn-cs"/>
            </a:endParaRPr>
          </a:p>
        </p:txBody>
      </p:sp>
      <p:cxnSp>
        <p:nvCxnSpPr>
          <p:cNvPr id="7" name="Conector reto 6">
            <a:extLst>
              <a:ext uri="{FF2B5EF4-FFF2-40B4-BE49-F238E27FC236}">
                <a16:creationId xmlns:a16="http://schemas.microsoft.com/office/drawing/2014/main" id="{38CD7CF6-866F-9144-D4B3-2F3991DF3D63}"/>
              </a:ext>
            </a:extLst>
          </p:cNvPr>
          <p:cNvCxnSpPr>
            <a:cxnSpLocks/>
          </p:cNvCxnSpPr>
          <p:nvPr/>
        </p:nvCxnSpPr>
        <p:spPr>
          <a:xfrm>
            <a:off x="-37" y="1959951"/>
            <a:ext cx="44136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 name="Conector reto 17">
            <a:extLst>
              <a:ext uri="{FF2B5EF4-FFF2-40B4-BE49-F238E27FC236}">
                <a16:creationId xmlns:a16="http://schemas.microsoft.com/office/drawing/2014/main" id="{F52EDCC1-AD1E-5F61-3446-E56C49940BD4}"/>
              </a:ext>
            </a:extLst>
          </p:cNvPr>
          <p:cNvCxnSpPr>
            <a:cxnSpLocks/>
          </p:cNvCxnSpPr>
          <p:nvPr/>
        </p:nvCxnSpPr>
        <p:spPr>
          <a:xfrm flipV="1">
            <a:off x="421341" y="1959951"/>
            <a:ext cx="0" cy="393384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 name="Conector reto 18">
            <a:extLst>
              <a:ext uri="{FF2B5EF4-FFF2-40B4-BE49-F238E27FC236}">
                <a16:creationId xmlns:a16="http://schemas.microsoft.com/office/drawing/2014/main" id="{58475386-B452-4DED-DAE8-F9C26E49D51F}"/>
              </a:ext>
            </a:extLst>
          </p:cNvPr>
          <p:cNvCxnSpPr>
            <a:cxnSpLocks/>
          </p:cNvCxnSpPr>
          <p:nvPr/>
        </p:nvCxnSpPr>
        <p:spPr>
          <a:xfrm>
            <a:off x="421340" y="5902408"/>
            <a:ext cx="1098407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0" name="Imagem 19" descr="Uma imagem contendo invertebrado, animal, coral&#10;&#10;Descrição gerada automaticamente">
            <a:extLst>
              <a:ext uri="{FF2B5EF4-FFF2-40B4-BE49-F238E27FC236}">
                <a16:creationId xmlns:a16="http://schemas.microsoft.com/office/drawing/2014/main" id="{6AA5EF8A-C377-6150-B318-0D2B43DDC7EE}"/>
              </a:ext>
            </a:extLst>
          </p:cNvPr>
          <p:cNvPicPr>
            <a:picLocks noChangeAspect="1"/>
          </p:cNvPicPr>
          <p:nvPr/>
        </p:nvPicPr>
        <p:blipFill>
          <a:blip r:embed="rId3">
            <a:alphaModFix/>
          </a:blip>
          <a:srcRect t="-1593"/>
          <a:stretch/>
        </p:blipFill>
        <p:spPr>
          <a:xfrm>
            <a:off x="11284347" y="5716620"/>
            <a:ext cx="333247" cy="338554"/>
          </a:xfrm>
          <a:prstGeom prst="rect">
            <a:avLst/>
          </a:prstGeom>
        </p:spPr>
      </p:pic>
      <p:pic>
        <p:nvPicPr>
          <p:cNvPr id="22" name="Imagem 21" descr="Uma imagem contendo invertebrado, animal, coral&#10;&#10;Descrição gerada automaticamente">
            <a:extLst>
              <a:ext uri="{FF2B5EF4-FFF2-40B4-BE49-F238E27FC236}">
                <a16:creationId xmlns:a16="http://schemas.microsoft.com/office/drawing/2014/main" id="{1D4DAE82-DD1E-F863-2D2F-CB917833D100}"/>
              </a:ext>
            </a:extLst>
          </p:cNvPr>
          <p:cNvPicPr>
            <a:picLocks noChangeAspect="1"/>
          </p:cNvPicPr>
          <p:nvPr/>
        </p:nvPicPr>
        <p:blipFill>
          <a:blip r:embed="rId3">
            <a:alphaModFix/>
          </a:blip>
          <a:srcRect t="-1593"/>
          <a:stretch/>
        </p:blipFill>
        <p:spPr>
          <a:xfrm>
            <a:off x="254717" y="1802491"/>
            <a:ext cx="333247" cy="338554"/>
          </a:xfrm>
          <a:prstGeom prst="rect">
            <a:avLst/>
          </a:prstGeom>
        </p:spPr>
      </p:pic>
    </p:spTree>
    <p:extLst>
      <p:ext uri="{BB962C8B-B14F-4D97-AF65-F5344CB8AC3E}">
        <p14:creationId xmlns:p14="http://schemas.microsoft.com/office/powerpoint/2010/main" val="8036977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_yVrHeCtRByT8XyYqHWfg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_yVrHeCtRByT8XyYqHWfgQ"/>
</p:tagLst>
</file>

<file path=ppt/theme/theme1.xml><?xml version="1.0" encoding="utf-8"?>
<a:theme xmlns:a="http://schemas.openxmlformats.org/drawingml/2006/main" name="Office Theme">
  <a:themeElements>
    <a:clrScheme name="EPIC2023v3">
      <a:dk1>
        <a:srgbClr val="292929"/>
      </a:dk1>
      <a:lt1>
        <a:srgbClr val="FFFFFF"/>
      </a:lt1>
      <a:dk2>
        <a:srgbClr val="365290"/>
      </a:dk2>
      <a:lt2>
        <a:srgbClr val="969696"/>
      </a:lt2>
      <a:accent1>
        <a:srgbClr val="264A9A"/>
      </a:accent1>
      <a:accent2>
        <a:srgbClr val="1DA6B9"/>
      </a:accent2>
      <a:accent3>
        <a:srgbClr val="AB2F85"/>
      </a:accent3>
      <a:accent4>
        <a:srgbClr val="279189"/>
      </a:accent4>
      <a:accent5>
        <a:srgbClr val="5284BA"/>
      </a:accent5>
      <a:accent6>
        <a:srgbClr val="DE815C"/>
      </a:accent6>
      <a:hlink>
        <a:srgbClr val="113E45"/>
      </a:hlink>
      <a:folHlink>
        <a:srgbClr val="1A5964"/>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erck Gardasil 9 Template rev2023 1.1 shubix.pptx" id="{9D5B8F4E-9C1D-44F6-8E78-7796765AD7DF}" vid="{DA1B3E71-A599-4DEE-B242-EFC27B1668A8}"/>
    </a:ext>
  </a:extLst>
</a:theme>
</file>

<file path=ppt/theme/theme2.xml><?xml version="1.0" encoding="utf-8"?>
<a:theme xmlns:a="http://schemas.openxmlformats.org/drawingml/2006/main" name="REACTIVE MSD Slide Master ">
  <a:themeElements>
    <a:clrScheme name="Custom 1">
      <a:dk1>
        <a:srgbClr val="37424A"/>
      </a:dk1>
      <a:lt1>
        <a:srgbClr val="FFFFFF"/>
      </a:lt1>
      <a:dk2>
        <a:srgbClr val="37424A"/>
      </a:dk2>
      <a:lt2>
        <a:srgbClr val="BFB8AF"/>
      </a:lt2>
      <a:accent1>
        <a:srgbClr val="00877C"/>
      </a:accent1>
      <a:accent2>
        <a:srgbClr val="6ECEB2"/>
      </a:accent2>
      <a:accent3>
        <a:srgbClr val="9AC92E"/>
      </a:accent3>
      <a:accent4>
        <a:srgbClr val="FBE122"/>
      </a:accent4>
      <a:accent5>
        <a:srgbClr val="66203A"/>
      </a:accent5>
      <a:accent6>
        <a:srgbClr val="F68D2E"/>
      </a:accent6>
      <a:hlink>
        <a:srgbClr val="00877C"/>
      </a:hlink>
      <a:folHlink>
        <a:srgbClr val="00877C"/>
      </a:folHlink>
    </a:clrScheme>
    <a:fontScheme name="Merck Font Theme #1">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spc="1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10" dirty="0" err="1" smtClean="0"/>
        </a:defPPr>
      </a:lstStyle>
    </a:txDef>
  </a:objectDefaults>
  <a:extraClrSchemeLst/>
</a:theme>
</file>

<file path=ppt/theme/theme3.xml><?xml version="1.0" encoding="utf-8"?>
<a:theme xmlns:a="http://schemas.openxmlformats.org/drawingml/2006/main" name="1_Office Theme">
  <a:themeElements>
    <a:clrScheme name="EPIC2023v3">
      <a:dk1>
        <a:srgbClr val="292929"/>
      </a:dk1>
      <a:lt1>
        <a:srgbClr val="FFFFFF"/>
      </a:lt1>
      <a:dk2>
        <a:srgbClr val="365290"/>
      </a:dk2>
      <a:lt2>
        <a:srgbClr val="969696"/>
      </a:lt2>
      <a:accent1>
        <a:srgbClr val="264A9A"/>
      </a:accent1>
      <a:accent2>
        <a:srgbClr val="1DA6B9"/>
      </a:accent2>
      <a:accent3>
        <a:srgbClr val="AB2F85"/>
      </a:accent3>
      <a:accent4>
        <a:srgbClr val="279189"/>
      </a:accent4>
      <a:accent5>
        <a:srgbClr val="5284BA"/>
      </a:accent5>
      <a:accent6>
        <a:srgbClr val="DE815C"/>
      </a:accent6>
      <a:hlink>
        <a:srgbClr val="113E45"/>
      </a:hlink>
      <a:folHlink>
        <a:srgbClr val="1A5964"/>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erck Gardasil 9 Template rev2023 1.1 shubix.pptx" id="{9D5B8F4E-9C1D-44F6-8E78-7796765AD7DF}" vid="{DA1B3E71-A599-4DEE-B242-EFC27B1668A8}"/>
    </a:ext>
  </a:extLst>
</a:theme>
</file>

<file path=ppt/theme/theme4.xml><?xml version="1.0" encoding="utf-8"?>
<a:theme xmlns:a="http://schemas.openxmlformats.org/drawingml/2006/main" name="REACTIVE MSD Slide Master ">
  <a:themeElements>
    <a:clrScheme name="Custom 1">
      <a:dk1>
        <a:srgbClr val="37424A"/>
      </a:dk1>
      <a:lt1>
        <a:srgbClr val="FFFFFF"/>
      </a:lt1>
      <a:dk2>
        <a:srgbClr val="37424A"/>
      </a:dk2>
      <a:lt2>
        <a:srgbClr val="BFB8AF"/>
      </a:lt2>
      <a:accent1>
        <a:srgbClr val="00877C"/>
      </a:accent1>
      <a:accent2>
        <a:srgbClr val="6ECEB2"/>
      </a:accent2>
      <a:accent3>
        <a:srgbClr val="9AC92E"/>
      </a:accent3>
      <a:accent4>
        <a:srgbClr val="FBE122"/>
      </a:accent4>
      <a:accent5>
        <a:srgbClr val="66203A"/>
      </a:accent5>
      <a:accent6>
        <a:srgbClr val="F68D2E"/>
      </a:accent6>
      <a:hlink>
        <a:srgbClr val="00877C"/>
      </a:hlink>
      <a:folHlink>
        <a:srgbClr val="00877C"/>
      </a:folHlink>
    </a:clrScheme>
    <a:fontScheme name="Merck Font Theme #1">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spc="1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10" dirty="0" err="1" smtClean="0"/>
        </a:defPPr>
      </a:lstStyle>
    </a:txDef>
  </a:objectDefaults>
  <a:extraClrSchemeLst/>
</a:theme>
</file>

<file path=ppt/theme/theme5.xml><?xml version="1.0" encoding="utf-8"?>
<a:theme xmlns:a="http://schemas.openxmlformats.org/drawingml/2006/main" name="Merck 16.9 Sample Pages v5">
  <a:themeElements>
    <a:clrScheme name="Merck Color Theme #1">
      <a:dk1>
        <a:srgbClr val="37424A"/>
      </a:dk1>
      <a:lt1>
        <a:sysClr val="window" lastClr="FFFFFF"/>
      </a:lt1>
      <a:dk2>
        <a:srgbClr val="005E5D"/>
      </a:dk2>
      <a:lt2>
        <a:srgbClr val="BFB8AF"/>
      </a:lt2>
      <a:accent1>
        <a:srgbClr val="00877C"/>
      </a:accent1>
      <a:accent2>
        <a:srgbClr val="6ECEB2"/>
      </a:accent2>
      <a:accent3>
        <a:srgbClr val="66203A"/>
      </a:accent3>
      <a:accent4>
        <a:srgbClr val="F68D2E"/>
      </a:accent4>
      <a:accent5>
        <a:srgbClr val="FBE122"/>
      </a:accent5>
      <a:accent6>
        <a:srgbClr val="BFB8AF"/>
      </a:accent6>
      <a:hlink>
        <a:srgbClr val="37424A"/>
      </a:hlink>
      <a:folHlink>
        <a:srgbClr val="00877C"/>
      </a:folHlink>
    </a:clrScheme>
    <a:fontScheme name="Merck Font Theme #1">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kern="600" spc="3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30" dirty="0" err="1" smtClean="0"/>
        </a:defPPr>
      </a:lstStyle>
    </a:txDef>
  </a:objectDefaults>
  <a:extraClrSchemeLst/>
  <a:extLst>
    <a:ext uri="{05A4C25C-085E-4340-85A3-A5531E510DB2}">
      <thm15:themeFamily xmlns:thm15="http://schemas.microsoft.com/office/thememl/2012/main" name="Merck Beacon No Tag 16.9 Template v7" id="{8662758E-BA9F-5444-B208-D2D1963BF2F6}" vid="{361A17CE-BBD7-7E45-AEC2-3EE8C74602FF}"/>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525" row="4">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CD3B5D51-9D38-4FB9-B2A5-84AF34E34B12}">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CB13C4622B3C8443B00096386196AD36" ma:contentTypeVersion="0" ma:contentTypeDescription="Create a new document." ma:contentTypeScope="" ma:versionID="632093cdd65a002f2aca766f866b2a82">
  <xsd:schema xmlns:xsd="http://www.w3.org/2001/XMLSchema" xmlns:xs="http://www.w3.org/2001/XMLSchema" xmlns:p="http://schemas.microsoft.com/office/2006/metadata/properties" targetNamespace="http://schemas.microsoft.com/office/2006/metadata/properties" ma:root="true" ma:fieldsID="4c71e9101ce59e56317561a0b78e98a4">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F6A6E60-B5E1-48E1-8D80-A0FA92BEDE15}">
  <ds:schemaRefs>
    <ds:schemaRef ds:uri="http://schemas.microsoft.com/office/2006/documentManagement/types"/>
    <ds:schemaRef ds:uri="http://purl.org/dc/terms/"/>
    <ds:schemaRef ds:uri="http://www.w3.org/XML/1998/namespace"/>
    <ds:schemaRef ds:uri="http://purl.org/dc/elements/1.1/"/>
    <ds:schemaRef ds:uri="http://schemas.microsoft.com/office/infopath/2007/PartnerControls"/>
    <ds:schemaRef ds:uri="http://schemas.openxmlformats.org/package/2006/metadata/core-properties"/>
    <ds:schemaRef ds:uri="http://schemas.microsoft.com/office/2006/metadata/properties"/>
    <ds:schemaRef ds:uri="http://purl.org/dc/dcmitype/"/>
  </ds:schemaRefs>
</ds:datastoreItem>
</file>

<file path=customXml/itemProps2.xml><?xml version="1.0" encoding="utf-8"?>
<ds:datastoreItem xmlns:ds="http://schemas.openxmlformats.org/officeDocument/2006/customXml" ds:itemID="{CBAAEC2A-74C5-48E9-B27C-55E480DD8CD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3.xml><?xml version="1.0" encoding="utf-8"?>
<ds:datastoreItem xmlns:ds="http://schemas.openxmlformats.org/officeDocument/2006/customXml" ds:itemID="{01784558-DCCD-402B-BA26-1FB30B48CB4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Merck Gardasil 9 Template rev2023 1.1 shubix</Template>
  <TotalTime>17690</TotalTime>
  <Words>25075</Words>
  <Application>Microsoft Office PowerPoint</Application>
  <PresentationFormat>Widescreen</PresentationFormat>
  <Paragraphs>1723</Paragraphs>
  <Slides>68</Slides>
  <Notes>37</Notes>
  <HiddenSlides>2</HiddenSlides>
  <MMClips>1</MMClips>
  <ScaleCrop>false</ScaleCrop>
  <HeadingPairs>
    <vt:vector size="4" baseType="variant">
      <vt:variant>
        <vt:lpstr>Tema</vt:lpstr>
      </vt:variant>
      <vt:variant>
        <vt:i4>5</vt:i4>
      </vt:variant>
      <vt:variant>
        <vt:lpstr>Títulos de slides</vt:lpstr>
      </vt:variant>
      <vt:variant>
        <vt:i4>68</vt:i4>
      </vt:variant>
    </vt:vector>
  </HeadingPairs>
  <TitlesOfParts>
    <vt:vector size="73" baseType="lpstr">
      <vt:lpstr>Office Theme</vt:lpstr>
      <vt:lpstr>REACTIVE MSD Slide Master </vt:lpstr>
      <vt:lpstr>1_Office Theme</vt:lpstr>
      <vt:lpstr>REACTIVE MSD Slide Master </vt:lpstr>
      <vt:lpstr>Merck 16.9 Sample Pages v5</vt:lpstr>
      <vt:lpstr>GARDASIL® 9: Prevenção contra cânceres e outras doenças causados pelo HPV1,*</vt:lpstr>
      <vt:lpstr>Conflitos de Interesse</vt:lpstr>
      <vt:lpstr>Incidência Global Anual Estimada de Cânceres e Doenças Causados pelo HPV (Tipos de HPV 6/11/16/18/31/33/45/52/58)1–3 </vt:lpstr>
      <vt:lpstr>INCA: Estimativas de Cânceres no Brasil em 20231</vt:lpstr>
      <vt:lpstr>Estima-se um Aumento das Mortes Associadas ao Câncer de Colo do Útero1,2</vt:lpstr>
      <vt:lpstr>A Carga do Câncer de Colo do Útero é Alta entre as Mulheres1,2</vt:lpstr>
      <vt:lpstr>História Natural da Infecção pelo HPV e a Carcinogênese1</vt:lpstr>
      <vt:lpstr>A Evolução da Infecção Pelo HPV para o Câncer de Colo do Útero1</vt:lpstr>
      <vt:lpstr>A Evolução da Infecção pelo HPV1</vt:lpstr>
      <vt:lpstr>A História Natural da Infecção Pelo HPV: Conceitos de Persistência e Latência1</vt:lpstr>
      <vt:lpstr>Tipos de Infecção1</vt:lpstr>
      <vt:lpstr>Em 2020, estimou-se que o câncer de colo do útero foi a segunda principal causa de morte materna no mundo, resultando em mais de 200 mil crianças órfãs1</vt:lpstr>
      <vt:lpstr>Apresentação do PowerPoint</vt:lpstr>
      <vt:lpstr>Pacientes com Diagnóstico de Cânceres Causados pelo HPV  Permanecem em Risco de Desenvolver Outros Cânceres Associados a este Vírus1,a</vt:lpstr>
      <vt:lpstr>Cânceres e Doenças Causados Pelo HPV Podem Ter Um Impacto Significativamente Negativo na Saúde e na Qualidade de Vida1–4 </vt:lpstr>
      <vt:lpstr>Mulheres em Tratamento Para o Câncer de Colo do Útero Relataram Impacto na Qualidade de Vida Sexual e Afetiva e na Autoestima1</vt:lpstr>
      <vt:lpstr>Apresentação do PowerPoint</vt:lpstr>
      <vt:lpstr>Distribuição das Mulheres com Câncer de Colo do Útero Submetidas a Tratamento Radioterápico e em Seguimento Ambulatorial no INCA Segundo Dados Sociodemográficos no Ano de 20071</vt:lpstr>
      <vt:lpstr>Distribuição das Mulheres com Câncer de Colo do Útero em Segmento Pós-Radioterapia Segundo Fatores Relacionados ao Diagnóstico e Tratamento1</vt:lpstr>
      <vt:lpstr>Quanto o Tratamento do Câncer de Colo do Útero Custa para o Ministério da Saúde?1</vt:lpstr>
      <vt:lpstr>Cerca de 6 em 10 Mulheres Iniciaram o Tratamento do Câncer de Colo do Útero em Estadiamento Avançado nos Últimos 3 Anos1</vt:lpstr>
      <vt:lpstr>HPV também é Comum Entre Adultos1,a</vt:lpstr>
      <vt:lpstr>Mulheres Sexualmente Ativas Permanecem em Risco de Adquirir Novas Infecções por HPV ao Longo de Toda a Vida1 </vt:lpstr>
      <vt:lpstr>A Maioria dos Adultos Pode Não Ter Sido Exposta a Todos os Tipos de HPV Cobertos por GARDASIL®91–3,a</vt:lpstr>
      <vt:lpstr>A Resposta de Anticorpos Após uma Infecção Natural Pode Não Proteger Contra Reinfecções1,2</vt:lpstr>
      <vt:lpstr>Mulheres Soropositivas Permanecem em Risco de Reinfecção pelo Mesmo Tipo de HPV1,2 </vt:lpstr>
      <vt:lpstr>Estudos Mostraram que a Persistência do HPV Pode Aumentar com a Idade1,2,a</vt:lpstr>
      <vt:lpstr>A Persistência do HPV em Mulheres Adultas (&gt; 25 anos)1</vt:lpstr>
      <vt:lpstr>Mulheres Previamente Tratadas por NIC Têm Risco Elevado de Desenvolver Cânceres Causados Pelo HPV1–6 </vt:lpstr>
      <vt:lpstr>Pacientes com Diagnóstico de NIC 3 Têm Risco Elevado de Desenvolver Cânceres e Outras Doenças Causados pelo HPV1</vt:lpstr>
      <vt:lpstr>Mulheres Diagnosticadas com NIC Permanecem em Risco de Desenvolver Outras Doenças Causadas Pelo HPV Mesmo Após o Tratamento¹</vt:lpstr>
      <vt:lpstr>Vacinação Contribui para a Redução do Desenvolvimento de Novas Lesões1</vt:lpstr>
      <vt:lpstr>Vacinação Atua na Redução do Desenvolvimento de Novas Lesões (continuação)1</vt:lpstr>
      <vt:lpstr>A Vacinação Contra o HPV Está Associada à Redução de Risco de NIC 2+ Recorrentes Após o Tratamento Cirúrgico1</vt:lpstr>
      <vt:lpstr>Vacinação em Mulheres Tratadas por Lesões Cervicais Reduziu o Risco de uma Segunda Lesão1,2</vt:lpstr>
      <vt:lpstr>Vale a Pena Vacinar Mulheres Adultas ou Pré-expostas?1–6</vt:lpstr>
      <vt:lpstr>Vale a Pena Vacinar Mulheres Adultas ou Pré-expostas?1–4 (continuação)</vt:lpstr>
      <vt:lpstr>A Importância da Recomendação da Vacinação contra o HPV1</vt:lpstr>
      <vt:lpstr>A Recomendação do Médico Pode Ser Fundamental para que Seus Pacientes Decidam Se Vacinar1–3</vt:lpstr>
      <vt:lpstr>Organização Mundial da Saúde: estratégia global para eliminação do câncer de colo de útero1 </vt:lpstr>
      <vt:lpstr>Nota Técnica SBIm sobre GARDASIL® 91</vt:lpstr>
      <vt:lpstr>Posicionamento da FEBRASGO: Vacinação contra o HPV na Mulher Adulta1,a</vt:lpstr>
      <vt:lpstr>Posicionamento da FEBRASGO: Vacinação contra o HPV na Mulher Adulta1,a (cont.)</vt:lpstr>
      <vt:lpstr>Recomendação da Vacinação Contra o HPV da ABPTGIC1</vt:lpstr>
      <vt:lpstr>Câncer de Colo do Útero no Brasil1–5</vt:lpstr>
      <vt:lpstr>A Maioria dos Cânceres e Doenças Causados pelo HPV é Relacionada a 9 Tipos de HPV1–3,a</vt:lpstr>
      <vt:lpstr>GARDASIL®9 Ampliou a Proteção Contra Cânceres e Doenças Causados pelo HPV1,2,*</vt:lpstr>
      <vt:lpstr>Perfil de Efetividade e Imunogenicidade de Longo Prazo (até 14 anos) com GARDASIL® e GARDASIL®9 em Adolescentes e Mulheres Adultas1-3</vt:lpstr>
      <vt:lpstr>Os Programas Clínicos de GARDASIL® e GARDASIL® 9 Forneceram Dados de Acompanhamento de Longo Prazo ao Longo de 14 Anos1–12</vt:lpstr>
      <vt:lpstr>GARDASIL® Demonstrou Perfil de Efetividade e Imunogenicidade1–4</vt:lpstr>
      <vt:lpstr>GARDASIL® 9 Demonstrou Perfil de Efetividade e Imunogenicidade1,2</vt:lpstr>
      <vt:lpstr>O Perfil de Segurança de GARDASIL® e GARDASIL® 9 é Demonstrado por  &gt; 20 Anos de Desenvolvimento Clínico e Evidências no Mundo Real1–11</vt:lpstr>
      <vt:lpstr>GARDASIL® 9 Teve um Perfil de Segurança Similar à Vacina GARDASIL® em até 6 Anos Pós-vacinação1,2</vt:lpstr>
      <vt:lpstr> Evidências do Mundo Real com GARDASIL® e GARDASIL®91–28</vt:lpstr>
      <vt:lpstr>Evidências do Mundo Real de GARDASIL® e GARDASIL® 9  Demonstraram Reduções de Verrugas Anogenitais em Mulheres e Homens1,2</vt:lpstr>
      <vt:lpstr>GARDASIL®9 Reduziu a Incidência de Pré-cânceres Causados pelo HPV1</vt:lpstr>
      <vt:lpstr>Evidências do Mundo Real de GARDASIL® Demonstraram Reduções  no Câncer de Colo do Útero em Mulheres Vacinadas1,2</vt:lpstr>
      <vt:lpstr>Em Análise de 3 Estudos Clínicos com GARDASIL® 9, a Proteção Contra Doenças de Alto grau e Procedimentos Cirúrgicos em Colo Uterino foi &gt; 94%¹</vt:lpstr>
      <vt:lpstr>Não Foram Observados EAs Relacionados à Vacinação com GARDASIL 9 em Meninas e Meninos em Até 8 Anos de Seguimento Pós-vacinação1</vt:lpstr>
      <vt:lpstr>Bulas GARDASIL® E GARDASIL® 9 – Indicações1,2</vt:lpstr>
      <vt:lpstr>Vacina Papilomavírus Humano 9-Valente (Recombinante) Contra o HPV: Esquema Posológico por Faixa Etária1</vt:lpstr>
      <vt:lpstr>Bula GARDASIL® E GARDASIL® 9 – Posologia1,2</vt:lpstr>
      <vt:lpstr>GARDASIL® 9: Uso Concomitante com Outras Vacinas e Interações Medicamentosas1</vt:lpstr>
      <vt:lpstr>GARDASIL® 9: Contraindicações e Perfil de Segurança1</vt:lpstr>
      <vt:lpstr>Calendário SBIm1</vt:lpstr>
      <vt:lpstr>PNI/SUS – Vacina HPV Quadrivalente1</vt:lpstr>
      <vt:lpstr>Recomendação da Vacinação Contra o HPV no PNI e CRIEs1–3</vt:lpstr>
      <vt:lpstr>Minibula vigente de GARDASIL® e GARDASIL® 9</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GARDASIL®9 Helps Protect Certain HPV-related Cancers and Diseases1</dc:title>
  <dc:creator>james shubinski</dc:creator>
  <cp:lastModifiedBy>Volpi Goncalves, Beatriz</cp:lastModifiedBy>
  <cp:revision>322</cp:revision>
  <cp:lastPrinted>2024-07-15T17:03:46Z</cp:lastPrinted>
  <dcterms:created xsi:type="dcterms:W3CDTF">2023-05-12T17:26:48Z</dcterms:created>
  <dcterms:modified xsi:type="dcterms:W3CDTF">2025-03-11T11:44:49Z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0x010100CB13C4622B3C8443B00096386196AD36</vt:lpwstr>
  </property>
  <property fmtid="{D5CDD505-2E9C-101B-9397-08002B2CF9AE}" pid="3" name="MediaServiceImageTags">
    <vt:lpwstr/>
  </property>
  <property fmtid="{D5CDD505-2E9C-101B-9397-08002B2CF9AE}" pid="4" name="_AdHocReviewCycleID">
    <vt:i4>1821347704</vt:i4>
  </property>
  <property fmtid="{D5CDD505-2E9C-101B-9397-08002B2CF9AE}" pid="5" name="_NewReviewCycle">
    <vt:lpwstr/>
  </property>
  <property fmtid="{D5CDD505-2E9C-101B-9397-08002B2CF9AE}" pid="6" name="_EmailSubject">
    <vt:lpwstr>Slide kit HCP Gardasil 9 2025</vt:lpwstr>
  </property>
  <property fmtid="{D5CDD505-2E9C-101B-9397-08002B2CF9AE}" pid="7" name="_AuthorEmail">
    <vt:lpwstr>stefany.gonzales@merck.com</vt:lpwstr>
  </property>
  <property fmtid="{D5CDD505-2E9C-101B-9397-08002B2CF9AE}" pid="8" name="_AuthorEmailDisplayName">
    <vt:lpwstr>Gonzales, Stefany</vt:lpwstr>
  </property>
  <property fmtid="{D5CDD505-2E9C-101B-9397-08002B2CF9AE}" pid="9" name="MSIP_Label_794a5f65-4bbe-4bbe-bb66-e23e35795661_Enabled">
    <vt:lpwstr>true</vt:lpwstr>
  </property>
  <property fmtid="{D5CDD505-2E9C-101B-9397-08002B2CF9AE}" pid="10" name="MSIP_Label_794a5f65-4bbe-4bbe-bb66-e23e35795661_SetDate">
    <vt:lpwstr>2023-12-01T12:39:44Z</vt:lpwstr>
  </property>
  <property fmtid="{D5CDD505-2E9C-101B-9397-08002B2CF9AE}" pid="11" name="MSIP_Label_794a5f65-4bbe-4bbe-bb66-e23e35795661_Method">
    <vt:lpwstr>Privileged</vt:lpwstr>
  </property>
  <property fmtid="{D5CDD505-2E9C-101B-9397-08002B2CF9AE}" pid="12" name="MSIP_Label_794a5f65-4bbe-4bbe-bb66-e23e35795661_Name">
    <vt:lpwstr>794a5f65-4bbe-4bbe-bb66-e23e35795661</vt:lpwstr>
  </property>
  <property fmtid="{D5CDD505-2E9C-101B-9397-08002B2CF9AE}" pid="13" name="MSIP_Label_794a5f65-4bbe-4bbe-bb66-e23e35795661_SiteId">
    <vt:lpwstr>a00de4ec-48a8-43a6-be74-e31274e2060d</vt:lpwstr>
  </property>
  <property fmtid="{D5CDD505-2E9C-101B-9397-08002B2CF9AE}" pid="14" name="MSIP_Label_794a5f65-4bbe-4bbe-bb66-e23e35795661_ActionId">
    <vt:lpwstr>2cc4520d-396e-49fe-a500-4dc098226a32</vt:lpwstr>
  </property>
  <property fmtid="{D5CDD505-2E9C-101B-9397-08002B2CF9AE}" pid="15" name="MSIP_Label_794a5f65-4bbe-4bbe-bb66-e23e35795661_ContentBits">
    <vt:lpwstr>1</vt:lpwstr>
  </property>
  <property fmtid="{D5CDD505-2E9C-101B-9397-08002B2CF9AE}" pid="16" name="ClassificationContentMarkingHeaderLocations">
    <vt:lpwstr>Office Theme:5</vt:lpwstr>
  </property>
  <property fmtid="{D5CDD505-2E9C-101B-9397-08002B2CF9AE}" pid="17" name="ClassificationContentMarkingHeaderText">
    <vt:lpwstr>Public</vt:lpwstr>
  </property>
  <property fmtid="{D5CDD505-2E9C-101B-9397-08002B2CF9AE}" pid="18" name="_PreviousAdHocReviewCycleID">
    <vt:i4>824621202</vt:i4>
  </property>
</Properties>
</file>