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94" r:id="rId2"/>
    <p:sldId id="299" r:id="rId3"/>
    <p:sldId id="300" r:id="rId4"/>
    <p:sldId id="308" r:id="rId5"/>
    <p:sldId id="297" r:id="rId6"/>
    <p:sldId id="298" r:id="rId7"/>
    <p:sldId id="301" r:id="rId8"/>
    <p:sldId id="303" r:id="rId9"/>
    <p:sldId id="262" r:id="rId10"/>
    <p:sldId id="285" r:id="rId11"/>
    <p:sldId id="257" r:id="rId12"/>
    <p:sldId id="286" r:id="rId13"/>
    <p:sldId id="287" r:id="rId14"/>
    <p:sldId id="288" r:id="rId15"/>
    <p:sldId id="290" r:id="rId16"/>
    <p:sldId id="292" r:id="rId17"/>
    <p:sldId id="291" r:id="rId18"/>
    <p:sldId id="293" r:id="rId19"/>
    <p:sldId id="304" r:id="rId20"/>
    <p:sldId id="306" r:id="rId21"/>
    <p:sldId id="305" r:id="rId22"/>
    <p:sldId id="309" r:id="rId23"/>
    <p:sldId id="307" r:id="rId24"/>
    <p:sldId id="260" r:id="rId25"/>
  </p:sldIdLst>
  <p:sldSz cx="12192000" cy="6858000"/>
  <p:notesSz cx="6858000" cy="9144000"/>
  <p:embeddedFontLst>
    <p:embeddedFont>
      <p:font typeface="Proxima Nova" panose="020B0604020202020204" charset="0"/>
      <p:regular r:id="rId27"/>
      <p:bold r:id="rId28"/>
      <p:italic r:id="rId29"/>
      <p:boldItalic r:id="rId30"/>
    </p:embeddedFont>
    <p:embeddedFont>
      <p:font typeface="Proxima Nova Alt Lt" panose="02000506030000020004" charset="0"/>
      <p:regular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61F5C4B0-8D99-44C4-A19A-73ABB016F26F}">
          <p14:sldIdLst>
            <p14:sldId id="294"/>
            <p14:sldId id="299"/>
            <p14:sldId id="300"/>
            <p14:sldId id="308"/>
            <p14:sldId id="297"/>
            <p14:sldId id="298"/>
            <p14:sldId id="301"/>
            <p14:sldId id="303"/>
            <p14:sldId id="262"/>
            <p14:sldId id="285"/>
            <p14:sldId id="257"/>
            <p14:sldId id="286"/>
            <p14:sldId id="287"/>
            <p14:sldId id="288"/>
            <p14:sldId id="290"/>
            <p14:sldId id="292"/>
            <p14:sldId id="291"/>
            <p14:sldId id="293"/>
            <p14:sldId id="304"/>
            <p14:sldId id="306"/>
            <p14:sldId id="305"/>
            <p14:sldId id="309"/>
          </p14:sldIdLst>
        </p14:section>
        <p14:section name="Seção sem Título" id="{6DA36247-60D8-4E68-B697-921EDC4109F9}">
          <p14:sldIdLst>
            <p14:sldId id="307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C77F5F-93F9-508E-F128-E371DD880921}" name="Beatriz da Costa" initials="Bd" userId="S::b.costa@grupoplanmark.com.br::cb4c2541-bdca-4336-8439-2985dc64a300" providerId="AD"/>
  <p188:author id="{4456936F-2418-2CA3-E31D-DDC9556AC186}" name="Pedro Monteiro" initials="PM" userId="S::p.monteiro@grupoplanmark.com.br::aa3a70b8-a5cd-462f-abec-d89264d385e1" providerId="AD"/>
  <p188:author id="{23090F75-28FE-9B51-57BA-826F2BBC57C1}" name="Alessandra Jacob" initials="AJ" userId="S::a.jacob@grupoplanmark.com.br::d2a9f0d4-9e38-4d3f-9b7a-66bfdfc96e72" providerId="AD"/>
  <p188:author id="{58115F8B-C654-9D39-FAE1-AE256F12A9B0}" name="Pedro Monteiro" initials="PM" userId="S-1-5-21-963854405-647687379-3603305100-4617" providerId="AD"/>
  <p188:author id="{5E5B7EBB-5D76-6082-0EEE-68FD850E5DE3}" name="Barbara Oliveira" initials="BO" userId="S-1-5-21-963854405-647687379-3603305100-4631" providerId="AD"/>
  <p188:author id="{B97E43CB-6B77-15B9-C4AE-19F8C691CE65}" name="Natasha Barbosa" initials="NB" userId="S::revisao1@grupoplanmark.com.br::19284725-32c8-44cc-a19b-72b191241c64" providerId="AD"/>
  <p188:author id="{D27DBAE4-3B1E-0368-BB81-0380BF89FB1A}" name="Aileen Monteiro" initials="AM" userId="S-1-5-21-963854405-647687379-3603305100-21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C99"/>
    <a:srgbClr val="3A4852"/>
    <a:srgbClr val="191617"/>
    <a:srgbClr val="233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2" autoAdjust="0"/>
    <p:restoredTop sz="94660"/>
  </p:normalViewPr>
  <p:slideViewPr>
    <p:cSldViewPr snapToGrid="0">
      <p:cViewPr>
        <p:scale>
          <a:sx n="110" d="100"/>
          <a:sy n="110" d="100"/>
        </p:scale>
        <p:origin x="-564" y="-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01430-4202-418D-93D1-8553671B5202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1A201-275B-4E96-91E1-306596266A0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34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1A201-275B-4E96-91E1-306596266A0B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28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1A201-275B-4E96-91E1-306596266A0B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85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F83BC-6A50-A52C-EE69-60A1B78D6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10477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D2AF40-329C-31A7-0C2B-AC9051F05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10477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10" name="Imagem 9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8D5B4EEF-8149-920C-8C15-0439945BF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5" r="19390"/>
          <a:stretch/>
        </p:blipFill>
        <p:spPr>
          <a:xfrm>
            <a:off x="5348576" y="5932032"/>
            <a:ext cx="1494848" cy="7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F8C34E-7105-F339-6402-BA776FB6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D967AF-0A47-0CF8-4C43-3153A3F1E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0A92CE-C25E-3939-E004-A79AC6E6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AD2F6E-26C6-8609-333D-5611422C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E63A0C9-4EEE-2C77-4403-52CE0A912E7A}"/>
              </a:ext>
            </a:extLst>
          </p:cNvPr>
          <p:cNvSpPr/>
          <p:nvPr userDrawn="1"/>
        </p:nvSpPr>
        <p:spPr>
          <a:xfrm>
            <a:off x="0" y="1"/>
            <a:ext cx="12192000" cy="1350628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59676F6-DB28-C82B-15F4-B37DA35D5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635" y="137845"/>
            <a:ext cx="1714083" cy="150839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83D3E1E-59AF-044D-DF0B-6E2086B5E472}"/>
              </a:ext>
            </a:extLst>
          </p:cNvPr>
          <p:cNvSpPr txBox="1"/>
          <p:nvPr userDrawn="1"/>
        </p:nvSpPr>
        <p:spPr>
          <a:xfrm>
            <a:off x="8469442" y="542261"/>
            <a:ext cx="372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0" u="none" strike="noStrike" baseline="0" dirty="0">
                <a:solidFill>
                  <a:schemeClr val="bg1"/>
                </a:solidFill>
                <a:latin typeface="Invention-Bold"/>
              </a:rPr>
              <a:t>#VACINADOSVAMOSLONGE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4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A5B6A5E-A509-567B-220B-81F32A56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8810">
            <a:off x="-2180807" y="-2407871"/>
            <a:ext cx="6666666" cy="58666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6A73FA-DD5F-F1A0-F2ED-C28442BE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E36231-2FEC-3120-0A5D-1F5CDC6A6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8379F2-D42B-0F72-AF6F-126C742E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F4047B-9B66-F341-8DE5-4EA72018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D98DDF-B4D6-B295-CAFE-9E936CBB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15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96B80-3E7E-42C7-D21E-2F819AA1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161DA9-D708-30AE-EB97-40BE1D052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8D267D-E125-742A-9F0E-29BA56C78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2FBE49-4BFF-FC15-2A5D-059E90AC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D40B98-29C4-3681-A4E9-CB69218D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50A98E-2D0D-68FA-8312-6A41166F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1E649F6-38D9-06C4-7B72-ED19AAB73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58" y="273709"/>
            <a:ext cx="1714083" cy="15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926C0-2273-A8E7-4A0B-06C58B10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AB5136-BDD8-32AD-CE58-85A553E9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0CEBA6-4542-38ED-FB7C-99721530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6EB1E1-BD8F-8657-60C4-C0ADC1E9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3DEF689-92C4-7245-A538-E06492AAD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58" y="273709"/>
            <a:ext cx="1714083" cy="15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12A67D-567D-CE54-7A5D-336BCF73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4FC6047-F9B1-0E70-4EE5-AE9D3A2A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5914DD-4B61-B1C8-C4C1-5B65C2DB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798D68B-A736-93BE-D192-6F080BBE0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58" y="273709"/>
            <a:ext cx="1714083" cy="15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4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8193C57-3399-94B3-5795-1A8AF953A5B3}"/>
              </a:ext>
            </a:extLst>
          </p:cNvPr>
          <p:cNvSpPr/>
          <p:nvPr userDrawn="1"/>
        </p:nvSpPr>
        <p:spPr>
          <a:xfrm>
            <a:off x="0" y="1"/>
            <a:ext cx="12192000" cy="1350628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D447CD-E3A4-AAF9-9262-7E35135C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F8C34E-7105-F339-6402-BA776FB6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D967AF-0A47-0CF8-4C43-3153A3F1E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0A92CE-C25E-3939-E004-A79AC6E66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AD2F6E-26C6-8609-333D-5611422C1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00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AD565B-9305-E412-C4BD-2B908022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457C36-5DE3-022C-A219-EA1B1D16E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1ACE44-C73E-F9CA-0996-E349CA0AE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720FA-1746-441C-A232-8F8E946EF116}" type="datetimeFigureOut">
              <a:rPr lang="pt-BR" smtClean="0"/>
              <a:pPr/>
              <a:t>29/08/2024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B290AE-8CB0-F05D-BFE4-A3392A06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DA1B0C-1C19-E649-96D3-BD763CCBE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CBD30-A6FC-4B6B-8112-165EDF52946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B19F95-7380-D3FD-9489-ADBDCA24AD37}"/>
              </a:ext>
            </a:extLst>
          </p:cNvPr>
          <p:cNvSpPr/>
          <p:nvPr userDrawn="1"/>
        </p:nvSpPr>
        <p:spPr>
          <a:xfrm>
            <a:off x="5314950" y="-630237"/>
            <a:ext cx="495300" cy="495300"/>
          </a:xfrm>
          <a:prstGeom prst="rect">
            <a:avLst/>
          </a:prstGeom>
          <a:solidFill>
            <a:srgbClr val="3A4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3B1491D-7804-ADC5-FBA4-507380E00984}"/>
              </a:ext>
            </a:extLst>
          </p:cNvPr>
          <p:cNvSpPr/>
          <p:nvPr userDrawn="1"/>
        </p:nvSpPr>
        <p:spPr>
          <a:xfrm>
            <a:off x="5886452" y="-630237"/>
            <a:ext cx="495300" cy="495300"/>
          </a:xfrm>
          <a:prstGeom prst="rect">
            <a:avLst/>
          </a:prstGeom>
          <a:solidFill>
            <a:srgbClr val="3AB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80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A4852"/>
          </a:solidFill>
          <a:latin typeface="Proxima Nova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3A4852"/>
          </a:solidFill>
          <a:latin typeface="Proxima Nova" panose="0200050603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A4852"/>
          </a:solidFill>
          <a:latin typeface="Proxima Nova" panose="0200050603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A4852"/>
          </a:solidFill>
          <a:latin typeface="Proxima Nova" panose="0200050603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A4852"/>
          </a:solidFill>
          <a:latin typeface="Proxima Nova" panose="0200050603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A4852"/>
          </a:solidFill>
          <a:latin typeface="Proxima Nova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AF816E5-DD73-A39D-EC66-8CA82E7D302A}"/>
              </a:ext>
            </a:extLst>
          </p:cNvPr>
          <p:cNvSpPr/>
          <p:nvPr/>
        </p:nvSpPr>
        <p:spPr>
          <a:xfrm>
            <a:off x="0" y="1625207"/>
            <a:ext cx="12192000" cy="4120654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F4FF97-98EF-3163-C646-EB4F3778A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87" y="2653908"/>
            <a:ext cx="11477625" cy="1803792"/>
          </a:xfrm>
        </p:spPr>
        <p:txBody>
          <a:bodyPr anchor="t">
            <a:no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Saúde na ponta da língua – 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Um guia rápido para o cuidado da saúde física e mental de adolescentes de 11 a 14 anos</a:t>
            </a:r>
            <a:endParaRPr lang="pt-BR" sz="4000" dirty="0">
              <a:solidFill>
                <a:srgbClr val="3AB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4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01FEB-E3E7-3E1A-A47F-35CBA00EC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7724" y="369116"/>
            <a:ext cx="10810876" cy="973124"/>
          </a:xfrm>
        </p:spPr>
        <p:txBody>
          <a:bodyPr/>
          <a:lstStyle/>
          <a:p>
            <a:pPr algn="l"/>
            <a:r>
              <a:rPr lang="pt-BR" b="1" i="0" dirty="0">
                <a:solidFill>
                  <a:schemeClr val="bg1"/>
                </a:solidFill>
                <a:effectLst/>
              </a:rPr>
              <a:t>Por que falar de vacinação?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EEA28C-1037-CEF2-773E-0A2C3DF0DAF0}"/>
              </a:ext>
            </a:extLst>
          </p:cNvPr>
          <p:cNvSpPr txBox="1"/>
          <p:nvPr/>
        </p:nvSpPr>
        <p:spPr>
          <a:xfrm>
            <a:off x="753131" y="1789131"/>
            <a:ext cx="65010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  <a:t>Todos já escutaram muitas informações sobre as vacinas e a vacinação e ficam pensando... </a:t>
            </a:r>
          </a:p>
          <a:p>
            <a:endParaRPr lang="pt-BR" sz="2400" dirty="0">
              <a:solidFill>
                <a:srgbClr val="233B4B"/>
              </a:solidFill>
              <a:latin typeface="Proxima Nova" panose="02000506030000020004" pitchFamily="50" charset="0"/>
            </a:endParaRPr>
          </a:p>
          <a:p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  <a:t>“De novo... Lá vem a mesma história... </a:t>
            </a:r>
            <a:b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</a:br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  <a:t>E o que nós temos a ver com isso?”</a:t>
            </a:r>
          </a:p>
          <a:p>
            <a:endParaRPr lang="pt-BR" sz="2400" dirty="0">
              <a:solidFill>
                <a:srgbClr val="233B4B"/>
              </a:solidFill>
              <a:latin typeface="Proxima Nova" panose="02000506030000020004" pitchFamily="50" charset="0"/>
            </a:endParaRPr>
          </a:p>
          <a:p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  <a:t>E é exatamente deste ponto de partida que é importante falar com quem atingiu a </a:t>
            </a:r>
            <a:r>
              <a:rPr lang="pt-BR" sz="2400" b="1" dirty="0">
                <a:solidFill>
                  <a:srgbClr val="3ABC99"/>
                </a:solidFill>
                <a:latin typeface="Proxima Nova" panose="02000506030000020004" pitchFamily="50" charset="0"/>
              </a:rPr>
              <a:t>adolescência</a:t>
            </a:r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5890F9-E6E7-8B5F-C5D0-47C6E758D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38" y="1789131"/>
            <a:ext cx="2932128" cy="43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0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B7EA0DC-9DA9-A237-F9D4-2FB67FA68FE2}"/>
              </a:ext>
            </a:extLst>
          </p:cNvPr>
          <p:cNvSpPr/>
          <p:nvPr/>
        </p:nvSpPr>
        <p:spPr>
          <a:xfrm>
            <a:off x="0" y="1"/>
            <a:ext cx="12192000" cy="1350628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D675B4-19BF-C4BA-3E4A-940CEB8AE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9" y="383896"/>
            <a:ext cx="7617903" cy="96194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Vacinação e adolescência</a:t>
            </a:r>
            <a:endParaRPr lang="pt-BR" dirty="0">
              <a:solidFill>
                <a:srgbClr val="3ABC99"/>
              </a:solidFill>
            </a:endParaRPr>
          </a:p>
        </p:txBody>
      </p:sp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1601A6A-6E62-E956-B190-8F2A401B0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635" y="110669"/>
            <a:ext cx="1714083" cy="150839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CEECBEA6-2B8B-1A20-F06D-81734CA48226}"/>
              </a:ext>
            </a:extLst>
          </p:cNvPr>
          <p:cNvSpPr/>
          <p:nvPr/>
        </p:nvSpPr>
        <p:spPr>
          <a:xfrm>
            <a:off x="1026448" y="5705170"/>
            <a:ext cx="5659578" cy="63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Tudo isso, sem dúvida, ajudou vocês a chegarem bem e saudáveis até aqui.</a:t>
            </a:r>
            <a:endParaRPr lang="pt-BR" sz="2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CA7325-F563-12A7-B025-045573089B0A}"/>
              </a:ext>
            </a:extLst>
          </p:cNvPr>
          <p:cNvSpPr txBox="1"/>
          <p:nvPr/>
        </p:nvSpPr>
        <p:spPr>
          <a:xfrm>
            <a:off x="8284507" y="444482"/>
            <a:ext cx="372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0" u="none" strike="noStrike" baseline="0" dirty="0">
                <a:solidFill>
                  <a:schemeClr val="bg1"/>
                </a:solidFill>
                <a:latin typeface="Invention-Bold"/>
              </a:rPr>
              <a:t>#VACINADOSVAMOSLONGE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965B051-C593-465E-992D-E2AF2002244C}"/>
              </a:ext>
            </a:extLst>
          </p:cNvPr>
          <p:cNvSpPr/>
          <p:nvPr/>
        </p:nvSpPr>
        <p:spPr>
          <a:xfrm>
            <a:off x="1026448" y="5633081"/>
            <a:ext cx="5659578" cy="1023866"/>
          </a:xfrm>
          <a:prstGeom prst="roundRect">
            <a:avLst/>
          </a:prstGeom>
          <a:solidFill>
            <a:srgbClr val="3AB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C8E9940-3D38-ACB3-DBC7-5AC65D8A3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2048"/>
          <a:stretch/>
        </p:blipFill>
        <p:spPr>
          <a:xfrm>
            <a:off x="7002839" y="3703056"/>
            <a:ext cx="5007399" cy="3154943"/>
          </a:xfrm>
          <a:prstGeom prst="rect">
            <a:avLst/>
          </a:prstGeom>
        </p:spPr>
      </p:pic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595DA468-7DDA-67E3-86C8-56F3061D4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51" y="1483478"/>
            <a:ext cx="11741351" cy="23563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100" b="0" i="0" dirty="0">
                <a:solidFill>
                  <a:srgbClr val="233B4B"/>
                </a:solidFill>
                <a:effectLst/>
              </a:rPr>
              <a:t>Os adolescentes passam por diversas mudanças físicas, emocionais e sociais: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0" i="0" dirty="0">
                <a:solidFill>
                  <a:srgbClr val="233B4B"/>
                </a:solidFill>
                <a:effectLst/>
              </a:rPr>
              <a:t>Tentam ser independentes,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0" i="0" dirty="0">
                <a:solidFill>
                  <a:srgbClr val="233B4B"/>
                </a:solidFill>
                <a:effectLst/>
              </a:rPr>
              <a:t>Ter realizações pessoais,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b="0" i="0" dirty="0">
                <a:solidFill>
                  <a:srgbClr val="233B4B"/>
                </a:solidFill>
                <a:effectLst/>
              </a:rPr>
              <a:t>Bons relacionamentos e diversão.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300" dirty="0">
              <a:solidFill>
                <a:srgbClr val="233B4B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100" dirty="0">
                <a:solidFill>
                  <a:srgbClr val="233B4B"/>
                </a:solidFill>
              </a:rPr>
              <a:t>Para</a:t>
            </a:r>
            <a:r>
              <a:rPr lang="pt-BR" sz="2100" b="0" i="0" dirty="0">
                <a:solidFill>
                  <a:srgbClr val="233B4B"/>
                </a:solidFill>
                <a:effectLst/>
              </a:rPr>
              <a:t> alcançar esses objetivos, a vacinação </a:t>
            </a:r>
            <a:r>
              <a:rPr lang="pt-BR" sz="2100" dirty="0">
                <a:solidFill>
                  <a:srgbClr val="233B4B"/>
                </a:solidFill>
              </a:rPr>
              <a:t>pode ser uma</a:t>
            </a:r>
            <a:r>
              <a:rPr lang="pt-BR" sz="2100" b="0" i="0" dirty="0">
                <a:solidFill>
                  <a:srgbClr val="233B4B"/>
                </a:solidFill>
                <a:effectLst/>
              </a:rPr>
              <a:t> grande aliada para se manter saudável.</a:t>
            </a:r>
            <a:r>
              <a:rPr lang="pt-BR" sz="2400" baseline="30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100" dirty="0">
                <a:solidFill>
                  <a:srgbClr val="233B4B"/>
                </a:solidFill>
              </a:rPr>
              <a:t>É importante lembra-los que a maior parte deles foi vacinado com um monte de vacinas para diferentes doenças, tais como:</a:t>
            </a:r>
            <a:r>
              <a:rPr lang="pt-BR" sz="2100" baseline="30000" dirty="0">
                <a:solidFill>
                  <a:srgbClr val="233B4B"/>
                </a:solidFill>
                <a:cs typeface="Times New Roman" panose="02020603050405020304" pitchFamily="18" charset="0"/>
              </a:rPr>
              <a:t>5</a:t>
            </a:r>
            <a:endParaRPr lang="pt-BR" sz="2100" b="0" i="0" baseline="30000" dirty="0">
              <a:solidFill>
                <a:srgbClr val="233B4B"/>
              </a:solidFill>
              <a:effectLst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98B4686-5ECF-A445-BAF7-2E572F3C7CB6}"/>
              </a:ext>
            </a:extLst>
          </p:cNvPr>
          <p:cNvSpPr txBox="1"/>
          <p:nvPr/>
        </p:nvSpPr>
        <p:spPr>
          <a:xfrm>
            <a:off x="357351" y="3997787"/>
            <a:ext cx="6100327" cy="1477328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Hepatite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D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ifteria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T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étano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C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oqueluche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P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oliomielite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R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otavírus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G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ripe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S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arampo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C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axumba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0" i="0" dirty="0">
              <a:solidFill>
                <a:srgbClr val="374151"/>
              </a:solidFill>
              <a:effectLst/>
              <a:latin typeface="Proxima Nova" panose="02000506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R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ubéola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C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atapora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F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ebre amarela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374151"/>
                </a:solidFill>
                <a:latin typeface="Proxima Nova" panose="02000506030000020004" pitchFamily="50" charset="0"/>
              </a:rPr>
              <a:t>M</a:t>
            </a:r>
            <a:r>
              <a:rPr lang="pt-BR" b="0" i="0" dirty="0">
                <a:solidFill>
                  <a:srgbClr val="374151"/>
                </a:solidFill>
                <a:effectLst/>
                <a:latin typeface="Proxima Nova" panose="02000506030000020004" pitchFamily="50" charset="0"/>
              </a:rPr>
              <a:t>eningites</a:t>
            </a:r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141808B-A3CA-7E60-161F-86F7DA37213A}"/>
              </a:ext>
            </a:extLst>
          </p:cNvPr>
          <p:cNvSpPr/>
          <p:nvPr/>
        </p:nvSpPr>
        <p:spPr>
          <a:xfrm>
            <a:off x="1026448" y="5777259"/>
            <a:ext cx="5659578" cy="63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Tudo isso, pode ter os ajudado a chegarem bem e saudáveis até aqui.</a:t>
            </a:r>
            <a:endParaRPr lang="pt-BR" sz="2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2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5837DC9-0D56-8FC8-0602-BCDD072CD1DC}"/>
              </a:ext>
            </a:extLst>
          </p:cNvPr>
          <p:cNvSpPr txBox="1">
            <a:spLocks/>
          </p:cNvSpPr>
          <p:nvPr/>
        </p:nvSpPr>
        <p:spPr>
          <a:xfrm>
            <a:off x="838199" y="383896"/>
            <a:ext cx="7617903" cy="961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4852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</a:rPr>
              <a:t>Vacinação e adolescência</a:t>
            </a:r>
            <a:endParaRPr lang="pt-BR" dirty="0">
              <a:solidFill>
                <a:srgbClr val="3ABC99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E7B2F1-F690-A538-8826-C061067CC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38" y="1789131"/>
            <a:ext cx="2932128" cy="43200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2C7EFFC-8909-8F3B-61E8-29EB18CC861A}"/>
              </a:ext>
            </a:extLst>
          </p:cNvPr>
          <p:cNvSpPr txBox="1"/>
          <p:nvPr/>
        </p:nvSpPr>
        <p:spPr>
          <a:xfrm>
            <a:off x="792388" y="2571701"/>
            <a:ext cx="6721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pt-BR" sz="2400" dirty="0">
                <a:solidFill>
                  <a:srgbClr val="233B4B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 que vocês estimulem</a:t>
            </a:r>
            <a:r>
              <a:rPr lang="pt-BR" sz="24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conversas interessantes e que engajem discussões relevantes sobre algumas das vacinas que </a:t>
            </a:r>
            <a:r>
              <a:rPr lang="pt-BR" sz="24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todos os adolescentes tem a recomendação de ter em ordem.</a:t>
            </a:r>
            <a:r>
              <a:rPr lang="pt-BR" sz="2400" baseline="30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t-BR" sz="24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Vamos lá?</a:t>
            </a:r>
            <a:endParaRPr lang="pt-BR" sz="2400" dirty="0">
              <a:solidFill>
                <a:srgbClr val="233B4B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1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8392F-0C29-B5D8-4E59-15DDD4561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7338501" cy="996719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HPV, papilomavírus humano</a:t>
            </a:r>
            <a:endParaRPr lang="pt-BR" baseline="30000" dirty="0">
              <a:solidFill>
                <a:schemeClr val="bg1"/>
              </a:solidFill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877511F1-B3A7-A69A-6826-C8786FFE4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8245"/>
            <a:ext cx="11007055" cy="67065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000" dirty="0">
                <a:solidFill>
                  <a:srgbClr val="233B4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 vacina pode proteger contra alguns dos tipos de vírus que podem causar verrugas e cânceres nas regiões genitais, além de também poderem causar câncer na região da boca e garganta.</a:t>
            </a:r>
            <a:r>
              <a:rPr lang="pt-BR" sz="2000" baseline="30000" dirty="0">
                <a:solidFill>
                  <a:srgbClr val="233B4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t-BR" sz="2800" baseline="30000" dirty="0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565BF1-1A94-8DB7-CA74-68435BC8BB07}"/>
              </a:ext>
            </a:extLst>
          </p:cNvPr>
          <p:cNvSpPr txBox="1"/>
          <p:nvPr/>
        </p:nvSpPr>
        <p:spPr>
          <a:xfrm>
            <a:off x="841103" y="2537581"/>
            <a:ext cx="10852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vacina </a:t>
            </a:r>
            <a:r>
              <a:rPr lang="pt-BR" sz="2000" dirty="0">
                <a:solidFill>
                  <a:srgbClr val="233B4B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pode ajudá-los a se verem livres </a:t>
            </a:r>
            <a:r>
              <a:rPr lang="pt-BR" sz="2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destes problemas gravíssimos que muitas mulheres e homens poderão enfrentar por não terem tido a oportunidade de se vacinarem quando eram adolescentes.</a:t>
            </a:r>
            <a:r>
              <a:rPr lang="pt-BR" sz="2000" baseline="30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t-BR" sz="2000" baseline="30000" dirty="0">
              <a:solidFill>
                <a:srgbClr val="233B4B"/>
              </a:solidFill>
              <a:latin typeface="Proxima Nova" panose="02000506030000020004" pitchFamily="50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DB7EBC-2EFB-E57A-B0B9-79BFFB1E6B97}"/>
              </a:ext>
            </a:extLst>
          </p:cNvPr>
          <p:cNvSpPr txBox="1"/>
          <p:nvPr/>
        </p:nvSpPr>
        <p:spPr>
          <a:xfrm>
            <a:off x="838199" y="3751923"/>
            <a:ext cx="60680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 verrugas são lesões que aparecem mais cedo nos infectados, podem ser feias, causar dores e incômodos, e o tratamento muitas vezes pode ser queimar essas lesões, mas não garante a cura 100%.</a:t>
            </a:r>
            <a:r>
              <a:rPr lang="pt-BR" sz="2000" baseline="30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  <a:p>
            <a:endParaRPr lang="pt-BR" sz="2000" dirty="0">
              <a:solidFill>
                <a:srgbClr val="233B4B"/>
              </a:solidFill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Já os cânceres podem acometer órgãos importantes e infelizmente podem levar à morte.</a:t>
            </a:r>
            <a:r>
              <a:rPr lang="pt-BR" sz="2000" baseline="300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t-BR" sz="2000" baseline="30000" dirty="0">
              <a:solidFill>
                <a:srgbClr val="233B4B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26A32E0-38C5-FFC3-DE3D-A4833AB6DE7B}"/>
              </a:ext>
            </a:extLst>
          </p:cNvPr>
          <p:cNvGrpSpPr/>
          <p:nvPr/>
        </p:nvGrpSpPr>
        <p:grpSpPr>
          <a:xfrm>
            <a:off x="7043870" y="3512602"/>
            <a:ext cx="4938489" cy="3279582"/>
            <a:chOff x="7069037" y="3339287"/>
            <a:chExt cx="4938489" cy="327958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0412837-ADA6-522B-31A6-9E9C0D8F9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578" y="5042749"/>
              <a:ext cx="1236213" cy="125264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4257789-EB06-E74D-F172-59885E397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037" y="3339287"/>
              <a:ext cx="4938489" cy="1909865"/>
            </a:xfrm>
            <a:prstGeom prst="rect">
              <a:avLst/>
            </a:prstGeom>
          </p:spPr>
        </p:pic>
        <p:sp>
          <p:nvSpPr>
            <p:cNvPr id="20" name="Seta: para a Direita 19">
              <a:extLst>
                <a:ext uri="{FF2B5EF4-FFF2-40B4-BE49-F238E27FC236}">
                  <a16:creationId xmlns:a16="http://schemas.microsoft.com/office/drawing/2014/main" id="{3B98EADE-BD69-6320-DDC2-99F5FA2599DA}"/>
                </a:ext>
              </a:extLst>
            </p:cNvPr>
            <p:cNvSpPr/>
            <p:nvPr/>
          </p:nvSpPr>
          <p:spPr>
            <a:xfrm rot="2444626">
              <a:off x="8261169" y="4998895"/>
              <a:ext cx="774828" cy="303891"/>
            </a:xfrm>
            <a:prstGeom prst="rightArrow">
              <a:avLst/>
            </a:prstGeom>
            <a:solidFill>
              <a:srgbClr val="3AB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Seta: para a Direita 20">
              <a:extLst>
                <a:ext uri="{FF2B5EF4-FFF2-40B4-BE49-F238E27FC236}">
                  <a16:creationId xmlns:a16="http://schemas.microsoft.com/office/drawing/2014/main" id="{21035E15-6068-694F-2C15-38BA45756002}"/>
                </a:ext>
              </a:extLst>
            </p:cNvPr>
            <p:cNvSpPr/>
            <p:nvPr/>
          </p:nvSpPr>
          <p:spPr>
            <a:xfrm rot="8057669">
              <a:off x="10136985" y="4870757"/>
              <a:ext cx="774828" cy="303891"/>
            </a:xfrm>
            <a:prstGeom prst="rightArrow">
              <a:avLst/>
            </a:prstGeom>
            <a:solidFill>
              <a:srgbClr val="3ABC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30C275A-8FDE-A295-3901-1CE29015451F}"/>
                </a:ext>
              </a:extLst>
            </p:cNvPr>
            <p:cNvSpPr txBox="1"/>
            <p:nvPr/>
          </p:nvSpPr>
          <p:spPr>
            <a:xfrm>
              <a:off x="8134756" y="6249537"/>
              <a:ext cx="29298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rgbClr val="233B4B"/>
                  </a:solidFill>
                  <a:latin typeface="Proxima Nova" panose="02000506030000020004" pitchFamily="50" charset="0"/>
                </a:rPr>
                <a:t>Papilomavírus humano</a:t>
              </a:r>
              <a:endParaRPr lang="pt-BR" b="1" dirty="0"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42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8392F-0C29-B5D8-4E59-15DDD4561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10515600" cy="97606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Vacina meningocócica ACWY</a:t>
            </a:r>
            <a:r>
              <a:rPr lang="pt-BR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048644A-8083-AA79-3B7C-3A5F2D13FFAD}"/>
              </a:ext>
            </a:extLst>
          </p:cNvPr>
          <p:cNvGrpSpPr/>
          <p:nvPr/>
        </p:nvGrpSpPr>
        <p:grpSpPr>
          <a:xfrm>
            <a:off x="7875998" y="1379642"/>
            <a:ext cx="3788339" cy="5478358"/>
            <a:chOff x="7917943" y="1379642"/>
            <a:chExt cx="3788339" cy="547835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5345977-6E11-2165-4C84-3E62DAF6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43" y="2496093"/>
              <a:ext cx="1021987" cy="1051118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73E5095-B84D-C29F-8D7E-AA75D7D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579" y="1675177"/>
              <a:ext cx="1021987" cy="1051118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B20E30D-D0A8-FD10-54C7-64CC3CE29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4295" y="2496093"/>
              <a:ext cx="1021987" cy="105111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ACE56EAE-2C6D-E9A3-0E0F-E21E4C5D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196" y="1675177"/>
              <a:ext cx="1021987" cy="1051118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746FD87-97F6-4586-1970-92F9DC4C86EE}"/>
                </a:ext>
              </a:extLst>
            </p:cNvPr>
            <p:cNvSpPr txBox="1"/>
            <p:nvPr/>
          </p:nvSpPr>
          <p:spPr>
            <a:xfrm>
              <a:off x="8080074" y="2215788"/>
              <a:ext cx="688529" cy="36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233B4B"/>
                  </a:solidFill>
                  <a:latin typeface="Proxima Nova" panose="02000506030000020004" pitchFamily="50" charset="0"/>
                </a:rPr>
                <a:t>A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3FB0B10-3829-0C6D-2C70-AF64E2AB106D}"/>
                </a:ext>
              </a:extLst>
            </p:cNvPr>
            <p:cNvSpPr txBox="1"/>
            <p:nvPr/>
          </p:nvSpPr>
          <p:spPr>
            <a:xfrm>
              <a:off x="8936687" y="1379642"/>
              <a:ext cx="688529" cy="36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233B4B"/>
                  </a:solidFill>
                  <a:latin typeface="Proxima Nova" panose="02000506030000020004" pitchFamily="50" charset="0"/>
                </a:rPr>
                <a:t>C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2B11AF1-256B-90AC-30FA-B6908B2FBA5B}"/>
                </a:ext>
              </a:extLst>
            </p:cNvPr>
            <p:cNvSpPr txBox="1"/>
            <p:nvPr/>
          </p:nvSpPr>
          <p:spPr>
            <a:xfrm>
              <a:off x="10127307" y="1379642"/>
              <a:ext cx="688529" cy="36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233B4B"/>
                  </a:solidFill>
                  <a:latin typeface="Proxima Nova" panose="02000506030000020004" pitchFamily="50" charset="0"/>
                </a:rPr>
                <a:t>W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6C08519-7CB4-5F2E-76A0-0EBB4EC51EAC}"/>
                </a:ext>
              </a:extLst>
            </p:cNvPr>
            <p:cNvSpPr txBox="1"/>
            <p:nvPr/>
          </p:nvSpPr>
          <p:spPr>
            <a:xfrm>
              <a:off x="10851023" y="2215788"/>
              <a:ext cx="688529" cy="36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233B4B"/>
                  </a:solidFill>
                  <a:latin typeface="Proxima Nova" panose="02000506030000020004" pitchFamily="50" charset="0"/>
                </a:rPr>
                <a:t>Y</a:t>
              </a: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7E658C8C-39E1-86D5-AFF9-510D0E3BB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930" y="3230386"/>
              <a:ext cx="1736506" cy="3627614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C182CBD5-7D6C-3F1F-D4E2-8608B6A7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216" y="3021652"/>
              <a:ext cx="670726" cy="670726"/>
            </a:xfrm>
            <a:prstGeom prst="rect">
              <a:avLst/>
            </a:prstGeom>
          </p:spPr>
        </p:pic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69FFB7D2-0E36-7EB1-CF6E-F603D69CE783}"/>
                </a:ext>
              </a:extLst>
            </p:cNvPr>
            <p:cNvCxnSpPr>
              <a:endCxn id="6" idx="3"/>
            </p:cNvCxnSpPr>
            <p:nvPr/>
          </p:nvCxnSpPr>
          <p:spPr>
            <a:xfrm flipH="1" flipV="1">
              <a:off x="8939930" y="3021652"/>
              <a:ext cx="531241" cy="208734"/>
            </a:xfrm>
            <a:prstGeom prst="line">
              <a:avLst/>
            </a:prstGeom>
            <a:ln w="12700">
              <a:solidFill>
                <a:srgbClr val="3AB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A1F3FB3-27D0-40B6-2EA7-A150464ADE4C}"/>
                </a:ext>
              </a:extLst>
            </p:cNvPr>
            <p:cNvCxnSpPr/>
            <p:nvPr/>
          </p:nvCxnSpPr>
          <p:spPr>
            <a:xfrm flipH="1" flipV="1">
              <a:off x="9571896" y="2591966"/>
              <a:ext cx="154045" cy="438180"/>
            </a:xfrm>
            <a:prstGeom prst="line">
              <a:avLst/>
            </a:prstGeom>
            <a:ln w="12700">
              <a:solidFill>
                <a:srgbClr val="3AB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91FA1850-0EBD-C475-60BC-75882E95161B}"/>
                </a:ext>
              </a:extLst>
            </p:cNvPr>
            <p:cNvCxnSpPr/>
            <p:nvPr/>
          </p:nvCxnSpPr>
          <p:spPr>
            <a:xfrm flipV="1">
              <a:off x="10127307" y="2583472"/>
              <a:ext cx="168635" cy="438180"/>
            </a:xfrm>
            <a:prstGeom prst="line">
              <a:avLst/>
            </a:prstGeom>
            <a:ln w="12700">
              <a:solidFill>
                <a:srgbClr val="3AB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9151BE2C-2BE4-4B9D-B012-924E59BA1C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03801" y="3230386"/>
              <a:ext cx="442496" cy="198614"/>
            </a:xfrm>
            <a:prstGeom prst="line">
              <a:avLst/>
            </a:prstGeom>
            <a:ln w="12700">
              <a:solidFill>
                <a:srgbClr val="3AB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2F1089D-23B7-86E7-1313-289FDE5034A2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6467798" cy="4566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Esta vacina pode proteger contra 4 meningococos </a:t>
            </a:r>
            <a:b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(A, C, W e Y).</a:t>
            </a:r>
            <a:r>
              <a:rPr lang="pt-BR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>
                <a:cs typeface="Times New Roman" panose="02020603050405020304" pitchFamily="18" charset="0"/>
              </a:rPr>
              <a:t>Estas bactérias podem causar a meningite, que afeta o sistema nervoso central, ou a </a:t>
            </a:r>
            <a:r>
              <a:rPr lang="pt-BR" dirty="0" err="1">
                <a:cs typeface="Times New Roman" panose="02020603050405020304" pitchFamily="18" charset="0"/>
              </a:rPr>
              <a:t>meningococcemia</a:t>
            </a:r>
            <a:r>
              <a:rPr lang="pt-BR" dirty="0">
                <a:cs typeface="Times New Roman" panose="02020603050405020304" pitchFamily="18" charset="0"/>
              </a:rPr>
              <a:t>, que leva a uma infecção generalizada gravíssima.</a:t>
            </a:r>
            <a:r>
              <a:rPr lang="pt-BR" baseline="30000" dirty="0">
                <a:cs typeface="Times New Roman" panose="02020603050405020304" pitchFamily="18" charset="0"/>
              </a:rPr>
              <a:t>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Essas doenças podem levar alguns pacientes à morte em menos de 24 horas, e sequelas como: perda da audição, dificuldades de aprendizado, convulsões, amputações de membros e outros problemas neurológicos podem ocorrer em 10-20% dos pacientes.</a:t>
            </a:r>
            <a:r>
              <a:rPr lang="pt-BR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5,7</a:t>
            </a:r>
            <a:endParaRPr lang="pt-BR" baseline="30000" dirty="0"/>
          </a:p>
        </p:txBody>
      </p:sp>
    </p:spTree>
    <p:extLst>
      <p:ext uri="{BB962C8B-B14F-4D97-AF65-F5344CB8AC3E}">
        <p14:creationId xmlns:p14="http://schemas.microsoft.com/office/powerpoint/2010/main" val="26779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8392F-0C29-B5D8-4E59-15DDD4561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8154798" cy="998538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Vacina de tétano e difteria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BE39CE-6C77-C766-5A4E-461B32FD4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87546"/>
            <a:ext cx="7345680" cy="778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Ela é uma importante forma de prevenção a essas doenças graves e potencialmente fatais.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B02EB7-7908-ADD5-8874-4A4AAD8BD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2" y="2902288"/>
            <a:ext cx="2679696" cy="29787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7643BF3-03E7-DE04-6B1A-2FA94123DBC5}"/>
              </a:ext>
            </a:extLst>
          </p:cNvPr>
          <p:cNvSpPr txBox="1"/>
          <p:nvPr/>
        </p:nvSpPr>
        <p:spPr>
          <a:xfrm>
            <a:off x="677630" y="2971731"/>
            <a:ext cx="2963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Tétano</a:t>
            </a:r>
            <a:endParaRPr lang="pt-BR" sz="3200" b="1" dirty="0">
              <a:solidFill>
                <a:srgbClr val="3ABC99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4C6102-EDCD-77DC-43D7-C2F71C2E3C9D}"/>
              </a:ext>
            </a:extLst>
          </p:cNvPr>
          <p:cNvSpPr txBox="1"/>
          <p:nvPr/>
        </p:nvSpPr>
        <p:spPr>
          <a:xfrm>
            <a:off x="7866666" y="2971731"/>
            <a:ext cx="2963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Difteria</a:t>
            </a:r>
            <a:endParaRPr lang="pt-BR" sz="3200" b="1" dirty="0">
              <a:solidFill>
                <a:srgbClr val="3ABC99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F5F460-141A-BD87-C36C-7CD5CFA1A426}"/>
              </a:ext>
            </a:extLst>
          </p:cNvPr>
          <p:cNvSpPr txBox="1"/>
          <p:nvPr/>
        </p:nvSpPr>
        <p:spPr>
          <a:xfrm>
            <a:off x="7931354" y="3491773"/>
            <a:ext cx="378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difteria é uma infecção bacteriana que afeta principalmente o nariz e a garganta, e pode levar a complicações</a:t>
            </a:r>
            <a:r>
              <a:rPr lang="pt-BR" sz="2000" dirty="0">
                <a:solidFill>
                  <a:srgbClr val="3A4852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t-BR" sz="2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como insuficiência cardíaca e paralisia.</a:t>
            </a:r>
            <a:r>
              <a:rPr lang="pt-BR" sz="2000" baseline="30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pt-BR" sz="2000" baseline="30000" dirty="0">
              <a:solidFill>
                <a:srgbClr val="3A4852"/>
              </a:solidFill>
              <a:latin typeface="Proxima Nova" panose="02000506030000020004" pitchFamily="50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EBA2DF8-3FED-13B9-F41D-28C24EE30EE9}"/>
              </a:ext>
            </a:extLst>
          </p:cNvPr>
          <p:cNvSpPr txBox="1"/>
          <p:nvPr/>
        </p:nvSpPr>
        <p:spPr>
          <a:xfrm>
            <a:off x="838200" y="3634219"/>
            <a:ext cx="36242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 tétano é uma infecção que afeta o sistema nervoso, podendo causar contratura muscular progressiva e generalizada. Pode afetar o diafragma, levando a insuficiência respiratória.</a:t>
            </a:r>
            <a:r>
              <a:rPr lang="pt-BR" sz="2000" baseline="30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5,8</a:t>
            </a:r>
            <a:endParaRPr lang="pt-BR" sz="2000" baseline="30000" dirty="0">
              <a:solidFill>
                <a:srgbClr val="3A4852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0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B7EA0DC-9DA9-A237-F9D4-2FB67FA68FE2}"/>
              </a:ext>
            </a:extLst>
          </p:cNvPr>
          <p:cNvSpPr/>
          <p:nvPr/>
        </p:nvSpPr>
        <p:spPr>
          <a:xfrm>
            <a:off x="0" y="1"/>
            <a:ext cx="12192000" cy="1350628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D675B4-19BF-C4BA-3E4A-940CEB8AE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8533" y="383896"/>
            <a:ext cx="6930007" cy="817723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Nós todos podemos ser agentes promotores de saúde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1601A6A-6E62-E956-B190-8F2A401B0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635" y="137845"/>
            <a:ext cx="1714083" cy="150839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A5394D-7CF1-222F-5303-2E3FF082D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15" y="3072614"/>
            <a:ext cx="5030259" cy="30451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41111C-64A2-3E83-F4D7-DF4B6B61E4E8}"/>
              </a:ext>
            </a:extLst>
          </p:cNvPr>
          <p:cNvSpPr txBox="1"/>
          <p:nvPr/>
        </p:nvSpPr>
        <p:spPr>
          <a:xfrm>
            <a:off x="8284507" y="444482"/>
            <a:ext cx="372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0" u="none" strike="noStrike" baseline="0" dirty="0">
                <a:solidFill>
                  <a:schemeClr val="bg1"/>
                </a:solidFill>
                <a:latin typeface="Invention-Bold"/>
              </a:rPr>
              <a:t>#VACINADOSVAMOSLONGE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4E23B640-213F-AA30-607D-29C94E354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41" y="1550062"/>
            <a:ext cx="11258108" cy="18789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b="1" dirty="0">
                <a:solidFill>
                  <a:srgbClr val="3ABC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Quando um adolescente se protege, estando em dia com a vacinação, ele pode proteger a sua família e sua comunidade em geral.</a:t>
            </a:r>
            <a:r>
              <a:rPr lang="pt-BR" sz="2000" b="1" baseline="30000" dirty="0">
                <a:solidFill>
                  <a:srgbClr val="3ABC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t-B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exemplo disso é com a vacina contra a meningite mencionada anteriormente.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18139E-E5B0-B05C-6284-911DA5BF4DF9}"/>
              </a:ext>
            </a:extLst>
          </p:cNvPr>
          <p:cNvSpPr txBox="1"/>
          <p:nvPr/>
        </p:nvSpPr>
        <p:spPr>
          <a:xfrm>
            <a:off x="407226" y="3186861"/>
            <a:ext cx="631576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Podemos carregar a bactéria causadora em nossas gargantas de maneira assintomática. Caso não estejamos vacinados, podemos transmitir essa bactéria a familiares e amigos por meio de contato próximo.</a:t>
            </a:r>
            <a:r>
              <a:rPr lang="pt-BR" sz="2000" baseline="30000" dirty="0">
                <a:solidFill>
                  <a:srgbClr val="3A4852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pt-BR" sz="2000" baseline="30000" dirty="0">
              <a:solidFill>
                <a:srgbClr val="3A4852"/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Contamos com você como replicador que, </a:t>
            </a:r>
            <a:r>
              <a:rPr lang="pt-BR" sz="2000" b="1" dirty="0">
                <a:solidFill>
                  <a:srgbClr val="3ABC99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0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lém de levar a informação, </a:t>
            </a:r>
            <a:r>
              <a:rPr lang="pt-BR" sz="2000" b="1" dirty="0">
                <a:solidFill>
                  <a:srgbClr val="3ABC99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poderá ajudar a </a:t>
            </a:r>
            <a:r>
              <a:rPr lang="pt-BR" sz="20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colocar em prática as informações aprendidas.</a:t>
            </a:r>
            <a:endParaRPr lang="pt-BR" sz="2000" b="0" i="0" dirty="0">
              <a:solidFill>
                <a:srgbClr val="3ABC99"/>
              </a:solidFill>
              <a:effectLst/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B7EA0DC-9DA9-A237-F9D4-2FB67FA68FE2}"/>
              </a:ext>
            </a:extLst>
          </p:cNvPr>
          <p:cNvSpPr/>
          <p:nvPr/>
        </p:nvSpPr>
        <p:spPr>
          <a:xfrm>
            <a:off x="0" y="1"/>
            <a:ext cx="12192000" cy="1350628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D675B4-19BF-C4BA-3E4A-940CEB8AE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6940" y="316925"/>
            <a:ext cx="7073750" cy="817723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  <a:ea typeface="+mn-ea"/>
                <a:cs typeface="+mn-cs"/>
              </a:rPr>
              <a:t>Mais do que vírus ou bactérias, o exemplo também pode ser contagioso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928DB5-DC82-8F5F-A2E3-F870F7FC1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4" y="1646239"/>
            <a:ext cx="9738574" cy="124497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Você já percebeu que se tem uma coisa interessante neste momento de vida da adolescência é a onda de </a:t>
            </a:r>
            <a:r>
              <a:rPr lang="pt-BR" b="1" dirty="0">
                <a:solidFill>
                  <a:srgbClr val="3ABC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engajamento</a:t>
            </a: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músicas, danças em redes sociais, entre outros?</a:t>
            </a:r>
            <a:r>
              <a:rPr lang="pt-BR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pt-BR" sz="3200" b="0" i="0" baseline="30000" dirty="0">
              <a:effectLst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ED818A-C399-E0D6-515E-43A34E5FA5B7}"/>
              </a:ext>
            </a:extLst>
          </p:cNvPr>
          <p:cNvSpPr txBox="1"/>
          <p:nvPr/>
        </p:nvSpPr>
        <p:spPr>
          <a:xfrm>
            <a:off x="8284507" y="444482"/>
            <a:ext cx="372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0" u="none" strike="noStrike" baseline="0" dirty="0">
                <a:solidFill>
                  <a:schemeClr val="bg1"/>
                </a:solidFill>
                <a:latin typeface="Invention-Bold"/>
              </a:rPr>
              <a:t>#VACINADOSVAMOSLONGE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41601A6A-6E62-E956-B190-8F2A401B0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635" y="137845"/>
            <a:ext cx="1714083" cy="150839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05571BE-37BC-6E7D-D9D4-10F2AE275495}"/>
              </a:ext>
            </a:extLst>
          </p:cNvPr>
          <p:cNvSpPr txBox="1"/>
          <p:nvPr/>
        </p:nvSpPr>
        <p:spPr>
          <a:xfrm>
            <a:off x="4825193" y="3276975"/>
            <a:ext cx="57851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Você pode ajudar a espalhar </a:t>
            </a:r>
            <a:br>
              <a:rPr lang="pt-BR" sz="28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8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 viralizar </a:t>
            </a:r>
            <a:r>
              <a:rPr lang="pt-BR" sz="2800" b="1" dirty="0">
                <a:solidFill>
                  <a:srgbClr val="3ABC99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esta ideia!</a:t>
            </a:r>
          </a:p>
          <a:p>
            <a:r>
              <a:rPr lang="pt-BR" sz="24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Tenho certeza de que ser esse exemplo pode fazer com que você seja notado como alguém interessante e preocupado com a sua saúde e de sua comunidade</a:t>
            </a:r>
            <a:r>
              <a:rPr lang="pt-BR" sz="2400" dirty="0">
                <a:solidFill>
                  <a:srgbClr val="3A4852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400" baseline="30000" dirty="0">
                <a:solidFill>
                  <a:srgbClr val="3A4852"/>
                </a:solidFill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pt-BR" sz="2400" baseline="30000" dirty="0">
              <a:solidFill>
                <a:srgbClr val="3A4852"/>
              </a:solidFill>
              <a:latin typeface="Proxima Nova" panose="02000506030000020004" pitchFamily="50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0E48CB-FBA9-0697-BCCE-ED43FC70C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4" y="3347206"/>
            <a:ext cx="3753488" cy="35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0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1F0BF-8671-196B-92B6-31A638B014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98550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Mantenha-se informado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B2F3567-4243-5B29-8E9F-B4320FE5A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38" y="1789131"/>
            <a:ext cx="2932128" cy="4320032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83D7EC9-ABC3-A3B5-86FC-26F6FE4B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480" y="2010183"/>
            <a:ext cx="6711891" cy="3836944"/>
          </a:xfrm>
        </p:spPr>
        <p:txBody>
          <a:bodyPr>
            <a:normAutofit/>
          </a:bodyPr>
          <a:lstStyle/>
          <a:p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Sempre busque informações de </a:t>
            </a:r>
            <a:r>
              <a:rPr lang="pt-BR" b="1" dirty="0">
                <a:solidFill>
                  <a:srgbClr val="3ABC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fontes seguras</a:t>
            </a:r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pt-BR" baseline="30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ainda houver dúvidas, fale com um médico ou com um enfermeiro antes de compartilhar este material e qualquer coisa relacionada à saúde, em especial sobre vacinas e vacinação.</a:t>
            </a:r>
          </a:p>
          <a:p>
            <a:endParaRPr lang="pt-BR" dirty="0"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E0E6A0-8418-DAB2-67F4-855D3838C989}"/>
              </a:ext>
            </a:extLst>
          </p:cNvPr>
          <p:cNvSpPr txBox="1"/>
          <p:nvPr/>
        </p:nvSpPr>
        <p:spPr>
          <a:xfrm>
            <a:off x="727623" y="5407611"/>
            <a:ext cx="71129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rgbClr val="3ABC99"/>
                </a:solidFill>
                <a:cs typeface="Times New Roman" panose="02020603050405020304" pitchFamily="18" charset="0"/>
              </a:rPr>
              <a:t>JUNTOS, PODEMOS CONTRIBUIR PARA MANTER NOSSA SOCIEDADE IMUNIZADA!</a:t>
            </a:r>
            <a:endParaRPr lang="pt-BR" sz="3600" b="1" dirty="0">
              <a:solidFill>
                <a:srgbClr val="3AB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6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6BFB-6514-4C04-D0FF-B65921E0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importância da alimentação saudável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96D7A9B-1C92-99DF-43E0-E196F53C4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9008" y="1920616"/>
            <a:ext cx="4939876" cy="45588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A8159BEA-6E42-D3C2-7726-8D7CFFD5C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241" y="283109"/>
            <a:ext cx="714959" cy="85976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5D60F8-5FAD-1107-584E-44564BB6AAB7}"/>
              </a:ext>
            </a:extLst>
          </p:cNvPr>
          <p:cNvSpPr txBox="1"/>
          <p:nvPr/>
        </p:nvSpPr>
        <p:spPr>
          <a:xfrm>
            <a:off x="4586287" y="5056484"/>
            <a:ext cx="3019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Alimentação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saudável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0A8978-5B70-C57E-434A-E9D1A62F0C98}"/>
              </a:ext>
            </a:extLst>
          </p:cNvPr>
          <p:cNvSpPr txBox="1"/>
          <p:nvPr/>
        </p:nvSpPr>
        <p:spPr>
          <a:xfrm>
            <a:off x="3947372" y="2828318"/>
            <a:ext cx="179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Bem-estar mental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3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0CBFE4-3087-D181-B188-44F68842276B}"/>
              </a:ext>
            </a:extLst>
          </p:cNvPr>
          <p:cNvSpPr txBox="1"/>
          <p:nvPr/>
        </p:nvSpPr>
        <p:spPr>
          <a:xfrm>
            <a:off x="6709160" y="2966817"/>
            <a:ext cx="1383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Vacinação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2</a:t>
            </a:r>
            <a:r>
              <a:rPr lang="pt-B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21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AF816E5-DD73-A39D-EC66-8CA82E7D302A}"/>
              </a:ext>
            </a:extLst>
          </p:cNvPr>
          <p:cNvSpPr/>
          <p:nvPr/>
        </p:nvSpPr>
        <p:spPr>
          <a:xfrm>
            <a:off x="0" y="1625207"/>
            <a:ext cx="12192000" cy="4120654"/>
          </a:xfrm>
          <a:prstGeom prst="rect">
            <a:avLst/>
          </a:prstGeom>
          <a:solidFill>
            <a:srgbClr val="233B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F4FF97-98EF-3163-C646-EB4F3778A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87" y="1889538"/>
            <a:ext cx="11477625" cy="3591992"/>
          </a:xfrm>
        </p:spPr>
        <p:txBody>
          <a:bodyPr anchor="t"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O conteúdo desta apresentação foi desenvolvido exclusivamente como guia para educação em bem- estar, englobando a saúde mental, alimentação saudável e vacinação.</a:t>
            </a:r>
            <a:br>
              <a:rPr lang="pt-BR" sz="3600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</a:rPr>
              <a:t>A escola e o corpo docente devem fazer os ajustes que julguem necessários, caso tenham interesse em levar este conhecimento aos estudantes.</a:t>
            </a:r>
            <a:endParaRPr lang="pt-BR" sz="3600" dirty="0">
              <a:solidFill>
                <a:srgbClr val="3AB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8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000BF-CE44-5D8A-A59A-070E4779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89" y="269867"/>
            <a:ext cx="10515600" cy="985504"/>
          </a:xfrm>
        </p:spPr>
        <p:txBody>
          <a:bodyPr/>
          <a:lstStyle/>
          <a:p>
            <a:r>
              <a:rPr lang="pt-B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Nutrição</a:t>
            </a:r>
            <a:endParaRPr lang="pt-BR" baseline="30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31E607-56B2-04BA-1BE6-63F153C70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198" y="1825625"/>
            <a:ext cx="4962377" cy="508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solidFill>
                  <a:srgbClr val="3ABC99"/>
                </a:solidFill>
              </a:rPr>
              <a:t>Como estão nossas crianças?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69DAF4-72EC-5BFB-6545-E7B597EDF36D}"/>
              </a:ext>
            </a:extLst>
          </p:cNvPr>
          <p:cNvSpPr txBox="1"/>
          <p:nvPr/>
        </p:nvSpPr>
        <p:spPr>
          <a:xfrm>
            <a:off x="9507706" y="2488630"/>
            <a:ext cx="22840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dirty="0">
                <a:solidFill>
                  <a:srgbClr val="3A4852"/>
                </a:solidFill>
                <a:latin typeface="Proxima Nova" panose="02000506030000020004" pitchFamily="50" charset="0"/>
              </a:rPr>
              <a:t>Ao mesmo tempo, muitas lutam contra a desnutrição.</a:t>
            </a:r>
            <a:r>
              <a:rPr lang="pt-BR" sz="2600" baseline="30000" dirty="0">
                <a:solidFill>
                  <a:srgbClr val="3A4852"/>
                </a:solidFill>
                <a:latin typeface="Proxima Nova" panose="02000506030000020004" pitchFamily="50" charset="0"/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078655-B92C-56B6-8441-19C500C9AA4F}"/>
              </a:ext>
            </a:extLst>
          </p:cNvPr>
          <p:cNvSpPr txBox="1"/>
          <p:nvPr/>
        </p:nvSpPr>
        <p:spPr>
          <a:xfrm>
            <a:off x="400198" y="2488630"/>
            <a:ext cx="335265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dirty="0">
                <a:solidFill>
                  <a:srgbClr val="3A4852"/>
                </a:solidFill>
                <a:latin typeface="Proxima Nova" panose="02000506030000020004" pitchFamily="50" charset="0"/>
              </a:rPr>
              <a:t>Até 31,8% das crianças e adolescentes com idades entre 2 e 19 anos estão com sobrepeso ou obesos.</a:t>
            </a:r>
            <a:r>
              <a:rPr lang="pt-BR" sz="2600" baseline="30000" dirty="0">
                <a:solidFill>
                  <a:srgbClr val="3A4852"/>
                </a:solidFill>
                <a:latin typeface="Proxima Nova" panose="02000506030000020004" pitchFamily="50" charset="0"/>
              </a:rPr>
              <a:t>1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D5A0E12-FC09-0118-D45E-635C8B3B55A3}"/>
              </a:ext>
            </a:extLst>
          </p:cNvPr>
          <p:cNvGrpSpPr/>
          <p:nvPr/>
        </p:nvGrpSpPr>
        <p:grpSpPr>
          <a:xfrm>
            <a:off x="3184057" y="2097046"/>
            <a:ext cx="7222253" cy="5165760"/>
            <a:chOff x="-1968968" y="2097046"/>
            <a:chExt cx="7222253" cy="5165760"/>
          </a:xfrm>
        </p:grpSpPr>
        <p:pic>
          <p:nvPicPr>
            <p:cNvPr id="15" name="Imagem 14" descr="Fundo preto com letras brancas&#10;&#10;Descrição gerada automaticamente com confiança média">
              <a:extLst>
                <a:ext uri="{FF2B5EF4-FFF2-40B4-BE49-F238E27FC236}">
                  <a16:creationId xmlns:a16="http://schemas.microsoft.com/office/drawing/2014/main" id="{4FBEF3B1-A2DB-EB2D-D39F-5021B9FC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5367" flipH="1">
              <a:off x="-1968968" y="3092267"/>
              <a:ext cx="7222253" cy="4170539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2BF4D71A-EBD5-0B13-9A5E-84E67337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015460" y="2896778"/>
              <a:ext cx="2044208" cy="28931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F9FA0115-3321-ED6F-6FF3-86CA7E89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66051" y="2097046"/>
              <a:ext cx="1175000" cy="3207453"/>
            </a:xfrm>
            <a:prstGeom prst="rect">
              <a:avLst/>
            </a:prstGeom>
          </p:spPr>
        </p:pic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353F628D-FBC9-E481-63C6-8D3AAFA9D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241" y="283109"/>
            <a:ext cx="714959" cy="8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15547-F4E1-00BC-FF98-AD3EB51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impactos de uma boa nutrição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5C6BEB-1B1B-64FF-5469-BB853ECF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825625"/>
            <a:ext cx="6026389" cy="34877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2600" dirty="0"/>
              <a:t>Uma alimentação saudável auxilia na prevenção de deficiências e facilita o desenvolvimento e o bom funcionamento dos sistemas fisiológicos em todo o corpo.</a:t>
            </a:r>
            <a:r>
              <a:rPr lang="pt-BR" sz="2600" baseline="30000" dirty="0"/>
              <a:t>1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 Além disso, a nutrição adequada melhora a função cognitiva e o desempenho escolar, melhora a autoestima e a resiliência, e diminui o risco de doenças.</a:t>
            </a:r>
            <a:r>
              <a:rPr lang="pt-BR" sz="2600" baseline="30000" dirty="0"/>
              <a:t>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A69522-455E-CA96-CBDF-0BC3AECEAEDC}"/>
              </a:ext>
            </a:extLst>
          </p:cNvPr>
          <p:cNvSpPr txBox="1"/>
          <p:nvPr/>
        </p:nvSpPr>
        <p:spPr>
          <a:xfrm>
            <a:off x="552450" y="5349922"/>
            <a:ext cx="10801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3A4852"/>
                </a:solidFill>
                <a:latin typeface="Proxima Nova" panose="02000506030000020004" pitchFamily="50" charset="0"/>
              </a:rPr>
              <a:t>Fornecer apoio nutricional não precisa ser difícil.</a:t>
            </a:r>
          </a:p>
          <a:p>
            <a:r>
              <a:rPr lang="pt-BR" sz="2400" dirty="0">
                <a:solidFill>
                  <a:srgbClr val="3A4852"/>
                </a:solidFill>
                <a:latin typeface="Proxima Nova" panose="02000506030000020004" pitchFamily="50" charset="0"/>
              </a:rPr>
              <a:t>Podemos começar educando as crianças, adolescentes e as famílias sobre os benefícios de uma alimentação saudável.</a:t>
            </a:r>
            <a:r>
              <a:rPr lang="pt-BR" sz="2400" baseline="30000" dirty="0">
                <a:solidFill>
                  <a:srgbClr val="3A4852"/>
                </a:solidFill>
                <a:latin typeface="Proxima Nova" panose="02000506030000020004" pitchFamily="50" charset="0"/>
              </a:rPr>
              <a:t>1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A386A45-6313-79A4-8BAF-AC4F10740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4589" y="1874032"/>
            <a:ext cx="4994036" cy="310993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62DB474-30FA-BF67-E780-43D554360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241" y="283109"/>
            <a:ext cx="714959" cy="8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9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59F63E-F57F-72F8-3C1B-C7DEFB335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545783"/>
            <a:ext cx="2852257" cy="376643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032201E-ACD8-FFF8-1B66-2BE42DE4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1" y="1805973"/>
            <a:ext cx="8014399" cy="20355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rgbClr val="3ABC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 isso em mente, contribuímos com uma infância saudável a todos.</a:t>
            </a:r>
            <a:endParaRPr lang="pt-BR" dirty="0">
              <a:solidFill>
                <a:srgbClr val="3ABC99"/>
              </a:solidFill>
            </a:endParaRP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CF53DD09-625C-CAB5-3AD4-224AB50C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00" y="2551291"/>
            <a:ext cx="3416300" cy="421443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D4F1A59-0D5F-53A5-5F90-F033DBB73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1063" y="3429000"/>
            <a:ext cx="4429874" cy="323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6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CECBD-83EB-02F5-58B1-C063FC17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BFE05E-7B45-C81B-B830-86BB73222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just">
              <a:buAutoNum type="arabicPeriod"/>
            </a:pPr>
            <a:r>
              <a:rPr lang="pt-BR" sz="1400" dirty="0" err="1"/>
              <a:t>Persch</a:t>
            </a:r>
            <a:r>
              <a:rPr lang="pt-BR" sz="1400" dirty="0"/>
              <a:t> AC, Lamb AJ, </a:t>
            </a:r>
            <a:r>
              <a:rPr lang="pt-BR" sz="1400" dirty="0" err="1"/>
              <a:t>Metzler</a:t>
            </a:r>
            <a:r>
              <a:rPr lang="pt-BR" sz="1400" dirty="0"/>
              <a:t> CA, </a:t>
            </a:r>
            <a:r>
              <a:rPr lang="pt-BR" sz="1400" dirty="0" err="1"/>
              <a:t>Fristad</a:t>
            </a:r>
            <a:r>
              <a:rPr lang="pt-BR" sz="1400" dirty="0"/>
              <a:t> MA. </a:t>
            </a:r>
            <a:r>
              <a:rPr lang="pt-BR" sz="1400" dirty="0" err="1"/>
              <a:t>Healthy</a:t>
            </a:r>
            <a:r>
              <a:rPr lang="pt-BR" sz="1400" dirty="0"/>
              <a:t> </a:t>
            </a:r>
            <a:r>
              <a:rPr lang="pt-BR" sz="1400" dirty="0" err="1"/>
              <a:t>habits</a:t>
            </a:r>
            <a:r>
              <a:rPr lang="pt-BR" sz="1400" dirty="0"/>
              <a:t> for </a:t>
            </a:r>
            <a:r>
              <a:rPr lang="pt-BR" sz="1400" dirty="0" err="1"/>
              <a:t>children</a:t>
            </a:r>
            <a:r>
              <a:rPr lang="pt-BR" sz="1400" dirty="0"/>
              <a:t>: </a:t>
            </a:r>
            <a:r>
              <a:rPr lang="pt-BR" sz="1400" dirty="0" err="1"/>
              <a:t>leveraging</a:t>
            </a:r>
            <a:r>
              <a:rPr lang="pt-BR" sz="1400" dirty="0"/>
              <a:t> </a:t>
            </a:r>
            <a:r>
              <a:rPr lang="pt-BR" sz="1400" dirty="0" err="1"/>
              <a:t>existing</a:t>
            </a:r>
            <a:r>
              <a:rPr lang="pt-BR" sz="1400" dirty="0"/>
              <a:t> </a:t>
            </a:r>
            <a:r>
              <a:rPr lang="pt-BR" sz="1400" dirty="0" err="1"/>
              <a:t>evidence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demonstrate</a:t>
            </a:r>
            <a:r>
              <a:rPr lang="pt-BR" sz="1400" dirty="0"/>
              <a:t> </a:t>
            </a:r>
            <a:r>
              <a:rPr lang="pt-BR" sz="1400" dirty="0" err="1"/>
              <a:t>value</a:t>
            </a:r>
            <a:r>
              <a:rPr lang="pt-BR" sz="1400" dirty="0"/>
              <a:t>. </a:t>
            </a:r>
            <a:r>
              <a:rPr lang="pt-BR" sz="1400" i="1" dirty="0"/>
              <a:t>Am J </a:t>
            </a:r>
            <a:r>
              <a:rPr lang="pt-BR" sz="1400" i="1" dirty="0" err="1"/>
              <a:t>Occup</a:t>
            </a:r>
            <a:r>
              <a:rPr lang="pt-BR" sz="1400" i="1" dirty="0"/>
              <a:t> </a:t>
            </a:r>
            <a:r>
              <a:rPr lang="pt-BR" sz="1400" i="1" dirty="0" err="1"/>
              <a:t>Ther</a:t>
            </a:r>
            <a:r>
              <a:rPr lang="pt-BR" sz="1400" dirty="0"/>
              <a:t>. 2015 Jul-Aug;69(4):6904090010p1-5. 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Doherty TM, Del Giudice G, Maggi S. </a:t>
            </a:r>
            <a:r>
              <a:rPr lang="pt-BR" sz="1400" dirty="0" err="1"/>
              <a:t>Adult</a:t>
            </a:r>
            <a:r>
              <a:rPr lang="pt-BR" sz="1400" dirty="0"/>
              <a:t> </a:t>
            </a:r>
            <a:r>
              <a:rPr lang="pt-BR" sz="1400" dirty="0" err="1"/>
              <a:t>vaccination</a:t>
            </a:r>
            <a:r>
              <a:rPr lang="pt-BR" sz="1400" dirty="0"/>
              <a:t> as </a:t>
            </a:r>
            <a:r>
              <a:rPr lang="pt-BR" sz="1400" dirty="0" err="1"/>
              <a:t>part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a </a:t>
            </a:r>
            <a:r>
              <a:rPr lang="pt-BR" sz="1400" dirty="0" err="1"/>
              <a:t>healthy</a:t>
            </a:r>
            <a:r>
              <a:rPr lang="pt-BR" sz="1400" dirty="0"/>
              <a:t> </a:t>
            </a:r>
            <a:r>
              <a:rPr lang="pt-BR" sz="1400" dirty="0" err="1"/>
              <a:t>lifestyle</a:t>
            </a:r>
            <a:r>
              <a:rPr lang="pt-BR" sz="1400" dirty="0"/>
              <a:t>: </a:t>
            </a:r>
            <a:r>
              <a:rPr lang="pt-BR" sz="1400" dirty="0" err="1"/>
              <a:t>moving</a:t>
            </a:r>
            <a:r>
              <a:rPr lang="pt-BR" sz="1400" dirty="0"/>
              <a:t> </a:t>
            </a:r>
            <a:r>
              <a:rPr lang="pt-BR" sz="1400" dirty="0" err="1"/>
              <a:t>from</a:t>
            </a:r>
            <a:r>
              <a:rPr lang="pt-BR" sz="1400" dirty="0"/>
              <a:t> medical </a:t>
            </a:r>
            <a:r>
              <a:rPr lang="pt-BR" sz="1400" dirty="0" err="1"/>
              <a:t>intervention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health</a:t>
            </a:r>
            <a:r>
              <a:rPr lang="pt-BR" sz="1400" dirty="0"/>
              <a:t> </a:t>
            </a:r>
            <a:r>
              <a:rPr lang="pt-BR" sz="1400" dirty="0" err="1"/>
              <a:t>promotion</a:t>
            </a:r>
            <a:r>
              <a:rPr lang="pt-BR" sz="1400" dirty="0"/>
              <a:t>. </a:t>
            </a:r>
            <a:r>
              <a:rPr lang="pt-BR" sz="1400" i="1" dirty="0"/>
              <a:t>Ann Med</a:t>
            </a:r>
            <a:r>
              <a:rPr lang="pt-BR" sz="1400" dirty="0"/>
              <a:t>. 2019 Mar;51(2):128-140. 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UNICEF. Saúde mental infantil. 2023. Acesso em </a:t>
            </a:r>
            <a:r>
              <a:rPr lang="pt-BR" sz="1400" dirty="0" err="1"/>
              <a:t>abr</a:t>
            </a:r>
            <a:r>
              <a:rPr lang="pt-BR" sz="1400" dirty="0"/>
              <a:t>/2024. Disponível em: &lt;https://www.unicef.org/</a:t>
            </a:r>
            <a:r>
              <a:rPr lang="pt-BR" sz="1400" dirty="0" err="1"/>
              <a:t>brazil</a:t>
            </a:r>
            <a:r>
              <a:rPr lang="pt-BR" sz="1400" dirty="0"/>
              <a:t>/blog/</a:t>
            </a:r>
            <a:r>
              <a:rPr lang="pt-BR" sz="1400" dirty="0" err="1"/>
              <a:t>saude</a:t>
            </a:r>
            <a:r>
              <a:rPr lang="pt-BR" sz="1400" dirty="0"/>
              <a:t>-mental-infantil&gt;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Sociedade brasileira de imunologia. Calendário </a:t>
            </a:r>
            <a:r>
              <a:rPr lang="pt-BR" sz="1400" dirty="0" err="1"/>
              <a:t>SBIm</a:t>
            </a:r>
            <a:r>
              <a:rPr lang="pt-BR" sz="1400" dirty="0"/>
              <a:t> 0-19 anos. Disponível em &lt;https://sbim.org.br/</a:t>
            </a:r>
            <a:r>
              <a:rPr lang="pt-BR" sz="1400" dirty="0" err="1"/>
              <a:t>images</a:t>
            </a:r>
            <a:r>
              <a:rPr lang="pt-BR" sz="1400" dirty="0"/>
              <a:t>/</a:t>
            </a:r>
            <a:r>
              <a:rPr lang="pt-BR" sz="1400" dirty="0" err="1"/>
              <a:t>calendarios</a:t>
            </a:r>
            <a:r>
              <a:rPr lang="pt-BR" sz="1400" dirty="0"/>
              <a:t>/calend-pg-crianca-adolesc-0-19.pdf&gt;. Acesso em: jan. 2024.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Sociedade brasileira de imunização. Imunização: Tudo o que você sempre quis saber. 4.ª ed. Rio de Janeiro, 2020. Disponível em: &lt;https://sbim.org.br/</a:t>
            </a:r>
            <a:r>
              <a:rPr lang="pt-BR" sz="1400" dirty="0" err="1"/>
              <a:t>images</a:t>
            </a:r>
            <a:r>
              <a:rPr lang="pt-BR" sz="1400" dirty="0"/>
              <a:t>/books/imunizacao-tudo-o-que-voce-sempre-quis-saber-200923.pdf.&gt; Acesso em: jan. 2024.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Hathaway JK. HPV: </a:t>
            </a:r>
            <a:r>
              <a:rPr lang="pt-BR" sz="1400" dirty="0" err="1"/>
              <a:t>diagnosis</a:t>
            </a:r>
            <a:r>
              <a:rPr lang="pt-BR" sz="1400" dirty="0"/>
              <a:t>, </a:t>
            </a:r>
            <a:r>
              <a:rPr lang="pt-BR" sz="1400" dirty="0" err="1"/>
              <a:t>prevention</a:t>
            </a:r>
            <a:r>
              <a:rPr lang="pt-BR" sz="1400" dirty="0"/>
              <a:t>,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treatment</a:t>
            </a:r>
            <a:r>
              <a:rPr lang="pt-BR" sz="1400" dirty="0"/>
              <a:t>. Clin </a:t>
            </a:r>
            <a:r>
              <a:rPr lang="pt-BR" sz="1400" dirty="0" err="1"/>
              <a:t>Obstet</a:t>
            </a:r>
            <a:r>
              <a:rPr lang="pt-BR" sz="1400" dirty="0"/>
              <a:t> </a:t>
            </a:r>
            <a:r>
              <a:rPr lang="pt-BR" sz="1400" dirty="0" err="1"/>
              <a:t>Gynecol</a:t>
            </a:r>
            <a:r>
              <a:rPr lang="pt-BR" sz="1400" dirty="0"/>
              <a:t>. 2012;55(3):671-680.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WHO. </a:t>
            </a:r>
            <a:r>
              <a:rPr lang="pt-BR" sz="1400" dirty="0" err="1"/>
              <a:t>Meningitis</a:t>
            </a:r>
            <a:r>
              <a:rPr lang="pt-BR" sz="1400" dirty="0"/>
              <a:t>. 2023. Disponível em: &lt; https://www.who.int/news-room/fact-sheets/detail/meningitis &gt;. Acesso em: jan. 2024.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pt-BR" sz="1400" dirty="0"/>
              <a:t>Brasil. Ministério da saúde. Sobre tétano acidental. 2024. Disponível em &lt;https://www.saude.sp.gov.br/</a:t>
            </a:r>
            <a:r>
              <a:rPr lang="pt-BR" sz="1400" dirty="0" err="1"/>
              <a:t>resources</a:t>
            </a:r>
            <a:r>
              <a:rPr lang="pt-BR" sz="1400" dirty="0"/>
              <a:t>/</a:t>
            </a:r>
            <a:r>
              <a:rPr lang="pt-BR" sz="1400" dirty="0" err="1"/>
              <a:t>cve</a:t>
            </a:r>
            <a:r>
              <a:rPr lang="pt-BR" sz="1400" dirty="0"/>
              <a:t>-centro-de-</a:t>
            </a:r>
            <a:r>
              <a:rPr lang="pt-BR" sz="1400" dirty="0" err="1"/>
              <a:t>vigilancia</a:t>
            </a:r>
            <a:r>
              <a:rPr lang="pt-BR" sz="1400" dirty="0"/>
              <a:t>-</a:t>
            </a:r>
            <a:r>
              <a:rPr lang="pt-BR" sz="1400" dirty="0" err="1"/>
              <a:t>epidemiologica</a:t>
            </a:r>
            <a:r>
              <a:rPr lang="pt-BR" sz="1400" dirty="0"/>
              <a:t>/</a:t>
            </a:r>
            <a:r>
              <a:rPr lang="pt-BR" sz="1400" dirty="0" err="1"/>
              <a:t>areas</a:t>
            </a:r>
            <a:r>
              <a:rPr lang="pt-BR" sz="1400" dirty="0"/>
              <a:t>-de-</a:t>
            </a:r>
            <a:r>
              <a:rPr lang="pt-BR" sz="1400" dirty="0" err="1"/>
              <a:t>vigilancia</a:t>
            </a:r>
            <a:r>
              <a:rPr lang="pt-BR" sz="1400" dirty="0"/>
              <a:t>/</a:t>
            </a:r>
            <a:r>
              <a:rPr lang="pt-BR" sz="1400" dirty="0" err="1"/>
              <a:t>doencas</a:t>
            </a:r>
            <a:r>
              <a:rPr lang="pt-BR" sz="1400" dirty="0"/>
              <a:t>-de-</a:t>
            </a:r>
            <a:r>
              <a:rPr lang="pt-BR" sz="1400" dirty="0" err="1"/>
              <a:t>transmissao</a:t>
            </a:r>
            <a:r>
              <a:rPr lang="pt-BR" sz="1400" dirty="0"/>
              <a:t>-por-vetores-e-zoonoses/tetano.html&gt; Acesso em Ago.2024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OMS. Como funcionam as vacinas. Disponível em: &lt;https://www.who.int/</a:t>
            </a:r>
            <a:r>
              <a:rPr lang="pt-BR" sz="1400" dirty="0" err="1"/>
              <a:t>pt</a:t>
            </a:r>
            <a:r>
              <a:rPr lang="pt-BR" sz="1400" dirty="0"/>
              <a:t>/</a:t>
            </a:r>
            <a:r>
              <a:rPr lang="pt-BR" sz="1400" dirty="0" err="1"/>
              <a:t>news-room</a:t>
            </a:r>
            <a:r>
              <a:rPr lang="pt-BR" sz="1400" dirty="0"/>
              <a:t>/feature-stories/</a:t>
            </a:r>
            <a:r>
              <a:rPr lang="pt-BR" sz="1400" dirty="0" err="1"/>
              <a:t>detail</a:t>
            </a:r>
            <a:r>
              <a:rPr lang="pt-BR" sz="1400" dirty="0"/>
              <a:t>/</a:t>
            </a:r>
            <a:r>
              <a:rPr lang="pt-BR" sz="1400" dirty="0" err="1"/>
              <a:t>how</a:t>
            </a:r>
            <a:r>
              <a:rPr lang="pt-BR" sz="1400" dirty="0"/>
              <a:t>-do-</a:t>
            </a:r>
            <a:r>
              <a:rPr lang="pt-BR" sz="1400" dirty="0" err="1"/>
              <a:t>vaccines</a:t>
            </a:r>
            <a:r>
              <a:rPr lang="pt-BR" sz="1400" dirty="0"/>
              <a:t>-</a:t>
            </a:r>
            <a:r>
              <a:rPr lang="pt-BR" sz="1400" dirty="0" err="1"/>
              <a:t>work</a:t>
            </a:r>
            <a:r>
              <a:rPr lang="pt-BR" sz="1400" dirty="0"/>
              <a:t>&gt;. Acesso em: jul. 2023.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Santos RO. A relação público/privada na juventude mediada pelas plataformas de redes sociais digitais. </a:t>
            </a:r>
            <a:r>
              <a:rPr lang="pt-BR" sz="1400" i="1" dirty="0"/>
              <a:t>Cad. </a:t>
            </a:r>
            <a:r>
              <a:rPr lang="pt-BR" sz="1400" i="1" dirty="0" err="1"/>
              <a:t>Metropole</a:t>
            </a:r>
            <a:r>
              <a:rPr lang="pt-BR" sz="1400" i="1" dirty="0"/>
              <a:t> 24 </a:t>
            </a:r>
            <a:r>
              <a:rPr lang="pt-BR" sz="1400" dirty="0"/>
              <a:t>(55). 2022.</a:t>
            </a:r>
          </a:p>
          <a:p>
            <a:pPr marL="457200" indent="-457200" algn="just">
              <a:buAutoNum type="arabicPeriod"/>
            </a:pPr>
            <a:r>
              <a:rPr lang="pt-BR" sz="1400" dirty="0"/>
              <a:t>Sociedade brasileira de imunização. Família </a:t>
            </a:r>
            <a:r>
              <a:rPr lang="pt-BR" sz="1400" dirty="0" err="1"/>
              <a:t>Sbim</a:t>
            </a:r>
            <a:r>
              <a:rPr lang="pt-BR" sz="1400" dirty="0"/>
              <a:t>. Disponível em: &lt;https://familia.sbim.org.br/&gt;. Acesso em: jan. 2024.</a:t>
            </a:r>
          </a:p>
          <a:p>
            <a:pPr marL="0" indent="0" algn="just">
              <a:buNone/>
            </a:pP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76884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0092B334-B17E-28F7-12F4-92D0048C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12192000" cy="685696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4447EC0-4E0F-8D24-381A-480D4C2AB460}"/>
              </a:ext>
            </a:extLst>
          </p:cNvPr>
          <p:cNvSpPr txBox="1"/>
          <p:nvPr/>
        </p:nvSpPr>
        <p:spPr>
          <a:xfrm>
            <a:off x="1380331" y="6207919"/>
            <a:ext cx="315277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600" b="1" dirty="0">
                <a:solidFill>
                  <a:srgbClr val="191617"/>
                </a:solidFill>
                <a:effectLst/>
                <a:latin typeface="Proxima Nova Alt Lt" panose="02000506030000020004" pitchFamily="50" charset="0"/>
              </a:rPr>
              <a:t>BR-HPV-01004 PRODUZIDO EM A</a:t>
            </a:r>
            <a:r>
              <a:rPr lang="pt-BR" sz="600" b="1" dirty="0">
                <a:solidFill>
                  <a:srgbClr val="191617"/>
                </a:solidFill>
                <a:latin typeface="Proxima Nova Alt Lt" panose="02000506030000020004" pitchFamily="50" charset="0"/>
              </a:rPr>
              <a:t>GOSTO</a:t>
            </a:r>
            <a:r>
              <a:rPr lang="pt-BR" sz="600" b="1" dirty="0">
                <a:solidFill>
                  <a:srgbClr val="191617"/>
                </a:solidFill>
                <a:effectLst/>
                <a:latin typeface="Proxima Nova Alt Lt" panose="02000506030000020004" pitchFamily="50" charset="0"/>
              </a:rPr>
              <a:t>/2024 VÁLIDO POR 2 ANOS</a:t>
            </a:r>
            <a:endParaRPr lang="pt-BR" sz="600" b="1" dirty="0">
              <a:solidFill>
                <a:srgbClr val="191617"/>
              </a:solidFill>
              <a:latin typeface="Proxima Nova Alt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2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E846-0B20-B620-042A-BF3E1531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5C559F-55F8-C10F-8B10-C192F46C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Ao promover hábitos saudáveis, pais e educadores podem contribuir com a preven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ção de</a:t>
            </a:r>
            <a:r>
              <a:rPr lang="pt-BR" sz="24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doenças, restaurando a saúde e o bem-estar dos adolescentes.</a:t>
            </a:r>
            <a:r>
              <a:rPr lang="pt-BR" sz="2400" baseline="300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1,2 </a:t>
            </a:r>
          </a:p>
          <a:p>
            <a:pPr marL="0" indent="0" algn="just">
              <a:buNone/>
            </a:pPr>
            <a:endParaRPr lang="pt-BR" sz="2400" dirty="0">
              <a:solidFill>
                <a:srgbClr val="3A4852"/>
              </a:solidFill>
              <a:effectLst/>
              <a:latin typeface="Proxima Nova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>
                <a:solidFill>
                  <a:srgbClr val="3A4852"/>
                </a:solidFill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 este objetivo, v</a:t>
            </a:r>
            <a:r>
              <a:rPr lang="pt-BR" dirty="0"/>
              <a:t>amos explorar três temas essenciais </a:t>
            </a:r>
            <a:r>
              <a:rPr lang="pt-BR" sz="2400" dirty="0">
                <a:solidFill>
                  <a:srgbClr val="3A4852"/>
                </a:solidFill>
                <a:latin typeface="Proxima Nova" panose="02000506030000020004" pitchFamily="50" charset="0"/>
              </a:rPr>
              <a:t>para contribuir para que nossos adolescentes cresçam saudáveis e felizes.</a:t>
            </a:r>
            <a:r>
              <a:rPr lang="pt-BR" dirty="0"/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A2C1B2-5DF4-3F0F-A01D-2387A6400E95}"/>
              </a:ext>
            </a:extLst>
          </p:cNvPr>
          <p:cNvSpPr txBox="1"/>
          <p:nvPr/>
        </p:nvSpPr>
        <p:spPr>
          <a:xfrm>
            <a:off x="2470509" y="6211669"/>
            <a:ext cx="1865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Alimentação saudável</a:t>
            </a:r>
            <a:r>
              <a:rPr lang="pt-BR" b="1" baseline="30000" dirty="0"/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AED286-2908-D1B9-B49E-7769B38BCFB2}"/>
              </a:ext>
            </a:extLst>
          </p:cNvPr>
          <p:cNvSpPr txBox="1"/>
          <p:nvPr/>
        </p:nvSpPr>
        <p:spPr>
          <a:xfrm>
            <a:off x="6986094" y="6392017"/>
            <a:ext cx="124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Vacinação</a:t>
            </a:r>
            <a:r>
              <a:rPr lang="pt-BR" b="1" baseline="30000" dirty="0"/>
              <a:t>2</a:t>
            </a:r>
            <a:r>
              <a:rPr lang="pt-BR" b="1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F9F616D-5C95-D6F3-5C18-B86DFA17640B}"/>
              </a:ext>
            </a:extLst>
          </p:cNvPr>
          <p:cNvSpPr txBox="1"/>
          <p:nvPr/>
        </p:nvSpPr>
        <p:spPr>
          <a:xfrm>
            <a:off x="4919827" y="6211668"/>
            <a:ext cx="1155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Bem-estar mental</a:t>
            </a:r>
            <a:r>
              <a:rPr lang="pt-BR" b="1" baseline="30000" dirty="0"/>
              <a:t>3</a:t>
            </a:r>
            <a:endParaRPr lang="pt-BR" b="1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AE6796C-F538-4ED2-8996-71CD9F7523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6125"/>
          <a:stretch/>
        </p:blipFill>
        <p:spPr>
          <a:xfrm>
            <a:off x="2826289" y="4237129"/>
            <a:ext cx="7062990" cy="2620871"/>
          </a:xfrm>
          <a:prstGeom prst="rect">
            <a:avLst/>
          </a:prstGeom>
        </p:spPr>
      </p:pic>
      <p:pic>
        <p:nvPicPr>
          <p:cNvPr id="127" name="Gráfico 126">
            <a:extLst>
              <a:ext uri="{FF2B5EF4-FFF2-40B4-BE49-F238E27FC236}">
                <a16:creationId xmlns:a16="http://schemas.microsoft.com/office/drawing/2014/main" id="{F7E25E6A-684C-8C04-7690-A43443557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350" y="478778"/>
            <a:ext cx="704850" cy="6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6BFB-6514-4C04-D0FF-B65921E0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importância da saúde mental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13CF6FC9-5C40-D491-1477-F1DA34126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310" y="1895216"/>
            <a:ext cx="4971380" cy="458787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32505AF-BD7D-4C37-CF78-4A4BBC7FE623}"/>
              </a:ext>
            </a:extLst>
          </p:cNvPr>
          <p:cNvSpPr txBox="1"/>
          <p:nvPr/>
        </p:nvSpPr>
        <p:spPr>
          <a:xfrm>
            <a:off x="4586287" y="5056484"/>
            <a:ext cx="3019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Alimentação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Saudável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D3EC6B-B36C-DD44-6379-7349EAF623EF}"/>
              </a:ext>
            </a:extLst>
          </p:cNvPr>
          <p:cNvSpPr txBox="1"/>
          <p:nvPr/>
        </p:nvSpPr>
        <p:spPr>
          <a:xfrm>
            <a:off x="3947372" y="2828318"/>
            <a:ext cx="179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Bem-estar mental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3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177A58-B017-9635-79EF-DD3A23A9B68C}"/>
              </a:ext>
            </a:extLst>
          </p:cNvPr>
          <p:cNvSpPr txBox="1"/>
          <p:nvPr/>
        </p:nvSpPr>
        <p:spPr>
          <a:xfrm>
            <a:off x="6621237" y="2966817"/>
            <a:ext cx="1383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Vacinação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2</a:t>
            </a:r>
            <a:r>
              <a:rPr lang="pt-BR" b="1" dirty="0"/>
              <a:t> 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3C0C63DD-B942-41AE-3BE7-37E318C0A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91" y="211398"/>
            <a:ext cx="805009" cy="9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0120A-839C-EC97-3CC7-6DB1B237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Sobre a saúde mental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DAD2B-A37C-47D9-83FD-5194F2FDB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71" y="1825625"/>
            <a:ext cx="10768829" cy="2769989"/>
          </a:xfrm>
          <a:noFill/>
        </p:spPr>
        <p:txBody>
          <a:bodyPr wrap="square">
            <a:spAutoFit/>
          </a:bodyPr>
          <a:lstStyle/>
          <a:p>
            <a:pPr marL="0">
              <a:spcAft>
                <a:spcPts val="800"/>
              </a:spcAft>
            </a:pPr>
            <a:r>
              <a:rPr lang="pt-BR" dirty="0">
                <a:solidFill>
                  <a:srgbClr val="233B4B"/>
                </a:solidFill>
              </a:rPr>
              <a:t>Vocês sabiam que </a:t>
            </a:r>
            <a:r>
              <a:rPr lang="pt-BR" b="1" dirty="0">
                <a:solidFill>
                  <a:srgbClr val="233B4B"/>
                </a:solidFill>
              </a:rPr>
              <a:t>75% dos transtornos mentais começam na infância </a:t>
            </a:r>
            <a:r>
              <a:rPr lang="pt-BR" dirty="0">
                <a:solidFill>
                  <a:srgbClr val="233B4B"/>
                </a:solidFill>
              </a:rPr>
              <a:t>e metade deles antes dos 14 anos?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</a:p>
          <a:p>
            <a:pPr marL="0">
              <a:spcAft>
                <a:spcPts val="800"/>
              </a:spcAft>
            </a:pPr>
            <a:endParaRPr lang="pt-BR" baseline="30000" dirty="0">
              <a:solidFill>
                <a:srgbClr val="233B4B"/>
              </a:solidFill>
            </a:endParaRPr>
          </a:p>
          <a:p>
            <a:pPr marL="0">
              <a:spcAft>
                <a:spcPts val="800"/>
              </a:spcAft>
            </a:pPr>
            <a:r>
              <a:rPr lang="pt-BR" dirty="0">
                <a:solidFill>
                  <a:srgbClr val="233B4B"/>
                </a:solidFill>
              </a:rPr>
              <a:t>Isso mostra como é essencial cuidarmos da mente dos nossos pequenos desde cedo, quando falamos de </a:t>
            </a:r>
            <a:r>
              <a:rPr lang="pt-BR" b="1" dirty="0">
                <a:solidFill>
                  <a:srgbClr val="233B4B"/>
                </a:solidFill>
              </a:rPr>
              <a:t>saúde mental</a:t>
            </a:r>
            <a:r>
              <a:rPr lang="pt-BR" dirty="0">
                <a:solidFill>
                  <a:srgbClr val="233B4B"/>
                </a:solidFill>
              </a:rPr>
              <a:t>, isto é, o bem-estar e uma boa relação com o meio em que estamos inseridos, aliados a um bom funcionamento psicossocial.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  <a:endParaRPr lang="pt-BR" dirty="0">
              <a:solidFill>
                <a:srgbClr val="233B4B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9ABFFB2-8B53-7F6B-EFBB-16678CC6C69C}"/>
              </a:ext>
            </a:extLst>
          </p:cNvPr>
          <p:cNvSpPr txBox="1">
            <a:spLocks/>
          </p:cNvSpPr>
          <p:nvPr/>
        </p:nvSpPr>
        <p:spPr>
          <a:xfrm>
            <a:off x="584971" y="4780482"/>
            <a:ext cx="11107919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Aft>
                <a:spcPts val="800"/>
              </a:spcAft>
            </a:pPr>
            <a:r>
              <a:rPr lang="pt-BR" dirty="0">
                <a:solidFill>
                  <a:srgbClr val="233B4B"/>
                </a:solidFill>
              </a:rPr>
              <a:t>Assim, é importante criarmos um ambiente no qual os adolescentes se </a:t>
            </a:r>
            <a:r>
              <a:rPr lang="pt-BR" b="1" dirty="0">
                <a:solidFill>
                  <a:srgbClr val="233B4B"/>
                </a:solidFill>
              </a:rPr>
              <a:t>sintam seguras e entendidas, sem medo ou vergonha de falar sobre seus sentimentos</a:t>
            </a:r>
            <a:r>
              <a:rPr lang="pt-BR" dirty="0">
                <a:solidFill>
                  <a:srgbClr val="233B4B"/>
                </a:solidFill>
              </a:rPr>
              <a:t>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  <a:endParaRPr lang="pt-BR" dirty="0">
              <a:solidFill>
                <a:srgbClr val="233B4B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4EE98C8-A0E1-7568-6182-CB91E1E0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91" y="211398"/>
            <a:ext cx="805009" cy="9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7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0120A-839C-EC97-3CC7-6DB1B237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podemos apoiar os adolescentes?</a:t>
            </a:r>
            <a:r>
              <a:rPr lang="pt-BR" baseline="30000" dirty="0"/>
              <a:t>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DAD2B-A37C-47D9-83FD-5194F2FDB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7550" cy="3767185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b="1" dirty="0">
                <a:solidFill>
                  <a:srgbClr val="233B4B"/>
                </a:solidFill>
              </a:rPr>
              <a:t>Seja um ponto de apoio</a:t>
            </a:r>
            <a:r>
              <a:rPr lang="pt-BR" dirty="0">
                <a:solidFill>
                  <a:srgbClr val="233B4B"/>
                </a:solidFill>
              </a:rPr>
              <a:t>: estar presente e criar uma rotina previsível ajuda os adolescentes a se sentirem mais seguras, criando um ambiente acolhedor.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endParaRPr lang="pt-BR" baseline="30000" dirty="0">
              <a:solidFill>
                <a:srgbClr val="233B4B"/>
              </a:solidFill>
            </a:endParaRP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b="1" dirty="0">
                <a:solidFill>
                  <a:srgbClr val="233B4B"/>
                </a:solidFill>
              </a:rPr>
              <a:t>Ensine a gerenciar o estresse</a:t>
            </a:r>
            <a:r>
              <a:rPr lang="pt-BR" dirty="0">
                <a:solidFill>
                  <a:srgbClr val="233B4B"/>
                </a:solidFill>
              </a:rPr>
              <a:t>: quando algo ruim acontece, ensine o adolescente a parar, respirar, pensar e depois agir. Isso a ajuda a lidar com o estresse e mostra que você também se preocupa com o que ela está sentindo.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D6630D4-9AF3-3071-2992-CBB34D15B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209" y="1905000"/>
            <a:ext cx="3337995" cy="43053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F0E2FB6-62C3-E993-B4E6-2B491BF27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91" y="211398"/>
            <a:ext cx="805009" cy="9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0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0120A-839C-EC97-3CC7-6DB1B237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podemos apoiar os adolescentes?</a:t>
            </a:r>
            <a:r>
              <a:rPr lang="pt-BR" baseline="30000" dirty="0"/>
              <a:t>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DAD2B-A37C-47D9-83FD-5194F2FDB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01655" cy="341632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t-BR" dirty="0">
                <a:solidFill>
                  <a:srgbClr val="233B4B"/>
                </a:solidFill>
              </a:rPr>
              <a:t>3. </a:t>
            </a:r>
            <a:r>
              <a:rPr lang="pt-BR" b="1" dirty="0">
                <a:solidFill>
                  <a:srgbClr val="233B4B"/>
                </a:solidFill>
              </a:rPr>
              <a:t>Ajude a gerir emoções fortes</a:t>
            </a:r>
            <a:r>
              <a:rPr lang="pt-BR" dirty="0">
                <a:solidFill>
                  <a:srgbClr val="233B4B"/>
                </a:solidFill>
              </a:rPr>
              <a:t>: os adolescentes olham para os adultos como exemplos. Quando você mesmo está lidando com emoções fortes, mostre como você pode expressá-las de uma maneira saudável. Isso os a fazerem o mesmo.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D056F5A7-87DA-61D0-6835-69166BEA9818}"/>
              </a:ext>
            </a:extLst>
          </p:cNvPr>
          <p:cNvSpPr txBox="1">
            <a:spLocks/>
          </p:cNvSpPr>
          <p:nvPr/>
        </p:nvSpPr>
        <p:spPr>
          <a:xfrm>
            <a:off x="701042" y="5790172"/>
            <a:ext cx="11160129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A4852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pt-BR" dirty="0">
                <a:solidFill>
                  <a:srgbClr val="233B4B"/>
                </a:solidFill>
              </a:rPr>
              <a:t>4. </a:t>
            </a:r>
            <a:r>
              <a:rPr lang="pt-BR" b="1" dirty="0">
                <a:solidFill>
                  <a:srgbClr val="233B4B"/>
                </a:solidFill>
              </a:rPr>
              <a:t>Cuide de si mesmo</a:t>
            </a:r>
            <a:r>
              <a:rPr lang="pt-BR" dirty="0">
                <a:solidFill>
                  <a:srgbClr val="233B4B"/>
                </a:solidFill>
              </a:rPr>
              <a:t>: uma mente saudável permite que você seja um melhor apoio para os jovens. Se precisar, buscar ajuda de amigos ou profissionais.</a:t>
            </a:r>
            <a:r>
              <a:rPr lang="pt-BR" baseline="30000" dirty="0">
                <a:solidFill>
                  <a:srgbClr val="233B4B"/>
                </a:solidFill>
              </a:rPr>
              <a:t>3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D03F640-1684-2861-C16D-A75F81973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364" y="1794618"/>
            <a:ext cx="5591440" cy="387011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7FEC8A8-1692-29F3-57D2-69712C689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91" y="211398"/>
            <a:ext cx="805009" cy="9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6BFB-6514-4C04-D0FF-B65921E0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importância da vacinação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5226D8-FBC9-58F7-BF96-3626B96B86E9}"/>
              </a:ext>
            </a:extLst>
          </p:cNvPr>
          <p:cNvSpPr txBox="1"/>
          <p:nvPr/>
        </p:nvSpPr>
        <p:spPr>
          <a:xfrm>
            <a:off x="185931" y="1626610"/>
            <a:ext cx="4118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effectLst/>
                <a:latin typeface="Proxima Nova" panose="020B0604020202020204" charset="0"/>
              </a:rPr>
              <a:t>Por: </a:t>
            </a:r>
            <a:r>
              <a:rPr lang="pt-BR" sz="1400" b="1" dirty="0">
                <a:effectLst/>
                <a:latin typeface="Proxima Nova" panose="020B0604020202020204" charset="0"/>
              </a:rPr>
              <a:t>Dra. Melissa Palmieri</a:t>
            </a:r>
            <a:br>
              <a:rPr lang="pt-BR" sz="1400" dirty="0">
                <a:effectLst/>
                <a:latin typeface="Proxima Nova" panose="020B0604020202020204" charset="0"/>
              </a:rPr>
            </a:br>
            <a:r>
              <a:rPr lang="pt-BR" sz="1400" b="1" dirty="0">
                <a:effectLst/>
                <a:latin typeface="Proxima Nova" panose="020B0604020202020204" charset="0"/>
              </a:rPr>
              <a:t>CRM-SP 100.979</a:t>
            </a:r>
            <a:br>
              <a:rPr lang="pt-BR" sz="1400" dirty="0">
                <a:effectLst/>
                <a:latin typeface="Proxima Nova" panose="020B0604020202020204" charset="0"/>
              </a:rPr>
            </a:br>
            <a:r>
              <a:rPr lang="pt-BR" sz="1400" dirty="0">
                <a:effectLst/>
                <a:latin typeface="Proxima Nova" panose="020B0604020202020204" charset="0"/>
              </a:rPr>
              <a:t>Diretora da Sociedade Brasileira de Imunizações – Regional São Paulo (</a:t>
            </a:r>
            <a:r>
              <a:rPr lang="pt-BR" sz="1400" dirty="0" err="1">
                <a:effectLst/>
                <a:latin typeface="Proxima Nova" panose="020B0604020202020204" charset="0"/>
              </a:rPr>
              <a:t>SBIm</a:t>
            </a:r>
            <a:r>
              <a:rPr lang="pt-BR" sz="1400" dirty="0">
                <a:effectLst/>
                <a:latin typeface="Proxima Nova" panose="020B0604020202020204" charset="0"/>
              </a:rPr>
              <a:t>) SP; Membro do Departamento Científico de Imunizações da Sociedade Brasileira de Pediatria (SBP)</a:t>
            </a:r>
            <a:endParaRPr lang="pt-BR" sz="1400" dirty="0">
              <a:latin typeface="Proxima Nova" panose="020B060402020202020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A467BDE2-DB3F-F046-00EA-7807765B5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4150" y="1921374"/>
            <a:ext cx="4939877" cy="45588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8BB4111-FB68-7A2B-741C-4B2364888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1" y="259527"/>
            <a:ext cx="787400" cy="90984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6FF972-7ABF-F5B0-A8F5-E83F6FD79F66}"/>
              </a:ext>
            </a:extLst>
          </p:cNvPr>
          <p:cNvSpPr txBox="1"/>
          <p:nvPr/>
        </p:nvSpPr>
        <p:spPr>
          <a:xfrm>
            <a:off x="4916627" y="5101272"/>
            <a:ext cx="3019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Alimentação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Saudável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8273D4-B978-47FE-6F7E-C091E8ED8948}"/>
              </a:ext>
            </a:extLst>
          </p:cNvPr>
          <p:cNvSpPr txBox="1"/>
          <p:nvPr/>
        </p:nvSpPr>
        <p:spPr>
          <a:xfrm>
            <a:off x="4277712" y="2873106"/>
            <a:ext cx="179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Bem-estar mental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3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B5CFF3-445E-3823-F2D2-DA04C3ADA9FE}"/>
              </a:ext>
            </a:extLst>
          </p:cNvPr>
          <p:cNvSpPr txBox="1"/>
          <p:nvPr/>
        </p:nvSpPr>
        <p:spPr>
          <a:xfrm>
            <a:off x="6960370" y="2957325"/>
            <a:ext cx="1383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Vacinação</a:t>
            </a:r>
            <a:r>
              <a:rPr lang="pt-BR" b="1" baseline="30000" dirty="0">
                <a:solidFill>
                  <a:schemeClr val="bg1"/>
                </a:solidFill>
                <a:latin typeface="Proxima Nova" panose="02000506030000020004" pitchFamily="50" charset="0"/>
                <a:cs typeface="Times New Roman" panose="02020603050405020304" pitchFamily="18" charset="0"/>
              </a:rPr>
              <a:t>2</a:t>
            </a:r>
            <a:r>
              <a:rPr lang="pt-B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68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lão de Fala: Retângulo com Cantos Arredondados 11">
            <a:extLst>
              <a:ext uri="{FF2B5EF4-FFF2-40B4-BE49-F238E27FC236}">
                <a16:creationId xmlns:a16="http://schemas.microsoft.com/office/drawing/2014/main" id="{05F8F87C-F67E-D1D3-D466-278701E99B17}"/>
              </a:ext>
            </a:extLst>
          </p:cNvPr>
          <p:cNvSpPr/>
          <p:nvPr/>
        </p:nvSpPr>
        <p:spPr>
          <a:xfrm>
            <a:off x="6068288" y="1736324"/>
            <a:ext cx="5403272" cy="1902631"/>
          </a:xfrm>
          <a:prstGeom prst="wedgeRoundRectCallout">
            <a:avLst>
              <a:gd name="adj1" fmla="val -29722"/>
              <a:gd name="adj2" fmla="val 8288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B6C2695D-6719-0217-24BA-E94AE43CBC5B}"/>
              </a:ext>
            </a:extLst>
          </p:cNvPr>
          <p:cNvSpPr/>
          <p:nvPr/>
        </p:nvSpPr>
        <p:spPr>
          <a:xfrm>
            <a:off x="643491" y="1731135"/>
            <a:ext cx="4907560" cy="1902631"/>
          </a:xfrm>
          <a:prstGeom prst="wedgeRoundRectCallout">
            <a:avLst>
              <a:gd name="adj1" fmla="val 31300"/>
              <a:gd name="adj2" fmla="val 8386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6A5C5-1529-D0EC-5973-7CD130E26F01}"/>
              </a:ext>
            </a:extLst>
          </p:cNvPr>
          <p:cNvSpPr txBox="1"/>
          <p:nvPr/>
        </p:nvSpPr>
        <p:spPr>
          <a:xfrm>
            <a:off x="880799" y="1920895"/>
            <a:ext cx="472439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buClr>
                <a:srgbClr val="233B4B"/>
              </a:buClr>
              <a:buSzPct val="100000"/>
              <a:tabLst>
                <a:tab pos="457200" algn="l"/>
              </a:tabLst>
            </a:pPr>
            <a:r>
              <a:rPr lang="pt-BR" sz="23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É importante reforçar e alertar que </a:t>
            </a:r>
            <a:r>
              <a:rPr lang="pt-BR" sz="23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todos os adolescentes podem tomar as doses de vacinas disponíveis</a:t>
            </a:r>
            <a:r>
              <a:rPr lang="pt-BR" sz="23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no calendário infantil.</a:t>
            </a:r>
            <a:r>
              <a:rPr lang="pt-BR" sz="2300" baseline="30000" dirty="0">
                <a:solidFill>
                  <a:srgbClr val="233B4B"/>
                </a:solidFill>
                <a:latin typeface="Proxima Nova" panose="02000506030000020004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endParaRPr lang="pt-BR" sz="2300" baseline="30000" dirty="0">
              <a:solidFill>
                <a:srgbClr val="233B4B"/>
              </a:solidFill>
              <a:latin typeface="Proxima Nova" panose="0200050603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D0BDACB-A62B-08AC-01C6-0ED14D75744D}"/>
              </a:ext>
            </a:extLst>
          </p:cNvPr>
          <p:cNvSpPr txBox="1">
            <a:spLocks/>
          </p:cNvSpPr>
          <p:nvPr/>
        </p:nvSpPr>
        <p:spPr>
          <a:xfrm>
            <a:off x="964352" y="256626"/>
            <a:ext cx="7236673" cy="108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4852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</a:rPr>
              <a:t>Compreendendo os riscos das doenças e informando a nossa comunidade sobre os meios de prevenção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4D5D437-DDE9-5F2A-1C06-27C74E0F1912}"/>
              </a:ext>
            </a:extLst>
          </p:cNvPr>
          <p:cNvGrpSpPr/>
          <p:nvPr/>
        </p:nvGrpSpPr>
        <p:grpSpPr>
          <a:xfrm>
            <a:off x="1764678" y="3894728"/>
            <a:ext cx="8662644" cy="3085389"/>
            <a:chOff x="1888926" y="3772611"/>
            <a:chExt cx="8662644" cy="3085389"/>
          </a:xfrm>
        </p:grpSpPr>
        <p:sp>
          <p:nvSpPr>
            <p:cNvPr id="7" name="Lágrima 6">
              <a:extLst>
                <a:ext uri="{FF2B5EF4-FFF2-40B4-BE49-F238E27FC236}">
                  <a16:creationId xmlns:a16="http://schemas.microsoft.com/office/drawing/2014/main" id="{1AB713EE-F643-A315-7340-4104CA7B8C0B}"/>
                </a:ext>
              </a:extLst>
            </p:cNvPr>
            <p:cNvSpPr/>
            <p:nvPr/>
          </p:nvSpPr>
          <p:spPr>
            <a:xfrm rot="11117107">
              <a:off x="8566859" y="3772611"/>
              <a:ext cx="1984711" cy="1942202"/>
            </a:xfrm>
            <a:prstGeom prst="teardrop">
              <a:avLst>
                <a:gd name="adj" fmla="val 1162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Lágrima 10">
              <a:extLst>
                <a:ext uri="{FF2B5EF4-FFF2-40B4-BE49-F238E27FC236}">
                  <a16:creationId xmlns:a16="http://schemas.microsoft.com/office/drawing/2014/main" id="{841DDA71-EB3A-7CD0-8EF8-9E3A0EDC7628}"/>
                </a:ext>
              </a:extLst>
            </p:cNvPr>
            <p:cNvSpPr/>
            <p:nvPr/>
          </p:nvSpPr>
          <p:spPr>
            <a:xfrm rot="11117107" flipH="1">
              <a:off x="1888926" y="4093976"/>
              <a:ext cx="1338658" cy="1317634"/>
            </a:xfrm>
            <a:prstGeom prst="teardrop">
              <a:avLst>
                <a:gd name="adj" fmla="val 1162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0F55A71-FD16-31E3-0FFF-BF7FA075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746" y="4393715"/>
              <a:ext cx="4907560" cy="246428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3B445CA-99D3-ACD3-ECC2-C84A591E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12" y="4323615"/>
              <a:ext cx="617285" cy="8401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1589338-78E5-8F5F-2526-58C9F3BF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695" y="3980229"/>
              <a:ext cx="771635" cy="1490234"/>
            </a:xfrm>
            <a:prstGeom prst="rect">
              <a:avLst/>
            </a:prstGeom>
          </p:spPr>
        </p:pic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EBFC140A-2980-36D0-0B3E-257AA2116F80}"/>
              </a:ext>
            </a:extLst>
          </p:cNvPr>
          <p:cNvSpPr txBox="1"/>
          <p:nvPr/>
        </p:nvSpPr>
        <p:spPr>
          <a:xfrm>
            <a:off x="6359233" y="1960342"/>
            <a:ext cx="50061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buClr>
                <a:srgbClr val="233B4B"/>
              </a:buClr>
              <a:buSzPct val="100000"/>
              <a:tabLst>
                <a:tab pos="457200" algn="l"/>
              </a:tabLst>
            </a:pPr>
            <a:r>
              <a:rPr lang="pt-BR" sz="22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Podemos engajar o público para atuar como </a:t>
            </a:r>
            <a:r>
              <a:rPr lang="pt-BR" sz="22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replicadores das mensagens</a:t>
            </a:r>
            <a:r>
              <a:rPr lang="pt-BR" sz="2200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 </a:t>
            </a:r>
            <a:r>
              <a:rPr lang="pt-BR" sz="2200" b="1" dirty="0">
                <a:solidFill>
                  <a:srgbClr val="3ABC99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sobre importância da vacinação</a:t>
            </a:r>
            <a:r>
              <a:rPr lang="pt-BR" sz="2200" b="1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 </a:t>
            </a:r>
            <a:r>
              <a:rPr lang="pt-BR" sz="2200" dirty="0">
                <a:solidFill>
                  <a:srgbClr val="233B4B"/>
                </a:solidFill>
                <a:effectLst/>
                <a:latin typeface="Proxima Nova" panose="02000506030000020004" pitchFamily="50" charset="0"/>
                <a:ea typeface="Times New Roman" panose="02020603050405020304" pitchFamily="18" charset="0"/>
              </a:rPr>
              <a:t>na família e na comunidade.</a:t>
            </a:r>
            <a:endParaRPr lang="pt-BR" sz="2200" dirty="0">
              <a:solidFill>
                <a:srgbClr val="233B4B"/>
              </a:solidFill>
              <a:latin typeface="Proxima Nova" panose="0200050603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591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3ABC9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1478</TotalTime>
  <Words>1806</Words>
  <Application>Microsoft Office PowerPoint</Application>
  <PresentationFormat>Widescreen</PresentationFormat>
  <Paragraphs>138</Paragraphs>
  <Slides>24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1" baseType="lpstr">
      <vt:lpstr>Arial</vt:lpstr>
      <vt:lpstr>Proxima Nova</vt:lpstr>
      <vt:lpstr>Calibri</vt:lpstr>
      <vt:lpstr>Proxima Nova Alt Lt</vt:lpstr>
      <vt:lpstr>Invention-Bold</vt:lpstr>
      <vt:lpstr>Times New Roman</vt:lpstr>
      <vt:lpstr>Tema do Office</vt:lpstr>
      <vt:lpstr>Saúde na ponta da língua –  Um guia rápido para o cuidado da saúde física e mental de adolescentes de 11 a 14 anos</vt:lpstr>
      <vt:lpstr>O conteúdo desta apresentação foi desenvolvido exclusivamente como guia para educação em bem- estar, englobando a saúde mental, alimentação saudável e vacinação. A escola e o corpo docente devem fazer os ajustes que julguem necessários, caso tenham interesse em levar este conhecimento aos estudantes.</vt:lpstr>
      <vt:lpstr>Objetivos</vt:lpstr>
      <vt:lpstr>A importância da saúde mental</vt:lpstr>
      <vt:lpstr>Sobre a saúde mental</vt:lpstr>
      <vt:lpstr>Como podemos apoiar os adolescentes?1</vt:lpstr>
      <vt:lpstr>Como podemos apoiar os adolescentes?1</vt:lpstr>
      <vt:lpstr>A importância da vacinação</vt:lpstr>
      <vt:lpstr>Apresentação do PowerPoint</vt:lpstr>
      <vt:lpstr>Por que falar de vacinação?</vt:lpstr>
      <vt:lpstr>Vacinação e adolescência</vt:lpstr>
      <vt:lpstr>Apresentação do PowerPoint</vt:lpstr>
      <vt:lpstr>HPV, papilomavírus humano</vt:lpstr>
      <vt:lpstr>Vacina meningocócica ACWY </vt:lpstr>
      <vt:lpstr>Vacina de tétano e difteria</vt:lpstr>
      <vt:lpstr>Nós todos podemos ser agentes promotores de saúde</vt:lpstr>
      <vt:lpstr>Mais do que vírus ou bactérias, o exemplo também pode ser contagioso</vt:lpstr>
      <vt:lpstr>Mantenha-se informado</vt:lpstr>
      <vt:lpstr>A importância da alimentação saudável</vt:lpstr>
      <vt:lpstr>Nutrição</vt:lpstr>
      <vt:lpstr>Os impactos de uma boa nutrição</vt:lpstr>
      <vt:lpstr>Com isso em mente, contribuímos com uma infância saudável a todos.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Imuniza Brasil</dc:title>
  <dc:creator>Victor Melo</dc:creator>
  <cp:lastModifiedBy>Giulia Carvalho | Editora Planmark</cp:lastModifiedBy>
  <cp:revision>63</cp:revision>
  <dcterms:created xsi:type="dcterms:W3CDTF">2023-06-30T18:27:48Z</dcterms:created>
  <dcterms:modified xsi:type="dcterms:W3CDTF">2024-08-29T18:31:12Z</dcterms:modified>
</cp:coreProperties>
</file>