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1"/>
  </p:notesMasterIdLst>
  <p:sldIdLst>
    <p:sldId id="294" r:id="rId2"/>
    <p:sldId id="299" r:id="rId3"/>
    <p:sldId id="300" r:id="rId4"/>
    <p:sldId id="308" r:id="rId5"/>
    <p:sldId id="297" r:id="rId6"/>
    <p:sldId id="298" r:id="rId7"/>
    <p:sldId id="301" r:id="rId8"/>
    <p:sldId id="303" r:id="rId9"/>
    <p:sldId id="262" r:id="rId10"/>
    <p:sldId id="285" r:id="rId11"/>
    <p:sldId id="259" r:id="rId12"/>
    <p:sldId id="271" r:id="rId13"/>
    <p:sldId id="272" r:id="rId14"/>
    <p:sldId id="274" r:id="rId15"/>
    <p:sldId id="275" r:id="rId16"/>
    <p:sldId id="276" r:id="rId17"/>
    <p:sldId id="277" r:id="rId18"/>
    <p:sldId id="278" r:id="rId19"/>
    <p:sldId id="279" r:id="rId20"/>
    <p:sldId id="280" r:id="rId21"/>
    <p:sldId id="281" r:id="rId22"/>
    <p:sldId id="282" r:id="rId23"/>
    <p:sldId id="283" r:id="rId24"/>
    <p:sldId id="304" r:id="rId25"/>
    <p:sldId id="306" r:id="rId26"/>
    <p:sldId id="305" r:id="rId27"/>
    <p:sldId id="270" r:id="rId28"/>
    <p:sldId id="307" r:id="rId29"/>
    <p:sldId id="260" r:id="rId30"/>
  </p:sldIdLst>
  <p:sldSz cx="12192000" cy="6858000"/>
  <p:notesSz cx="6858000" cy="9144000"/>
  <p:embeddedFontLst>
    <p:embeddedFont>
      <p:font typeface="Proxima Nova" panose="020B0604020202020204" charset="0"/>
      <p:regular r:id="rId32"/>
      <p:bold r:id="rId33"/>
      <p:italic r:id="rId34"/>
      <p:boldItalic r:id="rId35"/>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64BD44-4F69-E72B-3BAA-32DD3D9D59A9}" name="Antonio Palma" initials="" userId="e681364b88438584" providerId="Windows Live"/>
  <p188:author id="{58115F8B-C654-9D39-FAE1-AE256F12A9B0}" name="Pedro Monteiro" initials="PM" userId="S-1-5-21-963854405-647687379-3603305100-4617" providerId="AD"/>
  <p188:author id="{5E5B7EBB-5D76-6082-0EEE-68FD850E5DE3}" name="Barbara Oliveira" initials="BO" userId="S-1-5-21-963854405-647687379-3603305100-4631" providerId="AD"/>
  <p188:author id="{BFB25BDE-0D54-3766-4D65-F5735011D48C}" name="Giulia Carvalho de Moraes" initials="GCdM" userId="S-1-5-21-963854405-647687379-3603305100-2651" providerId="AD"/>
  <p188:author id="{D27DBAE4-3B1E-0368-BB81-0380BF89FB1A}" name="Aileen Monteiro" initials="AM" userId="S-1-5-21-963854405-647687379-3603305100-21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B4B"/>
    <a:srgbClr val="3ABC99"/>
    <a:srgbClr val="3A48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1634" autoAdjust="0"/>
  </p:normalViewPr>
  <p:slideViewPr>
    <p:cSldViewPr snapToGrid="0">
      <p:cViewPr>
        <p:scale>
          <a:sx n="66" d="100"/>
          <a:sy n="66" d="100"/>
        </p:scale>
        <p:origin x="1267" y="298"/>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01430-4202-418D-93D1-8553671B5202}" type="datetimeFigureOut">
              <a:rPr lang="pt-BR" smtClean="0"/>
              <a:pPr/>
              <a:t>30/09/2024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D1A201-275B-4E96-91E1-306596266A0B}" type="slidenum">
              <a:rPr lang="pt-BR" smtClean="0"/>
              <a:pPr/>
              <a:t>‹nº›</a:t>
            </a:fld>
            <a:endParaRPr lang="pt-BR"/>
          </a:p>
        </p:txBody>
      </p:sp>
    </p:spTree>
    <p:extLst>
      <p:ext uri="{BB962C8B-B14F-4D97-AF65-F5344CB8AC3E}">
        <p14:creationId xmlns:p14="http://schemas.microsoft.com/office/powerpoint/2010/main" val="238934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ED1A201-275B-4E96-91E1-306596266A0B}" type="slidenum">
              <a:rPr lang="pt-BR" smtClean="0"/>
              <a:pPr/>
              <a:t>4</a:t>
            </a:fld>
            <a:endParaRPr lang="pt-BR"/>
          </a:p>
        </p:txBody>
      </p:sp>
    </p:spTree>
    <p:extLst>
      <p:ext uri="{BB962C8B-B14F-4D97-AF65-F5344CB8AC3E}">
        <p14:creationId xmlns:p14="http://schemas.microsoft.com/office/powerpoint/2010/main" val="886288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ED1A201-275B-4E96-91E1-306596266A0B}" type="slidenum">
              <a:rPr lang="pt-BR" smtClean="0"/>
              <a:pPr/>
              <a:t>24</a:t>
            </a:fld>
            <a:endParaRPr lang="pt-BR"/>
          </a:p>
        </p:txBody>
      </p:sp>
    </p:spTree>
    <p:extLst>
      <p:ext uri="{BB962C8B-B14F-4D97-AF65-F5344CB8AC3E}">
        <p14:creationId xmlns:p14="http://schemas.microsoft.com/office/powerpoint/2010/main" val="1458851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4ED1A201-275B-4E96-91E1-306596266A0B}" type="slidenum">
              <a:rPr lang="pt-BR" smtClean="0"/>
              <a:pPr/>
              <a:t>29</a:t>
            </a:fld>
            <a:endParaRPr lang="pt-BR"/>
          </a:p>
        </p:txBody>
      </p:sp>
    </p:spTree>
    <p:extLst>
      <p:ext uri="{BB962C8B-B14F-4D97-AF65-F5344CB8AC3E}">
        <p14:creationId xmlns:p14="http://schemas.microsoft.com/office/powerpoint/2010/main" val="30240913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3F83BC-6A50-A52C-EE69-60A1B78D6463}"/>
              </a:ext>
            </a:extLst>
          </p:cNvPr>
          <p:cNvSpPr>
            <a:spLocks noGrp="1"/>
          </p:cNvSpPr>
          <p:nvPr>
            <p:ph type="ctrTitle"/>
          </p:nvPr>
        </p:nvSpPr>
        <p:spPr>
          <a:xfrm>
            <a:off x="857250" y="1122363"/>
            <a:ext cx="10477500" cy="2387600"/>
          </a:xfrm>
        </p:spPr>
        <p:txBody>
          <a:bodyPr anchor="b"/>
          <a:lstStyle>
            <a:lvl1pPr algn="ctr">
              <a:defRPr sz="6000"/>
            </a:lvl1pPr>
          </a:lstStyle>
          <a:p>
            <a:r>
              <a:rPr lang="pt-BR" dirty="0"/>
              <a:t>Clique para editar o título Mestre</a:t>
            </a:r>
          </a:p>
        </p:txBody>
      </p:sp>
      <p:sp>
        <p:nvSpPr>
          <p:cNvPr id="3" name="Subtítulo 2">
            <a:extLst>
              <a:ext uri="{FF2B5EF4-FFF2-40B4-BE49-F238E27FC236}">
                <a16:creationId xmlns:a16="http://schemas.microsoft.com/office/drawing/2014/main" id="{0FD2AF40-329C-31A7-0C2B-AC9051F058BB}"/>
              </a:ext>
            </a:extLst>
          </p:cNvPr>
          <p:cNvSpPr>
            <a:spLocks noGrp="1"/>
          </p:cNvSpPr>
          <p:nvPr>
            <p:ph type="subTitle" idx="1"/>
          </p:nvPr>
        </p:nvSpPr>
        <p:spPr>
          <a:xfrm>
            <a:off x="857250" y="3602038"/>
            <a:ext cx="10477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pic>
        <p:nvPicPr>
          <p:cNvPr id="10" name="Imagem 9" descr="Desenho com traços pretos em fundo branco&#10;&#10;Descrição gerada automaticamente com confiança média">
            <a:extLst>
              <a:ext uri="{FF2B5EF4-FFF2-40B4-BE49-F238E27FC236}">
                <a16:creationId xmlns:a16="http://schemas.microsoft.com/office/drawing/2014/main" id="{8D5B4EEF-8149-920C-8C15-0439945BFEC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6035" r="19390"/>
          <a:stretch/>
        </p:blipFill>
        <p:spPr>
          <a:xfrm>
            <a:off x="5348576" y="5932032"/>
            <a:ext cx="1494848" cy="760671"/>
          </a:xfrm>
          <a:prstGeom prst="rect">
            <a:avLst/>
          </a:prstGeom>
        </p:spPr>
      </p:pic>
    </p:spTree>
    <p:extLst>
      <p:ext uri="{BB962C8B-B14F-4D97-AF65-F5344CB8AC3E}">
        <p14:creationId xmlns:p14="http://schemas.microsoft.com/office/powerpoint/2010/main" val="370510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78193C57-3399-94B3-5795-1A8AF953A5B3}"/>
              </a:ext>
            </a:extLst>
          </p:cNvPr>
          <p:cNvSpPr/>
          <p:nvPr userDrawn="1"/>
        </p:nvSpPr>
        <p:spPr>
          <a:xfrm>
            <a:off x="0" y="1"/>
            <a:ext cx="12192000" cy="1350628"/>
          </a:xfrm>
          <a:prstGeom prst="rect">
            <a:avLst/>
          </a:prstGeom>
          <a:solidFill>
            <a:srgbClr val="23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34922C41-1CC1-183A-3AA9-5C86EB26B130}"/>
              </a:ext>
            </a:extLst>
          </p:cNvPr>
          <p:cNvSpPr txBox="1"/>
          <p:nvPr userDrawn="1"/>
        </p:nvSpPr>
        <p:spPr>
          <a:xfrm>
            <a:off x="8343195" y="566241"/>
            <a:ext cx="3722558" cy="461665"/>
          </a:xfrm>
          <a:prstGeom prst="rect">
            <a:avLst/>
          </a:prstGeom>
          <a:noFill/>
        </p:spPr>
        <p:txBody>
          <a:bodyPr wrap="none" rtlCol="0">
            <a:spAutoFit/>
          </a:bodyPr>
          <a:lstStyle/>
          <a:p>
            <a:r>
              <a:rPr lang="pt-BR" sz="2400" b="1" i="0" u="none" strike="noStrike" baseline="0" dirty="0">
                <a:solidFill>
                  <a:schemeClr val="bg1"/>
                </a:solidFill>
                <a:latin typeface="Invention-Bold"/>
              </a:rPr>
              <a:t>#</a:t>
            </a:r>
            <a:r>
              <a:rPr lang="pt-BR" sz="2400" b="1" i="0" u="none" strike="noStrike" kern="1200" baseline="0" dirty="0">
                <a:solidFill>
                  <a:schemeClr val="bg1"/>
                </a:solidFill>
                <a:latin typeface="Invention-Bold"/>
                <a:ea typeface="+mn-ea"/>
                <a:cs typeface="+mn-cs"/>
              </a:rPr>
              <a:t>VACINADOSVAMOSLONGE</a:t>
            </a:r>
          </a:p>
        </p:txBody>
      </p:sp>
      <p:sp>
        <p:nvSpPr>
          <p:cNvPr id="2" name="Título 1">
            <a:extLst>
              <a:ext uri="{FF2B5EF4-FFF2-40B4-BE49-F238E27FC236}">
                <a16:creationId xmlns:a16="http://schemas.microsoft.com/office/drawing/2014/main" id="{60D447CD-E3A4-AAF9-9262-7E35135CB9E2}"/>
              </a:ext>
            </a:extLst>
          </p:cNvPr>
          <p:cNvSpPr>
            <a:spLocks noGrp="1"/>
          </p:cNvSpPr>
          <p:nvPr>
            <p:ph type="title"/>
          </p:nvPr>
        </p:nvSpPr>
        <p:spPr>
          <a:xfrm>
            <a:off x="838200" y="365126"/>
            <a:ext cx="10515600" cy="985504"/>
          </a:xfrm>
        </p:spPr>
        <p:txBody>
          <a:bodyPr/>
          <a:lstStyle>
            <a:lvl1pPr>
              <a:defRPr>
                <a:solidFill>
                  <a:schemeClr val="bg1"/>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FCF8C34E-7105-F339-6402-BA776FB66EE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3D967AF-0A47-0CF8-4C43-3153A3F1E39E}"/>
              </a:ext>
            </a:extLst>
          </p:cNvPr>
          <p:cNvSpPr>
            <a:spLocks noGrp="1"/>
          </p:cNvSpPr>
          <p:nvPr>
            <p:ph type="dt" sz="half" idx="10"/>
          </p:nvPr>
        </p:nvSpPr>
        <p:spPr/>
        <p:txBody>
          <a:bodyPr/>
          <a:lstStyle/>
          <a:p>
            <a:fld id="{BE6720FA-1746-441C-A232-8F8E946EF116}" type="datetimeFigureOut">
              <a:rPr lang="pt-BR" smtClean="0"/>
              <a:pPr/>
              <a:t>30/09/2024</a:t>
            </a:fld>
            <a:endParaRPr lang="pt-BR"/>
          </a:p>
        </p:txBody>
      </p:sp>
      <p:sp>
        <p:nvSpPr>
          <p:cNvPr id="5" name="Espaço Reservado para Rodapé 4">
            <a:extLst>
              <a:ext uri="{FF2B5EF4-FFF2-40B4-BE49-F238E27FC236}">
                <a16:creationId xmlns:a16="http://schemas.microsoft.com/office/drawing/2014/main" id="{750A92CE-C25E-3939-E004-A79AC6E666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9AD2F6E-26C6-8609-333D-5611422C1F77}"/>
              </a:ext>
            </a:extLst>
          </p:cNvPr>
          <p:cNvSpPr>
            <a:spLocks noGrp="1"/>
          </p:cNvSpPr>
          <p:nvPr>
            <p:ph type="sldNum" sz="quarter" idx="12"/>
          </p:nvPr>
        </p:nvSpPr>
        <p:spPr/>
        <p:txBody>
          <a:bodyPr/>
          <a:lstStyle/>
          <a:p>
            <a:fld id="{091CBD30-A6FC-4B6B-8112-165EDF529468}" type="slidenum">
              <a:rPr lang="pt-BR" smtClean="0"/>
              <a:pPr/>
              <a:t>‹nº›</a:t>
            </a:fld>
            <a:endParaRPr lang="pt-BR"/>
          </a:p>
        </p:txBody>
      </p:sp>
    </p:spTree>
    <p:extLst>
      <p:ext uri="{BB962C8B-B14F-4D97-AF65-F5344CB8AC3E}">
        <p14:creationId xmlns:p14="http://schemas.microsoft.com/office/powerpoint/2010/main" val="97034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ítulo e Conteúdo">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78193C57-3399-94B3-5795-1A8AF953A5B3}"/>
              </a:ext>
            </a:extLst>
          </p:cNvPr>
          <p:cNvSpPr/>
          <p:nvPr userDrawn="1"/>
        </p:nvSpPr>
        <p:spPr>
          <a:xfrm>
            <a:off x="0" y="1"/>
            <a:ext cx="12192000" cy="1350628"/>
          </a:xfrm>
          <a:prstGeom prst="rect">
            <a:avLst/>
          </a:prstGeom>
          <a:solidFill>
            <a:srgbClr val="23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60D447CD-E3A4-AAF9-9262-7E35135CB9E2}"/>
              </a:ext>
            </a:extLst>
          </p:cNvPr>
          <p:cNvSpPr>
            <a:spLocks noGrp="1"/>
          </p:cNvSpPr>
          <p:nvPr>
            <p:ph type="title"/>
          </p:nvPr>
        </p:nvSpPr>
        <p:spPr>
          <a:xfrm>
            <a:off x="838200" y="365126"/>
            <a:ext cx="10515600" cy="985504"/>
          </a:xfrm>
        </p:spPr>
        <p:txBody>
          <a:bodyPr/>
          <a:lstStyle>
            <a:lvl1pPr>
              <a:defRPr>
                <a:solidFill>
                  <a:schemeClr val="bg1"/>
                </a:solidFill>
              </a:defRPr>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FCF8C34E-7105-F339-6402-BA776FB66EEF}"/>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3D967AF-0A47-0CF8-4C43-3153A3F1E39E}"/>
              </a:ext>
            </a:extLst>
          </p:cNvPr>
          <p:cNvSpPr>
            <a:spLocks noGrp="1"/>
          </p:cNvSpPr>
          <p:nvPr>
            <p:ph type="dt" sz="half" idx="10"/>
          </p:nvPr>
        </p:nvSpPr>
        <p:spPr/>
        <p:txBody>
          <a:bodyPr/>
          <a:lstStyle/>
          <a:p>
            <a:fld id="{BE6720FA-1746-441C-A232-8F8E946EF116}" type="datetimeFigureOut">
              <a:rPr lang="pt-BR" smtClean="0"/>
              <a:pPr/>
              <a:t>30/09/2024</a:t>
            </a:fld>
            <a:endParaRPr lang="pt-BR"/>
          </a:p>
        </p:txBody>
      </p:sp>
      <p:sp>
        <p:nvSpPr>
          <p:cNvPr id="5" name="Espaço Reservado para Rodapé 4">
            <a:extLst>
              <a:ext uri="{FF2B5EF4-FFF2-40B4-BE49-F238E27FC236}">
                <a16:creationId xmlns:a16="http://schemas.microsoft.com/office/drawing/2014/main" id="{750A92CE-C25E-3939-E004-A79AC6E666F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9AD2F6E-26C6-8609-333D-5611422C1F77}"/>
              </a:ext>
            </a:extLst>
          </p:cNvPr>
          <p:cNvSpPr>
            <a:spLocks noGrp="1"/>
          </p:cNvSpPr>
          <p:nvPr>
            <p:ph type="sldNum" sz="quarter" idx="12"/>
          </p:nvPr>
        </p:nvSpPr>
        <p:spPr/>
        <p:txBody>
          <a:bodyPr/>
          <a:lstStyle/>
          <a:p>
            <a:fld id="{091CBD30-A6FC-4B6B-8112-165EDF529468}" type="slidenum">
              <a:rPr lang="pt-BR" smtClean="0"/>
              <a:pPr/>
              <a:t>‹nº›</a:t>
            </a:fld>
            <a:endParaRPr lang="pt-BR"/>
          </a:p>
        </p:txBody>
      </p:sp>
    </p:spTree>
    <p:extLst>
      <p:ext uri="{BB962C8B-B14F-4D97-AF65-F5344CB8AC3E}">
        <p14:creationId xmlns:p14="http://schemas.microsoft.com/office/powerpoint/2010/main" val="358956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Imagem 6" descr="Imagem em preto e branco&#10;&#10;Descrição gerada automaticamente com confiança média">
            <a:extLst>
              <a:ext uri="{FF2B5EF4-FFF2-40B4-BE49-F238E27FC236}">
                <a16:creationId xmlns:a16="http://schemas.microsoft.com/office/drawing/2014/main" id="{5A5B6A5E-A509-567B-220B-81F32A5622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8908810">
            <a:off x="-2180807" y="-2407871"/>
            <a:ext cx="6666666" cy="5866666"/>
          </a:xfrm>
          <a:prstGeom prst="rect">
            <a:avLst/>
          </a:prstGeom>
        </p:spPr>
      </p:pic>
      <p:sp>
        <p:nvSpPr>
          <p:cNvPr id="2" name="Título 1">
            <a:extLst>
              <a:ext uri="{FF2B5EF4-FFF2-40B4-BE49-F238E27FC236}">
                <a16:creationId xmlns:a16="http://schemas.microsoft.com/office/drawing/2014/main" id="{296A73FA-DD5F-F1A0-F2ED-C28442BEE0FA}"/>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1DE36231-2FEC-3120-0A5D-1F5CDC6A64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AB8379F2-D42B-0F72-AF6F-126C742EC3C2}"/>
              </a:ext>
            </a:extLst>
          </p:cNvPr>
          <p:cNvSpPr>
            <a:spLocks noGrp="1"/>
          </p:cNvSpPr>
          <p:nvPr>
            <p:ph type="dt" sz="half" idx="10"/>
          </p:nvPr>
        </p:nvSpPr>
        <p:spPr/>
        <p:txBody>
          <a:bodyPr/>
          <a:lstStyle/>
          <a:p>
            <a:fld id="{BE6720FA-1746-441C-A232-8F8E946EF116}" type="datetimeFigureOut">
              <a:rPr lang="pt-BR" smtClean="0"/>
              <a:pPr/>
              <a:t>30/09/2024</a:t>
            </a:fld>
            <a:endParaRPr lang="pt-BR"/>
          </a:p>
        </p:txBody>
      </p:sp>
      <p:sp>
        <p:nvSpPr>
          <p:cNvPr id="5" name="Espaço Reservado para Rodapé 4">
            <a:extLst>
              <a:ext uri="{FF2B5EF4-FFF2-40B4-BE49-F238E27FC236}">
                <a16:creationId xmlns:a16="http://schemas.microsoft.com/office/drawing/2014/main" id="{2BF4047B-9B66-F341-8DE5-4EA72018B0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8D98DDF-B4D6-B295-CAFE-9E936CBBDE99}"/>
              </a:ext>
            </a:extLst>
          </p:cNvPr>
          <p:cNvSpPr>
            <a:spLocks noGrp="1"/>
          </p:cNvSpPr>
          <p:nvPr>
            <p:ph type="sldNum" sz="quarter" idx="12"/>
          </p:nvPr>
        </p:nvSpPr>
        <p:spPr/>
        <p:txBody>
          <a:bodyPr/>
          <a:lstStyle/>
          <a:p>
            <a:fld id="{091CBD30-A6FC-4B6B-8112-165EDF529468}" type="slidenum">
              <a:rPr lang="pt-BR" smtClean="0"/>
              <a:pPr/>
              <a:t>‹nº›</a:t>
            </a:fld>
            <a:endParaRPr lang="pt-BR"/>
          </a:p>
        </p:txBody>
      </p:sp>
    </p:spTree>
    <p:extLst>
      <p:ext uri="{BB962C8B-B14F-4D97-AF65-F5344CB8AC3E}">
        <p14:creationId xmlns:p14="http://schemas.microsoft.com/office/powerpoint/2010/main" val="2145151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96B80-3E7E-42C7-D21E-2F819AA14E9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7161DA9-D708-30AE-EB97-40BE1D052F5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018D267D-E125-742A-9F0E-29BA56C783E0}"/>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92FBE49-4BFF-FC15-2A5D-059E90AC6738}"/>
              </a:ext>
            </a:extLst>
          </p:cNvPr>
          <p:cNvSpPr>
            <a:spLocks noGrp="1"/>
          </p:cNvSpPr>
          <p:nvPr>
            <p:ph type="dt" sz="half" idx="10"/>
          </p:nvPr>
        </p:nvSpPr>
        <p:spPr/>
        <p:txBody>
          <a:bodyPr/>
          <a:lstStyle/>
          <a:p>
            <a:fld id="{BE6720FA-1746-441C-A232-8F8E946EF116}" type="datetimeFigureOut">
              <a:rPr lang="pt-BR" smtClean="0"/>
              <a:pPr/>
              <a:t>30/09/2024</a:t>
            </a:fld>
            <a:endParaRPr lang="pt-BR"/>
          </a:p>
        </p:txBody>
      </p:sp>
      <p:sp>
        <p:nvSpPr>
          <p:cNvPr id="6" name="Espaço Reservado para Rodapé 5">
            <a:extLst>
              <a:ext uri="{FF2B5EF4-FFF2-40B4-BE49-F238E27FC236}">
                <a16:creationId xmlns:a16="http://schemas.microsoft.com/office/drawing/2014/main" id="{B2D40B98-29C4-3681-A4E9-CB69218DB7F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C50A98E-2D0D-68FA-8312-6A41166F5813}"/>
              </a:ext>
            </a:extLst>
          </p:cNvPr>
          <p:cNvSpPr>
            <a:spLocks noGrp="1"/>
          </p:cNvSpPr>
          <p:nvPr>
            <p:ph type="sldNum" sz="quarter" idx="12"/>
          </p:nvPr>
        </p:nvSpPr>
        <p:spPr/>
        <p:txBody>
          <a:bodyPr/>
          <a:lstStyle/>
          <a:p>
            <a:fld id="{091CBD30-A6FC-4B6B-8112-165EDF529468}" type="slidenum">
              <a:rPr lang="pt-BR" smtClean="0"/>
              <a:pPr/>
              <a:t>‹nº›</a:t>
            </a:fld>
            <a:endParaRPr lang="pt-BR"/>
          </a:p>
        </p:txBody>
      </p:sp>
    </p:spTree>
    <p:extLst>
      <p:ext uri="{BB962C8B-B14F-4D97-AF65-F5344CB8AC3E}">
        <p14:creationId xmlns:p14="http://schemas.microsoft.com/office/powerpoint/2010/main" val="423653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3926C0-2273-A8E7-4A0B-06C58B10D17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8AB5136-BDD8-32AD-CE58-85A553E93BF8}"/>
              </a:ext>
            </a:extLst>
          </p:cNvPr>
          <p:cNvSpPr>
            <a:spLocks noGrp="1"/>
          </p:cNvSpPr>
          <p:nvPr>
            <p:ph type="dt" sz="half" idx="10"/>
          </p:nvPr>
        </p:nvSpPr>
        <p:spPr/>
        <p:txBody>
          <a:bodyPr/>
          <a:lstStyle/>
          <a:p>
            <a:fld id="{BE6720FA-1746-441C-A232-8F8E946EF116}" type="datetimeFigureOut">
              <a:rPr lang="pt-BR" smtClean="0"/>
              <a:pPr/>
              <a:t>30/09/2024</a:t>
            </a:fld>
            <a:endParaRPr lang="pt-BR"/>
          </a:p>
        </p:txBody>
      </p:sp>
      <p:sp>
        <p:nvSpPr>
          <p:cNvPr id="4" name="Espaço Reservado para Rodapé 3">
            <a:extLst>
              <a:ext uri="{FF2B5EF4-FFF2-40B4-BE49-F238E27FC236}">
                <a16:creationId xmlns:a16="http://schemas.microsoft.com/office/drawing/2014/main" id="{AC0CEBA6-4542-38ED-FB7C-99721530C77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D6EB1E1-BD8F-8657-60C4-C0ADC1E97CC7}"/>
              </a:ext>
            </a:extLst>
          </p:cNvPr>
          <p:cNvSpPr>
            <a:spLocks noGrp="1"/>
          </p:cNvSpPr>
          <p:nvPr>
            <p:ph type="sldNum" sz="quarter" idx="12"/>
          </p:nvPr>
        </p:nvSpPr>
        <p:spPr/>
        <p:txBody>
          <a:bodyPr/>
          <a:lstStyle/>
          <a:p>
            <a:fld id="{091CBD30-A6FC-4B6B-8112-165EDF529468}" type="slidenum">
              <a:rPr lang="pt-BR" smtClean="0"/>
              <a:pPr/>
              <a:t>‹nº›</a:t>
            </a:fld>
            <a:endParaRPr lang="pt-BR"/>
          </a:p>
        </p:txBody>
      </p:sp>
    </p:spTree>
    <p:extLst>
      <p:ext uri="{BB962C8B-B14F-4D97-AF65-F5344CB8AC3E}">
        <p14:creationId xmlns:p14="http://schemas.microsoft.com/office/powerpoint/2010/main" val="395632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3F12A67D-567D-CE54-7A5D-336BCF7355A7}"/>
              </a:ext>
            </a:extLst>
          </p:cNvPr>
          <p:cNvSpPr>
            <a:spLocks noGrp="1"/>
          </p:cNvSpPr>
          <p:nvPr>
            <p:ph type="dt" sz="half" idx="10"/>
          </p:nvPr>
        </p:nvSpPr>
        <p:spPr/>
        <p:txBody>
          <a:bodyPr/>
          <a:lstStyle/>
          <a:p>
            <a:fld id="{BE6720FA-1746-441C-A232-8F8E946EF116}" type="datetimeFigureOut">
              <a:rPr lang="pt-BR" smtClean="0"/>
              <a:pPr/>
              <a:t>30/09/2024</a:t>
            </a:fld>
            <a:endParaRPr lang="pt-BR"/>
          </a:p>
        </p:txBody>
      </p:sp>
      <p:sp>
        <p:nvSpPr>
          <p:cNvPr id="3" name="Espaço Reservado para Rodapé 2">
            <a:extLst>
              <a:ext uri="{FF2B5EF4-FFF2-40B4-BE49-F238E27FC236}">
                <a16:creationId xmlns:a16="http://schemas.microsoft.com/office/drawing/2014/main" id="{C4FC6047-F9B1-0E70-4EE5-AE9D3A2A0DA5}"/>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D5914DD-4B61-B1C8-C4C1-5B65C2DB85C2}"/>
              </a:ext>
            </a:extLst>
          </p:cNvPr>
          <p:cNvSpPr>
            <a:spLocks noGrp="1"/>
          </p:cNvSpPr>
          <p:nvPr>
            <p:ph type="sldNum" sz="quarter" idx="12"/>
          </p:nvPr>
        </p:nvSpPr>
        <p:spPr/>
        <p:txBody>
          <a:bodyPr/>
          <a:lstStyle/>
          <a:p>
            <a:fld id="{091CBD30-A6FC-4B6B-8112-165EDF529468}" type="slidenum">
              <a:rPr lang="pt-BR" smtClean="0"/>
              <a:pPr/>
              <a:t>‹nº›</a:t>
            </a:fld>
            <a:endParaRPr lang="pt-BR"/>
          </a:p>
        </p:txBody>
      </p:sp>
    </p:spTree>
    <p:extLst>
      <p:ext uri="{BB962C8B-B14F-4D97-AF65-F5344CB8AC3E}">
        <p14:creationId xmlns:p14="http://schemas.microsoft.com/office/powerpoint/2010/main" val="401634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10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1AD565B-9305-E412-C4BD-2B9080223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55457C36-5DE3-022C-A219-EA1B1D16E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21ACE44-C73E-F9CA-0996-E349CA0AEB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6720FA-1746-441C-A232-8F8E946EF116}" type="datetimeFigureOut">
              <a:rPr lang="pt-BR" smtClean="0"/>
              <a:pPr/>
              <a:t>30/09/2024</a:t>
            </a:fld>
            <a:endParaRPr lang="pt-BR"/>
          </a:p>
        </p:txBody>
      </p:sp>
      <p:sp>
        <p:nvSpPr>
          <p:cNvPr id="5" name="Espaço Reservado para Rodapé 4">
            <a:extLst>
              <a:ext uri="{FF2B5EF4-FFF2-40B4-BE49-F238E27FC236}">
                <a16:creationId xmlns:a16="http://schemas.microsoft.com/office/drawing/2014/main" id="{2EB290AE-8CB0-F05D-BFE4-A3392A06E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3BDA1B0C-1C19-E649-96D3-BD763CCBE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CBD30-A6FC-4B6B-8112-165EDF529468}" type="slidenum">
              <a:rPr lang="pt-BR" smtClean="0"/>
              <a:pPr/>
              <a:t>‹nº›</a:t>
            </a:fld>
            <a:endParaRPr lang="pt-BR"/>
          </a:p>
        </p:txBody>
      </p:sp>
      <p:sp>
        <p:nvSpPr>
          <p:cNvPr id="7" name="Retângulo 6">
            <a:extLst>
              <a:ext uri="{FF2B5EF4-FFF2-40B4-BE49-F238E27FC236}">
                <a16:creationId xmlns:a16="http://schemas.microsoft.com/office/drawing/2014/main" id="{18B19F95-7380-D3FD-9489-ADBDCA24AD37}"/>
              </a:ext>
            </a:extLst>
          </p:cNvPr>
          <p:cNvSpPr/>
          <p:nvPr userDrawn="1"/>
        </p:nvSpPr>
        <p:spPr>
          <a:xfrm>
            <a:off x="5314950" y="-630237"/>
            <a:ext cx="495300" cy="495300"/>
          </a:xfrm>
          <a:prstGeom prst="rect">
            <a:avLst/>
          </a:prstGeom>
          <a:solidFill>
            <a:srgbClr val="3A48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33B1491D-7804-ADC5-FBA4-507380E00984}"/>
              </a:ext>
            </a:extLst>
          </p:cNvPr>
          <p:cNvSpPr/>
          <p:nvPr userDrawn="1"/>
        </p:nvSpPr>
        <p:spPr>
          <a:xfrm>
            <a:off x="5886452" y="-630237"/>
            <a:ext cx="495300" cy="495300"/>
          </a:xfrm>
          <a:prstGeom prst="rect">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68800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2"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1.wdp"/><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51.png"/><Relationship Id="rId7" Type="http://schemas.openxmlformats.org/officeDocument/2006/relationships/image" Target="../media/image48.png"/><Relationship Id="rId2" Type="http://schemas.openxmlformats.org/officeDocument/2006/relationships/image" Target="../media/image50.png"/><Relationship Id="rId1" Type="http://schemas.openxmlformats.org/officeDocument/2006/relationships/slideLayout" Target="../slideLayouts/slideLayout3.xml"/><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slides/_rels/slide26.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3.xml"/><Relationship Id="rId5" Type="http://schemas.openxmlformats.org/officeDocument/2006/relationships/image" Target="../media/image49.sv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3.xml"/><Relationship Id="rId5" Type="http://schemas.openxmlformats.org/officeDocument/2006/relationships/image" Target="../media/image60.sv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hyperlink" Target="https://www.cancer.org/cancer/risk-prevention/hpv/hpv-prevention.html"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AF816E5-DD73-A39D-EC66-8CA82E7D302A}"/>
              </a:ext>
            </a:extLst>
          </p:cNvPr>
          <p:cNvSpPr/>
          <p:nvPr/>
        </p:nvSpPr>
        <p:spPr>
          <a:xfrm>
            <a:off x="0" y="1625207"/>
            <a:ext cx="12192000" cy="4120654"/>
          </a:xfrm>
          <a:prstGeom prst="rect">
            <a:avLst/>
          </a:prstGeom>
          <a:solidFill>
            <a:srgbClr val="23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45F4FF97-98EF-3163-C646-EB4F3778AD68}"/>
              </a:ext>
            </a:extLst>
          </p:cNvPr>
          <p:cNvSpPr>
            <a:spLocks noGrp="1"/>
          </p:cNvSpPr>
          <p:nvPr>
            <p:ph type="ctrTitle"/>
          </p:nvPr>
        </p:nvSpPr>
        <p:spPr>
          <a:xfrm>
            <a:off x="357187" y="2653908"/>
            <a:ext cx="11477625" cy="1803792"/>
          </a:xfrm>
        </p:spPr>
        <p:txBody>
          <a:bodyPr anchor="t">
            <a:noAutofit/>
          </a:bodyPr>
          <a:lstStyle/>
          <a:p>
            <a:r>
              <a:rPr lang="pt-BR" sz="4000" dirty="0">
                <a:solidFill>
                  <a:schemeClr val="bg1"/>
                </a:solidFill>
              </a:rPr>
              <a:t>Saúde na ponta da língua – </a:t>
            </a:r>
            <a:br>
              <a:rPr lang="pt-BR" sz="4000" dirty="0">
                <a:solidFill>
                  <a:schemeClr val="bg1"/>
                </a:solidFill>
              </a:rPr>
            </a:br>
            <a:r>
              <a:rPr lang="pt-BR" sz="4000" dirty="0">
                <a:solidFill>
                  <a:schemeClr val="bg1"/>
                </a:solidFill>
              </a:rPr>
              <a:t>Um guia rápido para o cuidado da saúde física e mental de crianças de 9 a 11 anos</a:t>
            </a:r>
            <a:endParaRPr lang="pt-BR" sz="4000" dirty="0">
              <a:solidFill>
                <a:srgbClr val="3ABC99"/>
              </a:solidFill>
            </a:endParaRPr>
          </a:p>
        </p:txBody>
      </p:sp>
    </p:spTree>
    <p:extLst>
      <p:ext uri="{BB962C8B-B14F-4D97-AF65-F5344CB8AC3E}">
        <p14:creationId xmlns:p14="http://schemas.microsoft.com/office/powerpoint/2010/main" val="614043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ágrima 5">
            <a:extLst>
              <a:ext uri="{FF2B5EF4-FFF2-40B4-BE49-F238E27FC236}">
                <a16:creationId xmlns:a16="http://schemas.microsoft.com/office/drawing/2014/main" id="{AC608ED2-71A2-06EF-3EAD-965416F476FA}"/>
              </a:ext>
            </a:extLst>
          </p:cNvPr>
          <p:cNvSpPr/>
          <p:nvPr/>
        </p:nvSpPr>
        <p:spPr>
          <a:xfrm rot="12457297">
            <a:off x="7612051" y="2475586"/>
            <a:ext cx="4369228" cy="4125997"/>
          </a:xfrm>
          <a:prstGeom prst="teardrop">
            <a:avLst>
              <a:gd name="adj" fmla="val 11499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Lágrima 6">
            <a:extLst>
              <a:ext uri="{FF2B5EF4-FFF2-40B4-BE49-F238E27FC236}">
                <a16:creationId xmlns:a16="http://schemas.microsoft.com/office/drawing/2014/main" id="{FA017C53-2952-1148-B41A-7CE15E4B6DD7}"/>
              </a:ext>
            </a:extLst>
          </p:cNvPr>
          <p:cNvSpPr/>
          <p:nvPr/>
        </p:nvSpPr>
        <p:spPr>
          <a:xfrm rot="11304406" flipH="1">
            <a:off x="34222" y="2272232"/>
            <a:ext cx="3562945" cy="2238375"/>
          </a:xfrm>
          <a:prstGeom prst="teardrop">
            <a:avLst>
              <a:gd name="adj" fmla="val 11350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Title 1">
            <a:extLst>
              <a:ext uri="{FF2B5EF4-FFF2-40B4-BE49-F238E27FC236}">
                <a16:creationId xmlns:a16="http://schemas.microsoft.com/office/drawing/2014/main" id="{9D56D680-B842-30CB-413F-57DF814F6A78}"/>
              </a:ext>
            </a:extLst>
          </p:cNvPr>
          <p:cNvSpPr txBox="1">
            <a:spLocks/>
          </p:cNvSpPr>
          <p:nvPr/>
        </p:nvSpPr>
        <p:spPr>
          <a:xfrm>
            <a:off x="912270" y="178092"/>
            <a:ext cx="8131062" cy="1164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a:lstStyle>
          <a:p>
            <a:r>
              <a:rPr lang="pt-BR" dirty="0">
                <a:solidFill>
                  <a:schemeClr val="bg1"/>
                </a:solidFill>
                <a:ea typeface="Calibri" panose="020F0502020204030204" pitchFamily="34" charset="0"/>
                <a:cs typeface="Times New Roman" panose="02020603050405020304" pitchFamily="18" charset="0"/>
              </a:rPr>
              <a:t>Contribuindo com a prevenção:</a:t>
            </a:r>
          </a:p>
          <a:p>
            <a:r>
              <a:rPr lang="pt-BR" sz="2400" dirty="0">
                <a:solidFill>
                  <a:schemeClr val="bg1"/>
                </a:solidFill>
                <a:ea typeface="Calibri" panose="020F0502020204030204" pitchFamily="34" charset="0"/>
                <a:cs typeface="Times New Roman" panose="02020603050405020304" pitchFamily="18" charset="0"/>
              </a:rPr>
              <a:t>vacinas importantes para pré-adolescentes</a:t>
            </a:r>
            <a:endParaRPr lang="en-US" sz="1600" dirty="0">
              <a:solidFill>
                <a:schemeClr val="bg1"/>
              </a:solidFill>
            </a:endParaRPr>
          </a:p>
        </p:txBody>
      </p:sp>
      <p:pic>
        <p:nvPicPr>
          <p:cNvPr id="4" name="Imagem 3">
            <a:extLst>
              <a:ext uri="{FF2B5EF4-FFF2-40B4-BE49-F238E27FC236}">
                <a16:creationId xmlns:a16="http://schemas.microsoft.com/office/drawing/2014/main" id="{01815CBE-A333-9AE2-EB6A-FC9B57F48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7301" y="2974275"/>
            <a:ext cx="5109807" cy="3569516"/>
          </a:xfrm>
          <a:prstGeom prst="rect">
            <a:avLst/>
          </a:prstGeom>
        </p:spPr>
      </p:pic>
      <p:sp>
        <p:nvSpPr>
          <p:cNvPr id="2" name="Content Placeholder 7">
            <a:extLst>
              <a:ext uri="{FF2B5EF4-FFF2-40B4-BE49-F238E27FC236}">
                <a16:creationId xmlns:a16="http://schemas.microsoft.com/office/drawing/2014/main" id="{A387DECA-7073-B712-87D6-778A75D257A0}"/>
              </a:ext>
            </a:extLst>
          </p:cNvPr>
          <p:cNvSpPr txBox="1">
            <a:spLocks/>
          </p:cNvSpPr>
          <p:nvPr/>
        </p:nvSpPr>
        <p:spPr>
          <a:xfrm>
            <a:off x="8431491" y="3132781"/>
            <a:ext cx="3118825" cy="266162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pt-BR" sz="2000" dirty="0">
                <a:solidFill>
                  <a:schemeClr val="bg1"/>
                </a:solidFill>
                <a:ea typeface="Calibri" panose="020F0502020204030204" pitchFamily="34" charset="0"/>
                <a:cs typeface="Times New Roman" panose="02020603050405020304" pitchFamily="18" charset="0"/>
              </a:rPr>
              <a:t>Mas eu preciso só relembrar alguns temas importantes, para que possamos ter um ponto de partida para o que eu </a:t>
            </a:r>
            <a:br>
              <a:rPr lang="pt-BR" sz="2000" dirty="0">
                <a:solidFill>
                  <a:schemeClr val="bg1"/>
                </a:solidFill>
                <a:ea typeface="Calibri" panose="020F0502020204030204" pitchFamily="34" charset="0"/>
                <a:cs typeface="Times New Roman" panose="02020603050405020304" pitchFamily="18" charset="0"/>
              </a:rPr>
            </a:br>
            <a:r>
              <a:rPr lang="pt-BR" sz="2000" dirty="0">
                <a:solidFill>
                  <a:schemeClr val="bg1"/>
                </a:solidFill>
                <a:ea typeface="Calibri" panose="020F0502020204030204" pitchFamily="34" charset="0"/>
                <a:cs typeface="Times New Roman" panose="02020603050405020304" pitchFamily="18" charset="0"/>
              </a:rPr>
              <a:t>vou falar e adicionar em conhecimento novo com vocês hoje, ok?</a:t>
            </a:r>
            <a:endParaRPr lang="en-US" sz="2000" dirty="0">
              <a:solidFill>
                <a:schemeClr val="bg1"/>
              </a:solidFill>
            </a:endParaRPr>
          </a:p>
        </p:txBody>
      </p:sp>
      <p:sp>
        <p:nvSpPr>
          <p:cNvPr id="3" name="Content Placeholder 7">
            <a:extLst>
              <a:ext uri="{FF2B5EF4-FFF2-40B4-BE49-F238E27FC236}">
                <a16:creationId xmlns:a16="http://schemas.microsoft.com/office/drawing/2014/main" id="{83BFDD32-3A59-A43C-E647-5731CD51515F}"/>
              </a:ext>
            </a:extLst>
          </p:cNvPr>
          <p:cNvSpPr txBox="1">
            <a:spLocks/>
          </p:cNvSpPr>
          <p:nvPr/>
        </p:nvSpPr>
        <p:spPr>
          <a:xfrm>
            <a:off x="641684" y="2685994"/>
            <a:ext cx="2795014" cy="1245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800"/>
              </a:spcAft>
              <a:buNone/>
            </a:pPr>
            <a:r>
              <a:rPr lang="pt-BR" sz="2000" dirty="0">
                <a:solidFill>
                  <a:schemeClr val="bg1"/>
                </a:solidFill>
                <a:ea typeface="Calibri" panose="020F0502020204030204" pitchFamily="34" charset="0"/>
                <a:cs typeface="Times New Roman" panose="02020603050405020304" pitchFamily="18" charset="0"/>
              </a:rPr>
              <a:t>Eu sei que vocês já escutaram muitas informações sobre as vacinas e a vacinação. </a:t>
            </a:r>
            <a:endParaRPr lang="en-US" sz="2000" dirty="0">
              <a:solidFill>
                <a:schemeClr val="bg1"/>
              </a:solidFill>
            </a:endParaRPr>
          </a:p>
        </p:txBody>
      </p:sp>
      <p:sp>
        <p:nvSpPr>
          <p:cNvPr id="8" name="Content Placeholder 7">
            <a:extLst>
              <a:ext uri="{FF2B5EF4-FFF2-40B4-BE49-F238E27FC236}">
                <a16:creationId xmlns:a16="http://schemas.microsoft.com/office/drawing/2014/main" id="{C607F58A-E141-CC2D-F9EF-CF07EB1CBEC4}"/>
              </a:ext>
            </a:extLst>
          </p:cNvPr>
          <p:cNvSpPr>
            <a:spLocks noGrp="1"/>
          </p:cNvSpPr>
          <p:nvPr>
            <p:ph idx="1"/>
          </p:nvPr>
        </p:nvSpPr>
        <p:spPr>
          <a:xfrm>
            <a:off x="455070" y="1697855"/>
            <a:ext cx="6145112" cy="594853"/>
          </a:xfrm>
        </p:spPr>
        <p:txBody>
          <a:bodyPr>
            <a:noAutofit/>
          </a:bodyPr>
          <a:lstStyle/>
          <a:p>
            <a:pPr marL="0" indent="0">
              <a:lnSpc>
                <a:spcPct val="100000"/>
              </a:lnSpc>
              <a:spcBef>
                <a:spcPts val="0"/>
              </a:spcBef>
              <a:buNone/>
            </a:pPr>
            <a:r>
              <a:rPr lang="pt-BR" b="1" dirty="0">
                <a:solidFill>
                  <a:srgbClr val="3ABC99"/>
                </a:solidFill>
              </a:rPr>
              <a:t>Vamos falar de um ponto importante hoje?</a:t>
            </a:r>
          </a:p>
        </p:txBody>
      </p:sp>
    </p:spTree>
    <p:extLst>
      <p:ext uri="{BB962C8B-B14F-4D97-AF65-F5344CB8AC3E}">
        <p14:creationId xmlns:p14="http://schemas.microsoft.com/office/powerpoint/2010/main" val="226549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uxograma: Atraso 9">
            <a:extLst>
              <a:ext uri="{FF2B5EF4-FFF2-40B4-BE49-F238E27FC236}">
                <a16:creationId xmlns:a16="http://schemas.microsoft.com/office/drawing/2014/main" id="{479CF6D3-008E-D91B-9B80-6611DC9AA1E5}"/>
              </a:ext>
            </a:extLst>
          </p:cNvPr>
          <p:cNvSpPr/>
          <p:nvPr/>
        </p:nvSpPr>
        <p:spPr>
          <a:xfrm>
            <a:off x="0" y="1920844"/>
            <a:ext cx="912270" cy="822950"/>
          </a:xfrm>
          <a:prstGeom prst="flowChartDelay">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ontent Placeholder 7">
            <a:extLst>
              <a:ext uri="{FF2B5EF4-FFF2-40B4-BE49-F238E27FC236}">
                <a16:creationId xmlns:a16="http://schemas.microsoft.com/office/drawing/2014/main" id="{C607F58A-E141-CC2D-F9EF-CF07EB1CBEC4}"/>
              </a:ext>
            </a:extLst>
          </p:cNvPr>
          <p:cNvSpPr>
            <a:spLocks noGrp="1"/>
          </p:cNvSpPr>
          <p:nvPr>
            <p:ph idx="1"/>
          </p:nvPr>
        </p:nvSpPr>
        <p:spPr>
          <a:xfrm>
            <a:off x="912270" y="1920844"/>
            <a:ext cx="6290744" cy="3727053"/>
          </a:xfrm>
        </p:spPr>
        <p:txBody>
          <a:bodyPr>
            <a:normAutofit fontScale="92500" lnSpcReduction="10000"/>
          </a:bodyPr>
          <a:lstStyle/>
          <a:p>
            <a:pPr algn="just">
              <a:lnSpc>
                <a:spcPct val="100000"/>
              </a:lnSpc>
              <a:spcBef>
                <a:spcPts val="0"/>
              </a:spcBef>
            </a:pPr>
            <a:r>
              <a:rPr lang="pt-BR" dirty="0">
                <a:effectLst/>
                <a:ea typeface="Calibri" panose="020F0502020204030204" pitchFamily="34" charset="0"/>
                <a:cs typeface="Times New Roman" panose="02020603050405020304" pitchFamily="18" charset="0"/>
              </a:rPr>
              <a:t>As vacinas são produtos desenvolvidos por </a:t>
            </a:r>
            <a:r>
              <a:rPr lang="pt-BR" b="1" dirty="0">
                <a:solidFill>
                  <a:srgbClr val="3ABC99"/>
                </a:solidFill>
                <a:effectLst/>
                <a:ea typeface="Calibri" panose="020F0502020204030204" pitchFamily="34" charset="0"/>
                <a:cs typeface="Times New Roman" panose="02020603050405020304" pitchFamily="18" charset="0"/>
              </a:rPr>
              <a:t>cientistas</a:t>
            </a:r>
            <a:r>
              <a:rPr lang="pt-BR" dirty="0">
                <a:effectLst/>
                <a:ea typeface="Calibri" panose="020F0502020204030204" pitchFamily="34" charset="0"/>
                <a:cs typeface="Times New Roman" panose="02020603050405020304" pitchFamily="18" charset="0"/>
              </a:rPr>
              <a:t> e passam por inúmeros processos </a:t>
            </a:r>
            <a:br>
              <a:rPr lang="pt-BR" dirty="0">
                <a:effectLst/>
                <a:ea typeface="Calibri" panose="020F0502020204030204" pitchFamily="34" charset="0"/>
                <a:cs typeface="Times New Roman" panose="02020603050405020304" pitchFamily="18" charset="0"/>
              </a:rPr>
            </a:br>
            <a:r>
              <a:rPr lang="pt-BR" dirty="0">
                <a:effectLst/>
                <a:ea typeface="Calibri" panose="020F0502020204030204" pitchFamily="34" charset="0"/>
                <a:cs typeface="Times New Roman" panose="02020603050405020304" pitchFamily="18" charset="0"/>
              </a:rPr>
              <a:t>de qualidade antes de estarem disponíveis e serem utilizadas por nós.</a:t>
            </a:r>
            <a:r>
              <a:rPr lang="pt-BR" baseline="30000" dirty="0">
                <a:ea typeface="Calibri" panose="020F0502020204030204" pitchFamily="34" charset="0"/>
                <a:cs typeface="Times New Roman" panose="02020603050405020304" pitchFamily="18" charset="0"/>
              </a:rPr>
              <a:t>4</a:t>
            </a:r>
          </a:p>
          <a:p>
            <a:pPr marL="0" indent="0" algn="just">
              <a:lnSpc>
                <a:spcPct val="100000"/>
              </a:lnSpc>
              <a:spcBef>
                <a:spcPts val="0"/>
              </a:spcBef>
              <a:buNone/>
            </a:pPr>
            <a:endParaRPr lang="pt-BR" dirty="0">
              <a:effectLst/>
              <a:ea typeface="Calibri" panose="020F0502020204030204" pitchFamily="34" charset="0"/>
              <a:cs typeface="Times New Roman" panose="02020603050405020304" pitchFamily="18" charset="0"/>
            </a:endParaRPr>
          </a:p>
          <a:p>
            <a:pPr algn="just">
              <a:lnSpc>
                <a:spcPct val="100000"/>
              </a:lnSpc>
              <a:spcBef>
                <a:spcPts val="0"/>
              </a:spcBef>
            </a:pPr>
            <a:r>
              <a:rPr lang="pt-BR" dirty="0">
                <a:effectLst/>
                <a:ea typeface="Calibri" panose="020F0502020204030204" pitchFamily="34" charset="0"/>
                <a:cs typeface="Times New Roman" panose="02020603050405020304" pitchFamily="18" charset="0"/>
              </a:rPr>
              <a:t>Na maioria das vezes, todos esses processos duram muitos anos (por exemplo: usualmente são mais de 10 anos, na maioria das vacinas, exceto quando necessitamos de vacinas de forma urgente, como na pandemia, que podemos encurtar o tempo mantendo sempre </a:t>
            </a:r>
            <a:br>
              <a:rPr lang="pt-BR" dirty="0">
                <a:effectLst/>
                <a:ea typeface="Calibri" panose="020F0502020204030204" pitchFamily="34" charset="0"/>
                <a:cs typeface="Times New Roman" panose="02020603050405020304" pitchFamily="18" charset="0"/>
              </a:rPr>
            </a:br>
            <a:r>
              <a:rPr lang="pt-BR" dirty="0">
                <a:effectLst/>
                <a:ea typeface="Calibri" panose="020F0502020204030204" pitchFamily="34" charset="0"/>
                <a:cs typeface="Times New Roman" panose="02020603050405020304" pitchFamily="18" charset="0"/>
              </a:rPr>
              <a:t>a qualidade em todo o processo).</a:t>
            </a:r>
            <a:r>
              <a:rPr lang="pt-BR" baseline="30000" dirty="0">
                <a:effectLst/>
                <a:ea typeface="Calibri" panose="020F0502020204030204" pitchFamily="34" charset="0"/>
                <a:cs typeface="Times New Roman" panose="02020603050405020304" pitchFamily="18" charset="0"/>
              </a:rPr>
              <a:t>4</a:t>
            </a:r>
            <a:r>
              <a:rPr lang="pt-BR" baseline="30000" dirty="0">
                <a:ea typeface="Calibri" panose="020F0502020204030204" pitchFamily="34" charset="0"/>
                <a:cs typeface="Times New Roman" panose="02020603050405020304" pitchFamily="18" charset="0"/>
              </a:rPr>
              <a:t>,</a:t>
            </a:r>
            <a:r>
              <a:rPr lang="pt-BR" baseline="30000" dirty="0">
                <a:effectLst/>
                <a:ea typeface="Calibri" panose="020F0502020204030204" pitchFamily="34" charset="0"/>
                <a:cs typeface="Times New Roman" panose="02020603050405020304" pitchFamily="18" charset="0"/>
              </a:rPr>
              <a:t>5</a:t>
            </a:r>
            <a:endParaRPr lang="en-US" baseline="30000" dirty="0">
              <a:effectLst/>
              <a:ea typeface="Calibri" panose="020F0502020204030204" pitchFamily="34" charset="0"/>
              <a:cs typeface="Times New Roman" panose="02020603050405020304" pitchFamily="18" charset="0"/>
            </a:endParaRPr>
          </a:p>
        </p:txBody>
      </p:sp>
      <p:sp>
        <p:nvSpPr>
          <p:cNvPr id="3" name="Title 1">
            <a:extLst>
              <a:ext uri="{FF2B5EF4-FFF2-40B4-BE49-F238E27FC236}">
                <a16:creationId xmlns:a16="http://schemas.microsoft.com/office/drawing/2014/main" id="{087187E1-2665-C78E-F6FB-622DEB6E1B2D}"/>
              </a:ext>
            </a:extLst>
          </p:cNvPr>
          <p:cNvSpPr txBox="1">
            <a:spLocks/>
          </p:cNvSpPr>
          <p:nvPr/>
        </p:nvSpPr>
        <p:spPr>
          <a:xfrm>
            <a:off x="912270" y="178092"/>
            <a:ext cx="8131062" cy="1164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a:lstStyle>
          <a:p>
            <a:r>
              <a:rPr lang="pt-BR" dirty="0">
                <a:solidFill>
                  <a:schemeClr val="bg1"/>
                </a:solidFill>
                <a:ea typeface="Calibri" panose="020F0502020204030204" pitchFamily="34" charset="0"/>
                <a:cs typeface="Times New Roman" panose="02020603050405020304" pitchFamily="18" charset="0"/>
              </a:rPr>
              <a:t>Contribuindo com a prevenção:</a:t>
            </a:r>
          </a:p>
          <a:p>
            <a:r>
              <a:rPr lang="pt-BR" sz="2000" dirty="0">
                <a:solidFill>
                  <a:schemeClr val="bg1"/>
                </a:solidFill>
                <a:ea typeface="Calibri" panose="020F0502020204030204" pitchFamily="34" charset="0"/>
                <a:cs typeface="Times New Roman" panose="02020603050405020304" pitchFamily="18" charset="0"/>
              </a:rPr>
              <a:t>vacinas importantes para pré-adolescentes</a:t>
            </a:r>
            <a:endParaRPr lang="en-US" sz="1400" dirty="0">
              <a:solidFill>
                <a:schemeClr val="bg1"/>
              </a:solidFill>
            </a:endParaRPr>
          </a:p>
        </p:txBody>
      </p:sp>
      <p:sp>
        <p:nvSpPr>
          <p:cNvPr id="7" name="Retângulo: Cantos Arredondados 6">
            <a:extLst>
              <a:ext uri="{FF2B5EF4-FFF2-40B4-BE49-F238E27FC236}">
                <a16:creationId xmlns:a16="http://schemas.microsoft.com/office/drawing/2014/main" id="{0B4D9EC7-E854-2654-67CB-02A8C3F89980}"/>
              </a:ext>
            </a:extLst>
          </p:cNvPr>
          <p:cNvSpPr/>
          <p:nvPr/>
        </p:nvSpPr>
        <p:spPr>
          <a:xfrm>
            <a:off x="7273256" y="1920844"/>
            <a:ext cx="4580740" cy="3053827"/>
          </a:xfrm>
          <a:prstGeom prst="roundRect">
            <a:avLst>
              <a:gd name="adj" fmla="val 8547"/>
            </a:avLst>
          </a:prstGeom>
          <a:blipFill>
            <a:blip r:embed="rId2" cstate="prin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a:extLst>
              <a:ext uri="{FF2B5EF4-FFF2-40B4-BE49-F238E27FC236}">
                <a16:creationId xmlns:a16="http://schemas.microsoft.com/office/drawing/2014/main" id="{3D0E46DD-6474-0A65-E712-C626D4C4B144}"/>
              </a:ext>
            </a:extLst>
          </p:cNvPr>
          <p:cNvSpPr txBox="1"/>
          <p:nvPr/>
        </p:nvSpPr>
        <p:spPr>
          <a:xfrm>
            <a:off x="234079" y="1824487"/>
            <a:ext cx="500458" cy="1015663"/>
          </a:xfrm>
          <a:prstGeom prst="rect">
            <a:avLst/>
          </a:prstGeom>
          <a:noFill/>
        </p:spPr>
        <p:txBody>
          <a:bodyPr wrap="none" rtlCol="0">
            <a:spAutoFit/>
          </a:bodyPr>
          <a:lstStyle/>
          <a:p>
            <a:r>
              <a:rPr lang="pt-BR" sz="6000" b="1" dirty="0">
                <a:solidFill>
                  <a:schemeClr val="bg1"/>
                </a:solidFill>
                <a:latin typeface="Proxima Nova" panose="02000506030000020004" pitchFamily="50" charset="0"/>
              </a:rPr>
              <a:t>1</a:t>
            </a:r>
          </a:p>
        </p:txBody>
      </p:sp>
    </p:spTree>
    <p:extLst>
      <p:ext uri="{BB962C8B-B14F-4D97-AF65-F5344CB8AC3E}">
        <p14:creationId xmlns:p14="http://schemas.microsoft.com/office/powerpoint/2010/main" val="407413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Agrupar 20">
            <a:extLst>
              <a:ext uri="{FF2B5EF4-FFF2-40B4-BE49-F238E27FC236}">
                <a16:creationId xmlns:a16="http://schemas.microsoft.com/office/drawing/2014/main" id="{16FA6839-C383-083A-0014-9EB8CAD4857A}"/>
              </a:ext>
            </a:extLst>
          </p:cNvPr>
          <p:cNvGrpSpPr/>
          <p:nvPr/>
        </p:nvGrpSpPr>
        <p:grpSpPr>
          <a:xfrm>
            <a:off x="1007552" y="1929233"/>
            <a:ext cx="6118183" cy="3120704"/>
            <a:chOff x="1007552" y="2248015"/>
            <a:chExt cx="6134433" cy="3120704"/>
          </a:xfrm>
        </p:grpSpPr>
        <p:sp>
          <p:nvSpPr>
            <p:cNvPr id="19" name="Retângulo: Cantos Arredondados 18">
              <a:extLst>
                <a:ext uri="{FF2B5EF4-FFF2-40B4-BE49-F238E27FC236}">
                  <a16:creationId xmlns:a16="http://schemas.microsoft.com/office/drawing/2014/main" id="{718A7A7C-6551-015D-F69C-79C830D3E911}"/>
                </a:ext>
              </a:extLst>
            </p:cNvPr>
            <p:cNvSpPr/>
            <p:nvPr/>
          </p:nvSpPr>
          <p:spPr>
            <a:xfrm>
              <a:off x="1007552" y="2248015"/>
              <a:ext cx="5480954" cy="3120704"/>
            </a:xfrm>
            <a:prstGeom prst="roundRect">
              <a:avLst>
                <a:gd name="adj" fmla="val 6731"/>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Triângulo isósceles 19">
              <a:extLst>
                <a:ext uri="{FF2B5EF4-FFF2-40B4-BE49-F238E27FC236}">
                  <a16:creationId xmlns:a16="http://schemas.microsoft.com/office/drawing/2014/main" id="{51BFB7B3-F80C-734D-8D6C-198497EAA0BF}"/>
                </a:ext>
              </a:extLst>
            </p:cNvPr>
            <p:cNvSpPr/>
            <p:nvPr/>
          </p:nvSpPr>
          <p:spPr>
            <a:xfrm rot="7220117">
              <a:off x="6501506" y="2991603"/>
              <a:ext cx="405572" cy="875387"/>
            </a:xfrm>
            <a:prstGeom prst="triangl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3" name="Title 1">
            <a:extLst>
              <a:ext uri="{FF2B5EF4-FFF2-40B4-BE49-F238E27FC236}">
                <a16:creationId xmlns:a16="http://schemas.microsoft.com/office/drawing/2014/main" id="{C1514B15-07DD-148E-F464-13D6B3825777}"/>
              </a:ext>
            </a:extLst>
          </p:cNvPr>
          <p:cNvSpPr txBox="1">
            <a:spLocks/>
          </p:cNvSpPr>
          <p:nvPr/>
        </p:nvSpPr>
        <p:spPr>
          <a:xfrm>
            <a:off x="912270" y="178092"/>
            <a:ext cx="8131062" cy="1164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a:lstStyle>
          <a:p>
            <a:r>
              <a:rPr lang="pt-BR" dirty="0">
                <a:solidFill>
                  <a:schemeClr val="bg1"/>
                </a:solidFill>
                <a:ea typeface="Calibri" panose="020F0502020204030204" pitchFamily="34" charset="0"/>
                <a:cs typeface="Times New Roman" panose="02020603050405020304" pitchFamily="18" charset="0"/>
              </a:rPr>
              <a:t>Contribuindo com a prevenção:</a:t>
            </a:r>
          </a:p>
          <a:p>
            <a:r>
              <a:rPr lang="pt-BR" sz="2000" dirty="0">
                <a:solidFill>
                  <a:schemeClr val="bg1"/>
                </a:solidFill>
                <a:ea typeface="Calibri" panose="020F0502020204030204" pitchFamily="34" charset="0"/>
                <a:cs typeface="Times New Roman" panose="02020603050405020304" pitchFamily="18" charset="0"/>
              </a:rPr>
              <a:t>vacinas importantes para pré-adolescentes</a:t>
            </a:r>
            <a:endParaRPr lang="en-US" sz="1400" dirty="0">
              <a:solidFill>
                <a:schemeClr val="bg1"/>
              </a:solidFill>
            </a:endParaRPr>
          </a:p>
        </p:txBody>
      </p:sp>
      <p:sp>
        <p:nvSpPr>
          <p:cNvPr id="5" name="Fluxograma: Atraso 4">
            <a:extLst>
              <a:ext uri="{FF2B5EF4-FFF2-40B4-BE49-F238E27FC236}">
                <a16:creationId xmlns:a16="http://schemas.microsoft.com/office/drawing/2014/main" id="{01DAE736-5698-D7A6-E47A-1E1D0C38FDE7}"/>
              </a:ext>
            </a:extLst>
          </p:cNvPr>
          <p:cNvSpPr/>
          <p:nvPr/>
        </p:nvSpPr>
        <p:spPr>
          <a:xfrm>
            <a:off x="0" y="1929233"/>
            <a:ext cx="912270" cy="822950"/>
          </a:xfrm>
          <a:prstGeom prst="flowChartDelay">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ontent Placeholder 7">
            <a:extLst>
              <a:ext uri="{FF2B5EF4-FFF2-40B4-BE49-F238E27FC236}">
                <a16:creationId xmlns:a16="http://schemas.microsoft.com/office/drawing/2014/main" id="{8D248A36-DCB3-2C6C-FF23-DADC82C7A3CF}"/>
              </a:ext>
            </a:extLst>
          </p:cNvPr>
          <p:cNvSpPr txBox="1">
            <a:spLocks/>
          </p:cNvSpPr>
          <p:nvPr/>
        </p:nvSpPr>
        <p:spPr>
          <a:xfrm>
            <a:off x="943087" y="2097947"/>
            <a:ext cx="5480954" cy="3112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pt-BR" sz="2400" dirty="0">
                <a:effectLst/>
                <a:ea typeface="Calibri" panose="020F0502020204030204" pitchFamily="34" charset="0"/>
                <a:cs typeface="Times New Roman" panose="02020603050405020304" pitchFamily="18" charset="0"/>
              </a:rPr>
              <a:t>Cada vacina possui componentes específicos, chamados </a:t>
            </a:r>
            <a:r>
              <a:rPr lang="pt-BR" sz="2400" b="1" dirty="0">
                <a:solidFill>
                  <a:srgbClr val="3ABC99"/>
                </a:solidFill>
                <a:effectLst/>
                <a:ea typeface="Calibri" panose="020F0502020204030204" pitchFamily="34" charset="0"/>
                <a:cs typeface="Times New Roman" panose="02020603050405020304" pitchFamily="18" charset="0"/>
              </a:rPr>
              <a:t>antígenos</a:t>
            </a:r>
            <a:r>
              <a:rPr lang="pt-BR" sz="2400" dirty="0">
                <a:effectLst/>
                <a:ea typeface="Calibri" panose="020F0502020204030204" pitchFamily="34" charset="0"/>
                <a:cs typeface="Times New Roman" panose="02020603050405020304" pitchFamily="18" charset="0"/>
              </a:rPr>
              <a:t>, que podem ser entendidos como um conjunto de informações importantes sobre determinados vírus ou bactérias, ou seus componentes tóxicos, que vão ajudar o corpo a decifrar os dados desses inimigos, caso seja infectado.</a:t>
            </a:r>
            <a:r>
              <a:rPr lang="pt-BR" baseline="30000" dirty="0">
                <a:ea typeface="Calibri" panose="020F0502020204030204" pitchFamily="34" charset="0"/>
                <a:cs typeface="Times New Roman" panose="02020603050405020304" pitchFamily="18" charset="0"/>
              </a:rPr>
              <a:t>6</a:t>
            </a:r>
            <a:endParaRPr lang="en-US" baseline="30000" dirty="0"/>
          </a:p>
        </p:txBody>
      </p:sp>
      <p:sp>
        <p:nvSpPr>
          <p:cNvPr id="9" name="CaixaDeTexto 8">
            <a:extLst>
              <a:ext uri="{FF2B5EF4-FFF2-40B4-BE49-F238E27FC236}">
                <a16:creationId xmlns:a16="http://schemas.microsoft.com/office/drawing/2014/main" id="{6B33CFC7-C9B1-BA38-BFB7-81EA36520A3C}"/>
              </a:ext>
            </a:extLst>
          </p:cNvPr>
          <p:cNvSpPr txBox="1"/>
          <p:nvPr/>
        </p:nvSpPr>
        <p:spPr>
          <a:xfrm>
            <a:off x="158578" y="1832876"/>
            <a:ext cx="646331" cy="1015663"/>
          </a:xfrm>
          <a:prstGeom prst="rect">
            <a:avLst/>
          </a:prstGeom>
          <a:noFill/>
        </p:spPr>
        <p:txBody>
          <a:bodyPr wrap="none" rtlCol="0">
            <a:spAutoFit/>
          </a:bodyPr>
          <a:lstStyle/>
          <a:p>
            <a:r>
              <a:rPr lang="pt-BR" sz="6000" b="1" dirty="0">
                <a:solidFill>
                  <a:schemeClr val="bg1"/>
                </a:solidFill>
                <a:latin typeface="Proxima Nova" panose="02000506030000020004" pitchFamily="50" charset="0"/>
              </a:rPr>
              <a:t>2</a:t>
            </a:r>
          </a:p>
        </p:txBody>
      </p:sp>
      <p:pic>
        <p:nvPicPr>
          <p:cNvPr id="18" name="Imagem 17">
            <a:extLst>
              <a:ext uri="{FF2B5EF4-FFF2-40B4-BE49-F238E27FC236}">
                <a16:creationId xmlns:a16="http://schemas.microsoft.com/office/drawing/2014/main" id="{2493A019-BEB0-A368-5B87-2706DDA90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8506" y="3204594"/>
            <a:ext cx="1914265" cy="3217178"/>
          </a:xfrm>
          <a:prstGeom prst="rect">
            <a:avLst/>
          </a:prstGeom>
        </p:spPr>
      </p:pic>
      <p:grpSp>
        <p:nvGrpSpPr>
          <p:cNvPr id="29" name="Agrupar 28">
            <a:extLst>
              <a:ext uri="{FF2B5EF4-FFF2-40B4-BE49-F238E27FC236}">
                <a16:creationId xmlns:a16="http://schemas.microsoft.com/office/drawing/2014/main" id="{FACE6AAD-521F-6BD8-1D29-BFC8512EB3AF}"/>
              </a:ext>
            </a:extLst>
          </p:cNvPr>
          <p:cNvGrpSpPr/>
          <p:nvPr/>
        </p:nvGrpSpPr>
        <p:grpSpPr>
          <a:xfrm>
            <a:off x="8402771" y="1600436"/>
            <a:ext cx="3370843" cy="2227989"/>
            <a:chOff x="8368565" y="1597391"/>
            <a:chExt cx="3370843" cy="2227989"/>
          </a:xfrm>
        </p:grpSpPr>
        <p:pic>
          <p:nvPicPr>
            <p:cNvPr id="23" name="Imagem 22">
              <a:extLst>
                <a:ext uri="{FF2B5EF4-FFF2-40B4-BE49-F238E27FC236}">
                  <a16:creationId xmlns:a16="http://schemas.microsoft.com/office/drawing/2014/main" id="{818BB336-76D0-27BB-B2E5-D1CF6A6FEB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49181" y="1941790"/>
              <a:ext cx="2920612" cy="1240331"/>
            </a:xfrm>
            <a:prstGeom prst="rect">
              <a:avLst/>
            </a:prstGeom>
          </p:spPr>
        </p:pic>
        <p:sp>
          <p:nvSpPr>
            <p:cNvPr id="24" name="CaixaDeTexto 23">
              <a:extLst>
                <a:ext uri="{FF2B5EF4-FFF2-40B4-BE49-F238E27FC236}">
                  <a16:creationId xmlns:a16="http://schemas.microsoft.com/office/drawing/2014/main" id="{8570238B-4A0C-5F62-83E0-5918376C4712}"/>
                </a:ext>
              </a:extLst>
            </p:cNvPr>
            <p:cNvSpPr txBox="1"/>
            <p:nvPr/>
          </p:nvSpPr>
          <p:spPr>
            <a:xfrm>
              <a:off x="9450875" y="1597391"/>
              <a:ext cx="1140056" cy="369332"/>
            </a:xfrm>
            <a:prstGeom prst="rect">
              <a:avLst/>
            </a:prstGeom>
            <a:noFill/>
          </p:spPr>
          <p:txBody>
            <a:bodyPr wrap="none" rtlCol="0">
              <a:spAutoFit/>
            </a:bodyPr>
            <a:lstStyle/>
            <a:p>
              <a:pPr algn="ctr"/>
              <a:r>
                <a:rPr lang="pt-BR" b="1" dirty="0">
                  <a:solidFill>
                    <a:srgbClr val="233B4B"/>
                  </a:solidFill>
                  <a:latin typeface="Proxima Nova" panose="02000506030000020004" pitchFamily="50" charset="0"/>
                </a:rPr>
                <a:t>Antígeno</a:t>
              </a:r>
            </a:p>
          </p:txBody>
        </p:sp>
        <p:sp>
          <p:nvSpPr>
            <p:cNvPr id="25" name="CaixaDeTexto 24">
              <a:extLst>
                <a:ext uri="{FF2B5EF4-FFF2-40B4-BE49-F238E27FC236}">
                  <a16:creationId xmlns:a16="http://schemas.microsoft.com/office/drawing/2014/main" id="{044E3CB9-A802-E1C0-4B7F-17A820B18CBF}"/>
                </a:ext>
              </a:extLst>
            </p:cNvPr>
            <p:cNvSpPr txBox="1"/>
            <p:nvPr/>
          </p:nvSpPr>
          <p:spPr>
            <a:xfrm>
              <a:off x="10528820" y="2882640"/>
              <a:ext cx="1210588" cy="369332"/>
            </a:xfrm>
            <a:prstGeom prst="rect">
              <a:avLst/>
            </a:prstGeom>
            <a:noFill/>
          </p:spPr>
          <p:txBody>
            <a:bodyPr wrap="none" rtlCol="0">
              <a:spAutoFit/>
            </a:bodyPr>
            <a:lstStyle/>
            <a:p>
              <a:pPr algn="ctr"/>
              <a:r>
                <a:rPr lang="pt-BR" b="1" dirty="0">
                  <a:solidFill>
                    <a:srgbClr val="233B4B"/>
                  </a:solidFill>
                  <a:latin typeface="Proxima Nova" panose="02000506030000020004" pitchFamily="50" charset="0"/>
                </a:rPr>
                <a:t>Anticorpo</a:t>
              </a:r>
            </a:p>
          </p:txBody>
        </p:sp>
        <p:sp>
          <p:nvSpPr>
            <p:cNvPr id="26" name="CaixaDeTexto 25">
              <a:extLst>
                <a:ext uri="{FF2B5EF4-FFF2-40B4-BE49-F238E27FC236}">
                  <a16:creationId xmlns:a16="http://schemas.microsoft.com/office/drawing/2014/main" id="{5CC9DF54-1F78-D423-1EDF-7466C9F3B334}"/>
                </a:ext>
              </a:extLst>
            </p:cNvPr>
            <p:cNvSpPr txBox="1"/>
            <p:nvPr/>
          </p:nvSpPr>
          <p:spPr>
            <a:xfrm>
              <a:off x="8368565" y="3179049"/>
              <a:ext cx="2031325" cy="646331"/>
            </a:xfrm>
            <a:prstGeom prst="rect">
              <a:avLst/>
            </a:prstGeom>
            <a:noFill/>
          </p:spPr>
          <p:txBody>
            <a:bodyPr wrap="none" rtlCol="0">
              <a:spAutoFit/>
            </a:bodyPr>
            <a:lstStyle/>
            <a:p>
              <a:pPr algn="ctr"/>
              <a:r>
                <a:rPr lang="pt-BR" b="1" dirty="0">
                  <a:solidFill>
                    <a:srgbClr val="233B4B"/>
                  </a:solidFill>
                  <a:latin typeface="Proxima Nova" panose="02000506030000020004" pitchFamily="50" charset="0"/>
                </a:rPr>
                <a:t>Patógeno</a:t>
              </a:r>
            </a:p>
            <a:p>
              <a:pPr algn="ctr"/>
              <a:r>
                <a:rPr lang="pt-BR" b="1" dirty="0">
                  <a:solidFill>
                    <a:srgbClr val="233B4B"/>
                  </a:solidFill>
                  <a:latin typeface="Proxima Nova" panose="02000506030000020004" pitchFamily="50" charset="0"/>
                </a:rPr>
                <a:t>(bactérias e vírus)</a:t>
              </a:r>
            </a:p>
          </p:txBody>
        </p:sp>
        <p:cxnSp>
          <p:nvCxnSpPr>
            <p:cNvPr id="28" name="Conector reto 27">
              <a:extLst>
                <a:ext uri="{FF2B5EF4-FFF2-40B4-BE49-F238E27FC236}">
                  <a16:creationId xmlns:a16="http://schemas.microsoft.com/office/drawing/2014/main" id="{E5660330-4E8B-CBD3-9072-BB290E515D78}"/>
                </a:ext>
              </a:extLst>
            </p:cNvPr>
            <p:cNvCxnSpPr/>
            <p:nvPr/>
          </p:nvCxnSpPr>
          <p:spPr>
            <a:xfrm flipV="1">
              <a:off x="9840286" y="1941790"/>
              <a:ext cx="0" cy="306225"/>
            </a:xfrm>
            <a:prstGeom prst="line">
              <a:avLst/>
            </a:prstGeom>
            <a:ln w="12700">
              <a:solidFill>
                <a:srgbClr val="233B4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5964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alão de Pensamento: Nuvem 9">
            <a:extLst>
              <a:ext uri="{FF2B5EF4-FFF2-40B4-BE49-F238E27FC236}">
                <a16:creationId xmlns:a16="http://schemas.microsoft.com/office/drawing/2014/main" id="{F702C729-8681-7F5C-18CC-0A5B6CED14B9}"/>
              </a:ext>
            </a:extLst>
          </p:cNvPr>
          <p:cNvSpPr/>
          <p:nvPr/>
        </p:nvSpPr>
        <p:spPr>
          <a:xfrm>
            <a:off x="6096000" y="3622183"/>
            <a:ext cx="5629390" cy="2711554"/>
          </a:xfrm>
          <a:prstGeom prst="cloudCallout">
            <a:avLst>
              <a:gd name="adj1" fmla="val -62637"/>
              <a:gd name="adj2" fmla="val 28813"/>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itle 1">
            <a:extLst>
              <a:ext uri="{FF2B5EF4-FFF2-40B4-BE49-F238E27FC236}">
                <a16:creationId xmlns:a16="http://schemas.microsoft.com/office/drawing/2014/main" id="{A07A8E74-5670-52C4-562C-CC12211B1470}"/>
              </a:ext>
            </a:extLst>
          </p:cNvPr>
          <p:cNvSpPr txBox="1">
            <a:spLocks/>
          </p:cNvSpPr>
          <p:nvPr/>
        </p:nvSpPr>
        <p:spPr>
          <a:xfrm>
            <a:off x="912270" y="178092"/>
            <a:ext cx="8131062" cy="1164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a:lstStyle>
          <a:p>
            <a:r>
              <a:rPr lang="pt-BR" dirty="0">
                <a:solidFill>
                  <a:schemeClr val="bg1"/>
                </a:solidFill>
                <a:ea typeface="Calibri" panose="020F0502020204030204" pitchFamily="34" charset="0"/>
                <a:cs typeface="Times New Roman" panose="02020603050405020304" pitchFamily="18" charset="0"/>
              </a:rPr>
              <a:t>Contribuindo com a prevenção:</a:t>
            </a:r>
          </a:p>
          <a:p>
            <a:r>
              <a:rPr lang="pt-BR" sz="2000" dirty="0">
                <a:solidFill>
                  <a:schemeClr val="bg1"/>
                </a:solidFill>
                <a:ea typeface="Calibri" panose="020F0502020204030204" pitchFamily="34" charset="0"/>
                <a:cs typeface="Times New Roman" panose="02020603050405020304" pitchFamily="18" charset="0"/>
              </a:rPr>
              <a:t>vacinas importantes para pré-adolescentes</a:t>
            </a:r>
            <a:endParaRPr lang="en-US" sz="1400" dirty="0">
              <a:solidFill>
                <a:schemeClr val="bg1"/>
              </a:solidFill>
            </a:endParaRPr>
          </a:p>
        </p:txBody>
      </p:sp>
      <p:sp>
        <p:nvSpPr>
          <p:cNvPr id="11" name="Fluxograma: Atraso 10">
            <a:extLst>
              <a:ext uri="{FF2B5EF4-FFF2-40B4-BE49-F238E27FC236}">
                <a16:creationId xmlns:a16="http://schemas.microsoft.com/office/drawing/2014/main" id="{3044F27F-9183-5B41-701E-5763B362E0C8}"/>
              </a:ext>
            </a:extLst>
          </p:cNvPr>
          <p:cNvSpPr/>
          <p:nvPr/>
        </p:nvSpPr>
        <p:spPr>
          <a:xfrm>
            <a:off x="0" y="1929233"/>
            <a:ext cx="912270" cy="822950"/>
          </a:xfrm>
          <a:prstGeom prst="flowChartDelay">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ontent Placeholder 7">
            <a:extLst>
              <a:ext uri="{FF2B5EF4-FFF2-40B4-BE49-F238E27FC236}">
                <a16:creationId xmlns:a16="http://schemas.microsoft.com/office/drawing/2014/main" id="{9D9EAF49-918A-0D5A-1F1A-0D43BABA878D}"/>
              </a:ext>
            </a:extLst>
          </p:cNvPr>
          <p:cNvSpPr txBox="1">
            <a:spLocks/>
          </p:cNvSpPr>
          <p:nvPr/>
        </p:nvSpPr>
        <p:spPr>
          <a:xfrm>
            <a:off x="1102833" y="1954165"/>
            <a:ext cx="10792755" cy="20222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None/>
            </a:pPr>
            <a:r>
              <a:rPr lang="pt-BR" sz="2000" dirty="0">
                <a:solidFill>
                  <a:srgbClr val="233B4B"/>
                </a:solidFill>
                <a:effectLst/>
                <a:ea typeface="Calibri" panose="020F0502020204030204" pitchFamily="34" charset="0"/>
                <a:cs typeface="Times New Roman" panose="02020603050405020304" pitchFamily="18" charset="0"/>
              </a:rPr>
              <a:t>Esse processo deixa o corpo esperto para reconhecer qualquer inimigo.</a:t>
            </a:r>
          </a:p>
          <a:p>
            <a:pPr marL="0" indent="0" algn="just">
              <a:lnSpc>
                <a:spcPct val="100000"/>
              </a:lnSpc>
              <a:spcBef>
                <a:spcPts val="0"/>
              </a:spcBef>
              <a:buNone/>
            </a:pPr>
            <a:r>
              <a:rPr lang="pt-BR" sz="2000" dirty="0">
                <a:solidFill>
                  <a:srgbClr val="233B4B"/>
                </a:solidFill>
                <a:effectLst/>
                <a:ea typeface="Calibri" panose="020F0502020204030204" pitchFamily="34" charset="0"/>
                <a:cs typeface="Times New Roman" panose="02020603050405020304" pitchFamily="18" charset="0"/>
              </a:rPr>
              <a:t>As células de defesas ficam muito mais preparadas com o maior número de informações possíveis para podere</a:t>
            </a:r>
            <a:r>
              <a:rPr lang="pt-BR" sz="2000" dirty="0">
                <a:solidFill>
                  <a:srgbClr val="233B4B"/>
                </a:solidFill>
                <a:ea typeface="Calibri" panose="020F0502020204030204" pitchFamily="34" charset="0"/>
                <a:cs typeface="Times New Roman" panose="02020603050405020304" pitchFamily="18" charset="0"/>
              </a:rPr>
              <a:t>m</a:t>
            </a:r>
            <a:r>
              <a:rPr lang="pt-BR" sz="2000" dirty="0">
                <a:solidFill>
                  <a:srgbClr val="233B4B"/>
                </a:solidFill>
                <a:effectLst/>
                <a:ea typeface="Calibri" panose="020F0502020204030204" pitchFamily="34" charset="0"/>
                <a:cs typeface="Times New Roman" panose="02020603050405020304" pitchFamily="18" charset="0"/>
              </a:rPr>
              <a:t> contra-atacar, já que são as primeiras a chegar no local da invasão para reconhecer o inimigo, e depois de “escanear”, ou fazer uma leitura detalhada dos componentes do invasor, elas podem acionar mais células de defesas e algumas dessas enviam muitos escudos, que são os chamados anticorpos.</a:t>
            </a:r>
            <a:r>
              <a:rPr lang="pt-BR" sz="2000" baseline="30000" dirty="0">
                <a:solidFill>
                  <a:srgbClr val="233B4B"/>
                </a:solidFill>
                <a:effectLst/>
                <a:ea typeface="Calibri" panose="020F0502020204030204" pitchFamily="34" charset="0"/>
                <a:cs typeface="Times New Roman" panose="02020603050405020304" pitchFamily="18" charset="0"/>
              </a:rPr>
              <a:t>6</a:t>
            </a:r>
            <a:endParaRPr lang="en-US" sz="2000" baseline="30000" dirty="0">
              <a:solidFill>
                <a:srgbClr val="233B4B"/>
              </a:solidFill>
            </a:endParaRPr>
          </a:p>
        </p:txBody>
      </p:sp>
      <p:sp>
        <p:nvSpPr>
          <p:cNvPr id="13" name="CaixaDeTexto 12">
            <a:extLst>
              <a:ext uri="{FF2B5EF4-FFF2-40B4-BE49-F238E27FC236}">
                <a16:creationId xmlns:a16="http://schemas.microsoft.com/office/drawing/2014/main" id="{A357794B-1C28-D071-E7C9-CDB4CBF6AACC}"/>
              </a:ext>
            </a:extLst>
          </p:cNvPr>
          <p:cNvSpPr txBox="1"/>
          <p:nvPr/>
        </p:nvSpPr>
        <p:spPr>
          <a:xfrm>
            <a:off x="158578" y="1832876"/>
            <a:ext cx="646331" cy="1015663"/>
          </a:xfrm>
          <a:prstGeom prst="rect">
            <a:avLst/>
          </a:prstGeom>
          <a:noFill/>
        </p:spPr>
        <p:txBody>
          <a:bodyPr wrap="none" rtlCol="0">
            <a:spAutoFit/>
          </a:bodyPr>
          <a:lstStyle/>
          <a:p>
            <a:r>
              <a:rPr lang="pt-BR" sz="6000" b="1" dirty="0">
                <a:solidFill>
                  <a:schemeClr val="bg1"/>
                </a:solidFill>
                <a:latin typeface="Proxima Nova" panose="02000506030000020004" pitchFamily="50" charset="0"/>
              </a:rPr>
              <a:t>2</a:t>
            </a:r>
          </a:p>
        </p:txBody>
      </p:sp>
      <p:pic>
        <p:nvPicPr>
          <p:cNvPr id="19" name="Imagem 18">
            <a:extLst>
              <a:ext uri="{FF2B5EF4-FFF2-40B4-BE49-F238E27FC236}">
                <a16:creationId xmlns:a16="http://schemas.microsoft.com/office/drawing/2014/main" id="{9B8E3501-6447-CF8D-8B82-8D8D7EF276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734" y="4085439"/>
            <a:ext cx="3744253" cy="2441246"/>
          </a:xfrm>
          <a:prstGeom prst="rect">
            <a:avLst/>
          </a:prstGeom>
        </p:spPr>
      </p:pic>
      <p:pic>
        <p:nvPicPr>
          <p:cNvPr id="2" name="Imagem 1">
            <a:extLst>
              <a:ext uri="{FF2B5EF4-FFF2-40B4-BE49-F238E27FC236}">
                <a16:creationId xmlns:a16="http://schemas.microsoft.com/office/drawing/2014/main" id="{8259EB8E-3689-035F-033F-7BAF1F4EB7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4175"/>
          <a:stretch/>
        </p:blipFill>
        <p:spPr>
          <a:xfrm>
            <a:off x="7600441" y="4189271"/>
            <a:ext cx="1338362" cy="1240331"/>
          </a:xfrm>
          <a:prstGeom prst="rect">
            <a:avLst/>
          </a:prstGeom>
        </p:spPr>
      </p:pic>
      <p:sp>
        <p:nvSpPr>
          <p:cNvPr id="3" name="CaixaDeTexto 2">
            <a:extLst>
              <a:ext uri="{FF2B5EF4-FFF2-40B4-BE49-F238E27FC236}">
                <a16:creationId xmlns:a16="http://schemas.microsoft.com/office/drawing/2014/main" id="{27564075-A491-E9A8-A217-0B188DAE3B78}"/>
              </a:ext>
            </a:extLst>
          </p:cNvPr>
          <p:cNvSpPr txBox="1"/>
          <p:nvPr/>
        </p:nvSpPr>
        <p:spPr>
          <a:xfrm>
            <a:off x="8302135" y="3844872"/>
            <a:ext cx="1140056" cy="369332"/>
          </a:xfrm>
          <a:prstGeom prst="rect">
            <a:avLst/>
          </a:prstGeom>
          <a:noFill/>
        </p:spPr>
        <p:txBody>
          <a:bodyPr wrap="none" rtlCol="0">
            <a:spAutoFit/>
          </a:bodyPr>
          <a:lstStyle/>
          <a:p>
            <a:pPr algn="ctr"/>
            <a:r>
              <a:rPr lang="pt-BR" b="1" dirty="0">
                <a:solidFill>
                  <a:srgbClr val="233B4B"/>
                </a:solidFill>
                <a:latin typeface="Proxima Nova" panose="02000506030000020004" pitchFamily="50" charset="0"/>
              </a:rPr>
              <a:t>Antígeno</a:t>
            </a:r>
          </a:p>
        </p:txBody>
      </p:sp>
      <p:sp>
        <p:nvSpPr>
          <p:cNvPr id="4" name="CaixaDeTexto 3">
            <a:extLst>
              <a:ext uri="{FF2B5EF4-FFF2-40B4-BE49-F238E27FC236}">
                <a16:creationId xmlns:a16="http://schemas.microsoft.com/office/drawing/2014/main" id="{5B00D8F4-CFCB-0619-F2CE-038BBEE8B4E6}"/>
              </a:ext>
            </a:extLst>
          </p:cNvPr>
          <p:cNvSpPr txBox="1"/>
          <p:nvPr/>
        </p:nvSpPr>
        <p:spPr>
          <a:xfrm>
            <a:off x="7219825" y="5426530"/>
            <a:ext cx="2031325" cy="646331"/>
          </a:xfrm>
          <a:prstGeom prst="rect">
            <a:avLst/>
          </a:prstGeom>
          <a:noFill/>
        </p:spPr>
        <p:txBody>
          <a:bodyPr wrap="none" rtlCol="0">
            <a:spAutoFit/>
          </a:bodyPr>
          <a:lstStyle/>
          <a:p>
            <a:pPr algn="ctr"/>
            <a:r>
              <a:rPr lang="pt-BR" b="1" dirty="0">
                <a:solidFill>
                  <a:srgbClr val="233B4B"/>
                </a:solidFill>
                <a:latin typeface="Proxima Nova" panose="02000506030000020004" pitchFamily="50" charset="0"/>
              </a:rPr>
              <a:t>Patógeno</a:t>
            </a:r>
          </a:p>
          <a:p>
            <a:pPr algn="ctr"/>
            <a:r>
              <a:rPr lang="pt-BR" b="1" dirty="0">
                <a:solidFill>
                  <a:srgbClr val="233B4B"/>
                </a:solidFill>
                <a:latin typeface="Proxima Nova" panose="02000506030000020004" pitchFamily="50" charset="0"/>
              </a:rPr>
              <a:t>(bactérias e vírus)</a:t>
            </a:r>
          </a:p>
        </p:txBody>
      </p:sp>
      <p:cxnSp>
        <p:nvCxnSpPr>
          <p:cNvPr id="5" name="Conector reto 4">
            <a:extLst>
              <a:ext uri="{FF2B5EF4-FFF2-40B4-BE49-F238E27FC236}">
                <a16:creationId xmlns:a16="http://schemas.microsoft.com/office/drawing/2014/main" id="{314796CD-5E41-A6E6-E8B4-6E5E0886CE60}"/>
              </a:ext>
            </a:extLst>
          </p:cNvPr>
          <p:cNvCxnSpPr/>
          <p:nvPr/>
        </p:nvCxnSpPr>
        <p:spPr>
          <a:xfrm flipV="1">
            <a:off x="8691546" y="4189271"/>
            <a:ext cx="0" cy="306225"/>
          </a:xfrm>
          <a:prstGeom prst="line">
            <a:avLst/>
          </a:prstGeom>
          <a:ln w="12700">
            <a:solidFill>
              <a:srgbClr val="233B4B"/>
            </a:solidFill>
          </a:ln>
        </p:spPr>
        <p:style>
          <a:lnRef idx="1">
            <a:schemeClr val="accent1"/>
          </a:lnRef>
          <a:fillRef idx="0">
            <a:schemeClr val="accent1"/>
          </a:fillRef>
          <a:effectRef idx="0">
            <a:schemeClr val="accent1"/>
          </a:effectRef>
          <a:fontRef idx="minor">
            <a:schemeClr val="tx1"/>
          </a:fontRef>
        </p:style>
      </p:cxnSp>
      <p:grpSp>
        <p:nvGrpSpPr>
          <p:cNvPr id="6" name="Agrupar 5">
            <a:extLst>
              <a:ext uri="{FF2B5EF4-FFF2-40B4-BE49-F238E27FC236}">
                <a16:creationId xmlns:a16="http://schemas.microsoft.com/office/drawing/2014/main" id="{E58B6315-4261-1DD7-F3BD-4BDC5C7E1725}"/>
              </a:ext>
            </a:extLst>
          </p:cNvPr>
          <p:cNvGrpSpPr/>
          <p:nvPr/>
        </p:nvGrpSpPr>
        <p:grpSpPr>
          <a:xfrm>
            <a:off x="9182689" y="4189271"/>
            <a:ext cx="1407979" cy="1310182"/>
            <a:chOff x="4799108" y="2129392"/>
            <a:chExt cx="1407979" cy="1310182"/>
          </a:xfrm>
        </p:grpSpPr>
        <p:sp>
          <p:nvSpPr>
            <p:cNvPr id="7" name="CaixaDeTexto 6">
              <a:extLst>
                <a:ext uri="{FF2B5EF4-FFF2-40B4-BE49-F238E27FC236}">
                  <a16:creationId xmlns:a16="http://schemas.microsoft.com/office/drawing/2014/main" id="{09071BD7-37E4-981A-EB66-D7C88E4F8872}"/>
                </a:ext>
              </a:extLst>
            </p:cNvPr>
            <p:cNvSpPr txBox="1"/>
            <p:nvPr/>
          </p:nvSpPr>
          <p:spPr>
            <a:xfrm>
              <a:off x="4996499" y="3070242"/>
              <a:ext cx="1210588" cy="369332"/>
            </a:xfrm>
            <a:prstGeom prst="rect">
              <a:avLst/>
            </a:prstGeom>
            <a:noFill/>
          </p:spPr>
          <p:txBody>
            <a:bodyPr wrap="none" rtlCol="0">
              <a:spAutoFit/>
            </a:bodyPr>
            <a:lstStyle/>
            <a:p>
              <a:pPr algn="ctr"/>
              <a:r>
                <a:rPr lang="pt-BR" b="1" dirty="0">
                  <a:solidFill>
                    <a:srgbClr val="233B4B"/>
                  </a:solidFill>
                  <a:latin typeface="Proxima Nova" panose="02000506030000020004" pitchFamily="50" charset="0"/>
                </a:rPr>
                <a:t>Anticorpo</a:t>
              </a:r>
            </a:p>
          </p:txBody>
        </p:sp>
        <p:pic>
          <p:nvPicPr>
            <p:cNvPr id="9" name="Imagem 8">
              <a:extLst>
                <a:ext uri="{FF2B5EF4-FFF2-40B4-BE49-F238E27FC236}">
                  <a16:creationId xmlns:a16="http://schemas.microsoft.com/office/drawing/2014/main" id="{26537953-FE5A-80D1-B3FB-EFD0717D1C3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175"/>
            <a:stretch/>
          </p:blipFill>
          <p:spPr>
            <a:xfrm>
              <a:off x="4799108" y="2129392"/>
              <a:ext cx="1338363" cy="1240331"/>
            </a:xfrm>
            <a:prstGeom prst="rect">
              <a:avLst/>
            </a:prstGeom>
          </p:spPr>
        </p:pic>
      </p:grpSp>
    </p:spTree>
    <p:extLst>
      <p:ext uri="{BB962C8B-B14F-4D97-AF65-F5344CB8AC3E}">
        <p14:creationId xmlns:p14="http://schemas.microsoft.com/office/powerpoint/2010/main" val="40174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08333E-6 1.48148E-6 L -0.03633 -0.00116 " pathEditMode="relative" rAng="0" ptsTypes="AA">
                                      <p:cBhvr>
                                        <p:cTn id="6" dur="2000" fill="hold"/>
                                        <p:tgtEl>
                                          <p:spTgt spid="6"/>
                                        </p:tgtEl>
                                        <p:attrNameLst>
                                          <p:attrName>ppt_x</p:attrName>
                                          <p:attrName>ppt_y</p:attrName>
                                        </p:attrNameLst>
                                      </p:cBhvr>
                                      <p:rCtr x="-182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E272D1-5CEC-1C3F-9F86-A7B2A58FBBE3}"/>
              </a:ext>
            </a:extLst>
          </p:cNvPr>
          <p:cNvSpPr txBox="1">
            <a:spLocks/>
          </p:cNvSpPr>
          <p:nvPr/>
        </p:nvSpPr>
        <p:spPr>
          <a:xfrm>
            <a:off x="912270" y="178092"/>
            <a:ext cx="8131062" cy="1164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a:lstStyle>
          <a:p>
            <a:r>
              <a:rPr lang="pt-BR" dirty="0">
                <a:solidFill>
                  <a:schemeClr val="bg1"/>
                </a:solidFill>
                <a:ea typeface="Calibri" panose="020F0502020204030204" pitchFamily="34" charset="0"/>
                <a:cs typeface="Times New Roman" panose="02020603050405020304" pitchFamily="18" charset="0"/>
              </a:rPr>
              <a:t>Contribuindo com a prevenção:</a:t>
            </a:r>
          </a:p>
          <a:p>
            <a:r>
              <a:rPr lang="pt-BR" sz="2000" dirty="0">
                <a:solidFill>
                  <a:schemeClr val="bg1"/>
                </a:solidFill>
                <a:ea typeface="Calibri" panose="020F0502020204030204" pitchFamily="34" charset="0"/>
                <a:cs typeface="Times New Roman" panose="02020603050405020304" pitchFamily="18" charset="0"/>
              </a:rPr>
              <a:t>vacinas importantes para pré-adolescentes</a:t>
            </a:r>
            <a:endParaRPr lang="en-US" sz="1400" dirty="0">
              <a:solidFill>
                <a:schemeClr val="bg1"/>
              </a:solidFill>
            </a:endParaRPr>
          </a:p>
        </p:txBody>
      </p:sp>
      <p:sp>
        <p:nvSpPr>
          <p:cNvPr id="9" name="Fluxograma: Atraso 8">
            <a:extLst>
              <a:ext uri="{FF2B5EF4-FFF2-40B4-BE49-F238E27FC236}">
                <a16:creationId xmlns:a16="http://schemas.microsoft.com/office/drawing/2014/main" id="{50B7AAC5-4355-22F0-3852-DDBB1324244B}"/>
              </a:ext>
            </a:extLst>
          </p:cNvPr>
          <p:cNvSpPr/>
          <p:nvPr/>
        </p:nvSpPr>
        <p:spPr>
          <a:xfrm>
            <a:off x="0" y="1929233"/>
            <a:ext cx="912270" cy="822950"/>
          </a:xfrm>
          <a:prstGeom prst="flowChartDelay">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ontent Placeholder 7">
            <a:extLst>
              <a:ext uri="{FF2B5EF4-FFF2-40B4-BE49-F238E27FC236}">
                <a16:creationId xmlns:a16="http://schemas.microsoft.com/office/drawing/2014/main" id="{2BC90996-03ED-AD35-0EB5-44F479FC1C13}"/>
              </a:ext>
            </a:extLst>
          </p:cNvPr>
          <p:cNvSpPr txBox="1">
            <a:spLocks/>
          </p:cNvSpPr>
          <p:nvPr/>
        </p:nvSpPr>
        <p:spPr>
          <a:xfrm>
            <a:off x="1070848" y="1929233"/>
            <a:ext cx="6455647" cy="45053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spcAft>
                <a:spcPts val="600"/>
              </a:spcAft>
              <a:buNone/>
            </a:pPr>
            <a:r>
              <a:rPr lang="pt-BR" dirty="0"/>
              <a:t>Os anticorpos funcionam como uma peça de quebra-cabeça, eles se ligam nas partes dos invasores, impedindo-os de entrar em várias células do corpo (é a função de um escudo mesmo).</a:t>
            </a:r>
            <a:r>
              <a:rPr lang="pt-BR" baseline="30000" dirty="0"/>
              <a:t>6</a:t>
            </a:r>
          </a:p>
          <a:p>
            <a:pPr algn="just">
              <a:lnSpc>
                <a:spcPct val="100000"/>
              </a:lnSpc>
              <a:spcBef>
                <a:spcPts val="0"/>
              </a:spcBef>
              <a:spcAft>
                <a:spcPts val="600"/>
              </a:spcAft>
            </a:pPr>
            <a:endParaRPr lang="pt-BR" dirty="0"/>
          </a:p>
          <a:p>
            <a:pPr marL="0" indent="0" algn="just">
              <a:lnSpc>
                <a:spcPct val="100000"/>
              </a:lnSpc>
              <a:spcBef>
                <a:spcPts val="0"/>
              </a:spcBef>
              <a:buNone/>
            </a:pPr>
            <a:r>
              <a:rPr lang="pt-BR" dirty="0"/>
              <a:t>Por exemplo: a vacina de gripe impedirá que o vírus </a:t>
            </a:r>
            <a:r>
              <a:rPr lang="pt-BR" i="1" dirty="0"/>
              <a:t>Influenza</a:t>
            </a:r>
            <a:r>
              <a:rPr lang="pt-BR" dirty="0"/>
              <a:t> entre nas células do sistema respiratório e portanto poderá proteger a pessoa que entrar em contato com o vírus de ter uma gripe e ficar com febre, tosse, dor de cabeça, de cama com dor no corpo e perder até aulas na escola e outras atividades legais com os amigos (afinal, pessoas doentes precisam ficar isoladas, para não passar o vírus para outras pessoas).</a:t>
            </a:r>
            <a:r>
              <a:rPr lang="pt-BR" baseline="30000" dirty="0"/>
              <a:t>6,7</a:t>
            </a:r>
            <a:endParaRPr lang="en-US" baseline="30000" dirty="0"/>
          </a:p>
        </p:txBody>
      </p:sp>
      <p:sp>
        <p:nvSpPr>
          <p:cNvPr id="11" name="CaixaDeTexto 10">
            <a:extLst>
              <a:ext uri="{FF2B5EF4-FFF2-40B4-BE49-F238E27FC236}">
                <a16:creationId xmlns:a16="http://schemas.microsoft.com/office/drawing/2014/main" id="{5CDEDF75-9A1C-F909-BD65-3C076A475247}"/>
              </a:ext>
            </a:extLst>
          </p:cNvPr>
          <p:cNvSpPr txBox="1"/>
          <p:nvPr/>
        </p:nvSpPr>
        <p:spPr>
          <a:xfrm>
            <a:off x="158578" y="1832876"/>
            <a:ext cx="636713" cy="1015663"/>
          </a:xfrm>
          <a:prstGeom prst="rect">
            <a:avLst/>
          </a:prstGeom>
          <a:noFill/>
        </p:spPr>
        <p:txBody>
          <a:bodyPr wrap="none" rtlCol="0">
            <a:spAutoFit/>
          </a:bodyPr>
          <a:lstStyle/>
          <a:p>
            <a:r>
              <a:rPr lang="pt-BR" sz="6000" b="1" dirty="0">
                <a:solidFill>
                  <a:schemeClr val="bg1"/>
                </a:solidFill>
                <a:latin typeface="Proxima Nova" panose="02000506030000020004" pitchFamily="50" charset="0"/>
              </a:rPr>
              <a:t>3</a:t>
            </a:r>
          </a:p>
        </p:txBody>
      </p:sp>
      <p:grpSp>
        <p:nvGrpSpPr>
          <p:cNvPr id="14" name="Agrupar 13">
            <a:extLst>
              <a:ext uri="{FF2B5EF4-FFF2-40B4-BE49-F238E27FC236}">
                <a16:creationId xmlns:a16="http://schemas.microsoft.com/office/drawing/2014/main" id="{F7C62A4F-CA13-D2EF-920B-A79B494BFF5F}"/>
              </a:ext>
            </a:extLst>
          </p:cNvPr>
          <p:cNvGrpSpPr/>
          <p:nvPr/>
        </p:nvGrpSpPr>
        <p:grpSpPr>
          <a:xfrm>
            <a:off x="7792434" y="1929233"/>
            <a:ext cx="4140181" cy="3687253"/>
            <a:chOff x="8170908" y="1664338"/>
            <a:chExt cx="3951290" cy="3519026"/>
          </a:xfrm>
        </p:grpSpPr>
        <p:pic>
          <p:nvPicPr>
            <p:cNvPr id="15" name="Imagem 14">
              <a:extLst>
                <a:ext uri="{FF2B5EF4-FFF2-40B4-BE49-F238E27FC236}">
                  <a16:creationId xmlns:a16="http://schemas.microsoft.com/office/drawing/2014/main" id="{AA5079D3-BDBA-FABB-B4A4-8308DE761AD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5459" b="96070" l="4894" r="92128">
                          <a14:foregroundMark x1="38511" y1="5459" x2="35319" y2="6987"/>
                          <a14:foregroundMark x1="91489" y1="32969" x2="92128" y2="35808"/>
                          <a14:foregroundMark x1="46596" y1="96070" x2="47872" y2="87773"/>
                          <a14:foregroundMark x1="4894" y1="58515" x2="8936" y2="56987"/>
                        </a14:backgroundRemoval>
                      </a14:imgEffect>
                    </a14:imgLayer>
                  </a14:imgProps>
                </a:ext>
              </a:extLst>
            </a:blip>
            <a:stretch>
              <a:fillRect/>
            </a:stretch>
          </p:blipFill>
          <p:spPr>
            <a:xfrm rot="20991465">
              <a:off x="10395100" y="1731176"/>
              <a:ext cx="1617974" cy="1576664"/>
            </a:xfrm>
            <a:prstGeom prst="rect">
              <a:avLst/>
            </a:prstGeom>
          </p:spPr>
        </p:pic>
        <p:pic>
          <p:nvPicPr>
            <p:cNvPr id="16" name="Imagem 15">
              <a:extLst>
                <a:ext uri="{FF2B5EF4-FFF2-40B4-BE49-F238E27FC236}">
                  <a16:creationId xmlns:a16="http://schemas.microsoft.com/office/drawing/2014/main" id="{2420FF68-43F5-07BE-FB7D-DAC6C1EC74EF}"/>
                </a:ext>
              </a:extLst>
            </p:cNvPr>
            <p:cNvPicPr>
              <a:picLocks noChangeAspect="1"/>
            </p:cNvPicPr>
            <p:nvPr/>
          </p:nvPicPr>
          <p:blipFill>
            <a:blip r:embed="rId4" cstate="print">
              <a:extLst>
                <a:ext uri="{BEBA8EAE-BF5A-486C-A8C5-ECC9F3942E4B}">
                  <a14:imgProps xmlns:a14="http://schemas.microsoft.com/office/drawing/2010/main">
                    <a14:imgLayer r:embed="rId3">
                      <a14:imgEffect>
                        <a14:backgroundRemoval t="5459" b="96070" l="4894" r="92128">
                          <a14:foregroundMark x1="38511" y1="5459" x2="35319" y2="6987"/>
                          <a14:foregroundMark x1="91489" y1="32969" x2="92128" y2="35808"/>
                          <a14:foregroundMark x1="46596" y1="96070" x2="47872" y2="87773"/>
                          <a14:foregroundMark x1="4894" y1="58515" x2="8936" y2="56987"/>
                        </a14:backgroundRemoval>
                      </a14:imgEffect>
                    </a14:imgLayer>
                  </a14:imgProps>
                </a:ext>
              </a:extLst>
            </a:blip>
            <a:stretch>
              <a:fillRect/>
            </a:stretch>
          </p:blipFill>
          <p:spPr>
            <a:xfrm rot="20991465">
              <a:off x="9027058" y="1664338"/>
              <a:ext cx="369446" cy="360013"/>
            </a:xfrm>
            <a:prstGeom prst="rect">
              <a:avLst/>
            </a:prstGeom>
          </p:spPr>
        </p:pic>
        <p:pic>
          <p:nvPicPr>
            <p:cNvPr id="17" name="Imagem 16">
              <a:extLst>
                <a:ext uri="{FF2B5EF4-FFF2-40B4-BE49-F238E27FC236}">
                  <a16:creationId xmlns:a16="http://schemas.microsoft.com/office/drawing/2014/main" id="{5C051C34-7692-F330-09F0-A4C55B634743}"/>
                </a:ext>
              </a:extLst>
            </p:cNvPr>
            <p:cNvPicPr>
              <a:picLocks noChangeAspect="1"/>
            </p:cNvPicPr>
            <p:nvPr/>
          </p:nvPicPr>
          <p:blipFill>
            <a:blip r:embed="rId5" cstate="print">
              <a:extLst>
                <a:ext uri="{BEBA8EAE-BF5A-486C-A8C5-ECC9F3942E4B}">
                  <a14:imgProps xmlns:a14="http://schemas.microsoft.com/office/drawing/2010/main">
                    <a14:imgLayer r:embed="rId3">
                      <a14:imgEffect>
                        <a14:backgroundRemoval t="5459" b="96070" l="4894" r="92128">
                          <a14:foregroundMark x1="38511" y1="5459" x2="35319" y2="6987"/>
                          <a14:foregroundMark x1="91489" y1="32969" x2="92128" y2="35808"/>
                          <a14:foregroundMark x1="46596" y1="96070" x2="47872" y2="87773"/>
                          <a14:foregroundMark x1="4894" y1="58515" x2="8936" y2="56987"/>
                        </a14:backgroundRemoval>
                      </a14:imgEffect>
                    </a14:imgLayer>
                  </a14:imgProps>
                </a:ext>
              </a:extLst>
            </a:blip>
            <a:stretch>
              <a:fillRect/>
            </a:stretch>
          </p:blipFill>
          <p:spPr>
            <a:xfrm rot="20991465">
              <a:off x="9590428" y="2095360"/>
              <a:ext cx="513382" cy="500274"/>
            </a:xfrm>
            <a:prstGeom prst="rect">
              <a:avLst/>
            </a:prstGeom>
          </p:spPr>
        </p:pic>
        <p:pic>
          <p:nvPicPr>
            <p:cNvPr id="18" name="Imagem 17">
              <a:extLst>
                <a:ext uri="{FF2B5EF4-FFF2-40B4-BE49-F238E27FC236}">
                  <a16:creationId xmlns:a16="http://schemas.microsoft.com/office/drawing/2014/main" id="{40CDFCAC-DF91-5890-E73F-97F3BB962B58}"/>
                </a:ext>
              </a:extLst>
            </p:cNvPr>
            <p:cNvPicPr>
              <a:picLocks noChangeAspect="1"/>
            </p:cNvPicPr>
            <p:nvPr/>
          </p:nvPicPr>
          <p:blipFill>
            <a:blip r:embed="rId6" cstate="print">
              <a:extLst>
                <a:ext uri="{BEBA8EAE-BF5A-486C-A8C5-ECC9F3942E4B}">
                  <a14:imgProps xmlns:a14="http://schemas.microsoft.com/office/drawing/2010/main">
                    <a14:imgLayer r:embed="rId3">
                      <a14:imgEffect>
                        <a14:backgroundRemoval t="5459" b="96070" l="4894" r="92128">
                          <a14:foregroundMark x1="38511" y1="5459" x2="35319" y2="6987"/>
                          <a14:foregroundMark x1="91489" y1="32969" x2="92128" y2="35808"/>
                          <a14:foregroundMark x1="46596" y1="96070" x2="47872" y2="87773"/>
                          <a14:foregroundMark x1="4894" y1="58515" x2="8936" y2="56987"/>
                        </a14:backgroundRemoval>
                      </a14:imgEffect>
                    </a14:imgLayer>
                  </a14:imgProps>
                </a:ext>
              </a:extLst>
            </a:blip>
            <a:stretch>
              <a:fillRect/>
            </a:stretch>
          </p:blipFill>
          <p:spPr>
            <a:xfrm rot="20991465">
              <a:off x="11245024" y="3812377"/>
              <a:ext cx="877174" cy="854778"/>
            </a:xfrm>
            <a:prstGeom prst="rect">
              <a:avLst/>
            </a:prstGeom>
          </p:spPr>
        </p:pic>
        <p:pic>
          <p:nvPicPr>
            <p:cNvPr id="19" name="Imagem 18">
              <a:extLst>
                <a:ext uri="{FF2B5EF4-FFF2-40B4-BE49-F238E27FC236}">
                  <a16:creationId xmlns:a16="http://schemas.microsoft.com/office/drawing/2014/main" id="{2C741027-6B63-7217-BC92-B7BBECB81C2A}"/>
                </a:ext>
              </a:extLst>
            </p:cNvPr>
            <p:cNvPicPr>
              <a:picLocks noChangeAspect="1"/>
            </p:cNvPicPr>
            <p:nvPr/>
          </p:nvPicPr>
          <p:blipFill>
            <a:blip r:embed="rId7" cstate="print">
              <a:extLst>
                <a:ext uri="{BEBA8EAE-BF5A-486C-A8C5-ECC9F3942E4B}">
                  <a14:imgProps xmlns:a14="http://schemas.microsoft.com/office/drawing/2010/main">
                    <a14:imgLayer r:embed="rId3">
                      <a14:imgEffect>
                        <a14:backgroundRemoval t="5459" b="96070" l="4894" r="92128">
                          <a14:foregroundMark x1="38511" y1="5459" x2="35319" y2="6987"/>
                          <a14:foregroundMark x1="91489" y1="32969" x2="92128" y2="35808"/>
                          <a14:foregroundMark x1="46596" y1="96070" x2="47872" y2="87773"/>
                          <a14:foregroundMark x1="4894" y1="58515" x2="8936" y2="56987"/>
                        </a14:backgroundRemoval>
                      </a14:imgEffect>
                    </a14:imgLayer>
                  </a14:imgProps>
                </a:ext>
              </a:extLst>
            </a:blip>
            <a:stretch>
              <a:fillRect/>
            </a:stretch>
          </p:blipFill>
          <p:spPr>
            <a:xfrm rot="20991465">
              <a:off x="11523710" y="3265323"/>
              <a:ext cx="419393" cy="408685"/>
            </a:xfrm>
            <a:prstGeom prst="rect">
              <a:avLst/>
            </a:prstGeom>
          </p:spPr>
        </p:pic>
        <p:pic>
          <p:nvPicPr>
            <p:cNvPr id="20" name="Imagem 19">
              <a:extLst>
                <a:ext uri="{FF2B5EF4-FFF2-40B4-BE49-F238E27FC236}">
                  <a16:creationId xmlns:a16="http://schemas.microsoft.com/office/drawing/2014/main" id="{86095C3E-1B28-0AFE-D13E-E8EABC533D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908" y="2496258"/>
              <a:ext cx="3209987" cy="2687106"/>
            </a:xfrm>
            <a:prstGeom prst="rect">
              <a:avLst/>
            </a:prstGeom>
          </p:spPr>
        </p:pic>
      </p:grpSp>
    </p:spTree>
    <p:extLst>
      <p:ext uri="{BB962C8B-B14F-4D97-AF65-F5344CB8AC3E}">
        <p14:creationId xmlns:p14="http://schemas.microsoft.com/office/powerpoint/2010/main" val="30881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3CE1A1D-FE6C-B870-F1FF-20546CEB50D7}"/>
              </a:ext>
            </a:extLst>
          </p:cNvPr>
          <p:cNvSpPr txBox="1">
            <a:spLocks/>
          </p:cNvSpPr>
          <p:nvPr/>
        </p:nvSpPr>
        <p:spPr>
          <a:xfrm>
            <a:off x="912270" y="178092"/>
            <a:ext cx="8131062" cy="1164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a:lstStyle>
          <a:p>
            <a:r>
              <a:rPr lang="pt-BR" dirty="0">
                <a:solidFill>
                  <a:schemeClr val="bg1"/>
                </a:solidFill>
                <a:ea typeface="Calibri" panose="020F0502020204030204" pitchFamily="34" charset="0"/>
                <a:cs typeface="Times New Roman" panose="02020603050405020304" pitchFamily="18" charset="0"/>
              </a:rPr>
              <a:t>Contribuindo com a prevenção:</a:t>
            </a:r>
          </a:p>
          <a:p>
            <a:r>
              <a:rPr lang="pt-BR" sz="2000" dirty="0">
                <a:solidFill>
                  <a:schemeClr val="bg1"/>
                </a:solidFill>
                <a:ea typeface="Calibri" panose="020F0502020204030204" pitchFamily="34" charset="0"/>
                <a:cs typeface="Times New Roman" panose="02020603050405020304" pitchFamily="18" charset="0"/>
              </a:rPr>
              <a:t>vacinas importantes para pré-adolescentes</a:t>
            </a:r>
            <a:endParaRPr lang="en-US" sz="2000" dirty="0">
              <a:solidFill>
                <a:schemeClr val="bg1"/>
              </a:solidFill>
            </a:endParaRPr>
          </a:p>
        </p:txBody>
      </p:sp>
      <p:sp>
        <p:nvSpPr>
          <p:cNvPr id="9" name="Fluxograma: Atraso 8">
            <a:extLst>
              <a:ext uri="{FF2B5EF4-FFF2-40B4-BE49-F238E27FC236}">
                <a16:creationId xmlns:a16="http://schemas.microsoft.com/office/drawing/2014/main" id="{1027761E-0850-2E35-65AA-707579C69886}"/>
              </a:ext>
            </a:extLst>
          </p:cNvPr>
          <p:cNvSpPr/>
          <p:nvPr/>
        </p:nvSpPr>
        <p:spPr>
          <a:xfrm>
            <a:off x="0" y="1929233"/>
            <a:ext cx="912270" cy="822950"/>
          </a:xfrm>
          <a:prstGeom prst="flowChartDelay">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ontent Placeholder 7">
            <a:extLst>
              <a:ext uri="{FF2B5EF4-FFF2-40B4-BE49-F238E27FC236}">
                <a16:creationId xmlns:a16="http://schemas.microsoft.com/office/drawing/2014/main" id="{9C6D71A3-CBD2-16F6-2B3C-888AC114EA19}"/>
              </a:ext>
            </a:extLst>
          </p:cNvPr>
          <p:cNvSpPr txBox="1">
            <a:spLocks/>
          </p:cNvSpPr>
          <p:nvPr/>
        </p:nvSpPr>
        <p:spPr>
          <a:xfrm>
            <a:off x="961884" y="1522833"/>
            <a:ext cx="10772916" cy="23125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spcAft>
                <a:spcPts val="300"/>
              </a:spcAft>
              <a:buNone/>
            </a:pPr>
            <a:r>
              <a:rPr lang="pt-BR" sz="1800" dirty="0">
                <a:solidFill>
                  <a:srgbClr val="233B4B"/>
                </a:solidFill>
              </a:rPr>
              <a:t>Agora vamos falar sobre como a vacina é introduzida no nosso organismo:</a:t>
            </a:r>
          </a:p>
          <a:p>
            <a:pPr marL="0" indent="0" algn="just">
              <a:lnSpc>
                <a:spcPct val="120000"/>
              </a:lnSpc>
              <a:spcAft>
                <a:spcPts val="300"/>
              </a:spcAft>
              <a:buNone/>
            </a:pPr>
            <a:r>
              <a:rPr lang="pt-BR" sz="1800" dirty="0">
                <a:solidFill>
                  <a:srgbClr val="233B4B"/>
                </a:solidFill>
              </a:rPr>
              <a:t>Dependendo do tipo de vacina e qual doença ela vai proteger, são aplicadas tecnologias diferentes para desenvolver cada vacina.⁸</a:t>
            </a:r>
            <a:endParaRPr lang="en-US" sz="1800" dirty="0">
              <a:solidFill>
                <a:srgbClr val="233B4B"/>
              </a:solidFill>
            </a:endParaRPr>
          </a:p>
          <a:p>
            <a:pPr marL="0" indent="0" algn="just">
              <a:lnSpc>
                <a:spcPct val="120000"/>
              </a:lnSpc>
              <a:spcAft>
                <a:spcPts val="300"/>
              </a:spcAft>
              <a:buNone/>
            </a:pPr>
            <a:r>
              <a:rPr lang="pt-BR" sz="1800" b="1" dirty="0">
                <a:solidFill>
                  <a:srgbClr val="3ABC99"/>
                </a:solidFill>
              </a:rPr>
              <a:t>Existem vacinas que são dadas pela boca, mas na maioria o líquido precisa ser colocado na seringa </a:t>
            </a:r>
            <a:r>
              <a:rPr lang="pt-BR" sz="1800" dirty="0">
                <a:solidFill>
                  <a:srgbClr val="233B4B"/>
                </a:solidFill>
              </a:rPr>
              <a:t>e, em seguida, um profissional de saúde a injeta suavemente no músculo ou logo abaixo da pele.⁹</a:t>
            </a:r>
            <a:endParaRPr lang="pt-BR" sz="1800" baseline="30000" dirty="0">
              <a:solidFill>
                <a:srgbClr val="233B4B"/>
              </a:solidFill>
            </a:endParaRPr>
          </a:p>
        </p:txBody>
      </p:sp>
      <p:sp>
        <p:nvSpPr>
          <p:cNvPr id="11" name="CaixaDeTexto 10">
            <a:extLst>
              <a:ext uri="{FF2B5EF4-FFF2-40B4-BE49-F238E27FC236}">
                <a16:creationId xmlns:a16="http://schemas.microsoft.com/office/drawing/2014/main" id="{63D83228-2328-A380-B77F-97EED5296713}"/>
              </a:ext>
            </a:extLst>
          </p:cNvPr>
          <p:cNvSpPr txBox="1"/>
          <p:nvPr/>
        </p:nvSpPr>
        <p:spPr>
          <a:xfrm>
            <a:off x="158578" y="1832876"/>
            <a:ext cx="644728" cy="1015663"/>
          </a:xfrm>
          <a:prstGeom prst="rect">
            <a:avLst/>
          </a:prstGeom>
          <a:noFill/>
        </p:spPr>
        <p:txBody>
          <a:bodyPr wrap="none" rtlCol="0">
            <a:spAutoFit/>
          </a:bodyPr>
          <a:lstStyle/>
          <a:p>
            <a:r>
              <a:rPr lang="pt-BR" sz="6000" b="1" dirty="0">
                <a:solidFill>
                  <a:schemeClr val="bg1"/>
                </a:solidFill>
                <a:latin typeface="Proxima Nova" panose="02000506030000020004" pitchFamily="50" charset="0"/>
              </a:rPr>
              <a:t>4</a:t>
            </a:r>
          </a:p>
        </p:txBody>
      </p:sp>
      <p:pic>
        <p:nvPicPr>
          <p:cNvPr id="14" name="Imagem 13">
            <a:extLst>
              <a:ext uri="{FF2B5EF4-FFF2-40B4-BE49-F238E27FC236}">
                <a16:creationId xmlns:a16="http://schemas.microsoft.com/office/drawing/2014/main" id="{44BD29AC-06ED-E01D-228F-55ED636780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3655" y="4672668"/>
            <a:ext cx="3850133" cy="2185332"/>
          </a:xfrm>
          <a:prstGeom prst="rect">
            <a:avLst/>
          </a:prstGeom>
        </p:spPr>
      </p:pic>
      <p:sp>
        <p:nvSpPr>
          <p:cNvPr id="2" name="Content Placeholder 7">
            <a:extLst>
              <a:ext uri="{FF2B5EF4-FFF2-40B4-BE49-F238E27FC236}">
                <a16:creationId xmlns:a16="http://schemas.microsoft.com/office/drawing/2014/main" id="{B4186DC4-C7E5-5377-AFDB-D11F0639E789}"/>
              </a:ext>
            </a:extLst>
          </p:cNvPr>
          <p:cNvSpPr txBox="1">
            <a:spLocks/>
          </p:cNvSpPr>
          <p:nvPr/>
        </p:nvSpPr>
        <p:spPr>
          <a:xfrm>
            <a:off x="912270" y="4105818"/>
            <a:ext cx="7471771" cy="1968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Aft>
                <a:spcPts val="300"/>
              </a:spcAft>
              <a:buNone/>
            </a:pPr>
            <a:r>
              <a:rPr lang="pt-BR" sz="1800" dirty="0">
                <a:solidFill>
                  <a:srgbClr val="233B4B"/>
                </a:solidFill>
              </a:rPr>
              <a:t>A seringa direciona para que o conteúdo da vacina vá exatamente para onde precisa ir para funcionar de forma eficaz.⁹ Tomar uma picada não é agradável, mas a agulha é super pequena e dá a sensação de uma picada rápida.</a:t>
            </a:r>
          </a:p>
          <a:p>
            <a:pPr marL="0" indent="0" algn="just">
              <a:lnSpc>
                <a:spcPct val="120000"/>
              </a:lnSpc>
              <a:spcAft>
                <a:spcPts val="300"/>
              </a:spcAft>
              <a:buNone/>
            </a:pPr>
            <a:r>
              <a:rPr lang="pt-BR" sz="1800" dirty="0">
                <a:solidFill>
                  <a:srgbClr val="233B4B"/>
                </a:solidFill>
              </a:rPr>
              <a:t>Fica tudo acabado num piscar de olhos! E como você já sabe, </a:t>
            </a:r>
            <a:br>
              <a:rPr lang="pt-BR" sz="1800" dirty="0">
                <a:solidFill>
                  <a:srgbClr val="233B4B"/>
                </a:solidFill>
              </a:rPr>
            </a:br>
            <a:r>
              <a:rPr lang="pt-BR" sz="1800" dirty="0">
                <a:solidFill>
                  <a:srgbClr val="233B4B"/>
                </a:solidFill>
              </a:rPr>
              <a:t>é por uma boa causa: contribuir com a proteção das crianças e adolescentes de toda a comunidade.</a:t>
            </a:r>
            <a:endParaRPr lang="en-US" sz="1800" dirty="0">
              <a:solidFill>
                <a:srgbClr val="233B4B"/>
              </a:solidFill>
            </a:endParaRPr>
          </a:p>
        </p:txBody>
      </p:sp>
    </p:spTree>
    <p:extLst>
      <p:ext uri="{BB962C8B-B14F-4D97-AF65-F5344CB8AC3E}">
        <p14:creationId xmlns:p14="http://schemas.microsoft.com/office/powerpoint/2010/main" val="218553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AF971C-9F49-650B-A483-48F5012A5F44}"/>
              </a:ext>
            </a:extLst>
          </p:cNvPr>
          <p:cNvSpPr txBox="1">
            <a:spLocks/>
          </p:cNvSpPr>
          <p:nvPr/>
        </p:nvSpPr>
        <p:spPr>
          <a:xfrm>
            <a:off x="912270" y="178092"/>
            <a:ext cx="8131062" cy="11641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3A4852"/>
                </a:solidFill>
                <a:latin typeface="Proxima Nova" panose="02000506030000020004" pitchFamily="50" charset="0"/>
                <a:ea typeface="+mj-ea"/>
                <a:cs typeface="+mj-cs"/>
              </a:defRPr>
            </a:lvl1pPr>
          </a:lstStyle>
          <a:p>
            <a:r>
              <a:rPr lang="pt-BR" dirty="0">
                <a:solidFill>
                  <a:schemeClr val="bg1"/>
                </a:solidFill>
                <a:ea typeface="Calibri" panose="020F0502020204030204" pitchFamily="34" charset="0"/>
                <a:cs typeface="Times New Roman" panose="02020603050405020304" pitchFamily="18" charset="0"/>
              </a:rPr>
              <a:t>Você pode se proteger:</a:t>
            </a:r>
          </a:p>
          <a:p>
            <a:r>
              <a:rPr lang="pt-BR" sz="2400" dirty="0">
                <a:solidFill>
                  <a:schemeClr val="bg1"/>
                </a:solidFill>
                <a:ea typeface="Calibri" panose="020F0502020204030204" pitchFamily="34" charset="0"/>
                <a:cs typeface="Times New Roman" panose="02020603050405020304" pitchFamily="18" charset="0"/>
              </a:rPr>
              <a:t>vacinas importantes para pré-adolescentes</a:t>
            </a:r>
            <a:endParaRPr lang="en-US" sz="1600" dirty="0">
              <a:solidFill>
                <a:schemeClr val="bg1"/>
              </a:solidFill>
            </a:endParaRPr>
          </a:p>
        </p:txBody>
      </p:sp>
      <p:sp>
        <p:nvSpPr>
          <p:cNvPr id="10" name="Fluxograma: Atraso 9">
            <a:extLst>
              <a:ext uri="{FF2B5EF4-FFF2-40B4-BE49-F238E27FC236}">
                <a16:creationId xmlns:a16="http://schemas.microsoft.com/office/drawing/2014/main" id="{EB128705-03D1-A217-DAE5-804CB99224F1}"/>
              </a:ext>
            </a:extLst>
          </p:cNvPr>
          <p:cNvSpPr/>
          <p:nvPr/>
        </p:nvSpPr>
        <p:spPr>
          <a:xfrm>
            <a:off x="0" y="1929233"/>
            <a:ext cx="912270" cy="822950"/>
          </a:xfrm>
          <a:prstGeom prst="flowChartDelay">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ontent Placeholder 7">
            <a:extLst>
              <a:ext uri="{FF2B5EF4-FFF2-40B4-BE49-F238E27FC236}">
                <a16:creationId xmlns:a16="http://schemas.microsoft.com/office/drawing/2014/main" id="{DEEE92C5-9547-465B-155E-A214A8851640}"/>
              </a:ext>
            </a:extLst>
          </p:cNvPr>
          <p:cNvSpPr txBox="1">
            <a:spLocks/>
          </p:cNvSpPr>
          <p:nvPr/>
        </p:nvSpPr>
        <p:spPr>
          <a:xfrm>
            <a:off x="1070849" y="1929233"/>
            <a:ext cx="8282876" cy="450535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1200"/>
              </a:spcAft>
              <a:buNone/>
            </a:pPr>
            <a:r>
              <a:rPr lang="pt-BR" dirty="0">
                <a:solidFill>
                  <a:srgbClr val="233B4B"/>
                </a:solidFill>
              </a:rPr>
              <a:t>Neste momento, muitos podem querer entender por que é necessário fazer várias vacinas e, em alguns casos, várias doses de uma mesma vacina. Depois do que foi explicado anteriormente, as respostas ficam mais fáceis. Mas ainda assim podem surgir dúvidas:</a:t>
            </a:r>
          </a:p>
          <a:p>
            <a:pPr marL="342900" lvl="0" indent="-342900" algn="just">
              <a:lnSpc>
                <a:spcPct val="110000"/>
              </a:lnSpc>
              <a:spcBef>
                <a:spcPts val="0"/>
              </a:spcBef>
              <a:spcAft>
                <a:spcPts val="300"/>
              </a:spcAft>
              <a:buFont typeface="+mj-lt"/>
              <a:buAutoNum type="arabicParenR"/>
            </a:pPr>
            <a:r>
              <a:rPr lang="pt-BR" dirty="0">
                <a:solidFill>
                  <a:srgbClr val="233B4B"/>
                </a:solidFill>
                <a:latin typeface="Proxima Nova" panose="02000506030000020004" pitchFamily="50" charset="0"/>
              </a:rPr>
              <a:t>Imagine quanto líquido seria necessário colocar dentro da seringa para inserir todo o conteúdo necessário para desempenhar sua função. Neste caso </a:t>
            </a:r>
            <a:r>
              <a:rPr lang="pt-BR" dirty="0">
                <a:solidFill>
                  <a:srgbClr val="233B4B"/>
                </a:solidFill>
              </a:rPr>
              <a:t>poderia</a:t>
            </a:r>
            <a:r>
              <a:rPr lang="pt-BR" dirty="0">
                <a:solidFill>
                  <a:srgbClr val="233B4B"/>
                </a:solidFill>
                <a:latin typeface="Proxima Nova" panose="02000506030000020004" pitchFamily="50" charset="0"/>
              </a:rPr>
              <a:t> doer demais a picada, pois a seringa precisaria ser muito grande. </a:t>
            </a:r>
          </a:p>
          <a:p>
            <a:pPr marL="342900" lvl="0" indent="-342900" algn="just">
              <a:lnSpc>
                <a:spcPct val="110000"/>
              </a:lnSpc>
              <a:spcBef>
                <a:spcPts val="0"/>
              </a:spcBef>
              <a:spcAft>
                <a:spcPts val="300"/>
              </a:spcAft>
              <a:buFont typeface="+mj-lt"/>
              <a:buAutoNum type="arabicParenR"/>
            </a:pPr>
            <a:r>
              <a:rPr lang="pt-BR" dirty="0">
                <a:solidFill>
                  <a:srgbClr val="233B4B"/>
                </a:solidFill>
                <a:latin typeface="Proxima Nova" panose="02000506030000020004" pitchFamily="50" charset="0"/>
              </a:rPr>
              <a:t>Cada dose de vacina estimula a criação de novas células de defesa e mais anticorpos, por isso é importante estar em dia com o número de doses de cada vacina, para manter ativa a proteção.</a:t>
            </a:r>
            <a:r>
              <a:rPr lang="pt-BR" baseline="30000" dirty="0">
                <a:solidFill>
                  <a:srgbClr val="233B4B"/>
                </a:solidFill>
                <a:latin typeface="Proxima Nova" panose="02000506030000020004" pitchFamily="50" charset="0"/>
              </a:rPr>
              <a:t>6</a:t>
            </a:r>
            <a:r>
              <a:rPr lang="pt-BR" baseline="30000" dirty="0">
                <a:solidFill>
                  <a:srgbClr val="233B4B"/>
                </a:solidFill>
              </a:rPr>
              <a:t>,7</a:t>
            </a:r>
            <a:endParaRPr lang="en-US" baseline="30000" dirty="0">
              <a:solidFill>
                <a:srgbClr val="233B4B"/>
              </a:solidFill>
              <a:latin typeface="Proxima Nova" panose="02000506030000020004" pitchFamily="50" charset="0"/>
            </a:endParaRPr>
          </a:p>
        </p:txBody>
      </p:sp>
      <p:sp>
        <p:nvSpPr>
          <p:cNvPr id="12" name="CaixaDeTexto 11">
            <a:extLst>
              <a:ext uri="{FF2B5EF4-FFF2-40B4-BE49-F238E27FC236}">
                <a16:creationId xmlns:a16="http://schemas.microsoft.com/office/drawing/2014/main" id="{68B1C18E-5FB1-9271-43D5-38C4C054BE27}"/>
              </a:ext>
            </a:extLst>
          </p:cNvPr>
          <p:cNvSpPr txBox="1"/>
          <p:nvPr/>
        </p:nvSpPr>
        <p:spPr>
          <a:xfrm>
            <a:off x="158578" y="1832876"/>
            <a:ext cx="652743" cy="1015663"/>
          </a:xfrm>
          <a:prstGeom prst="rect">
            <a:avLst/>
          </a:prstGeom>
          <a:noFill/>
        </p:spPr>
        <p:txBody>
          <a:bodyPr wrap="none" rtlCol="0">
            <a:spAutoFit/>
          </a:bodyPr>
          <a:lstStyle/>
          <a:p>
            <a:r>
              <a:rPr lang="pt-BR" sz="6000" b="1" dirty="0">
                <a:solidFill>
                  <a:schemeClr val="bg1"/>
                </a:solidFill>
                <a:latin typeface="Proxima Nova" panose="02000506030000020004" pitchFamily="50" charset="0"/>
              </a:rPr>
              <a:t>5</a:t>
            </a:r>
          </a:p>
        </p:txBody>
      </p:sp>
      <p:pic>
        <p:nvPicPr>
          <p:cNvPr id="16" name="Imagem 15">
            <a:extLst>
              <a:ext uri="{FF2B5EF4-FFF2-40B4-BE49-F238E27FC236}">
                <a16:creationId xmlns:a16="http://schemas.microsoft.com/office/drawing/2014/main" id="{1A5AC912-C8C1-9818-15A5-BAA5679A425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3725" y="3568862"/>
            <a:ext cx="2679696" cy="2978700"/>
          </a:xfrm>
          <a:prstGeom prst="rect">
            <a:avLst/>
          </a:prstGeom>
        </p:spPr>
      </p:pic>
    </p:spTree>
    <p:extLst>
      <p:ext uri="{BB962C8B-B14F-4D97-AF65-F5344CB8AC3E}">
        <p14:creationId xmlns:p14="http://schemas.microsoft.com/office/powerpoint/2010/main" val="3712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A6B44-7712-1DE2-704E-F6C3FAE1E53C}"/>
              </a:ext>
            </a:extLst>
          </p:cNvPr>
          <p:cNvSpPr>
            <a:spLocks noGrp="1"/>
          </p:cNvSpPr>
          <p:nvPr>
            <p:ph type="title"/>
          </p:nvPr>
        </p:nvSpPr>
        <p:spPr/>
        <p:txBody>
          <a:bodyPr/>
          <a:lstStyle/>
          <a:p>
            <a:r>
              <a:rPr lang="pt-BR" dirty="0"/>
              <a:t>Como se compara com uma prova?</a:t>
            </a:r>
            <a:endParaRPr lang="en-US" dirty="0"/>
          </a:p>
        </p:txBody>
      </p:sp>
      <p:sp>
        <p:nvSpPr>
          <p:cNvPr id="3" name="Content Placeholder 2">
            <a:extLst>
              <a:ext uri="{FF2B5EF4-FFF2-40B4-BE49-F238E27FC236}">
                <a16:creationId xmlns:a16="http://schemas.microsoft.com/office/drawing/2014/main" id="{B63A7240-B51D-71B4-078E-8E8523E194F2}"/>
              </a:ext>
            </a:extLst>
          </p:cNvPr>
          <p:cNvSpPr>
            <a:spLocks noGrp="1"/>
          </p:cNvSpPr>
          <p:nvPr>
            <p:ph idx="1"/>
          </p:nvPr>
        </p:nvSpPr>
        <p:spPr>
          <a:xfrm>
            <a:off x="8511418" y="2225675"/>
            <a:ext cx="3276600" cy="2488938"/>
          </a:xfrm>
        </p:spPr>
        <p:txBody>
          <a:bodyPr>
            <a:normAutofit lnSpcReduction="10000"/>
          </a:bodyPr>
          <a:lstStyle/>
          <a:p>
            <a:pPr marL="0" indent="0">
              <a:buNone/>
            </a:pPr>
            <a:r>
              <a:rPr lang="pt-BR" dirty="0">
                <a:solidFill>
                  <a:srgbClr val="233B4B"/>
                </a:solidFill>
                <a:effectLst/>
                <a:ea typeface="Calibri" panose="020F0502020204030204" pitchFamily="34" charset="0"/>
                <a:cs typeface="Times New Roman" panose="02020603050405020304" pitchFamily="18" charset="0"/>
              </a:rPr>
              <a:t>Neste caso, o organismo deles aprenderá a impedir o inimigo de entrar em seus corpos e, portanto, não conseguirá causar doença.</a:t>
            </a:r>
            <a:r>
              <a:rPr lang="pt-BR" baseline="30000" dirty="0">
                <a:solidFill>
                  <a:srgbClr val="233B4B"/>
                </a:solidFill>
                <a:effectLst/>
                <a:ea typeface="Calibri" panose="020F0502020204030204" pitchFamily="34" charset="0"/>
                <a:cs typeface="Times New Roman" panose="02020603050405020304" pitchFamily="18" charset="0"/>
              </a:rPr>
              <a:t>6,7</a:t>
            </a:r>
            <a:endParaRPr lang="en-US" baseline="30000" dirty="0">
              <a:solidFill>
                <a:srgbClr val="233B4B"/>
              </a:solidFill>
              <a:effectLst/>
              <a:ea typeface="Calibri" panose="020F0502020204030204" pitchFamily="34" charset="0"/>
              <a:cs typeface="Times New Roman" panose="02020603050405020304" pitchFamily="18" charset="0"/>
            </a:endParaRPr>
          </a:p>
          <a:p>
            <a:pPr marL="0" indent="0">
              <a:buNone/>
            </a:pPr>
            <a:endParaRPr lang="en-US" sz="3200" dirty="0">
              <a:solidFill>
                <a:srgbClr val="233B4B"/>
              </a:solidFill>
            </a:endParaRPr>
          </a:p>
        </p:txBody>
      </p:sp>
      <p:sp>
        <p:nvSpPr>
          <p:cNvPr id="7" name="Content Placeholder 2">
            <a:extLst>
              <a:ext uri="{FF2B5EF4-FFF2-40B4-BE49-F238E27FC236}">
                <a16:creationId xmlns:a16="http://schemas.microsoft.com/office/drawing/2014/main" id="{D597ED9A-6576-F473-4698-3B97E553C5A8}"/>
              </a:ext>
            </a:extLst>
          </p:cNvPr>
          <p:cNvSpPr txBox="1">
            <a:spLocks/>
          </p:cNvSpPr>
          <p:nvPr/>
        </p:nvSpPr>
        <p:spPr>
          <a:xfrm>
            <a:off x="838200" y="2225675"/>
            <a:ext cx="3547505" cy="3655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a:solidFill>
                  <a:srgbClr val="233B4B"/>
                </a:solidFill>
                <a:ea typeface="Calibri" panose="020F0502020204030204" pitchFamily="34" charset="0"/>
                <a:cs typeface="Times New Roman" panose="02020603050405020304" pitchFamily="18" charset="0"/>
              </a:rPr>
              <a:t>Ou seja, é a mesma coisa quando temos que fazer uma prova difícil na escola: quanto mais os alunos estudarem as informações da matéria (aqui no caso do inimigo), maior sucesso terão no resultado final.</a:t>
            </a:r>
          </a:p>
        </p:txBody>
      </p:sp>
      <p:pic>
        <p:nvPicPr>
          <p:cNvPr id="5" name="Imagem 4">
            <a:extLst>
              <a:ext uri="{FF2B5EF4-FFF2-40B4-BE49-F238E27FC236}">
                <a16:creationId xmlns:a16="http://schemas.microsoft.com/office/drawing/2014/main" id="{A217FCC1-BC2F-77FB-349D-25154FEBC4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4889" y="1752297"/>
            <a:ext cx="3193984" cy="4233247"/>
          </a:xfrm>
          <a:prstGeom prst="rect">
            <a:avLst/>
          </a:prstGeom>
        </p:spPr>
      </p:pic>
    </p:spTree>
    <p:extLst>
      <p:ext uri="{BB962C8B-B14F-4D97-AF65-F5344CB8AC3E}">
        <p14:creationId xmlns:p14="http://schemas.microsoft.com/office/powerpoint/2010/main" val="1894885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D9D7-03FD-0713-9088-41BF557AA035}"/>
              </a:ext>
            </a:extLst>
          </p:cNvPr>
          <p:cNvSpPr>
            <a:spLocks noGrp="1"/>
          </p:cNvSpPr>
          <p:nvPr>
            <p:ph type="title"/>
          </p:nvPr>
        </p:nvSpPr>
        <p:spPr>
          <a:xfrm>
            <a:off x="866775" y="543119"/>
            <a:ext cx="7118234" cy="985504"/>
          </a:xfrm>
        </p:spPr>
        <p:txBody>
          <a:bodyPr>
            <a:normAutofit fontScale="90000"/>
          </a:bodyPr>
          <a:lstStyle/>
          <a:p>
            <a:r>
              <a:rPr lang="pt-BR" dirty="0"/>
              <a:t>Vamos destacar algumas doenças e vacinas importantes:</a:t>
            </a:r>
            <a:br>
              <a:rPr lang="pt-BR" dirty="0"/>
            </a:br>
            <a:endParaRPr lang="en-US" dirty="0"/>
          </a:p>
        </p:txBody>
      </p:sp>
      <p:sp>
        <p:nvSpPr>
          <p:cNvPr id="3" name="Content Placeholder 2">
            <a:extLst>
              <a:ext uri="{FF2B5EF4-FFF2-40B4-BE49-F238E27FC236}">
                <a16:creationId xmlns:a16="http://schemas.microsoft.com/office/drawing/2014/main" id="{7E91C408-6015-6B85-F37F-08C9EC87F0F3}"/>
              </a:ext>
            </a:extLst>
          </p:cNvPr>
          <p:cNvSpPr>
            <a:spLocks noGrp="1"/>
          </p:cNvSpPr>
          <p:nvPr>
            <p:ph idx="1"/>
          </p:nvPr>
        </p:nvSpPr>
        <p:spPr>
          <a:xfrm>
            <a:off x="838200" y="1543504"/>
            <a:ext cx="10109433" cy="1375865"/>
          </a:xfrm>
        </p:spPr>
        <p:txBody>
          <a:bodyPr>
            <a:normAutofit fontScale="85000" lnSpcReduction="20000"/>
          </a:bodyPr>
          <a:lstStyle/>
          <a:p>
            <a:pPr marL="0" indent="0">
              <a:lnSpc>
                <a:spcPct val="120000"/>
              </a:lnSpc>
              <a:spcBef>
                <a:spcPts val="0"/>
              </a:spcBef>
              <a:buNone/>
            </a:pPr>
            <a:r>
              <a:rPr lang="pt-BR" dirty="0">
                <a:solidFill>
                  <a:srgbClr val="233B4B"/>
                </a:solidFill>
              </a:rPr>
              <a:t>A primeira vacina é contra um </a:t>
            </a:r>
            <a:r>
              <a:rPr lang="pt-BR" b="1" dirty="0">
                <a:solidFill>
                  <a:srgbClr val="3ABC99"/>
                </a:solidFill>
              </a:rPr>
              <a:t>vírus chamado papilomavírus humano</a:t>
            </a:r>
            <a:r>
              <a:rPr lang="pt-BR" dirty="0">
                <a:solidFill>
                  <a:srgbClr val="233B4B"/>
                </a:solidFill>
              </a:rPr>
              <a:t>, conhecido como </a:t>
            </a:r>
            <a:r>
              <a:rPr lang="pt-BR" b="1" dirty="0">
                <a:solidFill>
                  <a:srgbClr val="3ABC99"/>
                </a:solidFill>
              </a:rPr>
              <a:t>HPV</a:t>
            </a:r>
            <a:r>
              <a:rPr lang="pt-BR" dirty="0">
                <a:solidFill>
                  <a:srgbClr val="233B4B"/>
                </a:solidFill>
              </a:rPr>
              <a:t>.¹⁰</a:t>
            </a:r>
          </a:p>
          <a:p>
            <a:pPr marL="0" indent="0">
              <a:lnSpc>
                <a:spcPct val="120000"/>
              </a:lnSpc>
              <a:spcBef>
                <a:spcPts val="0"/>
              </a:spcBef>
              <a:buNone/>
            </a:pPr>
            <a:r>
              <a:rPr lang="pt-BR" dirty="0">
                <a:solidFill>
                  <a:srgbClr val="233B4B"/>
                </a:solidFill>
              </a:rPr>
              <a:t>Existem vários tipos desse vírus HPV e os cientistas escolheram tipos específicos que podem causar algumas doenças nas pessoas.</a:t>
            </a:r>
            <a:r>
              <a:rPr lang="pt-BR" baseline="30000" dirty="0">
                <a:solidFill>
                  <a:srgbClr val="233B4B"/>
                </a:solidFill>
              </a:rPr>
              <a:t>10</a:t>
            </a:r>
            <a:endParaRPr lang="en-US" baseline="30000" dirty="0">
              <a:solidFill>
                <a:srgbClr val="233B4B"/>
              </a:solidFill>
            </a:endParaRPr>
          </a:p>
        </p:txBody>
      </p:sp>
      <p:sp>
        <p:nvSpPr>
          <p:cNvPr id="5" name="Content Placeholder 2">
            <a:extLst>
              <a:ext uri="{FF2B5EF4-FFF2-40B4-BE49-F238E27FC236}">
                <a16:creationId xmlns:a16="http://schemas.microsoft.com/office/drawing/2014/main" id="{18716C77-0511-A4FD-8853-9284D52B0708}"/>
              </a:ext>
            </a:extLst>
          </p:cNvPr>
          <p:cNvSpPr txBox="1">
            <a:spLocks/>
          </p:cNvSpPr>
          <p:nvPr/>
        </p:nvSpPr>
        <p:spPr>
          <a:xfrm>
            <a:off x="838200" y="5261975"/>
            <a:ext cx="5805881" cy="9350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6000"/>
              </a:lnSpc>
              <a:spcAft>
                <a:spcPts val="800"/>
              </a:spcAft>
            </a:pPr>
            <a:r>
              <a:rPr lang="pt-BR" sz="1900" dirty="0">
                <a:solidFill>
                  <a:srgbClr val="233B4B"/>
                </a:solidFill>
              </a:rPr>
              <a:t>Outros tipos podem causar cânceres na boca, na garganta e também na região genital, tanto em homens e mulheres.</a:t>
            </a:r>
            <a:r>
              <a:rPr lang="pt-BR" sz="1900" baseline="30000" dirty="0">
                <a:solidFill>
                  <a:srgbClr val="233B4B"/>
                </a:solidFill>
              </a:rPr>
              <a:t>10</a:t>
            </a:r>
            <a:endParaRPr lang="en-US" sz="1900" dirty="0">
              <a:solidFill>
                <a:srgbClr val="233B4B"/>
              </a:solidFill>
            </a:endParaRPr>
          </a:p>
        </p:txBody>
      </p:sp>
      <p:sp>
        <p:nvSpPr>
          <p:cNvPr id="6" name="Content Placeholder 2">
            <a:extLst>
              <a:ext uri="{FF2B5EF4-FFF2-40B4-BE49-F238E27FC236}">
                <a16:creationId xmlns:a16="http://schemas.microsoft.com/office/drawing/2014/main" id="{6686BDC0-58F4-E884-C7C0-D57579D73C7D}"/>
              </a:ext>
            </a:extLst>
          </p:cNvPr>
          <p:cNvSpPr txBox="1">
            <a:spLocks/>
          </p:cNvSpPr>
          <p:nvPr/>
        </p:nvSpPr>
        <p:spPr>
          <a:xfrm>
            <a:off x="838200" y="3240975"/>
            <a:ext cx="6141440" cy="19098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6000"/>
              </a:lnSpc>
              <a:spcAft>
                <a:spcPts val="800"/>
              </a:spcAft>
              <a:buNone/>
            </a:pPr>
            <a:r>
              <a:rPr lang="pt-BR" sz="1900" dirty="0">
                <a:solidFill>
                  <a:srgbClr val="233B4B"/>
                </a:solidFill>
              </a:rPr>
              <a:t>Alguns tipos podem causar verrugas feias e desconfortáveis na região dos órgãos genitais.</a:t>
            </a:r>
            <a:r>
              <a:rPr lang="pt-BR" sz="1900" baseline="30000" dirty="0">
                <a:solidFill>
                  <a:srgbClr val="233B4B"/>
                </a:solidFill>
              </a:rPr>
              <a:t>10</a:t>
            </a:r>
          </a:p>
          <a:p>
            <a:pPr lvl="1">
              <a:lnSpc>
                <a:spcPct val="106000"/>
              </a:lnSpc>
              <a:spcAft>
                <a:spcPts val="800"/>
              </a:spcAft>
            </a:pPr>
            <a:r>
              <a:rPr lang="pt-BR" sz="1600" dirty="0">
                <a:solidFill>
                  <a:srgbClr val="233B4B"/>
                </a:solidFill>
              </a:rPr>
              <a:t>O tratamento dessas verrugas pode ser longo e dolorido, pois pode ser necessário cauterizá-las.</a:t>
            </a:r>
            <a:r>
              <a:rPr lang="pt-BR" sz="1600" baseline="30000" dirty="0">
                <a:solidFill>
                  <a:srgbClr val="233B4B"/>
                </a:solidFill>
              </a:rPr>
              <a:t>10</a:t>
            </a:r>
            <a:endParaRPr lang="en-US" sz="1600" dirty="0">
              <a:solidFill>
                <a:srgbClr val="233B4B"/>
              </a:solidFill>
            </a:endParaRPr>
          </a:p>
        </p:txBody>
      </p:sp>
      <p:grpSp>
        <p:nvGrpSpPr>
          <p:cNvPr id="15" name="Agrupar 14">
            <a:extLst>
              <a:ext uri="{FF2B5EF4-FFF2-40B4-BE49-F238E27FC236}">
                <a16:creationId xmlns:a16="http://schemas.microsoft.com/office/drawing/2014/main" id="{C9B7BCD9-2CE6-10A1-1FE4-241002B5D8FA}"/>
              </a:ext>
            </a:extLst>
          </p:cNvPr>
          <p:cNvGrpSpPr/>
          <p:nvPr/>
        </p:nvGrpSpPr>
        <p:grpSpPr>
          <a:xfrm>
            <a:off x="7110982" y="3339287"/>
            <a:ext cx="4938489" cy="3279582"/>
            <a:chOff x="7069037" y="3339287"/>
            <a:chExt cx="4938489" cy="3279582"/>
          </a:xfrm>
        </p:grpSpPr>
        <p:pic>
          <p:nvPicPr>
            <p:cNvPr id="7" name="Imagem 6">
              <a:extLst>
                <a:ext uri="{FF2B5EF4-FFF2-40B4-BE49-F238E27FC236}">
                  <a16:creationId xmlns:a16="http://schemas.microsoft.com/office/drawing/2014/main" id="{2AA218B5-70A9-E293-D164-96158DDE07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578" y="5042749"/>
              <a:ext cx="1236213" cy="1252642"/>
            </a:xfrm>
            <a:prstGeom prst="rect">
              <a:avLst/>
            </a:prstGeom>
          </p:spPr>
        </p:pic>
        <p:pic>
          <p:nvPicPr>
            <p:cNvPr id="10" name="Imagem 9">
              <a:extLst>
                <a:ext uri="{FF2B5EF4-FFF2-40B4-BE49-F238E27FC236}">
                  <a16:creationId xmlns:a16="http://schemas.microsoft.com/office/drawing/2014/main" id="{C2F78681-0F6E-757E-5521-4B9D2E367D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9037" y="3339287"/>
              <a:ext cx="4938489" cy="1909865"/>
            </a:xfrm>
            <a:prstGeom prst="rect">
              <a:avLst/>
            </a:prstGeom>
          </p:spPr>
        </p:pic>
        <p:sp>
          <p:nvSpPr>
            <p:cNvPr id="11" name="Seta: para a Direita 10">
              <a:extLst>
                <a:ext uri="{FF2B5EF4-FFF2-40B4-BE49-F238E27FC236}">
                  <a16:creationId xmlns:a16="http://schemas.microsoft.com/office/drawing/2014/main" id="{86C9706E-C80E-C800-1EA9-BFB9B789591D}"/>
                </a:ext>
              </a:extLst>
            </p:cNvPr>
            <p:cNvSpPr/>
            <p:nvPr/>
          </p:nvSpPr>
          <p:spPr>
            <a:xfrm rot="2444626">
              <a:off x="8261169" y="4998895"/>
              <a:ext cx="774828" cy="303891"/>
            </a:xfrm>
            <a:prstGeom prst="rightArrow">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Seta: para a Direita 11">
              <a:extLst>
                <a:ext uri="{FF2B5EF4-FFF2-40B4-BE49-F238E27FC236}">
                  <a16:creationId xmlns:a16="http://schemas.microsoft.com/office/drawing/2014/main" id="{FFA2B32C-5B41-ACDF-F3AA-73813B11B3F6}"/>
                </a:ext>
              </a:extLst>
            </p:cNvPr>
            <p:cNvSpPr/>
            <p:nvPr/>
          </p:nvSpPr>
          <p:spPr>
            <a:xfrm rot="8057669">
              <a:off x="10136985" y="4870757"/>
              <a:ext cx="774828" cy="303891"/>
            </a:xfrm>
            <a:prstGeom prst="rightArrow">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1829539-4F25-59B3-EBD9-0AA71CAEDE61}"/>
                </a:ext>
              </a:extLst>
            </p:cNvPr>
            <p:cNvSpPr txBox="1"/>
            <p:nvPr/>
          </p:nvSpPr>
          <p:spPr>
            <a:xfrm>
              <a:off x="8134756" y="6249537"/>
              <a:ext cx="2929855" cy="369332"/>
            </a:xfrm>
            <a:prstGeom prst="rect">
              <a:avLst/>
            </a:prstGeom>
            <a:noFill/>
          </p:spPr>
          <p:txBody>
            <a:bodyPr wrap="square">
              <a:spAutoFit/>
            </a:bodyPr>
            <a:lstStyle/>
            <a:p>
              <a:pPr algn="ctr"/>
              <a:r>
                <a:rPr lang="pt-BR" b="1" dirty="0">
                  <a:solidFill>
                    <a:srgbClr val="233B4B"/>
                  </a:solidFill>
                  <a:latin typeface="Proxima Nova" panose="02000506030000020004" pitchFamily="50" charset="0"/>
                </a:rPr>
                <a:t>Papilomavírus humano</a:t>
              </a:r>
              <a:endParaRPr lang="pt-BR" b="1" dirty="0">
                <a:latin typeface="Proxima Nova" panose="02000506030000020004" pitchFamily="50" charset="0"/>
              </a:endParaRPr>
            </a:p>
          </p:txBody>
        </p:sp>
      </p:grpSp>
    </p:spTree>
    <p:extLst>
      <p:ext uri="{BB962C8B-B14F-4D97-AF65-F5344CB8AC3E}">
        <p14:creationId xmlns:p14="http://schemas.microsoft.com/office/powerpoint/2010/main" val="3066402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D5A29-4441-B550-F579-8BD64A8593A4}"/>
              </a:ext>
            </a:extLst>
          </p:cNvPr>
          <p:cNvSpPr>
            <a:spLocks noGrp="1"/>
          </p:cNvSpPr>
          <p:nvPr>
            <p:ph type="title"/>
          </p:nvPr>
        </p:nvSpPr>
        <p:spPr/>
        <p:txBody>
          <a:bodyPr/>
          <a:lstStyle/>
          <a:p>
            <a:r>
              <a:rPr lang="pt-BR" dirty="0"/>
              <a:t>HPV – Como acontece na prática?</a:t>
            </a:r>
            <a:endParaRPr lang="en-US" baseline="30000" dirty="0"/>
          </a:p>
        </p:txBody>
      </p:sp>
      <p:sp>
        <p:nvSpPr>
          <p:cNvPr id="3" name="Content Placeholder 2">
            <a:extLst>
              <a:ext uri="{FF2B5EF4-FFF2-40B4-BE49-F238E27FC236}">
                <a16:creationId xmlns:a16="http://schemas.microsoft.com/office/drawing/2014/main" id="{87C76542-6887-585D-8833-53DDCF863392}"/>
              </a:ext>
            </a:extLst>
          </p:cNvPr>
          <p:cNvSpPr>
            <a:spLocks noGrp="1"/>
          </p:cNvSpPr>
          <p:nvPr>
            <p:ph idx="1"/>
          </p:nvPr>
        </p:nvSpPr>
        <p:spPr>
          <a:xfrm>
            <a:off x="838200" y="1710354"/>
            <a:ext cx="9681594" cy="2359457"/>
          </a:xfrm>
        </p:spPr>
        <p:txBody>
          <a:bodyPr>
            <a:normAutofit/>
          </a:bodyPr>
          <a:lstStyle/>
          <a:p>
            <a:pPr marL="0" indent="0">
              <a:lnSpc>
                <a:spcPct val="100000"/>
              </a:lnSpc>
              <a:spcBef>
                <a:spcPts val="800"/>
              </a:spcBef>
              <a:buNone/>
            </a:pPr>
            <a:r>
              <a:rPr lang="pt-BR" sz="1800" dirty="0">
                <a:solidFill>
                  <a:srgbClr val="233B4B"/>
                </a:solidFill>
                <a:effectLst/>
                <a:ea typeface="Calibri" panose="020F0502020204030204" pitchFamily="34" charset="0"/>
                <a:cs typeface="Times New Roman" panose="02020603050405020304" pitchFamily="18" charset="0"/>
              </a:rPr>
              <a:t>Quando uma pessoa não vacinada entra em contato com algum vírus do HPV, esse vírus consegue livremente entrar nas células.</a:t>
            </a:r>
            <a:r>
              <a:rPr lang="pt-BR" sz="1800" baseline="30000" dirty="0">
                <a:solidFill>
                  <a:srgbClr val="233B4B"/>
                </a:solidFill>
                <a:effectLst/>
                <a:ea typeface="Calibri" panose="020F0502020204030204" pitchFamily="34" charset="0"/>
                <a:cs typeface="Times New Roman" panose="02020603050405020304" pitchFamily="18" charset="0"/>
              </a:rPr>
              <a:t>11</a:t>
            </a:r>
          </a:p>
          <a:p>
            <a:pPr marL="0" indent="0">
              <a:lnSpc>
                <a:spcPct val="100000"/>
              </a:lnSpc>
              <a:spcBef>
                <a:spcPts val="800"/>
              </a:spcBef>
              <a:buNone/>
            </a:pPr>
            <a:r>
              <a:rPr lang="pt-BR" sz="1800" dirty="0">
                <a:solidFill>
                  <a:srgbClr val="233B4B"/>
                </a:solidFill>
                <a:ea typeface="Calibri" panose="020F0502020204030204" pitchFamily="34" charset="0"/>
                <a:cs typeface="Times New Roman" panose="02020603050405020304" pitchFamily="18" charset="0"/>
              </a:rPr>
              <a:t>Ele dá informações erradas de como se replicar </a:t>
            </a:r>
            <a:r>
              <a:rPr lang="pt-BR" sz="1800" dirty="0">
                <a:solidFill>
                  <a:srgbClr val="233B4B"/>
                </a:solidFill>
                <a:effectLst/>
                <a:ea typeface="Calibri" panose="020F0502020204030204" pitchFamily="34" charset="0"/>
                <a:cs typeface="Times New Roman" panose="02020603050405020304" pitchFamily="18" charset="0"/>
              </a:rPr>
              <a:t>para as células infectadas, para produzirem células defeituosas.</a:t>
            </a:r>
            <a:r>
              <a:rPr lang="pt-BR" sz="1800" baseline="30000" dirty="0">
                <a:solidFill>
                  <a:srgbClr val="233B4B"/>
                </a:solidFill>
                <a:effectLst/>
                <a:ea typeface="Calibri" panose="020F0502020204030204" pitchFamily="34" charset="0"/>
                <a:cs typeface="Times New Roman" panose="02020603050405020304" pitchFamily="18" charset="0"/>
              </a:rPr>
              <a:t>11</a:t>
            </a:r>
            <a:r>
              <a:rPr lang="pt-BR" sz="1800" baseline="30000" dirty="0">
                <a:solidFill>
                  <a:srgbClr val="233B4B"/>
                </a:solidFill>
                <a:ea typeface="Calibri" panose="020F0502020204030204" pitchFamily="34" charset="0"/>
                <a:cs typeface="Times New Roman" panose="02020603050405020304" pitchFamily="18" charset="0"/>
              </a:rPr>
              <a:t> </a:t>
            </a:r>
            <a:r>
              <a:rPr lang="pt-BR" sz="1800" dirty="0">
                <a:solidFill>
                  <a:srgbClr val="233B4B"/>
                </a:solidFill>
                <a:ea typeface="Calibri" panose="020F0502020204030204" pitchFamily="34" charset="0"/>
                <a:cs typeface="Times New Roman" panose="02020603050405020304" pitchFamily="18" charset="0"/>
              </a:rPr>
              <a:t>Assim, elas </a:t>
            </a:r>
            <a:r>
              <a:rPr lang="pt-BR" sz="1800" dirty="0">
                <a:solidFill>
                  <a:srgbClr val="233B4B"/>
                </a:solidFill>
                <a:effectLst/>
                <a:ea typeface="Calibri" panose="020F0502020204030204" pitchFamily="34" charset="0"/>
                <a:cs typeface="Times New Roman" panose="02020603050405020304" pitchFamily="18" charset="0"/>
              </a:rPr>
              <a:t>passam essas informações erradas para as próximas células e vão se multiplicando as células com defeito, o que chamamos de células cancerígenas.</a:t>
            </a:r>
            <a:r>
              <a:rPr lang="pt-BR" sz="1800" baseline="30000" dirty="0">
                <a:solidFill>
                  <a:srgbClr val="233B4B"/>
                </a:solidFill>
                <a:effectLst/>
                <a:ea typeface="Calibri" panose="020F0502020204030204" pitchFamily="34" charset="0"/>
                <a:cs typeface="Times New Roman" panose="02020603050405020304" pitchFamily="18" charset="0"/>
              </a:rPr>
              <a:t>12</a:t>
            </a:r>
          </a:p>
        </p:txBody>
      </p:sp>
      <p:grpSp>
        <p:nvGrpSpPr>
          <p:cNvPr id="10" name="Agrupar 9">
            <a:extLst>
              <a:ext uri="{FF2B5EF4-FFF2-40B4-BE49-F238E27FC236}">
                <a16:creationId xmlns:a16="http://schemas.microsoft.com/office/drawing/2014/main" id="{FA769AD7-8C28-407E-5BA3-0537219160C6}"/>
              </a:ext>
            </a:extLst>
          </p:cNvPr>
          <p:cNvGrpSpPr/>
          <p:nvPr/>
        </p:nvGrpSpPr>
        <p:grpSpPr>
          <a:xfrm>
            <a:off x="1882978" y="4069811"/>
            <a:ext cx="7592037" cy="2651518"/>
            <a:chOff x="2299981" y="4069811"/>
            <a:chExt cx="7592037" cy="2651518"/>
          </a:xfrm>
        </p:grpSpPr>
        <p:pic>
          <p:nvPicPr>
            <p:cNvPr id="5" name="Imagem 4">
              <a:extLst>
                <a:ext uri="{FF2B5EF4-FFF2-40B4-BE49-F238E27FC236}">
                  <a16:creationId xmlns:a16="http://schemas.microsoft.com/office/drawing/2014/main" id="{730732FB-8F08-FBA7-6566-A452F6BAA5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9981" y="4069811"/>
              <a:ext cx="7592037" cy="2115509"/>
            </a:xfrm>
            <a:prstGeom prst="rect">
              <a:avLst/>
            </a:prstGeom>
          </p:spPr>
        </p:pic>
        <p:pic>
          <p:nvPicPr>
            <p:cNvPr id="7" name="Imagem 6">
              <a:extLst>
                <a:ext uri="{FF2B5EF4-FFF2-40B4-BE49-F238E27FC236}">
                  <a16:creationId xmlns:a16="http://schemas.microsoft.com/office/drawing/2014/main" id="{1AD8D673-A19B-8959-8C3F-C99C854AD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0628" y="6137206"/>
              <a:ext cx="583736" cy="584123"/>
            </a:xfrm>
            <a:prstGeom prst="rect">
              <a:avLst/>
            </a:prstGeom>
          </p:spPr>
        </p:pic>
        <p:sp>
          <p:nvSpPr>
            <p:cNvPr id="9" name="Seta: para a Direita 8">
              <a:extLst>
                <a:ext uri="{FF2B5EF4-FFF2-40B4-BE49-F238E27FC236}">
                  <a16:creationId xmlns:a16="http://schemas.microsoft.com/office/drawing/2014/main" id="{370F7914-2ADB-F20B-C599-5F1105147EBD}"/>
                </a:ext>
              </a:extLst>
            </p:cNvPr>
            <p:cNvSpPr/>
            <p:nvPr/>
          </p:nvSpPr>
          <p:spPr>
            <a:xfrm rot="13789092">
              <a:off x="6719582" y="5977815"/>
              <a:ext cx="285226" cy="214814"/>
            </a:xfrm>
            <a:prstGeom prst="rightArrow">
              <a:avLst/>
            </a:prstGeom>
            <a:solidFill>
              <a:srgbClr val="3AB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6" name="Imagem 5">
            <a:extLst>
              <a:ext uri="{FF2B5EF4-FFF2-40B4-BE49-F238E27FC236}">
                <a16:creationId xmlns:a16="http://schemas.microsoft.com/office/drawing/2014/main" id="{AB43D197-192C-B5F2-EF89-3A045E78B3A3}"/>
              </a:ext>
            </a:extLst>
          </p:cNvPr>
          <p:cNvPicPr>
            <a:picLocks noChangeAspect="1"/>
          </p:cNvPicPr>
          <p:nvPr/>
        </p:nvPicPr>
        <p:blipFill rotWithShape="1">
          <a:blip r:embed="rId4"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l="61596" t="52577" r="-3890" b="-6894"/>
          <a:stretch/>
        </p:blipFill>
        <p:spPr>
          <a:xfrm>
            <a:off x="6561725" y="5176221"/>
            <a:ext cx="3210926" cy="1149062"/>
          </a:xfrm>
          <a:prstGeom prst="rect">
            <a:avLst/>
          </a:prstGeom>
        </p:spPr>
      </p:pic>
    </p:spTree>
    <p:extLst>
      <p:ext uri="{BB962C8B-B14F-4D97-AF65-F5344CB8AC3E}">
        <p14:creationId xmlns:p14="http://schemas.microsoft.com/office/powerpoint/2010/main" val="3379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AF816E5-DD73-A39D-EC66-8CA82E7D302A}"/>
              </a:ext>
            </a:extLst>
          </p:cNvPr>
          <p:cNvSpPr/>
          <p:nvPr/>
        </p:nvSpPr>
        <p:spPr>
          <a:xfrm>
            <a:off x="0" y="1625207"/>
            <a:ext cx="12192000" cy="4120654"/>
          </a:xfrm>
          <a:prstGeom prst="rect">
            <a:avLst/>
          </a:prstGeom>
          <a:solidFill>
            <a:srgbClr val="233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45F4FF97-98EF-3163-C646-EB4F3778AD68}"/>
              </a:ext>
            </a:extLst>
          </p:cNvPr>
          <p:cNvSpPr>
            <a:spLocks noGrp="1"/>
          </p:cNvSpPr>
          <p:nvPr>
            <p:ph type="ctrTitle"/>
          </p:nvPr>
        </p:nvSpPr>
        <p:spPr>
          <a:xfrm>
            <a:off x="357187" y="1889538"/>
            <a:ext cx="11477625" cy="3591992"/>
          </a:xfrm>
        </p:spPr>
        <p:txBody>
          <a:bodyPr anchor="t">
            <a:noAutofit/>
          </a:bodyPr>
          <a:lstStyle/>
          <a:p>
            <a:r>
              <a:rPr lang="pt-BR" sz="3600" dirty="0">
                <a:solidFill>
                  <a:schemeClr val="bg1"/>
                </a:solidFill>
              </a:rPr>
              <a:t>O conteúdo desta apresentação foi desenvolvido exclusivamente como guia para educação em bem-</a:t>
            </a:r>
            <a:br>
              <a:rPr lang="pt-BR" sz="3600" dirty="0">
                <a:solidFill>
                  <a:schemeClr val="bg1"/>
                </a:solidFill>
              </a:rPr>
            </a:br>
            <a:r>
              <a:rPr lang="pt-BR" sz="3600" dirty="0">
                <a:solidFill>
                  <a:schemeClr val="bg1"/>
                </a:solidFill>
              </a:rPr>
              <a:t>-estar, englobando a saúde mental, alimentação saudável e vacinação.</a:t>
            </a:r>
            <a:br>
              <a:rPr lang="pt-BR" sz="3600" dirty="0">
                <a:solidFill>
                  <a:schemeClr val="bg1"/>
                </a:solidFill>
              </a:rPr>
            </a:br>
            <a:r>
              <a:rPr lang="pt-BR" sz="3600" dirty="0">
                <a:solidFill>
                  <a:schemeClr val="bg1"/>
                </a:solidFill>
              </a:rPr>
              <a:t>A escola e o corpo docente devem fazer os ajustes que julguem necessários, caso tenham interesse em levar este conhecimento aos estudantes.</a:t>
            </a:r>
            <a:endParaRPr lang="pt-BR" sz="3600" dirty="0">
              <a:solidFill>
                <a:srgbClr val="3ABC99"/>
              </a:solidFill>
            </a:endParaRPr>
          </a:p>
        </p:txBody>
      </p:sp>
    </p:spTree>
    <p:extLst>
      <p:ext uri="{BB962C8B-B14F-4D97-AF65-F5344CB8AC3E}">
        <p14:creationId xmlns:p14="http://schemas.microsoft.com/office/powerpoint/2010/main" val="3072980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D3B6B-17FE-BD55-561C-3E161250B091}"/>
              </a:ext>
            </a:extLst>
          </p:cNvPr>
          <p:cNvSpPr>
            <a:spLocks noGrp="1"/>
          </p:cNvSpPr>
          <p:nvPr>
            <p:ph type="title"/>
          </p:nvPr>
        </p:nvSpPr>
        <p:spPr/>
        <p:txBody>
          <a:bodyPr/>
          <a:lstStyle/>
          <a:p>
            <a:r>
              <a:rPr lang="pt-BR" dirty="0"/>
              <a:t>Por que se prevenir contra o HPV?</a:t>
            </a:r>
            <a:endParaRPr lang="en-US" dirty="0"/>
          </a:p>
        </p:txBody>
      </p:sp>
      <p:sp>
        <p:nvSpPr>
          <p:cNvPr id="3" name="Content Placeholder 2">
            <a:extLst>
              <a:ext uri="{FF2B5EF4-FFF2-40B4-BE49-F238E27FC236}">
                <a16:creationId xmlns:a16="http://schemas.microsoft.com/office/drawing/2014/main" id="{6DA557C9-7B8F-588B-1C83-A70D4B98B571}"/>
              </a:ext>
            </a:extLst>
          </p:cNvPr>
          <p:cNvSpPr>
            <a:spLocks noGrp="1"/>
          </p:cNvSpPr>
          <p:nvPr>
            <p:ph idx="1"/>
          </p:nvPr>
        </p:nvSpPr>
        <p:spPr>
          <a:xfrm>
            <a:off x="838200" y="1749621"/>
            <a:ext cx="7123545" cy="3358758"/>
          </a:xfrm>
        </p:spPr>
        <p:txBody>
          <a:bodyPr>
            <a:normAutofit fontScale="40000" lnSpcReduction="20000"/>
          </a:bodyPr>
          <a:lstStyle/>
          <a:p>
            <a:pPr marL="0" indent="0">
              <a:lnSpc>
                <a:spcPct val="106000"/>
              </a:lnSpc>
              <a:spcAft>
                <a:spcPts val="800"/>
              </a:spcAft>
              <a:buNone/>
            </a:pPr>
            <a:r>
              <a:rPr lang="pt-BR" sz="4900" dirty="0">
                <a:solidFill>
                  <a:srgbClr val="233B4B"/>
                </a:solidFill>
                <a:effectLst/>
                <a:ea typeface="Calibri" panose="020F0502020204030204" pitchFamily="34" charset="0"/>
                <a:cs typeface="Times New Roman" panose="02020603050405020304" pitchFamily="18" charset="0"/>
              </a:rPr>
              <a:t>Uma das formas de prevenção que contribuem com a proteção contra esse vírus é a vacinação, que pode ser realizada o quanto antes, disponível a partir dos 9 anos de idade. E </a:t>
            </a:r>
            <a:r>
              <a:rPr lang="pt-BR" sz="4900" dirty="0">
                <a:solidFill>
                  <a:srgbClr val="3ABC99"/>
                </a:solidFill>
                <a:effectLst/>
                <a:ea typeface="Calibri" panose="020F0502020204030204" pitchFamily="34" charset="0"/>
                <a:cs typeface="Times New Roman" panose="02020603050405020304" pitchFamily="18" charset="0"/>
              </a:rPr>
              <a:t>quanto mais cedo se toma a vacina, melhor a produção das células de defesa e anticorpos.</a:t>
            </a:r>
            <a:r>
              <a:rPr lang="pt-BR" sz="4900" baseline="30000" dirty="0">
                <a:solidFill>
                  <a:srgbClr val="3ABC99"/>
                </a:solidFill>
                <a:effectLst/>
                <a:ea typeface="Calibri" panose="020F0502020204030204" pitchFamily="34" charset="0"/>
                <a:cs typeface="Times New Roman" panose="02020603050405020304" pitchFamily="18" charset="0"/>
              </a:rPr>
              <a:t>7</a:t>
            </a:r>
            <a:r>
              <a:rPr lang="pt-BR" sz="4900" dirty="0">
                <a:solidFill>
                  <a:srgbClr val="233B4B"/>
                </a:solidFill>
                <a:effectLst/>
                <a:ea typeface="Calibri" panose="020F0502020204030204" pitchFamily="34" charset="0"/>
                <a:cs typeface="Times New Roman" panose="02020603050405020304" pitchFamily="18" charset="0"/>
              </a:rPr>
              <a:t> É igual na vida... Quanto mais jovem se aprende algo, maiores as chances de não esquecer o aprendizado, entendeu?!</a:t>
            </a:r>
          </a:p>
          <a:p>
            <a:pPr marL="0" indent="0">
              <a:lnSpc>
                <a:spcPct val="106000"/>
              </a:lnSpc>
              <a:spcAft>
                <a:spcPts val="800"/>
              </a:spcAft>
              <a:buNone/>
            </a:pPr>
            <a:r>
              <a:rPr lang="pt-BR" sz="5000" dirty="0">
                <a:solidFill>
                  <a:srgbClr val="233B4B"/>
                </a:solidFill>
                <a:latin typeface="Proxima Nova" panose="020B0604020202020204" charset="0"/>
              </a:rPr>
              <a:t>O HPV pode contaminar as pessoas que são sexualmente ativas, e a transmissão de uma pessoa para outra ocorre através do contato com a pele, mucosa das genitais e orais.</a:t>
            </a:r>
            <a:r>
              <a:rPr lang="pt-BR" sz="5000" baseline="30000" dirty="0">
                <a:solidFill>
                  <a:srgbClr val="233B4B"/>
                </a:solidFill>
                <a:effectLst/>
                <a:latin typeface="Proxima Nova" panose="020B0604020202020204" charset="0"/>
                <a:ea typeface="Calibri" panose="020F0502020204030204" pitchFamily="34" charset="0"/>
                <a:cs typeface="Times New Roman" panose="02020603050405020304" pitchFamily="18" charset="0"/>
              </a:rPr>
              <a:t>13</a:t>
            </a:r>
            <a:endParaRPr lang="en-US" sz="5000" dirty="0">
              <a:solidFill>
                <a:srgbClr val="233B4B"/>
              </a:solidFill>
              <a:highlight>
                <a:srgbClr val="FFFF00"/>
              </a:highlight>
              <a:latin typeface="Proxima Nova" panose="020B0604020202020204" charset="0"/>
            </a:endParaRPr>
          </a:p>
          <a:p>
            <a:pPr marL="0" indent="0">
              <a:lnSpc>
                <a:spcPct val="106000"/>
              </a:lnSpc>
              <a:spcAft>
                <a:spcPts val="800"/>
              </a:spcAft>
              <a:buNone/>
            </a:pPr>
            <a:endParaRPr lang="pt-BR" dirty="0">
              <a:solidFill>
                <a:srgbClr val="233B4B"/>
              </a:solidFill>
              <a:effectLst/>
              <a:ea typeface="Calibri" panose="020F0502020204030204" pitchFamily="34" charset="0"/>
              <a:cs typeface="Times New Roman" panose="02020603050405020304" pitchFamily="18" charset="0"/>
            </a:endParaRPr>
          </a:p>
          <a:p>
            <a:pPr marL="0" indent="0">
              <a:lnSpc>
                <a:spcPct val="106000"/>
              </a:lnSpc>
              <a:spcAft>
                <a:spcPts val="800"/>
              </a:spcAft>
              <a:buNone/>
            </a:pPr>
            <a:endParaRPr lang="en-US" sz="3200" dirty="0">
              <a:solidFill>
                <a:srgbClr val="233B4B"/>
              </a:solidFill>
            </a:endParaRPr>
          </a:p>
        </p:txBody>
      </p:sp>
      <p:pic>
        <p:nvPicPr>
          <p:cNvPr id="6" name="Imagem 5">
            <a:extLst>
              <a:ext uri="{FF2B5EF4-FFF2-40B4-BE49-F238E27FC236}">
                <a16:creationId xmlns:a16="http://schemas.microsoft.com/office/drawing/2014/main" id="{FF5FA1F7-9AB7-F265-30E9-7E1C9FDDCB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4739" y="2128982"/>
            <a:ext cx="2352192" cy="3535960"/>
          </a:xfrm>
          <a:prstGeom prst="rect">
            <a:avLst/>
          </a:prstGeom>
        </p:spPr>
      </p:pic>
    </p:spTree>
    <p:extLst>
      <p:ext uri="{BB962C8B-B14F-4D97-AF65-F5344CB8AC3E}">
        <p14:creationId xmlns:p14="http://schemas.microsoft.com/office/powerpoint/2010/main" val="151363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5D86-3E3F-9881-190C-E78D5C07BA94}"/>
              </a:ext>
            </a:extLst>
          </p:cNvPr>
          <p:cNvSpPr>
            <a:spLocks noGrp="1"/>
          </p:cNvSpPr>
          <p:nvPr>
            <p:ph type="title"/>
          </p:nvPr>
        </p:nvSpPr>
        <p:spPr>
          <a:xfrm>
            <a:off x="838200" y="294788"/>
            <a:ext cx="6276033" cy="985504"/>
          </a:xfrm>
        </p:spPr>
        <p:txBody>
          <a:bodyPr/>
          <a:lstStyle/>
          <a:p>
            <a:r>
              <a:rPr lang="pt-BR" dirty="0"/>
              <a:t>Vacina contra meningite meningocócica</a:t>
            </a:r>
            <a:endParaRPr lang="en-US" baseline="30000" dirty="0"/>
          </a:p>
        </p:txBody>
      </p:sp>
      <p:sp>
        <p:nvSpPr>
          <p:cNvPr id="3" name="Content Placeholder 2">
            <a:extLst>
              <a:ext uri="{FF2B5EF4-FFF2-40B4-BE49-F238E27FC236}">
                <a16:creationId xmlns:a16="http://schemas.microsoft.com/office/drawing/2014/main" id="{8A231B4B-3D91-75AA-8111-0A52B20591B0}"/>
              </a:ext>
            </a:extLst>
          </p:cNvPr>
          <p:cNvSpPr>
            <a:spLocks noGrp="1"/>
          </p:cNvSpPr>
          <p:nvPr>
            <p:ph idx="1"/>
          </p:nvPr>
        </p:nvSpPr>
        <p:spPr>
          <a:xfrm>
            <a:off x="838200" y="1651164"/>
            <a:ext cx="7013895" cy="4690913"/>
          </a:xfrm>
        </p:spPr>
        <p:txBody>
          <a:bodyPr>
            <a:noAutofit/>
          </a:bodyPr>
          <a:lstStyle/>
          <a:p>
            <a:pPr marL="0" indent="0">
              <a:lnSpc>
                <a:spcPct val="100000"/>
              </a:lnSpc>
              <a:spcBef>
                <a:spcPts val="0"/>
              </a:spcBef>
              <a:spcAft>
                <a:spcPts val="600"/>
              </a:spcAft>
              <a:buNone/>
            </a:pPr>
            <a:r>
              <a:rPr lang="pt-BR" sz="1900" dirty="0">
                <a:solidFill>
                  <a:srgbClr val="233B4B"/>
                </a:solidFill>
                <a:effectLst/>
                <a:ea typeface="Calibri" panose="020F0502020204030204" pitchFamily="34" charset="0"/>
                <a:cs typeface="Times New Roman" panose="02020603050405020304" pitchFamily="18" charset="0"/>
              </a:rPr>
              <a:t>A segunda vacina que vamos falar é a vacina que pode proteger contra a meningite. O nome dela é </a:t>
            </a:r>
            <a:r>
              <a:rPr lang="pt-BR" sz="1900" b="1" dirty="0">
                <a:solidFill>
                  <a:srgbClr val="3ABC99"/>
                </a:solidFill>
                <a:ea typeface="Calibri" panose="020F0502020204030204" pitchFamily="34" charset="0"/>
                <a:cs typeface="Times New Roman" panose="02020603050405020304" pitchFamily="18" charset="0"/>
              </a:rPr>
              <a:t>m</a:t>
            </a:r>
            <a:r>
              <a:rPr lang="pt-BR" sz="1900" b="1" dirty="0">
                <a:solidFill>
                  <a:srgbClr val="3ABC99"/>
                </a:solidFill>
                <a:effectLst/>
                <a:ea typeface="Calibri" panose="020F0502020204030204" pitchFamily="34" charset="0"/>
                <a:cs typeface="Times New Roman" panose="02020603050405020304" pitchFamily="18" charset="0"/>
              </a:rPr>
              <a:t>eningocócica ACWY</a:t>
            </a:r>
            <a:r>
              <a:rPr lang="pt-BR" sz="1900" dirty="0">
                <a:solidFill>
                  <a:srgbClr val="233B4B"/>
                </a:solidFill>
                <a:ea typeface="Calibri" panose="020F0502020204030204" pitchFamily="34" charset="0"/>
                <a:cs typeface="Times New Roman" panose="02020603050405020304" pitchFamily="18" charset="0"/>
              </a:rPr>
              <a:t>,</a:t>
            </a:r>
            <a:r>
              <a:rPr lang="pt-BR" sz="1900" b="1" dirty="0">
                <a:solidFill>
                  <a:srgbClr val="233B4B"/>
                </a:solidFill>
                <a:effectLst/>
                <a:ea typeface="Calibri" panose="020F0502020204030204" pitchFamily="34" charset="0"/>
                <a:cs typeface="Times New Roman" panose="02020603050405020304" pitchFamily="18" charset="0"/>
              </a:rPr>
              <a:t> </a:t>
            </a:r>
            <a:r>
              <a:rPr lang="pt-BR" sz="1900" dirty="0">
                <a:solidFill>
                  <a:srgbClr val="233B4B"/>
                </a:solidFill>
                <a:effectLst/>
                <a:ea typeface="Calibri" panose="020F0502020204030204" pitchFamily="34" charset="0"/>
                <a:cs typeface="Times New Roman" panose="02020603050405020304" pitchFamily="18" charset="0"/>
              </a:rPr>
              <a:t>pois </a:t>
            </a:r>
            <a:r>
              <a:rPr lang="pt-BR" sz="1900" dirty="0">
                <a:solidFill>
                  <a:srgbClr val="233B4B"/>
                </a:solidFill>
                <a:ea typeface="Calibri" panose="020F0502020204030204" pitchFamily="34" charset="0"/>
                <a:cs typeface="Times New Roman" panose="02020603050405020304" pitchFamily="18" charset="0"/>
              </a:rPr>
              <a:t>auxilia</a:t>
            </a:r>
            <a:r>
              <a:rPr lang="pt-BR" sz="1900" dirty="0">
                <a:solidFill>
                  <a:srgbClr val="233B4B"/>
                </a:solidFill>
                <a:effectLst/>
                <a:ea typeface="Calibri" panose="020F0502020204030204" pitchFamily="34" charset="0"/>
                <a:cs typeface="Times New Roman" panose="02020603050405020304" pitchFamily="18" charset="0"/>
              </a:rPr>
              <a:t> na proteção de 4 tipos de bactérias causadoras de meningites: o Meningococo A, o Meningococo C, o Meningococo W e o Meningococo Y.</a:t>
            </a:r>
            <a:r>
              <a:rPr lang="pt-BR" sz="1900" baseline="30000" dirty="0">
                <a:solidFill>
                  <a:srgbClr val="233B4B"/>
                </a:solidFill>
                <a:ea typeface="Calibri" panose="020F0502020204030204" pitchFamily="34" charset="0"/>
                <a:cs typeface="Times New Roman" panose="02020603050405020304" pitchFamily="18" charset="0"/>
              </a:rPr>
              <a:t>14</a:t>
            </a:r>
            <a:endParaRPr lang="en-US" sz="1900" baseline="30000" dirty="0">
              <a:solidFill>
                <a:srgbClr val="233B4B"/>
              </a:solidFill>
              <a:effectLst/>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r>
              <a:rPr lang="pt-BR" sz="1900" dirty="0">
                <a:solidFill>
                  <a:srgbClr val="233B4B"/>
                </a:solidFill>
                <a:effectLst/>
                <a:ea typeface="Calibri" panose="020F0502020204030204" pitchFamily="34" charset="0"/>
                <a:cs typeface="Times New Roman" panose="02020603050405020304" pitchFamily="18" charset="0"/>
              </a:rPr>
              <a:t>Essas 4 bactérias </a:t>
            </a:r>
            <a:r>
              <a:rPr lang="pt-BR" sz="1900" dirty="0">
                <a:solidFill>
                  <a:srgbClr val="233B4B"/>
                </a:solidFill>
                <a:ea typeface="Calibri" panose="020F0502020204030204" pitchFamily="34" charset="0"/>
                <a:cs typeface="Times New Roman" panose="02020603050405020304" pitchFamily="18" charset="0"/>
              </a:rPr>
              <a:t>geralmente</a:t>
            </a:r>
            <a:r>
              <a:rPr lang="pt-BR" sz="1900" dirty="0">
                <a:solidFill>
                  <a:srgbClr val="233B4B"/>
                </a:solidFill>
                <a:effectLst/>
                <a:ea typeface="Calibri" panose="020F0502020204030204" pitchFamily="34" charset="0"/>
                <a:cs typeface="Times New Roman" panose="02020603050405020304" pitchFamily="18" charset="0"/>
              </a:rPr>
              <a:t> acometem crianças e adolescentes, e quando chegam em torno dos 11 anos de idade, é </a:t>
            </a:r>
            <a:r>
              <a:rPr lang="pt-BR" sz="1900" dirty="0">
                <a:solidFill>
                  <a:srgbClr val="233B4B"/>
                </a:solidFill>
                <a:ea typeface="Calibri" panose="020F0502020204030204" pitchFamily="34" charset="0"/>
                <a:cs typeface="Times New Roman" panose="02020603050405020304" pitchFamily="18" charset="0"/>
              </a:rPr>
              <a:t>importante</a:t>
            </a:r>
            <a:r>
              <a:rPr lang="pt-BR" sz="1900" dirty="0">
                <a:solidFill>
                  <a:srgbClr val="233B4B"/>
                </a:solidFill>
                <a:effectLst/>
                <a:ea typeface="Calibri" panose="020F0502020204030204" pitchFamily="34" charset="0"/>
                <a:cs typeface="Times New Roman" panose="02020603050405020304" pitchFamily="18" charset="0"/>
              </a:rPr>
              <a:t> tomar essa vacina de reforço para </a:t>
            </a:r>
            <a:r>
              <a:rPr lang="pt-BR" sz="1900" dirty="0">
                <a:solidFill>
                  <a:srgbClr val="233B4B"/>
                </a:solidFill>
                <a:ea typeface="Calibri" panose="020F0502020204030204" pitchFamily="34" charset="0"/>
                <a:cs typeface="Times New Roman" panose="02020603050405020304" pitchFamily="18" charset="0"/>
              </a:rPr>
              <a:t>proteger a criança </a:t>
            </a:r>
            <a:r>
              <a:rPr lang="pt-BR" sz="1900" dirty="0">
                <a:solidFill>
                  <a:srgbClr val="233B4B"/>
                </a:solidFill>
                <a:effectLst/>
                <a:ea typeface="Calibri" panose="020F0502020204030204" pitchFamily="34" charset="0"/>
                <a:cs typeface="Times New Roman" panose="02020603050405020304" pitchFamily="18" charset="0"/>
              </a:rPr>
              <a:t>dessas bactérias graves.</a:t>
            </a:r>
            <a:r>
              <a:rPr lang="pt-BR" sz="1900" baseline="30000" dirty="0">
                <a:solidFill>
                  <a:srgbClr val="233B4B"/>
                </a:solidFill>
                <a:ea typeface="Calibri" panose="020F0502020204030204" pitchFamily="34" charset="0"/>
                <a:cs typeface="Times New Roman" panose="02020603050405020304" pitchFamily="18" charset="0"/>
              </a:rPr>
              <a:t>14</a:t>
            </a:r>
            <a:endParaRPr lang="en-US" sz="1900" dirty="0">
              <a:solidFill>
                <a:srgbClr val="233B4B"/>
              </a:solidFill>
              <a:effectLst/>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r>
              <a:rPr lang="pt-BR" sz="1900" dirty="0">
                <a:solidFill>
                  <a:srgbClr val="233B4B"/>
                </a:solidFill>
                <a:effectLst/>
                <a:ea typeface="Calibri" panose="020F0502020204030204" pitchFamily="34" charset="0"/>
                <a:cs typeface="Times New Roman" panose="02020603050405020304" pitchFamily="18" charset="0"/>
              </a:rPr>
              <a:t>Essas bactérias podem atacar o sistema nervoso e destruir as células do cérebro.</a:t>
            </a:r>
            <a:r>
              <a:rPr lang="pt-BR" sz="1900" baseline="30000" dirty="0">
                <a:solidFill>
                  <a:srgbClr val="233B4B"/>
                </a:solidFill>
                <a:ea typeface="Calibri" panose="020F0502020204030204" pitchFamily="34" charset="0"/>
                <a:cs typeface="Times New Roman" panose="02020603050405020304" pitchFamily="18" charset="0"/>
              </a:rPr>
              <a:t>14</a:t>
            </a:r>
            <a:r>
              <a:rPr lang="pt-BR" sz="1900" dirty="0">
                <a:solidFill>
                  <a:srgbClr val="233B4B"/>
                </a:solidFill>
                <a:effectLst/>
                <a:ea typeface="Calibri" panose="020F0502020204030204" pitchFamily="34" charset="0"/>
                <a:cs typeface="Times New Roman" panose="02020603050405020304" pitchFamily="18" charset="0"/>
              </a:rPr>
              <a:t> Já imaginou o estrago na vida das crianças e adolescentes que não estão protegidos com </a:t>
            </a:r>
            <a:r>
              <a:rPr lang="pt-BR" sz="1900" dirty="0">
                <a:solidFill>
                  <a:srgbClr val="233B4B"/>
                </a:solidFill>
                <a:ea typeface="Calibri" panose="020F0502020204030204" pitchFamily="34" charset="0"/>
                <a:cs typeface="Times New Roman" panose="02020603050405020304" pitchFamily="18" charset="0"/>
              </a:rPr>
              <a:t>a vacinação</a:t>
            </a:r>
            <a:r>
              <a:rPr lang="pt-BR" sz="1900" dirty="0">
                <a:solidFill>
                  <a:srgbClr val="233B4B"/>
                </a:solidFill>
                <a:effectLst/>
                <a:ea typeface="Calibri" panose="020F0502020204030204" pitchFamily="34" charset="0"/>
                <a:cs typeface="Times New Roman" panose="02020603050405020304" pitchFamily="18" charset="0"/>
              </a:rPr>
              <a:t>?</a:t>
            </a:r>
            <a:endParaRPr lang="en-US" sz="1900" dirty="0">
              <a:solidFill>
                <a:srgbClr val="233B4B"/>
              </a:solidFill>
              <a:effectLst/>
              <a:ea typeface="Calibri" panose="020F0502020204030204" pitchFamily="34" charset="0"/>
              <a:cs typeface="Times New Roman" panose="02020603050405020304" pitchFamily="18" charset="0"/>
            </a:endParaRPr>
          </a:p>
        </p:txBody>
      </p:sp>
      <p:grpSp>
        <p:nvGrpSpPr>
          <p:cNvPr id="28" name="Agrupar 27">
            <a:extLst>
              <a:ext uri="{FF2B5EF4-FFF2-40B4-BE49-F238E27FC236}">
                <a16:creationId xmlns:a16="http://schemas.microsoft.com/office/drawing/2014/main" id="{1CA6610E-CE9F-5FF8-5091-76FFEC19211E}"/>
              </a:ext>
            </a:extLst>
          </p:cNvPr>
          <p:cNvGrpSpPr/>
          <p:nvPr/>
        </p:nvGrpSpPr>
        <p:grpSpPr>
          <a:xfrm>
            <a:off x="8357883" y="2217285"/>
            <a:ext cx="3223212" cy="3294815"/>
            <a:chOff x="8156547" y="1386775"/>
            <a:chExt cx="3223212" cy="3294815"/>
          </a:xfrm>
        </p:grpSpPr>
        <p:pic>
          <p:nvPicPr>
            <p:cNvPr id="17" name="Imagem 16">
              <a:extLst>
                <a:ext uri="{FF2B5EF4-FFF2-40B4-BE49-F238E27FC236}">
                  <a16:creationId xmlns:a16="http://schemas.microsoft.com/office/drawing/2014/main" id="{96D55527-6CE8-44EF-685E-B6DC53553C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56547" y="1696323"/>
              <a:ext cx="1283211" cy="1319787"/>
            </a:xfrm>
            <a:prstGeom prst="rect">
              <a:avLst/>
            </a:prstGeom>
          </p:spPr>
        </p:pic>
        <p:pic>
          <p:nvPicPr>
            <p:cNvPr id="18" name="Imagem 17">
              <a:extLst>
                <a:ext uri="{FF2B5EF4-FFF2-40B4-BE49-F238E27FC236}">
                  <a16:creationId xmlns:a16="http://schemas.microsoft.com/office/drawing/2014/main" id="{F1CF406B-C112-2A3C-D41F-0F9A45F27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6547" y="3361803"/>
              <a:ext cx="1283211" cy="1319787"/>
            </a:xfrm>
            <a:prstGeom prst="rect">
              <a:avLst/>
            </a:prstGeom>
          </p:spPr>
        </p:pic>
        <p:pic>
          <p:nvPicPr>
            <p:cNvPr id="19" name="Imagem 18">
              <a:extLst>
                <a:ext uri="{FF2B5EF4-FFF2-40B4-BE49-F238E27FC236}">
                  <a16:creationId xmlns:a16="http://schemas.microsoft.com/office/drawing/2014/main" id="{30747800-1C37-E138-27EB-0A2F003AC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96548" y="3361803"/>
              <a:ext cx="1283211" cy="1319787"/>
            </a:xfrm>
            <a:prstGeom prst="rect">
              <a:avLst/>
            </a:prstGeom>
          </p:spPr>
        </p:pic>
        <p:pic>
          <p:nvPicPr>
            <p:cNvPr id="20" name="Imagem 19">
              <a:extLst>
                <a:ext uri="{FF2B5EF4-FFF2-40B4-BE49-F238E27FC236}">
                  <a16:creationId xmlns:a16="http://schemas.microsoft.com/office/drawing/2014/main" id="{EF4401B2-B3E6-A7A0-1148-9CD8070E1C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3249" y="1696322"/>
              <a:ext cx="1283211" cy="1319787"/>
            </a:xfrm>
            <a:prstGeom prst="rect">
              <a:avLst/>
            </a:prstGeom>
          </p:spPr>
        </p:pic>
        <p:sp>
          <p:nvSpPr>
            <p:cNvPr id="24" name="CaixaDeTexto 23">
              <a:extLst>
                <a:ext uri="{FF2B5EF4-FFF2-40B4-BE49-F238E27FC236}">
                  <a16:creationId xmlns:a16="http://schemas.microsoft.com/office/drawing/2014/main" id="{F6BAEBEF-BB1B-3836-48CC-4C1D02F496C9}"/>
                </a:ext>
              </a:extLst>
            </p:cNvPr>
            <p:cNvSpPr txBox="1"/>
            <p:nvPr/>
          </p:nvSpPr>
          <p:spPr>
            <a:xfrm>
              <a:off x="8339243" y="1386775"/>
              <a:ext cx="864520" cy="461665"/>
            </a:xfrm>
            <a:prstGeom prst="rect">
              <a:avLst/>
            </a:prstGeom>
            <a:noFill/>
          </p:spPr>
          <p:txBody>
            <a:bodyPr wrap="square" rtlCol="0">
              <a:spAutoFit/>
            </a:bodyPr>
            <a:lstStyle/>
            <a:p>
              <a:pPr algn="ctr"/>
              <a:r>
                <a:rPr lang="pt-BR" sz="2400" b="1" dirty="0">
                  <a:solidFill>
                    <a:srgbClr val="233B4B"/>
                  </a:solidFill>
                  <a:latin typeface="Proxima Nova" panose="02000506030000020004" pitchFamily="50" charset="0"/>
                </a:rPr>
                <a:t>A</a:t>
              </a:r>
            </a:p>
          </p:txBody>
        </p:sp>
        <p:sp>
          <p:nvSpPr>
            <p:cNvPr id="25" name="CaixaDeTexto 24">
              <a:extLst>
                <a:ext uri="{FF2B5EF4-FFF2-40B4-BE49-F238E27FC236}">
                  <a16:creationId xmlns:a16="http://schemas.microsoft.com/office/drawing/2014/main" id="{803AB973-8137-1DF1-1DE8-E7ABE40A79F1}"/>
                </a:ext>
              </a:extLst>
            </p:cNvPr>
            <p:cNvSpPr txBox="1"/>
            <p:nvPr/>
          </p:nvSpPr>
          <p:spPr>
            <a:xfrm>
              <a:off x="10195012" y="1386775"/>
              <a:ext cx="864520" cy="461665"/>
            </a:xfrm>
            <a:prstGeom prst="rect">
              <a:avLst/>
            </a:prstGeom>
            <a:noFill/>
          </p:spPr>
          <p:txBody>
            <a:bodyPr wrap="square" rtlCol="0">
              <a:spAutoFit/>
            </a:bodyPr>
            <a:lstStyle/>
            <a:p>
              <a:pPr algn="ctr"/>
              <a:r>
                <a:rPr lang="pt-BR" sz="2400" b="1" dirty="0">
                  <a:solidFill>
                    <a:srgbClr val="233B4B"/>
                  </a:solidFill>
                  <a:latin typeface="Proxima Nova" panose="02000506030000020004" pitchFamily="50" charset="0"/>
                </a:rPr>
                <a:t>C</a:t>
              </a:r>
            </a:p>
          </p:txBody>
        </p:sp>
        <p:sp>
          <p:nvSpPr>
            <p:cNvPr id="26" name="CaixaDeTexto 25">
              <a:extLst>
                <a:ext uri="{FF2B5EF4-FFF2-40B4-BE49-F238E27FC236}">
                  <a16:creationId xmlns:a16="http://schemas.microsoft.com/office/drawing/2014/main" id="{DE6F46A9-0D17-63FC-E837-9609CAD1C15F}"/>
                </a:ext>
              </a:extLst>
            </p:cNvPr>
            <p:cNvSpPr txBox="1"/>
            <p:nvPr/>
          </p:nvSpPr>
          <p:spPr>
            <a:xfrm>
              <a:off x="8366932" y="3052880"/>
              <a:ext cx="864520" cy="461665"/>
            </a:xfrm>
            <a:prstGeom prst="rect">
              <a:avLst/>
            </a:prstGeom>
            <a:noFill/>
          </p:spPr>
          <p:txBody>
            <a:bodyPr wrap="square" rtlCol="0">
              <a:spAutoFit/>
            </a:bodyPr>
            <a:lstStyle/>
            <a:p>
              <a:pPr algn="ctr"/>
              <a:r>
                <a:rPr lang="pt-BR" sz="2400" b="1" dirty="0">
                  <a:solidFill>
                    <a:srgbClr val="233B4B"/>
                  </a:solidFill>
                  <a:latin typeface="Proxima Nova" panose="02000506030000020004" pitchFamily="50" charset="0"/>
                </a:rPr>
                <a:t>W</a:t>
              </a:r>
            </a:p>
          </p:txBody>
        </p:sp>
        <p:sp>
          <p:nvSpPr>
            <p:cNvPr id="27" name="CaixaDeTexto 26">
              <a:extLst>
                <a:ext uri="{FF2B5EF4-FFF2-40B4-BE49-F238E27FC236}">
                  <a16:creationId xmlns:a16="http://schemas.microsoft.com/office/drawing/2014/main" id="{8EBC70F3-CB71-96CC-2382-604873FD4058}"/>
                </a:ext>
              </a:extLst>
            </p:cNvPr>
            <p:cNvSpPr txBox="1"/>
            <p:nvPr/>
          </p:nvSpPr>
          <p:spPr>
            <a:xfrm>
              <a:off x="10249645" y="3052880"/>
              <a:ext cx="864520" cy="461665"/>
            </a:xfrm>
            <a:prstGeom prst="rect">
              <a:avLst/>
            </a:prstGeom>
            <a:noFill/>
          </p:spPr>
          <p:txBody>
            <a:bodyPr wrap="square" rtlCol="0">
              <a:spAutoFit/>
            </a:bodyPr>
            <a:lstStyle/>
            <a:p>
              <a:pPr algn="ctr"/>
              <a:r>
                <a:rPr lang="pt-BR" sz="2400" b="1" dirty="0">
                  <a:solidFill>
                    <a:srgbClr val="233B4B"/>
                  </a:solidFill>
                  <a:latin typeface="Proxima Nova" panose="02000506030000020004" pitchFamily="50" charset="0"/>
                </a:rPr>
                <a:t>Y</a:t>
              </a:r>
            </a:p>
          </p:txBody>
        </p:sp>
      </p:grpSp>
    </p:spTree>
    <p:extLst>
      <p:ext uri="{BB962C8B-B14F-4D97-AF65-F5344CB8AC3E}">
        <p14:creationId xmlns:p14="http://schemas.microsoft.com/office/powerpoint/2010/main" val="2851227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E4B62C35-6116-BF25-6E63-2FA8AC6812B9}"/>
              </a:ext>
            </a:extLst>
          </p:cNvPr>
          <p:cNvSpPr txBox="1"/>
          <p:nvPr/>
        </p:nvSpPr>
        <p:spPr>
          <a:xfrm>
            <a:off x="838200" y="1655594"/>
            <a:ext cx="7790139" cy="4036746"/>
          </a:xfrm>
          <a:prstGeom prst="rect">
            <a:avLst/>
          </a:prstGeom>
          <a:noFill/>
        </p:spPr>
        <p:txBody>
          <a:bodyPr wrap="square">
            <a:spAutoFit/>
          </a:bodyPr>
          <a:lstStyle/>
          <a:p>
            <a:pPr>
              <a:lnSpc>
                <a:spcPct val="106000"/>
              </a:lnSpc>
              <a:spcAft>
                <a:spcPts val="800"/>
              </a:spcAft>
            </a:pPr>
            <a:r>
              <a:rPr lang="pt-BR" sz="2000" b="1" dirty="0">
                <a:solidFill>
                  <a:srgbClr val="3ABC99"/>
                </a:solidFill>
                <a:effectLst/>
                <a:latin typeface="Proxima Nova" panose="02000506030000020004" pitchFamily="50" charset="0"/>
                <a:ea typeface="Calibri" panose="020F0502020204030204" pitchFamily="34" charset="0"/>
                <a:cs typeface="Times New Roman" panose="02020603050405020304" pitchFamily="18" charset="0"/>
              </a:rPr>
              <a:t>Essas bactérias causam problemas sérios:</a:t>
            </a:r>
            <a:endParaRPr lang="pt-BR" sz="2000" b="1" baseline="30000" dirty="0">
              <a:solidFill>
                <a:srgbClr val="3ABC99"/>
              </a:solidFill>
              <a:effectLst/>
              <a:latin typeface="Proxima Nova" panose="02000506030000020004" pitchFamily="50" charset="0"/>
              <a:ea typeface="Calibri" panose="020F0502020204030204" pitchFamily="34" charset="0"/>
              <a:cs typeface="Times New Roman" panose="02020603050405020304" pitchFamily="18" charset="0"/>
            </a:endParaRPr>
          </a:p>
          <a:p>
            <a:pPr>
              <a:lnSpc>
                <a:spcPct val="106000"/>
              </a:lnSpc>
              <a:spcAft>
                <a:spcPts val="800"/>
              </a:spcAft>
              <a:buClr>
                <a:srgbClr val="233B4B"/>
              </a:buClr>
            </a:pPr>
            <a:r>
              <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Elas podem levar à perda da audição e visão, problemas com memória, concentração, coordenação motora, equilíbrio, aprendizado e fala.</a:t>
            </a:r>
            <a:r>
              <a:rPr lang="pt-BR" baseline="30000" dirty="0">
                <a:solidFill>
                  <a:srgbClr val="233B4B"/>
                </a:solidFill>
                <a:latin typeface="Proxima Nova" panose="02000506030000020004" pitchFamily="50" charset="0"/>
                <a:ea typeface="Calibri" panose="020F0502020204030204" pitchFamily="34" charset="0"/>
                <a:cs typeface="Times New Roman" panose="02020603050405020304" pitchFamily="18" charset="0"/>
              </a:rPr>
              <a:t>14,15</a:t>
            </a:r>
            <a:endParaRPr lang="pt-BR" sz="1800" baseline="300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endParaRPr>
          </a:p>
          <a:p>
            <a:pPr>
              <a:lnSpc>
                <a:spcPct val="106000"/>
              </a:lnSpc>
              <a:spcAft>
                <a:spcPts val="800"/>
              </a:spcAft>
              <a:buClr>
                <a:srgbClr val="233B4B"/>
              </a:buClr>
            </a:pPr>
            <a:r>
              <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Podem levar ainda </a:t>
            </a:r>
            <a:r>
              <a:rPr lang="pt-BR" dirty="0">
                <a:solidFill>
                  <a:srgbClr val="233B4B"/>
                </a:solidFill>
                <a:latin typeface="Proxima Nova" panose="02000506030000020004" pitchFamily="50" charset="0"/>
                <a:ea typeface="Calibri" panose="020F0502020204030204" pitchFamily="34" charset="0"/>
                <a:cs typeface="Times New Roman" panose="02020603050405020304" pitchFamily="18" charset="0"/>
              </a:rPr>
              <a:t>à </a:t>
            </a:r>
            <a:r>
              <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amputação de braços e/ou pernas e até crises de convulsões e </a:t>
            </a:r>
            <a:r>
              <a:rPr lang="pt-BR" dirty="0">
                <a:solidFill>
                  <a:srgbClr val="233B4B"/>
                </a:solidFill>
                <a:latin typeface="Proxima Nova" panose="02000506030000020004" pitchFamily="50" charset="0"/>
                <a:ea typeface="Calibri" panose="020F0502020204030204" pitchFamily="34" charset="0"/>
                <a:cs typeface="Times New Roman" panose="02020603050405020304" pitchFamily="18" charset="0"/>
              </a:rPr>
              <a:t>déficits neurológicos</a:t>
            </a:r>
            <a:r>
              <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 Nos casos mais graves, podem levar à morte apenas 24h após a infecção.</a:t>
            </a:r>
            <a:r>
              <a:rPr lang="pt-BR" baseline="30000" dirty="0">
                <a:solidFill>
                  <a:srgbClr val="233B4B"/>
                </a:solidFill>
                <a:latin typeface="Proxima Nova" panose="02000506030000020004" pitchFamily="50" charset="0"/>
                <a:ea typeface="Calibri" panose="020F0502020204030204" pitchFamily="34" charset="0"/>
                <a:cs typeface="Times New Roman" panose="02020603050405020304" pitchFamily="18" charset="0"/>
              </a:rPr>
              <a:t>15</a:t>
            </a:r>
          </a:p>
          <a:p>
            <a:pPr>
              <a:lnSpc>
                <a:spcPct val="106000"/>
              </a:lnSpc>
              <a:spcAft>
                <a:spcPts val="800"/>
              </a:spcAft>
              <a:buClr>
                <a:srgbClr val="233B4B"/>
              </a:buClr>
            </a:pPr>
            <a:r>
              <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Essas bactérias podem se espalhar de pessoa para pessoa por meio de gotículas respiratórias eliminadas ao falar, ao dividir um lanche ou copo de água com um amigo, por exemplo.</a:t>
            </a:r>
            <a:r>
              <a:rPr lang="pt-BR" baseline="30000" dirty="0">
                <a:solidFill>
                  <a:srgbClr val="233B4B"/>
                </a:solidFill>
                <a:latin typeface="Proxima Nova" panose="02000506030000020004" pitchFamily="50" charset="0"/>
                <a:ea typeface="Calibri" panose="020F0502020204030204" pitchFamily="34" charset="0"/>
                <a:cs typeface="Times New Roman" panose="02020603050405020304" pitchFamily="18" charset="0"/>
              </a:rPr>
              <a:t>15</a:t>
            </a:r>
            <a:endPar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endParaRPr>
          </a:p>
          <a:p>
            <a:pPr algn="just">
              <a:lnSpc>
                <a:spcPct val="106000"/>
              </a:lnSpc>
              <a:spcAft>
                <a:spcPts val="800"/>
              </a:spcAft>
              <a:buClr>
                <a:srgbClr val="233B4B"/>
              </a:buClr>
            </a:pPr>
            <a:r>
              <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Portanto, o contato próximo, como morar na mesma casa ou estar em locais lotados, como escolas, dá maior chance para essas bactérias quererem </a:t>
            </a:r>
            <a:r>
              <a:rPr lang="pt-BR" dirty="0">
                <a:solidFill>
                  <a:srgbClr val="233B4B"/>
                </a:solidFill>
                <a:latin typeface="Proxima Nova" panose="02000506030000020004" pitchFamily="50" charset="0"/>
                <a:ea typeface="Calibri" panose="020F0502020204030204" pitchFamily="34" charset="0"/>
                <a:cs typeface="Times New Roman" panose="02020603050405020304" pitchFamily="18" charset="0"/>
              </a:rPr>
              <a:t>contaminar as pessoas</a:t>
            </a:r>
            <a:r>
              <a:rPr lang="pt-BR" sz="18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a:t>
            </a:r>
            <a:r>
              <a:rPr lang="pt-BR" sz="1800" baseline="300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rPr>
              <a:t>14</a:t>
            </a:r>
            <a:endParaRPr lang="en-US" sz="1800" baseline="30000" dirty="0">
              <a:solidFill>
                <a:srgbClr val="233B4B"/>
              </a:solidFill>
              <a:effectLst/>
              <a:latin typeface="Proxima Nova" panose="02000506030000020004" pitchFamily="50" charset="0"/>
              <a:ea typeface="Calibri" panose="020F0502020204030204" pitchFamily="34" charset="0"/>
              <a:cs typeface="Times New Roman" panose="02020603050405020304" pitchFamily="18" charset="0"/>
            </a:endParaRPr>
          </a:p>
        </p:txBody>
      </p:sp>
      <p:sp>
        <p:nvSpPr>
          <p:cNvPr id="5" name="Title 1">
            <a:extLst>
              <a:ext uri="{FF2B5EF4-FFF2-40B4-BE49-F238E27FC236}">
                <a16:creationId xmlns:a16="http://schemas.microsoft.com/office/drawing/2014/main" id="{5FF9F5F6-2EB6-A20A-974A-5C86113AE600}"/>
              </a:ext>
            </a:extLst>
          </p:cNvPr>
          <p:cNvSpPr>
            <a:spLocks noGrp="1"/>
          </p:cNvSpPr>
          <p:nvPr>
            <p:ph type="title"/>
          </p:nvPr>
        </p:nvSpPr>
        <p:spPr>
          <a:xfrm>
            <a:off x="838200" y="284025"/>
            <a:ext cx="5150618" cy="985504"/>
          </a:xfrm>
        </p:spPr>
        <p:txBody>
          <a:bodyPr/>
          <a:lstStyle/>
          <a:p>
            <a:r>
              <a:rPr lang="pt-BR" dirty="0"/>
              <a:t>Vacina contra meningite meningocócica</a:t>
            </a:r>
            <a:endParaRPr lang="en-US" dirty="0"/>
          </a:p>
        </p:txBody>
      </p:sp>
      <p:pic>
        <p:nvPicPr>
          <p:cNvPr id="9" name="Imagem 8">
            <a:extLst>
              <a:ext uri="{FF2B5EF4-FFF2-40B4-BE49-F238E27FC236}">
                <a16:creationId xmlns:a16="http://schemas.microsoft.com/office/drawing/2014/main" id="{E50508CA-511A-B16E-3C7E-6E4F1BF2C2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5146" y="2357306"/>
            <a:ext cx="2817295" cy="4500694"/>
          </a:xfrm>
          <a:prstGeom prst="rect">
            <a:avLst/>
          </a:prstGeom>
        </p:spPr>
      </p:pic>
    </p:spTree>
    <p:extLst>
      <p:ext uri="{BB962C8B-B14F-4D97-AF65-F5344CB8AC3E}">
        <p14:creationId xmlns:p14="http://schemas.microsoft.com/office/powerpoint/2010/main" val="793136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8FE5A-C35C-502E-0407-C5DA255E07AB}"/>
              </a:ext>
            </a:extLst>
          </p:cNvPr>
          <p:cNvSpPr>
            <a:spLocks noGrp="1"/>
          </p:cNvSpPr>
          <p:nvPr>
            <p:ph type="title"/>
          </p:nvPr>
        </p:nvSpPr>
        <p:spPr/>
        <p:txBody>
          <a:bodyPr/>
          <a:lstStyle/>
          <a:p>
            <a:r>
              <a:rPr lang="pt-BR" dirty="0"/>
              <a:t>Conclusão</a:t>
            </a:r>
            <a:endParaRPr lang="en-US" dirty="0"/>
          </a:p>
        </p:txBody>
      </p:sp>
      <p:sp>
        <p:nvSpPr>
          <p:cNvPr id="3" name="Content Placeholder 2">
            <a:extLst>
              <a:ext uri="{FF2B5EF4-FFF2-40B4-BE49-F238E27FC236}">
                <a16:creationId xmlns:a16="http://schemas.microsoft.com/office/drawing/2014/main" id="{A839FB07-F61D-1A50-2538-D471F1F5FB1F}"/>
              </a:ext>
            </a:extLst>
          </p:cNvPr>
          <p:cNvSpPr>
            <a:spLocks noGrp="1"/>
          </p:cNvSpPr>
          <p:nvPr>
            <p:ph idx="1"/>
          </p:nvPr>
        </p:nvSpPr>
        <p:spPr>
          <a:xfrm>
            <a:off x="838200" y="1766901"/>
            <a:ext cx="5529044" cy="4457730"/>
          </a:xfrm>
        </p:spPr>
        <p:txBody>
          <a:bodyPr>
            <a:normAutofit/>
          </a:bodyPr>
          <a:lstStyle/>
          <a:p>
            <a:pPr marL="0" indent="0">
              <a:lnSpc>
                <a:spcPct val="106000"/>
              </a:lnSpc>
              <a:spcAft>
                <a:spcPts val="800"/>
              </a:spcAft>
              <a:buNone/>
            </a:pPr>
            <a:endParaRPr lang="pt-BR" dirty="0">
              <a:solidFill>
                <a:srgbClr val="233B4B"/>
              </a:solidFill>
              <a:effectLst/>
              <a:ea typeface="Calibri" panose="020F0502020204030204" pitchFamily="34" charset="0"/>
              <a:cs typeface="Times New Roman" panose="02020603050405020304" pitchFamily="18" charset="0"/>
            </a:endParaRPr>
          </a:p>
          <a:p>
            <a:pPr marL="0" indent="0">
              <a:lnSpc>
                <a:spcPct val="106000"/>
              </a:lnSpc>
              <a:spcAft>
                <a:spcPts val="800"/>
              </a:spcAft>
              <a:buNone/>
            </a:pPr>
            <a:r>
              <a:rPr lang="pt-BR" dirty="0">
                <a:solidFill>
                  <a:srgbClr val="233B4B"/>
                </a:solidFill>
                <a:effectLst/>
                <a:ea typeface="Calibri" panose="020F0502020204030204" pitchFamily="34" charset="0"/>
                <a:cs typeface="Times New Roman" panose="02020603050405020304" pitchFamily="18" charset="0"/>
              </a:rPr>
              <a:t>Ao receber as vacinas corretas no tempo correto, </a:t>
            </a:r>
            <a:r>
              <a:rPr lang="pt-BR" dirty="0">
                <a:solidFill>
                  <a:srgbClr val="233B4B"/>
                </a:solidFill>
                <a:ea typeface="Calibri" panose="020F0502020204030204" pitchFamily="34" charset="0"/>
                <a:cs typeface="Times New Roman" panose="02020603050405020304" pitchFamily="18" charset="0"/>
              </a:rPr>
              <a:t>as crianças e adolescentes podem</a:t>
            </a:r>
            <a:r>
              <a:rPr lang="pt-BR" dirty="0">
                <a:solidFill>
                  <a:srgbClr val="233B4B"/>
                </a:solidFill>
                <a:effectLst/>
                <a:ea typeface="Calibri" panose="020F0502020204030204" pitchFamily="34" charset="0"/>
                <a:cs typeface="Times New Roman" panose="02020603050405020304" pitchFamily="18" charset="0"/>
              </a:rPr>
              <a:t> construir uma armadura de defesa poderosa contra as doenças graves.</a:t>
            </a:r>
            <a:r>
              <a:rPr lang="pt-BR" baseline="30000" dirty="0">
                <a:solidFill>
                  <a:srgbClr val="233B4B"/>
                </a:solidFill>
                <a:effectLst/>
                <a:ea typeface="Calibri" panose="020F0502020204030204" pitchFamily="34" charset="0"/>
                <a:cs typeface="Times New Roman" panose="02020603050405020304" pitchFamily="18" charset="0"/>
              </a:rPr>
              <a:t>7</a:t>
            </a:r>
            <a:endParaRPr lang="en-US" baseline="30000" dirty="0">
              <a:solidFill>
                <a:srgbClr val="233B4B"/>
              </a:solidFill>
              <a:effectLs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3EB54275-76B6-4A05-4CE3-56ED27D60B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318" y="2483651"/>
            <a:ext cx="5121003" cy="3024230"/>
          </a:xfrm>
          <a:prstGeom prst="rect">
            <a:avLst/>
          </a:prstGeom>
        </p:spPr>
      </p:pic>
    </p:spTree>
    <p:extLst>
      <p:ext uri="{BB962C8B-B14F-4D97-AF65-F5344CB8AC3E}">
        <p14:creationId xmlns:p14="http://schemas.microsoft.com/office/powerpoint/2010/main" val="1356612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66BFB-6514-4C04-D0FF-B65921E09CDC}"/>
              </a:ext>
            </a:extLst>
          </p:cNvPr>
          <p:cNvSpPr>
            <a:spLocks noGrp="1"/>
          </p:cNvSpPr>
          <p:nvPr>
            <p:ph type="title"/>
          </p:nvPr>
        </p:nvSpPr>
        <p:spPr/>
        <p:txBody>
          <a:bodyPr/>
          <a:lstStyle/>
          <a:p>
            <a:r>
              <a:rPr lang="pt-BR" dirty="0"/>
              <a:t>A importância da alimentação saudável</a:t>
            </a:r>
          </a:p>
        </p:txBody>
      </p:sp>
      <p:pic>
        <p:nvPicPr>
          <p:cNvPr id="5" name="Gráfico 4">
            <a:extLst>
              <a:ext uri="{FF2B5EF4-FFF2-40B4-BE49-F238E27FC236}">
                <a16:creationId xmlns:a16="http://schemas.microsoft.com/office/drawing/2014/main" id="{D96D7A9B-1C92-99DF-43E0-E196F53C43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9008" y="1920616"/>
            <a:ext cx="4939876" cy="4558800"/>
          </a:xfrm>
          <a:prstGeom prst="rect">
            <a:avLst/>
          </a:prstGeom>
        </p:spPr>
      </p:pic>
      <p:sp>
        <p:nvSpPr>
          <p:cNvPr id="6" name="CaixaDeTexto 5">
            <a:extLst>
              <a:ext uri="{FF2B5EF4-FFF2-40B4-BE49-F238E27FC236}">
                <a16:creationId xmlns:a16="http://schemas.microsoft.com/office/drawing/2014/main" id="{44BC46BA-DC16-C367-0B71-968CAA019E7C}"/>
              </a:ext>
            </a:extLst>
          </p:cNvPr>
          <p:cNvSpPr txBox="1"/>
          <p:nvPr/>
        </p:nvSpPr>
        <p:spPr>
          <a:xfrm>
            <a:off x="4586287" y="5056484"/>
            <a:ext cx="3019426" cy="646331"/>
          </a:xfrm>
          <a:prstGeom prst="rect">
            <a:avLst/>
          </a:prstGeom>
          <a:noFill/>
        </p:spPr>
        <p:txBody>
          <a:bodyPr wrap="square">
            <a:spAutoFit/>
          </a:bodyPr>
          <a:lstStyle/>
          <a:p>
            <a:pPr algn="ctr"/>
            <a:r>
              <a:rPr lang="pt-BR" b="1" dirty="0">
                <a:solidFill>
                  <a:schemeClr val="bg1"/>
                </a:solidFill>
              </a:rPr>
              <a:t>Alimentação </a:t>
            </a:r>
          </a:p>
          <a:p>
            <a:pPr algn="ctr"/>
            <a:r>
              <a:rPr lang="pt-BR" b="1" dirty="0">
                <a:solidFill>
                  <a:schemeClr val="bg1"/>
                </a:solidFill>
              </a:rPr>
              <a:t>Saudável¹</a:t>
            </a:r>
          </a:p>
        </p:txBody>
      </p:sp>
      <p:sp>
        <p:nvSpPr>
          <p:cNvPr id="7" name="CaixaDeTexto 6">
            <a:extLst>
              <a:ext uri="{FF2B5EF4-FFF2-40B4-BE49-F238E27FC236}">
                <a16:creationId xmlns:a16="http://schemas.microsoft.com/office/drawing/2014/main" id="{E975EDC1-73D3-29E1-3701-313442436A5A}"/>
              </a:ext>
            </a:extLst>
          </p:cNvPr>
          <p:cNvSpPr txBox="1"/>
          <p:nvPr/>
        </p:nvSpPr>
        <p:spPr>
          <a:xfrm>
            <a:off x="3947372" y="2828318"/>
            <a:ext cx="1799746" cy="646331"/>
          </a:xfrm>
          <a:prstGeom prst="rect">
            <a:avLst/>
          </a:prstGeom>
          <a:noFill/>
        </p:spPr>
        <p:txBody>
          <a:bodyPr wrap="square">
            <a:spAutoFit/>
          </a:bodyPr>
          <a:lstStyle/>
          <a:p>
            <a:pPr algn="ctr"/>
            <a:r>
              <a:rPr lang="pt-BR" b="1" dirty="0">
                <a:solidFill>
                  <a:schemeClr val="bg1"/>
                </a:solidFill>
              </a:rPr>
              <a:t>Bem-estar mental³ </a:t>
            </a:r>
          </a:p>
        </p:txBody>
      </p:sp>
      <p:sp>
        <p:nvSpPr>
          <p:cNvPr id="8" name="CaixaDeTexto 7">
            <a:extLst>
              <a:ext uri="{FF2B5EF4-FFF2-40B4-BE49-F238E27FC236}">
                <a16:creationId xmlns:a16="http://schemas.microsoft.com/office/drawing/2014/main" id="{F20A8742-75C9-E0D2-A577-93465BBE2466}"/>
              </a:ext>
            </a:extLst>
          </p:cNvPr>
          <p:cNvSpPr txBox="1"/>
          <p:nvPr/>
        </p:nvSpPr>
        <p:spPr>
          <a:xfrm>
            <a:off x="6709160" y="2966817"/>
            <a:ext cx="1215640" cy="369332"/>
          </a:xfrm>
          <a:prstGeom prst="rect">
            <a:avLst/>
          </a:prstGeom>
          <a:noFill/>
        </p:spPr>
        <p:txBody>
          <a:bodyPr wrap="square">
            <a:spAutoFit/>
          </a:bodyPr>
          <a:lstStyle/>
          <a:p>
            <a:pPr algn="r"/>
            <a:r>
              <a:rPr lang="pt-BR" b="1" dirty="0">
                <a:solidFill>
                  <a:schemeClr val="bg1"/>
                </a:solidFill>
              </a:rPr>
              <a:t>Vacinação²</a:t>
            </a:r>
            <a:r>
              <a:rPr lang="pt-BR" b="1" dirty="0"/>
              <a:t> </a:t>
            </a:r>
          </a:p>
        </p:txBody>
      </p:sp>
      <p:pic>
        <p:nvPicPr>
          <p:cNvPr id="19" name="Gráfico 18">
            <a:extLst>
              <a:ext uri="{FF2B5EF4-FFF2-40B4-BE49-F238E27FC236}">
                <a16:creationId xmlns:a16="http://schemas.microsoft.com/office/drawing/2014/main" id="{A8159BEA-6E42-D3C2-7726-8D7CFFD5C3E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3241" y="283109"/>
            <a:ext cx="714959" cy="859761"/>
          </a:xfrm>
          <a:prstGeom prst="rect">
            <a:avLst/>
          </a:prstGeom>
        </p:spPr>
      </p:pic>
    </p:spTree>
    <p:extLst>
      <p:ext uri="{BB962C8B-B14F-4D97-AF65-F5344CB8AC3E}">
        <p14:creationId xmlns:p14="http://schemas.microsoft.com/office/powerpoint/2010/main" val="784210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8000BF-CE44-5D8A-A59A-070E4779D18B}"/>
              </a:ext>
            </a:extLst>
          </p:cNvPr>
          <p:cNvSpPr>
            <a:spLocks noGrp="1"/>
          </p:cNvSpPr>
          <p:nvPr>
            <p:ph type="title"/>
          </p:nvPr>
        </p:nvSpPr>
        <p:spPr/>
        <p:txBody>
          <a:bodyPr/>
          <a:lstStyle/>
          <a:p>
            <a:r>
              <a:rPr lang="pt-BR" sz="3200" dirty="0">
                <a:effectLst/>
                <a:ea typeface="Calibri" panose="020F0502020204030204" pitchFamily="34" charset="0"/>
                <a:cs typeface="Times New Roman" panose="02020603050405020304" pitchFamily="18" charset="0"/>
              </a:rPr>
              <a:t>Nutrição infantil</a:t>
            </a:r>
            <a:endParaRPr lang="pt-BR" baseline="30000" dirty="0"/>
          </a:p>
        </p:txBody>
      </p:sp>
      <p:sp>
        <p:nvSpPr>
          <p:cNvPr id="3" name="Espaço Reservado para Conteúdo 2">
            <a:extLst>
              <a:ext uri="{FF2B5EF4-FFF2-40B4-BE49-F238E27FC236}">
                <a16:creationId xmlns:a16="http://schemas.microsoft.com/office/drawing/2014/main" id="{6231E607-56B2-04BA-1BE6-63F153C7088E}"/>
              </a:ext>
            </a:extLst>
          </p:cNvPr>
          <p:cNvSpPr>
            <a:spLocks noGrp="1"/>
          </p:cNvSpPr>
          <p:nvPr>
            <p:ph idx="1"/>
          </p:nvPr>
        </p:nvSpPr>
        <p:spPr>
          <a:xfrm>
            <a:off x="400198" y="1825625"/>
            <a:ext cx="4962377" cy="508000"/>
          </a:xfrm>
        </p:spPr>
        <p:txBody>
          <a:bodyPr>
            <a:normAutofit lnSpcReduction="10000"/>
          </a:bodyPr>
          <a:lstStyle/>
          <a:p>
            <a:pPr marL="0" indent="0">
              <a:lnSpc>
                <a:spcPct val="100000"/>
              </a:lnSpc>
              <a:spcBef>
                <a:spcPts val="0"/>
              </a:spcBef>
              <a:buNone/>
            </a:pPr>
            <a:r>
              <a:rPr lang="pt-BR" sz="2800" b="1" dirty="0">
                <a:solidFill>
                  <a:srgbClr val="3ABC99"/>
                </a:solidFill>
              </a:rPr>
              <a:t>Como estão nossas crianças?</a:t>
            </a:r>
          </a:p>
        </p:txBody>
      </p:sp>
      <p:sp>
        <p:nvSpPr>
          <p:cNvPr id="8" name="CaixaDeTexto 7">
            <a:extLst>
              <a:ext uri="{FF2B5EF4-FFF2-40B4-BE49-F238E27FC236}">
                <a16:creationId xmlns:a16="http://schemas.microsoft.com/office/drawing/2014/main" id="{CE69DAF4-72EC-5BFB-6545-E7B597EDF36D}"/>
              </a:ext>
            </a:extLst>
          </p:cNvPr>
          <p:cNvSpPr txBox="1"/>
          <p:nvPr/>
        </p:nvSpPr>
        <p:spPr>
          <a:xfrm>
            <a:off x="9507706" y="2488630"/>
            <a:ext cx="2284096" cy="1692771"/>
          </a:xfrm>
          <a:prstGeom prst="rect">
            <a:avLst/>
          </a:prstGeom>
          <a:noFill/>
        </p:spPr>
        <p:txBody>
          <a:bodyPr wrap="square">
            <a:spAutoFit/>
          </a:bodyPr>
          <a:lstStyle/>
          <a:p>
            <a:pPr marL="0" indent="0">
              <a:lnSpc>
                <a:spcPct val="100000"/>
              </a:lnSpc>
              <a:spcBef>
                <a:spcPts val="0"/>
              </a:spcBef>
              <a:buNone/>
            </a:pPr>
            <a:r>
              <a:rPr lang="pt-BR" sz="2600" dirty="0">
                <a:solidFill>
                  <a:srgbClr val="3A4852"/>
                </a:solidFill>
                <a:latin typeface="Proxima Nova" panose="02000506030000020004" pitchFamily="50" charset="0"/>
              </a:rPr>
              <a:t>Ao mesmo tempo, muitas lutam contra a desnutrição.</a:t>
            </a:r>
            <a:r>
              <a:rPr lang="pt-BR" sz="2600" baseline="30000" dirty="0">
                <a:solidFill>
                  <a:srgbClr val="3A4852"/>
                </a:solidFill>
                <a:latin typeface="Proxima Nova" panose="02000506030000020004" pitchFamily="50" charset="0"/>
              </a:rPr>
              <a:t>1</a:t>
            </a:r>
          </a:p>
        </p:txBody>
      </p:sp>
      <p:sp>
        <p:nvSpPr>
          <p:cNvPr id="10" name="CaixaDeTexto 9">
            <a:extLst>
              <a:ext uri="{FF2B5EF4-FFF2-40B4-BE49-F238E27FC236}">
                <a16:creationId xmlns:a16="http://schemas.microsoft.com/office/drawing/2014/main" id="{CF078655-B92C-56B6-8441-19C500C9AA4F}"/>
              </a:ext>
            </a:extLst>
          </p:cNvPr>
          <p:cNvSpPr txBox="1"/>
          <p:nvPr/>
        </p:nvSpPr>
        <p:spPr>
          <a:xfrm>
            <a:off x="400198" y="2488630"/>
            <a:ext cx="3352652" cy="2893100"/>
          </a:xfrm>
          <a:prstGeom prst="rect">
            <a:avLst/>
          </a:prstGeom>
          <a:noFill/>
        </p:spPr>
        <p:txBody>
          <a:bodyPr wrap="square">
            <a:spAutoFit/>
          </a:bodyPr>
          <a:lstStyle/>
          <a:p>
            <a:pPr marL="0" indent="0" algn="r">
              <a:lnSpc>
                <a:spcPct val="100000"/>
              </a:lnSpc>
              <a:spcBef>
                <a:spcPts val="0"/>
              </a:spcBef>
              <a:buNone/>
            </a:pPr>
            <a:r>
              <a:rPr lang="pt-BR" sz="2600" dirty="0">
                <a:solidFill>
                  <a:srgbClr val="3A4852"/>
                </a:solidFill>
                <a:latin typeface="Proxima Nova" panose="02000506030000020004" pitchFamily="50" charset="0"/>
              </a:rPr>
              <a:t>Até 31,8% das crianças e adolescentes com idades entre 2 e 19 anos estão com sobrepeso ou obesos.</a:t>
            </a:r>
            <a:r>
              <a:rPr lang="pt-BR" sz="2600" baseline="30000" dirty="0">
                <a:solidFill>
                  <a:srgbClr val="3A4852"/>
                </a:solidFill>
                <a:latin typeface="Proxima Nova" panose="02000506030000020004" pitchFamily="50" charset="0"/>
              </a:rPr>
              <a:t>1</a:t>
            </a:r>
          </a:p>
        </p:txBody>
      </p:sp>
      <p:grpSp>
        <p:nvGrpSpPr>
          <p:cNvPr id="16" name="Agrupar 15">
            <a:extLst>
              <a:ext uri="{FF2B5EF4-FFF2-40B4-BE49-F238E27FC236}">
                <a16:creationId xmlns:a16="http://schemas.microsoft.com/office/drawing/2014/main" id="{5D5A0E12-FC09-0118-D45E-635C8B3B55A3}"/>
              </a:ext>
            </a:extLst>
          </p:cNvPr>
          <p:cNvGrpSpPr/>
          <p:nvPr/>
        </p:nvGrpSpPr>
        <p:grpSpPr>
          <a:xfrm>
            <a:off x="3184057" y="2097046"/>
            <a:ext cx="7222253" cy="5165760"/>
            <a:chOff x="-1968968" y="2097046"/>
            <a:chExt cx="7222253" cy="5165760"/>
          </a:xfrm>
        </p:grpSpPr>
        <p:pic>
          <p:nvPicPr>
            <p:cNvPr id="15" name="Imagem 14" descr="Fundo preto com letras brancas&#10;&#10;Descrição gerada automaticamente com confiança média">
              <a:extLst>
                <a:ext uri="{FF2B5EF4-FFF2-40B4-BE49-F238E27FC236}">
                  <a16:creationId xmlns:a16="http://schemas.microsoft.com/office/drawing/2014/main" id="{4FBEF3B1-A2DB-EB2D-D39F-5021B9FC4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65367" flipH="1">
              <a:off x="-1968968" y="3092267"/>
              <a:ext cx="7222253" cy="4170539"/>
            </a:xfrm>
            <a:prstGeom prst="rect">
              <a:avLst/>
            </a:prstGeom>
          </p:spPr>
        </p:pic>
        <p:pic>
          <p:nvPicPr>
            <p:cNvPr id="9" name="Gráfico 8">
              <a:extLst>
                <a:ext uri="{FF2B5EF4-FFF2-40B4-BE49-F238E27FC236}">
                  <a16:creationId xmlns:a16="http://schemas.microsoft.com/office/drawing/2014/main" id="{2BF4D71A-EBD5-0B13-9A5E-84E67337D4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460" y="2896778"/>
              <a:ext cx="2044208" cy="2893100"/>
            </a:xfrm>
            <a:prstGeom prst="rect">
              <a:avLst/>
            </a:prstGeom>
          </p:spPr>
        </p:pic>
        <p:pic>
          <p:nvPicPr>
            <p:cNvPr id="6" name="Gráfico 5">
              <a:extLst>
                <a:ext uri="{FF2B5EF4-FFF2-40B4-BE49-F238E27FC236}">
                  <a16:creationId xmlns:a16="http://schemas.microsoft.com/office/drawing/2014/main" id="{F9FA0115-3321-ED6F-6FF3-86CA7E89E3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66051" y="2097046"/>
              <a:ext cx="1175000" cy="3207453"/>
            </a:xfrm>
            <a:prstGeom prst="rect">
              <a:avLst/>
            </a:prstGeom>
          </p:spPr>
        </p:pic>
      </p:grpSp>
      <p:pic>
        <p:nvPicPr>
          <p:cNvPr id="5" name="Gráfico 4">
            <a:extLst>
              <a:ext uri="{FF2B5EF4-FFF2-40B4-BE49-F238E27FC236}">
                <a16:creationId xmlns:a16="http://schemas.microsoft.com/office/drawing/2014/main" id="{353F628D-FBC9-E481-63C6-8D3AAFA9DED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3241" y="283109"/>
            <a:ext cx="714959" cy="859761"/>
          </a:xfrm>
          <a:prstGeom prst="rect">
            <a:avLst/>
          </a:prstGeom>
        </p:spPr>
      </p:pic>
    </p:spTree>
    <p:extLst>
      <p:ext uri="{BB962C8B-B14F-4D97-AF65-F5344CB8AC3E}">
        <p14:creationId xmlns:p14="http://schemas.microsoft.com/office/powerpoint/2010/main" val="300475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215547-F4E1-00BC-FF98-AD3EB515C6F7}"/>
              </a:ext>
            </a:extLst>
          </p:cNvPr>
          <p:cNvSpPr>
            <a:spLocks noGrp="1"/>
          </p:cNvSpPr>
          <p:nvPr>
            <p:ph type="title"/>
          </p:nvPr>
        </p:nvSpPr>
        <p:spPr/>
        <p:txBody>
          <a:bodyPr/>
          <a:lstStyle/>
          <a:p>
            <a:r>
              <a:rPr lang="pt-BR" dirty="0"/>
              <a:t>Os impactos de uma boa nutrição</a:t>
            </a:r>
          </a:p>
        </p:txBody>
      </p:sp>
      <p:sp>
        <p:nvSpPr>
          <p:cNvPr id="3" name="Espaço Reservado para Conteúdo 2">
            <a:extLst>
              <a:ext uri="{FF2B5EF4-FFF2-40B4-BE49-F238E27FC236}">
                <a16:creationId xmlns:a16="http://schemas.microsoft.com/office/drawing/2014/main" id="{405C6BEB-1B1B-64FF-5469-BB853ECF144E}"/>
              </a:ext>
            </a:extLst>
          </p:cNvPr>
          <p:cNvSpPr>
            <a:spLocks noGrp="1"/>
          </p:cNvSpPr>
          <p:nvPr>
            <p:ph idx="1"/>
          </p:nvPr>
        </p:nvSpPr>
        <p:spPr>
          <a:xfrm>
            <a:off x="552450" y="1825625"/>
            <a:ext cx="6026389" cy="3487761"/>
          </a:xfrm>
        </p:spPr>
        <p:txBody>
          <a:bodyPr>
            <a:normAutofit fontScale="92500" lnSpcReduction="10000"/>
          </a:bodyPr>
          <a:lstStyle/>
          <a:p>
            <a:pPr algn="just"/>
            <a:r>
              <a:rPr lang="pt-BR" sz="2600" dirty="0"/>
              <a:t>Nas crianças, uma alimentação saudável auxilia na prevenção de deficiências e facilita o desenvolvimento e o bom funcionamento dos sistemas fisiológicos em todo o corpo.</a:t>
            </a:r>
            <a:r>
              <a:rPr lang="pt-BR" sz="2600" baseline="30000" dirty="0"/>
              <a:t>1</a:t>
            </a:r>
          </a:p>
          <a:p>
            <a:pPr algn="just"/>
            <a:endParaRPr lang="pt-BR" sz="2600" dirty="0"/>
          </a:p>
          <a:p>
            <a:pPr algn="just"/>
            <a:r>
              <a:rPr lang="pt-BR" sz="2600" dirty="0"/>
              <a:t> Além disso, a nutrição adequada melhora a função cognitiva e o desempenho escolar, melhora a autoestima e a resiliência, e diminui o risco de doenças.</a:t>
            </a:r>
            <a:r>
              <a:rPr lang="pt-BR" sz="2600" baseline="30000" dirty="0"/>
              <a:t>1</a:t>
            </a:r>
          </a:p>
        </p:txBody>
      </p:sp>
      <p:sp>
        <p:nvSpPr>
          <p:cNvPr id="7" name="CaixaDeTexto 6">
            <a:extLst>
              <a:ext uri="{FF2B5EF4-FFF2-40B4-BE49-F238E27FC236}">
                <a16:creationId xmlns:a16="http://schemas.microsoft.com/office/drawing/2014/main" id="{98A69522-455E-CA96-CBDF-0BC3AECEAEDC}"/>
              </a:ext>
            </a:extLst>
          </p:cNvPr>
          <p:cNvSpPr txBox="1"/>
          <p:nvPr/>
        </p:nvSpPr>
        <p:spPr>
          <a:xfrm>
            <a:off x="552450" y="5349922"/>
            <a:ext cx="10801350" cy="1200329"/>
          </a:xfrm>
          <a:prstGeom prst="rect">
            <a:avLst/>
          </a:prstGeom>
          <a:noFill/>
        </p:spPr>
        <p:txBody>
          <a:bodyPr wrap="square">
            <a:spAutoFit/>
          </a:bodyPr>
          <a:lstStyle/>
          <a:p>
            <a:r>
              <a:rPr lang="pt-BR" sz="2400" dirty="0">
                <a:solidFill>
                  <a:srgbClr val="3A4852"/>
                </a:solidFill>
                <a:latin typeface="Proxima Nova" panose="02000506030000020004" pitchFamily="50" charset="0"/>
              </a:rPr>
              <a:t>Fornecer apoio nutricional a crianças e famílias não precisa ser difícil.</a:t>
            </a:r>
          </a:p>
          <a:p>
            <a:r>
              <a:rPr lang="pt-BR" sz="2400" dirty="0">
                <a:solidFill>
                  <a:srgbClr val="3A4852"/>
                </a:solidFill>
                <a:latin typeface="Proxima Nova" panose="02000506030000020004" pitchFamily="50" charset="0"/>
              </a:rPr>
              <a:t>Podemos começar educando as crianças e as famílias sobre os benefícios de uma alimentação saudável.</a:t>
            </a:r>
            <a:r>
              <a:rPr lang="pt-BR" sz="2400" baseline="30000" dirty="0">
                <a:solidFill>
                  <a:srgbClr val="3A4852"/>
                </a:solidFill>
                <a:latin typeface="Proxima Nova" panose="02000506030000020004" pitchFamily="50" charset="0"/>
              </a:rPr>
              <a:t>1</a:t>
            </a:r>
          </a:p>
        </p:txBody>
      </p:sp>
      <p:pic>
        <p:nvPicPr>
          <p:cNvPr id="6" name="Gráfico 5">
            <a:extLst>
              <a:ext uri="{FF2B5EF4-FFF2-40B4-BE49-F238E27FC236}">
                <a16:creationId xmlns:a16="http://schemas.microsoft.com/office/drawing/2014/main" id="{6A386A45-6313-79A4-8BAF-AC4F10740B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64589" y="1874032"/>
            <a:ext cx="4994036" cy="3109936"/>
          </a:xfrm>
          <a:prstGeom prst="rect">
            <a:avLst/>
          </a:prstGeom>
        </p:spPr>
      </p:pic>
      <p:pic>
        <p:nvPicPr>
          <p:cNvPr id="5" name="Gráfico 4">
            <a:extLst>
              <a:ext uri="{FF2B5EF4-FFF2-40B4-BE49-F238E27FC236}">
                <a16:creationId xmlns:a16="http://schemas.microsoft.com/office/drawing/2014/main" id="{B62DB474-30FA-BF67-E780-43D5543608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3241" y="283109"/>
            <a:ext cx="714959" cy="859761"/>
          </a:xfrm>
          <a:prstGeom prst="rect">
            <a:avLst/>
          </a:prstGeom>
        </p:spPr>
      </p:pic>
    </p:spTree>
    <p:extLst>
      <p:ext uri="{BB962C8B-B14F-4D97-AF65-F5344CB8AC3E}">
        <p14:creationId xmlns:p14="http://schemas.microsoft.com/office/powerpoint/2010/main" val="3672795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9B9EDE95-B51A-65FF-C4CA-CBC2DE82E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 y="1545783"/>
            <a:ext cx="2852257" cy="3766431"/>
          </a:xfrm>
          <a:prstGeom prst="rect">
            <a:avLst/>
          </a:prstGeom>
        </p:spPr>
      </p:pic>
      <p:sp>
        <p:nvSpPr>
          <p:cNvPr id="9" name="Título 1">
            <a:extLst>
              <a:ext uri="{FF2B5EF4-FFF2-40B4-BE49-F238E27FC236}">
                <a16:creationId xmlns:a16="http://schemas.microsoft.com/office/drawing/2014/main" id="{4318A4CD-8E98-DBE2-A14B-EF5FB41D7208}"/>
              </a:ext>
            </a:extLst>
          </p:cNvPr>
          <p:cNvSpPr>
            <a:spLocks noGrp="1"/>
          </p:cNvSpPr>
          <p:nvPr>
            <p:ph type="title"/>
          </p:nvPr>
        </p:nvSpPr>
        <p:spPr>
          <a:xfrm>
            <a:off x="3263901" y="1805973"/>
            <a:ext cx="8014399" cy="2035523"/>
          </a:xfrm>
        </p:spPr>
        <p:txBody>
          <a:bodyPr>
            <a:normAutofit/>
          </a:bodyPr>
          <a:lstStyle/>
          <a:p>
            <a:pPr>
              <a:lnSpc>
                <a:spcPct val="100000"/>
              </a:lnSpc>
            </a:pPr>
            <a:r>
              <a:rPr lang="pt-BR" dirty="0">
                <a:solidFill>
                  <a:srgbClr val="3ABC99"/>
                </a:solidFill>
                <a:effectLst/>
                <a:ea typeface="Calibri" panose="020F0502020204030204" pitchFamily="34" charset="0"/>
                <a:cs typeface="Times New Roman" panose="02020603050405020304" pitchFamily="18" charset="0"/>
              </a:rPr>
              <a:t>Com isso em mente, </a:t>
            </a:r>
            <a:r>
              <a:rPr lang="pt-BR" dirty="0">
                <a:solidFill>
                  <a:srgbClr val="3ABC99"/>
                </a:solidFill>
                <a:ea typeface="Calibri" panose="020F0502020204030204" pitchFamily="34" charset="0"/>
                <a:cs typeface="Times New Roman" panose="02020603050405020304" pitchFamily="18" charset="0"/>
              </a:rPr>
              <a:t>contribuímos</a:t>
            </a:r>
            <a:r>
              <a:rPr lang="pt-BR" dirty="0">
                <a:solidFill>
                  <a:srgbClr val="3ABC99"/>
                </a:solidFill>
                <a:effectLst/>
                <a:ea typeface="Calibri" panose="020F0502020204030204" pitchFamily="34" charset="0"/>
                <a:cs typeface="Times New Roman" panose="02020603050405020304" pitchFamily="18" charset="0"/>
              </a:rPr>
              <a:t> uma infância saudável a todos.</a:t>
            </a:r>
            <a:endParaRPr lang="pt-BR" dirty="0">
              <a:solidFill>
                <a:srgbClr val="3ABC99"/>
              </a:solidFill>
            </a:endParaRPr>
          </a:p>
        </p:txBody>
      </p:sp>
      <p:pic>
        <p:nvPicPr>
          <p:cNvPr id="3" name="Imagem 2" descr="Desenho de personagem de desenho animado&#10;&#10;Descrição gerada automaticamente com confiança média">
            <a:extLst>
              <a:ext uri="{FF2B5EF4-FFF2-40B4-BE49-F238E27FC236}">
                <a16:creationId xmlns:a16="http://schemas.microsoft.com/office/drawing/2014/main" id="{AA2D30DF-A2B1-1007-A8C2-2EA6EE2C72F7}"/>
              </a:ext>
            </a:extLst>
          </p:cNvPr>
          <p:cNvPicPr>
            <a:picLocks noChangeAspect="1"/>
          </p:cNvPicPr>
          <p:nvPr/>
        </p:nvPicPr>
        <p:blipFill>
          <a:blip r:embed="rId3"/>
          <a:stretch>
            <a:fillRect/>
          </a:stretch>
        </p:blipFill>
        <p:spPr>
          <a:xfrm>
            <a:off x="8775700" y="2551291"/>
            <a:ext cx="3416300" cy="4214434"/>
          </a:xfrm>
          <a:prstGeom prst="rect">
            <a:avLst/>
          </a:prstGeom>
        </p:spPr>
      </p:pic>
      <p:pic>
        <p:nvPicPr>
          <p:cNvPr id="6" name="Gráfico 5">
            <a:extLst>
              <a:ext uri="{FF2B5EF4-FFF2-40B4-BE49-F238E27FC236}">
                <a16:creationId xmlns:a16="http://schemas.microsoft.com/office/drawing/2014/main" id="{65DD0CB2-CBEE-E1A7-7FD1-ED7243DC56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1063" y="3429000"/>
            <a:ext cx="4429874" cy="3232610"/>
          </a:xfrm>
          <a:prstGeom prst="rect">
            <a:avLst/>
          </a:prstGeom>
        </p:spPr>
      </p:pic>
    </p:spTree>
    <p:extLst>
      <p:ext uri="{BB962C8B-B14F-4D97-AF65-F5344CB8AC3E}">
        <p14:creationId xmlns:p14="http://schemas.microsoft.com/office/powerpoint/2010/main" val="3779223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CECBD-83EB-02F5-58B1-C063FC17B97B}"/>
              </a:ext>
            </a:extLst>
          </p:cNvPr>
          <p:cNvSpPr>
            <a:spLocks noGrp="1"/>
          </p:cNvSpPr>
          <p:nvPr>
            <p:ph type="title"/>
          </p:nvPr>
        </p:nvSpPr>
        <p:spPr/>
        <p:txBody>
          <a:bodyPr/>
          <a:lstStyle/>
          <a:p>
            <a:r>
              <a:rPr lang="pt-BR" dirty="0"/>
              <a:t>Referências</a:t>
            </a:r>
          </a:p>
        </p:txBody>
      </p:sp>
      <p:sp>
        <p:nvSpPr>
          <p:cNvPr id="3" name="Espaço Reservado para Conteúdo 2">
            <a:extLst>
              <a:ext uri="{FF2B5EF4-FFF2-40B4-BE49-F238E27FC236}">
                <a16:creationId xmlns:a16="http://schemas.microsoft.com/office/drawing/2014/main" id="{DFBFE05E-7B45-C81B-B830-86BB732226E7}"/>
              </a:ext>
            </a:extLst>
          </p:cNvPr>
          <p:cNvSpPr>
            <a:spLocks noGrp="1"/>
          </p:cNvSpPr>
          <p:nvPr>
            <p:ph idx="1"/>
          </p:nvPr>
        </p:nvSpPr>
        <p:spPr>
          <a:xfrm>
            <a:off x="838200" y="1626780"/>
            <a:ext cx="10734964" cy="4866093"/>
          </a:xfrm>
        </p:spPr>
        <p:txBody>
          <a:bodyPr>
            <a:normAutofit fontScale="70000" lnSpcReduction="20000"/>
          </a:bodyPr>
          <a:lstStyle/>
          <a:p>
            <a:pPr marL="457200" indent="-457200" algn="just">
              <a:lnSpc>
                <a:spcPct val="110000"/>
              </a:lnSpc>
              <a:buAutoNum type="arabicPeriod"/>
            </a:pPr>
            <a:r>
              <a:rPr lang="pt-BR" sz="1400" dirty="0" err="1"/>
              <a:t>Persch</a:t>
            </a:r>
            <a:r>
              <a:rPr lang="pt-BR" sz="1400" dirty="0"/>
              <a:t> AC, Lamb AJ, </a:t>
            </a:r>
            <a:r>
              <a:rPr lang="pt-BR" sz="1400" dirty="0" err="1"/>
              <a:t>Metzler</a:t>
            </a:r>
            <a:r>
              <a:rPr lang="pt-BR" sz="1400" dirty="0"/>
              <a:t> CA, </a:t>
            </a:r>
            <a:r>
              <a:rPr lang="pt-BR" sz="1400" dirty="0" err="1"/>
              <a:t>Fristad</a:t>
            </a:r>
            <a:r>
              <a:rPr lang="pt-BR" sz="1400" dirty="0"/>
              <a:t> MA. </a:t>
            </a:r>
            <a:r>
              <a:rPr lang="pt-BR" sz="1400" dirty="0" err="1"/>
              <a:t>Healthy</a:t>
            </a:r>
            <a:r>
              <a:rPr lang="pt-BR" sz="1400" dirty="0"/>
              <a:t> </a:t>
            </a:r>
            <a:r>
              <a:rPr lang="pt-BR" sz="1400" dirty="0" err="1"/>
              <a:t>habits</a:t>
            </a:r>
            <a:r>
              <a:rPr lang="pt-BR" sz="1400" dirty="0"/>
              <a:t> for </a:t>
            </a:r>
            <a:r>
              <a:rPr lang="pt-BR" sz="1400" dirty="0" err="1"/>
              <a:t>children</a:t>
            </a:r>
            <a:r>
              <a:rPr lang="pt-BR" sz="1400" dirty="0"/>
              <a:t>: </a:t>
            </a:r>
            <a:r>
              <a:rPr lang="pt-BR" sz="1400" dirty="0" err="1"/>
              <a:t>leveraging</a:t>
            </a:r>
            <a:r>
              <a:rPr lang="pt-BR" sz="1400" dirty="0"/>
              <a:t> </a:t>
            </a:r>
            <a:r>
              <a:rPr lang="pt-BR" sz="1400" dirty="0" err="1"/>
              <a:t>existing</a:t>
            </a:r>
            <a:r>
              <a:rPr lang="pt-BR" sz="1400" dirty="0"/>
              <a:t> </a:t>
            </a:r>
            <a:r>
              <a:rPr lang="pt-BR" sz="1400" dirty="0" err="1"/>
              <a:t>evidence</a:t>
            </a:r>
            <a:r>
              <a:rPr lang="pt-BR" sz="1400" dirty="0"/>
              <a:t> </a:t>
            </a:r>
            <a:r>
              <a:rPr lang="pt-BR" sz="1400" dirty="0" err="1"/>
              <a:t>to</a:t>
            </a:r>
            <a:r>
              <a:rPr lang="pt-BR" sz="1400" dirty="0"/>
              <a:t> </a:t>
            </a:r>
            <a:r>
              <a:rPr lang="pt-BR" sz="1400" dirty="0" err="1"/>
              <a:t>demonstrate</a:t>
            </a:r>
            <a:r>
              <a:rPr lang="pt-BR" sz="1400" dirty="0"/>
              <a:t> </a:t>
            </a:r>
            <a:r>
              <a:rPr lang="pt-BR" sz="1400" dirty="0" err="1"/>
              <a:t>value</a:t>
            </a:r>
            <a:r>
              <a:rPr lang="pt-BR" sz="1400" dirty="0"/>
              <a:t>. </a:t>
            </a:r>
            <a:r>
              <a:rPr lang="pt-BR" sz="1400" i="1" dirty="0"/>
              <a:t>Am J </a:t>
            </a:r>
            <a:r>
              <a:rPr lang="pt-BR" sz="1400" i="1" dirty="0" err="1"/>
              <a:t>Occup</a:t>
            </a:r>
            <a:r>
              <a:rPr lang="pt-BR" sz="1400" i="1" dirty="0"/>
              <a:t> </a:t>
            </a:r>
            <a:r>
              <a:rPr lang="pt-BR" sz="1400" i="1" dirty="0" err="1"/>
              <a:t>Ther</a:t>
            </a:r>
            <a:r>
              <a:rPr lang="pt-BR" sz="1400" dirty="0"/>
              <a:t>. 2015 Jul-Aug;69(4):6904090010p1-5. </a:t>
            </a:r>
          </a:p>
          <a:p>
            <a:pPr marL="457200" indent="-457200" algn="just">
              <a:lnSpc>
                <a:spcPct val="110000"/>
              </a:lnSpc>
              <a:buAutoNum type="arabicPeriod"/>
            </a:pPr>
            <a:r>
              <a:rPr lang="pt-BR" sz="1400" dirty="0"/>
              <a:t>Doherty TM, Del Giudice G, Maggi S. </a:t>
            </a:r>
            <a:r>
              <a:rPr lang="pt-BR" sz="1400" dirty="0" err="1"/>
              <a:t>Adult</a:t>
            </a:r>
            <a:r>
              <a:rPr lang="pt-BR" sz="1400" dirty="0"/>
              <a:t> </a:t>
            </a:r>
            <a:r>
              <a:rPr lang="pt-BR" sz="1400" dirty="0" err="1"/>
              <a:t>vaccination</a:t>
            </a:r>
            <a:r>
              <a:rPr lang="pt-BR" sz="1400" dirty="0"/>
              <a:t> as </a:t>
            </a:r>
            <a:r>
              <a:rPr lang="pt-BR" sz="1400" dirty="0" err="1"/>
              <a:t>part</a:t>
            </a:r>
            <a:r>
              <a:rPr lang="pt-BR" sz="1400" dirty="0"/>
              <a:t> </a:t>
            </a:r>
            <a:r>
              <a:rPr lang="pt-BR" sz="1400" dirty="0" err="1"/>
              <a:t>of</a:t>
            </a:r>
            <a:r>
              <a:rPr lang="pt-BR" sz="1400" dirty="0"/>
              <a:t> a </a:t>
            </a:r>
            <a:r>
              <a:rPr lang="pt-BR" sz="1400" dirty="0" err="1"/>
              <a:t>healthy</a:t>
            </a:r>
            <a:r>
              <a:rPr lang="pt-BR" sz="1400" dirty="0"/>
              <a:t> </a:t>
            </a:r>
            <a:r>
              <a:rPr lang="pt-BR" sz="1400" dirty="0" err="1"/>
              <a:t>lifestyle</a:t>
            </a:r>
            <a:r>
              <a:rPr lang="pt-BR" sz="1400" dirty="0"/>
              <a:t>: </a:t>
            </a:r>
            <a:r>
              <a:rPr lang="pt-BR" sz="1400" dirty="0" err="1"/>
              <a:t>moving</a:t>
            </a:r>
            <a:r>
              <a:rPr lang="pt-BR" sz="1400" dirty="0"/>
              <a:t> </a:t>
            </a:r>
            <a:r>
              <a:rPr lang="pt-BR" sz="1400" dirty="0" err="1"/>
              <a:t>from</a:t>
            </a:r>
            <a:r>
              <a:rPr lang="pt-BR" sz="1400" dirty="0"/>
              <a:t> medical </a:t>
            </a:r>
            <a:r>
              <a:rPr lang="pt-BR" sz="1400" dirty="0" err="1"/>
              <a:t>intervention</a:t>
            </a:r>
            <a:r>
              <a:rPr lang="pt-BR" sz="1400" dirty="0"/>
              <a:t> </a:t>
            </a:r>
            <a:r>
              <a:rPr lang="pt-BR" sz="1400" dirty="0" err="1"/>
              <a:t>to</a:t>
            </a:r>
            <a:r>
              <a:rPr lang="pt-BR" sz="1400" dirty="0"/>
              <a:t> </a:t>
            </a:r>
            <a:r>
              <a:rPr lang="pt-BR" sz="1400" dirty="0" err="1"/>
              <a:t>health</a:t>
            </a:r>
            <a:r>
              <a:rPr lang="pt-BR" sz="1400" dirty="0"/>
              <a:t> </a:t>
            </a:r>
            <a:r>
              <a:rPr lang="pt-BR" sz="1400" dirty="0" err="1"/>
              <a:t>promotion</a:t>
            </a:r>
            <a:r>
              <a:rPr lang="pt-BR" sz="1400" dirty="0"/>
              <a:t>. </a:t>
            </a:r>
            <a:r>
              <a:rPr lang="pt-BR" sz="1400" i="1" dirty="0"/>
              <a:t>Ann Med</a:t>
            </a:r>
            <a:r>
              <a:rPr lang="pt-BR" sz="1400" dirty="0"/>
              <a:t>. 2019 Mar;51(2):128-40. </a:t>
            </a:r>
          </a:p>
          <a:p>
            <a:pPr marL="457200" indent="-457200" algn="just">
              <a:lnSpc>
                <a:spcPct val="110000"/>
              </a:lnSpc>
              <a:buAutoNum type="arabicPeriod"/>
            </a:pPr>
            <a:r>
              <a:rPr lang="pt-BR" sz="1400" dirty="0"/>
              <a:t>UNICEF. Saúde mental infantil. 2023. Acesso em </a:t>
            </a:r>
            <a:r>
              <a:rPr lang="pt-BR" sz="1400" dirty="0" err="1"/>
              <a:t>abr</a:t>
            </a:r>
            <a:r>
              <a:rPr lang="pt-BR" sz="1400" dirty="0"/>
              <a:t>/2024. Disponível em: &lt;https://www.unicef.org/</a:t>
            </a:r>
            <a:r>
              <a:rPr lang="pt-BR" sz="1400" dirty="0" err="1"/>
              <a:t>brazil</a:t>
            </a:r>
            <a:r>
              <a:rPr lang="pt-BR" sz="1400" dirty="0"/>
              <a:t>/blog/</a:t>
            </a:r>
            <a:r>
              <a:rPr lang="pt-BR" sz="1400" dirty="0" err="1"/>
              <a:t>saude</a:t>
            </a:r>
            <a:r>
              <a:rPr lang="pt-BR" sz="1400" dirty="0"/>
              <a:t>-mental-infantil&gt;</a:t>
            </a:r>
          </a:p>
          <a:p>
            <a:pPr marL="457200" indent="-457200" algn="just">
              <a:lnSpc>
                <a:spcPct val="110000"/>
              </a:lnSpc>
              <a:buAutoNum type="arabicPeriod"/>
            </a:pPr>
            <a:r>
              <a:rPr lang="pt-BR" sz="1400" dirty="0"/>
              <a:t>WHO. Manufacturing, </a:t>
            </a:r>
            <a:r>
              <a:rPr lang="pt-BR" sz="1400" dirty="0" err="1"/>
              <a:t>safety</a:t>
            </a:r>
            <a:r>
              <a:rPr lang="pt-BR" sz="1400" dirty="0"/>
              <a:t> </a:t>
            </a:r>
            <a:r>
              <a:rPr lang="pt-BR" sz="1400" dirty="0" err="1"/>
              <a:t>and</a:t>
            </a:r>
            <a:r>
              <a:rPr lang="pt-BR" sz="1400" dirty="0"/>
              <a:t> </a:t>
            </a:r>
            <a:r>
              <a:rPr lang="pt-BR" sz="1400" dirty="0" err="1"/>
              <a:t>quality</a:t>
            </a:r>
            <a:r>
              <a:rPr lang="pt-BR" sz="1400" dirty="0"/>
              <a:t> </a:t>
            </a:r>
            <a:r>
              <a:rPr lang="pt-BR" sz="1400" dirty="0" err="1"/>
              <a:t>control</a:t>
            </a:r>
            <a:r>
              <a:rPr lang="pt-BR" sz="1400" dirty="0"/>
              <a:t> </a:t>
            </a:r>
            <a:r>
              <a:rPr lang="pt-BR" sz="1400" dirty="0" err="1"/>
              <a:t>of</a:t>
            </a:r>
            <a:r>
              <a:rPr lang="pt-BR" sz="1400" dirty="0"/>
              <a:t> </a:t>
            </a:r>
            <a:r>
              <a:rPr lang="pt-BR" sz="1400" dirty="0" err="1"/>
              <a:t>vaccines</a:t>
            </a:r>
            <a:r>
              <a:rPr lang="pt-BR" sz="1400" dirty="0"/>
              <a:t>. 2020. Disponível em: &lt;https://www.who.int/</a:t>
            </a:r>
            <a:r>
              <a:rPr lang="pt-BR" sz="1400" dirty="0" err="1"/>
              <a:t>news-room</a:t>
            </a:r>
            <a:r>
              <a:rPr lang="pt-BR" sz="1400" dirty="0"/>
              <a:t>/feature-stories/</a:t>
            </a:r>
            <a:r>
              <a:rPr lang="pt-BR" sz="1400" dirty="0" err="1"/>
              <a:t>detail</a:t>
            </a:r>
            <a:r>
              <a:rPr lang="pt-BR" sz="1400" dirty="0"/>
              <a:t>/</a:t>
            </a:r>
            <a:r>
              <a:rPr lang="pt-BR" sz="1400" dirty="0" err="1"/>
              <a:t>manufacturing-safety-and-quality-control</a:t>
            </a:r>
            <a:r>
              <a:rPr lang="pt-BR" sz="1400" dirty="0"/>
              <a:t>&gt;. Acesso em: jan. 2024.</a:t>
            </a:r>
          </a:p>
          <a:p>
            <a:pPr marL="457200" indent="-457200" algn="just">
              <a:lnSpc>
                <a:spcPct val="110000"/>
              </a:lnSpc>
              <a:buAutoNum type="arabicPeriod"/>
            </a:pPr>
            <a:r>
              <a:rPr lang="pt-BR" sz="1400" dirty="0"/>
              <a:t>Johns Hopkins </a:t>
            </a:r>
            <a:r>
              <a:rPr lang="pt-BR" sz="1400" dirty="0" err="1"/>
              <a:t>University</a:t>
            </a:r>
            <a:r>
              <a:rPr lang="pt-BR" sz="1400" dirty="0"/>
              <a:t> </a:t>
            </a:r>
            <a:r>
              <a:rPr lang="pt-BR" sz="1400" dirty="0" err="1"/>
              <a:t>Coronavirus</a:t>
            </a:r>
            <a:r>
              <a:rPr lang="pt-BR" sz="1400" dirty="0"/>
              <a:t> </a:t>
            </a:r>
            <a:r>
              <a:rPr lang="pt-BR" sz="1400" dirty="0" err="1"/>
              <a:t>Resource</a:t>
            </a:r>
            <a:r>
              <a:rPr lang="pt-BR" sz="1400" dirty="0"/>
              <a:t> Center. </a:t>
            </a:r>
            <a:r>
              <a:rPr lang="pt-BR" sz="1400" dirty="0" err="1"/>
              <a:t>Vaccine</a:t>
            </a:r>
            <a:r>
              <a:rPr lang="pt-BR" sz="1400" dirty="0"/>
              <a:t> </a:t>
            </a:r>
            <a:r>
              <a:rPr lang="pt-BR" sz="1400" dirty="0" err="1"/>
              <a:t>Research</a:t>
            </a:r>
            <a:r>
              <a:rPr lang="pt-BR" sz="1400" dirty="0"/>
              <a:t> &amp; </a:t>
            </a:r>
            <a:r>
              <a:rPr lang="pt-BR" sz="1400" dirty="0" err="1"/>
              <a:t>Development</a:t>
            </a:r>
            <a:r>
              <a:rPr lang="pt-BR" sz="1400" dirty="0"/>
              <a:t>. Disponível em: &lt;https://coronavirus.jhu.edu/</a:t>
            </a:r>
            <a:r>
              <a:rPr lang="pt-BR" sz="1400" dirty="0" err="1"/>
              <a:t>vaccines</a:t>
            </a:r>
            <a:r>
              <a:rPr lang="pt-BR" sz="1400" dirty="0"/>
              <a:t>/</a:t>
            </a:r>
            <a:r>
              <a:rPr lang="pt-BR" sz="1400" dirty="0" err="1"/>
              <a:t>timeline</a:t>
            </a:r>
            <a:r>
              <a:rPr lang="pt-BR" sz="1400" dirty="0"/>
              <a:t>#:~:text=Typical%20Timeline,vaccine%20doses%20for%20widespread%20distribution.&gt;. Acesso em: jan. 2024.</a:t>
            </a:r>
          </a:p>
          <a:p>
            <a:pPr marL="457200" indent="-457200" algn="just">
              <a:lnSpc>
                <a:spcPct val="110000"/>
              </a:lnSpc>
              <a:buAutoNum type="arabicPeriod"/>
            </a:pPr>
            <a:r>
              <a:rPr lang="pt-BR" sz="1400" dirty="0"/>
              <a:t>OMS. Como funcionam as vacinas. Disponível em: &lt;https://www.who.int/</a:t>
            </a:r>
            <a:r>
              <a:rPr lang="pt-BR" sz="1400" dirty="0" err="1"/>
              <a:t>pt</a:t>
            </a:r>
            <a:r>
              <a:rPr lang="pt-BR" sz="1400" dirty="0"/>
              <a:t>/</a:t>
            </a:r>
            <a:r>
              <a:rPr lang="pt-BR" sz="1400" dirty="0" err="1"/>
              <a:t>news-room</a:t>
            </a:r>
            <a:r>
              <a:rPr lang="pt-BR" sz="1400" dirty="0"/>
              <a:t>/feature-stories/</a:t>
            </a:r>
            <a:r>
              <a:rPr lang="pt-BR" sz="1400" dirty="0" err="1"/>
              <a:t>detail</a:t>
            </a:r>
            <a:r>
              <a:rPr lang="pt-BR" sz="1400" dirty="0"/>
              <a:t>/</a:t>
            </a:r>
            <a:r>
              <a:rPr lang="pt-BR" sz="1400" dirty="0" err="1"/>
              <a:t>how</a:t>
            </a:r>
            <a:r>
              <a:rPr lang="pt-BR" sz="1400" dirty="0"/>
              <a:t>-do-</a:t>
            </a:r>
            <a:r>
              <a:rPr lang="pt-BR" sz="1400" dirty="0" err="1"/>
              <a:t>vaccines</a:t>
            </a:r>
            <a:r>
              <a:rPr lang="pt-BR" sz="1400" dirty="0"/>
              <a:t>-</a:t>
            </a:r>
            <a:r>
              <a:rPr lang="pt-BR" sz="1400" dirty="0" err="1"/>
              <a:t>work</a:t>
            </a:r>
            <a:r>
              <a:rPr lang="pt-BR" sz="1400" dirty="0"/>
              <a:t>&gt;. Acesso em: jul. 2023.</a:t>
            </a:r>
          </a:p>
          <a:p>
            <a:pPr marL="457200" indent="-457200" algn="just">
              <a:lnSpc>
                <a:spcPct val="110000"/>
              </a:lnSpc>
              <a:buAutoNum type="arabicPeriod"/>
            </a:pPr>
            <a:r>
              <a:rPr lang="pt-BR" sz="1400" dirty="0"/>
              <a:t>Sociedade Brasileira de Imunização. Imunização: Tudo o que você sempre quis saber. 4ª ed. Rio de Janeiro, 2020. Disponível em: &lt;https://sbim.org.br/</a:t>
            </a:r>
            <a:r>
              <a:rPr lang="pt-BR" sz="1400" dirty="0" err="1"/>
              <a:t>images</a:t>
            </a:r>
            <a:r>
              <a:rPr lang="pt-BR" sz="1400" dirty="0"/>
              <a:t>/books/imunizacao-tudo-o-que-voce-sempre-quis-saber-200923.pdf&gt;. Acesso em: jan. 2024.</a:t>
            </a:r>
          </a:p>
          <a:p>
            <a:pPr marL="457200" indent="-457200" algn="just">
              <a:lnSpc>
                <a:spcPct val="110000"/>
              </a:lnSpc>
              <a:buAutoNum type="arabicPeriod"/>
            </a:pPr>
            <a:r>
              <a:rPr lang="pt-BR" sz="1400" dirty="0"/>
              <a:t>HHS. US </a:t>
            </a:r>
            <a:r>
              <a:rPr lang="pt-BR" sz="1400" dirty="0" err="1"/>
              <a:t>Department</a:t>
            </a:r>
            <a:r>
              <a:rPr lang="pt-BR" sz="1400" dirty="0"/>
              <a:t> </a:t>
            </a:r>
            <a:r>
              <a:rPr lang="pt-BR" sz="1400" dirty="0" err="1"/>
              <a:t>of</a:t>
            </a:r>
            <a:r>
              <a:rPr lang="pt-BR" sz="1400" dirty="0"/>
              <a:t> Health </a:t>
            </a:r>
            <a:r>
              <a:rPr lang="pt-BR" sz="1400" dirty="0" err="1"/>
              <a:t>and</a:t>
            </a:r>
            <a:r>
              <a:rPr lang="pt-BR" sz="1400" dirty="0"/>
              <a:t> </a:t>
            </a:r>
            <a:r>
              <a:rPr lang="pt-BR" sz="1400" dirty="0" err="1"/>
              <a:t>Human</a:t>
            </a:r>
            <a:r>
              <a:rPr lang="pt-BR" sz="1400" dirty="0"/>
              <a:t> Services. </a:t>
            </a:r>
            <a:r>
              <a:rPr lang="pt-BR" sz="1400" dirty="0" err="1"/>
              <a:t>Vaccine</a:t>
            </a:r>
            <a:r>
              <a:rPr lang="pt-BR" sz="1400" dirty="0"/>
              <a:t> </a:t>
            </a:r>
            <a:r>
              <a:rPr lang="pt-BR" sz="1400" dirty="0" err="1"/>
              <a:t>Types</a:t>
            </a:r>
            <a:r>
              <a:rPr lang="pt-BR" sz="1400" dirty="0"/>
              <a:t>. Disponível em &lt;https://www.hhs.gov/</a:t>
            </a:r>
            <a:r>
              <a:rPr lang="pt-BR" sz="1400" dirty="0" err="1"/>
              <a:t>immunization</a:t>
            </a:r>
            <a:r>
              <a:rPr lang="pt-BR" sz="1400" dirty="0"/>
              <a:t>/</a:t>
            </a:r>
            <a:r>
              <a:rPr lang="pt-BR" sz="1400" dirty="0" err="1"/>
              <a:t>basics</a:t>
            </a:r>
            <a:r>
              <a:rPr lang="pt-BR" sz="1400" dirty="0"/>
              <a:t>/</a:t>
            </a:r>
            <a:r>
              <a:rPr lang="pt-BR" sz="1400" dirty="0" err="1"/>
              <a:t>types</a:t>
            </a:r>
            <a:r>
              <a:rPr lang="pt-BR" sz="1400" dirty="0"/>
              <a:t>/index.html&gt;. Acesso em ago.2024.</a:t>
            </a:r>
          </a:p>
          <a:p>
            <a:pPr marL="457200" indent="-457200" algn="just">
              <a:lnSpc>
                <a:spcPct val="110000"/>
              </a:lnSpc>
              <a:buFont typeface="Arial" panose="020B0604020202020204" pitchFamily="34" charset="0"/>
              <a:buAutoNum type="arabicPeriod"/>
            </a:pPr>
            <a:r>
              <a:rPr lang="pt-BR" sz="1400" dirty="0"/>
              <a:t>CDC. </a:t>
            </a:r>
            <a:r>
              <a:rPr lang="pt-BR" sz="1400" dirty="0" err="1"/>
              <a:t>Administer</a:t>
            </a:r>
            <a:r>
              <a:rPr lang="pt-BR" sz="1400" dirty="0"/>
              <a:t> </a:t>
            </a:r>
            <a:r>
              <a:rPr lang="pt-BR" sz="1400" dirty="0" err="1"/>
              <a:t>the</a:t>
            </a:r>
            <a:r>
              <a:rPr lang="pt-BR" sz="1400" dirty="0"/>
              <a:t> </a:t>
            </a:r>
            <a:r>
              <a:rPr lang="pt-BR" sz="1400" dirty="0" err="1"/>
              <a:t>vaccine</a:t>
            </a:r>
            <a:r>
              <a:rPr lang="pt-BR" sz="1400" dirty="0"/>
              <a:t>(s). Disponível em: &lt;https://www.cdc.gov/</a:t>
            </a:r>
            <a:r>
              <a:rPr lang="pt-BR" sz="1400" dirty="0" err="1"/>
              <a:t>vaccines</a:t>
            </a:r>
            <a:r>
              <a:rPr lang="pt-BR" sz="1400" dirty="0"/>
              <a:t>/</a:t>
            </a:r>
            <a:r>
              <a:rPr lang="pt-BR" sz="1400" dirty="0" err="1"/>
              <a:t>hcp</a:t>
            </a:r>
            <a:r>
              <a:rPr lang="pt-BR" sz="1400" dirty="0"/>
              <a:t>/admin/administer-vaccines.html&gt;. Acesso em: jan. 2024.</a:t>
            </a:r>
          </a:p>
          <a:p>
            <a:pPr marL="457200" indent="-457200" algn="just">
              <a:lnSpc>
                <a:spcPct val="110000"/>
              </a:lnSpc>
              <a:buAutoNum type="arabicPeriod"/>
            </a:pPr>
            <a:r>
              <a:rPr lang="pt-BR" sz="1400" dirty="0"/>
              <a:t>Hathaway JK. HPV: </a:t>
            </a:r>
            <a:r>
              <a:rPr lang="pt-BR" sz="1400" dirty="0" err="1"/>
              <a:t>diagnosis</a:t>
            </a:r>
            <a:r>
              <a:rPr lang="pt-BR" sz="1400" dirty="0"/>
              <a:t>, </a:t>
            </a:r>
            <a:r>
              <a:rPr lang="pt-BR" sz="1400" dirty="0" err="1"/>
              <a:t>prevention</a:t>
            </a:r>
            <a:r>
              <a:rPr lang="pt-BR" sz="1400" dirty="0"/>
              <a:t>, </a:t>
            </a:r>
            <a:r>
              <a:rPr lang="pt-BR" sz="1400" dirty="0" err="1"/>
              <a:t>and</a:t>
            </a:r>
            <a:r>
              <a:rPr lang="pt-BR" sz="1400" dirty="0"/>
              <a:t> </a:t>
            </a:r>
            <a:r>
              <a:rPr lang="pt-BR" sz="1400" dirty="0" err="1"/>
              <a:t>treatment</a:t>
            </a:r>
            <a:r>
              <a:rPr lang="pt-BR" sz="1400" dirty="0"/>
              <a:t>. Clin </a:t>
            </a:r>
            <a:r>
              <a:rPr lang="pt-BR" sz="1400" dirty="0" err="1"/>
              <a:t>Obstet</a:t>
            </a:r>
            <a:r>
              <a:rPr lang="pt-BR" sz="1400" dirty="0"/>
              <a:t> </a:t>
            </a:r>
            <a:r>
              <a:rPr lang="pt-BR" sz="1400" dirty="0" err="1"/>
              <a:t>Gynecol</a:t>
            </a:r>
            <a:r>
              <a:rPr lang="pt-BR" sz="1400" dirty="0"/>
              <a:t>. 2012;55(3):671-80.</a:t>
            </a:r>
          </a:p>
          <a:p>
            <a:pPr marL="457200" indent="-457200" algn="just">
              <a:lnSpc>
                <a:spcPct val="110000"/>
              </a:lnSpc>
              <a:buAutoNum type="arabicPeriod"/>
            </a:pPr>
            <a:r>
              <a:rPr lang="pt-BR" sz="1400" dirty="0" err="1"/>
              <a:t>Louten</a:t>
            </a:r>
            <a:r>
              <a:rPr lang="pt-BR" sz="1400" dirty="0"/>
              <a:t> J. Virus </a:t>
            </a:r>
            <a:r>
              <a:rPr lang="pt-BR" sz="1400" dirty="0" err="1"/>
              <a:t>replication</a:t>
            </a:r>
            <a:r>
              <a:rPr lang="pt-BR" sz="1400" dirty="0"/>
              <a:t>. </a:t>
            </a:r>
            <a:r>
              <a:rPr lang="pt-BR" sz="1400" i="1" dirty="0" err="1"/>
              <a:t>Essential</a:t>
            </a:r>
            <a:r>
              <a:rPr lang="pt-BR" sz="1400" i="1" dirty="0"/>
              <a:t> </a:t>
            </a:r>
            <a:r>
              <a:rPr lang="pt-BR" sz="1400" i="1" dirty="0" err="1"/>
              <a:t>Human</a:t>
            </a:r>
            <a:r>
              <a:rPr lang="pt-BR" sz="1400" i="1" dirty="0"/>
              <a:t> </a:t>
            </a:r>
            <a:r>
              <a:rPr lang="pt-BR" sz="1400" i="1" dirty="0" err="1"/>
              <a:t>Virology</a:t>
            </a:r>
            <a:r>
              <a:rPr lang="pt-BR" sz="1400" dirty="0"/>
              <a:t>. 2016:49–70. </a:t>
            </a:r>
          </a:p>
          <a:p>
            <a:pPr marL="457200" indent="-457200" algn="just">
              <a:lnSpc>
                <a:spcPct val="110000"/>
              </a:lnSpc>
              <a:buAutoNum type="arabicPeriod"/>
            </a:pPr>
            <a:r>
              <a:rPr lang="pt-BR" sz="1400" dirty="0" err="1"/>
              <a:t>Kadaja</a:t>
            </a:r>
            <a:r>
              <a:rPr lang="pt-BR" sz="1400" dirty="0"/>
              <a:t> M, </a:t>
            </a:r>
            <a:r>
              <a:rPr lang="pt-BR" sz="1400" dirty="0" err="1"/>
              <a:t>Silla</a:t>
            </a:r>
            <a:r>
              <a:rPr lang="pt-BR" sz="1400" dirty="0"/>
              <a:t> T, </a:t>
            </a:r>
            <a:r>
              <a:rPr lang="pt-BR" sz="1400" dirty="0" err="1"/>
              <a:t>Ustav</a:t>
            </a:r>
            <a:r>
              <a:rPr lang="pt-BR" sz="1400" dirty="0"/>
              <a:t> E, </a:t>
            </a:r>
            <a:r>
              <a:rPr lang="pt-BR" sz="1400" dirty="0" err="1"/>
              <a:t>Ustav</a:t>
            </a:r>
            <a:r>
              <a:rPr lang="pt-BR" sz="1400" dirty="0"/>
              <a:t> M. </a:t>
            </a:r>
            <a:r>
              <a:rPr lang="pt-BR" sz="1400" dirty="0" err="1"/>
              <a:t>Papillomavirus</a:t>
            </a:r>
            <a:r>
              <a:rPr lang="pt-BR" sz="1400" dirty="0"/>
              <a:t> DNA </a:t>
            </a:r>
            <a:r>
              <a:rPr lang="pt-BR" sz="1400" dirty="0" err="1"/>
              <a:t>replication</a:t>
            </a:r>
            <a:r>
              <a:rPr lang="pt-BR" sz="1400" dirty="0"/>
              <a:t> - </a:t>
            </a:r>
            <a:r>
              <a:rPr lang="pt-BR" sz="1400" dirty="0" err="1"/>
              <a:t>from</a:t>
            </a:r>
            <a:r>
              <a:rPr lang="pt-BR" sz="1400" dirty="0"/>
              <a:t> </a:t>
            </a:r>
            <a:r>
              <a:rPr lang="pt-BR" sz="1400" dirty="0" err="1"/>
              <a:t>initiation</a:t>
            </a:r>
            <a:r>
              <a:rPr lang="pt-BR" sz="1400" dirty="0"/>
              <a:t> </a:t>
            </a:r>
            <a:r>
              <a:rPr lang="pt-BR" sz="1400" dirty="0" err="1"/>
              <a:t>to</a:t>
            </a:r>
            <a:r>
              <a:rPr lang="pt-BR" sz="1400" dirty="0"/>
              <a:t> </a:t>
            </a:r>
            <a:r>
              <a:rPr lang="pt-BR" sz="1400" dirty="0" err="1"/>
              <a:t>genomic</a:t>
            </a:r>
            <a:r>
              <a:rPr lang="pt-BR" sz="1400" dirty="0"/>
              <a:t> </a:t>
            </a:r>
            <a:r>
              <a:rPr lang="pt-BR" sz="1400" dirty="0" err="1"/>
              <a:t>instability</a:t>
            </a:r>
            <a:r>
              <a:rPr lang="pt-BR" sz="1400" dirty="0"/>
              <a:t>. </a:t>
            </a:r>
            <a:r>
              <a:rPr lang="pt-BR" sz="1400" i="1" dirty="0" err="1"/>
              <a:t>Virology</a:t>
            </a:r>
            <a:r>
              <a:rPr lang="pt-BR" sz="1400" dirty="0"/>
              <a:t>. 2009;384(2):360-8.</a:t>
            </a:r>
          </a:p>
          <a:p>
            <a:pPr marL="457200" indent="-457200" algn="just">
              <a:lnSpc>
                <a:spcPct val="110000"/>
              </a:lnSpc>
              <a:buAutoNum type="arabicPeriod"/>
            </a:pPr>
            <a:r>
              <a:rPr lang="pt-BR" sz="1400" dirty="0"/>
              <a:t>American Câncer Society. </a:t>
            </a:r>
            <a:r>
              <a:rPr lang="pt-BR" sz="1400" dirty="0" err="1"/>
              <a:t>How</a:t>
            </a:r>
            <a:r>
              <a:rPr lang="pt-BR" sz="1400" dirty="0"/>
              <a:t> </a:t>
            </a:r>
            <a:r>
              <a:rPr lang="pt-BR" sz="1400" dirty="0" err="1"/>
              <a:t>to</a:t>
            </a:r>
            <a:r>
              <a:rPr lang="pt-BR" sz="1400" dirty="0"/>
              <a:t> </a:t>
            </a:r>
            <a:r>
              <a:rPr lang="pt-BR" sz="1400" dirty="0" err="1"/>
              <a:t>protect</a:t>
            </a:r>
            <a:r>
              <a:rPr lang="pt-BR" sz="1400" dirty="0"/>
              <a:t> Against HPV. Disponível em: &lt;</a:t>
            </a:r>
            <a:r>
              <a:rPr lang="pt-BR" sz="1400" dirty="0">
                <a:hlinkClick r:id="rId2"/>
              </a:rPr>
              <a:t>https://www.cancer.org/</a:t>
            </a:r>
            <a:r>
              <a:rPr lang="pt-BR" sz="1400" dirty="0" err="1">
                <a:hlinkClick r:id="rId2"/>
              </a:rPr>
              <a:t>cancer</a:t>
            </a:r>
            <a:r>
              <a:rPr lang="pt-BR" sz="1400" dirty="0">
                <a:hlinkClick r:id="rId2"/>
              </a:rPr>
              <a:t>/</a:t>
            </a:r>
            <a:r>
              <a:rPr lang="pt-BR" sz="1400" dirty="0" err="1">
                <a:hlinkClick r:id="rId2"/>
              </a:rPr>
              <a:t>risk-prevention</a:t>
            </a:r>
            <a:r>
              <a:rPr lang="pt-BR" sz="1400" dirty="0">
                <a:hlinkClick r:id="rId2"/>
              </a:rPr>
              <a:t>/</a:t>
            </a:r>
            <a:r>
              <a:rPr lang="pt-BR" sz="1400" dirty="0" err="1">
                <a:hlinkClick r:id="rId2"/>
              </a:rPr>
              <a:t>hpv</a:t>
            </a:r>
            <a:r>
              <a:rPr lang="pt-BR" sz="1400" dirty="0">
                <a:hlinkClick r:id="rId2"/>
              </a:rPr>
              <a:t>/hpv-prevention.html</a:t>
            </a:r>
            <a:r>
              <a:rPr lang="pt-BR" sz="1400" dirty="0"/>
              <a:t>&gt;. Acesso em: ago. 2024.</a:t>
            </a:r>
          </a:p>
          <a:p>
            <a:pPr marL="457200" indent="-457200" algn="just">
              <a:lnSpc>
                <a:spcPct val="110000"/>
              </a:lnSpc>
              <a:buAutoNum type="arabicPeriod"/>
            </a:pPr>
            <a:r>
              <a:rPr lang="pt-BR" sz="1400" dirty="0" err="1"/>
              <a:t>Mbaeyi</a:t>
            </a:r>
            <a:r>
              <a:rPr lang="pt-BR" sz="1400" dirty="0"/>
              <a:t> SA, </a:t>
            </a:r>
            <a:r>
              <a:rPr lang="pt-BR" sz="1400" dirty="0" err="1"/>
              <a:t>Bozio</a:t>
            </a:r>
            <a:r>
              <a:rPr lang="pt-BR" sz="1400" dirty="0"/>
              <a:t> CH, Duffy J, Rubin LG, Hariri S, Stephens DS, </a:t>
            </a:r>
            <a:r>
              <a:rPr lang="pt-BR" sz="1400" dirty="0" err="1"/>
              <a:t>MacNeil</a:t>
            </a:r>
            <a:r>
              <a:rPr lang="pt-BR" sz="1400" dirty="0"/>
              <a:t> JR. </a:t>
            </a:r>
            <a:r>
              <a:rPr lang="pt-BR" sz="1400" dirty="0" err="1"/>
              <a:t>Meningococcal</a:t>
            </a:r>
            <a:r>
              <a:rPr lang="pt-BR" sz="1400" dirty="0"/>
              <a:t> </a:t>
            </a:r>
            <a:r>
              <a:rPr lang="pt-BR" sz="1400" dirty="0" err="1"/>
              <a:t>Vaccination</a:t>
            </a:r>
            <a:r>
              <a:rPr lang="pt-BR" sz="1400" dirty="0"/>
              <a:t>: </a:t>
            </a:r>
            <a:r>
              <a:rPr lang="pt-BR" sz="1400" dirty="0" err="1"/>
              <a:t>Recommendations</a:t>
            </a:r>
            <a:r>
              <a:rPr lang="pt-BR" sz="1400" dirty="0"/>
              <a:t> </a:t>
            </a:r>
            <a:r>
              <a:rPr lang="pt-BR" sz="1400" dirty="0" err="1"/>
              <a:t>of</a:t>
            </a:r>
            <a:r>
              <a:rPr lang="pt-BR" sz="1400" dirty="0"/>
              <a:t> </a:t>
            </a:r>
            <a:r>
              <a:rPr lang="pt-BR" sz="1400" dirty="0" err="1"/>
              <a:t>the</a:t>
            </a:r>
            <a:r>
              <a:rPr lang="pt-BR" sz="1400" dirty="0"/>
              <a:t> Advisory </a:t>
            </a:r>
            <a:r>
              <a:rPr lang="pt-BR" sz="1400" dirty="0" err="1"/>
              <a:t>Committee</a:t>
            </a:r>
            <a:r>
              <a:rPr lang="pt-BR" sz="1400" dirty="0"/>
              <a:t> </a:t>
            </a:r>
            <a:r>
              <a:rPr lang="pt-BR" sz="1400" dirty="0" err="1"/>
              <a:t>on</a:t>
            </a:r>
            <a:r>
              <a:rPr lang="pt-BR" sz="1400" dirty="0"/>
              <a:t> </a:t>
            </a:r>
            <a:r>
              <a:rPr lang="pt-BR" sz="1400" dirty="0" err="1"/>
              <a:t>Immunization</a:t>
            </a:r>
            <a:r>
              <a:rPr lang="pt-BR" sz="1400" dirty="0"/>
              <a:t> </a:t>
            </a:r>
            <a:r>
              <a:rPr lang="pt-BR" sz="1400" dirty="0" err="1"/>
              <a:t>Practices</a:t>
            </a:r>
            <a:r>
              <a:rPr lang="pt-BR" sz="1400" dirty="0"/>
              <a:t>, United States, 2020. </a:t>
            </a:r>
            <a:r>
              <a:rPr lang="pt-BR" sz="1400" i="1" dirty="0"/>
              <a:t>MMWR </a:t>
            </a:r>
            <a:r>
              <a:rPr lang="pt-BR" sz="1400" i="1" dirty="0" err="1"/>
              <a:t>Recomm</a:t>
            </a:r>
            <a:r>
              <a:rPr lang="pt-BR" sz="1400" i="1" dirty="0"/>
              <a:t> Rep</a:t>
            </a:r>
            <a:r>
              <a:rPr lang="pt-BR" sz="1400" dirty="0"/>
              <a:t>. 2020;69(9):1-41.</a:t>
            </a:r>
          </a:p>
          <a:p>
            <a:pPr marL="457200" indent="-457200" algn="just">
              <a:lnSpc>
                <a:spcPct val="110000"/>
              </a:lnSpc>
              <a:buAutoNum type="arabicPeriod"/>
            </a:pPr>
            <a:r>
              <a:rPr lang="pt-BR" sz="1400" dirty="0"/>
              <a:t>WHO. </a:t>
            </a:r>
            <a:r>
              <a:rPr lang="pt-BR" sz="1400" dirty="0" err="1"/>
              <a:t>Meningitis</a:t>
            </a:r>
            <a:r>
              <a:rPr lang="pt-BR" sz="1400" dirty="0"/>
              <a:t>. 2023. Disponível em: &lt;https://www.who.int/</a:t>
            </a:r>
            <a:r>
              <a:rPr lang="pt-BR" sz="1400" dirty="0" err="1"/>
              <a:t>news-room</a:t>
            </a:r>
            <a:r>
              <a:rPr lang="pt-BR" sz="1400" dirty="0"/>
              <a:t>/</a:t>
            </a:r>
            <a:r>
              <a:rPr lang="pt-BR" sz="1400" dirty="0" err="1"/>
              <a:t>fact-sheets</a:t>
            </a:r>
            <a:r>
              <a:rPr lang="pt-BR" sz="1400" dirty="0"/>
              <a:t>/</a:t>
            </a:r>
            <a:r>
              <a:rPr lang="pt-BR" sz="1400" dirty="0" err="1"/>
              <a:t>detail</a:t>
            </a:r>
            <a:r>
              <a:rPr lang="pt-BR" sz="1400" dirty="0"/>
              <a:t>/</a:t>
            </a:r>
            <a:r>
              <a:rPr lang="pt-BR" sz="1400" dirty="0" err="1"/>
              <a:t>meningitis</a:t>
            </a:r>
            <a:r>
              <a:rPr lang="pt-BR" sz="1400" dirty="0"/>
              <a:t>&gt;. Acesso em: jan. 2024.</a:t>
            </a:r>
          </a:p>
        </p:txBody>
      </p:sp>
    </p:spTree>
    <p:extLst>
      <p:ext uri="{BB962C8B-B14F-4D97-AF65-F5344CB8AC3E}">
        <p14:creationId xmlns:p14="http://schemas.microsoft.com/office/powerpoint/2010/main" val="3276884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E4C4751-5365-B9F2-1459-F0F74387B037}"/>
              </a:ext>
            </a:extLst>
          </p:cNvPr>
          <p:cNvSpPr/>
          <p:nvPr/>
        </p:nvSpPr>
        <p:spPr>
          <a:xfrm>
            <a:off x="1410617" y="5792605"/>
            <a:ext cx="8081725" cy="46166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descr="Texto&#10;&#10;Descrição gerada automaticamente">
            <a:extLst>
              <a:ext uri="{FF2B5EF4-FFF2-40B4-BE49-F238E27FC236}">
                <a16:creationId xmlns:a16="http://schemas.microsoft.com/office/drawing/2014/main" id="{D2126978-B561-D51F-5BED-2EFBDF181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 y="0"/>
            <a:ext cx="12191237" cy="6858000"/>
          </a:xfrm>
          <a:prstGeom prst="rect">
            <a:avLst/>
          </a:prstGeom>
        </p:spPr>
      </p:pic>
    </p:spTree>
    <p:extLst>
      <p:ext uri="{BB962C8B-B14F-4D97-AF65-F5344CB8AC3E}">
        <p14:creationId xmlns:p14="http://schemas.microsoft.com/office/powerpoint/2010/main" val="1654526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EE846-0B20-B620-042A-BF3E15316CD8}"/>
              </a:ext>
            </a:extLst>
          </p:cNvPr>
          <p:cNvSpPr>
            <a:spLocks noGrp="1"/>
          </p:cNvSpPr>
          <p:nvPr>
            <p:ph type="title"/>
          </p:nvPr>
        </p:nvSpPr>
        <p:spPr/>
        <p:txBody>
          <a:bodyPr/>
          <a:lstStyle/>
          <a:p>
            <a:r>
              <a:rPr lang="pt-BR" dirty="0"/>
              <a:t>Objetivos</a:t>
            </a:r>
          </a:p>
        </p:txBody>
      </p:sp>
      <p:sp>
        <p:nvSpPr>
          <p:cNvPr id="3" name="Espaço Reservado para Conteúdo 2">
            <a:extLst>
              <a:ext uri="{FF2B5EF4-FFF2-40B4-BE49-F238E27FC236}">
                <a16:creationId xmlns:a16="http://schemas.microsoft.com/office/drawing/2014/main" id="{775C559F-55F8-C10F-8B10-C192F46C4DF6}"/>
              </a:ext>
            </a:extLst>
          </p:cNvPr>
          <p:cNvSpPr>
            <a:spLocks noGrp="1"/>
          </p:cNvSpPr>
          <p:nvPr>
            <p:ph idx="1"/>
          </p:nvPr>
        </p:nvSpPr>
        <p:spPr/>
        <p:txBody>
          <a:bodyPr>
            <a:normAutofit/>
          </a:bodyPr>
          <a:lstStyle/>
          <a:p>
            <a:pPr marL="0" indent="0" algn="just">
              <a:buNone/>
            </a:pPr>
            <a:r>
              <a:rPr lang="pt-BR" sz="2400" dirty="0">
                <a:solidFill>
                  <a:srgbClr val="3A4852"/>
                </a:solidFill>
                <a:effectLst/>
                <a:latin typeface="Proxima Nova" panose="02000506030000020004" pitchFamily="50" charset="0"/>
                <a:ea typeface="Calibri" panose="020F0502020204030204" pitchFamily="34" charset="0"/>
                <a:cs typeface="Times New Roman" panose="02020603050405020304" pitchFamily="18" charset="0"/>
              </a:rPr>
              <a:t>Ao promover hábitos saudáveis, pais e educadores podem </a:t>
            </a:r>
            <a:r>
              <a:rPr lang="pt-BR" dirty="0">
                <a:ea typeface="Calibri" panose="020F0502020204030204" pitchFamily="34" charset="0"/>
                <a:cs typeface="Times New Roman" panose="02020603050405020304" pitchFamily="18" charset="0"/>
              </a:rPr>
              <a:t>contribuir com a prevenção de</a:t>
            </a:r>
            <a:r>
              <a:rPr lang="pt-BR" sz="2400" dirty="0">
                <a:solidFill>
                  <a:srgbClr val="3A4852"/>
                </a:solidFill>
                <a:effectLst/>
                <a:latin typeface="Proxima Nova" panose="02000506030000020004" pitchFamily="50" charset="0"/>
                <a:ea typeface="Calibri" panose="020F0502020204030204" pitchFamily="34" charset="0"/>
                <a:cs typeface="Times New Roman" panose="02020603050405020304" pitchFamily="18" charset="0"/>
              </a:rPr>
              <a:t> doenças, restaurando a saúde e o bem-estar das crianças.</a:t>
            </a:r>
            <a:r>
              <a:rPr lang="pt-BR" sz="2400" baseline="30000" dirty="0">
                <a:solidFill>
                  <a:srgbClr val="3A4852"/>
                </a:solidFill>
                <a:effectLst/>
                <a:latin typeface="Proxima Nova" panose="02000506030000020004" pitchFamily="50" charset="0"/>
                <a:ea typeface="Calibri" panose="020F0502020204030204" pitchFamily="34" charset="0"/>
                <a:cs typeface="Times New Roman" panose="02020603050405020304" pitchFamily="18" charset="0"/>
              </a:rPr>
              <a:t>1,2 </a:t>
            </a:r>
          </a:p>
          <a:p>
            <a:pPr marL="0" indent="0" algn="just">
              <a:buNone/>
            </a:pPr>
            <a:endParaRPr lang="pt-BR" sz="2400" dirty="0">
              <a:solidFill>
                <a:srgbClr val="3A4852"/>
              </a:solidFill>
              <a:effectLst/>
              <a:latin typeface="Proxima Nova" panose="02000506030000020004" pitchFamily="50" charset="0"/>
              <a:ea typeface="Calibri" panose="020F0502020204030204" pitchFamily="34" charset="0"/>
              <a:cs typeface="Times New Roman" panose="02020603050405020304" pitchFamily="18" charset="0"/>
            </a:endParaRPr>
          </a:p>
          <a:p>
            <a:pPr marL="0" indent="0" algn="just">
              <a:buNone/>
            </a:pPr>
            <a:r>
              <a:rPr lang="pt-BR" sz="2400" dirty="0">
                <a:solidFill>
                  <a:srgbClr val="3A4852"/>
                </a:solidFill>
                <a:effectLst/>
                <a:latin typeface="Proxima Nova" panose="02000506030000020004" pitchFamily="50" charset="0"/>
                <a:ea typeface="Calibri" panose="020F0502020204030204" pitchFamily="34" charset="0"/>
                <a:cs typeface="Times New Roman" panose="02020603050405020304" pitchFamily="18" charset="0"/>
              </a:rPr>
              <a:t>Com este objetivo, v</a:t>
            </a:r>
            <a:r>
              <a:rPr lang="pt-BR" dirty="0"/>
              <a:t>amos explorar três temas essenciais </a:t>
            </a:r>
            <a:r>
              <a:rPr lang="pt-BR" sz="2400" dirty="0">
                <a:solidFill>
                  <a:srgbClr val="3A4852"/>
                </a:solidFill>
                <a:latin typeface="Proxima Nova" panose="02000506030000020004" pitchFamily="50" charset="0"/>
              </a:rPr>
              <a:t>para </a:t>
            </a:r>
            <a:r>
              <a:rPr lang="pt-BR" dirty="0"/>
              <a:t>contribuir para</a:t>
            </a:r>
            <a:r>
              <a:rPr lang="pt-BR" sz="2400" dirty="0">
                <a:solidFill>
                  <a:srgbClr val="3A4852"/>
                </a:solidFill>
                <a:latin typeface="Proxima Nova" panose="02000506030000020004" pitchFamily="50" charset="0"/>
              </a:rPr>
              <a:t> que nossas crianças cresçam saudáveis e felizes.</a:t>
            </a:r>
            <a:r>
              <a:rPr lang="pt-BR" dirty="0"/>
              <a:t> </a:t>
            </a:r>
          </a:p>
        </p:txBody>
      </p:sp>
      <p:sp>
        <p:nvSpPr>
          <p:cNvPr id="11" name="CaixaDeTexto 10">
            <a:extLst>
              <a:ext uri="{FF2B5EF4-FFF2-40B4-BE49-F238E27FC236}">
                <a16:creationId xmlns:a16="http://schemas.microsoft.com/office/drawing/2014/main" id="{22A2C1B2-5DF4-3F0F-A01D-2387A6400E95}"/>
              </a:ext>
            </a:extLst>
          </p:cNvPr>
          <p:cNvSpPr txBox="1"/>
          <p:nvPr/>
        </p:nvSpPr>
        <p:spPr>
          <a:xfrm>
            <a:off x="2113157" y="5606066"/>
            <a:ext cx="1865947" cy="646331"/>
          </a:xfrm>
          <a:prstGeom prst="rect">
            <a:avLst/>
          </a:prstGeom>
          <a:noFill/>
        </p:spPr>
        <p:txBody>
          <a:bodyPr wrap="square">
            <a:spAutoFit/>
          </a:bodyPr>
          <a:lstStyle/>
          <a:p>
            <a:pPr algn="ctr"/>
            <a:r>
              <a:rPr lang="pt-BR" b="1" dirty="0"/>
              <a:t>Alimentação saudável</a:t>
            </a:r>
            <a:r>
              <a:rPr lang="pt-BR" b="1" baseline="30000" dirty="0"/>
              <a:t>1</a:t>
            </a:r>
          </a:p>
        </p:txBody>
      </p:sp>
      <p:sp>
        <p:nvSpPr>
          <p:cNvPr id="12" name="CaixaDeTexto 11">
            <a:extLst>
              <a:ext uri="{FF2B5EF4-FFF2-40B4-BE49-F238E27FC236}">
                <a16:creationId xmlns:a16="http://schemas.microsoft.com/office/drawing/2014/main" id="{C2AED286-2908-D1B9-B49E-7769B38BCFB2}"/>
              </a:ext>
            </a:extLst>
          </p:cNvPr>
          <p:cNvSpPr txBox="1"/>
          <p:nvPr/>
        </p:nvSpPr>
        <p:spPr>
          <a:xfrm>
            <a:off x="6666071" y="5606066"/>
            <a:ext cx="1245870" cy="646331"/>
          </a:xfrm>
          <a:prstGeom prst="rect">
            <a:avLst/>
          </a:prstGeom>
          <a:noFill/>
        </p:spPr>
        <p:txBody>
          <a:bodyPr wrap="square">
            <a:spAutoFit/>
          </a:bodyPr>
          <a:lstStyle/>
          <a:p>
            <a:pPr algn="ctr"/>
            <a:r>
              <a:rPr lang="pt-BR" b="1" dirty="0"/>
              <a:t>Bem-estar mental³ </a:t>
            </a:r>
          </a:p>
        </p:txBody>
      </p:sp>
      <p:sp>
        <p:nvSpPr>
          <p:cNvPr id="13" name="CaixaDeTexto 12">
            <a:extLst>
              <a:ext uri="{FF2B5EF4-FFF2-40B4-BE49-F238E27FC236}">
                <a16:creationId xmlns:a16="http://schemas.microsoft.com/office/drawing/2014/main" id="{7F9F616D-5C95-D6F3-5C18-B86DFA17640B}"/>
              </a:ext>
            </a:extLst>
          </p:cNvPr>
          <p:cNvSpPr txBox="1"/>
          <p:nvPr/>
        </p:nvSpPr>
        <p:spPr>
          <a:xfrm>
            <a:off x="4604833" y="5744565"/>
            <a:ext cx="1245870" cy="369332"/>
          </a:xfrm>
          <a:prstGeom prst="rect">
            <a:avLst/>
          </a:prstGeom>
          <a:noFill/>
        </p:spPr>
        <p:txBody>
          <a:bodyPr wrap="square">
            <a:spAutoFit/>
          </a:bodyPr>
          <a:lstStyle/>
          <a:p>
            <a:pPr algn="ctr"/>
            <a:r>
              <a:rPr lang="pt-BR" b="1" dirty="0"/>
              <a:t>Vacinação²</a:t>
            </a:r>
          </a:p>
        </p:txBody>
      </p:sp>
      <p:pic>
        <p:nvPicPr>
          <p:cNvPr id="7" name="Gráfico 6">
            <a:extLst>
              <a:ext uri="{FF2B5EF4-FFF2-40B4-BE49-F238E27FC236}">
                <a16:creationId xmlns:a16="http://schemas.microsoft.com/office/drawing/2014/main" id="{7AE6796C-F538-4ED2-8996-71CD9F75239F}"/>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16125"/>
          <a:stretch/>
        </p:blipFill>
        <p:spPr>
          <a:xfrm>
            <a:off x="2468937" y="3631526"/>
            <a:ext cx="7062990" cy="2620871"/>
          </a:xfrm>
          <a:prstGeom prst="rect">
            <a:avLst/>
          </a:prstGeom>
        </p:spPr>
      </p:pic>
      <p:pic>
        <p:nvPicPr>
          <p:cNvPr id="127" name="Gráfico 126">
            <a:extLst>
              <a:ext uri="{FF2B5EF4-FFF2-40B4-BE49-F238E27FC236}">
                <a16:creationId xmlns:a16="http://schemas.microsoft.com/office/drawing/2014/main" id="{F7E25E6A-684C-8C04-7690-A434435576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350" y="478778"/>
            <a:ext cx="704850" cy="614846"/>
          </a:xfrm>
          <a:prstGeom prst="rect">
            <a:avLst/>
          </a:prstGeom>
        </p:spPr>
      </p:pic>
    </p:spTree>
    <p:extLst>
      <p:ext uri="{BB962C8B-B14F-4D97-AF65-F5344CB8AC3E}">
        <p14:creationId xmlns:p14="http://schemas.microsoft.com/office/powerpoint/2010/main" val="2655811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66BFB-6514-4C04-D0FF-B65921E09CDC}"/>
              </a:ext>
            </a:extLst>
          </p:cNvPr>
          <p:cNvSpPr>
            <a:spLocks noGrp="1"/>
          </p:cNvSpPr>
          <p:nvPr>
            <p:ph type="title"/>
          </p:nvPr>
        </p:nvSpPr>
        <p:spPr/>
        <p:txBody>
          <a:bodyPr/>
          <a:lstStyle/>
          <a:p>
            <a:r>
              <a:rPr lang="pt-BR" dirty="0"/>
              <a:t>A importância da saúde mental</a:t>
            </a:r>
          </a:p>
        </p:txBody>
      </p:sp>
      <p:pic>
        <p:nvPicPr>
          <p:cNvPr id="4" name="Gráfico 3">
            <a:extLst>
              <a:ext uri="{FF2B5EF4-FFF2-40B4-BE49-F238E27FC236}">
                <a16:creationId xmlns:a16="http://schemas.microsoft.com/office/drawing/2014/main" id="{13CF6FC9-5C40-D491-1477-F1DA34126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10310" y="1895216"/>
            <a:ext cx="4971380" cy="4587874"/>
          </a:xfrm>
          <a:prstGeom prst="rect">
            <a:avLst/>
          </a:prstGeom>
        </p:spPr>
      </p:pic>
      <p:sp>
        <p:nvSpPr>
          <p:cNvPr id="7" name="CaixaDeTexto 6">
            <a:extLst>
              <a:ext uri="{FF2B5EF4-FFF2-40B4-BE49-F238E27FC236}">
                <a16:creationId xmlns:a16="http://schemas.microsoft.com/office/drawing/2014/main" id="{D32505AF-BD7D-4C37-CF78-4A4BBC7FE623}"/>
              </a:ext>
            </a:extLst>
          </p:cNvPr>
          <p:cNvSpPr txBox="1"/>
          <p:nvPr/>
        </p:nvSpPr>
        <p:spPr>
          <a:xfrm>
            <a:off x="4586287" y="5056484"/>
            <a:ext cx="3019426" cy="646331"/>
          </a:xfrm>
          <a:prstGeom prst="rect">
            <a:avLst/>
          </a:prstGeom>
          <a:noFill/>
        </p:spPr>
        <p:txBody>
          <a:bodyPr wrap="square">
            <a:spAutoFit/>
          </a:bodyPr>
          <a:lstStyle/>
          <a:p>
            <a:pPr algn="ctr"/>
            <a:r>
              <a:rPr lang="pt-BR" b="1" dirty="0">
                <a:solidFill>
                  <a:schemeClr val="bg1"/>
                </a:solidFill>
              </a:rPr>
              <a:t>Alimentação </a:t>
            </a:r>
          </a:p>
          <a:p>
            <a:pPr algn="ctr"/>
            <a:r>
              <a:rPr lang="pt-BR" b="1" dirty="0">
                <a:solidFill>
                  <a:schemeClr val="bg1"/>
                </a:solidFill>
              </a:rPr>
              <a:t>Saudável¹</a:t>
            </a:r>
          </a:p>
        </p:txBody>
      </p:sp>
      <p:sp>
        <p:nvSpPr>
          <p:cNvPr id="10" name="CaixaDeTexto 9">
            <a:extLst>
              <a:ext uri="{FF2B5EF4-FFF2-40B4-BE49-F238E27FC236}">
                <a16:creationId xmlns:a16="http://schemas.microsoft.com/office/drawing/2014/main" id="{D5D3EC6B-B36C-DD44-6379-7349EAF623EF}"/>
              </a:ext>
            </a:extLst>
          </p:cNvPr>
          <p:cNvSpPr txBox="1"/>
          <p:nvPr/>
        </p:nvSpPr>
        <p:spPr>
          <a:xfrm>
            <a:off x="3947372" y="2828318"/>
            <a:ext cx="1799746" cy="646331"/>
          </a:xfrm>
          <a:prstGeom prst="rect">
            <a:avLst/>
          </a:prstGeom>
          <a:noFill/>
        </p:spPr>
        <p:txBody>
          <a:bodyPr wrap="square">
            <a:spAutoFit/>
          </a:bodyPr>
          <a:lstStyle/>
          <a:p>
            <a:pPr algn="ctr"/>
            <a:r>
              <a:rPr lang="pt-BR" b="1" dirty="0">
                <a:solidFill>
                  <a:schemeClr val="bg1"/>
                </a:solidFill>
              </a:rPr>
              <a:t>Bem-estar mental³ </a:t>
            </a:r>
          </a:p>
        </p:txBody>
      </p:sp>
      <p:sp>
        <p:nvSpPr>
          <p:cNvPr id="11" name="CaixaDeTexto 10">
            <a:extLst>
              <a:ext uri="{FF2B5EF4-FFF2-40B4-BE49-F238E27FC236}">
                <a16:creationId xmlns:a16="http://schemas.microsoft.com/office/drawing/2014/main" id="{64177A58-B017-9635-79EF-DD3A23A9B68C}"/>
              </a:ext>
            </a:extLst>
          </p:cNvPr>
          <p:cNvSpPr txBox="1"/>
          <p:nvPr/>
        </p:nvSpPr>
        <p:spPr>
          <a:xfrm>
            <a:off x="6709159" y="2966817"/>
            <a:ext cx="1252585" cy="369332"/>
          </a:xfrm>
          <a:prstGeom prst="rect">
            <a:avLst/>
          </a:prstGeom>
          <a:noFill/>
        </p:spPr>
        <p:txBody>
          <a:bodyPr wrap="square">
            <a:spAutoFit/>
          </a:bodyPr>
          <a:lstStyle/>
          <a:p>
            <a:pPr algn="r"/>
            <a:r>
              <a:rPr lang="pt-BR" b="1" dirty="0">
                <a:solidFill>
                  <a:schemeClr val="bg1"/>
                </a:solidFill>
              </a:rPr>
              <a:t>Vacinação²</a:t>
            </a:r>
            <a:r>
              <a:rPr lang="pt-BR" b="1" dirty="0"/>
              <a:t> </a:t>
            </a:r>
          </a:p>
        </p:txBody>
      </p:sp>
      <p:pic>
        <p:nvPicPr>
          <p:cNvPr id="29" name="Gráfico 28">
            <a:extLst>
              <a:ext uri="{FF2B5EF4-FFF2-40B4-BE49-F238E27FC236}">
                <a16:creationId xmlns:a16="http://schemas.microsoft.com/office/drawing/2014/main" id="{3C0C63DD-B942-41AE-3BE7-37E318C0A4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91" y="211398"/>
            <a:ext cx="805009" cy="985504"/>
          </a:xfrm>
          <a:prstGeom prst="rect">
            <a:avLst/>
          </a:prstGeom>
        </p:spPr>
      </p:pic>
    </p:spTree>
    <p:extLst>
      <p:ext uri="{BB962C8B-B14F-4D97-AF65-F5344CB8AC3E}">
        <p14:creationId xmlns:p14="http://schemas.microsoft.com/office/powerpoint/2010/main" val="349467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0120A-839C-EC97-3CC7-6DB1B237BF38}"/>
              </a:ext>
            </a:extLst>
          </p:cNvPr>
          <p:cNvSpPr>
            <a:spLocks noGrp="1"/>
          </p:cNvSpPr>
          <p:nvPr>
            <p:ph type="title"/>
          </p:nvPr>
        </p:nvSpPr>
        <p:spPr/>
        <p:txBody>
          <a:bodyPr/>
          <a:lstStyle/>
          <a:p>
            <a:r>
              <a:rPr lang="pt-BR" sz="3200" dirty="0"/>
              <a:t>Sobre a saúde mental</a:t>
            </a:r>
          </a:p>
        </p:txBody>
      </p:sp>
      <p:sp>
        <p:nvSpPr>
          <p:cNvPr id="3" name="Espaço Reservado para Conteúdo 2">
            <a:extLst>
              <a:ext uri="{FF2B5EF4-FFF2-40B4-BE49-F238E27FC236}">
                <a16:creationId xmlns:a16="http://schemas.microsoft.com/office/drawing/2014/main" id="{BFBDAD2B-A37C-47D9-83FD-5194F2FDBD66}"/>
              </a:ext>
            </a:extLst>
          </p:cNvPr>
          <p:cNvSpPr>
            <a:spLocks noGrp="1"/>
          </p:cNvSpPr>
          <p:nvPr>
            <p:ph idx="1"/>
          </p:nvPr>
        </p:nvSpPr>
        <p:spPr>
          <a:xfrm>
            <a:off x="584971" y="1825625"/>
            <a:ext cx="10768829" cy="2769989"/>
          </a:xfrm>
          <a:noFill/>
        </p:spPr>
        <p:txBody>
          <a:bodyPr wrap="square">
            <a:spAutoFit/>
          </a:bodyPr>
          <a:lstStyle/>
          <a:p>
            <a:pPr marL="0">
              <a:spcAft>
                <a:spcPts val="800"/>
              </a:spcAft>
            </a:pPr>
            <a:r>
              <a:rPr lang="pt-BR" dirty="0">
                <a:solidFill>
                  <a:srgbClr val="233B4B"/>
                </a:solidFill>
              </a:rPr>
              <a:t>Vocês sabiam que </a:t>
            </a:r>
            <a:r>
              <a:rPr lang="pt-BR" b="1" dirty="0">
                <a:solidFill>
                  <a:srgbClr val="233B4B"/>
                </a:solidFill>
              </a:rPr>
              <a:t>75% dos transtornos mentais começam na infância </a:t>
            </a:r>
            <a:r>
              <a:rPr lang="pt-BR" dirty="0">
                <a:solidFill>
                  <a:srgbClr val="233B4B"/>
                </a:solidFill>
              </a:rPr>
              <a:t>e metade deles antes dos 14 anos?</a:t>
            </a:r>
            <a:r>
              <a:rPr lang="pt-BR" baseline="30000" dirty="0">
                <a:solidFill>
                  <a:srgbClr val="233B4B"/>
                </a:solidFill>
              </a:rPr>
              <a:t>3</a:t>
            </a:r>
          </a:p>
          <a:p>
            <a:pPr marL="0">
              <a:spcAft>
                <a:spcPts val="800"/>
              </a:spcAft>
            </a:pPr>
            <a:endParaRPr lang="pt-BR" baseline="30000" dirty="0">
              <a:solidFill>
                <a:srgbClr val="233B4B"/>
              </a:solidFill>
            </a:endParaRPr>
          </a:p>
          <a:p>
            <a:pPr marL="0">
              <a:spcAft>
                <a:spcPts val="800"/>
              </a:spcAft>
            </a:pPr>
            <a:r>
              <a:rPr lang="pt-BR" dirty="0">
                <a:solidFill>
                  <a:srgbClr val="233B4B"/>
                </a:solidFill>
              </a:rPr>
              <a:t>Isso mostra como é essencial cuidarmos da mente dos nossos pequenos desde cedo, quando falamos de </a:t>
            </a:r>
            <a:r>
              <a:rPr lang="pt-BR" b="1" dirty="0">
                <a:solidFill>
                  <a:srgbClr val="233B4B"/>
                </a:solidFill>
              </a:rPr>
              <a:t>saúde mental</a:t>
            </a:r>
            <a:r>
              <a:rPr lang="pt-BR" dirty="0">
                <a:solidFill>
                  <a:srgbClr val="233B4B"/>
                </a:solidFill>
              </a:rPr>
              <a:t>, isto é, o bem-estar e uma boa relação com o meio em que estamos inseridos, aliados a um bom funcionamento psicossocial.</a:t>
            </a:r>
            <a:r>
              <a:rPr lang="pt-BR" baseline="30000" dirty="0">
                <a:solidFill>
                  <a:srgbClr val="233B4B"/>
                </a:solidFill>
              </a:rPr>
              <a:t>3</a:t>
            </a:r>
            <a:endParaRPr lang="pt-BR" dirty="0">
              <a:solidFill>
                <a:srgbClr val="233B4B"/>
              </a:solidFill>
            </a:endParaRPr>
          </a:p>
        </p:txBody>
      </p:sp>
      <p:sp>
        <p:nvSpPr>
          <p:cNvPr id="4" name="Espaço Reservado para Conteúdo 2">
            <a:extLst>
              <a:ext uri="{FF2B5EF4-FFF2-40B4-BE49-F238E27FC236}">
                <a16:creationId xmlns:a16="http://schemas.microsoft.com/office/drawing/2014/main" id="{F9ABFFB2-8B53-7F6B-EFBB-16678CC6C69C}"/>
              </a:ext>
            </a:extLst>
          </p:cNvPr>
          <p:cNvSpPr txBox="1">
            <a:spLocks/>
          </p:cNvSpPr>
          <p:nvPr/>
        </p:nvSpPr>
        <p:spPr>
          <a:xfrm>
            <a:off x="584971" y="4780482"/>
            <a:ext cx="11107919" cy="1089529"/>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Aft>
                <a:spcPts val="800"/>
              </a:spcAft>
            </a:pPr>
            <a:r>
              <a:rPr lang="pt-BR" dirty="0">
                <a:solidFill>
                  <a:srgbClr val="233B4B"/>
                </a:solidFill>
              </a:rPr>
              <a:t>Assim, é importante criarmos um ambiente no qual as crianças se </a:t>
            </a:r>
            <a:r>
              <a:rPr lang="pt-BR" b="1" dirty="0">
                <a:solidFill>
                  <a:srgbClr val="233B4B"/>
                </a:solidFill>
              </a:rPr>
              <a:t>sintam seguras e entendidas, sem medo ou vergonha de falar sobre seus sentimentos</a:t>
            </a:r>
            <a:r>
              <a:rPr lang="pt-BR" dirty="0">
                <a:solidFill>
                  <a:srgbClr val="233B4B"/>
                </a:solidFill>
              </a:rPr>
              <a:t>.</a:t>
            </a:r>
            <a:r>
              <a:rPr lang="pt-BR" baseline="30000" dirty="0">
                <a:solidFill>
                  <a:srgbClr val="233B4B"/>
                </a:solidFill>
              </a:rPr>
              <a:t>3</a:t>
            </a:r>
            <a:endParaRPr lang="pt-BR" dirty="0">
              <a:solidFill>
                <a:srgbClr val="233B4B"/>
              </a:solidFill>
            </a:endParaRPr>
          </a:p>
        </p:txBody>
      </p:sp>
      <p:pic>
        <p:nvPicPr>
          <p:cNvPr id="5" name="Gráfico 4">
            <a:extLst>
              <a:ext uri="{FF2B5EF4-FFF2-40B4-BE49-F238E27FC236}">
                <a16:creationId xmlns:a16="http://schemas.microsoft.com/office/drawing/2014/main" id="{74EE98C8-A0E1-7568-6182-CB91E1E097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191" y="211398"/>
            <a:ext cx="805009" cy="985504"/>
          </a:xfrm>
          <a:prstGeom prst="rect">
            <a:avLst/>
          </a:prstGeom>
        </p:spPr>
      </p:pic>
    </p:spTree>
    <p:extLst>
      <p:ext uri="{BB962C8B-B14F-4D97-AF65-F5344CB8AC3E}">
        <p14:creationId xmlns:p14="http://schemas.microsoft.com/office/powerpoint/2010/main" val="80247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0120A-839C-EC97-3CC7-6DB1B237BF38}"/>
              </a:ext>
            </a:extLst>
          </p:cNvPr>
          <p:cNvSpPr>
            <a:spLocks noGrp="1"/>
          </p:cNvSpPr>
          <p:nvPr>
            <p:ph type="title"/>
          </p:nvPr>
        </p:nvSpPr>
        <p:spPr/>
        <p:txBody>
          <a:bodyPr/>
          <a:lstStyle/>
          <a:p>
            <a:r>
              <a:rPr lang="pt-BR" dirty="0"/>
              <a:t>Como podemos apoiar as crianças?</a:t>
            </a:r>
            <a:r>
              <a:rPr lang="pt-BR" baseline="30000" dirty="0"/>
              <a:t>1</a:t>
            </a:r>
          </a:p>
        </p:txBody>
      </p:sp>
      <p:sp>
        <p:nvSpPr>
          <p:cNvPr id="3" name="Espaço Reservado para Conteúdo 2">
            <a:extLst>
              <a:ext uri="{FF2B5EF4-FFF2-40B4-BE49-F238E27FC236}">
                <a16:creationId xmlns:a16="http://schemas.microsoft.com/office/drawing/2014/main" id="{BFBDAD2B-A37C-47D9-83FD-5194F2FDBD66}"/>
              </a:ext>
            </a:extLst>
          </p:cNvPr>
          <p:cNvSpPr>
            <a:spLocks noGrp="1"/>
          </p:cNvSpPr>
          <p:nvPr>
            <p:ph idx="1"/>
          </p:nvPr>
        </p:nvSpPr>
        <p:spPr>
          <a:xfrm>
            <a:off x="838200" y="1825625"/>
            <a:ext cx="7067550" cy="3767185"/>
          </a:xfrm>
          <a:noFill/>
        </p:spPr>
        <p:txBody>
          <a:bodyPr vert="horz" wrap="square" lIns="91440" tIns="45720" rIns="91440" bIns="45720" rtlCol="0">
            <a:spAutoFit/>
          </a:bodyPr>
          <a:lstStyle/>
          <a:p>
            <a:pPr marL="457200" indent="-457200">
              <a:spcAft>
                <a:spcPts val="800"/>
              </a:spcAft>
              <a:buFont typeface="+mj-lt"/>
              <a:buAutoNum type="arabicPeriod"/>
            </a:pPr>
            <a:r>
              <a:rPr lang="pt-BR" b="1" dirty="0">
                <a:solidFill>
                  <a:srgbClr val="233B4B"/>
                </a:solidFill>
              </a:rPr>
              <a:t>Seja um ponto de apoio</a:t>
            </a:r>
            <a:r>
              <a:rPr lang="pt-BR" dirty="0">
                <a:solidFill>
                  <a:srgbClr val="233B4B"/>
                </a:solidFill>
              </a:rPr>
              <a:t>: estar presente e criar uma rotina previsível ajuda as crianças a se sentirem mais seguras, criando um ambiente acolhedor.</a:t>
            </a:r>
            <a:r>
              <a:rPr lang="pt-BR" baseline="30000" dirty="0">
                <a:solidFill>
                  <a:srgbClr val="233B4B"/>
                </a:solidFill>
              </a:rPr>
              <a:t>3</a:t>
            </a:r>
          </a:p>
          <a:p>
            <a:pPr marL="457200" indent="-457200">
              <a:spcAft>
                <a:spcPts val="800"/>
              </a:spcAft>
              <a:buFont typeface="+mj-lt"/>
              <a:buAutoNum type="arabicPeriod"/>
            </a:pPr>
            <a:endParaRPr lang="pt-BR" baseline="30000" dirty="0">
              <a:solidFill>
                <a:srgbClr val="233B4B"/>
              </a:solidFill>
            </a:endParaRPr>
          </a:p>
          <a:p>
            <a:pPr marL="457200" indent="-457200">
              <a:spcAft>
                <a:spcPts val="800"/>
              </a:spcAft>
              <a:buFont typeface="+mj-lt"/>
              <a:buAutoNum type="arabicPeriod"/>
            </a:pPr>
            <a:r>
              <a:rPr lang="pt-BR" b="1" dirty="0">
                <a:solidFill>
                  <a:srgbClr val="233B4B"/>
                </a:solidFill>
              </a:rPr>
              <a:t>Ensine a gerenciar o estresse</a:t>
            </a:r>
            <a:r>
              <a:rPr lang="pt-BR" dirty="0">
                <a:solidFill>
                  <a:srgbClr val="233B4B"/>
                </a:solidFill>
              </a:rPr>
              <a:t>: quando algo ruim acontecer, ensine a criança a parar, respirar, pensar e depois agir. Isso a ajuda a lidar com o estresse e mostra que você também se preocupa com o que ela está sentindo.</a:t>
            </a:r>
            <a:r>
              <a:rPr lang="pt-BR" baseline="30000" dirty="0">
                <a:solidFill>
                  <a:srgbClr val="233B4B"/>
                </a:solidFill>
              </a:rPr>
              <a:t>3</a:t>
            </a:r>
          </a:p>
        </p:txBody>
      </p:sp>
      <p:pic>
        <p:nvPicPr>
          <p:cNvPr id="6" name="Gráfico 5">
            <a:extLst>
              <a:ext uri="{FF2B5EF4-FFF2-40B4-BE49-F238E27FC236}">
                <a16:creationId xmlns:a16="http://schemas.microsoft.com/office/drawing/2014/main" id="{5D6630D4-9AF3-3071-2992-CBB34D15B3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31209" y="1905000"/>
            <a:ext cx="3337995" cy="4305300"/>
          </a:xfrm>
          <a:prstGeom prst="rect">
            <a:avLst/>
          </a:prstGeom>
        </p:spPr>
      </p:pic>
      <p:pic>
        <p:nvPicPr>
          <p:cNvPr id="4" name="Gráfico 3">
            <a:extLst>
              <a:ext uri="{FF2B5EF4-FFF2-40B4-BE49-F238E27FC236}">
                <a16:creationId xmlns:a16="http://schemas.microsoft.com/office/drawing/2014/main" id="{9F0E2FB6-62C3-E993-B4E6-2B491BF27E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91" y="211398"/>
            <a:ext cx="805009" cy="985504"/>
          </a:xfrm>
          <a:prstGeom prst="rect">
            <a:avLst/>
          </a:prstGeom>
        </p:spPr>
      </p:pic>
    </p:spTree>
    <p:extLst>
      <p:ext uri="{BB962C8B-B14F-4D97-AF65-F5344CB8AC3E}">
        <p14:creationId xmlns:p14="http://schemas.microsoft.com/office/powerpoint/2010/main" val="63120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20120A-839C-EC97-3CC7-6DB1B237BF38}"/>
              </a:ext>
            </a:extLst>
          </p:cNvPr>
          <p:cNvSpPr>
            <a:spLocks noGrp="1"/>
          </p:cNvSpPr>
          <p:nvPr>
            <p:ph type="title"/>
          </p:nvPr>
        </p:nvSpPr>
        <p:spPr/>
        <p:txBody>
          <a:bodyPr/>
          <a:lstStyle/>
          <a:p>
            <a:r>
              <a:rPr lang="pt-BR" dirty="0"/>
              <a:t>Como podemos apoiar as crianças?</a:t>
            </a:r>
            <a:r>
              <a:rPr lang="pt-BR" baseline="30000" dirty="0"/>
              <a:t>3</a:t>
            </a:r>
          </a:p>
        </p:txBody>
      </p:sp>
      <p:sp>
        <p:nvSpPr>
          <p:cNvPr id="3" name="Espaço Reservado para Conteúdo 2">
            <a:extLst>
              <a:ext uri="{FF2B5EF4-FFF2-40B4-BE49-F238E27FC236}">
                <a16:creationId xmlns:a16="http://schemas.microsoft.com/office/drawing/2014/main" id="{BFBDAD2B-A37C-47D9-83FD-5194F2FDBD66}"/>
              </a:ext>
            </a:extLst>
          </p:cNvPr>
          <p:cNvSpPr>
            <a:spLocks noGrp="1"/>
          </p:cNvSpPr>
          <p:nvPr>
            <p:ph idx="1"/>
          </p:nvPr>
        </p:nvSpPr>
        <p:spPr>
          <a:xfrm>
            <a:off x="701042" y="1854704"/>
            <a:ext cx="4180674" cy="3416320"/>
          </a:xfrm>
          <a:noFill/>
        </p:spPr>
        <p:txBody>
          <a:bodyPr vert="horz" wrap="square" lIns="91440" tIns="45720" rIns="91440" bIns="45720" rtlCol="0">
            <a:spAutoFit/>
          </a:bodyPr>
          <a:lstStyle/>
          <a:p>
            <a:pPr marL="0" indent="0">
              <a:spcAft>
                <a:spcPts val="800"/>
              </a:spcAft>
              <a:buNone/>
            </a:pPr>
            <a:r>
              <a:rPr lang="pt-BR" dirty="0">
                <a:solidFill>
                  <a:srgbClr val="233B4B"/>
                </a:solidFill>
              </a:rPr>
              <a:t>3. </a:t>
            </a:r>
            <a:r>
              <a:rPr lang="pt-BR" b="1" dirty="0">
                <a:solidFill>
                  <a:srgbClr val="233B4B"/>
                </a:solidFill>
              </a:rPr>
              <a:t>Ajude a gerir emoções fortes</a:t>
            </a:r>
            <a:r>
              <a:rPr lang="pt-BR" dirty="0">
                <a:solidFill>
                  <a:srgbClr val="233B4B"/>
                </a:solidFill>
              </a:rPr>
              <a:t>: as crianças olham para os adultos como exemplos. Quando você mesmo está lidando com emoções fortes, mostre como você pode expressá-las de uma maneira saudável. Isso ensina as crianças a fazerem o mesmo.</a:t>
            </a:r>
            <a:r>
              <a:rPr lang="pt-BR" baseline="30000" dirty="0">
                <a:solidFill>
                  <a:srgbClr val="233B4B"/>
                </a:solidFill>
              </a:rPr>
              <a:t>3</a:t>
            </a:r>
          </a:p>
        </p:txBody>
      </p:sp>
      <p:sp>
        <p:nvSpPr>
          <p:cNvPr id="6" name="Espaço Reservado para Conteúdo 2">
            <a:extLst>
              <a:ext uri="{FF2B5EF4-FFF2-40B4-BE49-F238E27FC236}">
                <a16:creationId xmlns:a16="http://schemas.microsoft.com/office/drawing/2014/main" id="{D056F5A7-87DA-61D0-6835-69166BEA9818}"/>
              </a:ext>
            </a:extLst>
          </p:cNvPr>
          <p:cNvSpPr txBox="1">
            <a:spLocks/>
          </p:cNvSpPr>
          <p:nvPr/>
        </p:nvSpPr>
        <p:spPr>
          <a:xfrm>
            <a:off x="701042" y="5790172"/>
            <a:ext cx="11160129" cy="757130"/>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A4852"/>
                </a:solidFill>
                <a:latin typeface="Proxima Nova" panose="0200050603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A4852"/>
                </a:solidFill>
                <a:latin typeface="Proxima Nova" panose="0200050603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A4852"/>
                </a:solidFill>
                <a:latin typeface="Proxima Nova" panose="0200050603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A4852"/>
                </a:solidFill>
                <a:latin typeface="Proxima Nova" panose="0200050603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800"/>
              </a:spcAft>
              <a:buNone/>
            </a:pPr>
            <a:r>
              <a:rPr lang="pt-BR" dirty="0">
                <a:solidFill>
                  <a:srgbClr val="233B4B"/>
                </a:solidFill>
              </a:rPr>
              <a:t>4. </a:t>
            </a:r>
            <a:r>
              <a:rPr lang="pt-BR" b="1" dirty="0">
                <a:solidFill>
                  <a:srgbClr val="233B4B"/>
                </a:solidFill>
              </a:rPr>
              <a:t>Cuide de si mesmo</a:t>
            </a:r>
            <a:r>
              <a:rPr lang="pt-BR" dirty="0">
                <a:solidFill>
                  <a:srgbClr val="233B4B"/>
                </a:solidFill>
              </a:rPr>
              <a:t>: uma mente saudável permite que você seja um melhor apoio para os jovens. Se precisar, buscar ajuda de amigos ou profissionais.</a:t>
            </a:r>
            <a:r>
              <a:rPr lang="pt-BR" baseline="30000" dirty="0">
                <a:solidFill>
                  <a:srgbClr val="233B4B"/>
                </a:solidFill>
              </a:rPr>
              <a:t>3</a:t>
            </a:r>
          </a:p>
        </p:txBody>
      </p:sp>
      <p:pic>
        <p:nvPicPr>
          <p:cNvPr id="9" name="Gráfico 8">
            <a:extLst>
              <a:ext uri="{FF2B5EF4-FFF2-40B4-BE49-F238E27FC236}">
                <a16:creationId xmlns:a16="http://schemas.microsoft.com/office/drawing/2014/main" id="{6D03F640-1684-2861-C16D-A75F81973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2364" y="1794618"/>
            <a:ext cx="5591440" cy="3870113"/>
          </a:xfrm>
          <a:prstGeom prst="rect">
            <a:avLst/>
          </a:prstGeom>
        </p:spPr>
      </p:pic>
      <p:pic>
        <p:nvPicPr>
          <p:cNvPr id="4" name="Gráfico 3">
            <a:extLst>
              <a:ext uri="{FF2B5EF4-FFF2-40B4-BE49-F238E27FC236}">
                <a16:creationId xmlns:a16="http://schemas.microsoft.com/office/drawing/2014/main" id="{E7FEC8A8-1692-29F3-57D2-69712C6898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91" y="211398"/>
            <a:ext cx="805009" cy="985504"/>
          </a:xfrm>
          <a:prstGeom prst="rect">
            <a:avLst/>
          </a:prstGeom>
        </p:spPr>
      </p:pic>
    </p:spTree>
    <p:extLst>
      <p:ext uri="{BB962C8B-B14F-4D97-AF65-F5344CB8AC3E}">
        <p14:creationId xmlns:p14="http://schemas.microsoft.com/office/powerpoint/2010/main" val="855638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366BFB-6514-4C04-D0FF-B65921E09CDC}"/>
              </a:ext>
            </a:extLst>
          </p:cNvPr>
          <p:cNvSpPr>
            <a:spLocks noGrp="1"/>
          </p:cNvSpPr>
          <p:nvPr>
            <p:ph type="title"/>
          </p:nvPr>
        </p:nvSpPr>
        <p:spPr/>
        <p:txBody>
          <a:bodyPr/>
          <a:lstStyle/>
          <a:p>
            <a:r>
              <a:rPr lang="pt-BR" dirty="0"/>
              <a:t>A importância da vacinação</a:t>
            </a:r>
          </a:p>
        </p:txBody>
      </p:sp>
      <p:sp>
        <p:nvSpPr>
          <p:cNvPr id="3" name="CaixaDeTexto 2">
            <a:extLst>
              <a:ext uri="{FF2B5EF4-FFF2-40B4-BE49-F238E27FC236}">
                <a16:creationId xmlns:a16="http://schemas.microsoft.com/office/drawing/2014/main" id="{505226D8-FBC9-58F7-BF96-3626B96B86E9}"/>
              </a:ext>
            </a:extLst>
          </p:cNvPr>
          <p:cNvSpPr txBox="1"/>
          <p:nvPr/>
        </p:nvSpPr>
        <p:spPr>
          <a:xfrm>
            <a:off x="185931" y="1626610"/>
            <a:ext cx="4118214" cy="1384995"/>
          </a:xfrm>
          <a:prstGeom prst="rect">
            <a:avLst/>
          </a:prstGeom>
          <a:noFill/>
        </p:spPr>
        <p:txBody>
          <a:bodyPr wrap="square" rtlCol="0">
            <a:spAutoFit/>
          </a:bodyPr>
          <a:lstStyle/>
          <a:p>
            <a:r>
              <a:rPr lang="pt-BR" sz="1400" dirty="0">
                <a:effectLst/>
                <a:latin typeface="Proxima Nova" panose="020B0604020202020204" charset="0"/>
              </a:rPr>
              <a:t>Por: </a:t>
            </a:r>
            <a:r>
              <a:rPr lang="pt-BR" sz="1400" b="1" dirty="0">
                <a:effectLst/>
                <a:latin typeface="Proxima Nova" panose="020B0604020202020204" charset="0"/>
              </a:rPr>
              <a:t>Dra. Melissa Palmieri</a:t>
            </a:r>
            <a:br>
              <a:rPr lang="pt-BR" sz="1400" dirty="0">
                <a:effectLst/>
                <a:latin typeface="Proxima Nova" panose="020B0604020202020204" charset="0"/>
              </a:rPr>
            </a:br>
            <a:r>
              <a:rPr lang="pt-BR" sz="1400" b="1" dirty="0">
                <a:effectLst/>
                <a:latin typeface="Proxima Nova" panose="020B0604020202020204" charset="0"/>
              </a:rPr>
              <a:t>CRM-SP 100.979</a:t>
            </a:r>
            <a:br>
              <a:rPr lang="pt-BR" sz="1400" dirty="0">
                <a:effectLst/>
                <a:latin typeface="Proxima Nova" panose="020B0604020202020204" charset="0"/>
              </a:rPr>
            </a:br>
            <a:r>
              <a:rPr lang="pt-BR" sz="1400" dirty="0">
                <a:effectLst/>
                <a:latin typeface="Proxima Nova" panose="020B0604020202020204" charset="0"/>
              </a:rPr>
              <a:t>Diretora da Sociedade Brasileira de Imunizações – Regional São Paulo (</a:t>
            </a:r>
            <a:r>
              <a:rPr lang="pt-BR" sz="1400" dirty="0" err="1">
                <a:effectLst/>
                <a:latin typeface="Proxima Nova" panose="020B0604020202020204" charset="0"/>
              </a:rPr>
              <a:t>SBIm</a:t>
            </a:r>
            <a:r>
              <a:rPr lang="pt-BR" sz="1400" dirty="0">
                <a:effectLst/>
                <a:latin typeface="Proxima Nova" panose="020B0604020202020204" charset="0"/>
              </a:rPr>
              <a:t>) SP; Membro do Departamento Científico de Imunizações da Sociedade Brasileira de Pediatria (SBP)</a:t>
            </a:r>
            <a:endParaRPr lang="pt-BR" sz="1400" dirty="0">
              <a:latin typeface="Proxima Nova" panose="020B0604020202020204" charset="0"/>
            </a:endParaRPr>
          </a:p>
        </p:txBody>
      </p:sp>
      <p:pic>
        <p:nvPicPr>
          <p:cNvPr id="11" name="Gráfico 10">
            <a:extLst>
              <a:ext uri="{FF2B5EF4-FFF2-40B4-BE49-F238E27FC236}">
                <a16:creationId xmlns:a16="http://schemas.microsoft.com/office/drawing/2014/main" id="{A467BDE2-DB3F-F046-00EA-7807765B5B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4150" y="1921374"/>
            <a:ext cx="4939877" cy="4558800"/>
          </a:xfrm>
          <a:prstGeom prst="rect">
            <a:avLst/>
          </a:prstGeom>
        </p:spPr>
      </p:pic>
      <p:sp>
        <p:nvSpPr>
          <p:cNvPr id="4" name="CaixaDeTexto 3">
            <a:extLst>
              <a:ext uri="{FF2B5EF4-FFF2-40B4-BE49-F238E27FC236}">
                <a16:creationId xmlns:a16="http://schemas.microsoft.com/office/drawing/2014/main" id="{D5E09D63-317B-60B1-694C-8B64179F41A6}"/>
              </a:ext>
            </a:extLst>
          </p:cNvPr>
          <p:cNvSpPr txBox="1"/>
          <p:nvPr/>
        </p:nvSpPr>
        <p:spPr>
          <a:xfrm>
            <a:off x="4954587" y="5056484"/>
            <a:ext cx="3019426" cy="646331"/>
          </a:xfrm>
          <a:prstGeom prst="rect">
            <a:avLst/>
          </a:prstGeom>
          <a:noFill/>
        </p:spPr>
        <p:txBody>
          <a:bodyPr wrap="square">
            <a:spAutoFit/>
          </a:bodyPr>
          <a:lstStyle/>
          <a:p>
            <a:pPr algn="ctr"/>
            <a:r>
              <a:rPr lang="pt-BR" b="1" dirty="0">
                <a:solidFill>
                  <a:schemeClr val="bg1"/>
                </a:solidFill>
              </a:rPr>
              <a:t>Alimentação </a:t>
            </a:r>
          </a:p>
          <a:p>
            <a:pPr algn="ctr"/>
            <a:r>
              <a:rPr lang="pt-BR" b="1" dirty="0">
                <a:solidFill>
                  <a:schemeClr val="bg1"/>
                </a:solidFill>
              </a:rPr>
              <a:t>Saudável¹</a:t>
            </a:r>
          </a:p>
        </p:txBody>
      </p:sp>
      <p:sp>
        <p:nvSpPr>
          <p:cNvPr id="5" name="CaixaDeTexto 4">
            <a:extLst>
              <a:ext uri="{FF2B5EF4-FFF2-40B4-BE49-F238E27FC236}">
                <a16:creationId xmlns:a16="http://schemas.microsoft.com/office/drawing/2014/main" id="{C6C615F3-5CAB-3C74-E4FD-8E39C56B9A5C}"/>
              </a:ext>
            </a:extLst>
          </p:cNvPr>
          <p:cNvSpPr txBox="1"/>
          <p:nvPr/>
        </p:nvSpPr>
        <p:spPr>
          <a:xfrm>
            <a:off x="4315672" y="2828318"/>
            <a:ext cx="1799746" cy="646331"/>
          </a:xfrm>
          <a:prstGeom prst="rect">
            <a:avLst/>
          </a:prstGeom>
          <a:noFill/>
        </p:spPr>
        <p:txBody>
          <a:bodyPr wrap="square">
            <a:spAutoFit/>
          </a:bodyPr>
          <a:lstStyle/>
          <a:p>
            <a:pPr algn="ctr"/>
            <a:r>
              <a:rPr lang="pt-BR" b="1" dirty="0">
                <a:solidFill>
                  <a:schemeClr val="bg1"/>
                </a:solidFill>
              </a:rPr>
              <a:t>Bem-estar mental³ </a:t>
            </a:r>
          </a:p>
        </p:txBody>
      </p:sp>
      <p:sp>
        <p:nvSpPr>
          <p:cNvPr id="6" name="CaixaDeTexto 5">
            <a:extLst>
              <a:ext uri="{FF2B5EF4-FFF2-40B4-BE49-F238E27FC236}">
                <a16:creationId xmlns:a16="http://schemas.microsoft.com/office/drawing/2014/main" id="{A5720388-2179-661D-4686-C3274AD29C04}"/>
              </a:ext>
            </a:extLst>
          </p:cNvPr>
          <p:cNvSpPr txBox="1"/>
          <p:nvPr/>
        </p:nvSpPr>
        <p:spPr>
          <a:xfrm>
            <a:off x="7077459" y="2966817"/>
            <a:ext cx="1226031" cy="369332"/>
          </a:xfrm>
          <a:prstGeom prst="rect">
            <a:avLst/>
          </a:prstGeom>
          <a:noFill/>
        </p:spPr>
        <p:txBody>
          <a:bodyPr wrap="square">
            <a:spAutoFit/>
          </a:bodyPr>
          <a:lstStyle/>
          <a:p>
            <a:pPr algn="r"/>
            <a:r>
              <a:rPr lang="pt-BR" b="1" dirty="0">
                <a:solidFill>
                  <a:schemeClr val="bg1"/>
                </a:solidFill>
              </a:rPr>
              <a:t>Vacinação²</a:t>
            </a:r>
            <a:r>
              <a:rPr lang="pt-BR" b="1" dirty="0"/>
              <a:t> </a:t>
            </a:r>
          </a:p>
        </p:txBody>
      </p:sp>
      <p:pic>
        <p:nvPicPr>
          <p:cNvPr id="8" name="Gráfico 7">
            <a:extLst>
              <a:ext uri="{FF2B5EF4-FFF2-40B4-BE49-F238E27FC236}">
                <a16:creationId xmlns:a16="http://schemas.microsoft.com/office/drawing/2014/main" id="{D8BB4111-FB68-7A2B-741C-4B2364888D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801" y="259527"/>
            <a:ext cx="787400" cy="909847"/>
          </a:xfrm>
          <a:prstGeom prst="rect">
            <a:avLst/>
          </a:prstGeom>
        </p:spPr>
      </p:pic>
    </p:spTree>
    <p:extLst>
      <p:ext uri="{BB962C8B-B14F-4D97-AF65-F5344CB8AC3E}">
        <p14:creationId xmlns:p14="http://schemas.microsoft.com/office/powerpoint/2010/main" val="68768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F5406-E8F9-D20F-77A6-BCF5EF15EC9A}"/>
              </a:ext>
            </a:extLst>
          </p:cNvPr>
          <p:cNvSpPr>
            <a:spLocks noGrp="1"/>
          </p:cNvSpPr>
          <p:nvPr>
            <p:ph type="title"/>
          </p:nvPr>
        </p:nvSpPr>
        <p:spPr>
          <a:xfrm>
            <a:off x="911189" y="294337"/>
            <a:ext cx="7489861" cy="966049"/>
          </a:xfrm>
        </p:spPr>
        <p:txBody>
          <a:bodyPr>
            <a:noAutofit/>
          </a:bodyPr>
          <a:lstStyle/>
          <a:p>
            <a:r>
              <a:rPr lang="pt-BR" dirty="0"/>
              <a:t>Mensagens-alvo desta apresentação</a:t>
            </a:r>
            <a:endParaRPr lang="en-US" b="1" dirty="0"/>
          </a:p>
        </p:txBody>
      </p:sp>
      <p:sp>
        <p:nvSpPr>
          <p:cNvPr id="5" name="TextBox 4">
            <a:extLst>
              <a:ext uri="{FF2B5EF4-FFF2-40B4-BE49-F238E27FC236}">
                <a16:creationId xmlns:a16="http://schemas.microsoft.com/office/drawing/2014/main" id="{67B6A5C5-1529-D0EC-5973-7CD130E26F01}"/>
              </a:ext>
            </a:extLst>
          </p:cNvPr>
          <p:cNvSpPr txBox="1"/>
          <p:nvPr/>
        </p:nvSpPr>
        <p:spPr>
          <a:xfrm>
            <a:off x="268415" y="1818284"/>
            <a:ext cx="5094176" cy="4524315"/>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pt-BR" sz="2400" dirty="0">
                <a:solidFill>
                  <a:srgbClr val="3A4852"/>
                </a:solidFill>
                <a:effectLst/>
                <a:latin typeface="Proxima Nova" panose="02000506030000020004" pitchFamily="50" charset="0"/>
                <a:ea typeface="Times New Roman" panose="02020603050405020304" pitchFamily="18" charset="0"/>
                <a:cs typeface="Calibri" panose="020F0502020204030204" pitchFamily="34" charset="0"/>
              </a:rPr>
              <a:t>Existem vacinas/doses importantes para esta faixa etária.</a:t>
            </a:r>
          </a:p>
          <a:p>
            <a:pPr marL="342900" lvl="0" indent="-342900">
              <a:buSzPts val="1000"/>
              <a:buFont typeface="Symbol" panose="05050102010706020507" pitchFamily="18" charset="2"/>
              <a:buChar char=""/>
              <a:tabLst>
                <a:tab pos="457200" algn="l"/>
              </a:tabLst>
            </a:pPr>
            <a:endParaRPr lang="en-US" sz="2400" dirty="0">
              <a:solidFill>
                <a:srgbClr val="3A4852"/>
              </a:solidFill>
              <a:effectLst/>
              <a:latin typeface="Proxima Nova" panose="02000506030000020004" pitchFamily="50"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2400" dirty="0">
                <a:solidFill>
                  <a:srgbClr val="3A4852"/>
                </a:solidFill>
                <a:effectLst/>
                <a:latin typeface="Proxima Nova" panose="02000506030000020004" pitchFamily="50" charset="0"/>
                <a:ea typeface="Times New Roman" panose="02020603050405020304" pitchFamily="18" charset="0"/>
                <a:cs typeface="Calibri" panose="020F0502020204030204" pitchFamily="34" charset="0"/>
              </a:rPr>
              <a:t>Contextualizar a importância da prevenção dos cânceres causados pelo HPV através da vacinação.</a:t>
            </a:r>
          </a:p>
          <a:p>
            <a:pPr marL="342900" lvl="0" indent="-342900">
              <a:buSzPts val="1000"/>
              <a:buFont typeface="Symbol" panose="05050102010706020507" pitchFamily="18" charset="2"/>
              <a:buChar char=""/>
              <a:tabLst>
                <a:tab pos="457200" algn="l"/>
              </a:tabLst>
            </a:pPr>
            <a:endParaRPr lang="en-US" sz="2400" dirty="0">
              <a:solidFill>
                <a:srgbClr val="3A4852"/>
              </a:solidFill>
              <a:effectLst/>
              <a:latin typeface="Proxima Nova" panose="02000506030000020004" pitchFamily="50" charset="0"/>
              <a:ea typeface="Calibri" panose="020F0502020204030204" pitchFamily="34"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pt-BR" sz="2400" dirty="0">
                <a:solidFill>
                  <a:srgbClr val="3A4852"/>
                </a:solidFill>
                <a:effectLst/>
                <a:latin typeface="Proxima Nova" panose="02000506030000020004" pitchFamily="50" charset="0"/>
                <a:ea typeface="Times New Roman" panose="02020603050405020304" pitchFamily="18" charset="0"/>
                <a:cs typeface="Calibri" panose="020F0502020204030204" pitchFamily="34" charset="0"/>
              </a:rPr>
              <a:t>E</a:t>
            </a:r>
            <a:r>
              <a:rPr lang="pt-BR" sz="2400" dirty="0">
                <a:solidFill>
                  <a:srgbClr val="3A4852"/>
                </a:solidFill>
                <a:latin typeface="Proxima Nova" panose="02000506030000020004" pitchFamily="50" charset="0"/>
                <a:ea typeface="Times New Roman" panose="02020603050405020304" pitchFamily="18" charset="0"/>
                <a:cs typeface="Calibri" panose="020F0502020204030204" pitchFamily="34" charset="0"/>
              </a:rPr>
              <a:t>xplicar a importância</a:t>
            </a:r>
            <a:r>
              <a:rPr lang="pt-BR" sz="2400" dirty="0">
                <a:solidFill>
                  <a:srgbClr val="3A4852"/>
                </a:solidFill>
                <a:effectLst/>
                <a:latin typeface="Proxima Nova" panose="02000506030000020004" pitchFamily="50" charset="0"/>
                <a:ea typeface="Times New Roman" panose="02020603050405020304" pitchFamily="18" charset="0"/>
                <a:cs typeface="Calibri" panose="020F0502020204030204" pitchFamily="34" charset="0"/>
              </a:rPr>
              <a:t> da dose de reforço da Meningocócica Conjugada Quadrivalente (ACWY) para prevenir a doença.</a:t>
            </a:r>
            <a:endParaRPr lang="pt-BR" sz="2400" dirty="0">
              <a:solidFill>
                <a:srgbClr val="3A4852"/>
              </a:solidFill>
              <a:latin typeface="Proxima Nova" panose="02000506030000020004" pitchFamily="50" charset="0"/>
              <a:ea typeface="Calibri" panose="020F0502020204030204" pitchFamily="34" charset="0"/>
              <a:cs typeface="Calibri" panose="020F0502020204030204" pitchFamily="34" charset="0"/>
            </a:endParaRPr>
          </a:p>
        </p:txBody>
      </p:sp>
      <p:pic>
        <p:nvPicPr>
          <p:cNvPr id="17" name="Imagem 16">
            <a:extLst>
              <a:ext uri="{FF2B5EF4-FFF2-40B4-BE49-F238E27FC236}">
                <a16:creationId xmlns:a16="http://schemas.microsoft.com/office/drawing/2014/main" id="{680D6D26-D2BD-3DA4-BB58-B0ED975DC51B}"/>
              </a:ext>
            </a:extLst>
          </p:cNvPr>
          <p:cNvPicPr>
            <a:picLocks noChangeAspect="1"/>
          </p:cNvPicPr>
          <p:nvPr/>
        </p:nvPicPr>
        <p:blipFill>
          <a:blip r:embed="rId2"/>
          <a:stretch>
            <a:fillRect/>
          </a:stretch>
        </p:blipFill>
        <p:spPr>
          <a:xfrm>
            <a:off x="5703397" y="2329755"/>
            <a:ext cx="5608684" cy="3501375"/>
          </a:xfrm>
          <a:prstGeom prst="rect">
            <a:avLst/>
          </a:prstGeom>
        </p:spPr>
      </p:pic>
      <p:sp>
        <p:nvSpPr>
          <p:cNvPr id="18" name="Retângulo 17">
            <a:extLst>
              <a:ext uri="{FF2B5EF4-FFF2-40B4-BE49-F238E27FC236}">
                <a16:creationId xmlns:a16="http://schemas.microsoft.com/office/drawing/2014/main" id="{8C851237-2F0E-A7C8-0BD3-A69632BFB2D2}"/>
              </a:ext>
            </a:extLst>
          </p:cNvPr>
          <p:cNvSpPr/>
          <p:nvPr/>
        </p:nvSpPr>
        <p:spPr>
          <a:xfrm>
            <a:off x="7694428" y="3134144"/>
            <a:ext cx="2925947" cy="14672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3ABC99"/>
                </a:solidFill>
                <a:latin typeface="Proxima Nova" panose="020B0604020202020204" charset="0"/>
              </a:rPr>
              <a:t>Vacinas importantes </a:t>
            </a:r>
          </a:p>
          <a:p>
            <a:pPr algn="ctr"/>
            <a:r>
              <a:rPr lang="pt-BR" dirty="0">
                <a:latin typeface="Proxima Nova" panose="020B0604020202020204" charset="0"/>
              </a:rPr>
              <a:t>faixa etária 9-11 anos</a:t>
            </a:r>
          </a:p>
          <a:p>
            <a:pPr algn="ctr"/>
            <a:r>
              <a:rPr lang="pt-BR" sz="2400" dirty="0">
                <a:latin typeface="Proxima Nova" panose="020B0604020202020204" charset="0"/>
              </a:rPr>
              <a:t>- </a:t>
            </a:r>
            <a:r>
              <a:rPr lang="pt-BR" sz="2000" dirty="0">
                <a:latin typeface="Proxima Nova" panose="020B0604020202020204" charset="0"/>
              </a:rPr>
              <a:t>Meningites</a:t>
            </a:r>
          </a:p>
          <a:p>
            <a:pPr algn="ctr"/>
            <a:r>
              <a:rPr lang="pt-BR" sz="2000" dirty="0">
                <a:latin typeface="Proxima Nova" panose="020B0604020202020204" charset="0"/>
              </a:rPr>
              <a:t>- HPV</a:t>
            </a:r>
          </a:p>
        </p:txBody>
      </p:sp>
    </p:spTree>
    <p:extLst>
      <p:ext uri="{BB962C8B-B14F-4D97-AF65-F5344CB8AC3E}">
        <p14:creationId xmlns:p14="http://schemas.microsoft.com/office/powerpoint/2010/main" val="2918259179"/>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8979</TotalTime>
  <Words>2620</Words>
  <Application>Microsoft Office PowerPoint</Application>
  <PresentationFormat>Widescreen</PresentationFormat>
  <Paragraphs>158</Paragraphs>
  <Slides>29</Slides>
  <Notes>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29</vt:i4>
      </vt:variant>
    </vt:vector>
  </HeadingPairs>
  <TitlesOfParts>
    <vt:vector size="35" baseType="lpstr">
      <vt:lpstr>Symbol</vt:lpstr>
      <vt:lpstr>Invention-Bold</vt:lpstr>
      <vt:lpstr>Arial</vt:lpstr>
      <vt:lpstr>Calibri</vt:lpstr>
      <vt:lpstr>Proxima Nova</vt:lpstr>
      <vt:lpstr>Tema do Office</vt:lpstr>
      <vt:lpstr>Saúde na ponta da língua –  Um guia rápido para o cuidado da saúde física e mental de crianças de 9 a 11 anos</vt:lpstr>
      <vt:lpstr>O conteúdo desta apresentação foi desenvolvido exclusivamente como guia para educação em bem- -estar, englobando a saúde mental, alimentação saudável e vacinação. A escola e o corpo docente devem fazer os ajustes que julguem necessários, caso tenham interesse em levar este conhecimento aos estudantes.</vt:lpstr>
      <vt:lpstr>Objetivos</vt:lpstr>
      <vt:lpstr>A importância da saúde mental</vt:lpstr>
      <vt:lpstr>Sobre a saúde mental</vt:lpstr>
      <vt:lpstr>Como podemos apoiar as crianças?1</vt:lpstr>
      <vt:lpstr>Como podemos apoiar as crianças?3</vt:lpstr>
      <vt:lpstr>A importância da vacinação</vt:lpstr>
      <vt:lpstr>Mensagens-alvo desta apresentação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Como se compara com uma prova?</vt:lpstr>
      <vt:lpstr>Vamos destacar algumas doenças e vacinas importantes: </vt:lpstr>
      <vt:lpstr>HPV – Como acontece na prática?</vt:lpstr>
      <vt:lpstr>Por que se prevenir contra o HPV?</vt:lpstr>
      <vt:lpstr>Vacina contra meningite meningocócica</vt:lpstr>
      <vt:lpstr>Vacina contra meningite meningocócica</vt:lpstr>
      <vt:lpstr>Conclusão</vt:lpstr>
      <vt:lpstr>A importância da alimentação saudável</vt:lpstr>
      <vt:lpstr>Nutrição infantil</vt:lpstr>
      <vt:lpstr>Os impactos de uma boa nutrição</vt:lpstr>
      <vt:lpstr>Com isso em mente, contribuímos uma infância saudável a todos.</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13369 - Aula educador  9-11a</dc:title>
  <dc:creator>Victor Melo</dc:creator>
  <cp:lastModifiedBy>Kauê Chagas</cp:lastModifiedBy>
  <cp:revision>99</cp:revision>
  <dcterms:created xsi:type="dcterms:W3CDTF">2023-06-30T18:27:48Z</dcterms:created>
  <dcterms:modified xsi:type="dcterms:W3CDTF">2024-09-30T17:26:37Z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27fd646-07cb-4c4e-a107-4e4d6b30ba1b_Enabled">
    <vt:lpwstr>true</vt:lpwstr>
  </property>
  <property fmtid="{D5CDD505-2E9C-101B-9397-08002B2CF9AE}" pid="3" name="MSIP_Label_927fd646-07cb-4c4e-a107-4e4d6b30ba1b_SetDate">
    <vt:lpwstr>2024-04-15T11:38:24Z</vt:lpwstr>
  </property>
  <property fmtid="{D5CDD505-2E9C-101B-9397-08002B2CF9AE}" pid="4" name="MSIP_Label_927fd646-07cb-4c4e-a107-4e4d6b30ba1b_Method">
    <vt:lpwstr>Privileged</vt:lpwstr>
  </property>
  <property fmtid="{D5CDD505-2E9C-101B-9397-08002B2CF9AE}" pid="5" name="MSIP_Label_927fd646-07cb-4c4e-a107-4e4d6b30ba1b_Name">
    <vt:lpwstr>927fd646-07cb-4c4e-a107-4e4d6b30ba1b</vt:lpwstr>
  </property>
  <property fmtid="{D5CDD505-2E9C-101B-9397-08002B2CF9AE}" pid="6" name="MSIP_Label_927fd646-07cb-4c4e-a107-4e4d6b30ba1b_SiteId">
    <vt:lpwstr>a00de4ec-48a8-43a6-be74-e31274e2060d</vt:lpwstr>
  </property>
  <property fmtid="{D5CDD505-2E9C-101B-9397-08002B2CF9AE}" pid="7" name="MSIP_Label_927fd646-07cb-4c4e-a107-4e4d6b30ba1b_ActionId">
    <vt:lpwstr>43d25d98-dfa6-4d45-98f9-594ba18d9a19</vt:lpwstr>
  </property>
  <property fmtid="{D5CDD505-2E9C-101B-9397-08002B2CF9AE}" pid="8" name="MSIP_Label_927fd646-07cb-4c4e-a107-4e4d6b30ba1b_ContentBits">
    <vt:lpwstr>1</vt:lpwstr>
  </property>
  <property fmtid="{D5CDD505-2E9C-101B-9397-08002B2CF9AE}" pid="9" name="ClassificationContentMarkingHeaderLocations">
    <vt:lpwstr>Tema do Office:10</vt:lpwstr>
  </property>
  <property fmtid="{D5CDD505-2E9C-101B-9397-08002B2CF9AE}" pid="10" name="ClassificationContentMarkingHeaderText">
    <vt:lpwstr>Proprietary</vt:lpwstr>
  </property>
  <property fmtid="{D5CDD505-2E9C-101B-9397-08002B2CF9AE}" pid="11" name="_NewReviewCycle">
    <vt:lpwstr/>
  </property>
</Properties>
</file>