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modernComment_12C_9E4C769E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36_651897C3.xml" ContentType="application/vnd.ms-powerpoint.comments+xml"/>
  <Override PartName="/ppt/comments/modernComment_137_43369DF1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31_DAEA68DA.xml" ContentType="application/vnd.ms-powerpoint.comments+xml"/>
  <Override PartName="/ppt/comments/modernComment_10E_E1425F64.xml" ContentType="application/vnd.ms-powerpoint.comments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94" r:id="rId2"/>
    <p:sldId id="299" r:id="rId3"/>
    <p:sldId id="300" r:id="rId4"/>
    <p:sldId id="308" r:id="rId5"/>
    <p:sldId id="297" r:id="rId6"/>
    <p:sldId id="298" r:id="rId7"/>
    <p:sldId id="301" r:id="rId8"/>
    <p:sldId id="303" r:id="rId9"/>
    <p:sldId id="263" r:id="rId10"/>
    <p:sldId id="264" r:id="rId11"/>
    <p:sldId id="266" r:id="rId12"/>
    <p:sldId id="310" r:id="rId13"/>
    <p:sldId id="267" r:id="rId14"/>
    <p:sldId id="311" r:id="rId15"/>
    <p:sldId id="268" r:id="rId16"/>
    <p:sldId id="304" r:id="rId17"/>
    <p:sldId id="306" r:id="rId18"/>
    <p:sldId id="305" r:id="rId19"/>
    <p:sldId id="270" r:id="rId20"/>
    <p:sldId id="307" r:id="rId21"/>
    <p:sldId id="260" r:id="rId22"/>
  </p:sldIdLst>
  <p:sldSz cx="12192000" cy="6858000"/>
  <p:notesSz cx="6858000" cy="9144000"/>
  <p:embeddedFontLst>
    <p:embeddedFont>
      <p:font typeface="Noto Sans" panose="020B0502040504020204" pitchFamily="3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64BD44-4F69-E72B-3BAA-32DD3D9D59A9}" name="Antonio Palma" initials="" userId="e681364b88438584" providerId="Windows Live"/>
  <p188:author id="{58115F8B-C654-9D39-FAE1-AE256F12A9B0}" name="Pedro Monteiro" initials="PM" userId="S-1-5-21-963854405-647687379-3603305100-4617" providerId="AD"/>
  <p188:author id="{E2015F94-9119-4DAC-511A-53366A786AC0}" name="Iolanda Viana dos Santos" initials="IV" userId="S::i.viana@grupoplanmark.com.br::f60194f4-9319-48a0-9bbb-2b95cca2f04b" providerId="AD"/>
  <p188:author id="{5E5B7EBB-5D76-6082-0EEE-68FD850E5DE3}" name="Barbara Oliveira" initials="BO" userId="S-1-5-21-963854405-647687379-3603305100-4631" providerId="AD"/>
  <p188:author id="{BFB25BDE-0D54-3766-4D65-F5735011D48C}" name="Giulia Carvalho de Moraes" initials="GCdM" userId="S-1-5-21-963854405-647687379-3603305100-2651" providerId="AD"/>
  <p188:author id="{D27DBAE4-3B1E-0368-BB81-0380BF89FB1A}" name="Aileen Monteiro" initials="AM" userId="S-1-5-21-963854405-647687379-3603305100-21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C99"/>
    <a:srgbClr val="3A4852"/>
    <a:srgbClr val="233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764" autoAdjust="0"/>
  </p:normalViewPr>
  <p:slideViewPr>
    <p:cSldViewPr snapToGrid="0">
      <p:cViewPr varScale="1">
        <p:scale>
          <a:sx n="65" d="100"/>
          <a:sy n="65" d="100"/>
        </p:scale>
        <p:origin x="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modernComment_10E_E1425F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0E47F9-C441-4913-B0DE-C473D047E9A8}" authorId="{E2015F94-9119-4DAC-511A-53366A786AC0}" created="2024-08-26T18:05:09.74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79223396" sldId="270"/>
      <ac:spMk id="9" creationId="{4318A4CD-8E98-DBE2-A14B-EF5FB41D7208}"/>
      <ac:txMk cp="19" len="17">
        <ac:context len="67" hash="3192778604"/>
      </ac:txMk>
    </ac:txMkLst>
    <p188:pos x="7384434" y="863485"/>
    <p188:txBody>
      <a:bodyPr/>
      <a:lstStyle/>
      <a:p>
        <a:r>
          <a:rPr lang="pt-BR"/>
          <a:t>Slide atualizado</a:t>
        </a:r>
      </a:p>
    </p188:txBody>
  </p188:cm>
</p188:cmLst>
</file>

<file path=ppt/comments/modernComment_12C_9E4C76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AD7F09-E2B4-446F-AF3D-449609E32154}" authorId="{E2015F94-9119-4DAC-511A-53366A786AC0}" created="2024-08-26T18:09:27.0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5811230" sldId="300"/>
      <ac:spMk id="3" creationId="{775C559F-55F8-C10F-8B10-C192F46C4DF6}"/>
      <ac:txMk cp="223" len="16">
        <ac:context len="289" hash="2731970487"/>
      </ac:txMk>
    </ac:txMkLst>
    <p188:pos x="10562303" y="1831975"/>
    <p188:txBody>
      <a:bodyPr/>
      <a:lstStyle/>
      <a:p>
        <a:r>
          <a:rPr lang="pt-BR"/>
          <a:t>Slide atualizado</a:t>
        </a:r>
      </a:p>
    </p188:txBody>
  </p188:cm>
  <p188:cm id="{DEB0A58C-9D1D-4CD7-B1B5-639169A42B28}" authorId="{E2015F94-9119-4DAC-511A-53366A786AC0}" created="2024-08-26T18:20:37.12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5811230" sldId="300"/>
      <ac:spMk id="3" creationId="{775C559F-55F8-C10F-8B10-C192F46C4DF6}"/>
      <ac:txMk cp="64" len="35">
        <ac:context len="289" hash="2731970487"/>
      </ac:txMk>
    </ac:txMkLst>
    <p188:pos x="10562303" y="401381"/>
    <p188:txBody>
      <a:bodyPr/>
      <a:lstStyle/>
      <a:p>
        <a:r>
          <a:rPr lang="pt-BR"/>
          <a:t>Atualizado</a:t>
        </a:r>
      </a:p>
    </p188:txBody>
  </p188:cm>
  <p188:cm id="{D1662EEB-FD0B-4176-BB8F-E1856E04B8EC}" authorId="{E2015F94-9119-4DAC-511A-53366A786AC0}" created="2024-08-26T18:21:00.58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5811230" sldId="300"/>
      <ac:spMk id="3" creationId="{775C559F-55F8-C10F-8B10-C192F46C4DF6}"/>
      <ac:txMk cp="109" len="11">
        <ac:context len="289" hash="2731970487"/>
      </ac:txMk>
    </ac:txMkLst>
    <p188:pos x="7317658" y="725846"/>
    <p188:txBody>
      <a:bodyPr/>
      <a:lstStyle/>
      <a:p>
        <a:r>
          <a:rPr lang="pt-BR"/>
          <a:t>Atualizado</a:t>
        </a:r>
      </a:p>
    </p188:txBody>
  </p188:cm>
</p188:cmLst>
</file>

<file path=ppt/comments/modernComment_131_DAEA68D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4D9EFC-F3E8-4409-B262-8038BB894AA0}" authorId="{E2015F94-9119-4DAC-511A-53366A786AC0}" created="2024-08-26T18:04:21.7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72795354" sldId="305"/>
      <ac:spMk id="3" creationId="{405C6BEB-1B1B-64FF-5469-BB853ECF144E}"/>
      <ac:txMk cp="39" len="24">
        <ac:context len="325" hash="2971960279"/>
      </ac:txMk>
    </ac:txMkLst>
    <p188:pos x="4049047" y="681601"/>
    <p188:txBody>
      <a:bodyPr/>
      <a:lstStyle/>
      <a:p>
        <a:r>
          <a:rPr lang="pt-BR"/>
          <a:t>Slide atualizado</a:t>
        </a:r>
      </a:p>
    </p188:txBody>
  </p188:cm>
</p188:cmLst>
</file>

<file path=ppt/comments/modernComment_136_651897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B8C0B6-41CD-4A6B-AEDC-7063EAAF6CE0}" authorId="{E2015F94-9119-4DAC-511A-53366A786AC0}" created="2024-08-26T18:07:44.28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96110531" sldId="310"/>
      <ac:spMk id="29" creationId="{E24B5063-9BE4-AA76-72BA-BBF515920A12}"/>
      <ac:txMk cp="55" len="19">
        <ac:context len="90" hash="3370419742"/>
      </ac:txMk>
    </ac:txMkLst>
    <p188:pos x="3245083" y="1068443"/>
    <p188:txBody>
      <a:bodyPr/>
      <a:lstStyle/>
      <a:p>
        <a:r>
          <a:rPr lang="pt-BR"/>
          <a:t>Slide atualizado</a:t>
        </a:r>
      </a:p>
    </p188:txBody>
  </p188:cm>
</p188:cmLst>
</file>

<file path=ppt/comments/modernComment_137_43369D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F0F901-F25A-4903-B4DB-0F7B84CF7972}" authorId="{E2015F94-9119-4DAC-511A-53366A786AC0}" created="2024-08-26T18:07:04.91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27652849" sldId="311"/>
      <ac:spMk id="6" creationId="{123D5FE4-47A2-67EB-852A-8502FA60015C}"/>
      <ac:txMk cp="64" len="11">
        <ac:context len="101" hash="3603370187"/>
      </ac:txMk>
    </ac:txMkLst>
    <p188:pos x="2114237" y="1378512"/>
    <p188:txBody>
      <a:bodyPr/>
      <a:lstStyle/>
      <a:p>
        <a:r>
          <a:rPr lang="pt-BR"/>
          <a:t>Slide atualizado</a:t>
        </a:r>
      </a:p>
    </p188:txBody>
  </p188:cm>
  <p188:cm id="{FC107708-F89A-4DE0-A141-B80B4EEB23A9}" authorId="{E2015F94-9119-4DAC-511A-53366A786AC0}" created="2024-08-26T18:21:59.75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27652849" sldId="311"/>
      <ac:spMk id="5" creationId="{AD560DCF-B692-FAC8-AD52-737B941DD68E}"/>
      <ac:txMk cp="75" len="36">
        <ac:context len="112" hash="49522246"/>
      </ac:txMk>
    </ac:txMkLst>
    <p188:pos x="3500586" y="1375858"/>
    <p188:txBody>
      <a:bodyPr/>
      <a:lstStyle/>
      <a:p>
        <a:r>
          <a:rPr lang="pt-BR"/>
          <a:t>Atualizado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01430-4202-418D-93D1-8553671B5202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A201-275B-4E96-91E1-306596266A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34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A201-275B-4E96-91E1-306596266A0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28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A201-275B-4E96-91E1-306596266A0B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21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A201-275B-4E96-91E1-306596266A0B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85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A201-275B-4E96-91E1-306596266A0B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72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A201-275B-4E96-91E1-306596266A0B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09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F83BC-6A50-A52C-EE69-60A1B78D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10477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D2AF40-329C-31A7-0C2B-AC9051F05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10477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10" name="Imagem 9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8D5B4EEF-8149-920C-8C15-0439945BF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5" r="19390"/>
          <a:stretch/>
        </p:blipFill>
        <p:spPr>
          <a:xfrm>
            <a:off x="5348576" y="5932032"/>
            <a:ext cx="1494848" cy="7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8193C57-3399-94B3-5795-1A8AF953A5B3}"/>
              </a:ext>
            </a:extLst>
          </p:cNvPr>
          <p:cNvSpPr/>
          <p:nvPr userDrawn="1"/>
        </p:nvSpPr>
        <p:spPr>
          <a:xfrm>
            <a:off x="0" y="1"/>
            <a:ext cx="12192000" cy="1350628"/>
          </a:xfrm>
          <a:prstGeom prst="rect">
            <a:avLst/>
          </a:prstGeom>
          <a:solidFill>
            <a:srgbClr val="233B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922C41-1CC1-183A-3AA9-5C86EB26B130}"/>
              </a:ext>
            </a:extLst>
          </p:cNvPr>
          <p:cNvSpPr txBox="1"/>
          <p:nvPr userDrawn="1"/>
        </p:nvSpPr>
        <p:spPr>
          <a:xfrm>
            <a:off x="8343195" y="566241"/>
            <a:ext cx="3722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0" u="none" strike="noStrike" baseline="0" dirty="0">
                <a:solidFill>
                  <a:schemeClr val="bg1"/>
                </a:solidFill>
                <a:latin typeface="Invention-Bold"/>
              </a:rPr>
              <a:t>#</a:t>
            </a:r>
            <a:r>
              <a:rPr lang="pt-BR" sz="2400" b="1" i="0" u="none" strike="noStrike" kern="1200" baseline="0" dirty="0">
                <a:solidFill>
                  <a:schemeClr val="bg1"/>
                </a:solidFill>
                <a:latin typeface="Invention-Bold"/>
                <a:ea typeface="+mn-ea"/>
                <a:cs typeface="+mn-cs"/>
              </a:rPr>
              <a:t>VACINADOSVAMOSLONGE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D447CD-E3A4-AAF9-9262-7E35135C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8C34E-7105-F339-6402-BA776FB6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D967AF-0A47-0CF8-4C43-3153A3F1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20FA-1746-441C-A232-8F8E946EF116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0A92CE-C25E-3939-E004-A79AC6E6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AD2F6E-26C6-8609-333D-5611422C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BD30-A6FC-4B6B-8112-165EDF529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4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8193C57-3399-94B3-5795-1A8AF953A5B3}"/>
              </a:ext>
            </a:extLst>
          </p:cNvPr>
          <p:cNvSpPr/>
          <p:nvPr userDrawn="1"/>
        </p:nvSpPr>
        <p:spPr>
          <a:xfrm>
            <a:off x="0" y="1"/>
            <a:ext cx="12192000" cy="1350628"/>
          </a:xfrm>
          <a:prstGeom prst="rect">
            <a:avLst/>
          </a:prstGeom>
          <a:solidFill>
            <a:srgbClr val="233B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D447CD-E3A4-AAF9-9262-7E35135C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F8C34E-7105-F339-6402-BA776FB6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D967AF-0A47-0CF8-4C43-3153A3F1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20FA-1746-441C-A232-8F8E946EF116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0A92CE-C25E-3939-E004-A79AC6E6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AD2F6E-26C6-8609-333D-5611422C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BD30-A6FC-4B6B-8112-165EDF529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5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5A5B6A5E-A509-567B-220B-81F32A562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8810">
            <a:off x="-2180807" y="-2407871"/>
            <a:ext cx="6666666" cy="58666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6A73FA-DD5F-F1A0-F2ED-C28442BE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E36231-2FEC-3120-0A5D-1F5CDC6A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379F2-D42B-0F72-AF6F-126C742E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20FA-1746-441C-A232-8F8E946EF116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F4047B-9B66-F341-8DE5-4EA72018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D98DDF-B4D6-B295-CAFE-9E936CBB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BD30-A6FC-4B6B-8112-165EDF529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1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96B80-3E7E-42C7-D21E-2F819AA1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61DA9-D708-30AE-EB97-40BE1D052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8D267D-E125-742A-9F0E-29BA56C78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2FBE49-4BFF-FC15-2A5D-059E90AC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20FA-1746-441C-A232-8F8E946EF116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D40B98-29C4-3681-A4E9-CB69218D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50A98E-2D0D-68FA-8312-6A41166F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BD30-A6FC-4B6B-8112-165EDF529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53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926C0-2273-A8E7-4A0B-06C58B10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AB5136-BDD8-32AD-CE58-85A553E9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20FA-1746-441C-A232-8F8E946EF116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0CEBA6-4542-38ED-FB7C-99721530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6EB1E1-BD8F-8657-60C4-C0ADC1E9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BD30-A6FC-4B6B-8112-165EDF529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2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2A67D-567D-CE54-7A5D-336BCF73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20FA-1746-441C-A232-8F8E946EF116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FC6047-F9B1-0E70-4EE5-AE9D3A2A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5914DD-4B61-B1C8-C4C1-5B65C2DB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CBD30-A6FC-4B6B-8112-165EDF5294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34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0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AD565B-9305-E412-C4BD-2B908022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457C36-5DE3-022C-A219-EA1B1D16E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1ACE44-C73E-F9CA-0996-E349CA0AE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20FA-1746-441C-A232-8F8E946EF116}" type="datetimeFigureOut">
              <a:rPr lang="pt-BR" smtClean="0"/>
              <a:pPr/>
              <a:t>27/08/2024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B290AE-8CB0-F05D-BFE4-A3392A06E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A1B0C-1C19-E649-96D3-BD763CCBE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CBD30-A6FC-4B6B-8112-165EDF5294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B19F95-7380-D3FD-9489-ADBDCA24AD37}"/>
              </a:ext>
            </a:extLst>
          </p:cNvPr>
          <p:cNvSpPr/>
          <p:nvPr userDrawn="1"/>
        </p:nvSpPr>
        <p:spPr>
          <a:xfrm>
            <a:off x="5314950" y="-630237"/>
            <a:ext cx="495300" cy="495300"/>
          </a:xfrm>
          <a:prstGeom prst="rect">
            <a:avLst/>
          </a:prstGeom>
          <a:solidFill>
            <a:srgbClr val="3A4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3B1491D-7804-ADC5-FBA4-507380E00984}"/>
              </a:ext>
            </a:extLst>
          </p:cNvPr>
          <p:cNvSpPr/>
          <p:nvPr userDrawn="1"/>
        </p:nvSpPr>
        <p:spPr>
          <a:xfrm>
            <a:off x="5886452" y="-630237"/>
            <a:ext cx="495300" cy="495300"/>
          </a:xfrm>
          <a:prstGeom prst="rect">
            <a:avLst/>
          </a:prstGeom>
          <a:solidFill>
            <a:srgbClr val="3AB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8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A4852"/>
          </a:solidFill>
          <a:latin typeface="Proxima Nova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3A4852"/>
          </a:solidFill>
          <a:latin typeface="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4852"/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4852"/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A4852"/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A4852"/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6_651897C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37_43369DF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1_DAEA68DA.xml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18/10/relationships/comments" Target="../comments/modernComment_10E_E1425F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t/news-room/feature-stories/detail/how-do-vaccines-work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2C_9E4C769E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AF816E5-DD73-A39D-EC66-8CA82E7D302A}"/>
              </a:ext>
            </a:extLst>
          </p:cNvPr>
          <p:cNvSpPr/>
          <p:nvPr/>
        </p:nvSpPr>
        <p:spPr>
          <a:xfrm>
            <a:off x="0" y="1625207"/>
            <a:ext cx="12192000" cy="4120654"/>
          </a:xfrm>
          <a:prstGeom prst="rect">
            <a:avLst/>
          </a:prstGeom>
          <a:solidFill>
            <a:srgbClr val="233B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F4FF97-98EF-3163-C646-EB4F3778A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87" y="2653908"/>
            <a:ext cx="11477625" cy="1803792"/>
          </a:xfrm>
        </p:spPr>
        <p:txBody>
          <a:bodyPr anchor="t">
            <a:no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Saúde na ponta da língua – </a:t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Um guia rápido para o cuidado da saúde física e mental de crianças de 6 a 9 anos</a:t>
            </a:r>
            <a:endParaRPr lang="pt-BR" sz="4000" dirty="0">
              <a:solidFill>
                <a:srgbClr val="3AB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4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6E841-641F-B998-AD9B-FE17FE53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782"/>
            <a:ext cx="10515600" cy="103184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As vacinas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724A1F-AE6B-E2E7-4F8E-0F51772D9437}"/>
              </a:ext>
            </a:extLst>
          </p:cNvPr>
          <p:cNvSpPr txBox="1"/>
          <p:nvPr/>
        </p:nvSpPr>
        <p:spPr>
          <a:xfrm>
            <a:off x="838200" y="1642581"/>
            <a:ext cx="106253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t-BR" sz="2400" dirty="0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400" b="1" dirty="0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vacinas</a:t>
            </a:r>
            <a:r>
              <a:rPr lang="pt-BR" sz="2400" dirty="0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são produzidas a partir de p</a:t>
            </a:r>
            <a:r>
              <a:rPr lang="pt-BR" sz="2400" dirty="0">
                <a:solidFill>
                  <a:srgbClr val="233B4B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artes enfraquecidas ou inativadas de um determinado organismo. </a:t>
            </a:r>
            <a:r>
              <a:rPr lang="pt-BR" sz="2400" dirty="0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2400" dirty="0">
                <a:solidFill>
                  <a:srgbClr val="233B4B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sta versão enfraquecida não causará a doença na pessoa que recebe a vacina, mas desafia o seu sistema imunitário a responder como o teria feito na sua primeira reação ao verdadeiro agente patogênico.</a:t>
            </a:r>
            <a:r>
              <a:rPr lang="pt-BR" sz="2400" baseline="30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4</a:t>
            </a:r>
            <a:endParaRPr lang="en-US" sz="2400" baseline="30000" dirty="0">
              <a:solidFill>
                <a:srgbClr val="233B4B"/>
              </a:solidFill>
              <a:effectLst/>
              <a:latin typeface="Proxima Nova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F3B3E72-C6D4-A00C-E6AC-57743C722511}"/>
              </a:ext>
            </a:extLst>
          </p:cNvPr>
          <p:cNvSpPr txBox="1"/>
          <p:nvPr/>
        </p:nvSpPr>
        <p:spPr>
          <a:xfrm>
            <a:off x="893074" y="4236343"/>
            <a:ext cx="5257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33B4B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Para otimizar a produção de anticorpos, </a:t>
            </a:r>
            <a:r>
              <a:rPr lang="pt-BR" sz="2400" dirty="0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400" b="1" dirty="0">
                <a:solidFill>
                  <a:srgbClr val="233B4B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necessário tomar as vacinas no tempo e número correto</a:t>
            </a:r>
            <a:r>
              <a:rPr lang="pt-BR" sz="2400" dirty="0">
                <a:solidFill>
                  <a:srgbClr val="233B4B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conforme as indicações da Sbim</a:t>
            </a:r>
            <a:r>
              <a:rPr lang="pt-BR" sz="2400" baseline="30000" dirty="0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pt-BR" sz="2400" baseline="30000" dirty="0">
              <a:solidFill>
                <a:srgbClr val="233B4B"/>
              </a:solidFill>
              <a:latin typeface="Proxima Nova" panose="02000506030000020004" pitchFamily="50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D7D654A-D98A-3961-B833-2D4C782A3617}"/>
              </a:ext>
            </a:extLst>
          </p:cNvPr>
          <p:cNvSpPr txBox="1"/>
          <p:nvPr/>
        </p:nvSpPr>
        <p:spPr>
          <a:xfrm>
            <a:off x="126881" y="6460773"/>
            <a:ext cx="6440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Sbim</a:t>
            </a:r>
            <a:r>
              <a:rPr lang="pt-BR" dirty="0">
                <a:solidFill>
                  <a:srgbClr val="233B4B"/>
                </a:solidFill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>
                <a:solidFill>
                  <a:srgbClr val="233B4B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Sociedade Brasileira de Imunizações</a:t>
            </a:r>
            <a:endParaRPr lang="pt-BR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968D3D3-165A-8F67-1851-533908DF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35" y="3627979"/>
            <a:ext cx="5257800" cy="2352615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7CAD667C-15C1-B85A-2539-04B4E0F4E717}"/>
              </a:ext>
            </a:extLst>
          </p:cNvPr>
          <p:cNvSpPr txBox="1"/>
          <p:nvPr/>
        </p:nvSpPr>
        <p:spPr>
          <a:xfrm>
            <a:off x="7553077" y="6091441"/>
            <a:ext cx="307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Adaptado de OMS, 2024</a:t>
            </a:r>
            <a:r>
              <a:rPr lang="pt-BR" sz="1800" baseline="30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4</a:t>
            </a: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D04F4F8B-E72B-97BA-00F7-1CA058792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FB94F-4306-A4FE-87CB-C3C09FC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45" y="174528"/>
            <a:ext cx="8366999" cy="1042625"/>
          </a:xfrm>
        </p:spPr>
        <p:txBody>
          <a:bodyPr>
            <a:noAutofit/>
          </a:bodyPr>
          <a:lstStyle/>
          <a:p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principais doenças e vacinas para crianças </a:t>
            </a:r>
            <a:b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06 a 09 anos</a:t>
            </a:r>
            <a:endParaRPr lang="pt-BR" sz="27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9FD8B81-B948-FE7A-7144-AE8C58AB10AB}"/>
              </a:ext>
            </a:extLst>
          </p:cNvPr>
          <p:cNvSpPr txBox="1"/>
          <p:nvPr/>
        </p:nvSpPr>
        <p:spPr>
          <a:xfrm>
            <a:off x="3034061" y="4253602"/>
            <a:ext cx="30671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Febre amarela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</a:p>
          <a:p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Doença viral transmitida por mosquitos, caracterizada por febre alta e icterícia.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AC80E6-AA90-05F6-FA07-B92015AB4D2D}"/>
              </a:ext>
            </a:extLst>
          </p:cNvPr>
          <p:cNvSpPr txBox="1"/>
          <p:nvPr/>
        </p:nvSpPr>
        <p:spPr>
          <a:xfrm>
            <a:off x="3034061" y="1995258"/>
            <a:ext cx="3625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Catapora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</a:p>
          <a:p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Infecção viral com erupções cutâneas e bolhas vermelhas por todo o corpo.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B8178E-32AF-428D-D44B-2AA21D219A85}"/>
              </a:ext>
            </a:extLst>
          </p:cNvPr>
          <p:cNvSpPr txBox="1"/>
          <p:nvPr/>
        </p:nvSpPr>
        <p:spPr>
          <a:xfrm>
            <a:off x="7499927" y="1995258"/>
            <a:ext cx="39091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Meningite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</a:p>
          <a:p>
            <a:pPr algn="r"/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Inflamação das membranas que cobrem o cérebro e a medula espinhal, podendo ser bacteriana, viral ou fúngica.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597B64-DDF9-144D-F9F0-C8DA8AC66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38" y="4253602"/>
            <a:ext cx="3074551" cy="20741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BA6BC7-E267-D262-F4D4-A8C988B5C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7" y="2400869"/>
            <a:ext cx="2176493" cy="2056261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6AEC9A42-5115-B289-3C90-9C6E48F9C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4B3C047-4B66-A3CF-7879-DBA6C2C2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45" y="174528"/>
            <a:ext cx="8366999" cy="1042625"/>
          </a:xfrm>
        </p:spPr>
        <p:txBody>
          <a:bodyPr>
            <a:noAutofit/>
          </a:bodyPr>
          <a:lstStyle/>
          <a:p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principais doenças e vacinas para crianças </a:t>
            </a:r>
            <a:b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06 a 09 anos</a:t>
            </a:r>
            <a:endParaRPr lang="pt-BR" sz="27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4CF83C-A47C-E387-8FC7-16DE69C08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02" y="2764886"/>
            <a:ext cx="2175566" cy="326411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2A2F414-CEEB-BCD3-B82D-06CC42D1EF69}"/>
              </a:ext>
            </a:extLst>
          </p:cNvPr>
          <p:cNvSpPr txBox="1"/>
          <p:nvPr/>
        </p:nvSpPr>
        <p:spPr>
          <a:xfrm>
            <a:off x="1461003" y="4299970"/>
            <a:ext cx="2881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Caxumba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</a:p>
          <a:p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 Infecção viral que causa inchaço doloroso das glândulas salivares.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24B5063-9BE4-AA76-72BA-BBF515920A12}"/>
              </a:ext>
            </a:extLst>
          </p:cNvPr>
          <p:cNvSpPr txBox="1"/>
          <p:nvPr/>
        </p:nvSpPr>
        <p:spPr>
          <a:xfrm>
            <a:off x="7270517" y="4299970"/>
            <a:ext cx="322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Poliomielite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  <a:br>
              <a:rPr lang="pt-BR" sz="2000" b="1" dirty="0">
                <a:solidFill>
                  <a:srgbClr val="233B4B"/>
                </a:solidFill>
                <a:latin typeface="Proxima Nova" panose="02000506030000020004" pitchFamily="50" charset="0"/>
              </a:rPr>
            </a:br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Doença viral que pode causar paralisia e pode ser prevenida pela vacinação.</a:t>
            </a:r>
            <a:endParaRPr lang="pt-BR" sz="2000" b="1" dirty="0">
              <a:solidFill>
                <a:srgbClr val="233B4B"/>
              </a:solidFill>
              <a:latin typeface="Proxima Nova" panose="02000506030000020004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D188B0-9F6E-57E4-9549-AE7ADCABF4D6}"/>
              </a:ext>
            </a:extLst>
          </p:cNvPr>
          <p:cNvSpPr txBox="1"/>
          <p:nvPr/>
        </p:nvSpPr>
        <p:spPr>
          <a:xfrm>
            <a:off x="6848916" y="1918501"/>
            <a:ext cx="36446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Rubéola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</a:p>
          <a:p>
            <a:pPr algn="r"/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Infecção viral geralmente leve, mas perigosa durante a gravidez, pode causar erupção cutânea e febre baixa.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021C68-32C2-81AC-3C6B-A6C0F90E8BF7}"/>
              </a:ext>
            </a:extLst>
          </p:cNvPr>
          <p:cNvSpPr txBox="1"/>
          <p:nvPr/>
        </p:nvSpPr>
        <p:spPr>
          <a:xfrm>
            <a:off x="1461003" y="1918501"/>
            <a:ext cx="340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Sarampo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  <a:endParaRPr lang="pt-BR" sz="2400" b="1" dirty="0">
              <a:solidFill>
                <a:srgbClr val="3ABC99"/>
              </a:solidFill>
              <a:latin typeface="Proxima Nova" panose="02000506030000020004" pitchFamily="50" charset="0"/>
            </a:endParaRPr>
          </a:p>
          <a:p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Infecção viral respiratória com febre e erupção cutânea característica.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629C0C9-7AE2-69E4-038B-5B03546EC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05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82489921-EAFA-4920-5905-3DC03FF7097D}"/>
              </a:ext>
            </a:extLst>
          </p:cNvPr>
          <p:cNvSpPr txBox="1"/>
          <p:nvPr/>
        </p:nvSpPr>
        <p:spPr>
          <a:xfrm>
            <a:off x="3159717" y="2326784"/>
            <a:ext cx="36568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Tétano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</a:p>
          <a:p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Infecção bacteriana grave que leva a espasmos musculares e rigidez, frequentemente associada a feridas.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D421D5F-1D1A-445F-EBD8-86C3DF4A1ECC}"/>
              </a:ext>
            </a:extLst>
          </p:cNvPr>
          <p:cNvSpPr txBox="1"/>
          <p:nvPr/>
        </p:nvSpPr>
        <p:spPr>
          <a:xfrm>
            <a:off x="5846897" y="3761455"/>
            <a:ext cx="33247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Papilomavírus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</a:p>
          <a:p>
            <a:pPr algn="r"/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Vírus que pode causar verrugas genitais e está associado a vários tipos de câncer.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6376F74-0C63-63D7-FEB8-FECAE8256100}"/>
              </a:ext>
            </a:extLst>
          </p:cNvPr>
          <p:cNvSpPr txBox="1">
            <a:spLocks/>
          </p:cNvSpPr>
          <p:nvPr/>
        </p:nvSpPr>
        <p:spPr>
          <a:xfrm>
            <a:off x="804645" y="174528"/>
            <a:ext cx="8366999" cy="104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principais doenças e vacinas para crianças </a:t>
            </a:r>
            <a:b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06 a 09 anos</a:t>
            </a:r>
            <a:endParaRPr lang="pt-BR" sz="27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F95F951-FC14-C4F1-8C19-7F1790917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3195" y="3408745"/>
            <a:ext cx="4016787" cy="184528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AC22C81-617E-183C-6EC2-FB133A915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25" y="1766834"/>
            <a:ext cx="3324747" cy="332433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FCA09A9-FC43-BF1E-B0EC-3DBCCCF03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3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AFB53CF-85C7-F75E-2A24-DDEFAC786090}"/>
              </a:ext>
            </a:extLst>
          </p:cNvPr>
          <p:cNvSpPr txBox="1">
            <a:spLocks/>
          </p:cNvSpPr>
          <p:nvPr/>
        </p:nvSpPr>
        <p:spPr>
          <a:xfrm>
            <a:off x="804645" y="174528"/>
            <a:ext cx="8366999" cy="104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principais doenças e vacinas para crianças </a:t>
            </a:r>
            <a:b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06 a 09 anos</a:t>
            </a:r>
            <a:endParaRPr lang="pt-BR" sz="27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4C31B4C-9967-ED00-C45C-1D3672CAE5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4835862" y="3429000"/>
            <a:ext cx="2449997" cy="3429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1EC9F5-6EE5-B0F0-B482-30348F2BA256}"/>
              </a:ext>
            </a:extLst>
          </p:cNvPr>
          <p:cNvSpPr txBox="1"/>
          <p:nvPr/>
        </p:nvSpPr>
        <p:spPr>
          <a:xfrm>
            <a:off x="7046533" y="2044005"/>
            <a:ext cx="3595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Gripe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  <a:endParaRPr lang="pt-BR" sz="2400" b="1" dirty="0">
              <a:solidFill>
                <a:srgbClr val="3ABC99"/>
              </a:solidFill>
              <a:latin typeface="Proxima Nova" panose="02000506030000020004" pitchFamily="50" charset="0"/>
            </a:endParaRPr>
          </a:p>
          <a:p>
            <a:pPr algn="r"/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Infecção viral respiratória comum com sintomas como febre, tosse e dores no corpo.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560DCF-B692-FAC8-AD52-737B941DD68E}"/>
              </a:ext>
            </a:extLst>
          </p:cNvPr>
          <p:cNvSpPr txBox="1"/>
          <p:nvPr/>
        </p:nvSpPr>
        <p:spPr>
          <a:xfrm>
            <a:off x="1027169" y="2119510"/>
            <a:ext cx="40480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Difteria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  <a:endParaRPr lang="pt-BR" sz="2400" b="1" dirty="0">
              <a:solidFill>
                <a:srgbClr val="3ABC99"/>
              </a:solidFill>
              <a:latin typeface="Proxima Nova" panose="02000506030000020004" pitchFamily="50" charset="0"/>
            </a:endParaRPr>
          </a:p>
          <a:p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Infecção bacteriana que afeta as membranas mucosas da garganta e com sintomas como febre e calafrios.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3D5FE4-47A2-67EB-852A-8502FA60015C}"/>
              </a:ext>
            </a:extLst>
          </p:cNvPr>
          <p:cNvSpPr txBox="1"/>
          <p:nvPr/>
        </p:nvSpPr>
        <p:spPr>
          <a:xfrm>
            <a:off x="1027169" y="4196378"/>
            <a:ext cx="32146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Coqueluche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6</a:t>
            </a:r>
            <a:endParaRPr lang="pt-BR" sz="2400" b="1" dirty="0">
              <a:solidFill>
                <a:srgbClr val="3ABC99"/>
              </a:solidFill>
              <a:latin typeface="Proxima Nova" panose="02000506030000020004" pitchFamily="50" charset="0"/>
            </a:endParaRPr>
          </a:p>
          <a:p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Infecção bacteriana do trato respiratório que causa tosse seca e é altamente contagiosa.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2C5C83A-DE79-E57A-F79F-2FB125ABE365}"/>
              </a:ext>
            </a:extLst>
          </p:cNvPr>
          <p:cNvSpPr txBox="1"/>
          <p:nvPr/>
        </p:nvSpPr>
        <p:spPr>
          <a:xfrm>
            <a:off x="6735815" y="4042489"/>
            <a:ext cx="39062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3ABC99"/>
                </a:solidFill>
                <a:latin typeface="Proxima Nova" panose="02000506030000020004" pitchFamily="50" charset="0"/>
              </a:rPr>
              <a:t>Covid-19</a:t>
            </a:r>
            <a:r>
              <a:rPr lang="pt-BR" sz="2400" b="1" baseline="30000" dirty="0">
                <a:solidFill>
                  <a:srgbClr val="3ABC99"/>
                </a:solidFill>
                <a:latin typeface="Proxima Nova" panose="02000506030000020004" pitchFamily="50" charset="0"/>
              </a:rPr>
              <a:t>7</a:t>
            </a:r>
            <a:endParaRPr lang="pt-BR" sz="2400" b="1" dirty="0">
              <a:solidFill>
                <a:srgbClr val="3ABC99"/>
              </a:solidFill>
              <a:latin typeface="Proxima Nova" panose="02000506030000020004" pitchFamily="50" charset="0"/>
            </a:endParaRPr>
          </a:p>
          <a:p>
            <a:pPr algn="r"/>
            <a:r>
              <a:rPr lang="pt-BR" sz="2000" dirty="0">
                <a:solidFill>
                  <a:srgbClr val="233B4B"/>
                </a:solidFill>
                <a:latin typeface="Proxima Nova" panose="02000506030000020004" pitchFamily="50" charset="0"/>
              </a:rPr>
              <a:t>Doença causada pelo coronavírus SARS-CoV-2, apresentando sintomas respiratórios e febre, e se espalha facilmente.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9FF0741E-A940-95D4-BA67-E823B79E5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528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000BF-CE44-5D8A-A59A-070E4779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959"/>
            <a:ext cx="10515600" cy="1012548"/>
          </a:xfrm>
        </p:spPr>
        <p:txBody>
          <a:bodyPr/>
          <a:lstStyle/>
          <a:p>
            <a:r>
              <a:rPr lang="pt-B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Mas como proteger todo mundo?</a:t>
            </a:r>
            <a:endParaRPr lang="pt-BR" baseline="30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1E607-56B2-04BA-1BE6-63F153C7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6225330" cy="44523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rgbClr val="3ABC99"/>
                </a:solidFill>
              </a:rPr>
              <a:t>Proteção coletiva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/>
              <a:t>Quando boa parte da população estiver imunizada, o agente patogênico tem dificuldade em circular.</a:t>
            </a:r>
            <a:r>
              <a:rPr lang="pt-BR" sz="2600" baseline="30000" dirty="0"/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/>
              <a:t>Por isso, quanto mais pessoas forem vacinadas, menor a probabilidade de as pessoas que não podem ser protegidas pelas vacinas correrem o risco de ficarem expostas aos agentes patogênicos perigosos.</a:t>
            </a:r>
            <a:r>
              <a:rPr lang="pt-BR" sz="2600" baseline="30000" dirty="0"/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/>
              <a:t>A isso chama-se </a:t>
            </a:r>
            <a:r>
              <a:rPr lang="pt-BR" sz="2600" b="1" dirty="0"/>
              <a:t>imunidade de grupo.</a:t>
            </a:r>
            <a:r>
              <a:rPr lang="pt-BR" sz="2600" b="1" baseline="30000" dirty="0"/>
              <a:t>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557E467-C758-36A4-5D16-4D3B47ED9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79" y="2977923"/>
            <a:ext cx="5121003" cy="302423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9FE90C3-637C-13A6-12AA-6841CB48E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9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6BFB-6514-4C04-D0FF-B65921E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importância da alimentação saudável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96D7A9B-1C92-99DF-43E0-E196F53C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9008" y="1920616"/>
            <a:ext cx="4939876" cy="4558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BC46BA-DC16-C367-0B71-968CAA019E7C}"/>
              </a:ext>
            </a:extLst>
          </p:cNvPr>
          <p:cNvSpPr txBox="1"/>
          <p:nvPr/>
        </p:nvSpPr>
        <p:spPr>
          <a:xfrm>
            <a:off x="4586287" y="5056484"/>
            <a:ext cx="3019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Alimentação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saudável</a:t>
            </a:r>
            <a:r>
              <a:rPr lang="pt-BR" b="1" baseline="30000" dirty="0">
                <a:solidFill>
                  <a:schemeClr val="bg1"/>
                </a:solidFill>
              </a:rPr>
              <a:t>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975EDC1-73D3-29E1-3701-313442436A5A}"/>
              </a:ext>
            </a:extLst>
          </p:cNvPr>
          <p:cNvSpPr txBox="1"/>
          <p:nvPr/>
        </p:nvSpPr>
        <p:spPr>
          <a:xfrm>
            <a:off x="3947372" y="2828318"/>
            <a:ext cx="1799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Bem-estar mental</a:t>
            </a:r>
            <a:r>
              <a:rPr lang="pt-BR" b="1" baseline="30000" dirty="0">
                <a:solidFill>
                  <a:schemeClr val="bg1"/>
                </a:solidFill>
              </a:rPr>
              <a:t>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0A8742-75C9-E0D2-A577-93465BBE2466}"/>
              </a:ext>
            </a:extLst>
          </p:cNvPr>
          <p:cNvSpPr txBox="1"/>
          <p:nvPr/>
        </p:nvSpPr>
        <p:spPr>
          <a:xfrm>
            <a:off x="6709159" y="2966817"/>
            <a:ext cx="131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Vacinação</a:t>
            </a:r>
            <a:r>
              <a:rPr lang="pt-BR" b="1" baseline="30000" dirty="0">
                <a:solidFill>
                  <a:schemeClr val="bg1"/>
                </a:solidFill>
              </a:rPr>
              <a:t>2</a:t>
            </a:r>
            <a:r>
              <a:rPr lang="pt-BR" b="1" dirty="0"/>
              <a:t> 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8159BEA-6E42-D3C2-7726-8D7CFFD5C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241" y="283109"/>
            <a:ext cx="714959" cy="8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000BF-CE44-5D8A-A59A-070E4779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Nutrição infantil</a:t>
            </a:r>
            <a:endParaRPr lang="pt-BR" baseline="30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1E607-56B2-04BA-1BE6-63F153C7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198" y="1825625"/>
            <a:ext cx="4962377" cy="508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b="1" dirty="0">
                <a:solidFill>
                  <a:srgbClr val="3ABC99"/>
                </a:solidFill>
              </a:rPr>
              <a:t>Como estão nossas crianças?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69DAF4-72EC-5BFB-6545-E7B597EDF36D}"/>
              </a:ext>
            </a:extLst>
          </p:cNvPr>
          <p:cNvSpPr txBox="1"/>
          <p:nvPr/>
        </p:nvSpPr>
        <p:spPr>
          <a:xfrm>
            <a:off x="9507706" y="2488630"/>
            <a:ext cx="228409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>
                <a:solidFill>
                  <a:srgbClr val="3A4852"/>
                </a:solidFill>
                <a:latin typeface="Proxima Nova" panose="02000506030000020004" pitchFamily="50" charset="0"/>
              </a:rPr>
              <a:t>Ao mesmo tempo, muitas lutam contra a desnutrição.</a:t>
            </a:r>
            <a:r>
              <a:rPr lang="pt-BR" sz="2600" baseline="30000" dirty="0">
                <a:solidFill>
                  <a:srgbClr val="3A4852"/>
                </a:solidFill>
                <a:latin typeface="Proxima Nova" panose="02000506030000020004" pitchFamily="50" charset="0"/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078655-B92C-56B6-8441-19C500C9AA4F}"/>
              </a:ext>
            </a:extLst>
          </p:cNvPr>
          <p:cNvSpPr txBox="1"/>
          <p:nvPr/>
        </p:nvSpPr>
        <p:spPr>
          <a:xfrm>
            <a:off x="400198" y="2488630"/>
            <a:ext cx="335265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>
                <a:solidFill>
                  <a:srgbClr val="3A4852"/>
                </a:solidFill>
                <a:latin typeface="Proxima Nova" panose="02000506030000020004" pitchFamily="50" charset="0"/>
              </a:rPr>
              <a:t>Até 31,8% das crianças e adolescentes com idades entre 2 e 19 anos estão com sobrepeso ou obesos.</a:t>
            </a:r>
            <a:r>
              <a:rPr lang="pt-BR" sz="2600" baseline="30000" dirty="0">
                <a:solidFill>
                  <a:srgbClr val="3A4852"/>
                </a:solidFill>
                <a:latin typeface="Proxima Nova" panose="02000506030000020004" pitchFamily="50" charset="0"/>
              </a:rPr>
              <a:t>1</a:t>
            </a:r>
          </a:p>
        </p:txBody>
      </p:sp>
      <p:pic>
        <p:nvPicPr>
          <p:cNvPr id="15" name="Imagem 14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4FBEF3B1-A2DB-EB2D-D39F-5021B9FC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67" flipH="1">
            <a:off x="3184057" y="3092267"/>
            <a:ext cx="7222253" cy="417053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BF4D71A-EBD5-0B13-9A5E-84E67337D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7565" y="2896778"/>
            <a:ext cx="2044208" cy="28931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9FA0115-3321-ED6F-6FF3-86CA7E89E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9076" y="2097046"/>
            <a:ext cx="1175000" cy="320745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53F628D-FBC9-E481-63C6-8D3AAFA9D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3241" y="283109"/>
            <a:ext cx="714959" cy="8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15547-F4E1-00BC-FF98-AD3EB515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impactos de uma boa nutrição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5C6BEB-1B1B-64FF-5469-BB853ECF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25625"/>
            <a:ext cx="6026389" cy="34877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dirty="0"/>
              <a:t>Nas crianças, uma alimentação saudável auxilia na prevenção de deficiências e facilita o desenvolvimento e o bom funcionamento dos sistemas fisiológicos em todo o corpo.</a:t>
            </a:r>
            <a:r>
              <a:rPr lang="pt-BR" sz="2600" baseline="30000" dirty="0"/>
              <a:t>1</a:t>
            </a:r>
          </a:p>
          <a:p>
            <a:pPr algn="just"/>
            <a:endParaRPr lang="pt-BR" sz="2600" dirty="0"/>
          </a:p>
          <a:p>
            <a:pPr algn="just"/>
            <a:r>
              <a:rPr lang="pt-BR" sz="2600" dirty="0"/>
              <a:t> Além disso, a nutrição adequada melhora a função cognitiva e o desempenho escolar, melhora a autoestima e a resiliência, e diminui o risco de doenças.</a:t>
            </a:r>
            <a:r>
              <a:rPr lang="pt-BR" sz="2600" baseline="30000" dirty="0"/>
              <a:t>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A69522-455E-CA96-CBDF-0BC3AECEAEDC}"/>
              </a:ext>
            </a:extLst>
          </p:cNvPr>
          <p:cNvSpPr txBox="1"/>
          <p:nvPr/>
        </p:nvSpPr>
        <p:spPr>
          <a:xfrm>
            <a:off x="552450" y="5349922"/>
            <a:ext cx="10801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A4852"/>
                </a:solidFill>
                <a:latin typeface="Proxima Nova" panose="02000506030000020004" pitchFamily="50" charset="0"/>
              </a:rPr>
              <a:t>Fornecer apoio nutricional a crianças e famílias não precisa ser difícil.</a:t>
            </a:r>
          </a:p>
          <a:p>
            <a:r>
              <a:rPr lang="pt-BR" sz="2400" dirty="0">
                <a:solidFill>
                  <a:srgbClr val="3A4852"/>
                </a:solidFill>
                <a:latin typeface="Proxima Nova" panose="02000506030000020004" pitchFamily="50" charset="0"/>
              </a:rPr>
              <a:t>Podemos começar educando as crianças e as famílias sobre os benefícios de uma alimentação saudável.</a:t>
            </a:r>
            <a:r>
              <a:rPr lang="pt-BR" sz="2400" baseline="30000" dirty="0">
                <a:solidFill>
                  <a:srgbClr val="3A4852"/>
                </a:solidFill>
                <a:latin typeface="Proxima Nova" panose="02000506030000020004" pitchFamily="50" charset="0"/>
              </a:rPr>
              <a:t>1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6A386A45-6313-79A4-8BAF-AC4F10740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4589" y="1874032"/>
            <a:ext cx="4994036" cy="3109936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62DB474-30FA-BF67-E780-43D554360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241" y="283109"/>
            <a:ext cx="714959" cy="8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53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9EDE95-B51A-65FF-C4CA-CBC2DE82E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45783"/>
            <a:ext cx="2852257" cy="376643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318A4CD-8E98-DBE2-A14B-EF5FB41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901" y="1805973"/>
            <a:ext cx="8014399" cy="2035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3ABC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 isso em mente, </a:t>
            </a:r>
            <a:r>
              <a:rPr lang="pt-BR" dirty="0">
                <a:solidFill>
                  <a:srgbClr val="3ABC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contribuímos com </a:t>
            </a:r>
            <a:r>
              <a:rPr lang="pt-BR" dirty="0">
                <a:solidFill>
                  <a:srgbClr val="3ABC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uma infância saudável a todos.</a:t>
            </a:r>
            <a:endParaRPr lang="pt-BR" dirty="0">
              <a:solidFill>
                <a:srgbClr val="3ABC99"/>
              </a:solidFill>
            </a:endParaRPr>
          </a:p>
        </p:txBody>
      </p:sp>
      <p:pic>
        <p:nvPicPr>
          <p:cNvPr id="3" name="Imagem 2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AA2D30DF-A2B1-1007-A8C2-2EA6EE2C7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2551291"/>
            <a:ext cx="3416300" cy="421443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5DD0CB2-CBEE-E1A7-7FD1-ED7243DC5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1063" y="3429000"/>
            <a:ext cx="4429874" cy="3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233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AF816E5-DD73-A39D-EC66-8CA82E7D302A}"/>
              </a:ext>
            </a:extLst>
          </p:cNvPr>
          <p:cNvSpPr/>
          <p:nvPr/>
        </p:nvSpPr>
        <p:spPr>
          <a:xfrm>
            <a:off x="0" y="1625207"/>
            <a:ext cx="12192000" cy="4120654"/>
          </a:xfrm>
          <a:prstGeom prst="rect">
            <a:avLst/>
          </a:prstGeom>
          <a:solidFill>
            <a:srgbClr val="233B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F4FF97-98EF-3163-C646-EB4F3778A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87" y="1889538"/>
            <a:ext cx="11477625" cy="3591992"/>
          </a:xfrm>
        </p:spPr>
        <p:txBody>
          <a:bodyPr anchor="t"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O conteúdo desta apresentação foi desenvolvido exclusivamente como guia para educação em bem-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-estar, englobando a saúde mental, alimentação saudável e vacinação.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A escola e o corpo docente devem fazer os ajustes que julguem necessários, caso tenham interesse em levar este conhecimento aos estudantes.</a:t>
            </a:r>
            <a:endParaRPr lang="pt-BR" sz="3600" dirty="0">
              <a:solidFill>
                <a:srgbClr val="3AB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0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CECBD-83EB-02F5-58B1-C063FC17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FE05E-7B45-C81B-B830-86BB73222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t-BR" sz="1600" dirty="0" err="1"/>
              <a:t>Persch</a:t>
            </a:r>
            <a:r>
              <a:rPr lang="pt-BR" sz="1600" dirty="0"/>
              <a:t> AC, Lamb AJ, </a:t>
            </a:r>
            <a:r>
              <a:rPr lang="pt-BR" sz="1600" dirty="0" err="1"/>
              <a:t>Metzler</a:t>
            </a:r>
            <a:r>
              <a:rPr lang="pt-BR" sz="1600" dirty="0"/>
              <a:t> CA, </a:t>
            </a:r>
            <a:r>
              <a:rPr lang="pt-BR" sz="1600" dirty="0" err="1"/>
              <a:t>Fristad</a:t>
            </a:r>
            <a:r>
              <a:rPr lang="pt-BR" sz="1600" dirty="0"/>
              <a:t> MA. </a:t>
            </a:r>
            <a:r>
              <a:rPr lang="pt-BR" sz="1600" dirty="0" err="1"/>
              <a:t>Healthy</a:t>
            </a:r>
            <a:r>
              <a:rPr lang="pt-BR" sz="1600" dirty="0"/>
              <a:t> </a:t>
            </a:r>
            <a:r>
              <a:rPr lang="pt-BR" sz="1600" dirty="0" err="1"/>
              <a:t>habits</a:t>
            </a:r>
            <a:r>
              <a:rPr lang="pt-BR" sz="1600" dirty="0"/>
              <a:t> for </a:t>
            </a:r>
            <a:r>
              <a:rPr lang="pt-BR" sz="1600" dirty="0" err="1"/>
              <a:t>children</a:t>
            </a:r>
            <a:r>
              <a:rPr lang="pt-BR" sz="1600" dirty="0"/>
              <a:t>: </a:t>
            </a:r>
            <a:r>
              <a:rPr lang="pt-BR" sz="1600" dirty="0" err="1"/>
              <a:t>leveraging</a:t>
            </a:r>
            <a:r>
              <a:rPr lang="pt-BR" sz="1600" dirty="0"/>
              <a:t> </a:t>
            </a:r>
            <a:r>
              <a:rPr lang="pt-BR" sz="1600" dirty="0" err="1"/>
              <a:t>existing</a:t>
            </a:r>
            <a:r>
              <a:rPr lang="pt-BR" sz="1600" dirty="0"/>
              <a:t> evidence to </a:t>
            </a:r>
            <a:r>
              <a:rPr lang="pt-BR" sz="1600" dirty="0" err="1"/>
              <a:t>demonstrate</a:t>
            </a:r>
            <a:r>
              <a:rPr lang="pt-BR" sz="1600" dirty="0"/>
              <a:t> value. Am J </a:t>
            </a:r>
            <a:r>
              <a:rPr lang="pt-BR" sz="1600" dirty="0" err="1"/>
              <a:t>Occup</a:t>
            </a:r>
            <a:r>
              <a:rPr lang="pt-BR" sz="1600" dirty="0"/>
              <a:t> </a:t>
            </a:r>
            <a:r>
              <a:rPr lang="pt-BR" sz="1600" dirty="0" err="1"/>
              <a:t>Ther</a:t>
            </a:r>
            <a:r>
              <a:rPr lang="pt-BR" sz="1600" dirty="0"/>
              <a:t>. 2015 Jul-Aug;69(4):6904090010p1-5. </a:t>
            </a:r>
          </a:p>
          <a:p>
            <a:pPr marL="457200" indent="-457200" algn="just">
              <a:buAutoNum type="arabicPeriod"/>
            </a:pPr>
            <a:r>
              <a:rPr lang="pt-BR" sz="1600" dirty="0"/>
              <a:t>Doherty TM, Del Giudice G, Maggi S. </a:t>
            </a:r>
            <a:r>
              <a:rPr lang="pt-BR" sz="1600" dirty="0" err="1"/>
              <a:t>Adult</a:t>
            </a:r>
            <a:r>
              <a:rPr lang="pt-BR" sz="1600" dirty="0"/>
              <a:t> </a:t>
            </a:r>
            <a:r>
              <a:rPr lang="pt-BR" sz="1600" dirty="0" err="1"/>
              <a:t>vaccination</a:t>
            </a:r>
            <a:r>
              <a:rPr lang="pt-BR" sz="1600" dirty="0"/>
              <a:t> as </a:t>
            </a:r>
            <a:r>
              <a:rPr lang="pt-BR" sz="1600" dirty="0" err="1"/>
              <a:t>part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a </a:t>
            </a:r>
            <a:r>
              <a:rPr lang="pt-BR" sz="1600" dirty="0" err="1"/>
              <a:t>healthy</a:t>
            </a:r>
            <a:r>
              <a:rPr lang="pt-BR" sz="1600" dirty="0"/>
              <a:t> </a:t>
            </a:r>
            <a:r>
              <a:rPr lang="pt-BR" sz="1600" dirty="0" err="1"/>
              <a:t>lifestyle</a:t>
            </a:r>
            <a:r>
              <a:rPr lang="pt-BR" sz="1600" dirty="0"/>
              <a:t>: </a:t>
            </a:r>
            <a:r>
              <a:rPr lang="pt-BR" sz="1600" dirty="0" err="1"/>
              <a:t>moving</a:t>
            </a:r>
            <a:r>
              <a:rPr lang="pt-BR" sz="1600" dirty="0"/>
              <a:t> </a:t>
            </a:r>
            <a:r>
              <a:rPr lang="pt-BR" sz="1600" dirty="0" err="1"/>
              <a:t>from</a:t>
            </a:r>
            <a:r>
              <a:rPr lang="pt-BR" sz="1600" dirty="0"/>
              <a:t> medical </a:t>
            </a:r>
            <a:r>
              <a:rPr lang="pt-BR" sz="1600" dirty="0" err="1"/>
              <a:t>intervention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</a:t>
            </a:r>
            <a:r>
              <a:rPr lang="pt-BR" sz="1600" dirty="0" err="1"/>
              <a:t>health</a:t>
            </a:r>
            <a:r>
              <a:rPr lang="pt-BR" sz="1600" dirty="0"/>
              <a:t> </a:t>
            </a:r>
            <a:r>
              <a:rPr lang="pt-BR" sz="1600" dirty="0" err="1"/>
              <a:t>promotion</a:t>
            </a:r>
            <a:r>
              <a:rPr lang="pt-BR" sz="1600" dirty="0"/>
              <a:t>. Ann Med. 2019 Mar;51(2):128-140.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1600" dirty="0"/>
              <a:t>UNICEF. Saúde mental infantil. 2023. Acesso em </a:t>
            </a:r>
            <a:r>
              <a:rPr lang="pt-BR" sz="1600" dirty="0" err="1"/>
              <a:t>abr</a:t>
            </a:r>
            <a:r>
              <a:rPr lang="pt-BR" sz="1600" dirty="0"/>
              <a:t>/2024. Disponível em: &lt;https://www.unicef.org/</a:t>
            </a:r>
            <a:r>
              <a:rPr lang="pt-BR" sz="1600" dirty="0" err="1"/>
              <a:t>brazil</a:t>
            </a:r>
            <a:r>
              <a:rPr lang="pt-BR" sz="1600" dirty="0"/>
              <a:t>/blog/</a:t>
            </a:r>
            <a:r>
              <a:rPr lang="pt-BR" sz="1600" dirty="0" err="1"/>
              <a:t>saude</a:t>
            </a:r>
            <a:r>
              <a:rPr lang="pt-BR" sz="1600" dirty="0"/>
              <a:t>-mental-infantil&gt;</a:t>
            </a:r>
          </a:p>
          <a:p>
            <a:pPr marL="457200" indent="-457200" algn="just">
              <a:buAutoNum type="arabicPeriod"/>
            </a:pPr>
            <a:r>
              <a:rPr lang="pt-BR" sz="1600" dirty="0"/>
              <a:t>OMS. Como funcionam as vacinas. Disponível em: </a:t>
            </a:r>
            <a:r>
              <a:rPr 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</a:t>
            </a:r>
            <a:r>
              <a:rPr lang="pt-BR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</a:t>
            </a:r>
            <a:r>
              <a:rPr 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news-room</a:t>
            </a:r>
            <a:r>
              <a:rPr 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/feature-stories/</a:t>
            </a:r>
            <a:r>
              <a:rPr lang="pt-BR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</a:t>
            </a:r>
            <a:r>
              <a:rPr 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pt-BR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-do-</a:t>
            </a:r>
            <a:r>
              <a:rPr lang="pt-BR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vaccines</a:t>
            </a:r>
            <a:r>
              <a:rPr lang="pt-BR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pt-BR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</a:t>
            </a:r>
            <a:r>
              <a:rPr lang="pt-BR" sz="1600" dirty="0"/>
              <a:t>. Acesso em Jun.2024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1600" dirty="0"/>
              <a:t>Sociedade Brasileira de Imunizações. Família </a:t>
            </a:r>
            <a:r>
              <a:rPr lang="pt-BR" sz="1600" dirty="0" err="1"/>
              <a:t>Sbim</a:t>
            </a:r>
            <a:r>
              <a:rPr lang="pt-BR" sz="1600" dirty="0"/>
              <a:t>. Disponível em https://familia.sbim.org.br/. Acesso em jan/2024.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1600" dirty="0"/>
              <a:t>Sociedade Brasileira de Imunizações. Imunização: tudo o que você sempre quis saber. 4ª ed. Rio de Janeiro, 2020. Disponível em https://sbim.org.br/images/books/imunizacao-tudo-o-que-voce-sempre-quis-saber-200923.pdf acesso em jan/2024.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pt-BR" sz="1600" dirty="0"/>
              <a:t>Lorenz C, Ferreira PM, </a:t>
            </a:r>
            <a:r>
              <a:rPr lang="pt-BR" sz="1600" dirty="0" err="1"/>
              <a:t>Masuda</a:t>
            </a:r>
            <a:r>
              <a:rPr lang="pt-BR" sz="1600" dirty="0"/>
              <a:t> ET, Lucas PCC, </a:t>
            </a:r>
            <a:r>
              <a:rPr lang="pt-BR" sz="1600" dirty="0" err="1"/>
              <a:t>Palasio</a:t>
            </a:r>
            <a:r>
              <a:rPr lang="pt-BR" sz="1600" dirty="0"/>
              <a:t> RGS, Nielsen L, et al. COVID-19 no estado de São Paulo: a evolução de uma pandemia. </a:t>
            </a:r>
            <a:r>
              <a:rPr lang="pt-BR" sz="1600" dirty="0" err="1"/>
              <a:t>Rev</a:t>
            </a:r>
            <a:r>
              <a:rPr lang="pt-BR" sz="1600" dirty="0"/>
              <a:t> </a:t>
            </a:r>
            <a:r>
              <a:rPr lang="pt-BR" sz="1600" dirty="0" err="1"/>
              <a:t>Bras</a:t>
            </a:r>
            <a:r>
              <a:rPr lang="pt-BR" sz="1600" dirty="0"/>
              <a:t> </a:t>
            </a:r>
            <a:r>
              <a:rPr lang="pt-BR" sz="1600" dirty="0" err="1"/>
              <a:t>Epidemiol</a:t>
            </a:r>
            <a:r>
              <a:rPr lang="pt-BR" sz="1600" dirty="0"/>
              <a:t>. 2021;24.</a:t>
            </a:r>
          </a:p>
        </p:txBody>
      </p:sp>
    </p:spTree>
    <p:extLst>
      <p:ext uri="{BB962C8B-B14F-4D97-AF65-F5344CB8AC3E}">
        <p14:creationId xmlns:p14="http://schemas.microsoft.com/office/powerpoint/2010/main" val="327688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E4C4751-5365-B9F2-1459-F0F74387B037}"/>
              </a:ext>
            </a:extLst>
          </p:cNvPr>
          <p:cNvSpPr/>
          <p:nvPr/>
        </p:nvSpPr>
        <p:spPr>
          <a:xfrm>
            <a:off x="1410617" y="5792605"/>
            <a:ext cx="8081725" cy="461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BA783BCD-00D1-FDAE-1193-A5B2764D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EE846-0B20-B620-042A-BF3E1531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5C559F-55F8-C10F-8B10-C192F46C4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3A4852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Ao promover hábitos saudáveis ​​nas crianças, pais e educadores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podem contribuir com a prevenção de</a:t>
            </a:r>
            <a:r>
              <a:rPr lang="pt-BR" sz="2400" dirty="0">
                <a:solidFill>
                  <a:srgbClr val="3A4852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doenças, restaurando a saúde e o bem-estar das crianças.</a:t>
            </a:r>
            <a:r>
              <a:rPr lang="pt-BR" sz="2400" baseline="30000" dirty="0">
                <a:solidFill>
                  <a:srgbClr val="3A4852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1,2 </a:t>
            </a:r>
          </a:p>
          <a:p>
            <a:pPr marL="0" indent="0" algn="just">
              <a:buNone/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3A4852"/>
                </a:solidFill>
                <a:effectLst/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 este objetivo, v</a:t>
            </a:r>
            <a:r>
              <a:rPr lang="pt-BR" dirty="0"/>
              <a:t>amos explorar três temas essenciais </a:t>
            </a:r>
            <a:r>
              <a:rPr lang="pt-BR" sz="2400" dirty="0">
                <a:solidFill>
                  <a:srgbClr val="3A4852"/>
                </a:solidFill>
                <a:latin typeface="Proxima Nova" panose="02000506030000020004" pitchFamily="50" charset="0"/>
              </a:rPr>
              <a:t>para </a:t>
            </a:r>
            <a:r>
              <a:rPr lang="pt-BR" dirty="0"/>
              <a:t>contribuir para</a:t>
            </a:r>
            <a:r>
              <a:rPr lang="pt-BR" sz="2400" dirty="0">
                <a:solidFill>
                  <a:srgbClr val="3A4852"/>
                </a:solidFill>
                <a:latin typeface="Proxima Nova" panose="02000506030000020004" pitchFamily="50" charset="0"/>
              </a:rPr>
              <a:t> que nossas crianças cresçam saudáveis e felizes.</a:t>
            </a:r>
            <a:r>
              <a:rPr lang="pt-BR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A2C1B2-5DF4-3F0F-A01D-2387A6400E95}"/>
              </a:ext>
            </a:extLst>
          </p:cNvPr>
          <p:cNvSpPr txBox="1"/>
          <p:nvPr/>
        </p:nvSpPr>
        <p:spPr>
          <a:xfrm>
            <a:off x="2113157" y="5606066"/>
            <a:ext cx="1865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Alimentação saudável</a:t>
            </a:r>
            <a:r>
              <a:rPr lang="pt-BR" b="1" baseline="30000" dirty="0"/>
              <a:t>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AED286-2908-D1B9-B49E-7769B38BCFB2}"/>
              </a:ext>
            </a:extLst>
          </p:cNvPr>
          <p:cNvSpPr txBox="1"/>
          <p:nvPr/>
        </p:nvSpPr>
        <p:spPr>
          <a:xfrm>
            <a:off x="4495886" y="5744565"/>
            <a:ext cx="1245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Vacinação</a:t>
            </a:r>
            <a:r>
              <a:rPr lang="pt-BR" b="1" baseline="30000" dirty="0"/>
              <a:t>2</a:t>
            </a:r>
            <a:r>
              <a:rPr lang="pt-BR" b="1" dirty="0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F9F616D-5C95-D6F3-5C18-B86DFA17640B}"/>
              </a:ext>
            </a:extLst>
          </p:cNvPr>
          <p:cNvSpPr txBox="1"/>
          <p:nvPr/>
        </p:nvSpPr>
        <p:spPr>
          <a:xfrm>
            <a:off x="6568255" y="5744565"/>
            <a:ext cx="1155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Bem-estar mental</a:t>
            </a:r>
            <a:r>
              <a:rPr lang="pt-BR" b="1" baseline="30000" dirty="0"/>
              <a:t>3</a:t>
            </a:r>
            <a:endParaRPr lang="pt-BR" b="1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AE6796C-F538-4ED2-8996-71CD9F752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6125"/>
          <a:stretch/>
        </p:blipFill>
        <p:spPr>
          <a:xfrm>
            <a:off x="2424692" y="3872003"/>
            <a:ext cx="7062990" cy="2620871"/>
          </a:xfrm>
          <a:prstGeom prst="rect">
            <a:avLst/>
          </a:prstGeom>
        </p:spPr>
      </p:pic>
      <p:pic>
        <p:nvPicPr>
          <p:cNvPr id="127" name="Gráfico 126">
            <a:extLst>
              <a:ext uri="{FF2B5EF4-FFF2-40B4-BE49-F238E27FC236}">
                <a16:creationId xmlns:a16="http://schemas.microsoft.com/office/drawing/2014/main" id="{F7E25E6A-684C-8C04-7690-A43443557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350" y="478778"/>
            <a:ext cx="704850" cy="6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112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6BFB-6514-4C04-D0FF-B65921E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importância da saúde mental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3CF6FC9-5C40-D491-1477-F1DA34126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0310" y="1895216"/>
            <a:ext cx="4971380" cy="458787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2505AF-BD7D-4C37-CF78-4A4BBC7FE623}"/>
              </a:ext>
            </a:extLst>
          </p:cNvPr>
          <p:cNvSpPr txBox="1"/>
          <p:nvPr/>
        </p:nvSpPr>
        <p:spPr>
          <a:xfrm>
            <a:off x="4586287" y="5056484"/>
            <a:ext cx="3019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Alimentação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saudável</a:t>
            </a:r>
            <a:r>
              <a:rPr lang="pt-BR" b="1" baseline="30000" dirty="0">
                <a:solidFill>
                  <a:schemeClr val="bg1"/>
                </a:solidFill>
              </a:rPr>
              <a:t>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D3EC6B-B36C-DD44-6379-7349EAF623EF}"/>
              </a:ext>
            </a:extLst>
          </p:cNvPr>
          <p:cNvSpPr txBox="1"/>
          <p:nvPr/>
        </p:nvSpPr>
        <p:spPr>
          <a:xfrm>
            <a:off x="3947372" y="2828318"/>
            <a:ext cx="1799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Bem-estar mental</a:t>
            </a:r>
            <a:r>
              <a:rPr lang="pt-BR" b="1" baseline="30000" dirty="0">
                <a:solidFill>
                  <a:schemeClr val="bg1"/>
                </a:solidFill>
              </a:rPr>
              <a:t>3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177A58-B017-9635-79EF-DD3A23A9B68C}"/>
              </a:ext>
            </a:extLst>
          </p:cNvPr>
          <p:cNvSpPr txBox="1"/>
          <p:nvPr/>
        </p:nvSpPr>
        <p:spPr>
          <a:xfrm>
            <a:off x="6709159" y="2966817"/>
            <a:ext cx="131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Vacinação</a:t>
            </a:r>
            <a:r>
              <a:rPr lang="pt-BR" b="1" baseline="30000" dirty="0">
                <a:solidFill>
                  <a:schemeClr val="bg1"/>
                </a:solidFill>
              </a:rPr>
              <a:t>2</a:t>
            </a:r>
            <a:r>
              <a:rPr lang="pt-BR" b="1" dirty="0"/>
              <a:t> 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3C0C63DD-B942-41AE-3BE7-37E318C0A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91" y="211398"/>
            <a:ext cx="805009" cy="9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7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0120A-839C-EC97-3CC7-6DB1B237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Sobre a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BDAD2B-A37C-47D9-83FD-5194F2FD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71" y="1825625"/>
            <a:ext cx="10768829" cy="2769989"/>
          </a:xfrm>
          <a:noFill/>
        </p:spPr>
        <p:txBody>
          <a:bodyPr wrap="square">
            <a:spAutoFit/>
          </a:bodyPr>
          <a:lstStyle/>
          <a:p>
            <a:pPr marL="0">
              <a:spcAft>
                <a:spcPts val="800"/>
              </a:spcAft>
            </a:pPr>
            <a:r>
              <a:rPr lang="pt-BR" dirty="0">
                <a:solidFill>
                  <a:srgbClr val="233B4B"/>
                </a:solidFill>
              </a:rPr>
              <a:t>Vocês sabiam que </a:t>
            </a:r>
            <a:r>
              <a:rPr lang="pt-BR" b="1" dirty="0">
                <a:solidFill>
                  <a:srgbClr val="233B4B"/>
                </a:solidFill>
              </a:rPr>
              <a:t>75% dos transtornos mentais começam na infância </a:t>
            </a:r>
            <a:r>
              <a:rPr lang="pt-BR" dirty="0">
                <a:solidFill>
                  <a:srgbClr val="233B4B"/>
                </a:solidFill>
              </a:rPr>
              <a:t>e metade deles antes dos 14 anos?</a:t>
            </a:r>
            <a:r>
              <a:rPr lang="pt-BR" baseline="30000" dirty="0">
                <a:solidFill>
                  <a:srgbClr val="233B4B"/>
                </a:solidFill>
              </a:rPr>
              <a:t>3</a:t>
            </a:r>
          </a:p>
          <a:p>
            <a:pPr marL="0">
              <a:spcAft>
                <a:spcPts val="800"/>
              </a:spcAft>
            </a:pPr>
            <a:endParaRPr lang="pt-BR" baseline="30000" dirty="0">
              <a:solidFill>
                <a:srgbClr val="233B4B"/>
              </a:solidFill>
            </a:endParaRPr>
          </a:p>
          <a:p>
            <a:pPr marL="0">
              <a:spcAft>
                <a:spcPts val="800"/>
              </a:spcAft>
            </a:pPr>
            <a:r>
              <a:rPr lang="pt-BR" dirty="0">
                <a:solidFill>
                  <a:srgbClr val="233B4B"/>
                </a:solidFill>
              </a:rPr>
              <a:t>Isso mostra como é essencial cuidarmos da mente dos nossos pequenos desde cedo, quando falamos de </a:t>
            </a:r>
            <a:r>
              <a:rPr lang="pt-BR" b="1" dirty="0">
                <a:solidFill>
                  <a:srgbClr val="233B4B"/>
                </a:solidFill>
              </a:rPr>
              <a:t>saúde mental</a:t>
            </a:r>
            <a:r>
              <a:rPr lang="pt-BR" dirty="0">
                <a:solidFill>
                  <a:srgbClr val="233B4B"/>
                </a:solidFill>
              </a:rPr>
              <a:t>, isto é, o bem-estar e uma boa relação com o meio em que estamos inseridos, aliados a um bom funcionamento psicossocial.</a:t>
            </a:r>
            <a:r>
              <a:rPr lang="pt-BR" baseline="30000" dirty="0">
                <a:solidFill>
                  <a:srgbClr val="233B4B"/>
                </a:solidFill>
              </a:rPr>
              <a:t>3</a:t>
            </a:r>
            <a:endParaRPr lang="pt-BR" dirty="0">
              <a:solidFill>
                <a:srgbClr val="233B4B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9ABFFB2-8B53-7F6B-EFBB-16678CC6C69C}"/>
              </a:ext>
            </a:extLst>
          </p:cNvPr>
          <p:cNvSpPr txBox="1">
            <a:spLocks/>
          </p:cNvSpPr>
          <p:nvPr/>
        </p:nvSpPr>
        <p:spPr>
          <a:xfrm>
            <a:off x="584971" y="4780482"/>
            <a:ext cx="11107919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800"/>
              </a:spcAft>
            </a:pPr>
            <a:r>
              <a:rPr lang="pt-BR" dirty="0">
                <a:solidFill>
                  <a:srgbClr val="233B4B"/>
                </a:solidFill>
              </a:rPr>
              <a:t>Assim, é importante criarmos um ambiente no qual as crianças se </a:t>
            </a:r>
            <a:r>
              <a:rPr lang="pt-BR" b="1" dirty="0">
                <a:solidFill>
                  <a:srgbClr val="233B4B"/>
                </a:solidFill>
              </a:rPr>
              <a:t>sintam seguras e entendidas, sem medo ou vergonha de falar sobre seus sentimentos</a:t>
            </a:r>
            <a:r>
              <a:rPr lang="pt-BR" dirty="0">
                <a:solidFill>
                  <a:srgbClr val="233B4B"/>
                </a:solidFill>
              </a:rPr>
              <a:t>.</a:t>
            </a:r>
            <a:r>
              <a:rPr lang="pt-BR" baseline="30000" dirty="0">
                <a:solidFill>
                  <a:srgbClr val="233B4B"/>
                </a:solidFill>
              </a:rPr>
              <a:t>3</a:t>
            </a:r>
            <a:endParaRPr lang="pt-BR" dirty="0">
              <a:solidFill>
                <a:srgbClr val="233B4B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4EE98C8-A0E1-7568-6182-CB91E1E09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91" y="211398"/>
            <a:ext cx="805009" cy="9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7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0120A-839C-EC97-3CC7-6DB1B237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podemos apoiar as crianças?</a:t>
            </a:r>
            <a:r>
              <a:rPr lang="pt-BR" baseline="30000" dirty="0"/>
              <a:t>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BDAD2B-A37C-47D9-83FD-5194F2FD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67550" cy="3767185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pt-BR" b="1" dirty="0">
                <a:solidFill>
                  <a:srgbClr val="233B4B"/>
                </a:solidFill>
              </a:rPr>
              <a:t>Seja um ponto de apoio</a:t>
            </a:r>
            <a:r>
              <a:rPr lang="pt-BR" dirty="0">
                <a:solidFill>
                  <a:srgbClr val="233B4B"/>
                </a:solidFill>
              </a:rPr>
              <a:t>: estar presente e criar uma rotina previsível ajuda as crianças a se sentirem mais seguras, criando um ambiente acolhedor.</a:t>
            </a:r>
            <a:r>
              <a:rPr lang="pt-BR" baseline="30000" dirty="0">
                <a:solidFill>
                  <a:srgbClr val="233B4B"/>
                </a:solidFill>
              </a:rPr>
              <a:t>3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endParaRPr lang="pt-BR" baseline="30000" dirty="0">
              <a:solidFill>
                <a:srgbClr val="233B4B"/>
              </a:solidFill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pt-BR" b="1" dirty="0">
                <a:solidFill>
                  <a:srgbClr val="233B4B"/>
                </a:solidFill>
              </a:rPr>
              <a:t>Ensine a gerenciar o estresse</a:t>
            </a:r>
            <a:r>
              <a:rPr lang="pt-BR" dirty="0">
                <a:solidFill>
                  <a:srgbClr val="233B4B"/>
                </a:solidFill>
              </a:rPr>
              <a:t>: quando algo ruim acontece, ensine a criança a parar, respirar, pensar e depois agir. Isso a ajuda a lidar com o estresse e mostra que você também se preocupa com o que ela está sentindo.</a:t>
            </a:r>
            <a:r>
              <a:rPr lang="pt-BR" baseline="30000" dirty="0">
                <a:solidFill>
                  <a:srgbClr val="233B4B"/>
                </a:solidFill>
              </a:rPr>
              <a:t>3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D6630D4-9AF3-3071-2992-CBB34D15B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209" y="1905000"/>
            <a:ext cx="3337995" cy="43053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F0E2FB6-62C3-E993-B4E6-2B491BF27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91" y="211398"/>
            <a:ext cx="805009" cy="9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0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0120A-839C-EC97-3CC7-6DB1B237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podemos apoiar as crianças?</a:t>
            </a:r>
            <a:r>
              <a:rPr lang="pt-BR" baseline="30000" dirty="0"/>
              <a:t>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BDAD2B-A37C-47D9-83FD-5194F2FD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2" y="1855314"/>
            <a:ext cx="4180674" cy="341632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t-BR" b="1" dirty="0">
                <a:solidFill>
                  <a:srgbClr val="233B4B"/>
                </a:solidFill>
              </a:rPr>
              <a:t>3. Ajude a gerir emoções fortes</a:t>
            </a:r>
            <a:r>
              <a:rPr lang="pt-BR" dirty="0">
                <a:solidFill>
                  <a:srgbClr val="233B4B"/>
                </a:solidFill>
              </a:rPr>
              <a:t>: as crianças olham para os adultos como exemplos. Quando você mesmo está lidando com emoções fortes, mostre como você pode expressá-las de uma maneira saudável. Isso ensina as crianças a fazerem o mesmo.</a:t>
            </a:r>
            <a:r>
              <a:rPr lang="pt-BR" baseline="30000" dirty="0">
                <a:solidFill>
                  <a:srgbClr val="233B4B"/>
                </a:solidFill>
              </a:rPr>
              <a:t>3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056F5A7-87DA-61D0-6835-69166BEA9818}"/>
              </a:ext>
            </a:extLst>
          </p:cNvPr>
          <p:cNvSpPr txBox="1">
            <a:spLocks/>
          </p:cNvSpPr>
          <p:nvPr/>
        </p:nvSpPr>
        <p:spPr>
          <a:xfrm>
            <a:off x="701042" y="5790172"/>
            <a:ext cx="11160129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A4852"/>
                </a:solidFill>
                <a:latin typeface="Proxima Nova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pt-BR" b="1" dirty="0">
                <a:solidFill>
                  <a:srgbClr val="233B4B"/>
                </a:solidFill>
              </a:rPr>
              <a:t>4. Cuide de si mesmo</a:t>
            </a:r>
            <a:r>
              <a:rPr lang="pt-BR" dirty="0">
                <a:solidFill>
                  <a:srgbClr val="233B4B"/>
                </a:solidFill>
              </a:rPr>
              <a:t>: uma mente saudável permite que você seja um melhor apoio para os jovens. Se precisar, buscar ajuda de amigos ou profissionais.</a:t>
            </a:r>
            <a:r>
              <a:rPr lang="pt-BR" baseline="30000" dirty="0">
                <a:solidFill>
                  <a:srgbClr val="233B4B"/>
                </a:solidFill>
              </a:rPr>
              <a:t>3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6D03F640-1684-2861-C16D-A75F8197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2364" y="1794618"/>
            <a:ext cx="5591440" cy="387011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E7FEC8A8-1692-29F3-57D2-69712C689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91" y="211398"/>
            <a:ext cx="805009" cy="9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66BFB-6514-4C04-D0FF-B65921E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importância da vacinação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5226D8-FBC9-58F7-BF96-3626B96B86E9}"/>
              </a:ext>
            </a:extLst>
          </p:cNvPr>
          <p:cNvSpPr txBox="1"/>
          <p:nvPr/>
        </p:nvSpPr>
        <p:spPr>
          <a:xfrm>
            <a:off x="185931" y="1626610"/>
            <a:ext cx="411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effectLst/>
                <a:latin typeface="Proxima Nova" panose="020B0604020202020204" charset="0"/>
              </a:rPr>
              <a:t>Por: </a:t>
            </a:r>
            <a:r>
              <a:rPr lang="pt-BR" sz="1400" b="1" dirty="0">
                <a:effectLst/>
                <a:latin typeface="Proxima Nova" panose="020B0604020202020204" charset="0"/>
              </a:rPr>
              <a:t>Dra. Melissa Palmieri</a:t>
            </a:r>
            <a:br>
              <a:rPr lang="pt-BR" sz="1400" dirty="0">
                <a:effectLst/>
                <a:latin typeface="Proxima Nova" panose="020B0604020202020204" charset="0"/>
              </a:rPr>
            </a:br>
            <a:r>
              <a:rPr lang="pt-BR" sz="1400" b="1" dirty="0">
                <a:effectLst/>
                <a:latin typeface="Proxima Nova" panose="020B0604020202020204" charset="0"/>
              </a:rPr>
              <a:t>CRM-SP 100.979</a:t>
            </a:r>
            <a:br>
              <a:rPr lang="pt-BR" sz="1400" dirty="0">
                <a:effectLst/>
                <a:latin typeface="Proxima Nova" panose="020B0604020202020204" charset="0"/>
              </a:rPr>
            </a:br>
            <a:r>
              <a:rPr lang="pt-BR" sz="1400" dirty="0">
                <a:effectLst/>
                <a:latin typeface="Proxima Nova" panose="020B0604020202020204" charset="0"/>
              </a:rPr>
              <a:t>Diretora da Sociedade Brasileira de Imunizações – Regional São Paulo (</a:t>
            </a:r>
            <a:r>
              <a:rPr lang="pt-BR" sz="1400" dirty="0" err="1">
                <a:effectLst/>
                <a:latin typeface="Proxima Nova" panose="020B0604020202020204" charset="0"/>
              </a:rPr>
              <a:t>SBIm</a:t>
            </a:r>
            <a:r>
              <a:rPr lang="pt-BR" sz="1400" dirty="0">
                <a:effectLst/>
                <a:latin typeface="Proxima Nova" panose="020B0604020202020204" charset="0"/>
              </a:rPr>
              <a:t>) SP; Membro do Departamento Científico de Imunizações da Sociedade Brasileira de Pediatria (SBP)</a:t>
            </a:r>
            <a:endParaRPr lang="pt-BR" sz="1400" dirty="0">
              <a:latin typeface="Proxima Nova" panose="020B060402020202020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467BDE2-DB3F-F046-00EA-7807765B5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4150" y="1921374"/>
            <a:ext cx="4939877" cy="45588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5E09D63-317B-60B1-694C-8B64179F41A6}"/>
              </a:ext>
            </a:extLst>
          </p:cNvPr>
          <p:cNvSpPr txBox="1"/>
          <p:nvPr/>
        </p:nvSpPr>
        <p:spPr>
          <a:xfrm>
            <a:off x="4954587" y="5056484"/>
            <a:ext cx="3019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Alimentação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saudável</a:t>
            </a:r>
            <a:r>
              <a:rPr lang="pt-BR" b="1" baseline="30000" dirty="0">
                <a:solidFill>
                  <a:schemeClr val="bg1"/>
                </a:solidFill>
              </a:rPr>
              <a:t>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C615F3-5CAB-3C74-E4FD-8E39C56B9A5C}"/>
              </a:ext>
            </a:extLst>
          </p:cNvPr>
          <p:cNvSpPr txBox="1"/>
          <p:nvPr/>
        </p:nvSpPr>
        <p:spPr>
          <a:xfrm>
            <a:off x="4315672" y="2828318"/>
            <a:ext cx="1799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Bem-estar mental</a:t>
            </a:r>
            <a:r>
              <a:rPr lang="pt-BR" b="1" baseline="30000" dirty="0">
                <a:solidFill>
                  <a:schemeClr val="bg1"/>
                </a:solidFill>
              </a:rPr>
              <a:t>3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5720388-2179-661D-4686-C3274AD29C04}"/>
              </a:ext>
            </a:extLst>
          </p:cNvPr>
          <p:cNvSpPr txBox="1"/>
          <p:nvPr/>
        </p:nvSpPr>
        <p:spPr>
          <a:xfrm>
            <a:off x="7077460" y="2966817"/>
            <a:ext cx="1225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Vacinação</a:t>
            </a:r>
            <a:r>
              <a:rPr lang="pt-BR" b="1" baseline="30000" dirty="0">
                <a:solidFill>
                  <a:schemeClr val="bg1"/>
                </a:solidFill>
              </a:rPr>
              <a:t>2</a:t>
            </a:r>
            <a:r>
              <a:rPr lang="pt-BR" b="1" dirty="0"/>
              <a:t>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8BB4111-FB68-7A2B-741C-4B2364888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8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24CA032-2A81-3DA9-F952-D64A7E3C8037}"/>
              </a:ext>
            </a:extLst>
          </p:cNvPr>
          <p:cNvSpPr txBox="1"/>
          <p:nvPr/>
        </p:nvSpPr>
        <p:spPr>
          <a:xfrm>
            <a:off x="560070" y="1668780"/>
            <a:ext cx="11537392" cy="73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O corpo tem muitas formas de se defender dos </a:t>
            </a:r>
            <a:r>
              <a:rPr lang="pt-BR" sz="2000" b="1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agentes patogênicos</a:t>
            </a:r>
            <a:r>
              <a:rPr lang="pt-BR" sz="2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, ou seja, organismos capazes de nos causar doenças, como os vírus e as bactérias.</a:t>
            </a:r>
            <a:r>
              <a:rPr lang="pt-BR" sz="2000" baseline="30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59F5AC-E20E-BFCB-1297-0D1B92910649}"/>
              </a:ext>
            </a:extLst>
          </p:cNvPr>
          <p:cNvSpPr txBox="1"/>
          <p:nvPr/>
        </p:nvSpPr>
        <p:spPr>
          <a:xfrm>
            <a:off x="560070" y="2699176"/>
            <a:ext cx="11098530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0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Quando um agente infecta o corpo, as nossas defesas, </a:t>
            </a:r>
            <a:r>
              <a:rPr lang="pt-BR" sz="2000" b="1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os anticorpos</a:t>
            </a:r>
            <a:r>
              <a:rPr lang="pt-BR" sz="20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, são acionadas:</a:t>
            </a:r>
            <a:r>
              <a:rPr lang="pt-BR" sz="2000" baseline="30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4</a:t>
            </a:r>
            <a:endParaRPr lang="pt-BR" sz="2000" b="0" i="0" dirty="0">
              <a:solidFill>
                <a:srgbClr val="3C4245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Identificando e destruindo</a:t>
            </a:r>
            <a:r>
              <a:rPr lang="pt-BR" sz="20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 esses agentes,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E criando </a:t>
            </a:r>
            <a:r>
              <a:rPr lang="pt-BR" sz="2000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células de memória, para reconhecer mais facilmente </a:t>
            </a:r>
            <a:r>
              <a:rPr lang="pt-BR" sz="2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partes específicas dos patógenos, os </a:t>
            </a:r>
            <a:r>
              <a:rPr lang="pt-BR" sz="2000" b="1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antígenos.</a:t>
            </a:r>
            <a:endParaRPr lang="pt-BR" sz="2000" b="1" i="0" dirty="0">
              <a:solidFill>
                <a:srgbClr val="3C4245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0" i="0" dirty="0">
              <a:solidFill>
                <a:srgbClr val="3C4245"/>
              </a:solidFill>
              <a:effectLst/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>
              <a:spcAft>
                <a:spcPts val="800"/>
              </a:spcAft>
            </a:pPr>
            <a:endParaRPr lang="pt-BR" sz="2400" dirty="0">
              <a:solidFill>
                <a:srgbClr val="3C4245"/>
              </a:solidFill>
              <a:highlight>
                <a:srgbClr val="FFFFFF"/>
              </a:highlight>
              <a:latin typeface="Noto Sans" panose="020B0502040504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C622DBB-9183-7A0B-C9F8-8533164E8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504"/>
          </a:xfrm>
        </p:spPr>
        <p:txBody>
          <a:bodyPr/>
          <a:lstStyle/>
          <a:p>
            <a:r>
              <a:rPr lang="pt-BR" dirty="0"/>
              <a:t>Nossas defesas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0DEBE0-F39F-33EA-0BA7-B50A0388775E}"/>
              </a:ext>
            </a:extLst>
          </p:cNvPr>
          <p:cNvSpPr txBox="1"/>
          <p:nvPr/>
        </p:nvSpPr>
        <p:spPr>
          <a:xfrm>
            <a:off x="560070" y="4589055"/>
            <a:ext cx="5589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3C4245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Assim, se o corpo for exposto ao mesmo agente patogênico mais do que uma vez, a resposta do anticorpo é muito mais rápida e mais eficaz do que da primeira vez</a:t>
            </a:r>
            <a:r>
              <a:rPr lang="pt-BR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.</a:t>
            </a:r>
            <a:r>
              <a:rPr lang="pt-BR" sz="1800" baseline="30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4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22D2F8F-6A82-4DFD-B18A-33372FE0D75B}"/>
              </a:ext>
            </a:extLst>
          </p:cNvPr>
          <p:cNvSpPr/>
          <p:nvPr/>
        </p:nvSpPr>
        <p:spPr>
          <a:xfrm>
            <a:off x="9544050" y="4589055"/>
            <a:ext cx="1200150" cy="21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01817C6-B3B4-DE75-93B3-BC98536E7F40}"/>
              </a:ext>
            </a:extLst>
          </p:cNvPr>
          <p:cNvSpPr txBox="1"/>
          <p:nvPr/>
        </p:nvSpPr>
        <p:spPr>
          <a:xfrm>
            <a:off x="7578090" y="6393817"/>
            <a:ext cx="2960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Adaptado de OMS, 2024</a:t>
            </a:r>
            <a:r>
              <a:rPr lang="pt-BR" sz="1600" baseline="30000" dirty="0">
                <a:solidFill>
                  <a:srgbClr val="3C4245"/>
                </a:solidFill>
                <a:highlight>
                  <a:srgbClr val="FFFFFF"/>
                </a:highlight>
                <a:latin typeface="Noto Sans" panose="020B0502040504020204" pitchFamily="34" charset="0"/>
              </a:rPr>
              <a:t>4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5CF3CF-ECE0-DC9F-CC5E-383375F6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1" y="4140377"/>
            <a:ext cx="4088427" cy="209768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0548554-B088-4831-3AF4-761EB1CD8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1" y="259527"/>
            <a:ext cx="787400" cy="9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1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7700</TotalTime>
  <Words>1396</Words>
  <Application>Microsoft Office PowerPoint</Application>
  <PresentationFormat>Widescreen</PresentationFormat>
  <Paragraphs>109</Paragraphs>
  <Slides>21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Proxima Nova</vt:lpstr>
      <vt:lpstr>Invention-Bold</vt:lpstr>
      <vt:lpstr>Noto Sans</vt:lpstr>
      <vt:lpstr>Arial</vt:lpstr>
      <vt:lpstr>Calibri</vt:lpstr>
      <vt:lpstr>Tema do Office</vt:lpstr>
      <vt:lpstr>Saúde na ponta da língua –  Um guia rápido para o cuidado da saúde física e mental de crianças de 6 a 9 anos</vt:lpstr>
      <vt:lpstr>O conteúdo desta apresentação foi desenvolvido exclusivamente como guia para educação em bem- -estar, englobando a saúde mental, alimentação saudável e vacinação. A escola e o corpo docente devem fazer os ajustes que julguem necessários, caso tenham interesse em levar este conhecimento aos estudantes.</vt:lpstr>
      <vt:lpstr>Objetivos</vt:lpstr>
      <vt:lpstr>A importância da saúde mental</vt:lpstr>
      <vt:lpstr>Sobre a saúde mental</vt:lpstr>
      <vt:lpstr>Como podemos apoiar as crianças?3</vt:lpstr>
      <vt:lpstr>Como podemos apoiar as crianças?3</vt:lpstr>
      <vt:lpstr>A importância da vacinação</vt:lpstr>
      <vt:lpstr>Nossas defesas</vt:lpstr>
      <vt:lpstr>As vacinas</vt:lpstr>
      <vt:lpstr>As principais doenças e vacinas para crianças  de 06 a 09 anos</vt:lpstr>
      <vt:lpstr>As principais doenças e vacinas para crianças  de 06 a 09 anos</vt:lpstr>
      <vt:lpstr>Apresentação do PowerPoint</vt:lpstr>
      <vt:lpstr>Apresentação do PowerPoint</vt:lpstr>
      <vt:lpstr>Mas como proteger todo mundo?</vt:lpstr>
      <vt:lpstr>A importância da alimentação saudável</vt:lpstr>
      <vt:lpstr>Nutrição infantil</vt:lpstr>
      <vt:lpstr>Os impactos de uma boa nutrição</vt:lpstr>
      <vt:lpstr>Com isso em mente, contribuímos com uma infância saudável a todos.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Imuniza Brasil</dc:title>
  <dc:creator>Victor Melo</dc:creator>
  <cp:lastModifiedBy>Rafaela Albuquerque | Planmark</cp:lastModifiedBy>
  <cp:revision>82</cp:revision>
  <dcterms:created xsi:type="dcterms:W3CDTF">2023-06-30T18:27:48Z</dcterms:created>
  <dcterms:modified xsi:type="dcterms:W3CDTF">2024-08-27T17:38:04Z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7fd646-07cb-4c4e-a107-4e4d6b30ba1b_Enabled">
    <vt:lpwstr>true</vt:lpwstr>
  </property>
  <property fmtid="{D5CDD505-2E9C-101B-9397-08002B2CF9AE}" pid="3" name="MSIP_Label_927fd646-07cb-4c4e-a107-4e4d6b30ba1b_SetDate">
    <vt:lpwstr>2024-04-15T11:38:24Z</vt:lpwstr>
  </property>
  <property fmtid="{D5CDD505-2E9C-101B-9397-08002B2CF9AE}" pid="4" name="MSIP_Label_927fd646-07cb-4c4e-a107-4e4d6b30ba1b_Method">
    <vt:lpwstr>Privileged</vt:lpwstr>
  </property>
  <property fmtid="{D5CDD505-2E9C-101B-9397-08002B2CF9AE}" pid="5" name="MSIP_Label_927fd646-07cb-4c4e-a107-4e4d6b30ba1b_Name">
    <vt:lpwstr>927fd646-07cb-4c4e-a107-4e4d6b30ba1b</vt:lpwstr>
  </property>
  <property fmtid="{D5CDD505-2E9C-101B-9397-08002B2CF9AE}" pid="6" name="MSIP_Label_927fd646-07cb-4c4e-a107-4e4d6b30ba1b_SiteId">
    <vt:lpwstr>a00de4ec-48a8-43a6-be74-e31274e2060d</vt:lpwstr>
  </property>
  <property fmtid="{D5CDD505-2E9C-101B-9397-08002B2CF9AE}" pid="7" name="MSIP_Label_927fd646-07cb-4c4e-a107-4e4d6b30ba1b_ActionId">
    <vt:lpwstr>43d25d98-dfa6-4d45-98f9-594ba18d9a19</vt:lpwstr>
  </property>
  <property fmtid="{D5CDD505-2E9C-101B-9397-08002B2CF9AE}" pid="8" name="MSIP_Label_927fd646-07cb-4c4e-a107-4e4d6b30ba1b_ContentBits">
    <vt:lpwstr>1</vt:lpwstr>
  </property>
  <property fmtid="{D5CDD505-2E9C-101B-9397-08002B2CF9AE}" pid="9" name="ClassificationContentMarkingHeaderLocations">
    <vt:lpwstr>Tema do Office:10</vt:lpwstr>
  </property>
  <property fmtid="{D5CDD505-2E9C-101B-9397-08002B2CF9AE}" pid="10" name="ClassificationContentMarkingHeaderText">
    <vt:lpwstr>Proprietary</vt:lpwstr>
  </property>
  <property fmtid="{D5CDD505-2E9C-101B-9397-08002B2CF9AE}" pid="11" name="_NewReviewCycle">
    <vt:lpwstr/>
  </property>
</Properties>
</file>