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5" r:id="rId6"/>
    <p:sldMasterId id="2147483700" r:id="rId7"/>
  </p:sldMasterIdLst>
  <p:notesMasterIdLst>
    <p:notesMasterId r:id="rId49"/>
  </p:notesMasterIdLst>
  <p:sldIdLst>
    <p:sldId id="260" r:id="rId8"/>
    <p:sldId id="2145708391" r:id="rId9"/>
    <p:sldId id="257" r:id="rId10"/>
    <p:sldId id="2145708349" r:id="rId11"/>
    <p:sldId id="2145708350" r:id="rId12"/>
    <p:sldId id="2053" r:id="rId13"/>
    <p:sldId id="479" r:id="rId14"/>
    <p:sldId id="277" r:id="rId15"/>
    <p:sldId id="478" r:id="rId16"/>
    <p:sldId id="2145708351" r:id="rId17"/>
    <p:sldId id="510" r:id="rId18"/>
    <p:sldId id="2145708389" r:id="rId19"/>
    <p:sldId id="2145708374" r:id="rId20"/>
    <p:sldId id="304" r:id="rId21"/>
    <p:sldId id="308" r:id="rId22"/>
    <p:sldId id="2145708375" r:id="rId23"/>
    <p:sldId id="313" r:id="rId24"/>
    <p:sldId id="2145708376" r:id="rId25"/>
    <p:sldId id="2145708377" r:id="rId26"/>
    <p:sldId id="2145708378" r:id="rId27"/>
    <p:sldId id="2145708379" r:id="rId28"/>
    <p:sldId id="2145708380" r:id="rId29"/>
    <p:sldId id="641" r:id="rId30"/>
    <p:sldId id="642" r:id="rId31"/>
    <p:sldId id="643" r:id="rId32"/>
    <p:sldId id="644" r:id="rId33"/>
    <p:sldId id="2145708346" r:id="rId34"/>
    <p:sldId id="2145708347" r:id="rId35"/>
    <p:sldId id="2145708348" r:id="rId36"/>
    <p:sldId id="2145708345" r:id="rId37"/>
    <p:sldId id="2145708344" r:id="rId38"/>
    <p:sldId id="364" r:id="rId39"/>
    <p:sldId id="353" r:id="rId40"/>
    <p:sldId id="2145708336" r:id="rId41"/>
    <p:sldId id="354" r:id="rId42"/>
    <p:sldId id="2145708337" r:id="rId43"/>
    <p:sldId id="2145708338" r:id="rId44"/>
    <p:sldId id="2145708339" r:id="rId45"/>
    <p:sldId id="2145708341" r:id="rId46"/>
    <p:sldId id="2145708342" r:id="rId47"/>
    <p:sldId id="2145708392" r:id="rId4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18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1F099-A083-4319-9EAE-4D62E3F3DEE2}" v="1" dt="2023-06-02T14:44:45.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53"/>
    <p:restoredTop sz="94522"/>
  </p:normalViewPr>
  <p:slideViewPr>
    <p:cSldViewPr snapToGrid="0" snapToObjects="1">
      <p:cViewPr varScale="1">
        <p:scale>
          <a:sx n="82" d="100"/>
          <a:sy n="82" d="100"/>
        </p:scale>
        <p:origin x="6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74C1F099-A083-4319-9EAE-4D62E3F3DEE2}"/>
    <pc:docChg chg="modSld">
      <pc:chgData name="" userId="" providerId="" clId="Web-{74C1F099-A083-4319-9EAE-4D62E3F3DEE2}" dt="2023-06-02T14:44:45.083" v="0" actId="1076"/>
      <pc:docMkLst>
        <pc:docMk/>
      </pc:docMkLst>
      <pc:sldChg chg="modSp">
        <pc:chgData name="" userId="" providerId="" clId="Web-{74C1F099-A083-4319-9EAE-4D62E3F3DEE2}" dt="2023-06-02T14:44:45.083" v="0" actId="1076"/>
        <pc:sldMkLst>
          <pc:docMk/>
          <pc:sldMk cId="3461154236" sldId="260"/>
        </pc:sldMkLst>
        <pc:picChg chg="mod">
          <ac:chgData name="" userId="" providerId="" clId="Web-{74C1F099-A083-4319-9EAE-4D62E3F3DEE2}" dt="2023-06-02T14:44:45.083" v="0" actId="1076"/>
          <ac:picMkLst>
            <pc:docMk/>
            <pc:sldMk cId="3461154236" sldId="260"/>
            <ac:picMk id="9" creationId="{0011383D-A921-2242-80CB-975AFDCEAF5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4FF26-CA3D-AE45-A7B5-6EA2A47C044B}" type="datetimeFigureOut">
              <a:rPr lang="pt-BR" smtClean="0"/>
              <a:t>02/06/2023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6707A-3753-3A40-B7FD-1483E07575BB}" type="slidenum">
              <a:rPr lang="pt-BR" smtClean="0"/>
              <a:t>‹nº›</a:t>
            </a:fld>
            <a:endParaRPr lang="pt-BR"/>
          </a:p>
        </p:txBody>
      </p:sp>
    </p:spTree>
    <p:extLst>
      <p:ext uri="{BB962C8B-B14F-4D97-AF65-F5344CB8AC3E}">
        <p14:creationId xmlns:p14="http://schemas.microsoft.com/office/powerpoint/2010/main" val="28343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KEYNOTE-204 is a randomized, international, open-label, phase 3 study conducted to compare pembrolizumab and brentuximab vedotin in patients with R/R cHL.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Patients had R/R cHL, were post auto-SCT or ineligible for auto-SCT, had measurable disease and ECOG PS 0 or 1. Patients were stratified by prior auto-SCT and by disease status after 1L therapy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BV naïve and BV exposed patients were eligible as long as patients  had a complete or partial response to treatment.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Patients were randomized 1:1 to receive pembrolizumab at 200 mg Q3W or BV at 1.8 mg/kg Q3W</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Primary end points were PFS per BICR by IWG 2007 revised response criteria including clinical and imaging data following auto or allo-SCT and OS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Secondary endpoints were PFS per BICR by IWG 2007 response criteria excluding clinical and imaging data following auto or allo SCT, PFS per investigator review, ORR by BICR, duration of response and safety</a:t>
            </a:r>
          </a:p>
        </p:txBody>
      </p:sp>
      <p:sp>
        <p:nvSpPr>
          <p:cNvPr id="4" name="Header Placeholder 3"/>
          <p:cNvSpPr>
            <a:spLocks noGrp="1"/>
          </p:cNvSpPr>
          <p:nvPr>
            <p:ph type="hdr" sz="quarter"/>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24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ORR was 41.5%, with 11 patients each achieving CR or PR, respectively</a:t>
            </a:r>
          </a:p>
          <a:p>
            <a:pPr marL="171450" indent="-171450">
              <a:buFont typeface="Arial" panose="020B0604020202020204" pitchFamily="34" charset="0"/>
              <a:buChar char="•"/>
            </a:pPr>
            <a:r>
              <a:rPr lang="en-US" dirty="0"/>
              <a:t>Six patients had stable disease and 13 patients had disease progression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Notably, no patient with CR had progressed or received SCT at data cutoff</a:t>
            </a:r>
          </a:p>
          <a:p>
            <a:pPr marL="171450" indent="-171450">
              <a:buFont typeface="Arial" panose="020B0604020202020204" pitchFamily="34" charset="0"/>
              <a:buChar char="•"/>
            </a:pPr>
            <a:endParaRPr lang="en-US" dirty="0"/>
          </a:p>
          <a:p>
            <a:r>
              <a:rPr lang="en-US" sz="1200" dirty="0"/>
              <a:t>7 patients received transplant post-pembrolizumab</a:t>
            </a:r>
          </a:p>
          <a:p>
            <a:pPr lvl="1"/>
            <a:r>
              <a:rPr lang="en-US" sz="1200" dirty="0"/>
              <a:t>5 autologous (BOR on pembrolizumab: 1 PR, 1 SD, 3 PD)</a:t>
            </a:r>
          </a:p>
          <a:p>
            <a:pPr lvl="1"/>
            <a:r>
              <a:rPr lang="en-US" sz="1200" dirty="0"/>
              <a:t>2 allogenic (BOR on pembrolizumab: 2 PR) </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49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DOR was not reached and 80.6% of patients had a response ≥48 months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4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PFS was 4.3 months and the 4-year PFS rate was 33.0%</a:t>
            </a:r>
          </a:p>
          <a:p>
            <a:r>
              <a:rPr lang="en-US" dirty="0"/>
              <a:t>Median OS was 22.3 months and the 4-year OS rate was 45.3%</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5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AEs of any grade related to study treatment occurred in 30 patients (56.6%) </a:t>
            </a:r>
          </a:p>
          <a:p>
            <a:pPr marL="171450" indent="-171450">
              <a:buFont typeface="Arial" panose="020B0604020202020204" pitchFamily="34" charset="0"/>
              <a:buChar char="•"/>
            </a:pPr>
            <a:r>
              <a:rPr lang="en-US" dirty="0"/>
              <a:t>The most commonly reported (incidence &gt;5%) were neutropenia (18.9%), asthenia (9.4%), hypothyroidism (7.5%), and fatigue and pyrexia (5.7% each)</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Grade 3-4 treatment-related AEs occurred in 22.6% of patients; only neutropenia occurred in ≥2 patients</a:t>
            </a:r>
          </a:p>
          <a:p>
            <a:pPr marL="171450" indent="-1714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No grade 5 treatment-related AEs occurred</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87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KEYNOTE-204 study met its primary endpoint for PFS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Median PFS including clinical and imaging data following auto or allo-SCT was statistically significantly greater with pembrolizumab vs BV</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Median PFS for pembrolizumab was 13.2 months and for BV was 8.3 months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HR of 0.65 and a P-value of 0.00271</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12-month PFS rate was 53.9% with pembrolizumab and 35.6% with BV</a:t>
            </a:r>
          </a:p>
        </p:txBody>
      </p:sp>
      <p:sp>
        <p:nvSpPr>
          <p:cNvPr id="4" name="Header Placeholder 3"/>
          <p:cNvSpPr>
            <a:spLocks noGrp="1"/>
          </p:cNvSpPr>
          <p:nvPr>
            <p:ph type="hdr" sz="quarter"/>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569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Median PFS by investigator review was higher with pembrolizumab versus BV (19.2 vs 8.2 months)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12-month PFS rate was 62.2% with pembrolizumab and 33.0% with BV</a:t>
            </a:r>
          </a:p>
        </p:txBody>
      </p:sp>
      <p:sp>
        <p:nvSpPr>
          <p:cNvPr id="4" name="Header Placeholder 3"/>
          <p:cNvSpPr>
            <a:spLocks noGrp="1"/>
          </p:cNvSpPr>
          <p:nvPr>
            <p:ph type="hdr" sz="quarter"/>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12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duration of response was higher with pembrolizumab than with BV (20.7 months vs 13.8 months)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62.4% of patients on pembrolizumab and 50% of patients on BV had a response </a:t>
            </a:r>
            <a:r>
              <a:rPr lang="en-US" dirty="0">
                <a:latin typeface="Arial" panose="020B0604020202020204" pitchFamily="34" charset="0"/>
                <a:cs typeface="Arial" panose="020B0604020202020204" pitchFamily="34" charset="0"/>
              </a:rPr>
              <a:t>≥12 months</a:t>
            </a:r>
          </a:p>
          <a:p>
            <a:endParaRPr lang="en-US" dirty="0"/>
          </a:p>
        </p:txBody>
      </p:sp>
      <p:sp>
        <p:nvSpPr>
          <p:cNvPr id="4" name="Header Placeholder 3"/>
          <p:cNvSpPr>
            <a:spLocks noGrp="1"/>
          </p:cNvSpPr>
          <p:nvPr>
            <p:ph type="hdr" sz="quarter"/>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342946"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46"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99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patients receiving 1 prior line of therapy, </a:t>
            </a:r>
            <a:r>
              <a:rPr lang="en-NZ" dirty="0">
                <a:solidFill>
                  <a:srgbClr val="FF0000"/>
                </a:solidFill>
              </a:rPr>
              <a:t>there were </a:t>
            </a:r>
            <a:r>
              <a:rPr lang="en-US" dirty="0"/>
              <a:t>7 (25.9%) </a:t>
            </a:r>
            <a:r>
              <a:rPr lang="en-US" dirty="0">
                <a:solidFill>
                  <a:srgbClr val="FF0000"/>
                </a:solidFill>
              </a:rPr>
              <a:t>in the pembrolizumab group and 9 (33.3%) in the BV group</a:t>
            </a:r>
          </a:p>
          <a:p>
            <a:pPr marL="352720" lvl="1"/>
            <a:endParaRPr lang="en-US" dirty="0"/>
          </a:p>
          <a:p>
            <a:pPr marL="352720" lvl="1"/>
            <a:r>
              <a:rPr lang="en-US" dirty="0"/>
              <a:t>1 (3.7%) patient in the </a:t>
            </a:r>
            <a:r>
              <a:rPr lang="en-US" dirty="0">
                <a:solidFill>
                  <a:srgbClr val="FF0000"/>
                </a:solidFill>
              </a:rPr>
              <a:t>BV </a:t>
            </a:r>
            <a:r>
              <a:rPr lang="en-US" dirty="0"/>
              <a:t>group </a:t>
            </a:r>
            <a:r>
              <a:rPr lang="en-US" dirty="0">
                <a:solidFill>
                  <a:srgbClr val="FF0000"/>
                </a:solidFill>
              </a:rPr>
              <a:t>subsequently</a:t>
            </a:r>
            <a:r>
              <a:rPr lang="en-US" dirty="0"/>
              <a:t> </a:t>
            </a:r>
            <a:r>
              <a:rPr lang="en-US" dirty="0">
                <a:solidFill>
                  <a:srgbClr val="FF0000"/>
                </a:solidFill>
              </a:rPr>
              <a:t>underwent</a:t>
            </a:r>
            <a:r>
              <a:rPr lang="en-US" dirty="0"/>
              <a:t> allo-SCT</a:t>
            </a:r>
          </a:p>
          <a:p>
            <a:pPr marL="176336" indent="-176336">
              <a:buFont typeface="Arial" panose="020B0604020202020204" pitchFamily="34" charset="0"/>
              <a:buChar char="•"/>
            </a:pPr>
            <a:endParaRPr lang="en-US" dirty="0"/>
          </a:p>
          <a:p>
            <a:r>
              <a:rPr lang="en-NZ" dirty="0"/>
              <a:t>In patients receiving 2 or more prior lines of therapy, </a:t>
            </a:r>
            <a:r>
              <a:rPr lang="en-NZ" dirty="0">
                <a:solidFill>
                  <a:srgbClr val="FF0000"/>
                </a:solidFill>
              </a:rPr>
              <a:t>there were </a:t>
            </a:r>
            <a:r>
              <a:rPr lang="en-US" dirty="0"/>
              <a:t>23 (19.0%) </a:t>
            </a:r>
            <a:r>
              <a:rPr lang="en-US" dirty="0">
                <a:solidFill>
                  <a:srgbClr val="FF0000"/>
                </a:solidFill>
              </a:rPr>
              <a:t>in the pembrolizumab group and 25 (20.0%) in the BV group</a:t>
            </a:r>
          </a:p>
          <a:p>
            <a:pPr marL="352720" lvl="1"/>
            <a:endParaRPr lang="en-US" dirty="0"/>
          </a:p>
          <a:p>
            <a:pPr marL="352720" lvl="1"/>
            <a:r>
              <a:rPr lang="en-US" dirty="0"/>
              <a:t>14 (11.6%) patients </a:t>
            </a:r>
            <a:r>
              <a:rPr lang="en-US" dirty="0">
                <a:solidFill>
                  <a:srgbClr val="FF0000"/>
                </a:solidFill>
              </a:rPr>
              <a:t>in the</a:t>
            </a:r>
            <a:r>
              <a:rPr lang="en-US" dirty="0"/>
              <a:t> pembrolizumab </a:t>
            </a:r>
            <a:r>
              <a:rPr lang="en-US" dirty="0">
                <a:solidFill>
                  <a:srgbClr val="FF0000"/>
                </a:solidFill>
              </a:rPr>
              <a:t>group</a:t>
            </a:r>
            <a:r>
              <a:rPr lang="en-US" dirty="0"/>
              <a:t> and 12 (9.6%) patients </a:t>
            </a:r>
            <a:r>
              <a:rPr lang="en-US" dirty="0">
                <a:solidFill>
                  <a:srgbClr val="FF0000"/>
                </a:solidFill>
              </a:rPr>
              <a:t>in the BV</a:t>
            </a:r>
            <a:r>
              <a:rPr lang="en-US" dirty="0"/>
              <a:t> </a:t>
            </a:r>
            <a:r>
              <a:rPr lang="en-US" dirty="0">
                <a:solidFill>
                  <a:srgbClr val="FF0000"/>
                </a:solidFill>
              </a:rPr>
              <a:t>group</a:t>
            </a:r>
            <a:r>
              <a:rPr lang="en-US" dirty="0"/>
              <a:t> </a:t>
            </a:r>
            <a:r>
              <a:rPr lang="en-US" dirty="0">
                <a:solidFill>
                  <a:srgbClr val="FF0000"/>
                </a:solidFill>
              </a:rPr>
              <a:t>subsequently underwent</a:t>
            </a:r>
            <a:r>
              <a:rPr lang="en-US" dirty="0"/>
              <a:t> allo-SCT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60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91635-E658-493D-855E-3D0BC528DA3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31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91635-E658-493D-855E-3D0BC528DA3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69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Good afternoon, I’m Dr. Zinzani, presenting the final analysis for the multicenter, single-arm, open label phase 2 KEYNOTE-170 study of pembrolizumab monotherapy in patients with relapsed or refractory primary mediastinal B-cell lymphoma.</a:t>
            </a:r>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27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Patients were heavily pretreated with all patients having received prior rituximab and 14 patients had prior transplant</a:t>
            </a:r>
          </a:p>
          <a:p>
            <a:pPr marL="171450" indent="-171450">
              <a:buFont typeface="Arial" panose="020B0604020202020204" pitchFamily="34" charset="0"/>
              <a:buChar char="•"/>
            </a:pPr>
            <a:r>
              <a:rPr lang="en-US" dirty="0"/>
              <a:t>Among all treated patients, 13 completed 2 years of treatment and 40 patients discontinued, primarily due to progressive disease</a:t>
            </a:r>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8BD5E-B4A4-4049-9915-979DAFFFC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38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15A7AC-B9EC-5A43-AA2A-664F35038AD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8A52D1D-92B6-5A4C-99B2-2AD4BDC12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750219A-3085-B747-A370-FEBEE77E1910}"/>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2FF9BEED-F075-D543-B707-E1DDAD7AEF5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08F3252-F92B-7F48-BAE9-BB1D44353A52}"/>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264290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3068A-13F5-4045-93F3-B77210BB6F3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5D803C7-61A4-7E4D-9979-B5244B2D8CA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F46DC0-4C07-CA47-9C91-E15370A396EB}"/>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8C1AE2AC-0E43-FB4D-9769-7D97AE472BF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7AEED7-0BB3-904A-8F41-1C8C5E966E34}"/>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90178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80B4A72-21C1-034B-B765-8007E1331CA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4659E83-656C-D54A-8537-7BD619BDA79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16448E4-DF60-D84F-BB29-1F02D72A783D}"/>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0FC47264-6B96-9B4B-8D15-9C959EF032D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7105A01-338F-8645-B826-5D30C8742DE5}"/>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333344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326372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lvl1pPr>
              <a:defRPr>
                <a:latin typeface="Daytona Light" panose="020B0304030503040204" pitchFamily="34" charset="0"/>
              </a:defRPr>
            </a:lvl1p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Daytona Light" panose="020B0304030503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9216D00-A638-4E1C-B00F-EF8E8D949E8B}" type="datetime1">
              <a:rPr lang="pt-BR" smtClean="0"/>
              <a:t>02/06/2023</a:t>
            </a:fld>
            <a:endParaRPr lang="pt-BR"/>
          </a:p>
        </p:txBody>
      </p:sp>
      <p:sp>
        <p:nvSpPr>
          <p:cNvPr id="5" name="Espaço Reservado para Rodapé 4"/>
          <p:cNvSpPr>
            <a:spLocks noGrp="1"/>
          </p:cNvSpPr>
          <p:nvPr>
            <p:ph type="ftr" sz="quarter" idx="11"/>
          </p:nvPr>
        </p:nvSpPr>
        <p:spPr/>
        <p:txBody>
          <a:bodyPr/>
          <a:lstStyle/>
          <a:p>
            <a:r>
              <a:rPr lang="pt-BR" dirty="0"/>
              <a:t>BR-PDO-00221</a:t>
            </a: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112291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002060"/>
                </a:solidFill>
                <a:latin typeface="Daytona Light" panose="020B0304030503040204" pitchFamily="34" charset="0"/>
                <a:ea typeface="Microsoft JhengHei UI Light" panose="020B0304030504040204" pitchFamily="34" charset="-120"/>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latin typeface="Daytona Light" panose="020B0304030503040204" pitchFamily="34" charset="0"/>
                <a:ea typeface="Microsoft JhengHei UI Light" panose="020B0304030504040204" pitchFamily="34" charset="-120"/>
              </a:defRPr>
            </a:lvl1pPr>
            <a:lvl2pPr>
              <a:defRPr>
                <a:latin typeface="Daytona Light" panose="020B0304030503040204" pitchFamily="34" charset="0"/>
                <a:ea typeface="Microsoft JhengHei UI Light" panose="020B0304030504040204" pitchFamily="34" charset="-120"/>
              </a:defRPr>
            </a:lvl2pPr>
            <a:lvl3pPr>
              <a:defRPr>
                <a:latin typeface="Daytona Light" panose="020B0304030503040204" pitchFamily="34" charset="0"/>
                <a:ea typeface="Microsoft JhengHei UI Light" panose="020B0304030504040204" pitchFamily="34" charset="-120"/>
              </a:defRPr>
            </a:lvl3pPr>
            <a:lvl4pPr>
              <a:defRPr>
                <a:latin typeface="Daytona Light" panose="020B0304030503040204" pitchFamily="34" charset="0"/>
                <a:ea typeface="Microsoft JhengHei UI Light" panose="020B0304030504040204" pitchFamily="34" charset="-120"/>
              </a:defRPr>
            </a:lvl4pPr>
            <a:lvl5pPr>
              <a:defRPr>
                <a:latin typeface="Daytona Light" panose="020B0304030503040204" pitchFamily="34" charset="0"/>
                <a:ea typeface="Microsoft JhengHei UI Light" panose="020B0304030504040204" pitchFamily="34" charset="-120"/>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07E54F9-7527-43CB-B915-D5790D8FAA0D}" type="datetime1">
              <a:rPr lang="pt-BR" smtClean="0"/>
              <a:t>02/06/2023</a:t>
            </a:fld>
            <a:endParaRPr lang="pt-BR"/>
          </a:p>
        </p:txBody>
      </p:sp>
      <p:sp>
        <p:nvSpPr>
          <p:cNvPr id="5" name="Espaço Reservado para Rodapé 4"/>
          <p:cNvSpPr>
            <a:spLocks noGrp="1"/>
          </p:cNvSpPr>
          <p:nvPr>
            <p:ph type="ftr" sz="quarter" idx="11"/>
          </p:nvPr>
        </p:nvSpPr>
        <p:spPr/>
        <p:txBody>
          <a:bodyPr/>
          <a:lstStyle/>
          <a:p>
            <a:r>
              <a:rPr lang="pt-BR" dirty="0"/>
              <a:t>BR-PDO-00221</a:t>
            </a: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044417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66FC6C26-450C-4ED1-8A77-49F51FBA5B23}" type="datetime1">
              <a:rPr lang="pt-BR" smtClean="0"/>
              <a:t>02/06/2023</a:t>
            </a:fld>
            <a:endParaRPr lang="pt-BR"/>
          </a:p>
        </p:txBody>
      </p:sp>
      <p:sp>
        <p:nvSpPr>
          <p:cNvPr id="5" name="Espaço Reservado para Rodapé 4"/>
          <p:cNvSpPr>
            <a:spLocks noGrp="1"/>
          </p:cNvSpPr>
          <p:nvPr>
            <p:ph type="ftr" sz="quarter" idx="11"/>
          </p:nvPr>
        </p:nvSpPr>
        <p:spPr/>
        <p:txBody>
          <a:bodyPr/>
          <a:lstStyle/>
          <a:p>
            <a:r>
              <a:rPr lang="pt-BR" dirty="0"/>
              <a:t>BR-PDO-00221</a:t>
            </a: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935448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002060"/>
                </a:solidFill>
              </a:defRPr>
            </a:lvl1p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1E6DFFC8-4F1D-48ED-8284-82988E0B45E4}" type="datetime1">
              <a:rPr lang="pt-BR" smtClean="0"/>
              <a:t>02/06/2023</a:t>
            </a:fld>
            <a:endParaRPr lang="pt-BR"/>
          </a:p>
        </p:txBody>
      </p:sp>
      <p:sp>
        <p:nvSpPr>
          <p:cNvPr id="6" name="Espaço Reservado para Rodapé 5"/>
          <p:cNvSpPr>
            <a:spLocks noGrp="1"/>
          </p:cNvSpPr>
          <p:nvPr>
            <p:ph type="ftr" sz="quarter" idx="11"/>
          </p:nvPr>
        </p:nvSpPr>
        <p:spPr/>
        <p:txBody>
          <a:bodyPr/>
          <a:lstStyle/>
          <a:p>
            <a:r>
              <a:rPr lang="pt-BR" dirty="0"/>
              <a:t>BR-PDO-00221</a:t>
            </a: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656248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6A76F8F-03CA-493A-9B74-112444D902D9}" type="datetime1">
              <a:rPr lang="pt-BR" smtClean="0"/>
              <a:t>02/06/2023</a:t>
            </a:fld>
            <a:endParaRPr lang="pt-BR"/>
          </a:p>
        </p:txBody>
      </p:sp>
      <p:sp>
        <p:nvSpPr>
          <p:cNvPr id="8" name="Espaço Reservado para Rodapé 7"/>
          <p:cNvSpPr>
            <a:spLocks noGrp="1"/>
          </p:cNvSpPr>
          <p:nvPr>
            <p:ph type="ftr" sz="quarter" idx="11"/>
          </p:nvPr>
        </p:nvSpPr>
        <p:spPr/>
        <p:txBody>
          <a:bodyPr/>
          <a:lstStyle/>
          <a:p>
            <a:r>
              <a:rPr lang="pt-BR" dirty="0"/>
              <a:t>BR-PDO-00221</a:t>
            </a:r>
          </a:p>
        </p:txBody>
      </p:sp>
      <p:sp>
        <p:nvSpPr>
          <p:cNvPr id="9" name="Espaço Reservado para Número de Slide 8"/>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765074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002060"/>
                </a:solidFill>
              </a:defRPr>
            </a:lvl1pPr>
          </a:lstStyle>
          <a:p>
            <a:r>
              <a:rPr lang="pt-BR" dirty="0"/>
              <a:t>Clique para editar o título mestre</a:t>
            </a:r>
          </a:p>
        </p:txBody>
      </p:sp>
      <p:sp>
        <p:nvSpPr>
          <p:cNvPr id="3" name="Espaço Reservado para Data 2"/>
          <p:cNvSpPr>
            <a:spLocks noGrp="1"/>
          </p:cNvSpPr>
          <p:nvPr>
            <p:ph type="dt" sz="half" idx="10"/>
          </p:nvPr>
        </p:nvSpPr>
        <p:spPr/>
        <p:txBody>
          <a:bodyPr/>
          <a:lstStyle/>
          <a:p>
            <a:fld id="{666F9E90-BF91-47BA-98DD-AD09E2AE76AD}" type="datetime1">
              <a:rPr lang="pt-BR" smtClean="0"/>
              <a:t>02/06/2023</a:t>
            </a:fld>
            <a:endParaRPr lang="pt-BR"/>
          </a:p>
        </p:txBody>
      </p:sp>
      <p:sp>
        <p:nvSpPr>
          <p:cNvPr id="4" name="Espaço Reservado para Rodapé 3"/>
          <p:cNvSpPr>
            <a:spLocks noGrp="1"/>
          </p:cNvSpPr>
          <p:nvPr>
            <p:ph type="ftr" sz="quarter" idx="11"/>
          </p:nvPr>
        </p:nvSpPr>
        <p:spPr/>
        <p:txBody>
          <a:bodyPr/>
          <a:lstStyle/>
          <a:p>
            <a:r>
              <a:rPr lang="pt-BR" dirty="0"/>
              <a:t>BR-PDO-00221</a:t>
            </a:r>
          </a:p>
        </p:txBody>
      </p:sp>
      <p:sp>
        <p:nvSpPr>
          <p:cNvPr id="5" name="Espaço Reservado para Número de Slide 4"/>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869636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AD87AA4-4EA4-42D5-97C9-89C6612801FD}" type="datetime1">
              <a:rPr lang="pt-BR" smtClean="0"/>
              <a:t>02/06/2023</a:t>
            </a:fld>
            <a:endParaRPr lang="pt-BR"/>
          </a:p>
        </p:txBody>
      </p:sp>
      <p:sp>
        <p:nvSpPr>
          <p:cNvPr id="3" name="Espaço Reservado para Rodapé 2"/>
          <p:cNvSpPr>
            <a:spLocks noGrp="1"/>
          </p:cNvSpPr>
          <p:nvPr>
            <p:ph type="ftr" sz="quarter" idx="11"/>
          </p:nvPr>
        </p:nvSpPr>
        <p:spPr/>
        <p:txBody>
          <a:bodyPr/>
          <a:lstStyle/>
          <a:p>
            <a:r>
              <a:rPr lang="pt-BR" dirty="0"/>
              <a:t>BR-PDO-00221</a:t>
            </a:r>
          </a:p>
        </p:txBody>
      </p:sp>
      <p:sp>
        <p:nvSpPr>
          <p:cNvPr id="4" name="Espaço Reservado para Número de Slide 3"/>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9359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1279C-2A0C-9E4C-A156-76291572B98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73912BA-7290-134B-8992-1F03871A96D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8E6BF2A-755B-E34F-8443-E68413AE200C}"/>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EE280299-29AA-944B-9094-932661F4D3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2C8627B-E23C-EF48-9BD1-29194168EDC5}"/>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4289904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A95C718-6310-4465-B3F0-4982D7CC06F1}" type="datetime1">
              <a:rPr lang="pt-BR" smtClean="0"/>
              <a:t>02/06/2023</a:t>
            </a:fld>
            <a:endParaRPr lang="pt-BR"/>
          </a:p>
        </p:txBody>
      </p:sp>
      <p:sp>
        <p:nvSpPr>
          <p:cNvPr id="6" name="Espaço Reservado para Rodapé 5"/>
          <p:cNvSpPr>
            <a:spLocks noGrp="1"/>
          </p:cNvSpPr>
          <p:nvPr>
            <p:ph type="ftr" sz="quarter" idx="11"/>
          </p:nvPr>
        </p:nvSpPr>
        <p:spPr/>
        <p:txBody>
          <a:bodyPr/>
          <a:lstStyle/>
          <a:p>
            <a:r>
              <a:rPr lang="pt-BR" dirty="0"/>
              <a:t>BR-PDO-00221</a:t>
            </a: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052111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B6A3CFE-4C55-42A6-BFDE-0E7CE570A09D}" type="datetime1">
              <a:rPr lang="pt-BR" smtClean="0"/>
              <a:t>02/06/2023</a:t>
            </a:fld>
            <a:endParaRPr lang="pt-BR"/>
          </a:p>
        </p:txBody>
      </p:sp>
      <p:sp>
        <p:nvSpPr>
          <p:cNvPr id="6" name="Espaço Reservado para Rodapé 5"/>
          <p:cNvSpPr>
            <a:spLocks noGrp="1"/>
          </p:cNvSpPr>
          <p:nvPr>
            <p:ph type="ftr" sz="quarter" idx="11"/>
          </p:nvPr>
        </p:nvSpPr>
        <p:spPr/>
        <p:txBody>
          <a:bodyPr/>
          <a:lstStyle/>
          <a:p>
            <a:r>
              <a:rPr lang="pt-BR" dirty="0"/>
              <a:t>BR-PDO-00221</a:t>
            </a: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129223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E02CA21-CBF2-4B90-840E-D01E3E64C10A}" type="datetime1">
              <a:rPr lang="pt-BR" smtClean="0"/>
              <a:t>02/06/2023</a:t>
            </a:fld>
            <a:endParaRPr lang="pt-BR"/>
          </a:p>
        </p:txBody>
      </p:sp>
      <p:sp>
        <p:nvSpPr>
          <p:cNvPr id="5" name="Espaço Reservado para Rodapé 4"/>
          <p:cNvSpPr>
            <a:spLocks noGrp="1"/>
          </p:cNvSpPr>
          <p:nvPr>
            <p:ph type="ftr" sz="quarter" idx="11"/>
          </p:nvPr>
        </p:nvSpPr>
        <p:spPr/>
        <p:txBody>
          <a:bodyPr/>
          <a:lstStyle/>
          <a:p>
            <a:r>
              <a:rPr lang="pt-BR" dirty="0"/>
              <a:t>BR-PDO-00221</a:t>
            </a: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302534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60B2703-54CB-46A5-8AA4-F4A58CC789FE}" type="datetime1">
              <a:rPr lang="pt-BR" smtClean="0"/>
              <a:t>02/06/2023</a:t>
            </a:fld>
            <a:endParaRPr lang="pt-BR"/>
          </a:p>
        </p:txBody>
      </p:sp>
      <p:sp>
        <p:nvSpPr>
          <p:cNvPr id="5" name="Espaço Reservado para Rodapé 4"/>
          <p:cNvSpPr>
            <a:spLocks noGrp="1"/>
          </p:cNvSpPr>
          <p:nvPr>
            <p:ph type="ftr" sz="quarter" idx="11"/>
          </p:nvPr>
        </p:nvSpPr>
        <p:spPr/>
        <p:txBody>
          <a:bodyPr/>
          <a:lstStyle/>
          <a:p>
            <a:r>
              <a:rPr lang="pt-BR" dirty="0"/>
              <a:t>BR-PDO-00221</a:t>
            </a: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205844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lvl1pPr>
              <a:defRPr>
                <a:latin typeface="Daytona Light" panose="020B0304030503040204" pitchFamily="34" charset="0"/>
              </a:defRPr>
            </a:lvl1p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Daytona Light" panose="020B0304030503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3961299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rgbClr val="C00000"/>
                </a:solidFill>
                <a:latin typeface="Daytona Light" panose="020B0304030503040204" pitchFamily="34" charset="0"/>
                <a:ea typeface="Microsoft JhengHei UI Light" panose="020B0304030504040204" pitchFamily="34" charset="-120"/>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latin typeface="Daytona Light" panose="020B0304030503040204" pitchFamily="34" charset="0"/>
                <a:ea typeface="Microsoft JhengHei UI Light" panose="020B0304030504040204" pitchFamily="34" charset="-120"/>
              </a:defRPr>
            </a:lvl1pPr>
            <a:lvl2pPr>
              <a:defRPr>
                <a:latin typeface="Daytona Light" panose="020B0304030503040204" pitchFamily="34" charset="0"/>
                <a:ea typeface="Microsoft JhengHei UI Light" panose="020B0304030504040204" pitchFamily="34" charset="-120"/>
              </a:defRPr>
            </a:lvl2pPr>
            <a:lvl3pPr>
              <a:defRPr>
                <a:latin typeface="Daytona Light" panose="020B0304030503040204" pitchFamily="34" charset="0"/>
                <a:ea typeface="Microsoft JhengHei UI Light" panose="020B0304030504040204" pitchFamily="34" charset="-120"/>
              </a:defRPr>
            </a:lvl3pPr>
            <a:lvl4pPr>
              <a:defRPr>
                <a:latin typeface="Daytona Light" panose="020B0304030503040204" pitchFamily="34" charset="0"/>
                <a:ea typeface="Microsoft JhengHei UI Light" panose="020B0304030504040204" pitchFamily="34" charset="-120"/>
              </a:defRPr>
            </a:lvl4pPr>
            <a:lvl5pPr>
              <a:defRPr>
                <a:latin typeface="Daytona Light" panose="020B0304030503040204" pitchFamily="34" charset="0"/>
                <a:ea typeface="Microsoft JhengHei UI Light" panose="020B0304030504040204" pitchFamily="34" charset="-120"/>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823039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3043632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CD0B2DD7-BD3D-46DA-8F18-CC5395389C30}" type="datetimeFigureOut">
              <a:rPr lang="pt-BR" smtClean="0"/>
              <a:t>02/06/2023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3691856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CD0B2DD7-BD3D-46DA-8F18-CC5395389C30}" type="datetimeFigureOut">
              <a:rPr lang="pt-BR" smtClean="0"/>
              <a:t>02/06/2023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2553175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CD0B2DD7-BD3D-46DA-8F18-CC5395389C30}" type="datetimeFigureOut">
              <a:rPr lang="pt-BR" smtClean="0"/>
              <a:t>02/06/2023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91831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25AC2-350F-FC4C-9D13-FAAD48C22CF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8CDB0FC-F38C-D84D-9C89-58E3E96EF8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E69B0B0-2C98-B34B-B9DF-E8EE22B89F2A}"/>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3301111E-9F3F-C344-AB47-7FE46CB5D62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0A5679-AA50-6B4B-9292-6551A14426CF}"/>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3305389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D0B2DD7-BD3D-46DA-8F18-CC5395389C30}" type="datetimeFigureOut">
              <a:rPr lang="pt-BR" smtClean="0"/>
              <a:t>02/06/2023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4280310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D0B2DD7-BD3D-46DA-8F18-CC5395389C30}" type="datetimeFigureOut">
              <a:rPr lang="pt-BR" smtClean="0"/>
              <a:t>02/06/2023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66475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CD0B2DD7-BD3D-46DA-8F18-CC5395389C30}" type="datetimeFigureOut">
              <a:rPr lang="pt-BR" smtClean="0"/>
              <a:t>02/06/2023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654715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1404712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FA4FDD-6A8D-4587-8615-D3398D65B9F1}" type="slidenum">
              <a:rPr lang="pt-BR" smtClean="0"/>
              <a:t>‹nº›</a:t>
            </a:fld>
            <a:endParaRPr lang="pt-BR"/>
          </a:p>
        </p:txBody>
      </p:sp>
    </p:spTree>
    <p:extLst>
      <p:ext uri="{BB962C8B-B14F-4D97-AF65-F5344CB8AC3E}">
        <p14:creationId xmlns:p14="http://schemas.microsoft.com/office/powerpoint/2010/main" val="3459766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Single)">
    <p:spTree>
      <p:nvGrpSpPr>
        <p:cNvPr id="1" name=""/>
        <p:cNvGrpSpPr/>
        <p:nvPr/>
      </p:nvGrpSpPr>
      <p:grpSpPr>
        <a:xfrm>
          <a:off x="0" y="0"/>
          <a:ext cx="0" cy="0"/>
          <a:chOff x="0" y="0"/>
          <a:chExt cx="0" cy="0"/>
        </a:xfrm>
      </p:grpSpPr>
      <p:sp>
        <p:nvSpPr>
          <p:cNvPr id="4" name="Content Placeholder 2"/>
          <p:cNvSpPr>
            <a:spLocks noGrp="1"/>
          </p:cNvSpPr>
          <p:nvPr>
            <p:ph idx="1" hasCustomPrompt="1"/>
          </p:nvPr>
        </p:nvSpPr>
        <p:spPr>
          <a:xfrm>
            <a:off x="383119" y="1267884"/>
            <a:ext cx="11425767" cy="3909424"/>
          </a:xfrm>
        </p:spPr>
        <p:txBody>
          <a:bodyPr lIns="0">
            <a:noAutofit/>
          </a:bodyPr>
          <a:lstStyle>
            <a:lvl1pPr marL="215995" indent="-215995">
              <a:spcBef>
                <a:spcPts val="0"/>
              </a:spcBef>
              <a:spcAft>
                <a:spcPts val="600"/>
              </a:spcAft>
              <a:defRPr/>
            </a:lvl1pPr>
            <a:lvl2pPr marL="431990" indent="-215995">
              <a:spcBef>
                <a:spcPts val="0"/>
              </a:spcBef>
              <a:spcAft>
                <a:spcPts val="600"/>
              </a:spcAft>
              <a:tabLst>
                <a:tab pos="231770" algn="l"/>
              </a:tabLst>
              <a:defRPr/>
            </a:lvl2pPr>
            <a:lvl3pPr marL="647984" indent="-215995">
              <a:spcBef>
                <a:spcPts val="0"/>
              </a:spcBef>
              <a:spcAft>
                <a:spcPts val="600"/>
              </a:spcAft>
              <a:defRPr/>
            </a:lvl3pPr>
            <a:lvl4pPr marL="863978" indent="-215995">
              <a:spcBef>
                <a:spcPts val="0"/>
              </a:spcBef>
              <a:spcAft>
                <a:spcPts val="600"/>
              </a:spcAft>
              <a:defRPr/>
            </a:lvl4pPr>
          </a:lstStyle>
          <a:p>
            <a:r>
              <a:rPr lang="en-US" altLang="en-US" dirty="0"/>
              <a:t>Bullet 1</a:t>
            </a:r>
          </a:p>
          <a:p>
            <a:pPr lvl="1"/>
            <a:r>
              <a:rPr lang="en-US" altLang="en-US" dirty="0"/>
              <a:t>Bullet 2</a:t>
            </a:r>
          </a:p>
          <a:p>
            <a:pPr lvl="2"/>
            <a:r>
              <a:rPr lang="en-US" altLang="en-US" dirty="0"/>
              <a:t>Bullet 3</a:t>
            </a:r>
          </a:p>
          <a:p>
            <a:pPr lvl="3"/>
            <a:r>
              <a:rPr lang="en-US" altLang="en-US" dirty="0"/>
              <a:t>Bullet 4</a:t>
            </a:r>
          </a:p>
        </p:txBody>
      </p:sp>
      <p:sp>
        <p:nvSpPr>
          <p:cNvPr id="3" name="Content Placeholder 2"/>
          <p:cNvSpPr>
            <a:spLocks noGrp="1"/>
          </p:cNvSpPr>
          <p:nvPr>
            <p:ph sz="quarter" idx="10" hasCustomPrompt="1"/>
          </p:nvPr>
        </p:nvSpPr>
        <p:spPr>
          <a:xfrm>
            <a:off x="383118" y="5755201"/>
            <a:ext cx="11425767" cy="492588"/>
          </a:xfrm>
        </p:spPr>
        <p:txBody>
          <a:bodyPr lIns="0" bIns="0" anchor="b">
            <a:noAutofit/>
          </a:bodyPr>
          <a:lstStyle>
            <a:lvl1pPr marL="0" indent="0" algn="l">
              <a:spcBef>
                <a:spcPts val="0"/>
              </a:spcBef>
              <a:spcAft>
                <a:spcPts val="0"/>
              </a:spcAft>
              <a:buNone/>
              <a:defRPr sz="700" baseline="0"/>
            </a:lvl1pPr>
            <a:lvl2pPr marL="457189" indent="0" algn="l">
              <a:spcBef>
                <a:spcPts val="0"/>
              </a:spcBef>
              <a:buNone/>
              <a:defRPr sz="900"/>
            </a:lvl2pPr>
            <a:lvl3pPr marL="914378" indent="0" algn="l">
              <a:spcBef>
                <a:spcPts val="0"/>
              </a:spcBef>
              <a:buNone/>
              <a:defRPr sz="900"/>
            </a:lvl3pPr>
            <a:lvl4pPr marL="1371566" indent="0" algn="l">
              <a:spcBef>
                <a:spcPts val="0"/>
              </a:spcBef>
              <a:buNone/>
              <a:defRPr sz="900"/>
            </a:lvl4pPr>
            <a:lvl5pPr marL="1828754" indent="0" algn="l">
              <a:spcBef>
                <a:spcPts val="0"/>
              </a:spcBef>
              <a:buNone/>
              <a:defRPr sz="900"/>
            </a:lvl5pPr>
          </a:lstStyle>
          <a:p>
            <a:pPr lvl="0"/>
            <a:r>
              <a:rPr lang="en-GB" dirty="0"/>
              <a:t>Insert reference here</a:t>
            </a:r>
          </a:p>
        </p:txBody>
      </p:sp>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pic>
        <p:nvPicPr>
          <p:cNvPr id="20" name="bjClassifierImageBottom">
            <a:extLst>
              <a:ext uri="{FF2B5EF4-FFF2-40B4-BE49-F238E27FC236}">
                <a16:creationId xmlns:a16="http://schemas.microsoft.com/office/drawing/2014/main" id="{AC6E237A-EB3B-4D06-907E-0546321E62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6"/>
            <a:ext cx="1077053" cy="326164"/>
          </a:xfrm>
          <a:prstGeom prst="rect">
            <a:avLst/>
          </a:prstGeom>
        </p:spPr>
      </p:pic>
    </p:spTree>
    <p:extLst>
      <p:ext uri="{BB962C8B-B14F-4D97-AF65-F5344CB8AC3E}">
        <p14:creationId xmlns:p14="http://schemas.microsoft.com/office/powerpoint/2010/main" val="387939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77">
          <p15:clr>
            <a:srgbClr val="FBAE40"/>
          </p15:clr>
        </p15:guide>
        <p15:guide id="2" orient="horz" pos="3696">
          <p15:clr>
            <a:srgbClr val="FBAE40"/>
          </p15:clr>
        </p15:guide>
        <p15:guide id="3" orient="horz" pos="37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5"/>
            <a:ext cx="10979149" cy="4482044"/>
          </a:xfrm>
          <a:prstGeom prst="rect">
            <a:avLst/>
          </a:prstGeom>
        </p:spPr>
        <p:txBody>
          <a:bodyPr>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621776" indent="-164588">
              <a:lnSpc>
                <a:spcPct val="100000"/>
              </a:lnSpc>
              <a:spcBef>
                <a:spcPts val="0"/>
              </a:spcBef>
              <a:buClr>
                <a:schemeClr val="accent1"/>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033247" indent="-118869">
              <a:lnSpc>
                <a:spcPct val="100000"/>
              </a:lnSpc>
              <a:spcBef>
                <a:spcPts val="0"/>
              </a:spcBef>
              <a:buClr>
                <a:schemeClr val="accent1"/>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371566" indent="-117472">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1828754">
              <a:lnSpc>
                <a:spcPct val="100000"/>
              </a:lnSpc>
              <a:spcBef>
                <a:spcPts val="0"/>
              </a:spcBef>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3"/>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Label for Locking</a:t>
            </a:r>
          </a:p>
        </p:txBody>
      </p:sp>
      <p:pic>
        <p:nvPicPr>
          <p:cNvPr id="21" name="bjClassifierImageBottom">
            <a:extLst>
              <a:ext uri="{FF2B5EF4-FFF2-40B4-BE49-F238E27FC236}">
                <a16:creationId xmlns:a16="http://schemas.microsoft.com/office/drawing/2014/main" id="{D746A424-85A0-41D1-8203-E118198E99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6"/>
            <a:ext cx="1077053" cy="326164"/>
          </a:xfrm>
          <a:prstGeom prst="rect">
            <a:avLst/>
          </a:prstGeom>
        </p:spPr>
      </p:pic>
    </p:spTree>
    <p:extLst>
      <p:ext uri="{BB962C8B-B14F-4D97-AF65-F5344CB8AC3E}">
        <p14:creationId xmlns:p14="http://schemas.microsoft.com/office/powerpoint/2010/main" val="4268356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xt &amp; Content –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544" y="1563871"/>
            <a:ext cx="10963491" cy="4570231"/>
          </a:xfrm>
        </p:spPr>
        <p:txBody>
          <a:bodyPr/>
          <a:lstStyle>
            <a:lvl1pPr marL="257175" indent="-257175">
              <a:spcBef>
                <a:spcPts val="900"/>
              </a:spcBef>
              <a:buFont typeface="Arial" panose="020B0604020202020204" pitchFamily="34" charset="0"/>
              <a:buChar char="•"/>
              <a:defRPr sz="1800" b="0">
                <a:solidFill>
                  <a:srgbClr val="000000"/>
                </a:solidFill>
                <a:latin typeface="+mn-lt"/>
                <a:cs typeface="Calibri" panose="020F0502020204030204" pitchFamily="34" charset="0"/>
              </a:defRPr>
            </a:lvl1pPr>
            <a:lvl2pPr marL="431006" indent="-254794">
              <a:spcBef>
                <a:spcPts val="225"/>
              </a:spcBef>
              <a:buFont typeface="Calibri" panose="020F0502020204030204" pitchFamily="34" charset="0"/>
              <a:buChar char="‒"/>
              <a:defRPr sz="1800" b="0">
                <a:solidFill>
                  <a:srgbClr val="000000"/>
                </a:solidFill>
                <a:latin typeface="+mn-lt"/>
                <a:cs typeface="Calibri" panose="020F0502020204030204" pitchFamily="34" charset="0"/>
              </a:defRPr>
            </a:lvl2pPr>
            <a:lvl3pPr marL="685800" indent="-260747">
              <a:spcBef>
                <a:spcPts val="225"/>
              </a:spcBef>
              <a:buFont typeface="Wingdings" panose="05000000000000000000" pitchFamily="2" charset="2"/>
              <a:buChar char="§"/>
              <a:defRPr sz="1800" b="0">
                <a:solidFill>
                  <a:srgbClr val="000000"/>
                </a:solidFill>
                <a:latin typeface="+mn-lt"/>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4D97F68-CC38-3C48-B083-3B4A1457065E}" type="slidenum">
              <a:rPr lang="en-US" smtClean="0"/>
              <a:pPr/>
              <a:t>‹nº›</a:t>
            </a:fld>
            <a:endParaRPr lang="en-US"/>
          </a:p>
        </p:txBody>
      </p:sp>
      <p:sp>
        <p:nvSpPr>
          <p:cNvPr id="4" name="Title 3"/>
          <p:cNvSpPr>
            <a:spLocks noGrp="1"/>
          </p:cNvSpPr>
          <p:nvPr>
            <p:ph type="title"/>
          </p:nvPr>
        </p:nvSpPr>
        <p:spPr>
          <a:xfrm>
            <a:off x="619545" y="414669"/>
            <a:ext cx="9546279" cy="914401"/>
          </a:xfrm>
          <a:prstGeom prst="rect">
            <a:avLst/>
          </a:prstGeom>
        </p:spPr>
        <p:txBody>
          <a:bodyPr>
            <a:normAutofit/>
          </a:bodyPr>
          <a:lstStyle>
            <a:lvl1pPr>
              <a:defRPr sz="2100" b="0">
                <a:latin typeface="+mn-lt"/>
                <a:cs typeface="Calibri" panose="020F0502020204030204" pitchFamily="34" charset="0"/>
              </a:defRPr>
            </a:lvl1pPr>
          </a:lstStyle>
          <a:p>
            <a:r>
              <a:rPr lang="en-US"/>
              <a:t>Click to edit Master title style</a:t>
            </a:r>
          </a:p>
        </p:txBody>
      </p:sp>
      <p:pic>
        <p:nvPicPr>
          <p:cNvPr id="20" name="bjClassifierImageBottom">
            <a:extLst>
              <a:ext uri="{FF2B5EF4-FFF2-40B4-BE49-F238E27FC236}">
                <a16:creationId xmlns:a16="http://schemas.microsoft.com/office/drawing/2014/main" id="{42A3BF31-FD8F-48E4-9A9A-F73C15AF6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7" y="6468336"/>
            <a:ext cx="1077053" cy="326164"/>
          </a:xfrm>
          <a:prstGeom prst="rect">
            <a:avLst/>
          </a:prstGeom>
        </p:spPr>
      </p:pic>
    </p:spTree>
    <p:extLst>
      <p:ext uri="{BB962C8B-B14F-4D97-AF65-F5344CB8AC3E}">
        <p14:creationId xmlns:p14="http://schemas.microsoft.com/office/powerpoint/2010/main" val="2555159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v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4000" b="1" cap="none" spc="98">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5"/>
            <a:ext cx="9382611" cy="924363"/>
          </a:xfrm>
          <a:prstGeom prst="rect">
            <a:avLst/>
          </a:prstGeom>
        </p:spPr>
        <p:txBody>
          <a:bodyPr lIns="91440" tIns="45720" rIns="91440" bIns="45720">
            <a:normAutofit/>
          </a:bodyPr>
          <a:lstStyle>
            <a:lvl1pPr marL="0" indent="0" algn="l">
              <a:lnSpc>
                <a:spcPct val="90000"/>
              </a:lnSpc>
              <a:spcBef>
                <a:spcPts val="900"/>
              </a:spcBef>
              <a:buNone/>
              <a:defRPr sz="1800" spc="23" baseline="0">
                <a:solidFill>
                  <a:schemeClr val="tx1"/>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7"/>
            <a:ext cx="9392139" cy="1227813"/>
          </a:xfrm>
          <a:prstGeom prst="rect">
            <a:avLst/>
          </a:prstGeom>
        </p:spPr>
        <p:txBody>
          <a:bodyPr lIns="91440" tIns="45720" rIns="91440" bIns="45720">
            <a:noAutofit/>
          </a:bodyPr>
          <a:lstStyle>
            <a:lvl1pPr marL="0" indent="0">
              <a:buNone/>
              <a:defRPr sz="2400" b="0" spc="23">
                <a:solidFill>
                  <a:schemeClr val="tx1"/>
                </a:solidFill>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lvl="0"/>
            <a:r>
              <a:rPr lang="en-US"/>
              <a:t>&lt;Authors&gt;</a:t>
            </a:r>
            <a:endParaRPr lang="en-US" dirty="0"/>
          </a:p>
        </p:txBody>
      </p:sp>
    </p:spTree>
    <p:extLst>
      <p:ext uri="{BB962C8B-B14F-4D97-AF65-F5344CB8AC3E}">
        <p14:creationId xmlns:p14="http://schemas.microsoft.com/office/powerpoint/2010/main" val="3853538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621792" indent="-164592">
              <a:lnSpc>
                <a:spcPct val="100000"/>
              </a:lnSpc>
              <a:spcBef>
                <a:spcPts val="0"/>
              </a:spcBef>
              <a:buClr>
                <a:schemeClr val="accent1"/>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033272" indent="-118872">
              <a:lnSpc>
                <a:spcPct val="100000"/>
              </a:lnSpc>
              <a:spcBef>
                <a:spcPts val="0"/>
              </a:spcBef>
              <a:buClr>
                <a:schemeClr val="accent1"/>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371600" indent="-117475">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1828800">
              <a:lnSpc>
                <a:spcPct val="100000"/>
              </a:lnSpc>
              <a:spcBef>
                <a:spcPts val="0"/>
              </a:spcBef>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9"/>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213547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3AAEA-FC1F-4B4A-BFD3-0043D7E29C9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EEF6308-4C81-9E4D-9424-2E4058DEECE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502FEEC-C1FF-4345-9FEE-A997F74D898D}"/>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47333A4-7918-EE49-8758-8F057F65E440}"/>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6" name="Espaço Reservado para Rodapé 5">
            <a:extLst>
              <a:ext uri="{FF2B5EF4-FFF2-40B4-BE49-F238E27FC236}">
                <a16:creationId xmlns:a16="http://schemas.microsoft.com/office/drawing/2014/main" id="{7219BAA6-A5CA-E044-9EE8-124AB119B47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843CD30-F86A-574D-9C83-6335303EC9FC}"/>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416193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9"/>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1455445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9"/>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1" y="2"/>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543735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baseline="0">
                <a:solidFill>
                  <a:schemeClr val="accent1">
                    <a:lumMod val="75000"/>
                  </a:schemeClr>
                </a:solidFill>
              </a:defRPr>
            </a:lvl1pPr>
          </a:lstStyle>
          <a:p>
            <a:r>
              <a:rPr lang="en-US"/>
              <a:t>&lt;2 Stacked Content / Table Option&gt;</a:t>
            </a:r>
            <a:endParaRPr lang="en-US" dirty="0"/>
          </a:p>
        </p:txBody>
      </p:sp>
      <p:sp>
        <p:nvSpPr>
          <p:cNvPr id="9" name="Content Placeholder 2"/>
          <p:cNvSpPr>
            <a:spLocks noGrp="1"/>
          </p:cNvSpPr>
          <p:nvPr>
            <p:ph idx="15"/>
          </p:nvPr>
        </p:nvSpPr>
        <p:spPr>
          <a:xfrm>
            <a:off x="619544" y="1598084"/>
            <a:ext cx="10963491" cy="2622224"/>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619544" y="4392248"/>
            <a:ext cx="10963491" cy="1727200"/>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9"/>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1823857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408162"/>
            <a:ext cx="10962696" cy="1076155"/>
          </a:xfrm>
        </p:spPr>
        <p:txBody>
          <a:bodyPr/>
          <a:lstStyle>
            <a:lvl1pPr>
              <a:defRPr>
                <a:solidFill>
                  <a:schemeClr val="accent1">
                    <a:lumMod val="75000"/>
                  </a:schemeClr>
                </a:solidFill>
              </a:defRPr>
            </a:lvl1pPr>
          </a:lstStyle>
          <a:p>
            <a:r>
              <a:rPr lang="en-US"/>
              <a:t>&lt;30/70 2-column / Plotted Chart Option&gt;</a:t>
            </a:r>
            <a:endParaRPr lang="en-US" dirty="0"/>
          </a:p>
        </p:txBody>
      </p:sp>
      <p:sp>
        <p:nvSpPr>
          <p:cNvPr id="8" name="Content Placeholder 2"/>
          <p:cNvSpPr>
            <a:spLocks noGrp="1"/>
          </p:cNvSpPr>
          <p:nvPr>
            <p:ph idx="14"/>
          </p:nvPr>
        </p:nvSpPr>
        <p:spPr>
          <a:xfrm>
            <a:off x="619547" y="1789902"/>
            <a:ext cx="3530424" cy="4290227"/>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4572000" y="1789902"/>
            <a:ext cx="7011035" cy="4290227"/>
          </a:xfrm>
          <a:prstGeom prst="rect">
            <a:avLst/>
          </a:prstGeom>
        </p:spPr>
        <p:txBody>
          <a:bodyPr/>
          <a:lstStyle>
            <a:lvl1pPr>
              <a:spcBef>
                <a:spcPts val="900"/>
              </a:spcBef>
              <a:defRPr/>
            </a:lvl1pPr>
            <a:lvl2pPr marL="345327" indent="-175046">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9"/>
            <a:ext cx="12192000" cy="249161"/>
          </a:xfrm>
        </p:spPr>
        <p:txBody>
          <a:bodyPr lIns="91440" bIns="45720" anchor="b" anchorCtr="0">
            <a:noAutofit/>
          </a:bodyPr>
          <a:lstStyle>
            <a:lvl1pPr marL="0" indent="0">
              <a:spcBef>
                <a:spcPts val="0"/>
              </a:spcBef>
              <a:buNone/>
              <a:defRPr sz="8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6" hasCustomPrompt="1"/>
          </p:nvPr>
        </p:nvSpPr>
        <p:spPr>
          <a:xfrm>
            <a:off x="10469641" y="2"/>
            <a:ext cx="1722361" cy="309639"/>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82" indent="0">
              <a:spcBef>
                <a:spcPts val="0"/>
              </a:spcBef>
              <a:buNone/>
              <a:defRPr sz="900"/>
            </a:lvl2pPr>
            <a:lvl3pPr marL="345327" indent="0">
              <a:spcBef>
                <a:spcPts val="0"/>
              </a:spcBef>
              <a:buNone/>
              <a:defRPr sz="900"/>
            </a:lvl3pPr>
            <a:lvl4pPr marL="515609" indent="0">
              <a:spcBef>
                <a:spcPts val="0"/>
              </a:spcBef>
              <a:buNone/>
              <a:defRPr sz="900"/>
            </a:lvl4pPr>
            <a:lvl5pPr marL="685891" indent="0">
              <a:spcBef>
                <a:spcPts val="0"/>
              </a:spcBef>
              <a:buNone/>
              <a:defRPr sz="900"/>
            </a:lvl5pPr>
          </a:lstStyle>
          <a:p>
            <a:pPr lvl="0"/>
            <a:r>
              <a:rPr lang="en-US" dirty="0"/>
              <a:t>Label for Locking</a:t>
            </a:r>
          </a:p>
        </p:txBody>
      </p:sp>
    </p:spTree>
    <p:extLst>
      <p:ext uri="{BB962C8B-B14F-4D97-AF65-F5344CB8AC3E}">
        <p14:creationId xmlns:p14="http://schemas.microsoft.com/office/powerpoint/2010/main" val="3198995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7"/>
            <a:ext cx="10363200" cy="1470025"/>
          </a:xfrm>
        </p:spPr>
        <p:txBody>
          <a:bodyPr>
            <a:normAutofit/>
          </a:bodyPr>
          <a:lstStyle>
            <a:lvl1pPr>
              <a:defRPr sz="4000" b="1">
                <a:solidFill>
                  <a:schemeClr val="accent1">
                    <a:lumMod val="75000"/>
                  </a:schemeClr>
                </a:solidFill>
                <a:latin typeface="Arial" panose="020B0604020202020204" pitchFamily="34" charset="0"/>
                <a:cs typeface="Arial" panose="020B0604020202020204" pitchFamily="34" charset="0"/>
              </a:defRPr>
            </a:lvl1pPr>
          </a:lstStyle>
          <a:p>
            <a:r>
              <a:rPr lang="en-US"/>
              <a:t>Click To Edit Section Title</a:t>
            </a:r>
            <a:endParaRPr lang="en-US" dirty="0"/>
          </a:p>
        </p:txBody>
      </p:sp>
      <p:sp>
        <p:nvSpPr>
          <p:cNvPr id="3" name="Subtitle 2"/>
          <p:cNvSpPr>
            <a:spLocks noGrp="1"/>
          </p:cNvSpPr>
          <p:nvPr>
            <p:ph type="subTitle" idx="1" hasCustomPrompt="1"/>
          </p:nvPr>
        </p:nvSpPr>
        <p:spPr>
          <a:xfrm>
            <a:off x="922216" y="3886200"/>
            <a:ext cx="8534400" cy="1752600"/>
          </a:xfrm>
        </p:spPr>
        <p:txBody>
          <a:bodyPr>
            <a:normAutofit/>
          </a:bodyPr>
          <a:lstStyle>
            <a:lvl1pPr marL="0" indent="0" algn="l">
              <a:buNone/>
              <a:defRPr sz="28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799272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76AB-37F5-4A41-BE4F-58A85DA345CF}"/>
              </a:ext>
            </a:extLst>
          </p:cNvPr>
          <p:cNvSpPr>
            <a:spLocks noGrp="1"/>
          </p:cNvSpPr>
          <p:nvPr>
            <p:ph type="title"/>
          </p:nvPr>
        </p:nvSpPr>
        <p:spPr/>
        <p:txBody>
          <a:bodyPr>
            <a:normAutofit/>
          </a:bodyPr>
          <a:lstStyle>
            <a:lvl1pPr>
              <a:defRPr sz="2400">
                <a:solidFill>
                  <a:srgbClr val="00655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48333162-4F15-431A-88EE-8816F56B7D00}"/>
              </a:ext>
            </a:extLst>
          </p:cNvPr>
          <p:cNvSpPr>
            <a:spLocks noGrp="1"/>
          </p:cNvSpPr>
          <p:nvPr>
            <p:ph type="dt" sz="half" idx="10"/>
          </p:nvPr>
        </p:nvSpPr>
        <p:spPr/>
        <p:txBody>
          <a:bodyPr/>
          <a:lstStyle/>
          <a:p>
            <a:fld id="{81444E9B-5515-41AD-9EC3-B5AB40144058}" type="datetimeFigureOut">
              <a:rPr lang="en-US" smtClean="0"/>
              <a:t>6/2/2023</a:t>
            </a:fld>
            <a:endParaRPr lang="en-US" dirty="0"/>
          </a:p>
        </p:txBody>
      </p:sp>
      <p:sp>
        <p:nvSpPr>
          <p:cNvPr id="4" name="Footer Placeholder 3">
            <a:extLst>
              <a:ext uri="{FF2B5EF4-FFF2-40B4-BE49-F238E27FC236}">
                <a16:creationId xmlns:a16="http://schemas.microsoft.com/office/drawing/2014/main" id="{C08C82D1-4EA8-4360-B190-33BEF2428F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DF9DA2-11AD-4E39-BF22-4B3F06D30CC2}"/>
              </a:ext>
            </a:extLst>
          </p:cNvPr>
          <p:cNvSpPr>
            <a:spLocks noGrp="1"/>
          </p:cNvSpPr>
          <p:nvPr>
            <p:ph type="sldNum" sz="quarter" idx="12"/>
          </p:nvPr>
        </p:nvSpPr>
        <p:spPr/>
        <p:txBody>
          <a:bodyPr/>
          <a:lstStyle/>
          <a:p>
            <a:fld id="{028D6563-49BC-4E50-9BE2-834FA91B281A}" type="slidenum">
              <a:rPr lang="en-US" smtClean="0"/>
              <a:t>‹nº›</a:t>
            </a:fld>
            <a:endParaRPr lang="en-US" dirty="0"/>
          </a:p>
        </p:txBody>
      </p:sp>
    </p:spTree>
    <p:extLst>
      <p:ext uri="{BB962C8B-B14F-4D97-AF65-F5344CB8AC3E}">
        <p14:creationId xmlns:p14="http://schemas.microsoft.com/office/powerpoint/2010/main" val="28831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8C5D2-E6BD-0046-B7C8-DC74870EED8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D825FAF-7AFF-3240-A6A3-D0B113CE38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B15C2BA-F17A-7749-B951-A27EEB6AE57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CD83566-2715-E745-A9FB-16DFE6E55C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4ACA04B-B8CC-BF40-87E8-0FE7B800E26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5DEC3F85-1D1A-034A-A0C8-A4BCAB86071A}"/>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8" name="Espaço Reservado para Rodapé 7">
            <a:extLst>
              <a:ext uri="{FF2B5EF4-FFF2-40B4-BE49-F238E27FC236}">
                <a16:creationId xmlns:a16="http://schemas.microsoft.com/office/drawing/2014/main" id="{C7B0286D-F2FA-4942-9C4D-F5741AA07F4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E60B9A5-F8DB-EB44-8D1D-6EE2159DBAE1}"/>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222694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002A28-3ED5-0D45-9B75-CEB911B35A2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3C63850-FD40-934E-9CD2-73F757A02045}"/>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4" name="Espaço Reservado para Rodapé 3">
            <a:extLst>
              <a:ext uri="{FF2B5EF4-FFF2-40B4-BE49-F238E27FC236}">
                <a16:creationId xmlns:a16="http://schemas.microsoft.com/office/drawing/2014/main" id="{55589C0A-014F-014A-A329-F0EF5706FE1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6C4B6DB-2F58-B943-B607-5E0ECFBF3680}"/>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32256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F180DE7-03E6-CA48-9DA9-1DB575EFB3DF}"/>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3" name="Espaço Reservado para Rodapé 2">
            <a:extLst>
              <a:ext uri="{FF2B5EF4-FFF2-40B4-BE49-F238E27FC236}">
                <a16:creationId xmlns:a16="http://schemas.microsoft.com/office/drawing/2014/main" id="{EF4607A0-2B96-D845-BE6F-1A8F95554CB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5A54CFC-31DB-2546-8251-43E0C87A2A12}"/>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258174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4023F1-EAC5-AE4B-8326-1C29CCB7C1C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4B9C7C5-543D-434A-984A-498E62EE22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AAA21066-2C04-F448-8BDF-AD8F3081A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E8C5D2A-FB4C-B544-84B1-E1F6D4EF1755}"/>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6" name="Espaço Reservado para Rodapé 5">
            <a:extLst>
              <a:ext uri="{FF2B5EF4-FFF2-40B4-BE49-F238E27FC236}">
                <a16:creationId xmlns:a16="http://schemas.microsoft.com/office/drawing/2014/main" id="{43290E6F-305D-AB4E-9043-E221BC4B3FE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5A6C2C3-947F-D442-BE0D-0EFB00F0F67F}"/>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782034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A6A17F-22BB-8344-BB2E-9C3513DBA41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8AA9DC16-EB45-AA41-9475-22A01ADD1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F8F5D43-DFA4-9A48-885F-5D9820032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BF6554E-406B-134E-AEAC-7546A2B0EB5D}"/>
              </a:ext>
            </a:extLst>
          </p:cNvPr>
          <p:cNvSpPr>
            <a:spLocks noGrp="1"/>
          </p:cNvSpPr>
          <p:nvPr>
            <p:ph type="dt" sz="half" idx="10"/>
          </p:nvPr>
        </p:nvSpPr>
        <p:spPr/>
        <p:txBody>
          <a:bodyPr/>
          <a:lstStyle/>
          <a:p>
            <a:fld id="{5C4EE5FD-B849-5343-A041-07F041D81DB2}" type="datetimeFigureOut">
              <a:rPr lang="pt-BR" smtClean="0"/>
              <a:t>02/06/2023</a:t>
            </a:fld>
            <a:endParaRPr lang="pt-BR"/>
          </a:p>
        </p:txBody>
      </p:sp>
      <p:sp>
        <p:nvSpPr>
          <p:cNvPr id="6" name="Espaço Reservado para Rodapé 5">
            <a:extLst>
              <a:ext uri="{FF2B5EF4-FFF2-40B4-BE49-F238E27FC236}">
                <a16:creationId xmlns:a16="http://schemas.microsoft.com/office/drawing/2014/main" id="{AEB63262-9FFA-4046-8B6F-7A0964B7775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EF3572E-DC45-2B44-8189-52A57C756BED}"/>
              </a:ext>
            </a:extLst>
          </p:cNvPr>
          <p:cNvSpPr>
            <a:spLocks noGrp="1"/>
          </p:cNvSpPr>
          <p:nvPr>
            <p:ph type="sldNum" sz="quarter" idx="12"/>
          </p:nvPr>
        </p:nvSpPr>
        <p:spPr/>
        <p:txBody>
          <a:bodyPr/>
          <a:lstStyle/>
          <a:p>
            <a:fld id="{4EBB675B-712D-1C47-995D-B8D893099636}" type="slidenum">
              <a:rPr lang="pt-BR" smtClean="0"/>
              <a:t>‹nº›</a:t>
            </a:fld>
            <a:endParaRPr lang="pt-BR"/>
          </a:p>
        </p:txBody>
      </p:sp>
    </p:spTree>
    <p:extLst>
      <p:ext uri="{BB962C8B-B14F-4D97-AF65-F5344CB8AC3E}">
        <p14:creationId xmlns:p14="http://schemas.microsoft.com/office/powerpoint/2010/main" val="9103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29BD74A9-E44E-5B4A-879A-71F9CB01C5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AF970B37-2FF3-694A-829C-CAF435276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478CD57-CFE1-C848-BD40-99FD5270C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EE5FD-B849-5343-A041-07F041D81DB2}" type="datetimeFigureOut">
              <a:rPr lang="pt-BR" smtClean="0"/>
              <a:t>02/06/2023</a:t>
            </a:fld>
            <a:endParaRPr lang="pt-BR"/>
          </a:p>
        </p:txBody>
      </p:sp>
      <p:sp>
        <p:nvSpPr>
          <p:cNvPr id="5" name="Espaço Reservado para Rodapé 4">
            <a:extLst>
              <a:ext uri="{FF2B5EF4-FFF2-40B4-BE49-F238E27FC236}">
                <a16:creationId xmlns:a16="http://schemas.microsoft.com/office/drawing/2014/main" id="{996AF419-FA31-3B4D-A8BA-7AE3091DE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86B7245-858F-8B4D-901B-BCA79AA48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B675B-712D-1C47-995D-B8D893099636}" type="slidenum">
              <a:rPr lang="pt-BR" smtClean="0"/>
              <a:t>‹nº›</a:t>
            </a:fld>
            <a:endParaRPr lang="pt-BR"/>
          </a:p>
        </p:txBody>
      </p:sp>
    </p:spTree>
    <p:extLst>
      <p:ext uri="{BB962C8B-B14F-4D97-AF65-F5344CB8AC3E}">
        <p14:creationId xmlns:p14="http://schemas.microsoft.com/office/powerpoint/2010/main" val="36782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AEDCA-8E15-4F8B-8422-EB0A86649ABF}" type="datetime1">
              <a:rPr lang="pt-BR" smtClean="0"/>
              <a:t>02/06/2023</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dirty="0"/>
              <a:t>BR-PDO-00221</a:t>
            </a: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A4FDD-6A8D-4587-8615-D3398D65B9F1}" type="slidenum">
              <a:rPr lang="pt-BR" smtClean="0"/>
              <a:t>‹nº›</a:t>
            </a:fld>
            <a:endParaRPr lang="pt-BR"/>
          </a:p>
        </p:txBody>
      </p:sp>
    </p:spTree>
    <p:extLst>
      <p:ext uri="{BB962C8B-B14F-4D97-AF65-F5344CB8AC3E}">
        <p14:creationId xmlns:p14="http://schemas.microsoft.com/office/powerpoint/2010/main" val="1757996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dt="0"/>
  <p:txStyles>
    <p:titleStyle>
      <a:lvl1pPr algn="ctr" defTabSz="914400" rtl="0" eaLnBrk="1" latinLnBrk="0" hangingPunct="1">
        <a:spcBef>
          <a:spcPct val="0"/>
        </a:spcBef>
        <a:buNone/>
        <a:defRPr sz="4400" kern="1200">
          <a:solidFill>
            <a:srgbClr val="C00000"/>
          </a:solidFill>
          <a:latin typeface="Microsoft JhengHei UI Light" panose="020B0304030504040204" pitchFamily="34" charset="-120"/>
          <a:ea typeface="Microsoft JhengHei UI Light" panose="020B0304030504040204" pitchFamily="34" charset="-12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icrosoft JhengHei UI Light" panose="020B0304030504040204" pitchFamily="34" charset="-120"/>
          <a:ea typeface="Microsoft JhengHei UI Light" panose="020B03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icrosoft JhengHei UI Light" panose="020B0304030504040204" pitchFamily="34" charset="-120"/>
          <a:ea typeface="Microsoft JhengHei UI Light" panose="020B03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icrosoft JhengHei UI Light" panose="020B0304030504040204" pitchFamily="34" charset="-120"/>
          <a:ea typeface="Microsoft JhengHei UI Light" panose="020B03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JhengHei UI Light" panose="020B0304030504040204" pitchFamily="34" charset="-120"/>
          <a:ea typeface="Microsoft JhengHei UI Light" panose="020B0304030504040204" pitchFamily="34" charset="-12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JhengHei UI Light" panose="020B0304030504040204" pitchFamily="34" charset="-120"/>
          <a:ea typeface="Microsoft JhengHei UI Light" panose="020B03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B2DD7-BD3D-46DA-8F18-CC5395389C30}" type="datetimeFigureOut">
              <a:rPr lang="pt-BR" smtClean="0"/>
              <a:t>02/06/2023</a:t>
            </a:fld>
            <a:endParaRPr lang="pt-BR"/>
          </a:p>
        </p:txBody>
      </p:sp>
      <p:sp>
        <p:nvSpPr>
          <p:cNvPr id="5" name="Espaço Reservado para Rodapé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A4FDD-6A8D-4587-8615-D3398D65B9F1}" type="slidenum">
              <a:rPr lang="pt-BR" smtClean="0"/>
              <a:t>‹nº›</a:t>
            </a:fld>
            <a:endParaRPr lang="pt-BR"/>
          </a:p>
        </p:txBody>
      </p:sp>
    </p:spTree>
    <p:extLst>
      <p:ext uri="{BB962C8B-B14F-4D97-AF65-F5344CB8AC3E}">
        <p14:creationId xmlns:p14="http://schemas.microsoft.com/office/powerpoint/2010/main" val="778368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defTabSz="914400" rtl="0" eaLnBrk="1" latinLnBrk="0" hangingPunct="1">
        <a:spcBef>
          <a:spcPct val="0"/>
        </a:spcBef>
        <a:buNone/>
        <a:defRPr sz="4400" kern="1200">
          <a:solidFill>
            <a:srgbClr val="C00000"/>
          </a:solidFill>
          <a:latin typeface="Microsoft JhengHei UI Light" panose="020B0304030504040204" pitchFamily="34" charset="-120"/>
          <a:ea typeface="Microsoft JhengHei UI Light" panose="020B0304030504040204" pitchFamily="34" charset="-120"/>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icrosoft JhengHei UI Light" panose="020B0304030504040204" pitchFamily="34" charset="-120"/>
          <a:ea typeface="Microsoft JhengHei UI Light" panose="020B03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icrosoft JhengHei UI Light" panose="020B0304030504040204" pitchFamily="34" charset="-120"/>
          <a:ea typeface="Microsoft JhengHei UI Light" panose="020B03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icrosoft JhengHei UI Light" panose="020B0304030504040204" pitchFamily="34" charset="-120"/>
          <a:ea typeface="Microsoft JhengHei UI Light" panose="020B03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JhengHei UI Light" panose="020B0304030504040204" pitchFamily="34" charset="-120"/>
          <a:ea typeface="Microsoft JhengHei UI Light" panose="020B0304030504040204" pitchFamily="34" charset="-12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icrosoft JhengHei UI Light" panose="020B0304030504040204" pitchFamily="34" charset="-120"/>
          <a:ea typeface="Microsoft JhengHei UI Light" panose="020B03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304800"/>
            <a:ext cx="10962753" cy="1146048"/>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609600" y="1597152"/>
            <a:ext cx="10960608" cy="4425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23887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hf hdr="0" ftr="0" dt="0"/>
  <p:txStyles>
    <p:titleStyle>
      <a:lvl1pPr algn="l" defTabSz="342946" rtl="0" eaLnBrk="1" latinLnBrk="0" hangingPunct="1">
        <a:lnSpc>
          <a:spcPct val="90000"/>
        </a:lnSpc>
        <a:spcBef>
          <a:spcPct val="0"/>
        </a:spcBef>
        <a:buNone/>
        <a:defRPr sz="3200" b="1" kern="600" spc="38">
          <a:solidFill>
            <a:schemeClr val="accent1">
              <a:lumMod val="75000"/>
            </a:schemeClr>
          </a:solidFill>
          <a:effectLst/>
          <a:latin typeface="Arial" panose="020B0604020202020204" pitchFamily="34" charset="0"/>
          <a:ea typeface="+mj-ea"/>
          <a:cs typeface="Arial" panose="020B0604020202020204" pitchFamily="34" charset="0"/>
        </a:defRPr>
      </a:lvl1pPr>
    </p:titleStyle>
    <p:bodyStyle>
      <a:lvl1pPr marL="228600" indent="-228600" algn="l" defTabSz="342946"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2400" kern="600" spc="23">
          <a:solidFill>
            <a:schemeClr val="tx1"/>
          </a:solidFill>
          <a:latin typeface="Arial" panose="020B0604020202020204" pitchFamily="34" charset="0"/>
          <a:ea typeface="+mn-ea"/>
          <a:cs typeface="Arial" panose="020B0604020202020204" pitchFamily="34" charset="0"/>
        </a:defRPr>
      </a:lvl1pPr>
      <a:lvl2pPr marL="621792" indent="-164592"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2000" kern="600" spc="23">
          <a:solidFill>
            <a:schemeClr val="tx1"/>
          </a:solidFill>
          <a:latin typeface="Arial" panose="020B0604020202020204" pitchFamily="34" charset="0"/>
          <a:ea typeface="+mn-ea"/>
          <a:cs typeface="Arial" panose="020B0604020202020204" pitchFamily="34" charset="0"/>
        </a:defRPr>
      </a:lvl2pPr>
      <a:lvl3pPr marL="1031875" indent="-119063" algn="l" defTabSz="342946"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1800" kern="600" spc="23">
          <a:solidFill>
            <a:schemeClr val="tx1"/>
          </a:solidFill>
          <a:latin typeface="Arial" panose="020B0604020202020204" pitchFamily="34" charset="0"/>
          <a:ea typeface="+mn-ea"/>
          <a:cs typeface="Arial" panose="020B0604020202020204" pitchFamily="34" charset="0"/>
        </a:defRPr>
      </a:lvl3pPr>
      <a:lvl4pPr marL="1371600" indent="-111125" algn="l" defTabSz="342946"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1600" kern="600" spc="23">
          <a:solidFill>
            <a:schemeClr val="tx1"/>
          </a:solidFill>
          <a:latin typeface="Arial" panose="020B0604020202020204" pitchFamily="34" charset="0"/>
          <a:ea typeface="+mn-ea"/>
          <a:cs typeface="Arial" panose="020B0604020202020204" pitchFamily="34" charset="0"/>
        </a:defRPr>
      </a:lvl4pPr>
      <a:lvl5pPr marL="1717675" indent="-111125" algn="l" defTabSz="342946"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600" kern="600" spc="23">
          <a:solidFill>
            <a:schemeClr val="tx1"/>
          </a:solidFill>
          <a:latin typeface="Arial" panose="020B0604020202020204" pitchFamily="34" charset="0"/>
          <a:ea typeface="+mn-ea"/>
          <a:cs typeface="Arial" panose="020B0604020202020204" pitchFamily="34" charset="0"/>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6.jpeg"/><Relationship Id="rId5" Type="http://schemas.openxmlformats.org/officeDocument/2006/relationships/image" Target="../media/image1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0011383D-A921-2242-80CB-975AFDCEAF5D}"/>
              </a:ext>
            </a:extLst>
          </p:cNvPr>
          <p:cNvPicPr>
            <a:picLocks noChangeAspect="1"/>
          </p:cNvPicPr>
          <p:nvPr/>
        </p:nvPicPr>
        <p:blipFill>
          <a:blip r:embed="rId2"/>
          <a:stretch>
            <a:fillRect/>
          </a:stretch>
        </p:blipFill>
        <p:spPr>
          <a:xfrm>
            <a:off x="5655933" y="2304487"/>
            <a:ext cx="6533079" cy="3335308"/>
          </a:xfrm>
          <a:prstGeom prst="rect">
            <a:avLst/>
          </a:prstGeom>
        </p:spPr>
      </p:pic>
      <p:sp>
        <p:nvSpPr>
          <p:cNvPr id="2" name="Título 1">
            <a:extLst>
              <a:ext uri="{FF2B5EF4-FFF2-40B4-BE49-F238E27FC236}">
                <a16:creationId xmlns:a16="http://schemas.microsoft.com/office/drawing/2014/main" id="{5DBF1344-86FD-0A47-B94D-5E5F9988BC5C}"/>
              </a:ext>
            </a:extLst>
          </p:cNvPr>
          <p:cNvSpPr>
            <a:spLocks noGrp="1"/>
          </p:cNvSpPr>
          <p:nvPr>
            <p:ph type="ctrTitle"/>
          </p:nvPr>
        </p:nvSpPr>
        <p:spPr>
          <a:xfrm>
            <a:off x="4315290" y="3890665"/>
            <a:ext cx="7145867" cy="2230120"/>
          </a:xfrm>
          <a:solidFill>
            <a:schemeClr val="tx2">
              <a:lumMod val="75000"/>
            </a:schemeClr>
          </a:solidFill>
        </p:spPr>
        <p:txBody>
          <a:bodyPr>
            <a:normAutofit fontScale="90000"/>
          </a:bodyPr>
          <a:lstStyle/>
          <a:p>
            <a:br>
              <a:rPr lang="en-US" dirty="0">
                <a:solidFill>
                  <a:schemeClr val="bg1"/>
                </a:solidFill>
              </a:rPr>
            </a:br>
            <a:br>
              <a:rPr lang="en-US" dirty="0">
                <a:solidFill>
                  <a:schemeClr val="bg1"/>
                </a:solidFill>
              </a:rPr>
            </a:br>
            <a:br>
              <a:rPr lang="en-US" dirty="0">
                <a:solidFill>
                  <a:schemeClr val="bg1"/>
                </a:solidFill>
              </a:rPr>
            </a:br>
            <a:br>
              <a:rPr lang="en-US" sz="5300" dirty="0">
                <a:solidFill>
                  <a:schemeClr val="bg1"/>
                </a:solidFill>
              </a:rPr>
            </a:br>
            <a:br>
              <a:rPr lang="en-US" sz="5300" dirty="0">
                <a:solidFill>
                  <a:schemeClr val="bg1"/>
                </a:solidFill>
              </a:rPr>
            </a:br>
            <a:br>
              <a:rPr lang="en-US" sz="5300" dirty="0">
                <a:solidFill>
                  <a:schemeClr val="bg1"/>
                </a:solidFill>
              </a:rPr>
            </a:br>
            <a:br>
              <a:rPr lang="en-US" sz="5300" dirty="0">
                <a:solidFill>
                  <a:schemeClr val="bg1"/>
                </a:solidFill>
              </a:rPr>
            </a:br>
            <a:r>
              <a:rPr lang="pt-BR" sz="5300" dirty="0">
                <a:solidFill>
                  <a:schemeClr val="bg1">
                    <a:lumMod val="95000"/>
                  </a:schemeClr>
                </a:solidFill>
              </a:rPr>
              <a:t>Discussão de Casos clínicos: A imunoterapia no tratamento dos Linfomas</a:t>
            </a:r>
            <a:endParaRPr lang="en-US" sz="5300" dirty="0">
              <a:solidFill>
                <a:schemeClr val="bg1">
                  <a:lumMod val="95000"/>
                </a:schemeClr>
              </a:solidFill>
            </a:endParaRPr>
          </a:p>
        </p:txBody>
      </p:sp>
      <p:sp>
        <p:nvSpPr>
          <p:cNvPr id="11" name="CaixaDeTexto 10">
            <a:extLst>
              <a:ext uri="{FF2B5EF4-FFF2-40B4-BE49-F238E27FC236}">
                <a16:creationId xmlns:a16="http://schemas.microsoft.com/office/drawing/2014/main" id="{B62CBD26-14B8-E748-9992-9567BABF4083}"/>
              </a:ext>
            </a:extLst>
          </p:cNvPr>
          <p:cNvSpPr txBox="1"/>
          <p:nvPr/>
        </p:nvSpPr>
        <p:spPr>
          <a:xfrm>
            <a:off x="227802" y="3429000"/>
            <a:ext cx="3134261" cy="923330"/>
          </a:xfrm>
          <a:prstGeom prst="rect">
            <a:avLst/>
          </a:prstGeom>
          <a:noFill/>
        </p:spPr>
        <p:txBody>
          <a:bodyPr wrap="square" rtlCol="0">
            <a:spAutoFit/>
          </a:bodyPr>
          <a:lstStyle/>
          <a:p>
            <a:r>
              <a:rPr lang="pt-BR" dirty="0" err="1">
                <a:solidFill>
                  <a:schemeClr val="tx1">
                    <a:lumMod val="75000"/>
                    <a:lumOff val="25000"/>
                  </a:schemeClr>
                </a:solidFill>
              </a:rPr>
              <a:t>Dra</a:t>
            </a:r>
            <a:r>
              <a:rPr lang="pt-BR" dirty="0">
                <a:solidFill>
                  <a:schemeClr val="tx1">
                    <a:lumMod val="75000"/>
                    <a:lumOff val="25000"/>
                  </a:schemeClr>
                </a:solidFill>
              </a:rPr>
              <a:t> Talita Silveira  CRM 113065</a:t>
            </a:r>
          </a:p>
          <a:p>
            <a:r>
              <a:rPr lang="pt-BR" dirty="0" err="1">
                <a:solidFill>
                  <a:schemeClr val="tx1">
                    <a:lumMod val="75000"/>
                    <a:lumOff val="25000"/>
                  </a:schemeClr>
                </a:solidFill>
              </a:rPr>
              <a:t>Onco</a:t>
            </a:r>
            <a:r>
              <a:rPr lang="pt-BR" dirty="0">
                <a:solidFill>
                  <a:schemeClr val="tx1">
                    <a:lumMod val="75000"/>
                    <a:lumOff val="25000"/>
                  </a:schemeClr>
                </a:solidFill>
              </a:rPr>
              <a:t>-hematologia ACCC</a:t>
            </a:r>
          </a:p>
          <a:p>
            <a:r>
              <a:rPr lang="pt-BR" dirty="0">
                <a:solidFill>
                  <a:schemeClr val="tx1">
                    <a:lumMod val="75000"/>
                    <a:lumOff val="25000"/>
                  </a:schemeClr>
                </a:solidFill>
              </a:rPr>
              <a:t>MD; PhD </a:t>
            </a:r>
          </a:p>
        </p:txBody>
      </p:sp>
      <p:sp>
        <p:nvSpPr>
          <p:cNvPr id="5" name="Footer Placeholder 1">
            <a:extLst>
              <a:ext uri="{FF2B5EF4-FFF2-40B4-BE49-F238E27FC236}">
                <a16:creationId xmlns:a16="http://schemas.microsoft.com/office/drawing/2014/main" id="{BDBC9C71-28FC-4B99-9B24-6D03904FADAB}"/>
              </a:ext>
            </a:extLst>
          </p:cNvPr>
          <p:cNvSpPr>
            <a:spLocks noGrp="1"/>
          </p:cNvSpPr>
          <p:nvPr>
            <p:ph type="ftr" sz="quarter" idx="11"/>
          </p:nvPr>
        </p:nvSpPr>
        <p:spPr>
          <a:xfrm>
            <a:off x="4038600" y="6356350"/>
            <a:ext cx="4114800" cy="365125"/>
          </a:xfrm>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46115423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47544-A458-0C4F-0E15-E1FA8D85097F}"/>
              </a:ext>
            </a:extLst>
          </p:cNvPr>
          <p:cNvSpPr>
            <a:spLocks noGrp="1"/>
          </p:cNvSpPr>
          <p:nvPr>
            <p:ph type="title"/>
          </p:nvPr>
        </p:nvSpPr>
        <p:spPr/>
        <p:txBody>
          <a:bodyPr/>
          <a:lstStyle/>
          <a:p>
            <a:r>
              <a:rPr lang="pt-BR" dirty="0"/>
              <a:t>Conclusões</a:t>
            </a:r>
            <a:endParaRPr lang="en-US" dirty="0"/>
          </a:p>
        </p:txBody>
      </p:sp>
      <p:sp>
        <p:nvSpPr>
          <p:cNvPr id="3" name="Content Placeholder 2">
            <a:extLst>
              <a:ext uri="{FF2B5EF4-FFF2-40B4-BE49-F238E27FC236}">
                <a16:creationId xmlns:a16="http://schemas.microsoft.com/office/drawing/2014/main" id="{4A1E30CD-C99F-7B78-E03A-65396B73F477}"/>
              </a:ext>
            </a:extLst>
          </p:cNvPr>
          <p:cNvSpPr>
            <a:spLocks noGrp="1"/>
          </p:cNvSpPr>
          <p:nvPr>
            <p:ph idx="1"/>
          </p:nvPr>
        </p:nvSpPr>
        <p:spPr/>
        <p:txBody>
          <a:bodyPr>
            <a:normAutofit fontScale="92500" lnSpcReduction="10000"/>
          </a:bodyPr>
          <a:lstStyle/>
          <a:p>
            <a:r>
              <a:rPr lang="pt-BR" dirty="0"/>
              <a:t>Ambos LH e PMBL tem como alteração genética principal os ganhos do 9p24</a:t>
            </a:r>
          </a:p>
          <a:p>
            <a:endParaRPr lang="pt-BR" dirty="0"/>
          </a:p>
          <a:p>
            <a:r>
              <a:rPr lang="pt-BR" dirty="0"/>
              <a:t>2 genes principais relacionados: PDL1 e Jak2</a:t>
            </a:r>
          </a:p>
          <a:p>
            <a:endParaRPr lang="pt-BR" dirty="0"/>
          </a:p>
          <a:p>
            <a:r>
              <a:rPr lang="pt-BR" dirty="0"/>
              <a:t>Ambos são caracterizados por expressão de PDL-1</a:t>
            </a:r>
            <a:r>
              <a:rPr lang="en-US" dirty="0"/>
              <a:t>/PDL-2 </a:t>
            </a:r>
            <a:r>
              <a:rPr lang="en-US" dirty="0" err="1"/>
              <a:t>por</a:t>
            </a:r>
            <a:r>
              <a:rPr lang="en-US" dirty="0"/>
              <a:t> IHQ</a:t>
            </a:r>
          </a:p>
          <a:p>
            <a:endParaRPr lang="en-US" dirty="0"/>
          </a:p>
          <a:p>
            <a:r>
              <a:rPr lang="en-US" dirty="0"/>
              <a:t>Como Podemos </a:t>
            </a:r>
            <a:r>
              <a:rPr lang="en-US" dirty="0" err="1"/>
              <a:t>aproveitar</a:t>
            </a:r>
            <a:r>
              <a:rPr lang="en-US" dirty="0"/>
              <a:t> </a:t>
            </a:r>
            <a:r>
              <a:rPr lang="en-US" dirty="0" err="1"/>
              <a:t>estes</a:t>
            </a:r>
            <a:r>
              <a:rPr lang="en-US" dirty="0"/>
              <a:t> </a:t>
            </a:r>
            <a:r>
              <a:rPr lang="en-US" dirty="0" err="1"/>
              <a:t>achados</a:t>
            </a:r>
            <a:r>
              <a:rPr lang="en-US" dirty="0"/>
              <a:t>?</a:t>
            </a:r>
          </a:p>
        </p:txBody>
      </p:sp>
      <p:sp>
        <p:nvSpPr>
          <p:cNvPr id="4" name="TextBox 3">
            <a:extLst>
              <a:ext uri="{FF2B5EF4-FFF2-40B4-BE49-F238E27FC236}">
                <a16:creationId xmlns:a16="http://schemas.microsoft.com/office/drawing/2014/main" id="{39FF404B-6FE3-4D35-AC8C-CB8ACA8FDBDD}"/>
              </a:ext>
            </a:extLst>
          </p:cNvPr>
          <p:cNvSpPr txBox="1"/>
          <p:nvPr/>
        </p:nvSpPr>
        <p:spPr>
          <a:xfrm>
            <a:off x="7536160" y="6381328"/>
            <a:ext cx="2880320" cy="369332"/>
          </a:xfrm>
          <a:prstGeom prst="rect">
            <a:avLst/>
          </a:prstGeom>
          <a:noFill/>
        </p:spPr>
        <p:txBody>
          <a:bodyPr wrap="square" rtlCol="0">
            <a:spAutoFit/>
          </a:bodyPr>
          <a:lstStyle/>
          <a:p>
            <a:pPr algn="r"/>
            <a:r>
              <a:rPr lang="pt-BR" dirty="0">
                <a:solidFill>
                  <a:prstClr val="black"/>
                </a:solidFill>
                <a:latin typeface="Calibri"/>
              </a:rPr>
              <a:t>Slide do autor</a:t>
            </a:r>
          </a:p>
        </p:txBody>
      </p:sp>
      <p:sp>
        <p:nvSpPr>
          <p:cNvPr id="5" name="Footer Placeholder 4">
            <a:extLst>
              <a:ext uri="{FF2B5EF4-FFF2-40B4-BE49-F238E27FC236}">
                <a16:creationId xmlns:a16="http://schemas.microsoft.com/office/drawing/2014/main" id="{64DC2CB3-FED9-440D-8B64-6BF7A409B62C}"/>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07362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3B7CB-EC4C-47BB-8FFA-6A4C180BD166}"/>
              </a:ext>
            </a:extLst>
          </p:cNvPr>
          <p:cNvSpPr>
            <a:spLocks noGrp="1"/>
          </p:cNvSpPr>
          <p:nvPr>
            <p:ph type="title"/>
          </p:nvPr>
        </p:nvSpPr>
        <p:spPr/>
        <p:txBody>
          <a:bodyPr>
            <a:noAutofit/>
          </a:bodyPr>
          <a:lstStyle/>
          <a:p>
            <a:r>
              <a:rPr lang="pt-BR" sz="2800"/>
              <a:t>Explorando a Imunoterapia</a:t>
            </a:r>
            <a:endParaRPr lang="en-US" sz="2800" dirty="0"/>
          </a:p>
        </p:txBody>
      </p:sp>
      <p:sp>
        <p:nvSpPr>
          <p:cNvPr id="3" name="Espaço Reservado para Conteúdo 2">
            <a:extLst>
              <a:ext uri="{FF2B5EF4-FFF2-40B4-BE49-F238E27FC236}">
                <a16:creationId xmlns:a16="http://schemas.microsoft.com/office/drawing/2014/main" id="{24F14D5E-5328-4461-B2CC-E1C133352E1A}"/>
              </a:ext>
            </a:extLst>
          </p:cNvPr>
          <p:cNvSpPr>
            <a:spLocks noGrp="1"/>
          </p:cNvSpPr>
          <p:nvPr>
            <p:ph idx="1"/>
          </p:nvPr>
        </p:nvSpPr>
        <p:spPr/>
        <p:txBody>
          <a:bodyPr/>
          <a:lstStyle/>
          <a:p>
            <a:endParaRPr lang="en-US" dirty="0"/>
          </a:p>
        </p:txBody>
      </p:sp>
      <p:pic>
        <p:nvPicPr>
          <p:cNvPr id="5" name="Imagem 4">
            <a:extLst>
              <a:ext uri="{FF2B5EF4-FFF2-40B4-BE49-F238E27FC236}">
                <a16:creationId xmlns:a16="http://schemas.microsoft.com/office/drawing/2014/main" id="{8E78C9A6-3A4F-4FB7-84AF-119B97AEF449}"/>
              </a:ext>
            </a:extLst>
          </p:cNvPr>
          <p:cNvPicPr>
            <a:picLocks noChangeAspect="1"/>
          </p:cNvPicPr>
          <p:nvPr/>
        </p:nvPicPr>
        <p:blipFill rotWithShape="1">
          <a:blip r:embed="rId2"/>
          <a:srcRect l="54725" t="41731" r="10625" b="35825"/>
          <a:stretch/>
        </p:blipFill>
        <p:spPr>
          <a:xfrm>
            <a:off x="1775520" y="1844825"/>
            <a:ext cx="8732918" cy="3771033"/>
          </a:xfrm>
          <a:prstGeom prst="rect">
            <a:avLst/>
          </a:prstGeom>
        </p:spPr>
      </p:pic>
      <p:sp>
        <p:nvSpPr>
          <p:cNvPr id="6" name="CaixaDeTexto 5">
            <a:extLst>
              <a:ext uri="{FF2B5EF4-FFF2-40B4-BE49-F238E27FC236}">
                <a16:creationId xmlns:a16="http://schemas.microsoft.com/office/drawing/2014/main" id="{DF65DE0E-C47C-4267-8DB0-5DB4790386AF}"/>
              </a:ext>
            </a:extLst>
          </p:cNvPr>
          <p:cNvSpPr txBox="1"/>
          <p:nvPr/>
        </p:nvSpPr>
        <p:spPr>
          <a:xfrm>
            <a:off x="8567746" y="6583362"/>
            <a:ext cx="2100255" cy="253916"/>
          </a:xfrm>
          <a:prstGeom prst="rect">
            <a:avLst/>
          </a:prstGeom>
          <a:noFill/>
        </p:spPr>
        <p:txBody>
          <a:bodyPr wrap="none" rtlCol="0">
            <a:spAutoFit/>
          </a:bodyPr>
          <a:lstStyle/>
          <a:p>
            <a:r>
              <a:rPr lang="pt-BR" sz="1050" dirty="0">
                <a:solidFill>
                  <a:prstClr val="black"/>
                </a:solidFill>
                <a:latin typeface="Calibri"/>
              </a:rPr>
              <a:t>Wahid M et al, </a:t>
            </a:r>
            <a:r>
              <a:rPr lang="pt-BR" sz="1050" dirty="0" err="1">
                <a:solidFill>
                  <a:prstClr val="black"/>
                </a:solidFill>
                <a:latin typeface="Calibri"/>
              </a:rPr>
              <a:t>Crit</a:t>
            </a:r>
            <a:r>
              <a:rPr lang="pt-BR" sz="1050" dirty="0">
                <a:solidFill>
                  <a:prstClr val="black"/>
                </a:solidFill>
                <a:latin typeface="Calibri"/>
              </a:rPr>
              <a:t> </a:t>
            </a:r>
            <a:r>
              <a:rPr lang="pt-BR" sz="1050" dirty="0" err="1">
                <a:solidFill>
                  <a:prstClr val="black"/>
                </a:solidFill>
                <a:latin typeface="Calibri"/>
              </a:rPr>
              <a:t>Rev</a:t>
            </a:r>
            <a:r>
              <a:rPr lang="pt-BR" sz="1050" dirty="0">
                <a:solidFill>
                  <a:prstClr val="black"/>
                </a:solidFill>
                <a:latin typeface="Calibri"/>
              </a:rPr>
              <a:t> </a:t>
            </a:r>
            <a:r>
              <a:rPr lang="pt-BR" sz="1050" dirty="0" err="1">
                <a:solidFill>
                  <a:prstClr val="black"/>
                </a:solidFill>
                <a:latin typeface="Calibri"/>
              </a:rPr>
              <a:t>Oncol</a:t>
            </a:r>
            <a:r>
              <a:rPr lang="pt-BR" sz="1050" dirty="0">
                <a:solidFill>
                  <a:prstClr val="black"/>
                </a:solidFill>
                <a:latin typeface="Calibri"/>
              </a:rPr>
              <a:t> 2017</a:t>
            </a:r>
            <a:endParaRPr lang="en-US" sz="1050" dirty="0">
              <a:solidFill>
                <a:prstClr val="black"/>
              </a:solidFill>
              <a:latin typeface="Calibri"/>
            </a:endParaRPr>
          </a:p>
        </p:txBody>
      </p:sp>
      <p:sp>
        <p:nvSpPr>
          <p:cNvPr id="4" name="Footer Placeholder 3">
            <a:extLst>
              <a:ext uri="{FF2B5EF4-FFF2-40B4-BE49-F238E27FC236}">
                <a16:creationId xmlns:a16="http://schemas.microsoft.com/office/drawing/2014/main" id="{5F25FDFD-AB57-48C2-8AB9-63E78EBD5DAF}"/>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804432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74AD413-4922-44D8-8935-87A5B6CA4785}"/>
              </a:ext>
            </a:extLst>
          </p:cNvPr>
          <p:cNvSpPr>
            <a:spLocks noGrp="1" noChangeArrowheads="1"/>
          </p:cNvSpPr>
          <p:nvPr>
            <p:ph type="ctrTitle"/>
          </p:nvPr>
        </p:nvSpPr>
        <p:spPr>
          <a:xfrm>
            <a:off x="1524000" y="1683089"/>
            <a:ext cx="9144000" cy="1101725"/>
          </a:xfrm>
        </p:spPr>
        <p:txBody>
          <a:bodyPr>
            <a:noAutofit/>
          </a:bodyPr>
          <a:lstStyle/>
          <a:p>
            <a:pPr eaLnBrk="1" hangingPunct="1"/>
            <a:r>
              <a:rPr lang="pt-BR" sz="3200" dirty="0">
                <a:solidFill>
                  <a:srgbClr val="002060"/>
                </a:solidFill>
              </a:rPr>
              <a:t>Imunoterapia no tratamento dos Linfomas</a:t>
            </a:r>
            <a:br>
              <a:rPr lang="pt-BR" sz="3200" dirty="0">
                <a:solidFill>
                  <a:srgbClr val="002060"/>
                </a:solidFill>
              </a:rPr>
            </a:br>
            <a:r>
              <a:rPr lang="pt-BR" sz="3200" dirty="0">
                <a:solidFill>
                  <a:srgbClr val="002060"/>
                </a:solidFill>
              </a:rPr>
              <a:t>Casos Clínicos</a:t>
            </a:r>
            <a:endParaRPr lang="en-US" altLang="pt-BR" sz="6600" dirty="0">
              <a:solidFill>
                <a:srgbClr val="002060"/>
              </a:solidFill>
            </a:endParaRPr>
          </a:p>
        </p:txBody>
      </p:sp>
      <p:sp>
        <p:nvSpPr>
          <p:cNvPr id="3" name="Subtitle 2">
            <a:extLst>
              <a:ext uri="{FF2B5EF4-FFF2-40B4-BE49-F238E27FC236}">
                <a16:creationId xmlns:a16="http://schemas.microsoft.com/office/drawing/2014/main" id="{245906D6-D403-4AF3-BE37-E03F6EE99D29}"/>
              </a:ext>
            </a:extLst>
          </p:cNvPr>
          <p:cNvSpPr>
            <a:spLocks noGrp="1"/>
          </p:cNvSpPr>
          <p:nvPr>
            <p:ph type="subTitle" idx="1"/>
          </p:nvPr>
        </p:nvSpPr>
        <p:spPr>
          <a:xfrm>
            <a:off x="2783633" y="3168781"/>
            <a:ext cx="6880225" cy="1505960"/>
          </a:xfrm>
        </p:spPr>
        <p:txBody>
          <a:bodyPr rtlCol="0">
            <a:normAutofit fontScale="92500" lnSpcReduction="20000"/>
          </a:bodyPr>
          <a:lstStyle/>
          <a:p>
            <a:r>
              <a:rPr lang="pt-BR" sz="1600" dirty="0">
                <a:solidFill>
                  <a:schemeClr val="tx1"/>
                </a:solidFill>
              </a:rPr>
              <a:t>Guilherme Fleury Perini, MD</a:t>
            </a:r>
          </a:p>
          <a:p>
            <a:r>
              <a:rPr lang="pt-BR" sz="1600" dirty="0">
                <a:solidFill>
                  <a:schemeClr val="tx1"/>
                </a:solidFill>
              </a:rPr>
              <a:t>CRM-SP: 114634</a:t>
            </a:r>
          </a:p>
          <a:p>
            <a:r>
              <a:rPr lang="pt-BR" sz="1600" dirty="0">
                <a:solidFill>
                  <a:schemeClr val="tx1"/>
                </a:solidFill>
              </a:rPr>
              <a:t>Américas Oncologia</a:t>
            </a:r>
          </a:p>
          <a:p>
            <a:r>
              <a:rPr lang="pt-BR" sz="1600" dirty="0">
                <a:solidFill>
                  <a:schemeClr val="tx1"/>
                </a:solidFill>
              </a:rPr>
              <a:t>Hospital Israelita Albert Einstein</a:t>
            </a:r>
          </a:p>
          <a:p>
            <a:r>
              <a:rPr lang="pt-BR" sz="1600" dirty="0">
                <a:solidFill>
                  <a:schemeClr val="tx1"/>
                </a:solidFill>
              </a:rPr>
              <a:t>Hospital Municipal da Vila Santa Catarina</a:t>
            </a:r>
          </a:p>
          <a:p>
            <a:r>
              <a:rPr lang="pt-BR" sz="1600" dirty="0">
                <a:solidFill>
                  <a:schemeClr val="tx1"/>
                </a:solidFill>
              </a:rPr>
              <a:t>@guiperiniMD</a:t>
            </a:r>
          </a:p>
        </p:txBody>
      </p:sp>
      <p:sp>
        <p:nvSpPr>
          <p:cNvPr id="4100" name="AutoShape 4" descr="Resultado de imagem para logotipo einstein">
            <a:extLst>
              <a:ext uri="{FF2B5EF4-FFF2-40B4-BE49-F238E27FC236}">
                <a16:creationId xmlns:a16="http://schemas.microsoft.com/office/drawing/2014/main" id="{44EF5741-AB4D-4FDC-A1AE-5E75DEC277E5}"/>
              </a:ext>
            </a:extLst>
          </p:cNvPr>
          <p:cNvSpPr>
            <a:spLocks noChangeAspect="1" noChangeArrowheads="1"/>
          </p:cNvSpPr>
          <p:nvPr/>
        </p:nvSpPr>
        <p:spPr bwMode="auto">
          <a:xfrm>
            <a:off x="1668463" y="712789"/>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None/>
              <a:defRPr/>
            </a:pPr>
            <a:endParaRPr lang="pt-BR" altLang="en-US" sz="1800">
              <a:solidFill>
                <a:prstClr val="black"/>
              </a:solidFill>
              <a:ea typeface="MS PGothic" panose="020B0600070205080204" pitchFamily="34" charset="-128"/>
            </a:endParaRPr>
          </a:p>
        </p:txBody>
      </p:sp>
      <p:pic>
        <p:nvPicPr>
          <p:cNvPr id="8" name="Picture 2" descr="Resultado de imagem para americas oncologia">
            <a:extLst>
              <a:ext uri="{FF2B5EF4-FFF2-40B4-BE49-F238E27FC236}">
                <a16:creationId xmlns:a16="http://schemas.microsoft.com/office/drawing/2014/main" id="{C97BF95C-103F-456D-AF84-0C53E8676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034" y="5939854"/>
            <a:ext cx="1385888" cy="535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m para hospital einstein">
            <a:extLst>
              <a:ext uri="{FF2B5EF4-FFF2-40B4-BE49-F238E27FC236}">
                <a16:creationId xmlns:a16="http://schemas.microsoft.com/office/drawing/2014/main" id="{5C7BC2B1-0209-489A-B388-0DE2B21584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2286" y="5788735"/>
            <a:ext cx="852672" cy="8380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0DF463A0-D118-42FB-BDD3-9A57670DD884}"/>
              </a:ext>
            </a:extLst>
          </p:cNvPr>
          <p:cNvPicPr>
            <a:picLocks noChangeAspect="1"/>
          </p:cNvPicPr>
          <p:nvPr/>
        </p:nvPicPr>
        <p:blipFill rotWithShape="1">
          <a:blip r:embed="rId4"/>
          <a:srcRect l="73743" t="18190" r="11875" b="75757"/>
          <a:stretch/>
        </p:blipFill>
        <p:spPr>
          <a:xfrm>
            <a:off x="3734064" y="6080550"/>
            <a:ext cx="1188132" cy="333405"/>
          </a:xfrm>
          <a:prstGeom prst="rect">
            <a:avLst/>
          </a:prstGeom>
        </p:spPr>
      </p:pic>
      <p:pic>
        <p:nvPicPr>
          <p:cNvPr id="11" name="Picture 2" descr="Instituto COI – Праграмы ў Google Play">
            <a:extLst>
              <a:ext uri="{FF2B5EF4-FFF2-40B4-BE49-F238E27FC236}">
                <a16:creationId xmlns:a16="http://schemas.microsoft.com/office/drawing/2014/main" id="{2C5E179E-225C-4E6E-9820-554FA3E88C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9896" y="5877272"/>
            <a:ext cx="1515438" cy="739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acebook">
            <a:extLst>
              <a:ext uri="{FF2B5EF4-FFF2-40B4-BE49-F238E27FC236}">
                <a16:creationId xmlns:a16="http://schemas.microsoft.com/office/drawing/2014/main" id="{F7175A77-EF27-4ED6-9AE5-66CDDB69E9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0958" y="5906228"/>
            <a:ext cx="921064" cy="7024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m para twitter">
            <a:extLst>
              <a:ext uri="{FF2B5EF4-FFF2-40B4-BE49-F238E27FC236}">
                <a16:creationId xmlns:a16="http://schemas.microsoft.com/office/drawing/2014/main" id="{935937A6-2C96-4479-8341-F4ED80EBF2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9897" y="4343307"/>
            <a:ext cx="379597" cy="35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1">
            <a:extLst>
              <a:ext uri="{FF2B5EF4-FFF2-40B4-BE49-F238E27FC236}">
                <a16:creationId xmlns:a16="http://schemas.microsoft.com/office/drawing/2014/main" id="{9D361235-7126-4B9C-A033-F33BF5D60A2E}"/>
              </a:ext>
            </a:extLst>
          </p:cNvPr>
          <p:cNvSpPr>
            <a:spLocks noGrp="1"/>
          </p:cNvSpPr>
          <p:nvPr>
            <p:ph type="ftr" sz="quarter" idx="11"/>
          </p:nvPr>
        </p:nvSpPr>
        <p:spPr>
          <a:xfrm>
            <a:off x="4038600" y="6365315"/>
            <a:ext cx="4114800" cy="365125"/>
          </a:xfrm>
        </p:spPr>
        <p:txBody>
          <a:bodyPr/>
          <a:lstStyle/>
          <a:p>
            <a:r>
              <a:rPr lang="pt-BR" dirty="0">
                <a:solidFill>
                  <a:prstClr val="black">
                    <a:tint val="75000"/>
                  </a:prstClr>
                </a:solidFill>
                <a:latin typeface="Calibri"/>
              </a:rPr>
              <a:t>BR-PDO-00221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C4E65A-B5C4-4D75-A53F-DC48FE70DF64}"/>
              </a:ext>
            </a:extLst>
          </p:cNvPr>
          <p:cNvSpPr>
            <a:spLocks noGrp="1"/>
          </p:cNvSpPr>
          <p:nvPr>
            <p:ph type="title"/>
          </p:nvPr>
        </p:nvSpPr>
        <p:spPr/>
        <p:txBody>
          <a:bodyPr/>
          <a:lstStyle/>
          <a:p>
            <a:r>
              <a:rPr lang="pt-BR" dirty="0">
                <a:solidFill>
                  <a:srgbClr val="002060"/>
                </a:solidFill>
              </a:rPr>
              <a:t>Caso 1</a:t>
            </a:r>
            <a:endParaRPr lang="en-US" dirty="0">
              <a:solidFill>
                <a:srgbClr val="002060"/>
              </a:solidFill>
            </a:endParaRPr>
          </a:p>
        </p:txBody>
      </p:sp>
      <p:sp>
        <p:nvSpPr>
          <p:cNvPr id="3" name="Espaço Reservado para Conteúdo 2">
            <a:extLst>
              <a:ext uri="{FF2B5EF4-FFF2-40B4-BE49-F238E27FC236}">
                <a16:creationId xmlns:a16="http://schemas.microsoft.com/office/drawing/2014/main" id="{B3A13FD1-78E4-435D-9B79-7CA9351F371A}"/>
              </a:ext>
            </a:extLst>
          </p:cNvPr>
          <p:cNvSpPr>
            <a:spLocks noGrp="1"/>
          </p:cNvSpPr>
          <p:nvPr>
            <p:ph idx="1"/>
          </p:nvPr>
        </p:nvSpPr>
        <p:spPr/>
        <p:txBody>
          <a:bodyPr>
            <a:normAutofit fontScale="92500" lnSpcReduction="20000"/>
          </a:bodyPr>
          <a:lstStyle/>
          <a:p>
            <a:r>
              <a:rPr lang="pt-BR" dirty="0"/>
              <a:t>Paciente de 32 anos, sexo feminino: </a:t>
            </a:r>
          </a:p>
          <a:p>
            <a:pPr lvl="1"/>
            <a:r>
              <a:rPr lang="pt-BR" dirty="0"/>
              <a:t>LH EN IVB (osso)</a:t>
            </a:r>
          </a:p>
          <a:p>
            <a:pPr lvl="1"/>
            <a:r>
              <a:rPr lang="pt-BR" dirty="0"/>
              <a:t>6x ABVD</a:t>
            </a:r>
          </a:p>
          <a:p>
            <a:pPr lvl="2"/>
            <a:r>
              <a:rPr lang="pt-BR" dirty="0"/>
              <a:t>Refratário</a:t>
            </a:r>
          </a:p>
          <a:p>
            <a:pPr lvl="1"/>
            <a:r>
              <a:rPr lang="pt-BR" dirty="0"/>
              <a:t>2x ICE</a:t>
            </a:r>
          </a:p>
          <a:p>
            <a:pPr lvl="2"/>
            <a:r>
              <a:rPr lang="pt-BR" dirty="0"/>
              <a:t>Refratário</a:t>
            </a:r>
          </a:p>
          <a:p>
            <a:pPr lvl="2"/>
            <a:endParaRPr lang="pt-BR" dirty="0"/>
          </a:p>
          <a:p>
            <a:r>
              <a:rPr lang="pt-BR" dirty="0"/>
              <a:t>Como resgatar esta paciente?</a:t>
            </a:r>
          </a:p>
          <a:p>
            <a:pPr lvl="1"/>
            <a:r>
              <a:rPr lang="pt-BR" dirty="0"/>
              <a:t>BV</a:t>
            </a:r>
            <a:r>
              <a:rPr lang="en-US" dirty="0"/>
              <a:t>?</a:t>
            </a:r>
          </a:p>
          <a:p>
            <a:pPr lvl="1"/>
            <a:r>
              <a:rPr lang="en-US" dirty="0" err="1"/>
              <a:t>Pembro</a:t>
            </a:r>
            <a:r>
              <a:rPr lang="en-US" dirty="0"/>
              <a:t>?</a:t>
            </a:r>
          </a:p>
          <a:p>
            <a:pPr lvl="1"/>
            <a:r>
              <a:rPr lang="en-US" dirty="0" err="1"/>
              <a:t>Quimio</a:t>
            </a:r>
            <a:r>
              <a:rPr lang="en-US" dirty="0"/>
              <a:t>?</a:t>
            </a:r>
            <a:endParaRPr lang="pt-BR" dirty="0"/>
          </a:p>
          <a:p>
            <a:endParaRPr lang="pt-BR" dirty="0"/>
          </a:p>
          <a:p>
            <a:endParaRPr lang="en-US" dirty="0"/>
          </a:p>
        </p:txBody>
      </p:sp>
      <p:sp>
        <p:nvSpPr>
          <p:cNvPr id="4" name="TextBox 3">
            <a:extLst>
              <a:ext uri="{FF2B5EF4-FFF2-40B4-BE49-F238E27FC236}">
                <a16:creationId xmlns:a16="http://schemas.microsoft.com/office/drawing/2014/main" id="{50FAFAC0-04B1-491F-9985-F02854F0DBD0}"/>
              </a:ext>
            </a:extLst>
          </p:cNvPr>
          <p:cNvSpPr txBox="1"/>
          <p:nvPr/>
        </p:nvSpPr>
        <p:spPr>
          <a:xfrm>
            <a:off x="8616280" y="6488669"/>
            <a:ext cx="1053622" cy="276999"/>
          </a:xfrm>
          <a:prstGeom prst="rect">
            <a:avLst/>
          </a:prstGeom>
          <a:noFill/>
        </p:spPr>
        <p:txBody>
          <a:bodyPr wrap="none" rtlCol="0">
            <a:spAutoFit/>
          </a:bodyPr>
          <a:lstStyle/>
          <a:p>
            <a:pPr>
              <a:defRPr/>
            </a:pPr>
            <a:r>
              <a:rPr lang="pt-BR" sz="1200" dirty="0">
                <a:solidFill>
                  <a:prstClr val="black"/>
                </a:solidFill>
                <a:latin typeface="Calibri"/>
              </a:rPr>
              <a:t>Slide do autor</a:t>
            </a:r>
            <a:endParaRPr lang="pt-PT" sz="1200" dirty="0">
              <a:solidFill>
                <a:prstClr val="black"/>
              </a:solidFill>
              <a:latin typeface="Calibri"/>
            </a:endParaRPr>
          </a:p>
        </p:txBody>
      </p:sp>
      <p:sp>
        <p:nvSpPr>
          <p:cNvPr id="5" name="Footer Placeholder 1">
            <a:extLst>
              <a:ext uri="{FF2B5EF4-FFF2-40B4-BE49-F238E27FC236}">
                <a16:creationId xmlns:a16="http://schemas.microsoft.com/office/drawing/2014/main" id="{5EDE977F-03C8-4186-8585-EF2792957846}"/>
              </a:ext>
            </a:extLst>
          </p:cNvPr>
          <p:cNvSpPr>
            <a:spLocks noGrp="1"/>
          </p:cNvSpPr>
          <p:nvPr>
            <p:ph type="ftr" sz="quarter" idx="11"/>
          </p:nvPr>
        </p:nvSpPr>
        <p:spPr>
          <a:xfrm>
            <a:off x="4038600" y="6356350"/>
            <a:ext cx="4114800" cy="365125"/>
          </a:xfrm>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47000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C86E-B14F-4CF7-B3B2-E5016693B48B}"/>
              </a:ext>
            </a:extLst>
          </p:cNvPr>
          <p:cNvSpPr>
            <a:spLocks noGrp="1"/>
          </p:cNvSpPr>
          <p:nvPr>
            <p:ph type="title"/>
          </p:nvPr>
        </p:nvSpPr>
        <p:spPr/>
        <p:txBody>
          <a:bodyPr>
            <a:normAutofit/>
          </a:bodyPr>
          <a:lstStyle/>
          <a:p>
            <a:r>
              <a:rPr lang="en-US" sz="2800" dirty="0"/>
              <a:t>KEYNOTE-204 Study Design (NCT02684292)</a:t>
            </a:r>
          </a:p>
        </p:txBody>
      </p:sp>
      <p:sp>
        <p:nvSpPr>
          <p:cNvPr id="4" name="Text Placeholder 3">
            <a:extLst>
              <a:ext uri="{FF2B5EF4-FFF2-40B4-BE49-F238E27FC236}">
                <a16:creationId xmlns:a16="http://schemas.microsoft.com/office/drawing/2014/main" id="{4CBA427D-1065-436D-B7EC-C0F99408A8C7}"/>
              </a:ext>
            </a:extLst>
          </p:cNvPr>
          <p:cNvSpPr>
            <a:spLocks noGrp="1"/>
          </p:cNvSpPr>
          <p:nvPr>
            <p:ph type="body" sz="quarter" idx="13"/>
          </p:nvPr>
        </p:nvSpPr>
        <p:spPr>
          <a:xfrm>
            <a:off x="1524000" y="5765802"/>
            <a:ext cx="9144000" cy="234949"/>
          </a:xfrm>
        </p:spPr>
        <p:txBody>
          <a:bodyPr/>
          <a:lstStyle/>
          <a:p>
            <a:r>
              <a:rPr lang="en-US" dirty="0"/>
              <a:t>1. Cheson BD et al. </a:t>
            </a:r>
            <a:r>
              <a:rPr lang="en-US" i="1" dirty="0"/>
              <a:t>J Clin Oncol. </a:t>
            </a:r>
            <a:r>
              <a:rPr lang="en-US" dirty="0"/>
              <a:t>2007;25:579-586.</a:t>
            </a:r>
          </a:p>
        </p:txBody>
      </p:sp>
      <p:sp>
        <p:nvSpPr>
          <p:cNvPr id="11" name="Rounded Rectangle 4">
            <a:extLst>
              <a:ext uri="{FF2B5EF4-FFF2-40B4-BE49-F238E27FC236}">
                <a16:creationId xmlns:a16="http://schemas.microsoft.com/office/drawing/2014/main" id="{C621E76E-98E6-435A-B27B-E5661CF44268}"/>
              </a:ext>
            </a:extLst>
          </p:cNvPr>
          <p:cNvSpPr/>
          <p:nvPr/>
        </p:nvSpPr>
        <p:spPr>
          <a:xfrm>
            <a:off x="1698625" y="1847999"/>
            <a:ext cx="2495192" cy="2570598"/>
          </a:xfrm>
          <a:prstGeom prst="roundRect">
            <a:avLst>
              <a:gd name="adj" fmla="val 8775"/>
            </a:avLst>
          </a:prstGeom>
          <a:solidFill>
            <a:srgbClr val="3D4951"/>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122238" indent="-61913" algn="ctr" defTabSz="342946">
              <a:lnSpc>
                <a:spcPct val="95000"/>
              </a:lnSpc>
              <a:defRPr/>
            </a:pPr>
            <a:r>
              <a:rPr lang="en-US" sz="1200" b="1" u="sng" dirty="0">
                <a:solidFill>
                  <a:srgbClr val="FFFFFF"/>
                </a:solidFill>
                <a:latin typeface="Arial"/>
                <a:cs typeface="Calibri" panose="020F0502020204030204" pitchFamily="34" charset="0"/>
              </a:rPr>
              <a:t>Key Eligibility Criteria</a:t>
            </a:r>
          </a:p>
          <a:p>
            <a:pPr marL="227013" indent="-136525">
              <a:spcBef>
                <a:spcPts val="600"/>
              </a:spcBef>
              <a:buFont typeface="Arial" panose="020B0604020202020204" pitchFamily="34" charset="0"/>
              <a:buChar char="•"/>
              <a:defRPr/>
            </a:pPr>
            <a:r>
              <a:rPr lang="en-US" sz="1200" b="1" kern="0" dirty="0">
                <a:solidFill>
                  <a:srgbClr val="FFFFFF"/>
                </a:solidFill>
                <a:latin typeface="Arial"/>
                <a:cs typeface="Calibri" panose="020F0502020204030204" pitchFamily="34" charset="0"/>
              </a:rPr>
              <a:t>Relapsed or Refractory cHL</a:t>
            </a:r>
          </a:p>
          <a:p>
            <a:pPr marL="227013" indent="-136525">
              <a:spcBef>
                <a:spcPts val="600"/>
              </a:spcBef>
              <a:buFont typeface="Arial" panose="020B0604020202020204" pitchFamily="34" charset="0"/>
              <a:buChar char="•"/>
              <a:defRPr/>
            </a:pPr>
            <a:r>
              <a:rPr lang="en-US" sz="1200" b="1" kern="0" dirty="0">
                <a:solidFill>
                  <a:srgbClr val="FFFFFF"/>
                </a:solidFill>
                <a:latin typeface="Arial"/>
                <a:cs typeface="Calibri" panose="020F0502020204030204" pitchFamily="34" charset="0"/>
              </a:rPr>
              <a:t>Relapse post−auto-SCT or ineligible for auto-SCT and failed one prior line of therapy </a:t>
            </a:r>
          </a:p>
          <a:p>
            <a:pPr marL="227013" indent="-136525">
              <a:spcBef>
                <a:spcPts val="600"/>
              </a:spcBef>
              <a:buFont typeface="Arial" panose="020B0604020202020204" pitchFamily="34" charset="0"/>
              <a:buChar char="•"/>
              <a:defRPr/>
            </a:pPr>
            <a:r>
              <a:rPr lang="en-US" sz="1200" b="1" kern="0" dirty="0">
                <a:solidFill>
                  <a:srgbClr val="FFFFFF"/>
                </a:solidFill>
                <a:latin typeface="Arial"/>
                <a:cs typeface="Calibri" panose="020F0502020204030204" pitchFamily="34" charset="0"/>
              </a:rPr>
              <a:t>Measurable disease per IWG 2007 criteria</a:t>
            </a:r>
            <a:r>
              <a:rPr lang="en-US" sz="1200" b="1" kern="0" baseline="30000" dirty="0">
                <a:solidFill>
                  <a:srgbClr val="FFFFFF"/>
                </a:solidFill>
                <a:latin typeface="Arial"/>
                <a:cs typeface="Calibri" panose="020F0502020204030204" pitchFamily="34" charset="0"/>
              </a:rPr>
              <a:t>1</a:t>
            </a:r>
          </a:p>
          <a:p>
            <a:pPr marL="227013" indent="-136525">
              <a:spcBef>
                <a:spcPts val="600"/>
              </a:spcBef>
              <a:buFont typeface="Arial" panose="020B0604020202020204" pitchFamily="34" charset="0"/>
              <a:buChar char="•"/>
              <a:defRPr/>
            </a:pPr>
            <a:r>
              <a:rPr lang="en-US" sz="1200" b="1" kern="0" dirty="0">
                <a:solidFill>
                  <a:srgbClr val="FFFFFF"/>
                </a:solidFill>
                <a:latin typeface="Arial"/>
                <a:cs typeface="Calibri" panose="020F0502020204030204" pitchFamily="34" charset="0"/>
              </a:rPr>
              <a:t>ECOG PS 0-1</a:t>
            </a:r>
          </a:p>
          <a:p>
            <a:pPr marL="227013" indent="-136525">
              <a:spcBef>
                <a:spcPts val="600"/>
              </a:spcBef>
              <a:buFont typeface="Arial" panose="020B0604020202020204" pitchFamily="34" charset="0"/>
              <a:buChar char="•"/>
              <a:defRPr/>
            </a:pPr>
            <a:r>
              <a:rPr lang="en-US" sz="1200" b="1" kern="0" dirty="0">
                <a:solidFill>
                  <a:srgbClr val="FFFFFF"/>
                </a:solidFill>
                <a:latin typeface="Arial"/>
                <a:cs typeface="Calibri" panose="020F0502020204030204" pitchFamily="34" charset="0"/>
              </a:rPr>
              <a:t>BV-naive and BV-exposed patients eligible</a:t>
            </a:r>
          </a:p>
        </p:txBody>
      </p:sp>
      <p:sp>
        <p:nvSpPr>
          <p:cNvPr id="12" name="TextBox 11">
            <a:extLst>
              <a:ext uri="{FF2B5EF4-FFF2-40B4-BE49-F238E27FC236}">
                <a16:creationId xmlns:a16="http://schemas.microsoft.com/office/drawing/2014/main" id="{C950EFE6-01B8-4E15-A00A-83B1563A0073}"/>
              </a:ext>
            </a:extLst>
          </p:cNvPr>
          <p:cNvSpPr txBox="1"/>
          <p:nvPr/>
        </p:nvSpPr>
        <p:spPr>
          <a:xfrm>
            <a:off x="7854432" y="3770817"/>
            <a:ext cx="764010" cy="123111"/>
          </a:xfrm>
          <a:prstGeom prst="rect">
            <a:avLst/>
          </a:prstGeom>
          <a:noFill/>
          <a:ln w="28575">
            <a:noFill/>
          </a:ln>
        </p:spPr>
        <p:txBody>
          <a:bodyPr wrap="square" lIns="0" tIns="0" rIns="0" bIns="0" rtlCol="0" anchor="t" anchorCtr="0">
            <a:spAutoFit/>
          </a:bodyPr>
          <a:lstStyle/>
          <a:p>
            <a:pPr algn="ctr" defTabSz="342946">
              <a:defRPr/>
            </a:pPr>
            <a:endParaRPr lang="en-US" sz="800" b="1" kern="600" spc="30" dirty="0">
              <a:solidFill>
                <a:srgbClr val="000000"/>
              </a:solidFill>
              <a:latin typeface="Arial"/>
              <a:cs typeface="Calibri" panose="020F0502020204030204" pitchFamily="34" charset="0"/>
            </a:endParaRPr>
          </a:p>
        </p:txBody>
      </p:sp>
      <p:sp>
        <p:nvSpPr>
          <p:cNvPr id="8" name="Rounded Rectangle 4">
            <a:extLst>
              <a:ext uri="{FF2B5EF4-FFF2-40B4-BE49-F238E27FC236}">
                <a16:creationId xmlns:a16="http://schemas.microsoft.com/office/drawing/2014/main" id="{F4CBB2AF-BD9E-489C-A65E-1CE7B52463FB}"/>
              </a:ext>
            </a:extLst>
          </p:cNvPr>
          <p:cNvSpPr/>
          <p:nvPr/>
        </p:nvSpPr>
        <p:spPr>
          <a:xfrm>
            <a:off x="1698625" y="4487273"/>
            <a:ext cx="3854450" cy="1257229"/>
          </a:xfrm>
          <a:prstGeom prst="roundRect">
            <a:avLst>
              <a:gd name="adj" fmla="val 8775"/>
            </a:avLst>
          </a:prstGeom>
          <a:solidFill>
            <a:srgbClr val="3D4951"/>
          </a:solidFill>
          <a:ln>
            <a:solidFill>
              <a:srgbClr val="3D4951"/>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122238" indent="-61913" defTabSz="342946">
              <a:lnSpc>
                <a:spcPct val="95000"/>
              </a:lnSpc>
              <a:defRPr/>
            </a:pPr>
            <a:r>
              <a:rPr lang="en-US" sz="1100" b="1" u="sng" dirty="0">
                <a:solidFill>
                  <a:srgbClr val="FFFFFF"/>
                </a:solidFill>
                <a:latin typeface="Arial"/>
                <a:cs typeface="Calibri" panose="020F0502020204030204" pitchFamily="34" charset="0"/>
              </a:rPr>
              <a:t>Stratification Factors</a:t>
            </a:r>
          </a:p>
          <a:p>
            <a:pPr marL="285750" indent="-136525" defTabSz="342946">
              <a:spcBef>
                <a:spcPts val="600"/>
              </a:spcBef>
              <a:buFont typeface="Arial" panose="020B0604020202020204" pitchFamily="34" charset="0"/>
              <a:buChar char="•"/>
              <a:defRPr/>
            </a:pPr>
            <a:r>
              <a:rPr lang="en-US" sz="1100" b="1" kern="0" dirty="0">
                <a:solidFill>
                  <a:srgbClr val="FFFFFF"/>
                </a:solidFill>
                <a:latin typeface="Arial"/>
                <a:cs typeface="Calibri" panose="020F0502020204030204" pitchFamily="34" charset="0"/>
              </a:rPr>
              <a:t>Prior auto-SCT (yes vs no)</a:t>
            </a:r>
          </a:p>
          <a:p>
            <a:pPr marL="285750" indent="-136525" defTabSz="342946">
              <a:spcBef>
                <a:spcPts val="600"/>
              </a:spcBef>
              <a:buFont typeface="Arial" panose="020B0604020202020204" pitchFamily="34" charset="0"/>
              <a:buChar char="•"/>
              <a:defRPr/>
            </a:pPr>
            <a:r>
              <a:rPr lang="en-US" sz="1100" b="1" kern="0" dirty="0">
                <a:solidFill>
                  <a:srgbClr val="FFFFFF"/>
                </a:solidFill>
                <a:latin typeface="Arial"/>
                <a:cs typeface="Calibri" panose="020F0502020204030204" pitchFamily="34" charset="0"/>
              </a:rPr>
              <a:t>Status after 1L therapy (primary refractory vs relapsed &lt;12 months vs relapsed ≥12 months after end of 1L therapy)</a:t>
            </a:r>
          </a:p>
        </p:txBody>
      </p:sp>
      <p:sp>
        <p:nvSpPr>
          <p:cNvPr id="9" name="Rounded Rectangle 5">
            <a:extLst>
              <a:ext uri="{FF2B5EF4-FFF2-40B4-BE49-F238E27FC236}">
                <a16:creationId xmlns:a16="http://schemas.microsoft.com/office/drawing/2014/main" id="{164C433D-A99F-4511-8C12-537EFAE9D429}"/>
              </a:ext>
            </a:extLst>
          </p:cNvPr>
          <p:cNvSpPr/>
          <p:nvPr/>
        </p:nvSpPr>
        <p:spPr>
          <a:xfrm>
            <a:off x="5553077" y="2066274"/>
            <a:ext cx="1873045" cy="632578"/>
          </a:xfrm>
          <a:prstGeom prst="roundRect">
            <a:avLst/>
          </a:prstGeom>
          <a:solidFill>
            <a:srgbClr val="00877C"/>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816373">
              <a:defRPr/>
            </a:pPr>
            <a:r>
              <a:rPr lang="en-US" altLang="en-US" sz="1200" b="1" dirty="0">
                <a:solidFill>
                  <a:srgbClr val="FFFFFF"/>
                </a:solidFill>
                <a:latin typeface="Arial"/>
                <a:cs typeface="Calibri" panose="020F0502020204030204" pitchFamily="34" charset="0"/>
              </a:rPr>
              <a:t>Pembrolizumab </a:t>
            </a:r>
          </a:p>
          <a:p>
            <a:pPr algn="ctr" defTabSz="816373">
              <a:defRPr/>
            </a:pPr>
            <a:r>
              <a:rPr lang="en-US" altLang="en-US" sz="1200" b="1" dirty="0">
                <a:solidFill>
                  <a:srgbClr val="FFFFFF"/>
                </a:solidFill>
                <a:latin typeface="Arial"/>
                <a:cs typeface="Calibri" panose="020F0502020204030204" pitchFamily="34" charset="0"/>
              </a:rPr>
              <a:t>200 mg IV Q3W</a:t>
            </a:r>
          </a:p>
          <a:p>
            <a:pPr algn="ctr" defTabSz="816373">
              <a:defRPr/>
            </a:pPr>
            <a:r>
              <a:rPr lang="en-US" altLang="en-US" sz="1200" b="1" dirty="0">
                <a:solidFill>
                  <a:srgbClr val="FFFFFF"/>
                </a:solidFill>
                <a:latin typeface="Arial"/>
                <a:cs typeface="Calibri" panose="020F0502020204030204" pitchFamily="34" charset="0"/>
              </a:rPr>
              <a:t>Up to 35 Cycles </a:t>
            </a:r>
            <a:endParaRPr lang="en-US" altLang="en-US" sz="1200" b="1" baseline="30000" dirty="0">
              <a:solidFill>
                <a:srgbClr val="FFFFFF"/>
              </a:solidFill>
              <a:latin typeface="Arial"/>
              <a:cs typeface="Calibri" panose="020F0502020204030204" pitchFamily="34" charset="0"/>
            </a:endParaRPr>
          </a:p>
        </p:txBody>
      </p:sp>
      <p:sp>
        <p:nvSpPr>
          <p:cNvPr id="10" name="Rounded Rectangle 4">
            <a:extLst>
              <a:ext uri="{FF2B5EF4-FFF2-40B4-BE49-F238E27FC236}">
                <a16:creationId xmlns:a16="http://schemas.microsoft.com/office/drawing/2014/main" id="{C503E602-3BE4-45E6-9CF3-FC6620CBB274}"/>
              </a:ext>
            </a:extLst>
          </p:cNvPr>
          <p:cNvSpPr/>
          <p:nvPr/>
        </p:nvSpPr>
        <p:spPr>
          <a:xfrm>
            <a:off x="5553075" y="3450003"/>
            <a:ext cx="1873044" cy="629707"/>
          </a:xfrm>
          <a:prstGeom prst="roundRect">
            <a:avLst/>
          </a:prstGeom>
          <a:solidFill>
            <a:srgbClr val="6F2541"/>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816373">
              <a:defRPr/>
            </a:pPr>
            <a:r>
              <a:rPr lang="en-US" sz="1200" b="1" dirty="0">
                <a:solidFill>
                  <a:srgbClr val="FFFFFF"/>
                </a:solidFill>
                <a:latin typeface="Arial"/>
                <a:cs typeface="Calibri" panose="020F0502020204030204" pitchFamily="34" charset="0"/>
              </a:rPr>
              <a:t>Brentuximab Vedotin</a:t>
            </a:r>
          </a:p>
          <a:p>
            <a:pPr algn="ctr" defTabSz="816373">
              <a:defRPr/>
            </a:pPr>
            <a:r>
              <a:rPr lang="pl-PL" sz="1200" b="1" dirty="0">
                <a:solidFill>
                  <a:srgbClr val="FFFFFF"/>
                </a:solidFill>
                <a:latin typeface="Arial"/>
                <a:cs typeface="Calibri" panose="020F0502020204030204" pitchFamily="34" charset="0"/>
              </a:rPr>
              <a:t>1.8 mg/kg IV Q3W</a:t>
            </a:r>
            <a:endParaRPr lang="en-US" sz="1200" b="1" dirty="0">
              <a:solidFill>
                <a:srgbClr val="FFFFFF"/>
              </a:solidFill>
              <a:latin typeface="Arial"/>
              <a:cs typeface="Calibri" panose="020F0502020204030204" pitchFamily="34" charset="0"/>
            </a:endParaRPr>
          </a:p>
          <a:p>
            <a:pPr algn="ctr" defTabSz="816373">
              <a:defRPr/>
            </a:pPr>
            <a:r>
              <a:rPr lang="en-US" sz="1200" b="1" dirty="0">
                <a:solidFill>
                  <a:srgbClr val="FFFFFF"/>
                </a:solidFill>
                <a:latin typeface="Arial"/>
                <a:cs typeface="Calibri" panose="020F0502020204030204" pitchFamily="34" charset="0"/>
              </a:rPr>
              <a:t>Up to 35 Cycles</a:t>
            </a:r>
          </a:p>
        </p:txBody>
      </p:sp>
      <p:sp>
        <p:nvSpPr>
          <p:cNvPr id="3" name="Oval 2">
            <a:extLst>
              <a:ext uri="{FF2B5EF4-FFF2-40B4-BE49-F238E27FC236}">
                <a16:creationId xmlns:a16="http://schemas.microsoft.com/office/drawing/2014/main" id="{D85F9680-DA56-4B9E-8B6C-153E35F2476E}"/>
              </a:ext>
            </a:extLst>
          </p:cNvPr>
          <p:cNvSpPr/>
          <p:nvPr/>
        </p:nvSpPr>
        <p:spPr>
          <a:xfrm>
            <a:off x="4384819" y="2828498"/>
            <a:ext cx="685800" cy="609600"/>
          </a:xfrm>
          <a:prstGeom prst="ellipse">
            <a:avLst/>
          </a:prstGeom>
          <a:solidFill>
            <a:srgbClr val="3D4951"/>
          </a:solidFill>
          <a:ln>
            <a:no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342946">
              <a:lnSpc>
                <a:spcPct val="95000"/>
              </a:lnSpc>
              <a:defRPr/>
            </a:pPr>
            <a:r>
              <a:rPr lang="en-US" sz="1200" b="1" dirty="0">
                <a:solidFill>
                  <a:srgbClr val="FFFFFF"/>
                </a:solidFill>
                <a:latin typeface="Arial"/>
                <a:cs typeface="Calibri" panose="020F0502020204030204" pitchFamily="34" charset="0"/>
              </a:rPr>
              <a:t>R</a:t>
            </a:r>
          </a:p>
          <a:p>
            <a:pPr algn="ctr" defTabSz="342946">
              <a:lnSpc>
                <a:spcPct val="95000"/>
              </a:lnSpc>
              <a:defRPr/>
            </a:pPr>
            <a:r>
              <a:rPr lang="en-US" sz="1200" b="1" dirty="0">
                <a:solidFill>
                  <a:srgbClr val="FFFFFF"/>
                </a:solidFill>
                <a:latin typeface="Arial"/>
                <a:cs typeface="Calibri" panose="020F0502020204030204" pitchFamily="34" charset="0"/>
              </a:rPr>
              <a:t>1:1</a:t>
            </a:r>
          </a:p>
        </p:txBody>
      </p:sp>
      <p:cxnSp>
        <p:nvCxnSpPr>
          <p:cNvPr id="14" name="Straight Arrow Connector 13">
            <a:extLst>
              <a:ext uri="{FF2B5EF4-FFF2-40B4-BE49-F238E27FC236}">
                <a16:creationId xmlns:a16="http://schemas.microsoft.com/office/drawing/2014/main" id="{417AA374-ADB5-4A91-94FD-A76156CD5F17}"/>
              </a:ext>
            </a:extLst>
          </p:cNvPr>
          <p:cNvCxnSpPr>
            <a:cxnSpLocks/>
            <a:stCxn id="11" idx="3"/>
            <a:endCxn id="3" idx="2"/>
          </p:cNvCxnSpPr>
          <p:nvPr/>
        </p:nvCxnSpPr>
        <p:spPr>
          <a:xfrm>
            <a:off x="4193817" y="3133298"/>
            <a:ext cx="191002" cy="0"/>
          </a:xfrm>
          <a:prstGeom prst="straightConnector1">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9E663464-7727-4802-8871-A274B669E4D9}"/>
              </a:ext>
            </a:extLst>
          </p:cNvPr>
          <p:cNvCxnSpPr>
            <a:stCxn id="3" idx="6"/>
            <a:endCxn id="9" idx="1"/>
          </p:cNvCxnSpPr>
          <p:nvPr/>
        </p:nvCxnSpPr>
        <p:spPr>
          <a:xfrm flipV="1">
            <a:off x="5070619" y="2382565"/>
            <a:ext cx="482456" cy="750735"/>
          </a:xfrm>
          <a:prstGeom prst="bentConnector3">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17A9C40B-1154-4EEE-9A8C-431DB0127A54}"/>
              </a:ext>
            </a:extLst>
          </p:cNvPr>
          <p:cNvCxnSpPr>
            <a:stCxn id="3" idx="6"/>
            <a:endCxn id="10" idx="1"/>
          </p:cNvCxnSpPr>
          <p:nvPr/>
        </p:nvCxnSpPr>
        <p:spPr>
          <a:xfrm>
            <a:off x="5070619" y="3133300"/>
            <a:ext cx="482456" cy="631557"/>
          </a:xfrm>
          <a:prstGeom prst="bentConnector3">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Rounded Corners 20">
            <a:extLst>
              <a:ext uri="{FF2B5EF4-FFF2-40B4-BE49-F238E27FC236}">
                <a16:creationId xmlns:a16="http://schemas.microsoft.com/office/drawing/2014/main" id="{7159A357-9325-4510-8D8A-EF3CFA7688C9}"/>
              </a:ext>
            </a:extLst>
          </p:cNvPr>
          <p:cNvSpPr/>
          <p:nvPr/>
        </p:nvSpPr>
        <p:spPr>
          <a:xfrm>
            <a:off x="8236439" y="2093790"/>
            <a:ext cx="2256937" cy="1900398"/>
          </a:xfrm>
          <a:prstGeom prst="roundRect">
            <a:avLst/>
          </a:prstGeom>
          <a:solidFill>
            <a:srgbClr val="3D4951"/>
          </a:solidFill>
          <a:ln>
            <a:solidFill>
              <a:srgbClr val="3D4951"/>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231775" indent="-171450" defTabSz="342946">
              <a:lnSpc>
                <a:spcPct val="95000"/>
              </a:lnSpc>
              <a:buFont typeface="Arial" panose="020B0604020202020204" pitchFamily="34" charset="0"/>
              <a:buChar char="•"/>
              <a:defRPr/>
            </a:pPr>
            <a:r>
              <a:rPr lang="en-US" sz="1200" b="1" dirty="0">
                <a:solidFill>
                  <a:srgbClr val="FFFFFF"/>
                </a:solidFill>
                <a:latin typeface="Arial"/>
                <a:cs typeface="Calibri" panose="020F0502020204030204" pitchFamily="34" charset="0"/>
              </a:rPr>
              <a:t>Response assessed Q12W per IWG 2007 Revised Response Criteria for Malignant Lymphoma</a:t>
            </a:r>
            <a:r>
              <a:rPr lang="en-US" sz="1200" b="1" baseline="30000" dirty="0">
                <a:solidFill>
                  <a:srgbClr val="FFFFFF"/>
                </a:solidFill>
                <a:latin typeface="Arial"/>
                <a:cs typeface="Calibri" panose="020F0502020204030204" pitchFamily="34" charset="0"/>
              </a:rPr>
              <a:t>1</a:t>
            </a:r>
          </a:p>
          <a:p>
            <a:pPr marL="231775" indent="-171450" defTabSz="342946">
              <a:lnSpc>
                <a:spcPct val="95000"/>
              </a:lnSpc>
              <a:buFont typeface="Arial" panose="020B0604020202020204" pitchFamily="34" charset="0"/>
              <a:buChar char="•"/>
              <a:defRPr/>
            </a:pPr>
            <a:r>
              <a:rPr lang="en-US" sz="1200" b="1" dirty="0">
                <a:solidFill>
                  <a:srgbClr val="FFFFFF"/>
                </a:solidFill>
                <a:latin typeface="Arial"/>
              </a:rPr>
              <a:t>AEs evaluated Q3W throughout the trial period, and Q12W during follow-up</a:t>
            </a:r>
            <a:endParaRPr lang="en-US" sz="1200" b="1" dirty="0">
              <a:solidFill>
                <a:srgbClr val="FFFFFF"/>
              </a:solidFill>
              <a:latin typeface="Arial"/>
              <a:cs typeface="Calibri" panose="020F0502020204030204" pitchFamily="34" charset="0"/>
            </a:endParaRPr>
          </a:p>
        </p:txBody>
      </p:sp>
      <p:cxnSp>
        <p:nvCxnSpPr>
          <p:cNvPr id="23" name="Connector: Elbow 22">
            <a:extLst>
              <a:ext uri="{FF2B5EF4-FFF2-40B4-BE49-F238E27FC236}">
                <a16:creationId xmlns:a16="http://schemas.microsoft.com/office/drawing/2014/main" id="{8F4A6BC1-9B7A-45E6-AF76-96518CD1CD5A}"/>
              </a:ext>
            </a:extLst>
          </p:cNvPr>
          <p:cNvCxnSpPr>
            <a:stCxn id="9" idx="3"/>
            <a:endCxn id="21" idx="1"/>
          </p:cNvCxnSpPr>
          <p:nvPr/>
        </p:nvCxnSpPr>
        <p:spPr>
          <a:xfrm>
            <a:off x="7426122" y="2382563"/>
            <a:ext cx="810317" cy="661426"/>
          </a:xfrm>
          <a:prstGeom prst="bentConnector3">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or: Elbow 24">
            <a:extLst>
              <a:ext uri="{FF2B5EF4-FFF2-40B4-BE49-F238E27FC236}">
                <a16:creationId xmlns:a16="http://schemas.microsoft.com/office/drawing/2014/main" id="{97A65ECD-0F56-4A96-9BCB-8E6C7158134B}"/>
              </a:ext>
            </a:extLst>
          </p:cNvPr>
          <p:cNvCxnSpPr>
            <a:stCxn id="10" idx="3"/>
            <a:endCxn id="21" idx="1"/>
          </p:cNvCxnSpPr>
          <p:nvPr/>
        </p:nvCxnSpPr>
        <p:spPr>
          <a:xfrm flipV="1">
            <a:off x="7426119" y="3043989"/>
            <a:ext cx="810318" cy="720866"/>
          </a:xfrm>
          <a:prstGeom prst="bentConnector3">
            <a:avLst/>
          </a:prstGeom>
          <a:ln w="254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679389-7F7B-437D-92A3-9DEB16298FA4}"/>
              </a:ext>
            </a:extLst>
          </p:cNvPr>
          <p:cNvSpPr txBox="1"/>
          <p:nvPr/>
        </p:nvSpPr>
        <p:spPr>
          <a:xfrm>
            <a:off x="5932829" y="4197438"/>
            <a:ext cx="4284323" cy="1661993"/>
          </a:xfrm>
          <a:prstGeom prst="rect">
            <a:avLst/>
          </a:prstGeom>
          <a:noFill/>
        </p:spPr>
        <p:txBody>
          <a:bodyPr wrap="square" lIns="0" tIns="0" rIns="0" bIns="0" rtlCol="0" anchor="t" anchorCtr="0">
            <a:spAutoFit/>
          </a:bodyPr>
          <a:lstStyle/>
          <a:p>
            <a:pPr defTabSz="342946">
              <a:defRPr/>
            </a:pPr>
            <a:r>
              <a:rPr lang="en-US" sz="1200" b="1" kern="600" spc="30" dirty="0">
                <a:solidFill>
                  <a:srgbClr val="000000"/>
                </a:solidFill>
                <a:latin typeface="Arial"/>
              </a:rPr>
              <a:t>Primary End Point: </a:t>
            </a:r>
            <a:r>
              <a:rPr lang="en-US" sz="1200" kern="600" spc="30" dirty="0">
                <a:solidFill>
                  <a:srgbClr val="000000"/>
                </a:solidFill>
                <a:latin typeface="Arial"/>
              </a:rPr>
              <a:t>PFS per blinded independent central review (BICR) by IWG 2007 criteria including clinical and imaging data following auto-SCT or allogeneic stem cell transplant (allo-SCT); OS</a:t>
            </a:r>
          </a:p>
          <a:p>
            <a:pPr defTabSz="342946">
              <a:defRPr/>
            </a:pPr>
            <a:endParaRPr lang="en-US" sz="1200" kern="600" spc="30" dirty="0">
              <a:solidFill>
                <a:srgbClr val="000000"/>
              </a:solidFill>
              <a:latin typeface="Arial"/>
            </a:endParaRPr>
          </a:p>
          <a:p>
            <a:pPr defTabSz="342946">
              <a:defRPr/>
            </a:pPr>
            <a:r>
              <a:rPr lang="en-US" sz="1200" b="1" kern="600" spc="30" dirty="0">
                <a:solidFill>
                  <a:srgbClr val="000000"/>
                </a:solidFill>
                <a:latin typeface="Arial"/>
              </a:rPr>
              <a:t>Secondary End Points: </a:t>
            </a:r>
            <a:r>
              <a:rPr lang="en-US" sz="1200" kern="600" spc="30" dirty="0">
                <a:solidFill>
                  <a:srgbClr val="000000"/>
                </a:solidFill>
                <a:latin typeface="Arial"/>
              </a:rPr>
              <a:t>PFS per BICR by IWG 2007 criteria excluding clinical and imaging data following </a:t>
            </a:r>
            <a:br>
              <a:rPr lang="en-US" sz="1200" kern="600" spc="30" dirty="0">
                <a:solidFill>
                  <a:srgbClr val="000000"/>
                </a:solidFill>
                <a:latin typeface="Arial"/>
              </a:rPr>
            </a:br>
            <a:r>
              <a:rPr lang="en-US" sz="1200" kern="600" spc="30" dirty="0">
                <a:solidFill>
                  <a:srgbClr val="000000"/>
                </a:solidFill>
                <a:latin typeface="Arial"/>
              </a:rPr>
              <a:t>auto-SCT or allo-SCT; ORR by BICR per IWG 2007; </a:t>
            </a:r>
            <a:br>
              <a:rPr lang="en-US" sz="1200" kern="600" spc="30" dirty="0">
                <a:solidFill>
                  <a:srgbClr val="000000"/>
                </a:solidFill>
                <a:latin typeface="Arial"/>
              </a:rPr>
            </a:br>
            <a:r>
              <a:rPr lang="en-US" sz="1200" kern="600" spc="30" dirty="0">
                <a:solidFill>
                  <a:srgbClr val="000000"/>
                </a:solidFill>
                <a:latin typeface="Arial"/>
              </a:rPr>
              <a:t>PFS per investigator review; DOR; safety</a:t>
            </a:r>
          </a:p>
        </p:txBody>
      </p:sp>
      <p:sp>
        <p:nvSpPr>
          <p:cNvPr id="17" name="Footer Placeholder 1">
            <a:extLst>
              <a:ext uri="{FF2B5EF4-FFF2-40B4-BE49-F238E27FC236}">
                <a16:creationId xmlns:a16="http://schemas.microsoft.com/office/drawing/2014/main" id="{11FC57D9-0A99-41BA-88C6-A11E76F423BF}"/>
              </a:ext>
            </a:extLst>
          </p:cNvPr>
          <p:cNvSpPr txBox="1">
            <a:spLocks/>
          </p:cNvSpPr>
          <p:nvPr/>
        </p:nvSpPr>
        <p:spPr>
          <a:xfrm>
            <a:off x="4038600" y="6356350"/>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prstClr val="black">
                    <a:tint val="75000"/>
                  </a:prstClr>
                </a:solidFill>
                <a:latin typeface="Calibri"/>
              </a:rPr>
              <a:t>BR-PDO-00221</a:t>
            </a:r>
            <a:endParaRPr lang="pt-BR" dirty="0">
              <a:solidFill>
                <a:prstClr val="black">
                  <a:tint val="75000"/>
                </a:prstClr>
              </a:solidFill>
              <a:latin typeface="Calibri"/>
            </a:endParaRPr>
          </a:p>
        </p:txBody>
      </p:sp>
    </p:spTree>
    <p:extLst>
      <p:ext uri="{BB962C8B-B14F-4D97-AF65-F5344CB8AC3E}">
        <p14:creationId xmlns:p14="http://schemas.microsoft.com/office/powerpoint/2010/main" val="218341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69DA-E37F-4281-A78F-9DC536E2211C}"/>
              </a:ext>
            </a:extLst>
          </p:cNvPr>
          <p:cNvSpPr>
            <a:spLocks noGrp="1"/>
          </p:cNvSpPr>
          <p:nvPr>
            <p:ph type="title"/>
          </p:nvPr>
        </p:nvSpPr>
        <p:spPr>
          <a:xfrm>
            <a:off x="1964427" y="1100571"/>
            <a:ext cx="8462790" cy="1058909"/>
          </a:xfrm>
        </p:spPr>
        <p:txBody>
          <a:bodyPr>
            <a:noAutofit/>
          </a:bodyPr>
          <a:lstStyle/>
          <a:p>
            <a:r>
              <a:rPr lang="en-US" sz="2800" dirty="0"/>
              <a:t>Primary End Point: Progression-Free Survival Per Blinded Independent Central Review</a:t>
            </a:r>
            <a:br>
              <a:rPr lang="en-US" sz="2800" dirty="0"/>
            </a:br>
            <a:r>
              <a:rPr lang="en-US" sz="1800" dirty="0"/>
              <a:t>Including Clinical and Imaging Data Following Auto-SCT or Allo-SCT</a:t>
            </a:r>
            <a:endParaRPr lang="en-US" sz="2800" dirty="0"/>
          </a:p>
        </p:txBody>
      </p:sp>
      <p:sp>
        <p:nvSpPr>
          <p:cNvPr id="4" name="Text Placeholder 3">
            <a:extLst>
              <a:ext uri="{FF2B5EF4-FFF2-40B4-BE49-F238E27FC236}">
                <a16:creationId xmlns:a16="http://schemas.microsoft.com/office/drawing/2014/main" id="{BDDC67CE-820E-4B2A-87C0-A65D430802C8}"/>
              </a:ext>
            </a:extLst>
          </p:cNvPr>
          <p:cNvSpPr>
            <a:spLocks noGrp="1"/>
          </p:cNvSpPr>
          <p:nvPr>
            <p:ph type="body" sz="quarter" idx="13"/>
          </p:nvPr>
        </p:nvSpPr>
        <p:spPr>
          <a:xfrm>
            <a:off x="1524000" y="5724001"/>
            <a:ext cx="9144000" cy="321207"/>
          </a:xfrm>
        </p:spPr>
        <p:txBody>
          <a:bodyPr/>
          <a:lstStyle/>
          <a:p>
            <a:endParaRPr lang="en-US" dirty="0"/>
          </a:p>
          <a:p>
            <a:r>
              <a:rPr lang="en-US" dirty="0"/>
              <a:t>Data cutoff: January 16, 2020.</a:t>
            </a:r>
          </a:p>
        </p:txBody>
      </p:sp>
      <p:graphicFrame>
        <p:nvGraphicFramePr>
          <p:cNvPr id="7" name="Table 16">
            <a:extLst>
              <a:ext uri="{FF2B5EF4-FFF2-40B4-BE49-F238E27FC236}">
                <a16:creationId xmlns:a16="http://schemas.microsoft.com/office/drawing/2014/main" id="{17904AF7-D7DB-4711-B47D-62E560B0B121}"/>
              </a:ext>
            </a:extLst>
          </p:cNvPr>
          <p:cNvGraphicFramePr>
            <a:graphicFrameLocks noGrp="1"/>
          </p:cNvGraphicFramePr>
          <p:nvPr/>
        </p:nvGraphicFramePr>
        <p:xfrm>
          <a:off x="1524000" y="5301738"/>
          <a:ext cx="7844010" cy="548640"/>
        </p:xfrm>
        <a:graphic>
          <a:graphicData uri="http://schemas.openxmlformats.org/drawingml/2006/table">
            <a:tbl>
              <a:tblPr firstRow="1" bandRow="1">
                <a:tableStyleId>{2D5ABB26-0587-4C30-8999-92F81FD0307C}</a:tableStyleId>
              </a:tblPr>
              <a:tblGrid>
                <a:gridCol w="1255907">
                  <a:extLst>
                    <a:ext uri="{9D8B030D-6E8A-4147-A177-3AD203B41FA5}">
                      <a16:colId xmlns:a16="http://schemas.microsoft.com/office/drawing/2014/main" val="99119697"/>
                    </a:ext>
                  </a:extLst>
                </a:gridCol>
                <a:gridCol w="407906">
                  <a:extLst>
                    <a:ext uri="{9D8B030D-6E8A-4147-A177-3AD203B41FA5}">
                      <a16:colId xmlns:a16="http://schemas.microsoft.com/office/drawing/2014/main" val="3000690264"/>
                    </a:ext>
                  </a:extLst>
                </a:gridCol>
                <a:gridCol w="424423">
                  <a:extLst>
                    <a:ext uri="{9D8B030D-6E8A-4147-A177-3AD203B41FA5}">
                      <a16:colId xmlns:a16="http://schemas.microsoft.com/office/drawing/2014/main" val="703836262"/>
                    </a:ext>
                  </a:extLst>
                </a:gridCol>
                <a:gridCol w="495518">
                  <a:extLst>
                    <a:ext uri="{9D8B030D-6E8A-4147-A177-3AD203B41FA5}">
                      <a16:colId xmlns:a16="http://schemas.microsoft.com/office/drawing/2014/main" val="2645324836"/>
                    </a:ext>
                  </a:extLst>
                </a:gridCol>
                <a:gridCol w="466369">
                  <a:extLst>
                    <a:ext uri="{9D8B030D-6E8A-4147-A177-3AD203B41FA5}">
                      <a16:colId xmlns:a16="http://schemas.microsoft.com/office/drawing/2014/main" val="333028274"/>
                    </a:ext>
                  </a:extLst>
                </a:gridCol>
                <a:gridCol w="485801">
                  <a:extLst>
                    <a:ext uri="{9D8B030D-6E8A-4147-A177-3AD203B41FA5}">
                      <a16:colId xmlns:a16="http://schemas.microsoft.com/office/drawing/2014/main" val="825631614"/>
                    </a:ext>
                  </a:extLst>
                </a:gridCol>
                <a:gridCol w="456654">
                  <a:extLst>
                    <a:ext uri="{9D8B030D-6E8A-4147-A177-3AD203B41FA5}">
                      <a16:colId xmlns:a16="http://schemas.microsoft.com/office/drawing/2014/main" val="1902933848"/>
                    </a:ext>
                  </a:extLst>
                </a:gridCol>
                <a:gridCol w="471874">
                  <a:extLst>
                    <a:ext uri="{9D8B030D-6E8A-4147-A177-3AD203B41FA5}">
                      <a16:colId xmlns:a16="http://schemas.microsoft.com/office/drawing/2014/main" val="1331048875"/>
                    </a:ext>
                  </a:extLst>
                </a:gridCol>
                <a:gridCol w="441951">
                  <a:extLst>
                    <a:ext uri="{9D8B030D-6E8A-4147-A177-3AD203B41FA5}">
                      <a16:colId xmlns:a16="http://schemas.microsoft.com/office/drawing/2014/main" val="3028959551"/>
                    </a:ext>
                  </a:extLst>
                </a:gridCol>
                <a:gridCol w="481236">
                  <a:extLst>
                    <a:ext uri="{9D8B030D-6E8A-4147-A177-3AD203B41FA5}">
                      <a16:colId xmlns:a16="http://schemas.microsoft.com/office/drawing/2014/main" val="2435962827"/>
                    </a:ext>
                  </a:extLst>
                </a:gridCol>
                <a:gridCol w="500877">
                  <a:extLst>
                    <a:ext uri="{9D8B030D-6E8A-4147-A177-3AD203B41FA5}">
                      <a16:colId xmlns:a16="http://schemas.microsoft.com/office/drawing/2014/main" val="3315428719"/>
                    </a:ext>
                  </a:extLst>
                </a:gridCol>
                <a:gridCol w="510698">
                  <a:extLst>
                    <a:ext uri="{9D8B030D-6E8A-4147-A177-3AD203B41FA5}">
                      <a16:colId xmlns:a16="http://schemas.microsoft.com/office/drawing/2014/main" val="1227116216"/>
                    </a:ext>
                  </a:extLst>
                </a:gridCol>
                <a:gridCol w="481236">
                  <a:extLst>
                    <a:ext uri="{9D8B030D-6E8A-4147-A177-3AD203B41FA5}">
                      <a16:colId xmlns:a16="http://schemas.microsoft.com/office/drawing/2014/main" val="4271019839"/>
                    </a:ext>
                  </a:extLst>
                </a:gridCol>
                <a:gridCol w="402741">
                  <a:extLst>
                    <a:ext uri="{9D8B030D-6E8A-4147-A177-3AD203B41FA5}">
                      <a16:colId xmlns:a16="http://schemas.microsoft.com/office/drawing/2014/main" val="2930188334"/>
                    </a:ext>
                  </a:extLst>
                </a:gridCol>
                <a:gridCol w="560819">
                  <a:extLst>
                    <a:ext uri="{9D8B030D-6E8A-4147-A177-3AD203B41FA5}">
                      <a16:colId xmlns:a16="http://schemas.microsoft.com/office/drawing/2014/main" val="1843975664"/>
                    </a:ext>
                  </a:extLst>
                </a:gridCol>
              </a:tblGrid>
              <a:tr h="0">
                <a:tc>
                  <a:txBody>
                    <a:bodyPr/>
                    <a:lstStyle/>
                    <a:p>
                      <a:pPr algn="r"/>
                      <a:r>
                        <a:rPr lang="en-US" sz="600" b="1" dirty="0">
                          <a:latin typeface="Arial" panose="020B0604020202020204" pitchFamily="34" charset="0"/>
                          <a:cs typeface="Arial" panose="020B0604020202020204" pitchFamily="34" charset="0"/>
                        </a:rPr>
                        <a:t>No. at Risk</a:t>
                      </a: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2436374"/>
                  </a:ext>
                </a:extLst>
              </a:tr>
              <a:tr h="0">
                <a:tc>
                  <a:txBody>
                    <a:bodyPr/>
                    <a:lstStyle/>
                    <a:p>
                      <a:pPr algn="r"/>
                      <a:r>
                        <a:rPr lang="en-US" sz="600" b="1" dirty="0">
                          <a:solidFill>
                            <a:srgbClr val="008780"/>
                          </a:solidFill>
                          <a:latin typeface="Arial" panose="020B0604020202020204" pitchFamily="34" charset="0"/>
                          <a:cs typeface="Arial" panose="020B0604020202020204" pitchFamily="34" charset="0"/>
                        </a:rPr>
                        <a:t>Pembro</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151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116</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96</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74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65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55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44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35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18</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9</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428916358"/>
                  </a:ext>
                </a:extLst>
              </a:tr>
              <a:tr h="0">
                <a:tc>
                  <a:txBody>
                    <a:bodyPr/>
                    <a:lstStyle/>
                    <a:p>
                      <a:pPr algn="r"/>
                      <a:r>
                        <a:rPr lang="en-US" sz="600" b="1" dirty="0">
                          <a:solidFill>
                            <a:srgbClr val="65203A"/>
                          </a:solidFill>
                          <a:latin typeface="Arial" panose="020B0604020202020204" pitchFamily="34" charset="0"/>
                          <a:cs typeface="Arial" panose="020B0604020202020204" pitchFamily="34" charset="0"/>
                        </a:rPr>
                        <a:t>BV</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153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103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63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41</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32</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26</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19</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14</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10</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7</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5</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2</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832966168"/>
                  </a:ext>
                </a:extLst>
              </a:tr>
            </a:tbl>
          </a:graphicData>
        </a:graphic>
      </p:graphicFrame>
      <p:graphicFrame>
        <p:nvGraphicFramePr>
          <p:cNvPr id="8" name="Content Placeholder 4">
            <a:extLst>
              <a:ext uri="{FF2B5EF4-FFF2-40B4-BE49-F238E27FC236}">
                <a16:creationId xmlns:a16="http://schemas.microsoft.com/office/drawing/2014/main" id="{9EF844E0-D079-4FAC-ACFC-F811C71B79F0}"/>
              </a:ext>
            </a:extLst>
          </p:cNvPr>
          <p:cNvGraphicFramePr>
            <a:graphicFrameLocks/>
          </p:cNvGraphicFramePr>
          <p:nvPr/>
        </p:nvGraphicFramePr>
        <p:xfrm>
          <a:off x="5764603" y="2357770"/>
          <a:ext cx="4235451" cy="1143001"/>
        </p:xfrm>
        <a:graphic>
          <a:graphicData uri="http://schemas.openxmlformats.org/drawingml/2006/table">
            <a:tbl>
              <a:tblPr firstRow="1" bandRow="1">
                <a:tableStyleId>{2D5ABB26-0587-4C30-8999-92F81FD0307C}</a:tableStyleId>
              </a:tblPr>
              <a:tblGrid>
                <a:gridCol w="926698">
                  <a:extLst>
                    <a:ext uri="{9D8B030D-6E8A-4147-A177-3AD203B41FA5}">
                      <a16:colId xmlns:a16="http://schemas.microsoft.com/office/drawing/2014/main" val="3299072119"/>
                    </a:ext>
                  </a:extLst>
                </a:gridCol>
                <a:gridCol w="1103857">
                  <a:extLst>
                    <a:ext uri="{9D8B030D-6E8A-4147-A177-3AD203B41FA5}">
                      <a16:colId xmlns:a16="http://schemas.microsoft.com/office/drawing/2014/main" val="1359052364"/>
                    </a:ext>
                  </a:extLst>
                </a:gridCol>
                <a:gridCol w="1253290">
                  <a:extLst>
                    <a:ext uri="{9D8B030D-6E8A-4147-A177-3AD203B41FA5}">
                      <a16:colId xmlns:a16="http://schemas.microsoft.com/office/drawing/2014/main" val="414544016"/>
                    </a:ext>
                  </a:extLst>
                </a:gridCol>
                <a:gridCol w="951606">
                  <a:extLst>
                    <a:ext uri="{9D8B030D-6E8A-4147-A177-3AD203B41FA5}">
                      <a16:colId xmlns:a16="http://schemas.microsoft.com/office/drawing/2014/main" val="4231466696"/>
                    </a:ext>
                  </a:extLst>
                </a:gridCol>
              </a:tblGrid>
              <a:tr h="467591">
                <a:tc>
                  <a:txBody>
                    <a:bodyPr/>
                    <a:lstStyle/>
                    <a:p>
                      <a:endParaRPr lang="en-US" sz="1200" b="1" dirty="0">
                        <a:latin typeface="Arial" panose="020B0604020202020204" pitchFamily="34" charset="0"/>
                        <a:cs typeface="Arial" panose="020B0604020202020204" pitchFamily="34" charset="0"/>
                      </a:endParaRPr>
                    </a:p>
                  </a:txBody>
                  <a:tcPr>
                    <a:lnB w="38100" cap="flat" cmpd="sng" algn="ctr">
                      <a:solidFill>
                        <a:srgbClr val="00655D"/>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Events </a:t>
                      </a:r>
                    </a:p>
                    <a:p>
                      <a:pPr algn="ctr"/>
                      <a:r>
                        <a:rPr lang="en-US" sz="1200" b="1" dirty="0">
                          <a:latin typeface="Arial" panose="020B0604020202020204" pitchFamily="34" charset="0"/>
                          <a:cs typeface="Arial" panose="020B0604020202020204" pitchFamily="34" charset="0"/>
                        </a:rPr>
                        <a:t>n (%)</a:t>
                      </a:r>
                    </a:p>
                  </a:txBody>
                  <a:tcPr>
                    <a:lnB w="38100" cap="flat" cmpd="sng" algn="ctr">
                      <a:solidFill>
                        <a:srgbClr val="00655D"/>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HR </a:t>
                      </a:r>
                    </a:p>
                    <a:p>
                      <a:pPr algn="ctr"/>
                      <a:r>
                        <a:rPr lang="en-US" sz="1200" b="1" dirty="0">
                          <a:latin typeface="Arial" panose="020B0604020202020204" pitchFamily="34" charset="0"/>
                          <a:cs typeface="Arial" panose="020B0604020202020204" pitchFamily="34" charset="0"/>
                        </a:rPr>
                        <a:t>(95% CI)</a:t>
                      </a:r>
                      <a:endParaRPr lang="en-US" sz="1200" b="1" baseline="30000" dirty="0">
                        <a:latin typeface="Arial" panose="020B0604020202020204" pitchFamily="34" charset="0"/>
                        <a:cs typeface="Arial" panose="020B0604020202020204" pitchFamily="34" charset="0"/>
                      </a:endParaRPr>
                    </a:p>
                  </a:txBody>
                  <a:tcPr>
                    <a:lnB w="38100" cap="flat" cmpd="sng" algn="ctr">
                      <a:solidFill>
                        <a:srgbClr val="00655D"/>
                      </a:solidFill>
                      <a:prstDash val="solid"/>
                      <a:round/>
                      <a:headEnd type="none" w="med" len="med"/>
                      <a:tailEnd type="none" w="med" len="med"/>
                    </a:lnB>
                  </a:tcPr>
                </a:tc>
                <a:tc>
                  <a:txBody>
                    <a:bodyPr/>
                    <a:lstStyle/>
                    <a:p>
                      <a:pPr algn="ctr"/>
                      <a:r>
                        <a:rPr lang="en-US" sz="1200" b="1" i="1" dirty="0">
                          <a:latin typeface="Arial" panose="020B0604020202020204" pitchFamily="34" charset="0"/>
                          <a:cs typeface="Arial" panose="020B0604020202020204" pitchFamily="34" charset="0"/>
                        </a:rPr>
                        <a:t>P </a:t>
                      </a:r>
                      <a:r>
                        <a:rPr lang="en-US" sz="1200" b="1" dirty="0">
                          <a:latin typeface="Arial" panose="020B0604020202020204" pitchFamily="34" charset="0"/>
                          <a:cs typeface="Arial" panose="020B0604020202020204" pitchFamily="34" charset="0"/>
                        </a:rPr>
                        <a:t>value</a:t>
                      </a:r>
                      <a:endParaRPr lang="en-US" sz="1200" b="1" baseline="30000" dirty="0">
                        <a:latin typeface="Arial" panose="020B0604020202020204" pitchFamily="34" charset="0"/>
                        <a:cs typeface="Arial" panose="020B0604020202020204" pitchFamily="34" charset="0"/>
                      </a:endParaRPr>
                    </a:p>
                  </a:txBody>
                  <a:tcPr>
                    <a:lnB w="38100" cap="flat" cmpd="sng" algn="ctr">
                      <a:solidFill>
                        <a:srgbClr val="00655D"/>
                      </a:solidFill>
                      <a:prstDash val="solid"/>
                      <a:round/>
                      <a:headEnd type="none" w="med" len="med"/>
                      <a:tailEnd type="none" w="med" len="med"/>
                    </a:lnB>
                  </a:tcPr>
                </a:tc>
                <a:extLst>
                  <a:ext uri="{0D108BD9-81ED-4DB2-BD59-A6C34878D82A}">
                    <a16:rowId xmlns:a16="http://schemas.microsoft.com/office/drawing/2014/main" val="2505303707"/>
                  </a:ext>
                </a:extLst>
              </a:tr>
              <a:tr h="337705">
                <a:tc>
                  <a:txBody>
                    <a:bodyPr/>
                    <a:lstStyle/>
                    <a:p>
                      <a:pPr algn="r"/>
                      <a:r>
                        <a:rPr lang="en-US" sz="1200" b="1" dirty="0">
                          <a:solidFill>
                            <a:srgbClr val="008780"/>
                          </a:solidFill>
                          <a:latin typeface="Arial" panose="020B0604020202020204" pitchFamily="34" charset="0"/>
                          <a:cs typeface="Arial" panose="020B0604020202020204" pitchFamily="34" charset="0"/>
                        </a:rPr>
                        <a:t>Pembro</a:t>
                      </a:r>
                    </a:p>
                  </a:txBody>
                  <a:tcPr>
                    <a:lnT w="38100" cap="flat" cmpd="sng" algn="ctr">
                      <a:solidFill>
                        <a:srgbClr val="00655D"/>
                      </a:solidFill>
                      <a:prstDash val="solid"/>
                      <a:round/>
                      <a:headEnd type="none" w="med" len="med"/>
                      <a:tailEnd type="none" w="med" len="med"/>
                    </a:lnT>
                  </a:tcPr>
                </a:tc>
                <a:tc>
                  <a:txBody>
                    <a:bodyPr/>
                    <a:lstStyle/>
                    <a:p>
                      <a:pPr algn="ctr"/>
                      <a:r>
                        <a:rPr lang="en-US" sz="1200" b="1" dirty="0">
                          <a:solidFill>
                            <a:srgbClr val="008780"/>
                          </a:solidFill>
                          <a:latin typeface="Arial" panose="020B0604020202020204" pitchFamily="34" charset="0"/>
                          <a:cs typeface="Arial" panose="020B0604020202020204" pitchFamily="34" charset="0"/>
                        </a:rPr>
                        <a:t>81 (53.6)</a:t>
                      </a:r>
                    </a:p>
                  </a:txBody>
                  <a:tcPr>
                    <a:lnT w="38100" cap="flat" cmpd="sng" algn="ctr">
                      <a:solidFill>
                        <a:srgbClr val="00655D"/>
                      </a:solidFill>
                      <a:prstDash val="solid"/>
                      <a:round/>
                      <a:headEnd type="none" w="med" len="med"/>
                      <a:tailEnd type="none" w="med" len="med"/>
                    </a:lnT>
                  </a:tcPr>
                </a:tc>
                <a:tc rowSpan="2">
                  <a:txBody>
                    <a:bodyPr/>
                    <a:lstStyle/>
                    <a:p>
                      <a:pPr algn="ctr"/>
                      <a:r>
                        <a:rPr lang="en-US" sz="1200" b="1" dirty="0">
                          <a:solidFill>
                            <a:srgbClr val="008780"/>
                          </a:solidFill>
                          <a:latin typeface="Arial" panose="020B0604020202020204" pitchFamily="34" charset="0"/>
                          <a:cs typeface="Arial" panose="020B0604020202020204" pitchFamily="34" charset="0"/>
                        </a:rPr>
                        <a:t>0.65</a:t>
                      </a:r>
                    </a:p>
                    <a:p>
                      <a:pPr algn="ctr"/>
                      <a:r>
                        <a:rPr lang="en-US" sz="1200" b="1" dirty="0">
                          <a:solidFill>
                            <a:srgbClr val="008780"/>
                          </a:solidFill>
                          <a:latin typeface="Arial" panose="020B0604020202020204" pitchFamily="34" charset="0"/>
                          <a:cs typeface="Arial" panose="020B0604020202020204" pitchFamily="34" charset="0"/>
                        </a:rPr>
                        <a:t>(0.48-0.88)</a:t>
                      </a:r>
                    </a:p>
                  </a:txBody>
                  <a:tcPr>
                    <a:lnT w="38100" cap="flat" cmpd="sng" algn="ctr">
                      <a:solidFill>
                        <a:srgbClr val="00655D"/>
                      </a:solidFill>
                      <a:prstDash val="solid"/>
                      <a:round/>
                      <a:headEnd type="none" w="med" len="med"/>
                      <a:tailEnd type="none" w="med" len="med"/>
                    </a:lnT>
                  </a:tcPr>
                </a:tc>
                <a:tc rowSpan="2">
                  <a:txBody>
                    <a:bodyPr/>
                    <a:lstStyle/>
                    <a:p>
                      <a:pPr algn="ctr"/>
                      <a:r>
                        <a:rPr lang="en-US" sz="1200" b="1" dirty="0">
                          <a:solidFill>
                            <a:srgbClr val="008780"/>
                          </a:solidFill>
                          <a:latin typeface="Arial" panose="020B0604020202020204" pitchFamily="34" charset="0"/>
                          <a:cs typeface="Arial" panose="020B0604020202020204" pitchFamily="34" charset="0"/>
                        </a:rPr>
                        <a:t>0.00271</a:t>
                      </a:r>
                    </a:p>
                  </a:txBody>
                  <a:tcPr>
                    <a:lnT w="38100" cap="flat" cmpd="sng" algn="ctr">
                      <a:solidFill>
                        <a:srgbClr val="00655D"/>
                      </a:solidFill>
                      <a:prstDash val="solid"/>
                      <a:round/>
                      <a:headEnd type="none" w="med" len="med"/>
                      <a:tailEnd type="none" w="med" len="med"/>
                    </a:lnT>
                  </a:tcPr>
                </a:tc>
                <a:extLst>
                  <a:ext uri="{0D108BD9-81ED-4DB2-BD59-A6C34878D82A}">
                    <a16:rowId xmlns:a16="http://schemas.microsoft.com/office/drawing/2014/main" val="1265717013"/>
                  </a:ext>
                </a:extLst>
              </a:tr>
              <a:tr h="337705">
                <a:tc>
                  <a:txBody>
                    <a:bodyPr/>
                    <a:lstStyle/>
                    <a:p>
                      <a:pPr algn="r"/>
                      <a:r>
                        <a:rPr lang="en-US" sz="1200" b="1" dirty="0">
                          <a:solidFill>
                            <a:srgbClr val="65203A"/>
                          </a:solidFill>
                          <a:latin typeface="Arial" panose="020B0604020202020204" pitchFamily="34" charset="0"/>
                          <a:cs typeface="Arial" panose="020B0604020202020204" pitchFamily="34" charset="0"/>
                        </a:rPr>
                        <a:t>BV</a:t>
                      </a:r>
                    </a:p>
                  </a:txBody>
                  <a:tcPr/>
                </a:tc>
                <a:tc>
                  <a:txBody>
                    <a:bodyPr/>
                    <a:lstStyle/>
                    <a:p>
                      <a:pPr algn="ctr"/>
                      <a:r>
                        <a:rPr lang="en-US" sz="1200" b="1" dirty="0">
                          <a:solidFill>
                            <a:srgbClr val="65203A"/>
                          </a:solidFill>
                          <a:latin typeface="Arial" panose="020B0604020202020204" pitchFamily="34" charset="0"/>
                          <a:cs typeface="Arial" panose="020B0604020202020204" pitchFamily="34" charset="0"/>
                        </a:rPr>
                        <a:t>88 (57.5)</a:t>
                      </a:r>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765848066"/>
                  </a:ext>
                </a:extLst>
              </a:tr>
            </a:tbl>
          </a:graphicData>
        </a:graphic>
      </p:graphicFrame>
      <p:sp>
        <p:nvSpPr>
          <p:cNvPr id="13" name="TextBox 12">
            <a:extLst>
              <a:ext uri="{FF2B5EF4-FFF2-40B4-BE49-F238E27FC236}">
                <a16:creationId xmlns:a16="http://schemas.microsoft.com/office/drawing/2014/main" id="{EB6D255C-E850-4DC4-BD63-571BE6FDCEC8}"/>
              </a:ext>
            </a:extLst>
          </p:cNvPr>
          <p:cNvSpPr txBox="1"/>
          <p:nvPr/>
        </p:nvSpPr>
        <p:spPr>
          <a:xfrm>
            <a:off x="5318149" y="5252244"/>
            <a:ext cx="732893"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Months</a:t>
            </a:r>
          </a:p>
        </p:txBody>
      </p:sp>
      <p:grpSp>
        <p:nvGrpSpPr>
          <p:cNvPr id="241" name="Group 240">
            <a:extLst>
              <a:ext uri="{FF2B5EF4-FFF2-40B4-BE49-F238E27FC236}">
                <a16:creationId xmlns:a16="http://schemas.microsoft.com/office/drawing/2014/main" id="{D29F0C8F-C617-4DBE-984F-4709383DB836}"/>
              </a:ext>
            </a:extLst>
          </p:cNvPr>
          <p:cNvGrpSpPr/>
          <p:nvPr/>
        </p:nvGrpSpPr>
        <p:grpSpPr>
          <a:xfrm>
            <a:off x="2257425" y="2206816"/>
            <a:ext cx="8366130" cy="3104860"/>
            <a:chOff x="733425" y="1349566"/>
            <a:chExt cx="8366130" cy="3104860"/>
          </a:xfrm>
        </p:grpSpPr>
        <p:cxnSp>
          <p:nvCxnSpPr>
            <p:cNvPr id="10" name="Straight Connector 9">
              <a:extLst>
                <a:ext uri="{FF2B5EF4-FFF2-40B4-BE49-F238E27FC236}">
                  <a16:creationId xmlns:a16="http://schemas.microsoft.com/office/drawing/2014/main" id="{7EF3758B-CD3A-4B2F-83B1-E87BB3263C39}"/>
                </a:ext>
              </a:extLst>
            </p:cNvPr>
            <p:cNvCxnSpPr/>
            <p:nvPr/>
          </p:nvCxnSpPr>
          <p:spPr>
            <a:xfrm flipV="1">
              <a:off x="3324225" y="2225439"/>
              <a:ext cx="0" cy="2003422"/>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20AB10B-A41E-40D7-9018-9439F2850779}"/>
                </a:ext>
              </a:extLst>
            </p:cNvPr>
            <p:cNvSpPr txBox="1"/>
            <p:nvPr/>
          </p:nvSpPr>
          <p:spPr>
            <a:xfrm>
              <a:off x="3147655" y="1886885"/>
              <a:ext cx="418384" cy="338554"/>
            </a:xfrm>
            <a:prstGeom prst="rect">
              <a:avLst/>
            </a:prstGeom>
            <a:noFill/>
          </p:spPr>
          <p:txBody>
            <a:bodyPr wrap="none" lIns="0" tIns="0" rIns="0" bIns="0" rtlCol="0" anchor="t" anchorCtr="0">
              <a:spAutoFit/>
            </a:bodyPr>
            <a:lstStyle/>
            <a:p>
              <a:pPr defTabSz="342946">
                <a:defRPr/>
              </a:pPr>
              <a:r>
                <a:rPr lang="en-US" sz="1100" b="1" kern="600" spc="30" dirty="0">
                  <a:solidFill>
                    <a:srgbClr val="008780"/>
                  </a:solidFill>
                  <a:latin typeface="Arial"/>
                </a:rPr>
                <a:t>53.9%</a:t>
              </a:r>
            </a:p>
            <a:p>
              <a:pPr defTabSz="342946">
                <a:defRPr/>
              </a:pPr>
              <a:r>
                <a:rPr lang="en-US" sz="1100" b="1" kern="600" spc="30" dirty="0">
                  <a:solidFill>
                    <a:srgbClr val="65203A"/>
                  </a:solidFill>
                  <a:latin typeface="Arial"/>
                </a:rPr>
                <a:t>35.6%</a:t>
              </a:r>
            </a:p>
          </p:txBody>
        </p:sp>
        <p:sp>
          <p:nvSpPr>
            <p:cNvPr id="12" name="TextBox 11">
              <a:extLst>
                <a:ext uri="{FF2B5EF4-FFF2-40B4-BE49-F238E27FC236}">
                  <a16:creationId xmlns:a16="http://schemas.microsoft.com/office/drawing/2014/main" id="{455B8BDF-0194-4EEC-9D08-6D9F04762A82}"/>
                </a:ext>
              </a:extLst>
            </p:cNvPr>
            <p:cNvSpPr txBox="1"/>
            <p:nvPr/>
          </p:nvSpPr>
          <p:spPr>
            <a:xfrm rot="16200000">
              <a:off x="-288810" y="2671641"/>
              <a:ext cx="2321469"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Progression-Free Survival, %</a:t>
              </a:r>
            </a:p>
          </p:txBody>
        </p:sp>
        <p:sp>
          <p:nvSpPr>
            <p:cNvPr id="14" name="TextBox 13">
              <a:extLst>
                <a:ext uri="{FF2B5EF4-FFF2-40B4-BE49-F238E27FC236}">
                  <a16:creationId xmlns:a16="http://schemas.microsoft.com/office/drawing/2014/main" id="{DFB30E81-5F2E-4302-B3FA-65E0D3A62C67}"/>
                </a:ext>
              </a:extLst>
            </p:cNvPr>
            <p:cNvSpPr txBox="1"/>
            <p:nvPr/>
          </p:nvSpPr>
          <p:spPr>
            <a:xfrm>
              <a:off x="7324710" y="3079747"/>
              <a:ext cx="1774845" cy="738664"/>
            </a:xfrm>
            <a:prstGeom prst="rect">
              <a:avLst/>
            </a:prstGeom>
            <a:noFill/>
          </p:spPr>
          <p:txBody>
            <a:bodyPr wrap="none" rtlCol="0">
              <a:spAutoFit/>
            </a:bodyPr>
            <a:lstStyle/>
            <a:p>
              <a:pPr defTabSz="342946">
                <a:defRPr/>
              </a:pPr>
              <a:r>
                <a:rPr lang="en-US" sz="1400" b="1" dirty="0">
                  <a:solidFill>
                    <a:prstClr val="black"/>
                  </a:solidFill>
                  <a:latin typeface="Arial" panose="020B0604020202020204" pitchFamily="34" charset="0"/>
                  <a:cs typeface="Arial" panose="020B0604020202020204" pitchFamily="34" charset="0"/>
                </a:rPr>
                <a:t>Median (95% CI)</a:t>
              </a:r>
            </a:p>
            <a:p>
              <a:pPr defTabSz="342946">
                <a:defRPr/>
              </a:pPr>
              <a:r>
                <a:rPr lang="en-US" sz="1400" b="1" dirty="0">
                  <a:solidFill>
                    <a:srgbClr val="00877C"/>
                  </a:solidFill>
                  <a:latin typeface="Arial" panose="020B0604020202020204" pitchFamily="34" charset="0"/>
                  <a:cs typeface="Arial" panose="020B0604020202020204" pitchFamily="34" charset="0"/>
                </a:rPr>
                <a:t>13.2 mo (10.9-19.4)</a:t>
              </a:r>
            </a:p>
            <a:p>
              <a:pPr defTabSz="342946">
                <a:defRPr/>
              </a:pPr>
              <a:r>
                <a:rPr lang="en-US" sz="1400" b="1" dirty="0">
                  <a:solidFill>
                    <a:srgbClr val="4472C4">
                      <a:lumMod val="75000"/>
                    </a:srgbClr>
                  </a:solidFill>
                  <a:latin typeface="Arial" panose="020B0604020202020204" pitchFamily="34" charset="0"/>
                  <a:cs typeface="Arial" panose="020B0604020202020204" pitchFamily="34" charset="0"/>
                </a:rPr>
                <a:t>  </a:t>
              </a:r>
              <a:r>
                <a:rPr lang="en-US" sz="1400" b="1" dirty="0">
                  <a:solidFill>
                    <a:srgbClr val="66203A"/>
                  </a:solidFill>
                  <a:latin typeface="Arial" panose="020B0604020202020204" pitchFamily="34" charset="0"/>
                  <a:cs typeface="Arial" panose="020B0604020202020204" pitchFamily="34" charset="0"/>
                </a:rPr>
                <a:t>8.3 mo (5.7-8.8)</a:t>
              </a:r>
            </a:p>
          </p:txBody>
        </p:sp>
        <p:sp>
          <p:nvSpPr>
            <p:cNvPr id="213" name="Rectangle 5">
              <a:extLst>
                <a:ext uri="{FF2B5EF4-FFF2-40B4-BE49-F238E27FC236}">
                  <a16:creationId xmlns:a16="http://schemas.microsoft.com/office/drawing/2014/main" id="{C7108A42-1DF6-49B6-9D49-AFE25AB4CD3E}"/>
                </a:ext>
              </a:extLst>
            </p:cNvPr>
            <p:cNvSpPr>
              <a:spLocks noChangeArrowheads="1"/>
            </p:cNvSpPr>
            <p:nvPr/>
          </p:nvSpPr>
          <p:spPr bwMode="auto">
            <a:xfrm>
              <a:off x="1428559" y="43005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2800" dirty="0">
                <a:solidFill>
                  <a:srgbClr val="000000"/>
                </a:solidFill>
              </a:endParaRPr>
            </a:p>
          </p:txBody>
        </p:sp>
        <p:sp>
          <p:nvSpPr>
            <p:cNvPr id="214" name="Rectangle 6">
              <a:extLst>
                <a:ext uri="{FF2B5EF4-FFF2-40B4-BE49-F238E27FC236}">
                  <a16:creationId xmlns:a16="http://schemas.microsoft.com/office/drawing/2014/main" id="{BEB0D2DC-4EC9-43AA-AEC5-49FA6EB77EF8}"/>
                </a:ext>
              </a:extLst>
            </p:cNvPr>
            <p:cNvSpPr>
              <a:spLocks noChangeArrowheads="1"/>
            </p:cNvSpPr>
            <p:nvPr/>
          </p:nvSpPr>
          <p:spPr bwMode="auto">
            <a:xfrm>
              <a:off x="1896872" y="43005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a:t>
              </a:r>
              <a:endParaRPr lang="en-US" altLang="en-US" sz="2800" dirty="0">
                <a:solidFill>
                  <a:srgbClr val="000000"/>
                </a:solidFill>
              </a:endParaRPr>
            </a:p>
          </p:txBody>
        </p:sp>
        <p:sp>
          <p:nvSpPr>
            <p:cNvPr id="215" name="Rectangle 7">
              <a:extLst>
                <a:ext uri="{FF2B5EF4-FFF2-40B4-BE49-F238E27FC236}">
                  <a16:creationId xmlns:a16="http://schemas.microsoft.com/office/drawing/2014/main" id="{AEE1D130-87A8-4005-89C5-8A10B5BAA370}"/>
                </a:ext>
              </a:extLst>
            </p:cNvPr>
            <p:cNvSpPr>
              <a:spLocks noChangeArrowheads="1"/>
            </p:cNvSpPr>
            <p:nvPr/>
          </p:nvSpPr>
          <p:spPr bwMode="auto">
            <a:xfrm>
              <a:off x="2366772" y="43005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a:t>
              </a:r>
              <a:endParaRPr lang="en-US" altLang="en-US" sz="2800" dirty="0">
                <a:solidFill>
                  <a:srgbClr val="000000"/>
                </a:solidFill>
              </a:endParaRPr>
            </a:p>
          </p:txBody>
        </p:sp>
        <p:sp>
          <p:nvSpPr>
            <p:cNvPr id="216" name="Rectangle 8">
              <a:extLst>
                <a:ext uri="{FF2B5EF4-FFF2-40B4-BE49-F238E27FC236}">
                  <a16:creationId xmlns:a16="http://schemas.microsoft.com/office/drawing/2014/main" id="{BD5ACCE4-9930-4AA1-8B8F-A9DD1652FEB2}"/>
                </a:ext>
              </a:extLst>
            </p:cNvPr>
            <p:cNvSpPr>
              <a:spLocks noChangeArrowheads="1"/>
            </p:cNvSpPr>
            <p:nvPr/>
          </p:nvSpPr>
          <p:spPr bwMode="auto">
            <a:xfrm>
              <a:off x="2836672" y="4300538"/>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a:t>
              </a:r>
              <a:endParaRPr lang="en-US" altLang="en-US" sz="2800" dirty="0">
                <a:solidFill>
                  <a:srgbClr val="000000"/>
                </a:solidFill>
              </a:endParaRPr>
            </a:p>
          </p:txBody>
        </p:sp>
        <p:sp>
          <p:nvSpPr>
            <p:cNvPr id="217" name="Rectangle 9">
              <a:extLst>
                <a:ext uri="{FF2B5EF4-FFF2-40B4-BE49-F238E27FC236}">
                  <a16:creationId xmlns:a16="http://schemas.microsoft.com/office/drawing/2014/main" id="{49A3158D-C9E1-43A5-93BF-23DA37C193A0}"/>
                </a:ext>
              </a:extLst>
            </p:cNvPr>
            <p:cNvSpPr>
              <a:spLocks noChangeArrowheads="1"/>
            </p:cNvSpPr>
            <p:nvPr/>
          </p:nvSpPr>
          <p:spPr bwMode="auto">
            <a:xfrm>
              <a:off x="3263709"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12</a:t>
              </a:r>
              <a:endParaRPr lang="en-US" altLang="en-US" sz="2800" dirty="0">
                <a:solidFill>
                  <a:srgbClr val="000000"/>
                </a:solidFill>
              </a:endParaRPr>
            </a:p>
          </p:txBody>
        </p:sp>
        <p:sp>
          <p:nvSpPr>
            <p:cNvPr id="218" name="Rectangle 10">
              <a:extLst>
                <a:ext uri="{FF2B5EF4-FFF2-40B4-BE49-F238E27FC236}">
                  <a16:creationId xmlns:a16="http://schemas.microsoft.com/office/drawing/2014/main" id="{E8439D94-3E26-4820-997E-4AA8DEBFD63E}"/>
                </a:ext>
              </a:extLst>
            </p:cNvPr>
            <p:cNvSpPr>
              <a:spLocks noChangeArrowheads="1"/>
            </p:cNvSpPr>
            <p:nvPr/>
          </p:nvSpPr>
          <p:spPr bwMode="auto">
            <a:xfrm>
              <a:off x="3733609"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15</a:t>
              </a:r>
              <a:endParaRPr lang="en-US" altLang="en-US" sz="2800" dirty="0">
                <a:solidFill>
                  <a:srgbClr val="000000"/>
                </a:solidFill>
              </a:endParaRPr>
            </a:p>
          </p:txBody>
        </p:sp>
        <p:sp>
          <p:nvSpPr>
            <p:cNvPr id="219" name="Rectangle 11">
              <a:extLst>
                <a:ext uri="{FF2B5EF4-FFF2-40B4-BE49-F238E27FC236}">
                  <a16:creationId xmlns:a16="http://schemas.microsoft.com/office/drawing/2014/main" id="{825F78C7-91EB-4EEB-B100-D6E309AA38FF}"/>
                </a:ext>
              </a:extLst>
            </p:cNvPr>
            <p:cNvSpPr>
              <a:spLocks noChangeArrowheads="1"/>
            </p:cNvSpPr>
            <p:nvPr/>
          </p:nvSpPr>
          <p:spPr bwMode="auto">
            <a:xfrm>
              <a:off x="4203509"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18</a:t>
              </a:r>
              <a:endParaRPr lang="en-US" altLang="en-US" sz="2800" dirty="0">
                <a:solidFill>
                  <a:srgbClr val="000000"/>
                </a:solidFill>
              </a:endParaRPr>
            </a:p>
          </p:txBody>
        </p:sp>
        <p:sp>
          <p:nvSpPr>
            <p:cNvPr id="220" name="Rectangle 12">
              <a:extLst>
                <a:ext uri="{FF2B5EF4-FFF2-40B4-BE49-F238E27FC236}">
                  <a16:creationId xmlns:a16="http://schemas.microsoft.com/office/drawing/2014/main" id="{E026F54C-2540-428C-84EF-2EB75F9EA881}"/>
                </a:ext>
              </a:extLst>
            </p:cNvPr>
            <p:cNvSpPr>
              <a:spLocks noChangeArrowheads="1"/>
            </p:cNvSpPr>
            <p:nvPr/>
          </p:nvSpPr>
          <p:spPr bwMode="auto">
            <a:xfrm>
              <a:off x="4671822"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21</a:t>
              </a:r>
              <a:endParaRPr lang="en-US" altLang="en-US" sz="2800" dirty="0">
                <a:solidFill>
                  <a:srgbClr val="000000"/>
                </a:solidFill>
              </a:endParaRPr>
            </a:p>
          </p:txBody>
        </p:sp>
        <p:sp>
          <p:nvSpPr>
            <p:cNvPr id="221" name="Rectangle 13">
              <a:extLst>
                <a:ext uri="{FF2B5EF4-FFF2-40B4-BE49-F238E27FC236}">
                  <a16:creationId xmlns:a16="http://schemas.microsoft.com/office/drawing/2014/main" id="{3D57B5D9-3D33-4BD2-9FFD-4C492A126499}"/>
                </a:ext>
              </a:extLst>
            </p:cNvPr>
            <p:cNvSpPr>
              <a:spLocks noChangeArrowheads="1"/>
            </p:cNvSpPr>
            <p:nvPr/>
          </p:nvSpPr>
          <p:spPr bwMode="auto">
            <a:xfrm>
              <a:off x="5141722"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24</a:t>
              </a:r>
              <a:endParaRPr lang="en-US" altLang="en-US" sz="2800" dirty="0">
                <a:solidFill>
                  <a:srgbClr val="000000"/>
                </a:solidFill>
              </a:endParaRPr>
            </a:p>
          </p:txBody>
        </p:sp>
        <p:sp>
          <p:nvSpPr>
            <p:cNvPr id="222" name="Rectangle 14">
              <a:extLst>
                <a:ext uri="{FF2B5EF4-FFF2-40B4-BE49-F238E27FC236}">
                  <a16:creationId xmlns:a16="http://schemas.microsoft.com/office/drawing/2014/main" id="{D590222D-3161-47BC-A121-43FD3E9D8EC3}"/>
                </a:ext>
              </a:extLst>
            </p:cNvPr>
            <p:cNvSpPr>
              <a:spLocks noChangeArrowheads="1"/>
            </p:cNvSpPr>
            <p:nvPr/>
          </p:nvSpPr>
          <p:spPr bwMode="auto">
            <a:xfrm>
              <a:off x="5611622"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27</a:t>
              </a:r>
              <a:endParaRPr lang="en-US" altLang="en-US" sz="2800" dirty="0">
                <a:solidFill>
                  <a:srgbClr val="000000"/>
                </a:solidFill>
              </a:endParaRPr>
            </a:p>
          </p:txBody>
        </p:sp>
        <p:sp>
          <p:nvSpPr>
            <p:cNvPr id="223" name="Rectangle 15">
              <a:extLst>
                <a:ext uri="{FF2B5EF4-FFF2-40B4-BE49-F238E27FC236}">
                  <a16:creationId xmlns:a16="http://schemas.microsoft.com/office/drawing/2014/main" id="{9BFA1FB6-A0FD-4DC7-994A-68024312C26B}"/>
                </a:ext>
              </a:extLst>
            </p:cNvPr>
            <p:cNvSpPr>
              <a:spLocks noChangeArrowheads="1"/>
            </p:cNvSpPr>
            <p:nvPr/>
          </p:nvSpPr>
          <p:spPr bwMode="auto">
            <a:xfrm>
              <a:off x="6079934"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2800" dirty="0">
                <a:solidFill>
                  <a:srgbClr val="000000"/>
                </a:solidFill>
              </a:endParaRPr>
            </a:p>
          </p:txBody>
        </p:sp>
        <p:sp>
          <p:nvSpPr>
            <p:cNvPr id="224" name="Rectangle 16">
              <a:extLst>
                <a:ext uri="{FF2B5EF4-FFF2-40B4-BE49-F238E27FC236}">
                  <a16:creationId xmlns:a16="http://schemas.microsoft.com/office/drawing/2014/main" id="{BAF2C0EF-336E-4755-B603-E5F63D7C3BB9}"/>
                </a:ext>
              </a:extLst>
            </p:cNvPr>
            <p:cNvSpPr>
              <a:spLocks noChangeArrowheads="1"/>
            </p:cNvSpPr>
            <p:nvPr/>
          </p:nvSpPr>
          <p:spPr bwMode="auto">
            <a:xfrm>
              <a:off x="6549834"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33</a:t>
              </a:r>
              <a:endParaRPr lang="en-US" altLang="en-US" sz="2800" dirty="0">
                <a:solidFill>
                  <a:srgbClr val="000000"/>
                </a:solidFill>
              </a:endParaRPr>
            </a:p>
          </p:txBody>
        </p:sp>
        <p:sp>
          <p:nvSpPr>
            <p:cNvPr id="225" name="Rectangle 17">
              <a:extLst>
                <a:ext uri="{FF2B5EF4-FFF2-40B4-BE49-F238E27FC236}">
                  <a16:creationId xmlns:a16="http://schemas.microsoft.com/office/drawing/2014/main" id="{92988D38-4B7E-4A37-BDEC-838D7B3169DA}"/>
                </a:ext>
              </a:extLst>
            </p:cNvPr>
            <p:cNvSpPr>
              <a:spLocks noChangeArrowheads="1"/>
            </p:cNvSpPr>
            <p:nvPr/>
          </p:nvSpPr>
          <p:spPr bwMode="auto">
            <a:xfrm>
              <a:off x="7019734"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36</a:t>
              </a:r>
              <a:endParaRPr lang="en-US" altLang="en-US" sz="2800" dirty="0">
                <a:solidFill>
                  <a:srgbClr val="000000"/>
                </a:solidFill>
              </a:endParaRPr>
            </a:p>
          </p:txBody>
        </p:sp>
        <p:sp>
          <p:nvSpPr>
            <p:cNvPr id="226" name="Rectangle 18">
              <a:extLst>
                <a:ext uri="{FF2B5EF4-FFF2-40B4-BE49-F238E27FC236}">
                  <a16:creationId xmlns:a16="http://schemas.microsoft.com/office/drawing/2014/main" id="{8241699E-DA44-4B3E-A899-E375147E2EF0}"/>
                </a:ext>
              </a:extLst>
            </p:cNvPr>
            <p:cNvSpPr>
              <a:spLocks noChangeArrowheads="1"/>
            </p:cNvSpPr>
            <p:nvPr/>
          </p:nvSpPr>
          <p:spPr bwMode="auto">
            <a:xfrm>
              <a:off x="7489634" y="43005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39</a:t>
              </a:r>
              <a:endParaRPr lang="en-US" altLang="en-US" sz="2800" dirty="0">
                <a:solidFill>
                  <a:srgbClr val="000000"/>
                </a:solidFill>
              </a:endParaRPr>
            </a:p>
          </p:txBody>
        </p:sp>
        <p:sp>
          <p:nvSpPr>
            <p:cNvPr id="227" name="Freeform 19">
              <a:extLst>
                <a:ext uri="{FF2B5EF4-FFF2-40B4-BE49-F238E27FC236}">
                  <a16:creationId xmlns:a16="http://schemas.microsoft.com/office/drawing/2014/main" id="{EC57FAEC-9F44-42CC-8A30-290E5698ACD5}"/>
                </a:ext>
              </a:extLst>
            </p:cNvPr>
            <p:cNvSpPr>
              <a:spLocks noEditPoints="1"/>
            </p:cNvSpPr>
            <p:nvPr/>
          </p:nvSpPr>
          <p:spPr bwMode="auto">
            <a:xfrm>
              <a:off x="1436688" y="4238625"/>
              <a:ext cx="6122988" cy="47625"/>
            </a:xfrm>
            <a:custGeom>
              <a:avLst/>
              <a:gdLst>
                <a:gd name="T0" fmla="*/ 3857 w 3857"/>
                <a:gd name="T1" fmla="*/ 0 h 30"/>
                <a:gd name="T2" fmla="*/ 7 w 3857"/>
                <a:gd name="T3" fmla="*/ 30 h 30"/>
                <a:gd name="T4" fmla="*/ 301 w 3857"/>
                <a:gd name="T5" fmla="*/ 30 h 30"/>
                <a:gd name="T6" fmla="*/ 597 w 3857"/>
                <a:gd name="T7" fmla="*/ 30 h 30"/>
                <a:gd name="T8" fmla="*/ 893 w 3857"/>
                <a:gd name="T9" fmla="*/ 30 h 30"/>
                <a:gd name="T10" fmla="*/ 1189 w 3857"/>
                <a:gd name="T11" fmla="*/ 30 h 30"/>
                <a:gd name="T12" fmla="*/ 1485 w 3857"/>
                <a:gd name="T13" fmla="*/ 30 h 30"/>
                <a:gd name="T14" fmla="*/ 1781 w 3857"/>
                <a:gd name="T15" fmla="*/ 30 h 30"/>
                <a:gd name="T16" fmla="*/ 2076 w 3857"/>
                <a:gd name="T17" fmla="*/ 30 h 30"/>
                <a:gd name="T18" fmla="*/ 2372 w 3857"/>
                <a:gd name="T19" fmla="*/ 30 h 30"/>
                <a:gd name="T20" fmla="*/ 2668 w 3857"/>
                <a:gd name="T21" fmla="*/ 30 h 30"/>
                <a:gd name="T22" fmla="*/ 2963 w 3857"/>
                <a:gd name="T23" fmla="*/ 30 h 30"/>
                <a:gd name="T24" fmla="*/ 3259 w 3857"/>
                <a:gd name="T25" fmla="*/ 30 h 30"/>
                <a:gd name="T26" fmla="*/ 3555 w 3857"/>
                <a:gd name="T27" fmla="*/ 30 h 30"/>
                <a:gd name="T28" fmla="*/ 3851 w 3857"/>
                <a:gd name="T29" fmla="*/ 30 h 30"/>
                <a:gd name="T30" fmla="*/ 105 w 3857"/>
                <a:gd name="T31" fmla="*/ 16 h 30"/>
                <a:gd name="T32" fmla="*/ 203 w 3857"/>
                <a:gd name="T33" fmla="*/ 16 h 30"/>
                <a:gd name="T34" fmla="*/ 400 w 3857"/>
                <a:gd name="T35" fmla="*/ 16 h 30"/>
                <a:gd name="T36" fmla="*/ 498 w 3857"/>
                <a:gd name="T37" fmla="*/ 16 h 30"/>
                <a:gd name="T38" fmla="*/ 696 w 3857"/>
                <a:gd name="T39" fmla="*/ 16 h 30"/>
                <a:gd name="T40" fmla="*/ 794 w 3857"/>
                <a:gd name="T41" fmla="*/ 16 h 30"/>
                <a:gd name="T42" fmla="*/ 992 w 3857"/>
                <a:gd name="T43" fmla="*/ 16 h 30"/>
                <a:gd name="T44" fmla="*/ 1090 w 3857"/>
                <a:gd name="T45" fmla="*/ 16 h 30"/>
                <a:gd name="T46" fmla="*/ 1288 w 3857"/>
                <a:gd name="T47" fmla="*/ 16 h 30"/>
                <a:gd name="T48" fmla="*/ 1386 w 3857"/>
                <a:gd name="T49" fmla="*/ 16 h 30"/>
                <a:gd name="T50" fmla="*/ 1584 w 3857"/>
                <a:gd name="T51" fmla="*/ 16 h 30"/>
                <a:gd name="T52" fmla="*/ 1682 w 3857"/>
                <a:gd name="T53" fmla="*/ 16 h 30"/>
                <a:gd name="T54" fmla="*/ 1880 w 3857"/>
                <a:gd name="T55" fmla="*/ 16 h 30"/>
                <a:gd name="T56" fmla="*/ 1978 w 3857"/>
                <a:gd name="T57" fmla="*/ 16 h 30"/>
                <a:gd name="T58" fmla="*/ 2175 w 3857"/>
                <a:gd name="T59" fmla="*/ 16 h 30"/>
                <a:gd name="T60" fmla="*/ 2273 w 3857"/>
                <a:gd name="T61" fmla="*/ 16 h 30"/>
                <a:gd name="T62" fmla="*/ 2471 w 3857"/>
                <a:gd name="T63" fmla="*/ 16 h 30"/>
                <a:gd name="T64" fmla="*/ 2569 w 3857"/>
                <a:gd name="T65" fmla="*/ 16 h 30"/>
                <a:gd name="T66" fmla="*/ 2767 w 3857"/>
                <a:gd name="T67" fmla="*/ 16 h 30"/>
                <a:gd name="T68" fmla="*/ 2865 w 3857"/>
                <a:gd name="T69" fmla="*/ 16 h 30"/>
                <a:gd name="T70" fmla="*/ 3062 w 3857"/>
                <a:gd name="T71" fmla="*/ 16 h 30"/>
                <a:gd name="T72" fmla="*/ 3160 w 3857"/>
                <a:gd name="T73" fmla="*/ 16 h 30"/>
                <a:gd name="T74" fmla="*/ 3358 w 3857"/>
                <a:gd name="T75" fmla="*/ 16 h 30"/>
                <a:gd name="T76" fmla="*/ 3456 w 3857"/>
                <a:gd name="T77" fmla="*/ 16 h 30"/>
                <a:gd name="T78" fmla="*/ 3654 w 3857"/>
                <a:gd name="T79" fmla="*/ 16 h 30"/>
                <a:gd name="T80" fmla="*/ 3752 w 3857"/>
                <a:gd name="T8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57" h="30">
                  <a:moveTo>
                    <a:pt x="0" y="0"/>
                  </a:moveTo>
                  <a:lnTo>
                    <a:pt x="3857" y="0"/>
                  </a:lnTo>
                  <a:moveTo>
                    <a:pt x="7" y="0"/>
                  </a:moveTo>
                  <a:lnTo>
                    <a:pt x="7" y="30"/>
                  </a:lnTo>
                  <a:moveTo>
                    <a:pt x="301" y="0"/>
                  </a:moveTo>
                  <a:lnTo>
                    <a:pt x="301" y="30"/>
                  </a:lnTo>
                  <a:moveTo>
                    <a:pt x="597" y="0"/>
                  </a:moveTo>
                  <a:lnTo>
                    <a:pt x="597" y="30"/>
                  </a:lnTo>
                  <a:moveTo>
                    <a:pt x="893" y="0"/>
                  </a:moveTo>
                  <a:lnTo>
                    <a:pt x="893" y="30"/>
                  </a:lnTo>
                  <a:moveTo>
                    <a:pt x="1189" y="0"/>
                  </a:moveTo>
                  <a:lnTo>
                    <a:pt x="1189" y="30"/>
                  </a:lnTo>
                  <a:moveTo>
                    <a:pt x="1485" y="0"/>
                  </a:moveTo>
                  <a:lnTo>
                    <a:pt x="1485" y="30"/>
                  </a:lnTo>
                  <a:moveTo>
                    <a:pt x="1781" y="0"/>
                  </a:moveTo>
                  <a:lnTo>
                    <a:pt x="1781" y="30"/>
                  </a:lnTo>
                  <a:moveTo>
                    <a:pt x="2076" y="0"/>
                  </a:moveTo>
                  <a:lnTo>
                    <a:pt x="2076" y="30"/>
                  </a:lnTo>
                  <a:moveTo>
                    <a:pt x="2372" y="0"/>
                  </a:moveTo>
                  <a:lnTo>
                    <a:pt x="2372" y="30"/>
                  </a:lnTo>
                  <a:moveTo>
                    <a:pt x="2668" y="0"/>
                  </a:moveTo>
                  <a:lnTo>
                    <a:pt x="2668" y="30"/>
                  </a:lnTo>
                  <a:moveTo>
                    <a:pt x="2963" y="0"/>
                  </a:moveTo>
                  <a:lnTo>
                    <a:pt x="2963" y="30"/>
                  </a:lnTo>
                  <a:moveTo>
                    <a:pt x="3259" y="0"/>
                  </a:moveTo>
                  <a:lnTo>
                    <a:pt x="3259" y="30"/>
                  </a:lnTo>
                  <a:moveTo>
                    <a:pt x="3555" y="0"/>
                  </a:moveTo>
                  <a:lnTo>
                    <a:pt x="3555" y="30"/>
                  </a:lnTo>
                  <a:moveTo>
                    <a:pt x="3851" y="0"/>
                  </a:moveTo>
                  <a:lnTo>
                    <a:pt x="3851" y="30"/>
                  </a:lnTo>
                  <a:moveTo>
                    <a:pt x="105" y="0"/>
                  </a:moveTo>
                  <a:lnTo>
                    <a:pt x="105" y="16"/>
                  </a:lnTo>
                  <a:moveTo>
                    <a:pt x="203" y="0"/>
                  </a:moveTo>
                  <a:lnTo>
                    <a:pt x="203" y="16"/>
                  </a:lnTo>
                  <a:moveTo>
                    <a:pt x="400" y="0"/>
                  </a:moveTo>
                  <a:lnTo>
                    <a:pt x="400" y="16"/>
                  </a:lnTo>
                  <a:moveTo>
                    <a:pt x="498" y="0"/>
                  </a:moveTo>
                  <a:lnTo>
                    <a:pt x="498" y="16"/>
                  </a:lnTo>
                  <a:moveTo>
                    <a:pt x="696" y="0"/>
                  </a:moveTo>
                  <a:lnTo>
                    <a:pt x="696" y="16"/>
                  </a:lnTo>
                  <a:moveTo>
                    <a:pt x="794" y="0"/>
                  </a:moveTo>
                  <a:lnTo>
                    <a:pt x="794" y="16"/>
                  </a:lnTo>
                  <a:moveTo>
                    <a:pt x="992" y="0"/>
                  </a:moveTo>
                  <a:lnTo>
                    <a:pt x="992" y="16"/>
                  </a:lnTo>
                  <a:moveTo>
                    <a:pt x="1090" y="0"/>
                  </a:moveTo>
                  <a:lnTo>
                    <a:pt x="1090" y="16"/>
                  </a:lnTo>
                  <a:moveTo>
                    <a:pt x="1288" y="0"/>
                  </a:moveTo>
                  <a:lnTo>
                    <a:pt x="1288" y="16"/>
                  </a:lnTo>
                  <a:moveTo>
                    <a:pt x="1386" y="0"/>
                  </a:moveTo>
                  <a:lnTo>
                    <a:pt x="1386" y="16"/>
                  </a:lnTo>
                  <a:moveTo>
                    <a:pt x="1584" y="0"/>
                  </a:moveTo>
                  <a:lnTo>
                    <a:pt x="1584" y="16"/>
                  </a:lnTo>
                  <a:moveTo>
                    <a:pt x="1682" y="0"/>
                  </a:moveTo>
                  <a:lnTo>
                    <a:pt x="1682" y="16"/>
                  </a:lnTo>
                  <a:moveTo>
                    <a:pt x="1880" y="0"/>
                  </a:moveTo>
                  <a:lnTo>
                    <a:pt x="1880" y="16"/>
                  </a:lnTo>
                  <a:moveTo>
                    <a:pt x="1978" y="0"/>
                  </a:moveTo>
                  <a:lnTo>
                    <a:pt x="1978" y="16"/>
                  </a:lnTo>
                  <a:moveTo>
                    <a:pt x="2175" y="0"/>
                  </a:moveTo>
                  <a:lnTo>
                    <a:pt x="2175" y="16"/>
                  </a:lnTo>
                  <a:moveTo>
                    <a:pt x="2273" y="0"/>
                  </a:moveTo>
                  <a:lnTo>
                    <a:pt x="2273" y="16"/>
                  </a:lnTo>
                  <a:moveTo>
                    <a:pt x="2471" y="0"/>
                  </a:moveTo>
                  <a:lnTo>
                    <a:pt x="2471" y="16"/>
                  </a:lnTo>
                  <a:moveTo>
                    <a:pt x="2569" y="0"/>
                  </a:moveTo>
                  <a:lnTo>
                    <a:pt x="2569" y="16"/>
                  </a:lnTo>
                  <a:moveTo>
                    <a:pt x="2767" y="0"/>
                  </a:moveTo>
                  <a:lnTo>
                    <a:pt x="2767" y="16"/>
                  </a:lnTo>
                  <a:moveTo>
                    <a:pt x="2865" y="0"/>
                  </a:moveTo>
                  <a:lnTo>
                    <a:pt x="2865" y="16"/>
                  </a:lnTo>
                  <a:moveTo>
                    <a:pt x="3062" y="0"/>
                  </a:moveTo>
                  <a:lnTo>
                    <a:pt x="3062" y="16"/>
                  </a:lnTo>
                  <a:moveTo>
                    <a:pt x="3160" y="0"/>
                  </a:moveTo>
                  <a:lnTo>
                    <a:pt x="3160" y="16"/>
                  </a:lnTo>
                  <a:moveTo>
                    <a:pt x="3358" y="0"/>
                  </a:moveTo>
                  <a:lnTo>
                    <a:pt x="3358" y="16"/>
                  </a:lnTo>
                  <a:moveTo>
                    <a:pt x="3456" y="0"/>
                  </a:moveTo>
                  <a:lnTo>
                    <a:pt x="3456" y="16"/>
                  </a:lnTo>
                  <a:moveTo>
                    <a:pt x="3654" y="0"/>
                  </a:moveTo>
                  <a:lnTo>
                    <a:pt x="3654" y="16"/>
                  </a:lnTo>
                  <a:moveTo>
                    <a:pt x="3752" y="0"/>
                  </a:moveTo>
                  <a:lnTo>
                    <a:pt x="3752" y="16"/>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28" name="Rectangle 20">
              <a:extLst>
                <a:ext uri="{FF2B5EF4-FFF2-40B4-BE49-F238E27FC236}">
                  <a16:creationId xmlns:a16="http://schemas.microsoft.com/office/drawing/2014/main" id="{377B8C8F-D8D6-48D6-8999-B587E258ED8E}"/>
                </a:ext>
              </a:extLst>
            </p:cNvPr>
            <p:cNvSpPr>
              <a:spLocks noChangeArrowheads="1"/>
            </p:cNvSpPr>
            <p:nvPr/>
          </p:nvSpPr>
          <p:spPr bwMode="auto">
            <a:xfrm>
              <a:off x="1262063" y="4168966"/>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1000" dirty="0">
                <a:solidFill>
                  <a:srgbClr val="000000"/>
                </a:solidFill>
              </a:endParaRPr>
            </a:p>
          </p:txBody>
        </p:sp>
        <p:sp>
          <p:nvSpPr>
            <p:cNvPr id="229" name="Rectangle 21">
              <a:extLst>
                <a:ext uri="{FF2B5EF4-FFF2-40B4-BE49-F238E27FC236}">
                  <a16:creationId xmlns:a16="http://schemas.microsoft.com/office/drawing/2014/main" id="{D70FD920-AD7B-41AD-8F60-E104523A067C}"/>
                </a:ext>
              </a:extLst>
            </p:cNvPr>
            <p:cNvSpPr>
              <a:spLocks noChangeArrowheads="1"/>
            </p:cNvSpPr>
            <p:nvPr/>
          </p:nvSpPr>
          <p:spPr bwMode="auto">
            <a:xfrm>
              <a:off x="1181100" y="388797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a:t>
              </a:r>
              <a:endParaRPr lang="en-US" altLang="en-US" sz="1000" dirty="0">
                <a:solidFill>
                  <a:srgbClr val="000000"/>
                </a:solidFill>
              </a:endParaRPr>
            </a:p>
          </p:txBody>
        </p:sp>
        <p:sp>
          <p:nvSpPr>
            <p:cNvPr id="230" name="Rectangle 22">
              <a:extLst>
                <a:ext uri="{FF2B5EF4-FFF2-40B4-BE49-F238E27FC236}">
                  <a16:creationId xmlns:a16="http://schemas.microsoft.com/office/drawing/2014/main" id="{674349FB-2D25-431A-817C-430B26B2F6D5}"/>
                </a:ext>
              </a:extLst>
            </p:cNvPr>
            <p:cNvSpPr>
              <a:spLocks noChangeArrowheads="1"/>
            </p:cNvSpPr>
            <p:nvPr/>
          </p:nvSpPr>
          <p:spPr bwMode="auto">
            <a:xfrm>
              <a:off x="1181100" y="360540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20</a:t>
              </a:r>
              <a:endParaRPr lang="en-US" altLang="en-US" sz="1000" dirty="0">
                <a:solidFill>
                  <a:srgbClr val="000000"/>
                </a:solidFill>
              </a:endParaRPr>
            </a:p>
          </p:txBody>
        </p:sp>
        <p:sp>
          <p:nvSpPr>
            <p:cNvPr id="231" name="Rectangle 23">
              <a:extLst>
                <a:ext uri="{FF2B5EF4-FFF2-40B4-BE49-F238E27FC236}">
                  <a16:creationId xmlns:a16="http://schemas.microsoft.com/office/drawing/2014/main" id="{810662F4-1AC5-4F3A-B717-04E5B64E9454}"/>
                </a:ext>
              </a:extLst>
            </p:cNvPr>
            <p:cNvSpPr>
              <a:spLocks noChangeArrowheads="1"/>
            </p:cNvSpPr>
            <p:nvPr/>
          </p:nvSpPr>
          <p:spPr bwMode="auto">
            <a:xfrm>
              <a:off x="1181100" y="3324416"/>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1000" dirty="0">
                <a:solidFill>
                  <a:srgbClr val="000000"/>
                </a:solidFill>
              </a:endParaRPr>
            </a:p>
          </p:txBody>
        </p:sp>
        <p:sp>
          <p:nvSpPr>
            <p:cNvPr id="232" name="Rectangle 24">
              <a:extLst>
                <a:ext uri="{FF2B5EF4-FFF2-40B4-BE49-F238E27FC236}">
                  <a16:creationId xmlns:a16="http://schemas.microsoft.com/office/drawing/2014/main" id="{F9C2D816-89C2-4D9F-9B69-B0271D3EA0E4}"/>
                </a:ext>
              </a:extLst>
            </p:cNvPr>
            <p:cNvSpPr>
              <a:spLocks noChangeArrowheads="1"/>
            </p:cNvSpPr>
            <p:nvPr/>
          </p:nvSpPr>
          <p:spPr bwMode="auto">
            <a:xfrm>
              <a:off x="1181100" y="304184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40</a:t>
              </a:r>
              <a:endParaRPr lang="en-US" altLang="en-US" sz="1000" dirty="0">
                <a:solidFill>
                  <a:srgbClr val="000000"/>
                </a:solidFill>
              </a:endParaRPr>
            </a:p>
          </p:txBody>
        </p:sp>
        <p:sp>
          <p:nvSpPr>
            <p:cNvPr id="233" name="Rectangle 25">
              <a:extLst>
                <a:ext uri="{FF2B5EF4-FFF2-40B4-BE49-F238E27FC236}">
                  <a16:creationId xmlns:a16="http://schemas.microsoft.com/office/drawing/2014/main" id="{8F3D9364-4C89-4A31-BEEA-A38733F4D3B9}"/>
                </a:ext>
              </a:extLst>
            </p:cNvPr>
            <p:cNvSpPr>
              <a:spLocks noChangeArrowheads="1"/>
            </p:cNvSpPr>
            <p:nvPr/>
          </p:nvSpPr>
          <p:spPr bwMode="auto">
            <a:xfrm>
              <a:off x="1181100" y="2759266"/>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50</a:t>
              </a:r>
              <a:endParaRPr lang="en-US" altLang="en-US" sz="1000" dirty="0">
                <a:solidFill>
                  <a:srgbClr val="000000"/>
                </a:solidFill>
              </a:endParaRPr>
            </a:p>
          </p:txBody>
        </p:sp>
        <p:sp>
          <p:nvSpPr>
            <p:cNvPr id="234" name="Rectangle 26">
              <a:extLst>
                <a:ext uri="{FF2B5EF4-FFF2-40B4-BE49-F238E27FC236}">
                  <a16:creationId xmlns:a16="http://schemas.microsoft.com/office/drawing/2014/main" id="{D32413B1-51A7-4F00-8DE7-659335807C91}"/>
                </a:ext>
              </a:extLst>
            </p:cNvPr>
            <p:cNvSpPr>
              <a:spLocks noChangeArrowheads="1"/>
            </p:cNvSpPr>
            <p:nvPr/>
          </p:nvSpPr>
          <p:spPr bwMode="auto">
            <a:xfrm>
              <a:off x="1181100" y="247827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60</a:t>
              </a:r>
              <a:endParaRPr lang="en-US" altLang="en-US" sz="1000" dirty="0">
                <a:solidFill>
                  <a:srgbClr val="000000"/>
                </a:solidFill>
              </a:endParaRPr>
            </a:p>
          </p:txBody>
        </p:sp>
        <p:sp>
          <p:nvSpPr>
            <p:cNvPr id="235" name="Rectangle 27">
              <a:extLst>
                <a:ext uri="{FF2B5EF4-FFF2-40B4-BE49-F238E27FC236}">
                  <a16:creationId xmlns:a16="http://schemas.microsoft.com/office/drawing/2014/main" id="{2ABE7151-0C5E-485F-A85E-A34AA0105542}"/>
                </a:ext>
              </a:extLst>
            </p:cNvPr>
            <p:cNvSpPr>
              <a:spLocks noChangeArrowheads="1"/>
            </p:cNvSpPr>
            <p:nvPr/>
          </p:nvSpPr>
          <p:spPr bwMode="auto">
            <a:xfrm>
              <a:off x="1181100" y="219570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70</a:t>
              </a:r>
              <a:endParaRPr lang="en-US" altLang="en-US" sz="1000" dirty="0">
                <a:solidFill>
                  <a:srgbClr val="000000"/>
                </a:solidFill>
              </a:endParaRPr>
            </a:p>
          </p:txBody>
        </p:sp>
        <p:sp>
          <p:nvSpPr>
            <p:cNvPr id="236" name="Rectangle 28">
              <a:extLst>
                <a:ext uri="{FF2B5EF4-FFF2-40B4-BE49-F238E27FC236}">
                  <a16:creationId xmlns:a16="http://schemas.microsoft.com/office/drawing/2014/main" id="{742DE524-211D-4772-ABCF-34FA5F4A9051}"/>
                </a:ext>
              </a:extLst>
            </p:cNvPr>
            <p:cNvSpPr>
              <a:spLocks noChangeArrowheads="1"/>
            </p:cNvSpPr>
            <p:nvPr/>
          </p:nvSpPr>
          <p:spPr bwMode="auto">
            <a:xfrm>
              <a:off x="1181100" y="1914716"/>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80</a:t>
              </a:r>
              <a:endParaRPr lang="en-US" altLang="en-US" sz="1000" dirty="0">
                <a:solidFill>
                  <a:srgbClr val="000000"/>
                </a:solidFill>
              </a:endParaRPr>
            </a:p>
          </p:txBody>
        </p:sp>
        <p:sp>
          <p:nvSpPr>
            <p:cNvPr id="237" name="Rectangle 29">
              <a:extLst>
                <a:ext uri="{FF2B5EF4-FFF2-40B4-BE49-F238E27FC236}">
                  <a16:creationId xmlns:a16="http://schemas.microsoft.com/office/drawing/2014/main" id="{2A8C7377-D2D8-4411-BA8B-19802EB5C80B}"/>
                </a:ext>
              </a:extLst>
            </p:cNvPr>
            <p:cNvSpPr>
              <a:spLocks noChangeArrowheads="1"/>
            </p:cNvSpPr>
            <p:nvPr/>
          </p:nvSpPr>
          <p:spPr bwMode="auto">
            <a:xfrm>
              <a:off x="1181100" y="1632141"/>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90</a:t>
              </a:r>
              <a:endParaRPr lang="en-US" altLang="en-US" sz="1000" dirty="0">
                <a:solidFill>
                  <a:srgbClr val="000000"/>
                </a:solidFill>
              </a:endParaRPr>
            </a:p>
          </p:txBody>
        </p:sp>
        <p:sp>
          <p:nvSpPr>
            <p:cNvPr id="238" name="Rectangle 30">
              <a:extLst>
                <a:ext uri="{FF2B5EF4-FFF2-40B4-BE49-F238E27FC236}">
                  <a16:creationId xmlns:a16="http://schemas.microsoft.com/office/drawing/2014/main" id="{58004AA5-BD02-4971-B94B-B75D854C83C9}"/>
                </a:ext>
              </a:extLst>
            </p:cNvPr>
            <p:cNvSpPr>
              <a:spLocks noChangeArrowheads="1"/>
            </p:cNvSpPr>
            <p:nvPr/>
          </p:nvSpPr>
          <p:spPr bwMode="auto">
            <a:xfrm>
              <a:off x="1098550" y="1349566"/>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100</a:t>
              </a:r>
              <a:endParaRPr lang="en-US" altLang="en-US" sz="1000" dirty="0">
                <a:solidFill>
                  <a:srgbClr val="000000"/>
                </a:solidFill>
              </a:endParaRPr>
            </a:p>
          </p:txBody>
        </p:sp>
        <p:sp>
          <p:nvSpPr>
            <p:cNvPr id="239" name="Freeform 31">
              <a:extLst>
                <a:ext uri="{FF2B5EF4-FFF2-40B4-BE49-F238E27FC236}">
                  <a16:creationId xmlns:a16="http://schemas.microsoft.com/office/drawing/2014/main" id="{67EF32E0-F301-45AE-870A-2CDD647D1E4C}"/>
                </a:ext>
              </a:extLst>
            </p:cNvPr>
            <p:cNvSpPr>
              <a:spLocks noEditPoints="1"/>
            </p:cNvSpPr>
            <p:nvPr/>
          </p:nvSpPr>
          <p:spPr bwMode="auto">
            <a:xfrm>
              <a:off x="1363663" y="1414463"/>
              <a:ext cx="84138" cy="2830513"/>
            </a:xfrm>
            <a:custGeom>
              <a:avLst/>
              <a:gdLst>
                <a:gd name="T0" fmla="*/ 53 w 53"/>
                <a:gd name="T1" fmla="*/ 1783 h 1783"/>
                <a:gd name="T2" fmla="*/ 53 w 53"/>
                <a:gd name="T3" fmla="*/ 0 h 1783"/>
                <a:gd name="T4" fmla="*/ 53 w 53"/>
                <a:gd name="T5" fmla="*/ 1779 h 1783"/>
                <a:gd name="T6" fmla="*/ 0 w 53"/>
                <a:gd name="T7" fmla="*/ 1779 h 1783"/>
                <a:gd name="T8" fmla="*/ 53 w 53"/>
                <a:gd name="T9" fmla="*/ 1602 h 1783"/>
                <a:gd name="T10" fmla="*/ 0 w 53"/>
                <a:gd name="T11" fmla="*/ 1602 h 1783"/>
                <a:gd name="T12" fmla="*/ 53 w 53"/>
                <a:gd name="T13" fmla="*/ 1424 h 1783"/>
                <a:gd name="T14" fmla="*/ 0 w 53"/>
                <a:gd name="T15" fmla="*/ 1424 h 1783"/>
                <a:gd name="T16" fmla="*/ 53 w 53"/>
                <a:gd name="T17" fmla="*/ 1246 h 1783"/>
                <a:gd name="T18" fmla="*/ 0 w 53"/>
                <a:gd name="T19" fmla="*/ 1246 h 1783"/>
                <a:gd name="T20" fmla="*/ 53 w 53"/>
                <a:gd name="T21" fmla="*/ 1069 h 1783"/>
                <a:gd name="T22" fmla="*/ 0 w 53"/>
                <a:gd name="T23" fmla="*/ 1069 h 1783"/>
                <a:gd name="T24" fmla="*/ 53 w 53"/>
                <a:gd name="T25" fmla="*/ 891 h 1783"/>
                <a:gd name="T26" fmla="*/ 0 w 53"/>
                <a:gd name="T27" fmla="*/ 891 h 1783"/>
                <a:gd name="T28" fmla="*/ 53 w 53"/>
                <a:gd name="T29" fmla="*/ 714 h 1783"/>
                <a:gd name="T30" fmla="*/ 0 w 53"/>
                <a:gd name="T31" fmla="*/ 714 h 1783"/>
                <a:gd name="T32" fmla="*/ 53 w 53"/>
                <a:gd name="T33" fmla="*/ 536 h 1783"/>
                <a:gd name="T34" fmla="*/ 0 w 53"/>
                <a:gd name="T35" fmla="*/ 536 h 1783"/>
                <a:gd name="T36" fmla="*/ 53 w 53"/>
                <a:gd name="T37" fmla="*/ 358 h 1783"/>
                <a:gd name="T38" fmla="*/ 0 w 53"/>
                <a:gd name="T39" fmla="*/ 358 h 1783"/>
                <a:gd name="T40" fmla="*/ 53 w 53"/>
                <a:gd name="T41" fmla="*/ 181 h 1783"/>
                <a:gd name="T42" fmla="*/ 0 w 53"/>
                <a:gd name="T43" fmla="*/ 181 h 1783"/>
                <a:gd name="T44" fmla="*/ 53 w 53"/>
                <a:gd name="T45" fmla="*/ 3 h 1783"/>
                <a:gd name="T46" fmla="*/ 0 w 53"/>
                <a:gd name="T47" fmla="*/ 3 h 1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783">
                  <a:moveTo>
                    <a:pt x="53" y="1783"/>
                  </a:moveTo>
                  <a:lnTo>
                    <a:pt x="53" y="0"/>
                  </a:lnTo>
                  <a:moveTo>
                    <a:pt x="53" y="1779"/>
                  </a:moveTo>
                  <a:lnTo>
                    <a:pt x="0" y="1779"/>
                  </a:lnTo>
                  <a:moveTo>
                    <a:pt x="53" y="1602"/>
                  </a:moveTo>
                  <a:lnTo>
                    <a:pt x="0" y="1602"/>
                  </a:lnTo>
                  <a:moveTo>
                    <a:pt x="53" y="1424"/>
                  </a:moveTo>
                  <a:lnTo>
                    <a:pt x="0" y="1424"/>
                  </a:lnTo>
                  <a:moveTo>
                    <a:pt x="53" y="1246"/>
                  </a:moveTo>
                  <a:lnTo>
                    <a:pt x="0" y="1246"/>
                  </a:lnTo>
                  <a:moveTo>
                    <a:pt x="53" y="1069"/>
                  </a:moveTo>
                  <a:lnTo>
                    <a:pt x="0" y="1069"/>
                  </a:lnTo>
                  <a:moveTo>
                    <a:pt x="53" y="891"/>
                  </a:moveTo>
                  <a:lnTo>
                    <a:pt x="0" y="891"/>
                  </a:lnTo>
                  <a:moveTo>
                    <a:pt x="53" y="714"/>
                  </a:moveTo>
                  <a:lnTo>
                    <a:pt x="0" y="714"/>
                  </a:lnTo>
                  <a:moveTo>
                    <a:pt x="53" y="536"/>
                  </a:moveTo>
                  <a:lnTo>
                    <a:pt x="0" y="536"/>
                  </a:lnTo>
                  <a:moveTo>
                    <a:pt x="53" y="358"/>
                  </a:moveTo>
                  <a:lnTo>
                    <a:pt x="0" y="358"/>
                  </a:lnTo>
                  <a:moveTo>
                    <a:pt x="53" y="181"/>
                  </a:moveTo>
                  <a:lnTo>
                    <a:pt x="0" y="181"/>
                  </a:lnTo>
                  <a:moveTo>
                    <a:pt x="53" y="3"/>
                  </a:moveTo>
                  <a:lnTo>
                    <a:pt x="0" y="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40" name="Freeform 32">
              <a:extLst>
                <a:ext uri="{FF2B5EF4-FFF2-40B4-BE49-F238E27FC236}">
                  <a16:creationId xmlns:a16="http://schemas.microsoft.com/office/drawing/2014/main" id="{3E921CFE-9CF5-455F-9B99-D2B813FBF318}"/>
                </a:ext>
              </a:extLst>
            </p:cNvPr>
            <p:cNvSpPr>
              <a:spLocks/>
            </p:cNvSpPr>
            <p:nvPr/>
          </p:nvSpPr>
          <p:spPr bwMode="auto">
            <a:xfrm>
              <a:off x="1447800" y="1419225"/>
              <a:ext cx="5819775" cy="1822450"/>
            </a:xfrm>
            <a:custGeom>
              <a:avLst/>
              <a:gdLst>
                <a:gd name="T0" fmla="*/ 0 w 3666"/>
                <a:gd name="T1" fmla="*/ 0 h 1148"/>
                <a:gd name="T2" fmla="*/ 199 w 3666"/>
                <a:gd name="T3" fmla="*/ 12 h 1148"/>
                <a:gd name="T4" fmla="*/ 229 w 3666"/>
                <a:gd name="T5" fmla="*/ 37 h 1148"/>
                <a:gd name="T6" fmla="*/ 252 w 3666"/>
                <a:gd name="T7" fmla="*/ 48 h 1148"/>
                <a:gd name="T8" fmla="*/ 262 w 3666"/>
                <a:gd name="T9" fmla="*/ 73 h 1148"/>
                <a:gd name="T10" fmla="*/ 268 w 3666"/>
                <a:gd name="T11" fmla="*/ 121 h 1148"/>
                <a:gd name="T12" fmla="*/ 271 w 3666"/>
                <a:gd name="T13" fmla="*/ 169 h 1148"/>
                <a:gd name="T14" fmla="*/ 277 w 3666"/>
                <a:gd name="T15" fmla="*/ 230 h 1148"/>
                <a:gd name="T16" fmla="*/ 281 w 3666"/>
                <a:gd name="T17" fmla="*/ 290 h 1148"/>
                <a:gd name="T18" fmla="*/ 287 w 3666"/>
                <a:gd name="T19" fmla="*/ 303 h 1148"/>
                <a:gd name="T20" fmla="*/ 297 w 3666"/>
                <a:gd name="T21" fmla="*/ 315 h 1148"/>
                <a:gd name="T22" fmla="*/ 304 w 3666"/>
                <a:gd name="T23" fmla="*/ 341 h 1148"/>
                <a:gd name="T24" fmla="*/ 326 w 3666"/>
                <a:gd name="T25" fmla="*/ 353 h 1148"/>
                <a:gd name="T26" fmla="*/ 524 w 3666"/>
                <a:gd name="T27" fmla="*/ 366 h 1148"/>
                <a:gd name="T28" fmla="*/ 527 w 3666"/>
                <a:gd name="T29" fmla="*/ 404 h 1148"/>
                <a:gd name="T30" fmla="*/ 540 w 3666"/>
                <a:gd name="T31" fmla="*/ 418 h 1148"/>
                <a:gd name="T32" fmla="*/ 546 w 3666"/>
                <a:gd name="T33" fmla="*/ 469 h 1148"/>
                <a:gd name="T34" fmla="*/ 560 w 3666"/>
                <a:gd name="T35" fmla="*/ 508 h 1148"/>
                <a:gd name="T36" fmla="*/ 585 w 3666"/>
                <a:gd name="T37" fmla="*/ 521 h 1148"/>
                <a:gd name="T38" fmla="*/ 630 w 3666"/>
                <a:gd name="T39" fmla="*/ 534 h 1148"/>
                <a:gd name="T40" fmla="*/ 634 w 3666"/>
                <a:gd name="T41" fmla="*/ 560 h 1148"/>
                <a:gd name="T42" fmla="*/ 685 w 3666"/>
                <a:gd name="T43" fmla="*/ 574 h 1148"/>
                <a:gd name="T44" fmla="*/ 799 w 3666"/>
                <a:gd name="T45" fmla="*/ 589 h 1148"/>
                <a:gd name="T46" fmla="*/ 809 w 3666"/>
                <a:gd name="T47" fmla="*/ 617 h 1148"/>
                <a:gd name="T48" fmla="*/ 812 w 3666"/>
                <a:gd name="T49" fmla="*/ 631 h 1148"/>
                <a:gd name="T50" fmla="*/ 819 w 3666"/>
                <a:gd name="T51" fmla="*/ 645 h 1148"/>
                <a:gd name="T52" fmla="*/ 822 w 3666"/>
                <a:gd name="T53" fmla="*/ 689 h 1148"/>
                <a:gd name="T54" fmla="*/ 855 w 3666"/>
                <a:gd name="T55" fmla="*/ 703 h 1148"/>
                <a:gd name="T56" fmla="*/ 1048 w 3666"/>
                <a:gd name="T57" fmla="*/ 718 h 1148"/>
                <a:gd name="T58" fmla="*/ 1074 w 3666"/>
                <a:gd name="T59" fmla="*/ 747 h 1148"/>
                <a:gd name="T60" fmla="*/ 1090 w 3666"/>
                <a:gd name="T61" fmla="*/ 761 h 1148"/>
                <a:gd name="T62" fmla="*/ 1113 w 3666"/>
                <a:gd name="T63" fmla="*/ 790 h 1148"/>
                <a:gd name="T64" fmla="*/ 1123 w 3666"/>
                <a:gd name="T65" fmla="*/ 820 h 1148"/>
                <a:gd name="T66" fmla="*/ 1230 w 3666"/>
                <a:gd name="T67" fmla="*/ 849 h 1148"/>
                <a:gd name="T68" fmla="*/ 1253 w 3666"/>
                <a:gd name="T69" fmla="*/ 864 h 1148"/>
                <a:gd name="T70" fmla="*/ 1297 w 3666"/>
                <a:gd name="T71" fmla="*/ 893 h 1148"/>
                <a:gd name="T72" fmla="*/ 1343 w 3666"/>
                <a:gd name="T73" fmla="*/ 908 h 1148"/>
                <a:gd name="T74" fmla="*/ 1498 w 3666"/>
                <a:gd name="T75" fmla="*/ 923 h 1148"/>
                <a:gd name="T76" fmla="*/ 1612 w 3666"/>
                <a:gd name="T77" fmla="*/ 954 h 1148"/>
                <a:gd name="T78" fmla="*/ 1615 w 3666"/>
                <a:gd name="T79" fmla="*/ 971 h 1148"/>
                <a:gd name="T80" fmla="*/ 1887 w 3666"/>
                <a:gd name="T81" fmla="*/ 989 h 1148"/>
                <a:gd name="T82" fmla="*/ 1897 w 3666"/>
                <a:gd name="T83" fmla="*/ 1026 h 1148"/>
                <a:gd name="T84" fmla="*/ 1910 w 3666"/>
                <a:gd name="T85" fmla="*/ 1064 h 1148"/>
                <a:gd name="T86" fmla="*/ 2292 w 3666"/>
                <a:gd name="T87" fmla="*/ 1084 h 1148"/>
                <a:gd name="T88" fmla="*/ 2309 w 3666"/>
                <a:gd name="T89" fmla="*/ 1148 h 1148"/>
                <a:gd name="T90" fmla="*/ 2361 w 3666"/>
                <a:gd name="T91" fmla="*/ 1148 h 1148"/>
                <a:gd name="T92" fmla="*/ 2435 w 3666"/>
                <a:gd name="T93" fmla="*/ 1148 h 1148"/>
                <a:gd name="T94" fmla="*/ 2461 w 3666"/>
                <a:gd name="T95" fmla="*/ 1148 h 1148"/>
                <a:gd name="T96" fmla="*/ 2697 w 3666"/>
                <a:gd name="T97" fmla="*/ 1148 h 1148"/>
                <a:gd name="T98" fmla="*/ 2720 w 3666"/>
                <a:gd name="T99" fmla="*/ 1148 h 1148"/>
                <a:gd name="T100" fmla="*/ 2755 w 3666"/>
                <a:gd name="T101" fmla="*/ 1148 h 1148"/>
                <a:gd name="T102" fmla="*/ 2914 w 3666"/>
                <a:gd name="T103" fmla="*/ 1148 h 1148"/>
                <a:gd name="T104" fmla="*/ 2988 w 3666"/>
                <a:gd name="T105" fmla="*/ 1148 h 1148"/>
                <a:gd name="T106" fmla="*/ 3015 w 3666"/>
                <a:gd name="T107" fmla="*/ 1148 h 1148"/>
                <a:gd name="T108" fmla="*/ 3018 w 3666"/>
                <a:gd name="T109" fmla="*/ 1148 h 1148"/>
                <a:gd name="T110" fmla="*/ 3073 w 3666"/>
                <a:gd name="T111" fmla="*/ 1148 h 1148"/>
                <a:gd name="T112" fmla="*/ 3368 w 3666"/>
                <a:gd name="T113" fmla="*/ 1148 h 1148"/>
                <a:gd name="T114" fmla="*/ 3478 w 3666"/>
                <a:gd name="T115" fmla="*/ 1148 h 1148"/>
                <a:gd name="T116" fmla="*/ 3666 w 3666"/>
                <a:gd name="T117" fmla="*/ 1148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66" h="1148">
                  <a:moveTo>
                    <a:pt x="0" y="0"/>
                  </a:moveTo>
                  <a:lnTo>
                    <a:pt x="0" y="0"/>
                  </a:lnTo>
                  <a:lnTo>
                    <a:pt x="0" y="0"/>
                  </a:lnTo>
                  <a:lnTo>
                    <a:pt x="0" y="0"/>
                  </a:lnTo>
                  <a:lnTo>
                    <a:pt x="174" y="0"/>
                  </a:lnTo>
                  <a:lnTo>
                    <a:pt x="174" y="12"/>
                  </a:lnTo>
                  <a:lnTo>
                    <a:pt x="174" y="12"/>
                  </a:lnTo>
                  <a:lnTo>
                    <a:pt x="199" y="12"/>
                  </a:lnTo>
                  <a:lnTo>
                    <a:pt x="199" y="25"/>
                  </a:lnTo>
                  <a:lnTo>
                    <a:pt x="199" y="25"/>
                  </a:lnTo>
                  <a:lnTo>
                    <a:pt x="229" y="25"/>
                  </a:lnTo>
                  <a:lnTo>
                    <a:pt x="229" y="37"/>
                  </a:lnTo>
                  <a:lnTo>
                    <a:pt x="229" y="37"/>
                  </a:lnTo>
                  <a:lnTo>
                    <a:pt x="252" y="37"/>
                  </a:lnTo>
                  <a:lnTo>
                    <a:pt x="252" y="48"/>
                  </a:lnTo>
                  <a:lnTo>
                    <a:pt x="252" y="48"/>
                  </a:lnTo>
                  <a:lnTo>
                    <a:pt x="255" y="48"/>
                  </a:lnTo>
                  <a:lnTo>
                    <a:pt x="255" y="73"/>
                  </a:lnTo>
                  <a:lnTo>
                    <a:pt x="255" y="73"/>
                  </a:lnTo>
                  <a:lnTo>
                    <a:pt x="262" y="73"/>
                  </a:lnTo>
                  <a:lnTo>
                    <a:pt x="262" y="84"/>
                  </a:lnTo>
                  <a:lnTo>
                    <a:pt x="262" y="84"/>
                  </a:lnTo>
                  <a:lnTo>
                    <a:pt x="268" y="84"/>
                  </a:lnTo>
                  <a:lnTo>
                    <a:pt x="268" y="121"/>
                  </a:lnTo>
                  <a:lnTo>
                    <a:pt x="268" y="121"/>
                  </a:lnTo>
                  <a:lnTo>
                    <a:pt x="271" y="121"/>
                  </a:lnTo>
                  <a:lnTo>
                    <a:pt x="271" y="169"/>
                  </a:lnTo>
                  <a:lnTo>
                    <a:pt x="271" y="169"/>
                  </a:lnTo>
                  <a:lnTo>
                    <a:pt x="274" y="169"/>
                  </a:lnTo>
                  <a:lnTo>
                    <a:pt x="274" y="230"/>
                  </a:lnTo>
                  <a:lnTo>
                    <a:pt x="274" y="230"/>
                  </a:lnTo>
                  <a:lnTo>
                    <a:pt x="277" y="230"/>
                  </a:lnTo>
                  <a:lnTo>
                    <a:pt x="277" y="254"/>
                  </a:lnTo>
                  <a:lnTo>
                    <a:pt x="277" y="254"/>
                  </a:lnTo>
                  <a:lnTo>
                    <a:pt x="281" y="254"/>
                  </a:lnTo>
                  <a:lnTo>
                    <a:pt x="281" y="290"/>
                  </a:lnTo>
                  <a:lnTo>
                    <a:pt x="281" y="290"/>
                  </a:lnTo>
                  <a:lnTo>
                    <a:pt x="287" y="290"/>
                  </a:lnTo>
                  <a:lnTo>
                    <a:pt x="287" y="303"/>
                  </a:lnTo>
                  <a:lnTo>
                    <a:pt x="287" y="303"/>
                  </a:lnTo>
                  <a:lnTo>
                    <a:pt x="293" y="303"/>
                  </a:lnTo>
                  <a:lnTo>
                    <a:pt x="293" y="315"/>
                  </a:lnTo>
                  <a:lnTo>
                    <a:pt x="293" y="315"/>
                  </a:lnTo>
                  <a:lnTo>
                    <a:pt x="297" y="315"/>
                  </a:lnTo>
                  <a:lnTo>
                    <a:pt x="297" y="328"/>
                  </a:lnTo>
                  <a:lnTo>
                    <a:pt x="297" y="328"/>
                  </a:lnTo>
                  <a:lnTo>
                    <a:pt x="304" y="328"/>
                  </a:lnTo>
                  <a:lnTo>
                    <a:pt x="304" y="341"/>
                  </a:lnTo>
                  <a:lnTo>
                    <a:pt x="304" y="341"/>
                  </a:lnTo>
                  <a:lnTo>
                    <a:pt x="326" y="341"/>
                  </a:lnTo>
                  <a:lnTo>
                    <a:pt x="326" y="353"/>
                  </a:lnTo>
                  <a:lnTo>
                    <a:pt x="326" y="353"/>
                  </a:lnTo>
                  <a:lnTo>
                    <a:pt x="397" y="353"/>
                  </a:lnTo>
                  <a:lnTo>
                    <a:pt x="397" y="366"/>
                  </a:lnTo>
                  <a:lnTo>
                    <a:pt x="397" y="366"/>
                  </a:lnTo>
                  <a:lnTo>
                    <a:pt x="524" y="366"/>
                  </a:lnTo>
                  <a:lnTo>
                    <a:pt x="524" y="379"/>
                  </a:lnTo>
                  <a:lnTo>
                    <a:pt x="524" y="379"/>
                  </a:lnTo>
                  <a:lnTo>
                    <a:pt x="527" y="379"/>
                  </a:lnTo>
                  <a:lnTo>
                    <a:pt x="527" y="404"/>
                  </a:lnTo>
                  <a:lnTo>
                    <a:pt x="527" y="404"/>
                  </a:lnTo>
                  <a:lnTo>
                    <a:pt x="540" y="404"/>
                  </a:lnTo>
                  <a:lnTo>
                    <a:pt x="540" y="418"/>
                  </a:lnTo>
                  <a:lnTo>
                    <a:pt x="540" y="418"/>
                  </a:lnTo>
                  <a:lnTo>
                    <a:pt x="543" y="418"/>
                  </a:lnTo>
                  <a:lnTo>
                    <a:pt x="543" y="469"/>
                  </a:lnTo>
                  <a:lnTo>
                    <a:pt x="543" y="469"/>
                  </a:lnTo>
                  <a:lnTo>
                    <a:pt x="546" y="469"/>
                  </a:lnTo>
                  <a:lnTo>
                    <a:pt x="546" y="495"/>
                  </a:lnTo>
                  <a:lnTo>
                    <a:pt x="546" y="495"/>
                  </a:lnTo>
                  <a:lnTo>
                    <a:pt x="560" y="495"/>
                  </a:lnTo>
                  <a:lnTo>
                    <a:pt x="560" y="508"/>
                  </a:lnTo>
                  <a:lnTo>
                    <a:pt x="560" y="508"/>
                  </a:lnTo>
                  <a:lnTo>
                    <a:pt x="585" y="508"/>
                  </a:lnTo>
                  <a:lnTo>
                    <a:pt x="585" y="521"/>
                  </a:lnTo>
                  <a:lnTo>
                    <a:pt x="585" y="521"/>
                  </a:lnTo>
                  <a:lnTo>
                    <a:pt x="605" y="521"/>
                  </a:lnTo>
                  <a:lnTo>
                    <a:pt x="605" y="534"/>
                  </a:lnTo>
                  <a:lnTo>
                    <a:pt x="605" y="534"/>
                  </a:lnTo>
                  <a:lnTo>
                    <a:pt x="630" y="534"/>
                  </a:lnTo>
                  <a:lnTo>
                    <a:pt x="630" y="548"/>
                  </a:lnTo>
                  <a:lnTo>
                    <a:pt x="630" y="548"/>
                  </a:lnTo>
                  <a:lnTo>
                    <a:pt x="634" y="548"/>
                  </a:lnTo>
                  <a:lnTo>
                    <a:pt x="634" y="560"/>
                  </a:lnTo>
                  <a:lnTo>
                    <a:pt x="634" y="560"/>
                  </a:lnTo>
                  <a:lnTo>
                    <a:pt x="685" y="560"/>
                  </a:lnTo>
                  <a:lnTo>
                    <a:pt x="685" y="574"/>
                  </a:lnTo>
                  <a:lnTo>
                    <a:pt x="685" y="574"/>
                  </a:lnTo>
                  <a:lnTo>
                    <a:pt x="792" y="574"/>
                  </a:lnTo>
                  <a:lnTo>
                    <a:pt x="792" y="589"/>
                  </a:lnTo>
                  <a:lnTo>
                    <a:pt x="792" y="589"/>
                  </a:lnTo>
                  <a:lnTo>
                    <a:pt x="799" y="589"/>
                  </a:lnTo>
                  <a:lnTo>
                    <a:pt x="799" y="603"/>
                  </a:lnTo>
                  <a:lnTo>
                    <a:pt x="799" y="603"/>
                  </a:lnTo>
                  <a:lnTo>
                    <a:pt x="809" y="603"/>
                  </a:lnTo>
                  <a:lnTo>
                    <a:pt x="809" y="617"/>
                  </a:lnTo>
                  <a:lnTo>
                    <a:pt x="809" y="617"/>
                  </a:lnTo>
                  <a:lnTo>
                    <a:pt x="812" y="617"/>
                  </a:lnTo>
                  <a:lnTo>
                    <a:pt x="812" y="631"/>
                  </a:lnTo>
                  <a:lnTo>
                    <a:pt x="812" y="631"/>
                  </a:lnTo>
                  <a:lnTo>
                    <a:pt x="815" y="631"/>
                  </a:lnTo>
                  <a:lnTo>
                    <a:pt x="815" y="645"/>
                  </a:lnTo>
                  <a:lnTo>
                    <a:pt x="815" y="645"/>
                  </a:lnTo>
                  <a:lnTo>
                    <a:pt x="819" y="645"/>
                  </a:lnTo>
                  <a:lnTo>
                    <a:pt x="819" y="660"/>
                  </a:lnTo>
                  <a:lnTo>
                    <a:pt x="819" y="660"/>
                  </a:lnTo>
                  <a:lnTo>
                    <a:pt x="822" y="660"/>
                  </a:lnTo>
                  <a:lnTo>
                    <a:pt x="822" y="689"/>
                  </a:lnTo>
                  <a:lnTo>
                    <a:pt x="822" y="689"/>
                  </a:lnTo>
                  <a:lnTo>
                    <a:pt x="855" y="689"/>
                  </a:lnTo>
                  <a:lnTo>
                    <a:pt x="855" y="703"/>
                  </a:lnTo>
                  <a:lnTo>
                    <a:pt x="855" y="703"/>
                  </a:lnTo>
                  <a:lnTo>
                    <a:pt x="896" y="703"/>
                  </a:lnTo>
                  <a:lnTo>
                    <a:pt x="896" y="718"/>
                  </a:lnTo>
                  <a:lnTo>
                    <a:pt x="896" y="718"/>
                  </a:lnTo>
                  <a:lnTo>
                    <a:pt x="1048" y="718"/>
                  </a:lnTo>
                  <a:lnTo>
                    <a:pt x="1048" y="732"/>
                  </a:lnTo>
                  <a:lnTo>
                    <a:pt x="1048" y="732"/>
                  </a:lnTo>
                  <a:lnTo>
                    <a:pt x="1074" y="732"/>
                  </a:lnTo>
                  <a:lnTo>
                    <a:pt x="1074" y="747"/>
                  </a:lnTo>
                  <a:lnTo>
                    <a:pt x="1074" y="747"/>
                  </a:lnTo>
                  <a:lnTo>
                    <a:pt x="1090" y="747"/>
                  </a:lnTo>
                  <a:lnTo>
                    <a:pt x="1090" y="761"/>
                  </a:lnTo>
                  <a:lnTo>
                    <a:pt x="1090" y="761"/>
                  </a:lnTo>
                  <a:lnTo>
                    <a:pt x="1093" y="761"/>
                  </a:lnTo>
                  <a:lnTo>
                    <a:pt x="1093" y="790"/>
                  </a:lnTo>
                  <a:lnTo>
                    <a:pt x="1093" y="790"/>
                  </a:lnTo>
                  <a:lnTo>
                    <a:pt x="1113" y="790"/>
                  </a:lnTo>
                  <a:lnTo>
                    <a:pt x="1113" y="805"/>
                  </a:lnTo>
                  <a:lnTo>
                    <a:pt x="1113" y="805"/>
                  </a:lnTo>
                  <a:lnTo>
                    <a:pt x="1123" y="805"/>
                  </a:lnTo>
                  <a:lnTo>
                    <a:pt x="1123" y="820"/>
                  </a:lnTo>
                  <a:lnTo>
                    <a:pt x="1123" y="820"/>
                  </a:lnTo>
                  <a:lnTo>
                    <a:pt x="1230" y="820"/>
                  </a:lnTo>
                  <a:lnTo>
                    <a:pt x="1230" y="849"/>
                  </a:lnTo>
                  <a:lnTo>
                    <a:pt x="1230" y="849"/>
                  </a:lnTo>
                  <a:lnTo>
                    <a:pt x="1239" y="849"/>
                  </a:lnTo>
                  <a:lnTo>
                    <a:pt x="1239" y="864"/>
                  </a:lnTo>
                  <a:lnTo>
                    <a:pt x="1239" y="864"/>
                  </a:lnTo>
                  <a:lnTo>
                    <a:pt x="1253" y="864"/>
                  </a:lnTo>
                  <a:lnTo>
                    <a:pt x="1253" y="878"/>
                  </a:lnTo>
                  <a:lnTo>
                    <a:pt x="1253" y="878"/>
                  </a:lnTo>
                  <a:lnTo>
                    <a:pt x="1297" y="878"/>
                  </a:lnTo>
                  <a:lnTo>
                    <a:pt x="1297" y="893"/>
                  </a:lnTo>
                  <a:lnTo>
                    <a:pt x="1297" y="893"/>
                  </a:lnTo>
                  <a:lnTo>
                    <a:pt x="1343" y="893"/>
                  </a:lnTo>
                  <a:lnTo>
                    <a:pt x="1343" y="908"/>
                  </a:lnTo>
                  <a:lnTo>
                    <a:pt x="1343" y="908"/>
                  </a:lnTo>
                  <a:lnTo>
                    <a:pt x="1450" y="908"/>
                  </a:lnTo>
                  <a:lnTo>
                    <a:pt x="1450" y="923"/>
                  </a:lnTo>
                  <a:lnTo>
                    <a:pt x="1450" y="923"/>
                  </a:lnTo>
                  <a:lnTo>
                    <a:pt x="1498" y="923"/>
                  </a:lnTo>
                  <a:lnTo>
                    <a:pt x="1498" y="939"/>
                  </a:lnTo>
                  <a:lnTo>
                    <a:pt x="1498" y="939"/>
                  </a:lnTo>
                  <a:lnTo>
                    <a:pt x="1612" y="939"/>
                  </a:lnTo>
                  <a:lnTo>
                    <a:pt x="1612" y="954"/>
                  </a:lnTo>
                  <a:lnTo>
                    <a:pt x="1612" y="954"/>
                  </a:lnTo>
                  <a:lnTo>
                    <a:pt x="1615" y="954"/>
                  </a:lnTo>
                  <a:lnTo>
                    <a:pt x="1615" y="971"/>
                  </a:lnTo>
                  <a:lnTo>
                    <a:pt x="1615" y="971"/>
                  </a:lnTo>
                  <a:lnTo>
                    <a:pt x="1751" y="971"/>
                  </a:lnTo>
                  <a:lnTo>
                    <a:pt x="1751" y="989"/>
                  </a:lnTo>
                  <a:lnTo>
                    <a:pt x="1751" y="989"/>
                  </a:lnTo>
                  <a:lnTo>
                    <a:pt x="1887" y="989"/>
                  </a:lnTo>
                  <a:lnTo>
                    <a:pt x="1887" y="1007"/>
                  </a:lnTo>
                  <a:lnTo>
                    <a:pt x="1887" y="1007"/>
                  </a:lnTo>
                  <a:lnTo>
                    <a:pt x="1897" y="1007"/>
                  </a:lnTo>
                  <a:lnTo>
                    <a:pt x="1897" y="1026"/>
                  </a:lnTo>
                  <a:lnTo>
                    <a:pt x="1897" y="1026"/>
                  </a:lnTo>
                  <a:lnTo>
                    <a:pt x="1910" y="1026"/>
                  </a:lnTo>
                  <a:lnTo>
                    <a:pt x="1910" y="1064"/>
                  </a:lnTo>
                  <a:lnTo>
                    <a:pt x="1910" y="1064"/>
                  </a:lnTo>
                  <a:lnTo>
                    <a:pt x="1933" y="1064"/>
                  </a:lnTo>
                  <a:lnTo>
                    <a:pt x="1933" y="1084"/>
                  </a:lnTo>
                  <a:lnTo>
                    <a:pt x="1933" y="1084"/>
                  </a:lnTo>
                  <a:lnTo>
                    <a:pt x="2292" y="1084"/>
                  </a:lnTo>
                  <a:lnTo>
                    <a:pt x="2292" y="1115"/>
                  </a:lnTo>
                  <a:lnTo>
                    <a:pt x="2292" y="1115"/>
                  </a:lnTo>
                  <a:lnTo>
                    <a:pt x="2309" y="1115"/>
                  </a:lnTo>
                  <a:lnTo>
                    <a:pt x="2309" y="1148"/>
                  </a:lnTo>
                  <a:lnTo>
                    <a:pt x="2309" y="1148"/>
                  </a:lnTo>
                  <a:lnTo>
                    <a:pt x="2361" y="1148"/>
                  </a:lnTo>
                  <a:lnTo>
                    <a:pt x="2361" y="1148"/>
                  </a:lnTo>
                  <a:lnTo>
                    <a:pt x="2361" y="1148"/>
                  </a:lnTo>
                  <a:lnTo>
                    <a:pt x="2428" y="1148"/>
                  </a:lnTo>
                  <a:lnTo>
                    <a:pt x="2428" y="1148"/>
                  </a:lnTo>
                  <a:lnTo>
                    <a:pt x="2428" y="1148"/>
                  </a:lnTo>
                  <a:lnTo>
                    <a:pt x="2435" y="1148"/>
                  </a:lnTo>
                  <a:lnTo>
                    <a:pt x="2435" y="1148"/>
                  </a:lnTo>
                  <a:lnTo>
                    <a:pt x="2435" y="1148"/>
                  </a:lnTo>
                  <a:lnTo>
                    <a:pt x="2461" y="1148"/>
                  </a:lnTo>
                  <a:lnTo>
                    <a:pt x="2461" y="1148"/>
                  </a:lnTo>
                  <a:lnTo>
                    <a:pt x="2461" y="1148"/>
                  </a:lnTo>
                  <a:lnTo>
                    <a:pt x="2697" y="1148"/>
                  </a:lnTo>
                  <a:lnTo>
                    <a:pt x="2697" y="1148"/>
                  </a:lnTo>
                  <a:lnTo>
                    <a:pt x="2697" y="1148"/>
                  </a:lnTo>
                  <a:lnTo>
                    <a:pt x="2710" y="1148"/>
                  </a:lnTo>
                  <a:lnTo>
                    <a:pt x="2710" y="1148"/>
                  </a:lnTo>
                  <a:lnTo>
                    <a:pt x="2710" y="1148"/>
                  </a:lnTo>
                  <a:lnTo>
                    <a:pt x="2720" y="1148"/>
                  </a:lnTo>
                  <a:lnTo>
                    <a:pt x="2720" y="1148"/>
                  </a:lnTo>
                  <a:lnTo>
                    <a:pt x="2720" y="1148"/>
                  </a:lnTo>
                  <a:lnTo>
                    <a:pt x="2755" y="1148"/>
                  </a:lnTo>
                  <a:lnTo>
                    <a:pt x="2755" y="1148"/>
                  </a:lnTo>
                  <a:lnTo>
                    <a:pt x="2755" y="1148"/>
                  </a:lnTo>
                  <a:lnTo>
                    <a:pt x="2914" y="1148"/>
                  </a:lnTo>
                  <a:lnTo>
                    <a:pt x="2914" y="1148"/>
                  </a:lnTo>
                  <a:lnTo>
                    <a:pt x="2914" y="1148"/>
                  </a:lnTo>
                  <a:lnTo>
                    <a:pt x="2921" y="1148"/>
                  </a:lnTo>
                  <a:lnTo>
                    <a:pt x="2921" y="1148"/>
                  </a:lnTo>
                  <a:lnTo>
                    <a:pt x="2921" y="1148"/>
                  </a:lnTo>
                  <a:lnTo>
                    <a:pt x="2988" y="1148"/>
                  </a:lnTo>
                  <a:lnTo>
                    <a:pt x="2988" y="1148"/>
                  </a:lnTo>
                  <a:lnTo>
                    <a:pt x="2988" y="1148"/>
                  </a:lnTo>
                  <a:lnTo>
                    <a:pt x="3015" y="1148"/>
                  </a:lnTo>
                  <a:lnTo>
                    <a:pt x="3015" y="1148"/>
                  </a:lnTo>
                  <a:lnTo>
                    <a:pt x="3015" y="1148"/>
                  </a:lnTo>
                  <a:lnTo>
                    <a:pt x="3018" y="1148"/>
                  </a:lnTo>
                  <a:lnTo>
                    <a:pt x="3018" y="1148"/>
                  </a:lnTo>
                  <a:lnTo>
                    <a:pt x="3018" y="1148"/>
                  </a:lnTo>
                  <a:lnTo>
                    <a:pt x="3027" y="1148"/>
                  </a:lnTo>
                  <a:lnTo>
                    <a:pt x="3027" y="1148"/>
                  </a:lnTo>
                  <a:lnTo>
                    <a:pt x="3027" y="1148"/>
                  </a:lnTo>
                  <a:lnTo>
                    <a:pt x="3073" y="1148"/>
                  </a:lnTo>
                  <a:lnTo>
                    <a:pt x="3073" y="1148"/>
                  </a:lnTo>
                  <a:lnTo>
                    <a:pt x="3073" y="1148"/>
                  </a:lnTo>
                  <a:lnTo>
                    <a:pt x="3368" y="1148"/>
                  </a:lnTo>
                  <a:lnTo>
                    <a:pt x="3368" y="1148"/>
                  </a:lnTo>
                  <a:lnTo>
                    <a:pt x="3368" y="1148"/>
                  </a:lnTo>
                  <a:lnTo>
                    <a:pt x="3478" y="1148"/>
                  </a:lnTo>
                  <a:lnTo>
                    <a:pt x="3478" y="1148"/>
                  </a:lnTo>
                  <a:lnTo>
                    <a:pt x="3478" y="1148"/>
                  </a:lnTo>
                  <a:lnTo>
                    <a:pt x="3539" y="1148"/>
                  </a:lnTo>
                  <a:lnTo>
                    <a:pt x="3539" y="1148"/>
                  </a:lnTo>
                  <a:lnTo>
                    <a:pt x="3539" y="1148"/>
                  </a:lnTo>
                  <a:lnTo>
                    <a:pt x="3666" y="1148"/>
                  </a:lnTo>
                  <a:lnTo>
                    <a:pt x="3666" y="1148"/>
                  </a:lnTo>
                </a:path>
              </a:pathLst>
            </a:custGeom>
            <a:noFill/>
            <a:ln w="19050" cap="flat">
              <a:solidFill>
                <a:srgbClr val="0087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1" name="Line 61">
              <a:extLst>
                <a:ext uri="{FF2B5EF4-FFF2-40B4-BE49-F238E27FC236}">
                  <a16:creationId xmlns:a16="http://schemas.microsoft.com/office/drawing/2014/main" id="{4E1C8625-9BB1-49BB-9F41-345D4E1822D2}"/>
                </a:ext>
              </a:extLst>
            </p:cNvPr>
            <p:cNvSpPr>
              <a:spLocks noChangeShapeType="1"/>
            </p:cNvSpPr>
            <p:nvPr/>
          </p:nvSpPr>
          <p:spPr bwMode="auto">
            <a:xfrm>
              <a:off x="1452563" y="137477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000" dirty="0">
                <a:solidFill>
                  <a:srgbClr val="000000"/>
                </a:solidFill>
                <a:latin typeface="Arial"/>
              </a:endParaRPr>
            </a:p>
          </p:txBody>
        </p:sp>
        <p:sp>
          <p:nvSpPr>
            <p:cNvPr id="152" name="Line 62">
              <a:extLst>
                <a:ext uri="{FF2B5EF4-FFF2-40B4-BE49-F238E27FC236}">
                  <a16:creationId xmlns:a16="http://schemas.microsoft.com/office/drawing/2014/main" id="{92DD7E06-DFD3-4C97-B4A7-22C99A1BA11B}"/>
                </a:ext>
              </a:extLst>
            </p:cNvPr>
            <p:cNvSpPr>
              <a:spLocks noChangeShapeType="1"/>
            </p:cNvSpPr>
            <p:nvPr/>
          </p:nvSpPr>
          <p:spPr bwMode="auto">
            <a:xfrm>
              <a:off x="1852613" y="149066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3" name="Line 63">
              <a:extLst>
                <a:ext uri="{FF2B5EF4-FFF2-40B4-BE49-F238E27FC236}">
                  <a16:creationId xmlns:a16="http://schemas.microsoft.com/office/drawing/2014/main" id="{177650BA-43B1-4699-8037-E6FE6FF9E5D3}"/>
                </a:ext>
              </a:extLst>
            </p:cNvPr>
            <p:cNvSpPr>
              <a:spLocks noChangeShapeType="1"/>
            </p:cNvSpPr>
            <p:nvPr/>
          </p:nvSpPr>
          <p:spPr bwMode="auto">
            <a:xfrm>
              <a:off x="1887538" y="17780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4" name="Line 64">
              <a:extLst>
                <a:ext uri="{FF2B5EF4-FFF2-40B4-BE49-F238E27FC236}">
                  <a16:creationId xmlns:a16="http://schemas.microsoft.com/office/drawing/2014/main" id="{9479F240-8AB5-44DB-B3C2-91D34A533C18}"/>
                </a:ext>
              </a:extLst>
            </p:cNvPr>
            <p:cNvSpPr>
              <a:spLocks noChangeShapeType="1"/>
            </p:cNvSpPr>
            <p:nvPr/>
          </p:nvSpPr>
          <p:spPr bwMode="auto">
            <a:xfrm>
              <a:off x="1898650" y="1836738"/>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5" name="Line 65">
              <a:extLst>
                <a:ext uri="{FF2B5EF4-FFF2-40B4-BE49-F238E27FC236}">
                  <a16:creationId xmlns:a16="http://schemas.microsoft.com/office/drawing/2014/main" id="{C782A98C-F4B8-407D-8C8C-7893019FC3E3}"/>
                </a:ext>
              </a:extLst>
            </p:cNvPr>
            <p:cNvSpPr>
              <a:spLocks noChangeShapeType="1"/>
            </p:cNvSpPr>
            <p:nvPr/>
          </p:nvSpPr>
          <p:spPr bwMode="auto">
            <a:xfrm>
              <a:off x="1903413" y="185578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6" name="Line 66">
              <a:extLst>
                <a:ext uri="{FF2B5EF4-FFF2-40B4-BE49-F238E27FC236}">
                  <a16:creationId xmlns:a16="http://schemas.microsoft.com/office/drawing/2014/main" id="{9E23C3EB-F574-42AE-B345-81E55381EE6A}"/>
                </a:ext>
              </a:extLst>
            </p:cNvPr>
            <p:cNvSpPr>
              <a:spLocks noChangeShapeType="1"/>
            </p:cNvSpPr>
            <p:nvPr/>
          </p:nvSpPr>
          <p:spPr bwMode="auto">
            <a:xfrm>
              <a:off x="2093913" y="19558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7" name="Line 67">
              <a:extLst>
                <a:ext uri="{FF2B5EF4-FFF2-40B4-BE49-F238E27FC236}">
                  <a16:creationId xmlns:a16="http://schemas.microsoft.com/office/drawing/2014/main" id="{03A92959-B80B-4929-BE3B-290A6FE14CEE}"/>
                </a:ext>
              </a:extLst>
            </p:cNvPr>
            <p:cNvSpPr>
              <a:spLocks noChangeShapeType="1"/>
            </p:cNvSpPr>
            <p:nvPr/>
          </p:nvSpPr>
          <p:spPr bwMode="auto">
            <a:xfrm>
              <a:off x="2249488" y="19558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8" name="Line 68">
              <a:extLst>
                <a:ext uri="{FF2B5EF4-FFF2-40B4-BE49-F238E27FC236}">
                  <a16:creationId xmlns:a16="http://schemas.microsoft.com/office/drawing/2014/main" id="{455D3AFD-505C-4F57-B25A-ED22C1112BA9}"/>
                </a:ext>
              </a:extLst>
            </p:cNvPr>
            <p:cNvSpPr>
              <a:spLocks noChangeShapeType="1"/>
            </p:cNvSpPr>
            <p:nvPr/>
          </p:nvSpPr>
          <p:spPr bwMode="auto">
            <a:xfrm>
              <a:off x="2289175" y="20161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9" name="Line 69">
              <a:extLst>
                <a:ext uri="{FF2B5EF4-FFF2-40B4-BE49-F238E27FC236}">
                  <a16:creationId xmlns:a16="http://schemas.microsoft.com/office/drawing/2014/main" id="{D63FE794-8390-447F-B2B3-76857C24E1B6}"/>
                </a:ext>
              </a:extLst>
            </p:cNvPr>
            <p:cNvSpPr>
              <a:spLocks noChangeShapeType="1"/>
            </p:cNvSpPr>
            <p:nvPr/>
          </p:nvSpPr>
          <p:spPr bwMode="auto">
            <a:xfrm>
              <a:off x="2346325" y="2181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0" name="Line 70">
              <a:extLst>
                <a:ext uri="{FF2B5EF4-FFF2-40B4-BE49-F238E27FC236}">
                  <a16:creationId xmlns:a16="http://schemas.microsoft.com/office/drawing/2014/main" id="{08C73BC0-95B2-44C2-80E4-97DC061219CD}"/>
                </a:ext>
              </a:extLst>
            </p:cNvPr>
            <p:cNvSpPr>
              <a:spLocks noChangeShapeType="1"/>
            </p:cNvSpPr>
            <p:nvPr/>
          </p:nvSpPr>
          <p:spPr bwMode="auto">
            <a:xfrm>
              <a:off x="2408238" y="22225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1" name="Line 71">
              <a:extLst>
                <a:ext uri="{FF2B5EF4-FFF2-40B4-BE49-F238E27FC236}">
                  <a16:creationId xmlns:a16="http://schemas.microsoft.com/office/drawing/2014/main" id="{466043EB-2EB1-4003-AE78-C2E63573B001}"/>
                </a:ext>
              </a:extLst>
            </p:cNvPr>
            <p:cNvSpPr>
              <a:spLocks noChangeShapeType="1"/>
            </p:cNvSpPr>
            <p:nvPr/>
          </p:nvSpPr>
          <p:spPr bwMode="auto">
            <a:xfrm>
              <a:off x="2479675" y="226377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2" name="Line 72">
              <a:extLst>
                <a:ext uri="{FF2B5EF4-FFF2-40B4-BE49-F238E27FC236}">
                  <a16:creationId xmlns:a16="http://schemas.microsoft.com/office/drawing/2014/main" id="{779B1E7A-C2C0-4637-AA23-28FB5B566ED1}"/>
                </a:ext>
              </a:extLst>
            </p:cNvPr>
            <p:cNvSpPr>
              <a:spLocks noChangeShapeType="1"/>
            </p:cNvSpPr>
            <p:nvPr/>
          </p:nvSpPr>
          <p:spPr bwMode="auto">
            <a:xfrm>
              <a:off x="2486025" y="226377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3" name="Line 73">
              <a:extLst>
                <a:ext uri="{FF2B5EF4-FFF2-40B4-BE49-F238E27FC236}">
                  <a16:creationId xmlns:a16="http://schemas.microsoft.com/office/drawing/2014/main" id="{8DF6E9F1-D5E3-4D8D-AC43-ADB963C98F61}"/>
                </a:ext>
              </a:extLst>
            </p:cNvPr>
            <p:cNvSpPr>
              <a:spLocks noChangeShapeType="1"/>
            </p:cNvSpPr>
            <p:nvPr/>
          </p:nvSpPr>
          <p:spPr bwMode="auto">
            <a:xfrm>
              <a:off x="2511425" y="226377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4" name="Line 74">
              <a:extLst>
                <a:ext uri="{FF2B5EF4-FFF2-40B4-BE49-F238E27FC236}">
                  <a16:creationId xmlns:a16="http://schemas.microsoft.com/office/drawing/2014/main" id="{9B5E44BA-25DA-47E2-8F0C-089B6A884CC0}"/>
                </a:ext>
              </a:extLst>
            </p:cNvPr>
            <p:cNvSpPr>
              <a:spLocks noChangeShapeType="1"/>
            </p:cNvSpPr>
            <p:nvPr/>
          </p:nvSpPr>
          <p:spPr bwMode="auto">
            <a:xfrm>
              <a:off x="2516188" y="226377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5" name="Line 75">
              <a:extLst>
                <a:ext uri="{FF2B5EF4-FFF2-40B4-BE49-F238E27FC236}">
                  <a16:creationId xmlns:a16="http://schemas.microsoft.com/office/drawing/2014/main" id="{7BDAE794-F0E0-4CDC-9CBD-7B93B3912486}"/>
                </a:ext>
              </a:extLst>
            </p:cNvPr>
            <p:cNvSpPr>
              <a:spLocks noChangeShapeType="1"/>
            </p:cNvSpPr>
            <p:nvPr/>
          </p:nvSpPr>
          <p:spPr bwMode="auto">
            <a:xfrm>
              <a:off x="2535238" y="22860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6" name="Line 76">
              <a:extLst>
                <a:ext uri="{FF2B5EF4-FFF2-40B4-BE49-F238E27FC236}">
                  <a16:creationId xmlns:a16="http://schemas.microsoft.com/office/drawing/2014/main" id="{9C2C5359-9DC8-4CAF-A7CF-1B68F5A06B29}"/>
                </a:ext>
              </a:extLst>
            </p:cNvPr>
            <p:cNvSpPr>
              <a:spLocks noChangeShapeType="1"/>
            </p:cNvSpPr>
            <p:nvPr/>
          </p:nvSpPr>
          <p:spPr bwMode="auto">
            <a:xfrm>
              <a:off x="2695575" y="22860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7" name="Line 77">
              <a:extLst>
                <a:ext uri="{FF2B5EF4-FFF2-40B4-BE49-F238E27FC236}">
                  <a16:creationId xmlns:a16="http://schemas.microsoft.com/office/drawing/2014/main" id="{D7C5E5E8-C253-4E96-8FEF-FB57CE0D2DC0}"/>
                </a:ext>
              </a:extLst>
            </p:cNvPr>
            <p:cNvSpPr>
              <a:spLocks noChangeShapeType="1"/>
            </p:cNvSpPr>
            <p:nvPr/>
          </p:nvSpPr>
          <p:spPr bwMode="auto">
            <a:xfrm>
              <a:off x="2741613" y="23987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8" name="Line 78">
              <a:extLst>
                <a:ext uri="{FF2B5EF4-FFF2-40B4-BE49-F238E27FC236}">
                  <a16:creationId xmlns:a16="http://schemas.microsoft.com/office/drawing/2014/main" id="{2F253101-653A-4DBD-86FA-1ACEA72EA31A}"/>
                </a:ext>
              </a:extLst>
            </p:cNvPr>
            <p:cNvSpPr>
              <a:spLocks noChangeShapeType="1"/>
            </p:cNvSpPr>
            <p:nvPr/>
          </p:nvSpPr>
          <p:spPr bwMode="auto">
            <a:xfrm>
              <a:off x="2747963" y="2422525"/>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9" name="Line 79">
              <a:extLst>
                <a:ext uri="{FF2B5EF4-FFF2-40B4-BE49-F238E27FC236}">
                  <a16:creationId xmlns:a16="http://schemas.microsoft.com/office/drawing/2014/main" id="{9C84CA42-EBB3-41BC-9D73-CA16C98DCC1A}"/>
                </a:ext>
              </a:extLst>
            </p:cNvPr>
            <p:cNvSpPr>
              <a:spLocks noChangeShapeType="1"/>
            </p:cNvSpPr>
            <p:nvPr/>
          </p:nvSpPr>
          <p:spPr bwMode="auto">
            <a:xfrm>
              <a:off x="3200400" y="262890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0" name="Line 80">
              <a:extLst>
                <a:ext uri="{FF2B5EF4-FFF2-40B4-BE49-F238E27FC236}">
                  <a16:creationId xmlns:a16="http://schemas.microsoft.com/office/drawing/2014/main" id="{E64F8ACD-017F-449C-B4E7-FFB93E9E5DD9}"/>
                </a:ext>
              </a:extLst>
            </p:cNvPr>
            <p:cNvSpPr>
              <a:spLocks noChangeShapeType="1"/>
            </p:cNvSpPr>
            <p:nvPr/>
          </p:nvSpPr>
          <p:spPr bwMode="auto">
            <a:xfrm>
              <a:off x="3602038" y="2816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1" name="Line 81">
              <a:extLst>
                <a:ext uri="{FF2B5EF4-FFF2-40B4-BE49-F238E27FC236}">
                  <a16:creationId xmlns:a16="http://schemas.microsoft.com/office/drawing/2014/main" id="{D815A413-508B-42D5-B885-81F4A087D359}"/>
                </a:ext>
              </a:extLst>
            </p:cNvPr>
            <p:cNvSpPr>
              <a:spLocks noChangeShapeType="1"/>
            </p:cNvSpPr>
            <p:nvPr/>
          </p:nvSpPr>
          <p:spPr bwMode="auto">
            <a:xfrm>
              <a:off x="3646488" y="2816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2" name="Line 82">
              <a:extLst>
                <a:ext uri="{FF2B5EF4-FFF2-40B4-BE49-F238E27FC236}">
                  <a16:creationId xmlns:a16="http://schemas.microsoft.com/office/drawing/2014/main" id="{757252E0-CE3E-484A-8CE1-A0473C8E270C}"/>
                </a:ext>
              </a:extLst>
            </p:cNvPr>
            <p:cNvSpPr>
              <a:spLocks noChangeShapeType="1"/>
            </p:cNvSpPr>
            <p:nvPr/>
          </p:nvSpPr>
          <p:spPr bwMode="auto">
            <a:xfrm>
              <a:off x="3765550" y="28400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3" name="Line 83">
              <a:extLst>
                <a:ext uri="{FF2B5EF4-FFF2-40B4-BE49-F238E27FC236}">
                  <a16:creationId xmlns:a16="http://schemas.microsoft.com/office/drawing/2014/main" id="{A545D1D6-DC9D-4D05-80DC-0B64D160044A}"/>
                </a:ext>
              </a:extLst>
            </p:cNvPr>
            <p:cNvSpPr>
              <a:spLocks noChangeShapeType="1"/>
            </p:cNvSpPr>
            <p:nvPr/>
          </p:nvSpPr>
          <p:spPr bwMode="auto">
            <a:xfrm>
              <a:off x="3848100" y="2865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4" name="Line 84">
              <a:extLst>
                <a:ext uri="{FF2B5EF4-FFF2-40B4-BE49-F238E27FC236}">
                  <a16:creationId xmlns:a16="http://schemas.microsoft.com/office/drawing/2014/main" id="{1AD70841-2F8C-4E92-9058-F58D38353648}"/>
                </a:ext>
              </a:extLst>
            </p:cNvPr>
            <p:cNvSpPr>
              <a:spLocks noChangeShapeType="1"/>
            </p:cNvSpPr>
            <p:nvPr/>
          </p:nvSpPr>
          <p:spPr bwMode="auto">
            <a:xfrm>
              <a:off x="3857625" y="2865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5" name="Line 85">
              <a:extLst>
                <a:ext uri="{FF2B5EF4-FFF2-40B4-BE49-F238E27FC236}">
                  <a16:creationId xmlns:a16="http://schemas.microsoft.com/office/drawing/2014/main" id="{5A4EEFA5-1CD2-4D09-BF81-ADCD48574F90}"/>
                </a:ext>
              </a:extLst>
            </p:cNvPr>
            <p:cNvSpPr>
              <a:spLocks noChangeShapeType="1"/>
            </p:cNvSpPr>
            <p:nvPr/>
          </p:nvSpPr>
          <p:spPr bwMode="auto">
            <a:xfrm>
              <a:off x="4022725" y="29162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6" name="Line 86">
              <a:extLst>
                <a:ext uri="{FF2B5EF4-FFF2-40B4-BE49-F238E27FC236}">
                  <a16:creationId xmlns:a16="http://schemas.microsoft.com/office/drawing/2014/main" id="{506C2DDD-9766-4EC8-85EE-C1A0DF264AC2}"/>
                </a:ext>
              </a:extLst>
            </p:cNvPr>
            <p:cNvSpPr>
              <a:spLocks noChangeShapeType="1"/>
            </p:cNvSpPr>
            <p:nvPr/>
          </p:nvSpPr>
          <p:spPr bwMode="auto">
            <a:xfrm>
              <a:off x="4037013" y="29162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7" name="Line 87">
              <a:extLst>
                <a:ext uri="{FF2B5EF4-FFF2-40B4-BE49-F238E27FC236}">
                  <a16:creationId xmlns:a16="http://schemas.microsoft.com/office/drawing/2014/main" id="{860AA3C5-8F2D-4DF0-8988-EA3362DE72B7}"/>
                </a:ext>
              </a:extLst>
            </p:cNvPr>
            <p:cNvSpPr>
              <a:spLocks noChangeShapeType="1"/>
            </p:cNvSpPr>
            <p:nvPr/>
          </p:nvSpPr>
          <p:spPr bwMode="auto">
            <a:xfrm>
              <a:off x="4052888" y="29162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8" name="Line 88">
              <a:extLst>
                <a:ext uri="{FF2B5EF4-FFF2-40B4-BE49-F238E27FC236}">
                  <a16:creationId xmlns:a16="http://schemas.microsoft.com/office/drawing/2014/main" id="{AF686ABE-0099-41B1-B7C5-90A98F586E16}"/>
                </a:ext>
              </a:extLst>
            </p:cNvPr>
            <p:cNvSpPr>
              <a:spLocks noChangeShapeType="1"/>
            </p:cNvSpPr>
            <p:nvPr/>
          </p:nvSpPr>
          <p:spPr bwMode="auto">
            <a:xfrm>
              <a:off x="4429125" y="29448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9" name="Line 89">
              <a:extLst>
                <a:ext uri="{FF2B5EF4-FFF2-40B4-BE49-F238E27FC236}">
                  <a16:creationId xmlns:a16="http://schemas.microsoft.com/office/drawing/2014/main" id="{80FDB944-B2E7-4EE5-A835-A9F702A4F389}"/>
                </a:ext>
              </a:extLst>
            </p:cNvPr>
            <p:cNvSpPr>
              <a:spLocks noChangeShapeType="1"/>
            </p:cNvSpPr>
            <p:nvPr/>
          </p:nvSpPr>
          <p:spPr bwMode="auto">
            <a:xfrm>
              <a:off x="4443413" y="297338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0" name="Line 90">
              <a:extLst>
                <a:ext uri="{FF2B5EF4-FFF2-40B4-BE49-F238E27FC236}">
                  <a16:creationId xmlns:a16="http://schemas.microsoft.com/office/drawing/2014/main" id="{0D1E54CC-064D-4850-A01F-C3D88904CB89}"/>
                </a:ext>
              </a:extLst>
            </p:cNvPr>
            <p:cNvSpPr>
              <a:spLocks noChangeShapeType="1"/>
            </p:cNvSpPr>
            <p:nvPr/>
          </p:nvSpPr>
          <p:spPr bwMode="auto">
            <a:xfrm>
              <a:off x="4475163" y="3003550"/>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1" name="Line 91">
              <a:extLst>
                <a:ext uri="{FF2B5EF4-FFF2-40B4-BE49-F238E27FC236}">
                  <a16:creationId xmlns:a16="http://schemas.microsoft.com/office/drawing/2014/main" id="{22119BC8-21A9-4F3F-B729-2701378CCE2E}"/>
                </a:ext>
              </a:extLst>
            </p:cNvPr>
            <p:cNvSpPr>
              <a:spLocks noChangeShapeType="1"/>
            </p:cNvSpPr>
            <p:nvPr/>
          </p:nvSpPr>
          <p:spPr bwMode="auto">
            <a:xfrm>
              <a:off x="4640263"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2" name="Line 92">
              <a:extLst>
                <a:ext uri="{FF2B5EF4-FFF2-40B4-BE49-F238E27FC236}">
                  <a16:creationId xmlns:a16="http://schemas.microsoft.com/office/drawing/2014/main" id="{2EAE520B-EE8C-4D78-8E80-7032BBC306B2}"/>
                </a:ext>
              </a:extLst>
            </p:cNvPr>
            <p:cNvSpPr>
              <a:spLocks noChangeShapeType="1"/>
            </p:cNvSpPr>
            <p:nvPr/>
          </p:nvSpPr>
          <p:spPr bwMode="auto">
            <a:xfrm>
              <a:off x="4840288"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3" name="Line 93">
              <a:extLst>
                <a:ext uri="{FF2B5EF4-FFF2-40B4-BE49-F238E27FC236}">
                  <a16:creationId xmlns:a16="http://schemas.microsoft.com/office/drawing/2014/main" id="{450F2A77-BE02-4155-91F5-F50E4D144282}"/>
                </a:ext>
              </a:extLst>
            </p:cNvPr>
            <p:cNvSpPr>
              <a:spLocks noChangeShapeType="1"/>
            </p:cNvSpPr>
            <p:nvPr/>
          </p:nvSpPr>
          <p:spPr bwMode="auto">
            <a:xfrm>
              <a:off x="4849813"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4" name="Line 94">
              <a:extLst>
                <a:ext uri="{FF2B5EF4-FFF2-40B4-BE49-F238E27FC236}">
                  <a16:creationId xmlns:a16="http://schemas.microsoft.com/office/drawing/2014/main" id="{EA40A80B-5265-4D41-A6CA-E743DBDDE244}"/>
                </a:ext>
              </a:extLst>
            </p:cNvPr>
            <p:cNvSpPr>
              <a:spLocks noChangeShapeType="1"/>
            </p:cNvSpPr>
            <p:nvPr/>
          </p:nvSpPr>
          <p:spPr bwMode="auto">
            <a:xfrm>
              <a:off x="4859338"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5" name="Line 95">
              <a:extLst>
                <a:ext uri="{FF2B5EF4-FFF2-40B4-BE49-F238E27FC236}">
                  <a16:creationId xmlns:a16="http://schemas.microsoft.com/office/drawing/2014/main" id="{66A3D206-7E00-4EB4-8901-9D935D8BEB2B}"/>
                </a:ext>
              </a:extLst>
            </p:cNvPr>
            <p:cNvSpPr>
              <a:spLocks noChangeShapeType="1"/>
            </p:cNvSpPr>
            <p:nvPr/>
          </p:nvSpPr>
          <p:spPr bwMode="auto">
            <a:xfrm>
              <a:off x="4906963"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6" name="Line 96">
              <a:extLst>
                <a:ext uri="{FF2B5EF4-FFF2-40B4-BE49-F238E27FC236}">
                  <a16:creationId xmlns:a16="http://schemas.microsoft.com/office/drawing/2014/main" id="{2953678B-EA46-4B50-912D-0454D79D6393}"/>
                </a:ext>
              </a:extLst>
            </p:cNvPr>
            <p:cNvSpPr>
              <a:spLocks noChangeShapeType="1"/>
            </p:cNvSpPr>
            <p:nvPr/>
          </p:nvSpPr>
          <p:spPr bwMode="auto">
            <a:xfrm>
              <a:off x="4911725"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7" name="Line 97">
              <a:extLst>
                <a:ext uri="{FF2B5EF4-FFF2-40B4-BE49-F238E27FC236}">
                  <a16:creationId xmlns:a16="http://schemas.microsoft.com/office/drawing/2014/main" id="{83CCA13B-9675-42BC-BF44-6E21AC43E80C}"/>
                </a:ext>
              </a:extLst>
            </p:cNvPr>
            <p:cNvSpPr>
              <a:spLocks noChangeShapeType="1"/>
            </p:cNvSpPr>
            <p:nvPr/>
          </p:nvSpPr>
          <p:spPr bwMode="auto">
            <a:xfrm>
              <a:off x="4916488"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8" name="Line 98">
              <a:extLst>
                <a:ext uri="{FF2B5EF4-FFF2-40B4-BE49-F238E27FC236}">
                  <a16:creationId xmlns:a16="http://schemas.microsoft.com/office/drawing/2014/main" id="{02AC351D-8A7A-47D5-9AB5-C0F8C4338E18}"/>
                </a:ext>
              </a:extLst>
            </p:cNvPr>
            <p:cNvSpPr>
              <a:spLocks noChangeShapeType="1"/>
            </p:cNvSpPr>
            <p:nvPr/>
          </p:nvSpPr>
          <p:spPr bwMode="auto">
            <a:xfrm>
              <a:off x="4932363"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9" name="Line 99">
              <a:extLst>
                <a:ext uri="{FF2B5EF4-FFF2-40B4-BE49-F238E27FC236}">
                  <a16:creationId xmlns:a16="http://schemas.microsoft.com/office/drawing/2014/main" id="{C87DB0D7-467C-4BFF-BA55-BB9727F9E1B0}"/>
                </a:ext>
              </a:extLst>
            </p:cNvPr>
            <p:cNvSpPr>
              <a:spLocks noChangeShapeType="1"/>
            </p:cNvSpPr>
            <p:nvPr/>
          </p:nvSpPr>
          <p:spPr bwMode="auto">
            <a:xfrm>
              <a:off x="4953000"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0" name="Line 100">
              <a:extLst>
                <a:ext uri="{FF2B5EF4-FFF2-40B4-BE49-F238E27FC236}">
                  <a16:creationId xmlns:a16="http://schemas.microsoft.com/office/drawing/2014/main" id="{CDEF8523-C52A-4EC9-85B7-7EC1516039D3}"/>
                </a:ext>
              </a:extLst>
            </p:cNvPr>
            <p:cNvSpPr>
              <a:spLocks noChangeShapeType="1"/>
            </p:cNvSpPr>
            <p:nvPr/>
          </p:nvSpPr>
          <p:spPr bwMode="auto">
            <a:xfrm>
              <a:off x="4968875"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1" name="Line 101">
              <a:extLst>
                <a:ext uri="{FF2B5EF4-FFF2-40B4-BE49-F238E27FC236}">
                  <a16:creationId xmlns:a16="http://schemas.microsoft.com/office/drawing/2014/main" id="{C96D1FC7-E7B5-49AA-9A09-F189E0257E94}"/>
                </a:ext>
              </a:extLst>
            </p:cNvPr>
            <p:cNvSpPr>
              <a:spLocks noChangeShapeType="1"/>
            </p:cNvSpPr>
            <p:nvPr/>
          </p:nvSpPr>
          <p:spPr bwMode="auto">
            <a:xfrm>
              <a:off x="4994275"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2" name="Line 102">
              <a:extLst>
                <a:ext uri="{FF2B5EF4-FFF2-40B4-BE49-F238E27FC236}">
                  <a16:creationId xmlns:a16="http://schemas.microsoft.com/office/drawing/2014/main" id="{32E99FB0-319C-415F-85A7-56F38526BA96}"/>
                </a:ext>
              </a:extLst>
            </p:cNvPr>
            <p:cNvSpPr>
              <a:spLocks noChangeShapeType="1"/>
            </p:cNvSpPr>
            <p:nvPr/>
          </p:nvSpPr>
          <p:spPr bwMode="auto">
            <a:xfrm>
              <a:off x="5003800" y="30956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3" name="Line 103">
              <a:extLst>
                <a:ext uri="{FF2B5EF4-FFF2-40B4-BE49-F238E27FC236}">
                  <a16:creationId xmlns:a16="http://schemas.microsoft.com/office/drawing/2014/main" id="{1EA34009-170E-4E9D-97E5-E1F950A9068C}"/>
                </a:ext>
              </a:extLst>
            </p:cNvPr>
            <p:cNvSpPr>
              <a:spLocks noChangeShapeType="1"/>
            </p:cNvSpPr>
            <p:nvPr/>
          </p:nvSpPr>
          <p:spPr bwMode="auto">
            <a:xfrm>
              <a:off x="5100638" y="31448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4" name="Line 104">
              <a:extLst>
                <a:ext uri="{FF2B5EF4-FFF2-40B4-BE49-F238E27FC236}">
                  <a16:creationId xmlns:a16="http://schemas.microsoft.com/office/drawing/2014/main" id="{B35E0F1F-B0F6-49DD-918D-0198C43FFCAE}"/>
                </a:ext>
              </a:extLst>
            </p:cNvPr>
            <p:cNvSpPr>
              <a:spLocks noChangeShapeType="1"/>
            </p:cNvSpPr>
            <p:nvPr/>
          </p:nvSpPr>
          <p:spPr bwMode="auto">
            <a:xfrm>
              <a:off x="5195888"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5" name="Line 105">
              <a:extLst>
                <a:ext uri="{FF2B5EF4-FFF2-40B4-BE49-F238E27FC236}">
                  <a16:creationId xmlns:a16="http://schemas.microsoft.com/office/drawing/2014/main" id="{0C158B36-D866-4842-AB65-A1FA1AC6D9BB}"/>
                </a:ext>
              </a:extLst>
            </p:cNvPr>
            <p:cNvSpPr>
              <a:spLocks noChangeShapeType="1"/>
            </p:cNvSpPr>
            <p:nvPr/>
          </p:nvSpPr>
          <p:spPr bwMode="auto">
            <a:xfrm>
              <a:off x="5302250"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6" name="Line 106">
              <a:extLst>
                <a:ext uri="{FF2B5EF4-FFF2-40B4-BE49-F238E27FC236}">
                  <a16:creationId xmlns:a16="http://schemas.microsoft.com/office/drawing/2014/main" id="{98201340-1AF6-4CA6-98C4-39C66C162781}"/>
                </a:ext>
              </a:extLst>
            </p:cNvPr>
            <p:cNvSpPr>
              <a:spLocks noChangeShapeType="1"/>
            </p:cNvSpPr>
            <p:nvPr/>
          </p:nvSpPr>
          <p:spPr bwMode="auto">
            <a:xfrm>
              <a:off x="5313363"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7" name="Line 107">
              <a:extLst>
                <a:ext uri="{FF2B5EF4-FFF2-40B4-BE49-F238E27FC236}">
                  <a16:creationId xmlns:a16="http://schemas.microsoft.com/office/drawing/2014/main" id="{5C62E57B-5490-4FF8-8D92-FC3F686F7EE6}"/>
                </a:ext>
              </a:extLst>
            </p:cNvPr>
            <p:cNvSpPr>
              <a:spLocks noChangeShapeType="1"/>
            </p:cNvSpPr>
            <p:nvPr/>
          </p:nvSpPr>
          <p:spPr bwMode="auto">
            <a:xfrm>
              <a:off x="5354638"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8" name="Line 108">
              <a:extLst>
                <a:ext uri="{FF2B5EF4-FFF2-40B4-BE49-F238E27FC236}">
                  <a16:creationId xmlns:a16="http://schemas.microsoft.com/office/drawing/2014/main" id="{1C528D17-E4E1-42F3-8C88-0A806335AC3D}"/>
                </a:ext>
              </a:extLst>
            </p:cNvPr>
            <p:cNvSpPr>
              <a:spLocks noChangeShapeType="1"/>
            </p:cNvSpPr>
            <p:nvPr/>
          </p:nvSpPr>
          <p:spPr bwMode="auto">
            <a:xfrm>
              <a:off x="5729288"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9" name="Line 109">
              <a:extLst>
                <a:ext uri="{FF2B5EF4-FFF2-40B4-BE49-F238E27FC236}">
                  <a16:creationId xmlns:a16="http://schemas.microsoft.com/office/drawing/2014/main" id="{3A6AF8AC-CF93-4A62-AAD4-D44E3B67E388}"/>
                </a:ext>
              </a:extLst>
            </p:cNvPr>
            <p:cNvSpPr>
              <a:spLocks noChangeShapeType="1"/>
            </p:cNvSpPr>
            <p:nvPr/>
          </p:nvSpPr>
          <p:spPr bwMode="auto">
            <a:xfrm>
              <a:off x="5749925"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0" name="Line 110">
              <a:extLst>
                <a:ext uri="{FF2B5EF4-FFF2-40B4-BE49-F238E27FC236}">
                  <a16:creationId xmlns:a16="http://schemas.microsoft.com/office/drawing/2014/main" id="{7CD1DFFE-EE49-47A0-A608-850A024B20E6}"/>
                </a:ext>
              </a:extLst>
            </p:cNvPr>
            <p:cNvSpPr>
              <a:spLocks noChangeShapeType="1"/>
            </p:cNvSpPr>
            <p:nvPr/>
          </p:nvSpPr>
          <p:spPr bwMode="auto">
            <a:xfrm>
              <a:off x="5765800"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1" name="Line 111">
              <a:extLst>
                <a:ext uri="{FF2B5EF4-FFF2-40B4-BE49-F238E27FC236}">
                  <a16:creationId xmlns:a16="http://schemas.microsoft.com/office/drawing/2014/main" id="{39F14324-E3DE-4D4A-A7C2-B7C62C8AF5C8}"/>
                </a:ext>
              </a:extLst>
            </p:cNvPr>
            <p:cNvSpPr>
              <a:spLocks noChangeShapeType="1"/>
            </p:cNvSpPr>
            <p:nvPr/>
          </p:nvSpPr>
          <p:spPr bwMode="auto">
            <a:xfrm>
              <a:off x="5821363"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2" name="Line 112">
              <a:extLst>
                <a:ext uri="{FF2B5EF4-FFF2-40B4-BE49-F238E27FC236}">
                  <a16:creationId xmlns:a16="http://schemas.microsoft.com/office/drawing/2014/main" id="{7BA15394-52E6-461F-8257-5B850C406229}"/>
                </a:ext>
              </a:extLst>
            </p:cNvPr>
            <p:cNvSpPr>
              <a:spLocks noChangeShapeType="1"/>
            </p:cNvSpPr>
            <p:nvPr/>
          </p:nvSpPr>
          <p:spPr bwMode="auto">
            <a:xfrm>
              <a:off x="6073775"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3" name="Line 113">
              <a:extLst>
                <a:ext uri="{FF2B5EF4-FFF2-40B4-BE49-F238E27FC236}">
                  <a16:creationId xmlns:a16="http://schemas.microsoft.com/office/drawing/2014/main" id="{FE0569EA-D213-4F0C-B102-8C3F16757095}"/>
                </a:ext>
              </a:extLst>
            </p:cNvPr>
            <p:cNvSpPr>
              <a:spLocks noChangeShapeType="1"/>
            </p:cNvSpPr>
            <p:nvPr/>
          </p:nvSpPr>
          <p:spPr bwMode="auto">
            <a:xfrm>
              <a:off x="6084888"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4" name="Line 114">
              <a:extLst>
                <a:ext uri="{FF2B5EF4-FFF2-40B4-BE49-F238E27FC236}">
                  <a16:creationId xmlns:a16="http://schemas.microsoft.com/office/drawing/2014/main" id="{2D7A4AFA-08A2-4A77-B4E2-07FE66C6AA03}"/>
                </a:ext>
              </a:extLst>
            </p:cNvPr>
            <p:cNvSpPr>
              <a:spLocks noChangeShapeType="1"/>
            </p:cNvSpPr>
            <p:nvPr/>
          </p:nvSpPr>
          <p:spPr bwMode="auto">
            <a:xfrm>
              <a:off x="6191250"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5" name="Line 115">
              <a:extLst>
                <a:ext uri="{FF2B5EF4-FFF2-40B4-BE49-F238E27FC236}">
                  <a16:creationId xmlns:a16="http://schemas.microsoft.com/office/drawing/2014/main" id="{79B94875-9E41-4542-9A70-DA396CB7B9CE}"/>
                </a:ext>
              </a:extLst>
            </p:cNvPr>
            <p:cNvSpPr>
              <a:spLocks noChangeShapeType="1"/>
            </p:cNvSpPr>
            <p:nvPr/>
          </p:nvSpPr>
          <p:spPr bwMode="auto">
            <a:xfrm>
              <a:off x="6234113"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6" name="Line 116">
              <a:extLst>
                <a:ext uri="{FF2B5EF4-FFF2-40B4-BE49-F238E27FC236}">
                  <a16:creationId xmlns:a16="http://schemas.microsoft.com/office/drawing/2014/main" id="{F73B49C4-30B2-4825-8776-0C0C018C8DCB}"/>
                </a:ext>
              </a:extLst>
            </p:cNvPr>
            <p:cNvSpPr>
              <a:spLocks noChangeShapeType="1"/>
            </p:cNvSpPr>
            <p:nvPr/>
          </p:nvSpPr>
          <p:spPr bwMode="auto">
            <a:xfrm>
              <a:off x="6238875"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7" name="Line 117">
              <a:extLst>
                <a:ext uri="{FF2B5EF4-FFF2-40B4-BE49-F238E27FC236}">
                  <a16:creationId xmlns:a16="http://schemas.microsoft.com/office/drawing/2014/main" id="{B9807740-D457-4989-903F-05FFE3ED9553}"/>
                </a:ext>
              </a:extLst>
            </p:cNvPr>
            <p:cNvSpPr>
              <a:spLocks noChangeShapeType="1"/>
            </p:cNvSpPr>
            <p:nvPr/>
          </p:nvSpPr>
          <p:spPr bwMode="auto">
            <a:xfrm>
              <a:off x="6253163"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8" name="Line 118">
              <a:extLst>
                <a:ext uri="{FF2B5EF4-FFF2-40B4-BE49-F238E27FC236}">
                  <a16:creationId xmlns:a16="http://schemas.microsoft.com/office/drawing/2014/main" id="{E662E9FA-6FF1-4CB5-A69E-AFCDDBA21383}"/>
                </a:ext>
              </a:extLst>
            </p:cNvPr>
            <p:cNvSpPr>
              <a:spLocks noChangeShapeType="1"/>
            </p:cNvSpPr>
            <p:nvPr/>
          </p:nvSpPr>
          <p:spPr bwMode="auto">
            <a:xfrm>
              <a:off x="6326188"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9" name="Line 119">
              <a:extLst>
                <a:ext uri="{FF2B5EF4-FFF2-40B4-BE49-F238E27FC236}">
                  <a16:creationId xmlns:a16="http://schemas.microsoft.com/office/drawing/2014/main" id="{AA617572-FF8B-472E-8D4E-D242D9FB2B6F}"/>
                </a:ext>
              </a:extLst>
            </p:cNvPr>
            <p:cNvSpPr>
              <a:spLocks noChangeShapeType="1"/>
            </p:cNvSpPr>
            <p:nvPr/>
          </p:nvSpPr>
          <p:spPr bwMode="auto">
            <a:xfrm>
              <a:off x="6794500"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10" name="Line 120">
              <a:extLst>
                <a:ext uri="{FF2B5EF4-FFF2-40B4-BE49-F238E27FC236}">
                  <a16:creationId xmlns:a16="http://schemas.microsoft.com/office/drawing/2014/main" id="{1C2D2EE1-E0A6-4103-B769-D9611EFFDC88}"/>
                </a:ext>
              </a:extLst>
            </p:cNvPr>
            <p:cNvSpPr>
              <a:spLocks noChangeShapeType="1"/>
            </p:cNvSpPr>
            <p:nvPr/>
          </p:nvSpPr>
          <p:spPr bwMode="auto">
            <a:xfrm>
              <a:off x="6969125"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11" name="Line 121">
              <a:extLst>
                <a:ext uri="{FF2B5EF4-FFF2-40B4-BE49-F238E27FC236}">
                  <a16:creationId xmlns:a16="http://schemas.microsoft.com/office/drawing/2014/main" id="{B7BDE0CD-E0D6-4FE1-8A8E-E5DF9F112761}"/>
                </a:ext>
              </a:extLst>
            </p:cNvPr>
            <p:cNvSpPr>
              <a:spLocks noChangeShapeType="1"/>
            </p:cNvSpPr>
            <p:nvPr/>
          </p:nvSpPr>
          <p:spPr bwMode="auto">
            <a:xfrm>
              <a:off x="7065963"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12" name="Line 122">
              <a:extLst>
                <a:ext uri="{FF2B5EF4-FFF2-40B4-BE49-F238E27FC236}">
                  <a16:creationId xmlns:a16="http://schemas.microsoft.com/office/drawing/2014/main" id="{920B01EF-1CCF-4356-9613-EC069B88EEEA}"/>
                </a:ext>
              </a:extLst>
            </p:cNvPr>
            <p:cNvSpPr>
              <a:spLocks noChangeShapeType="1"/>
            </p:cNvSpPr>
            <p:nvPr/>
          </p:nvSpPr>
          <p:spPr bwMode="auto">
            <a:xfrm>
              <a:off x="7267575" y="3197225"/>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23" name="Freeform 151">
              <a:extLst>
                <a:ext uri="{FF2B5EF4-FFF2-40B4-BE49-F238E27FC236}">
                  <a16:creationId xmlns:a16="http://schemas.microsoft.com/office/drawing/2014/main" id="{67FEE3C2-5ADE-4338-8973-62F919A07AC1}"/>
                </a:ext>
              </a:extLst>
            </p:cNvPr>
            <p:cNvSpPr>
              <a:spLocks/>
            </p:cNvSpPr>
            <p:nvPr/>
          </p:nvSpPr>
          <p:spPr bwMode="auto">
            <a:xfrm>
              <a:off x="1447800" y="1419225"/>
              <a:ext cx="5737225" cy="2247900"/>
            </a:xfrm>
            <a:custGeom>
              <a:avLst/>
              <a:gdLst>
                <a:gd name="T0" fmla="*/ 0 w 3614"/>
                <a:gd name="T1" fmla="*/ 0 h 1416"/>
                <a:gd name="T2" fmla="*/ 83 w 3614"/>
                <a:gd name="T3" fmla="*/ 12 h 1416"/>
                <a:gd name="T4" fmla="*/ 89 w 3614"/>
                <a:gd name="T5" fmla="*/ 36 h 1416"/>
                <a:gd name="T6" fmla="*/ 135 w 3614"/>
                <a:gd name="T7" fmla="*/ 48 h 1416"/>
                <a:gd name="T8" fmla="*/ 210 w 3614"/>
                <a:gd name="T9" fmla="*/ 60 h 1416"/>
                <a:gd name="T10" fmla="*/ 223 w 3614"/>
                <a:gd name="T11" fmla="*/ 84 h 1416"/>
                <a:gd name="T12" fmla="*/ 248 w 3614"/>
                <a:gd name="T13" fmla="*/ 108 h 1416"/>
                <a:gd name="T14" fmla="*/ 255 w 3614"/>
                <a:gd name="T15" fmla="*/ 120 h 1416"/>
                <a:gd name="T16" fmla="*/ 258 w 3614"/>
                <a:gd name="T17" fmla="*/ 169 h 1416"/>
                <a:gd name="T18" fmla="*/ 262 w 3614"/>
                <a:gd name="T19" fmla="*/ 181 h 1416"/>
                <a:gd name="T20" fmla="*/ 268 w 3614"/>
                <a:gd name="T21" fmla="*/ 231 h 1416"/>
                <a:gd name="T22" fmla="*/ 271 w 3614"/>
                <a:gd name="T23" fmla="*/ 283 h 1416"/>
                <a:gd name="T24" fmla="*/ 274 w 3614"/>
                <a:gd name="T25" fmla="*/ 309 h 1416"/>
                <a:gd name="T26" fmla="*/ 290 w 3614"/>
                <a:gd name="T27" fmla="*/ 336 h 1416"/>
                <a:gd name="T28" fmla="*/ 297 w 3614"/>
                <a:gd name="T29" fmla="*/ 364 h 1416"/>
                <a:gd name="T30" fmla="*/ 304 w 3614"/>
                <a:gd name="T31" fmla="*/ 378 h 1416"/>
                <a:gd name="T32" fmla="*/ 384 w 3614"/>
                <a:gd name="T33" fmla="*/ 391 h 1416"/>
                <a:gd name="T34" fmla="*/ 387 w 3614"/>
                <a:gd name="T35" fmla="*/ 420 h 1416"/>
                <a:gd name="T36" fmla="*/ 404 w 3614"/>
                <a:gd name="T37" fmla="*/ 434 h 1416"/>
                <a:gd name="T38" fmla="*/ 423 w 3614"/>
                <a:gd name="T39" fmla="*/ 448 h 1416"/>
                <a:gd name="T40" fmla="*/ 427 w 3614"/>
                <a:gd name="T41" fmla="*/ 477 h 1416"/>
                <a:gd name="T42" fmla="*/ 521 w 3614"/>
                <a:gd name="T43" fmla="*/ 491 h 1416"/>
                <a:gd name="T44" fmla="*/ 536 w 3614"/>
                <a:gd name="T45" fmla="*/ 521 h 1416"/>
                <a:gd name="T46" fmla="*/ 540 w 3614"/>
                <a:gd name="T47" fmla="*/ 566 h 1416"/>
                <a:gd name="T48" fmla="*/ 543 w 3614"/>
                <a:gd name="T49" fmla="*/ 580 h 1416"/>
                <a:gd name="T50" fmla="*/ 549 w 3614"/>
                <a:gd name="T51" fmla="*/ 624 h 1416"/>
                <a:gd name="T52" fmla="*/ 553 w 3614"/>
                <a:gd name="T53" fmla="*/ 714 h 1416"/>
                <a:gd name="T54" fmla="*/ 556 w 3614"/>
                <a:gd name="T55" fmla="*/ 730 h 1416"/>
                <a:gd name="T56" fmla="*/ 563 w 3614"/>
                <a:gd name="T57" fmla="*/ 775 h 1416"/>
                <a:gd name="T58" fmla="*/ 569 w 3614"/>
                <a:gd name="T59" fmla="*/ 820 h 1416"/>
                <a:gd name="T60" fmla="*/ 646 w 3614"/>
                <a:gd name="T61" fmla="*/ 836 h 1416"/>
                <a:gd name="T62" fmla="*/ 809 w 3614"/>
                <a:gd name="T63" fmla="*/ 852 h 1416"/>
                <a:gd name="T64" fmla="*/ 812 w 3614"/>
                <a:gd name="T65" fmla="*/ 885 h 1416"/>
                <a:gd name="T66" fmla="*/ 815 w 3614"/>
                <a:gd name="T67" fmla="*/ 917 h 1416"/>
                <a:gd name="T68" fmla="*/ 822 w 3614"/>
                <a:gd name="T69" fmla="*/ 934 h 1416"/>
                <a:gd name="T70" fmla="*/ 825 w 3614"/>
                <a:gd name="T71" fmla="*/ 983 h 1416"/>
                <a:gd name="T72" fmla="*/ 828 w 3614"/>
                <a:gd name="T73" fmla="*/ 1018 h 1416"/>
                <a:gd name="T74" fmla="*/ 864 w 3614"/>
                <a:gd name="T75" fmla="*/ 1035 h 1416"/>
                <a:gd name="T76" fmla="*/ 899 w 3614"/>
                <a:gd name="T77" fmla="*/ 1070 h 1416"/>
                <a:gd name="T78" fmla="*/ 1068 w 3614"/>
                <a:gd name="T79" fmla="*/ 1088 h 1416"/>
                <a:gd name="T80" fmla="*/ 1081 w 3614"/>
                <a:gd name="T81" fmla="*/ 1107 h 1416"/>
                <a:gd name="T82" fmla="*/ 1084 w 3614"/>
                <a:gd name="T83" fmla="*/ 1144 h 1416"/>
                <a:gd name="T84" fmla="*/ 1357 w 3614"/>
                <a:gd name="T85" fmla="*/ 1184 h 1416"/>
                <a:gd name="T86" fmla="*/ 1460 w 3614"/>
                <a:gd name="T87" fmla="*/ 1204 h 1416"/>
                <a:gd name="T88" fmla="*/ 1606 w 3614"/>
                <a:gd name="T89" fmla="*/ 1248 h 1416"/>
                <a:gd name="T90" fmla="*/ 1631 w 3614"/>
                <a:gd name="T91" fmla="*/ 1271 h 1416"/>
                <a:gd name="T92" fmla="*/ 1929 w 3614"/>
                <a:gd name="T93" fmla="*/ 1293 h 1416"/>
                <a:gd name="T94" fmla="*/ 3031 w 3614"/>
                <a:gd name="T95" fmla="*/ 1416 h 1416"/>
                <a:gd name="T96" fmla="*/ 3209 w 3614"/>
                <a:gd name="T97" fmla="*/ 1416 h 1416"/>
                <a:gd name="T98" fmla="*/ 3267 w 3614"/>
                <a:gd name="T99" fmla="*/ 1416 h 1416"/>
                <a:gd name="T100" fmla="*/ 3614 w 3614"/>
                <a:gd name="T101" fmla="*/ 1416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14" h="1416">
                  <a:moveTo>
                    <a:pt x="0" y="0"/>
                  </a:moveTo>
                  <a:lnTo>
                    <a:pt x="0" y="0"/>
                  </a:lnTo>
                  <a:lnTo>
                    <a:pt x="0" y="0"/>
                  </a:lnTo>
                  <a:lnTo>
                    <a:pt x="0" y="0"/>
                  </a:lnTo>
                  <a:lnTo>
                    <a:pt x="58" y="0"/>
                  </a:lnTo>
                  <a:lnTo>
                    <a:pt x="58" y="12"/>
                  </a:lnTo>
                  <a:lnTo>
                    <a:pt x="58" y="12"/>
                  </a:lnTo>
                  <a:lnTo>
                    <a:pt x="83" y="12"/>
                  </a:lnTo>
                  <a:lnTo>
                    <a:pt x="83" y="25"/>
                  </a:lnTo>
                  <a:lnTo>
                    <a:pt x="83" y="25"/>
                  </a:lnTo>
                  <a:lnTo>
                    <a:pt x="89" y="25"/>
                  </a:lnTo>
                  <a:lnTo>
                    <a:pt x="89" y="36"/>
                  </a:lnTo>
                  <a:lnTo>
                    <a:pt x="89" y="36"/>
                  </a:lnTo>
                  <a:lnTo>
                    <a:pt x="135" y="36"/>
                  </a:lnTo>
                  <a:lnTo>
                    <a:pt x="135" y="48"/>
                  </a:lnTo>
                  <a:lnTo>
                    <a:pt x="135" y="48"/>
                  </a:lnTo>
                  <a:lnTo>
                    <a:pt x="164" y="48"/>
                  </a:lnTo>
                  <a:lnTo>
                    <a:pt x="164" y="60"/>
                  </a:lnTo>
                  <a:lnTo>
                    <a:pt x="164" y="60"/>
                  </a:lnTo>
                  <a:lnTo>
                    <a:pt x="210" y="60"/>
                  </a:lnTo>
                  <a:lnTo>
                    <a:pt x="210" y="72"/>
                  </a:lnTo>
                  <a:lnTo>
                    <a:pt x="210" y="72"/>
                  </a:lnTo>
                  <a:lnTo>
                    <a:pt x="223" y="72"/>
                  </a:lnTo>
                  <a:lnTo>
                    <a:pt x="223" y="84"/>
                  </a:lnTo>
                  <a:lnTo>
                    <a:pt x="223" y="84"/>
                  </a:lnTo>
                  <a:lnTo>
                    <a:pt x="248" y="84"/>
                  </a:lnTo>
                  <a:lnTo>
                    <a:pt x="248" y="108"/>
                  </a:lnTo>
                  <a:lnTo>
                    <a:pt x="248" y="108"/>
                  </a:lnTo>
                  <a:lnTo>
                    <a:pt x="252" y="108"/>
                  </a:lnTo>
                  <a:lnTo>
                    <a:pt x="252" y="120"/>
                  </a:lnTo>
                  <a:lnTo>
                    <a:pt x="252" y="120"/>
                  </a:lnTo>
                  <a:lnTo>
                    <a:pt x="255" y="120"/>
                  </a:lnTo>
                  <a:lnTo>
                    <a:pt x="255" y="156"/>
                  </a:lnTo>
                  <a:lnTo>
                    <a:pt x="255" y="156"/>
                  </a:lnTo>
                  <a:lnTo>
                    <a:pt x="258" y="156"/>
                  </a:lnTo>
                  <a:lnTo>
                    <a:pt x="258" y="169"/>
                  </a:lnTo>
                  <a:lnTo>
                    <a:pt x="258" y="169"/>
                  </a:lnTo>
                  <a:lnTo>
                    <a:pt x="262" y="169"/>
                  </a:lnTo>
                  <a:lnTo>
                    <a:pt x="262" y="181"/>
                  </a:lnTo>
                  <a:lnTo>
                    <a:pt x="262" y="181"/>
                  </a:lnTo>
                  <a:lnTo>
                    <a:pt x="265" y="181"/>
                  </a:lnTo>
                  <a:lnTo>
                    <a:pt x="265" y="231"/>
                  </a:lnTo>
                  <a:lnTo>
                    <a:pt x="265" y="231"/>
                  </a:lnTo>
                  <a:lnTo>
                    <a:pt x="268" y="231"/>
                  </a:lnTo>
                  <a:lnTo>
                    <a:pt x="268" y="257"/>
                  </a:lnTo>
                  <a:lnTo>
                    <a:pt x="268" y="257"/>
                  </a:lnTo>
                  <a:lnTo>
                    <a:pt x="271" y="257"/>
                  </a:lnTo>
                  <a:lnTo>
                    <a:pt x="271" y="283"/>
                  </a:lnTo>
                  <a:lnTo>
                    <a:pt x="271" y="283"/>
                  </a:lnTo>
                  <a:lnTo>
                    <a:pt x="274" y="283"/>
                  </a:lnTo>
                  <a:lnTo>
                    <a:pt x="274" y="309"/>
                  </a:lnTo>
                  <a:lnTo>
                    <a:pt x="274" y="309"/>
                  </a:lnTo>
                  <a:lnTo>
                    <a:pt x="281" y="309"/>
                  </a:lnTo>
                  <a:lnTo>
                    <a:pt x="281" y="336"/>
                  </a:lnTo>
                  <a:lnTo>
                    <a:pt x="281" y="336"/>
                  </a:lnTo>
                  <a:lnTo>
                    <a:pt x="290" y="336"/>
                  </a:lnTo>
                  <a:lnTo>
                    <a:pt x="290" y="350"/>
                  </a:lnTo>
                  <a:lnTo>
                    <a:pt x="290" y="350"/>
                  </a:lnTo>
                  <a:lnTo>
                    <a:pt x="297" y="350"/>
                  </a:lnTo>
                  <a:lnTo>
                    <a:pt x="297" y="364"/>
                  </a:lnTo>
                  <a:lnTo>
                    <a:pt x="297" y="364"/>
                  </a:lnTo>
                  <a:lnTo>
                    <a:pt x="304" y="364"/>
                  </a:lnTo>
                  <a:lnTo>
                    <a:pt x="304" y="378"/>
                  </a:lnTo>
                  <a:lnTo>
                    <a:pt x="304" y="378"/>
                  </a:lnTo>
                  <a:lnTo>
                    <a:pt x="329" y="378"/>
                  </a:lnTo>
                  <a:lnTo>
                    <a:pt x="329" y="391"/>
                  </a:lnTo>
                  <a:lnTo>
                    <a:pt x="329" y="391"/>
                  </a:lnTo>
                  <a:lnTo>
                    <a:pt x="384" y="391"/>
                  </a:lnTo>
                  <a:lnTo>
                    <a:pt x="384" y="406"/>
                  </a:lnTo>
                  <a:lnTo>
                    <a:pt x="384" y="406"/>
                  </a:lnTo>
                  <a:lnTo>
                    <a:pt x="387" y="406"/>
                  </a:lnTo>
                  <a:lnTo>
                    <a:pt x="387" y="420"/>
                  </a:lnTo>
                  <a:lnTo>
                    <a:pt x="387" y="420"/>
                  </a:lnTo>
                  <a:lnTo>
                    <a:pt x="404" y="420"/>
                  </a:lnTo>
                  <a:lnTo>
                    <a:pt x="404" y="434"/>
                  </a:lnTo>
                  <a:lnTo>
                    <a:pt x="404" y="434"/>
                  </a:lnTo>
                  <a:lnTo>
                    <a:pt x="407" y="434"/>
                  </a:lnTo>
                  <a:lnTo>
                    <a:pt x="407" y="448"/>
                  </a:lnTo>
                  <a:lnTo>
                    <a:pt x="407" y="448"/>
                  </a:lnTo>
                  <a:lnTo>
                    <a:pt x="423" y="448"/>
                  </a:lnTo>
                  <a:lnTo>
                    <a:pt x="423" y="462"/>
                  </a:lnTo>
                  <a:lnTo>
                    <a:pt x="423" y="462"/>
                  </a:lnTo>
                  <a:lnTo>
                    <a:pt x="427" y="462"/>
                  </a:lnTo>
                  <a:lnTo>
                    <a:pt x="427" y="477"/>
                  </a:lnTo>
                  <a:lnTo>
                    <a:pt x="427" y="477"/>
                  </a:lnTo>
                  <a:lnTo>
                    <a:pt x="521" y="477"/>
                  </a:lnTo>
                  <a:lnTo>
                    <a:pt x="521" y="491"/>
                  </a:lnTo>
                  <a:lnTo>
                    <a:pt x="521" y="491"/>
                  </a:lnTo>
                  <a:lnTo>
                    <a:pt x="527" y="491"/>
                  </a:lnTo>
                  <a:lnTo>
                    <a:pt x="527" y="521"/>
                  </a:lnTo>
                  <a:lnTo>
                    <a:pt x="527" y="521"/>
                  </a:lnTo>
                  <a:lnTo>
                    <a:pt x="536" y="521"/>
                  </a:lnTo>
                  <a:lnTo>
                    <a:pt x="536" y="536"/>
                  </a:lnTo>
                  <a:lnTo>
                    <a:pt x="536" y="536"/>
                  </a:lnTo>
                  <a:lnTo>
                    <a:pt x="540" y="536"/>
                  </a:lnTo>
                  <a:lnTo>
                    <a:pt x="540" y="566"/>
                  </a:lnTo>
                  <a:lnTo>
                    <a:pt x="540" y="566"/>
                  </a:lnTo>
                  <a:lnTo>
                    <a:pt x="543" y="566"/>
                  </a:lnTo>
                  <a:lnTo>
                    <a:pt x="543" y="580"/>
                  </a:lnTo>
                  <a:lnTo>
                    <a:pt x="543" y="580"/>
                  </a:lnTo>
                  <a:lnTo>
                    <a:pt x="546" y="580"/>
                  </a:lnTo>
                  <a:lnTo>
                    <a:pt x="546" y="624"/>
                  </a:lnTo>
                  <a:lnTo>
                    <a:pt x="546" y="624"/>
                  </a:lnTo>
                  <a:lnTo>
                    <a:pt x="549" y="624"/>
                  </a:lnTo>
                  <a:lnTo>
                    <a:pt x="549" y="699"/>
                  </a:lnTo>
                  <a:lnTo>
                    <a:pt x="549" y="699"/>
                  </a:lnTo>
                  <a:lnTo>
                    <a:pt x="553" y="699"/>
                  </a:lnTo>
                  <a:lnTo>
                    <a:pt x="553" y="714"/>
                  </a:lnTo>
                  <a:lnTo>
                    <a:pt x="553" y="714"/>
                  </a:lnTo>
                  <a:lnTo>
                    <a:pt x="556" y="714"/>
                  </a:lnTo>
                  <a:lnTo>
                    <a:pt x="556" y="730"/>
                  </a:lnTo>
                  <a:lnTo>
                    <a:pt x="556" y="730"/>
                  </a:lnTo>
                  <a:lnTo>
                    <a:pt x="560" y="730"/>
                  </a:lnTo>
                  <a:lnTo>
                    <a:pt x="560" y="775"/>
                  </a:lnTo>
                  <a:lnTo>
                    <a:pt x="560" y="775"/>
                  </a:lnTo>
                  <a:lnTo>
                    <a:pt x="563" y="775"/>
                  </a:lnTo>
                  <a:lnTo>
                    <a:pt x="563" y="790"/>
                  </a:lnTo>
                  <a:lnTo>
                    <a:pt x="563" y="790"/>
                  </a:lnTo>
                  <a:lnTo>
                    <a:pt x="569" y="790"/>
                  </a:lnTo>
                  <a:lnTo>
                    <a:pt x="569" y="820"/>
                  </a:lnTo>
                  <a:lnTo>
                    <a:pt x="569" y="820"/>
                  </a:lnTo>
                  <a:lnTo>
                    <a:pt x="646" y="820"/>
                  </a:lnTo>
                  <a:lnTo>
                    <a:pt x="646" y="836"/>
                  </a:lnTo>
                  <a:lnTo>
                    <a:pt x="646" y="836"/>
                  </a:lnTo>
                  <a:lnTo>
                    <a:pt x="806" y="836"/>
                  </a:lnTo>
                  <a:lnTo>
                    <a:pt x="806" y="852"/>
                  </a:lnTo>
                  <a:lnTo>
                    <a:pt x="806" y="852"/>
                  </a:lnTo>
                  <a:lnTo>
                    <a:pt x="809" y="852"/>
                  </a:lnTo>
                  <a:lnTo>
                    <a:pt x="809" y="869"/>
                  </a:lnTo>
                  <a:lnTo>
                    <a:pt x="809" y="869"/>
                  </a:lnTo>
                  <a:lnTo>
                    <a:pt x="812" y="869"/>
                  </a:lnTo>
                  <a:lnTo>
                    <a:pt x="812" y="885"/>
                  </a:lnTo>
                  <a:lnTo>
                    <a:pt x="812" y="885"/>
                  </a:lnTo>
                  <a:lnTo>
                    <a:pt x="815" y="885"/>
                  </a:lnTo>
                  <a:lnTo>
                    <a:pt x="815" y="917"/>
                  </a:lnTo>
                  <a:lnTo>
                    <a:pt x="815" y="917"/>
                  </a:lnTo>
                  <a:lnTo>
                    <a:pt x="819" y="917"/>
                  </a:lnTo>
                  <a:lnTo>
                    <a:pt x="819" y="934"/>
                  </a:lnTo>
                  <a:lnTo>
                    <a:pt x="819" y="934"/>
                  </a:lnTo>
                  <a:lnTo>
                    <a:pt x="822" y="934"/>
                  </a:lnTo>
                  <a:lnTo>
                    <a:pt x="822" y="967"/>
                  </a:lnTo>
                  <a:lnTo>
                    <a:pt x="822" y="967"/>
                  </a:lnTo>
                  <a:lnTo>
                    <a:pt x="825" y="967"/>
                  </a:lnTo>
                  <a:lnTo>
                    <a:pt x="825" y="983"/>
                  </a:lnTo>
                  <a:lnTo>
                    <a:pt x="825" y="983"/>
                  </a:lnTo>
                  <a:lnTo>
                    <a:pt x="828" y="983"/>
                  </a:lnTo>
                  <a:lnTo>
                    <a:pt x="828" y="1018"/>
                  </a:lnTo>
                  <a:lnTo>
                    <a:pt x="828" y="1018"/>
                  </a:lnTo>
                  <a:lnTo>
                    <a:pt x="850" y="1018"/>
                  </a:lnTo>
                  <a:lnTo>
                    <a:pt x="850" y="1035"/>
                  </a:lnTo>
                  <a:lnTo>
                    <a:pt x="850" y="1035"/>
                  </a:lnTo>
                  <a:lnTo>
                    <a:pt x="864" y="1035"/>
                  </a:lnTo>
                  <a:lnTo>
                    <a:pt x="864" y="1053"/>
                  </a:lnTo>
                  <a:lnTo>
                    <a:pt x="864" y="1053"/>
                  </a:lnTo>
                  <a:lnTo>
                    <a:pt x="899" y="1053"/>
                  </a:lnTo>
                  <a:lnTo>
                    <a:pt x="899" y="1070"/>
                  </a:lnTo>
                  <a:lnTo>
                    <a:pt x="899" y="1070"/>
                  </a:lnTo>
                  <a:lnTo>
                    <a:pt x="1068" y="1070"/>
                  </a:lnTo>
                  <a:lnTo>
                    <a:pt x="1068" y="1088"/>
                  </a:lnTo>
                  <a:lnTo>
                    <a:pt x="1068" y="1088"/>
                  </a:lnTo>
                  <a:lnTo>
                    <a:pt x="1074" y="1088"/>
                  </a:lnTo>
                  <a:lnTo>
                    <a:pt x="1074" y="1107"/>
                  </a:lnTo>
                  <a:lnTo>
                    <a:pt x="1074" y="1107"/>
                  </a:lnTo>
                  <a:lnTo>
                    <a:pt x="1081" y="1107"/>
                  </a:lnTo>
                  <a:lnTo>
                    <a:pt x="1081" y="1126"/>
                  </a:lnTo>
                  <a:lnTo>
                    <a:pt x="1081" y="1126"/>
                  </a:lnTo>
                  <a:lnTo>
                    <a:pt x="1084" y="1126"/>
                  </a:lnTo>
                  <a:lnTo>
                    <a:pt x="1084" y="1144"/>
                  </a:lnTo>
                  <a:lnTo>
                    <a:pt x="1084" y="1144"/>
                  </a:lnTo>
                  <a:lnTo>
                    <a:pt x="1357" y="1144"/>
                  </a:lnTo>
                  <a:lnTo>
                    <a:pt x="1357" y="1184"/>
                  </a:lnTo>
                  <a:lnTo>
                    <a:pt x="1357" y="1184"/>
                  </a:lnTo>
                  <a:lnTo>
                    <a:pt x="1379" y="1184"/>
                  </a:lnTo>
                  <a:lnTo>
                    <a:pt x="1379" y="1204"/>
                  </a:lnTo>
                  <a:lnTo>
                    <a:pt x="1379" y="1204"/>
                  </a:lnTo>
                  <a:lnTo>
                    <a:pt x="1460" y="1204"/>
                  </a:lnTo>
                  <a:lnTo>
                    <a:pt x="1460" y="1225"/>
                  </a:lnTo>
                  <a:lnTo>
                    <a:pt x="1460" y="1225"/>
                  </a:lnTo>
                  <a:lnTo>
                    <a:pt x="1606" y="1225"/>
                  </a:lnTo>
                  <a:lnTo>
                    <a:pt x="1606" y="1248"/>
                  </a:lnTo>
                  <a:lnTo>
                    <a:pt x="1606" y="1248"/>
                  </a:lnTo>
                  <a:lnTo>
                    <a:pt x="1631" y="1248"/>
                  </a:lnTo>
                  <a:lnTo>
                    <a:pt x="1631" y="1271"/>
                  </a:lnTo>
                  <a:lnTo>
                    <a:pt x="1631" y="1271"/>
                  </a:lnTo>
                  <a:lnTo>
                    <a:pt x="1655" y="1271"/>
                  </a:lnTo>
                  <a:lnTo>
                    <a:pt x="1655" y="1293"/>
                  </a:lnTo>
                  <a:lnTo>
                    <a:pt x="1655" y="1293"/>
                  </a:lnTo>
                  <a:lnTo>
                    <a:pt x="1929" y="1293"/>
                  </a:lnTo>
                  <a:lnTo>
                    <a:pt x="1929" y="1326"/>
                  </a:lnTo>
                  <a:lnTo>
                    <a:pt x="1929" y="1326"/>
                  </a:lnTo>
                  <a:lnTo>
                    <a:pt x="3031" y="1326"/>
                  </a:lnTo>
                  <a:lnTo>
                    <a:pt x="3031" y="1416"/>
                  </a:lnTo>
                  <a:lnTo>
                    <a:pt x="3031" y="1416"/>
                  </a:lnTo>
                  <a:lnTo>
                    <a:pt x="3209" y="1416"/>
                  </a:lnTo>
                  <a:lnTo>
                    <a:pt x="3209" y="1416"/>
                  </a:lnTo>
                  <a:lnTo>
                    <a:pt x="3209" y="1416"/>
                  </a:lnTo>
                  <a:lnTo>
                    <a:pt x="3251" y="1416"/>
                  </a:lnTo>
                  <a:lnTo>
                    <a:pt x="3251" y="1416"/>
                  </a:lnTo>
                  <a:lnTo>
                    <a:pt x="3251" y="1416"/>
                  </a:lnTo>
                  <a:lnTo>
                    <a:pt x="3267" y="1416"/>
                  </a:lnTo>
                  <a:lnTo>
                    <a:pt x="3267" y="1416"/>
                  </a:lnTo>
                  <a:lnTo>
                    <a:pt x="3267" y="1416"/>
                  </a:lnTo>
                  <a:lnTo>
                    <a:pt x="3614" y="1416"/>
                  </a:lnTo>
                  <a:lnTo>
                    <a:pt x="3614" y="1416"/>
                  </a:lnTo>
                </a:path>
              </a:pathLst>
            </a:custGeom>
            <a:noFill/>
            <a:ln w="19050"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6" name="Line 180">
              <a:extLst>
                <a:ext uri="{FF2B5EF4-FFF2-40B4-BE49-F238E27FC236}">
                  <a16:creationId xmlns:a16="http://schemas.microsoft.com/office/drawing/2014/main" id="{0C8AF307-673B-4E4C-AB5E-1D8114F9581C}"/>
                </a:ext>
              </a:extLst>
            </p:cNvPr>
            <p:cNvSpPr>
              <a:spLocks noChangeShapeType="1"/>
            </p:cNvSpPr>
            <p:nvPr/>
          </p:nvSpPr>
          <p:spPr bwMode="auto">
            <a:xfrm>
              <a:off x="1452563" y="13747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000" dirty="0">
                <a:solidFill>
                  <a:srgbClr val="000000"/>
                </a:solidFill>
                <a:latin typeface="Arial"/>
              </a:endParaRPr>
            </a:p>
          </p:txBody>
        </p:sp>
        <p:sp>
          <p:nvSpPr>
            <p:cNvPr id="47" name="Line 181">
              <a:extLst>
                <a:ext uri="{FF2B5EF4-FFF2-40B4-BE49-F238E27FC236}">
                  <a16:creationId xmlns:a16="http://schemas.microsoft.com/office/drawing/2014/main" id="{F6B752FD-9D39-4392-897E-88DB04348C3C}"/>
                </a:ext>
              </a:extLst>
            </p:cNvPr>
            <p:cNvSpPr>
              <a:spLocks noChangeShapeType="1"/>
            </p:cNvSpPr>
            <p:nvPr/>
          </p:nvSpPr>
          <p:spPr bwMode="auto">
            <a:xfrm>
              <a:off x="1744663" y="14700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8" name="Line 182">
              <a:extLst>
                <a:ext uri="{FF2B5EF4-FFF2-40B4-BE49-F238E27FC236}">
                  <a16:creationId xmlns:a16="http://schemas.microsoft.com/office/drawing/2014/main" id="{06E4B505-B2A8-4908-963C-41D53D1563D0}"/>
                </a:ext>
              </a:extLst>
            </p:cNvPr>
            <p:cNvSpPr>
              <a:spLocks noChangeShapeType="1"/>
            </p:cNvSpPr>
            <p:nvPr/>
          </p:nvSpPr>
          <p:spPr bwMode="auto">
            <a:xfrm>
              <a:off x="1841500" y="15462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9" name="Line 183">
              <a:extLst>
                <a:ext uri="{FF2B5EF4-FFF2-40B4-BE49-F238E27FC236}">
                  <a16:creationId xmlns:a16="http://schemas.microsoft.com/office/drawing/2014/main" id="{0556E290-921E-492B-8C87-A9C2BB80AF30}"/>
                </a:ext>
              </a:extLst>
            </p:cNvPr>
            <p:cNvSpPr>
              <a:spLocks noChangeShapeType="1"/>
            </p:cNvSpPr>
            <p:nvPr/>
          </p:nvSpPr>
          <p:spPr bwMode="auto">
            <a:xfrm>
              <a:off x="1852613" y="1624013"/>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0" name="Line 184">
              <a:extLst>
                <a:ext uri="{FF2B5EF4-FFF2-40B4-BE49-F238E27FC236}">
                  <a16:creationId xmlns:a16="http://schemas.microsoft.com/office/drawing/2014/main" id="{70B44079-C996-42DD-A502-4BD0B844CD52}"/>
                </a:ext>
              </a:extLst>
            </p:cNvPr>
            <p:cNvSpPr>
              <a:spLocks noChangeShapeType="1"/>
            </p:cNvSpPr>
            <p:nvPr/>
          </p:nvSpPr>
          <p:spPr bwMode="auto">
            <a:xfrm>
              <a:off x="1863725" y="16621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1" name="Line 185">
              <a:extLst>
                <a:ext uri="{FF2B5EF4-FFF2-40B4-BE49-F238E27FC236}">
                  <a16:creationId xmlns:a16="http://schemas.microsoft.com/office/drawing/2014/main" id="{073DF2A9-6294-4CBF-8358-8F048FF31899}"/>
                </a:ext>
              </a:extLst>
            </p:cNvPr>
            <p:cNvSpPr>
              <a:spLocks noChangeShapeType="1"/>
            </p:cNvSpPr>
            <p:nvPr/>
          </p:nvSpPr>
          <p:spPr bwMode="auto">
            <a:xfrm>
              <a:off x="1873250" y="178276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2" name="Line 186">
              <a:extLst>
                <a:ext uri="{FF2B5EF4-FFF2-40B4-BE49-F238E27FC236}">
                  <a16:creationId xmlns:a16="http://schemas.microsoft.com/office/drawing/2014/main" id="{9F438DB5-EF89-44AD-9AC6-D99BFC0A5EDE}"/>
                </a:ext>
              </a:extLst>
            </p:cNvPr>
            <p:cNvSpPr>
              <a:spLocks noChangeShapeType="1"/>
            </p:cNvSpPr>
            <p:nvPr/>
          </p:nvSpPr>
          <p:spPr bwMode="auto">
            <a:xfrm>
              <a:off x="1878013" y="182403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3" name="Line 187">
              <a:extLst>
                <a:ext uri="{FF2B5EF4-FFF2-40B4-BE49-F238E27FC236}">
                  <a16:creationId xmlns:a16="http://schemas.microsoft.com/office/drawing/2014/main" id="{50FBCA02-1B8D-4741-A0CC-1A74322B6056}"/>
                </a:ext>
              </a:extLst>
            </p:cNvPr>
            <p:cNvSpPr>
              <a:spLocks noChangeShapeType="1"/>
            </p:cNvSpPr>
            <p:nvPr/>
          </p:nvSpPr>
          <p:spPr bwMode="auto">
            <a:xfrm>
              <a:off x="1882775" y="18653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4" name="Line 188">
              <a:extLst>
                <a:ext uri="{FF2B5EF4-FFF2-40B4-BE49-F238E27FC236}">
                  <a16:creationId xmlns:a16="http://schemas.microsoft.com/office/drawing/2014/main" id="{0109CC7D-6B31-4ED3-9E5E-9EE107967DDA}"/>
                </a:ext>
              </a:extLst>
            </p:cNvPr>
            <p:cNvSpPr>
              <a:spLocks noChangeShapeType="1"/>
            </p:cNvSpPr>
            <p:nvPr/>
          </p:nvSpPr>
          <p:spPr bwMode="auto">
            <a:xfrm>
              <a:off x="1887538" y="18653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5" name="Line 189">
              <a:extLst>
                <a:ext uri="{FF2B5EF4-FFF2-40B4-BE49-F238E27FC236}">
                  <a16:creationId xmlns:a16="http://schemas.microsoft.com/office/drawing/2014/main" id="{27E99CA2-A947-4615-ACD2-81201F49D256}"/>
                </a:ext>
              </a:extLst>
            </p:cNvPr>
            <p:cNvSpPr>
              <a:spLocks noChangeShapeType="1"/>
            </p:cNvSpPr>
            <p:nvPr/>
          </p:nvSpPr>
          <p:spPr bwMode="auto">
            <a:xfrm>
              <a:off x="1903413" y="19081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6" name="Line 190">
              <a:extLst>
                <a:ext uri="{FF2B5EF4-FFF2-40B4-BE49-F238E27FC236}">
                  <a16:creationId xmlns:a16="http://schemas.microsoft.com/office/drawing/2014/main" id="{5F1D0FFF-2DD9-4868-9017-54A4A69B501A}"/>
                </a:ext>
              </a:extLst>
            </p:cNvPr>
            <p:cNvSpPr>
              <a:spLocks noChangeShapeType="1"/>
            </p:cNvSpPr>
            <p:nvPr/>
          </p:nvSpPr>
          <p:spPr bwMode="auto">
            <a:xfrm>
              <a:off x="1951038" y="197485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7" name="Line 191">
              <a:extLst>
                <a:ext uri="{FF2B5EF4-FFF2-40B4-BE49-F238E27FC236}">
                  <a16:creationId xmlns:a16="http://schemas.microsoft.com/office/drawing/2014/main" id="{0DEE5CBF-A091-45A6-AF57-28CA005E8703}"/>
                </a:ext>
              </a:extLst>
            </p:cNvPr>
            <p:cNvSpPr>
              <a:spLocks noChangeShapeType="1"/>
            </p:cNvSpPr>
            <p:nvPr/>
          </p:nvSpPr>
          <p:spPr bwMode="auto">
            <a:xfrm>
              <a:off x="2032000" y="1997075"/>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8" name="Line 192">
              <a:extLst>
                <a:ext uri="{FF2B5EF4-FFF2-40B4-BE49-F238E27FC236}">
                  <a16:creationId xmlns:a16="http://schemas.microsoft.com/office/drawing/2014/main" id="{7C170CE9-3E5B-4247-AD49-9A87DB8C732D}"/>
                </a:ext>
              </a:extLst>
            </p:cNvPr>
            <p:cNvSpPr>
              <a:spLocks noChangeShapeType="1"/>
            </p:cNvSpPr>
            <p:nvPr/>
          </p:nvSpPr>
          <p:spPr bwMode="auto">
            <a:xfrm>
              <a:off x="2114550" y="20859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9" name="Line 193">
              <a:extLst>
                <a:ext uri="{FF2B5EF4-FFF2-40B4-BE49-F238E27FC236}">
                  <a16:creationId xmlns:a16="http://schemas.microsoft.com/office/drawing/2014/main" id="{8BB02675-C0B8-4F82-9DFE-E584A4FDAABB}"/>
                </a:ext>
              </a:extLst>
            </p:cNvPr>
            <p:cNvSpPr>
              <a:spLocks noChangeShapeType="1"/>
            </p:cNvSpPr>
            <p:nvPr/>
          </p:nvSpPr>
          <p:spPr bwMode="auto">
            <a:xfrm>
              <a:off x="2135188" y="21320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0" name="Line 194">
              <a:extLst>
                <a:ext uri="{FF2B5EF4-FFF2-40B4-BE49-F238E27FC236}">
                  <a16:creationId xmlns:a16="http://schemas.microsoft.com/office/drawing/2014/main" id="{0CC27C02-21CA-4DDC-96A4-17A28F3090AB}"/>
                </a:ext>
              </a:extLst>
            </p:cNvPr>
            <p:cNvSpPr>
              <a:spLocks noChangeShapeType="1"/>
            </p:cNvSpPr>
            <p:nvPr/>
          </p:nvSpPr>
          <p:spPr bwMode="auto">
            <a:xfrm>
              <a:off x="2181225" y="21320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1" name="Line 195">
              <a:extLst>
                <a:ext uri="{FF2B5EF4-FFF2-40B4-BE49-F238E27FC236}">
                  <a16:creationId xmlns:a16="http://schemas.microsoft.com/office/drawing/2014/main" id="{84CC7834-2B61-4009-8576-E32CC48BEA70}"/>
                </a:ext>
              </a:extLst>
            </p:cNvPr>
            <p:cNvSpPr>
              <a:spLocks noChangeShapeType="1"/>
            </p:cNvSpPr>
            <p:nvPr/>
          </p:nvSpPr>
          <p:spPr bwMode="auto">
            <a:xfrm>
              <a:off x="2192338" y="21320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2" name="Line 196">
              <a:extLst>
                <a:ext uri="{FF2B5EF4-FFF2-40B4-BE49-F238E27FC236}">
                  <a16:creationId xmlns:a16="http://schemas.microsoft.com/office/drawing/2014/main" id="{025774E5-C9BB-48F3-8ED3-104D81E2DD45}"/>
                </a:ext>
              </a:extLst>
            </p:cNvPr>
            <p:cNvSpPr>
              <a:spLocks noChangeShapeType="1"/>
            </p:cNvSpPr>
            <p:nvPr/>
          </p:nvSpPr>
          <p:spPr bwMode="auto">
            <a:xfrm>
              <a:off x="2314575" y="23653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3" name="Line 197">
              <a:extLst>
                <a:ext uri="{FF2B5EF4-FFF2-40B4-BE49-F238E27FC236}">
                  <a16:creationId xmlns:a16="http://schemas.microsoft.com/office/drawing/2014/main" id="{4E8355AC-B590-48A1-B6C0-EBCABC7DC703}"/>
                </a:ext>
              </a:extLst>
            </p:cNvPr>
            <p:cNvSpPr>
              <a:spLocks noChangeShapeType="1"/>
            </p:cNvSpPr>
            <p:nvPr/>
          </p:nvSpPr>
          <p:spPr bwMode="auto">
            <a:xfrm>
              <a:off x="2319338" y="248443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4" name="Line 198">
              <a:extLst>
                <a:ext uri="{FF2B5EF4-FFF2-40B4-BE49-F238E27FC236}">
                  <a16:creationId xmlns:a16="http://schemas.microsoft.com/office/drawing/2014/main" id="{8C0B4367-07F3-42A2-B896-7B5DBCCA283B}"/>
                </a:ext>
              </a:extLst>
            </p:cNvPr>
            <p:cNvSpPr>
              <a:spLocks noChangeShapeType="1"/>
            </p:cNvSpPr>
            <p:nvPr/>
          </p:nvSpPr>
          <p:spPr bwMode="auto">
            <a:xfrm>
              <a:off x="2428875" y="26765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5" name="Line 199">
              <a:extLst>
                <a:ext uri="{FF2B5EF4-FFF2-40B4-BE49-F238E27FC236}">
                  <a16:creationId xmlns:a16="http://schemas.microsoft.com/office/drawing/2014/main" id="{56A4C466-0D89-4F14-AFB7-578101EB0AFD}"/>
                </a:ext>
              </a:extLst>
            </p:cNvPr>
            <p:cNvSpPr>
              <a:spLocks noChangeShapeType="1"/>
            </p:cNvSpPr>
            <p:nvPr/>
          </p:nvSpPr>
          <p:spPr bwMode="auto">
            <a:xfrm>
              <a:off x="2535238" y="27019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6" name="Line 200">
              <a:extLst>
                <a:ext uri="{FF2B5EF4-FFF2-40B4-BE49-F238E27FC236}">
                  <a16:creationId xmlns:a16="http://schemas.microsoft.com/office/drawing/2014/main" id="{20B04462-587F-4CEC-BD38-C8064AB82BF6}"/>
                </a:ext>
              </a:extLst>
            </p:cNvPr>
            <p:cNvSpPr>
              <a:spLocks noChangeShapeType="1"/>
            </p:cNvSpPr>
            <p:nvPr/>
          </p:nvSpPr>
          <p:spPr bwMode="auto">
            <a:xfrm>
              <a:off x="2644775" y="27019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7" name="Line 201">
              <a:extLst>
                <a:ext uri="{FF2B5EF4-FFF2-40B4-BE49-F238E27FC236}">
                  <a16:creationId xmlns:a16="http://schemas.microsoft.com/office/drawing/2014/main" id="{08A3AACC-B2C2-421B-B27B-DE50909997EC}"/>
                </a:ext>
              </a:extLst>
            </p:cNvPr>
            <p:cNvSpPr>
              <a:spLocks noChangeShapeType="1"/>
            </p:cNvSpPr>
            <p:nvPr/>
          </p:nvSpPr>
          <p:spPr bwMode="auto">
            <a:xfrm>
              <a:off x="2670175" y="27019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8" name="Line 202">
              <a:extLst>
                <a:ext uri="{FF2B5EF4-FFF2-40B4-BE49-F238E27FC236}">
                  <a16:creationId xmlns:a16="http://schemas.microsoft.com/office/drawing/2014/main" id="{458C92A0-767F-44B1-8A58-ED61ECC9A507}"/>
                </a:ext>
              </a:extLst>
            </p:cNvPr>
            <p:cNvSpPr>
              <a:spLocks noChangeShapeType="1"/>
            </p:cNvSpPr>
            <p:nvPr/>
          </p:nvSpPr>
          <p:spPr bwMode="auto">
            <a:xfrm>
              <a:off x="2747963" y="28575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9" name="Line 203">
              <a:extLst>
                <a:ext uri="{FF2B5EF4-FFF2-40B4-BE49-F238E27FC236}">
                  <a16:creationId xmlns:a16="http://schemas.microsoft.com/office/drawing/2014/main" id="{17156E44-1383-45CD-81C4-1FB02BEC48C5}"/>
                </a:ext>
              </a:extLst>
            </p:cNvPr>
            <p:cNvSpPr>
              <a:spLocks noChangeShapeType="1"/>
            </p:cNvSpPr>
            <p:nvPr/>
          </p:nvSpPr>
          <p:spPr bwMode="auto">
            <a:xfrm>
              <a:off x="2752725" y="2909888"/>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0" name="Line 204">
              <a:extLst>
                <a:ext uri="{FF2B5EF4-FFF2-40B4-BE49-F238E27FC236}">
                  <a16:creationId xmlns:a16="http://schemas.microsoft.com/office/drawing/2014/main" id="{9D3FB65D-D8CB-44DC-AB12-97D6BA0E4ED3}"/>
                </a:ext>
              </a:extLst>
            </p:cNvPr>
            <p:cNvSpPr>
              <a:spLocks noChangeShapeType="1"/>
            </p:cNvSpPr>
            <p:nvPr/>
          </p:nvSpPr>
          <p:spPr bwMode="auto">
            <a:xfrm>
              <a:off x="2757488" y="2936875"/>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1" name="Line 205">
              <a:extLst>
                <a:ext uri="{FF2B5EF4-FFF2-40B4-BE49-F238E27FC236}">
                  <a16:creationId xmlns:a16="http://schemas.microsoft.com/office/drawing/2014/main" id="{50177F94-7200-4B65-B513-6E66EFBBA769}"/>
                </a:ext>
              </a:extLst>
            </p:cNvPr>
            <p:cNvSpPr>
              <a:spLocks noChangeShapeType="1"/>
            </p:cNvSpPr>
            <p:nvPr/>
          </p:nvSpPr>
          <p:spPr bwMode="auto">
            <a:xfrm>
              <a:off x="2835275" y="3046413"/>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2" name="Line 206">
              <a:extLst>
                <a:ext uri="{FF2B5EF4-FFF2-40B4-BE49-F238E27FC236}">
                  <a16:creationId xmlns:a16="http://schemas.microsoft.com/office/drawing/2014/main" id="{EAE83D45-0FF3-40E7-81B7-51512BB8FB45}"/>
                </a:ext>
              </a:extLst>
            </p:cNvPr>
            <p:cNvSpPr>
              <a:spLocks noChangeShapeType="1"/>
            </p:cNvSpPr>
            <p:nvPr/>
          </p:nvSpPr>
          <p:spPr bwMode="auto">
            <a:xfrm>
              <a:off x="2952750" y="30734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3" name="Line 207">
              <a:extLst>
                <a:ext uri="{FF2B5EF4-FFF2-40B4-BE49-F238E27FC236}">
                  <a16:creationId xmlns:a16="http://schemas.microsoft.com/office/drawing/2014/main" id="{EF65CBCC-4A9E-48E3-B79A-6867E913BA47}"/>
                </a:ext>
              </a:extLst>
            </p:cNvPr>
            <p:cNvSpPr>
              <a:spLocks noChangeShapeType="1"/>
            </p:cNvSpPr>
            <p:nvPr/>
          </p:nvSpPr>
          <p:spPr bwMode="auto">
            <a:xfrm>
              <a:off x="3138488" y="30734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4" name="Line 208">
              <a:extLst>
                <a:ext uri="{FF2B5EF4-FFF2-40B4-BE49-F238E27FC236}">
                  <a16:creationId xmlns:a16="http://schemas.microsoft.com/office/drawing/2014/main" id="{50EF087D-EE95-4B6E-8922-76FB33BE7635}"/>
                </a:ext>
              </a:extLst>
            </p:cNvPr>
            <p:cNvSpPr>
              <a:spLocks noChangeShapeType="1"/>
            </p:cNvSpPr>
            <p:nvPr/>
          </p:nvSpPr>
          <p:spPr bwMode="auto">
            <a:xfrm>
              <a:off x="3182938" y="31908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5" name="Line 209">
              <a:extLst>
                <a:ext uri="{FF2B5EF4-FFF2-40B4-BE49-F238E27FC236}">
                  <a16:creationId xmlns:a16="http://schemas.microsoft.com/office/drawing/2014/main" id="{7200AA66-56CC-40DB-A9B9-FF12EBA6A8D9}"/>
                </a:ext>
              </a:extLst>
            </p:cNvPr>
            <p:cNvSpPr>
              <a:spLocks noChangeShapeType="1"/>
            </p:cNvSpPr>
            <p:nvPr/>
          </p:nvSpPr>
          <p:spPr bwMode="auto">
            <a:xfrm>
              <a:off x="3621088" y="32543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6" name="Line 210">
              <a:extLst>
                <a:ext uri="{FF2B5EF4-FFF2-40B4-BE49-F238E27FC236}">
                  <a16:creationId xmlns:a16="http://schemas.microsoft.com/office/drawing/2014/main" id="{A54A1045-9C34-479E-96A1-1C780303EDB0}"/>
                </a:ext>
              </a:extLst>
            </p:cNvPr>
            <p:cNvSpPr>
              <a:spLocks noChangeShapeType="1"/>
            </p:cNvSpPr>
            <p:nvPr/>
          </p:nvSpPr>
          <p:spPr bwMode="auto">
            <a:xfrm>
              <a:off x="3683000" y="328612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7" name="Line 211">
              <a:extLst>
                <a:ext uri="{FF2B5EF4-FFF2-40B4-BE49-F238E27FC236}">
                  <a16:creationId xmlns:a16="http://schemas.microsoft.com/office/drawing/2014/main" id="{8AAE2F83-62DB-4360-988E-48F197E98EDA}"/>
                </a:ext>
              </a:extLst>
            </p:cNvPr>
            <p:cNvSpPr>
              <a:spLocks noChangeShapeType="1"/>
            </p:cNvSpPr>
            <p:nvPr/>
          </p:nvSpPr>
          <p:spPr bwMode="auto">
            <a:xfrm>
              <a:off x="3825875" y="332105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8" name="Line 212">
              <a:extLst>
                <a:ext uri="{FF2B5EF4-FFF2-40B4-BE49-F238E27FC236}">
                  <a16:creationId xmlns:a16="http://schemas.microsoft.com/office/drawing/2014/main" id="{C0D8C43E-7A8C-4B14-BF69-8032B376AE6D}"/>
                </a:ext>
              </a:extLst>
            </p:cNvPr>
            <p:cNvSpPr>
              <a:spLocks noChangeShapeType="1"/>
            </p:cNvSpPr>
            <p:nvPr/>
          </p:nvSpPr>
          <p:spPr bwMode="auto">
            <a:xfrm>
              <a:off x="4027488" y="3355975"/>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9" name="Line 213">
              <a:extLst>
                <a:ext uri="{FF2B5EF4-FFF2-40B4-BE49-F238E27FC236}">
                  <a16:creationId xmlns:a16="http://schemas.microsoft.com/office/drawing/2014/main" id="{0AFA7C44-0B88-4357-B3CE-546881AE8C86}"/>
                </a:ext>
              </a:extLst>
            </p:cNvPr>
            <p:cNvSpPr>
              <a:spLocks noChangeShapeType="1"/>
            </p:cNvSpPr>
            <p:nvPr/>
          </p:nvSpPr>
          <p:spPr bwMode="auto">
            <a:xfrm>
              <a:off x="4129088" y="34290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0" name="Line 214">
              <a:extLst>
                <a:ext uri="{FF2B5EF4-FFF2-40B4-BE49-F238E27FC236}">
                  <a16:creationId xmlns:a16="http://schemas.microsoft.com/office/drawing/2014/main" id="{70C50442-9B15-47C3-9A09-A01B3D629713}"/>
                </a:ext>
              </a:extLst>
            </p:cNvPr>
            <p:cNvSpPr>
              <a:spLocks noChangeShapeType="1"/>
            </p:cNvSpPr>
            <p:nvPr/>
          </p:nvSpPr>
          <p:spPr bwMode="auto">
            <a:xfrm>
              <a:off x="4197350" y="34290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1" name="Line 215">
              <a:extLst>
                <a:ext uri="{FF2B5EF4-FFF2-40B4-BE49-F238E27FC236}">
                  <a16:creationId xmlns:a16="http://schemas.microsoft.com/office/drawing/2014/main" id="{C7FB0693-7892-4C6B-81A1-F569545372D0}"/>
                </a:ext>
              </a:extLst>
            </p:cNvPr>
            <p:cNvSpPr>
              <a:spLocks noChangeShapeType="1"/>
            </p:cNvSpPr>
            <p:nvPr/>
          </p:nvSpPr>
          <p:spPr bwMode="auto">
            <a:xfrm>
              <a:off x="4279900" y="34290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2" name="Line 216">
              <a:extLst>
                <a:ext uri="{FF2B5EF4-FFF2-40B4-BE49-F238E27FC236}">
                  <a16:creationId xmlns:a16="http://schemas.microsoft.com/office/drawing/2014/main" id="{F9BC0EC3-19F9-4B58-AC97-853040F6479B}"/>
                </a:ext>
              </a:extLst>
            </p:cNvPr>
            <p:cNvSpPr>
              <a:spLocks noChangeShapeType="1"/>
            </p:cNvSpPr>
            <p:nvPr/>
          </p:nvSpPr>
          <p:spPr bwMode="auto">
            <a:xfrm>
              <a:off x="4429125" y="34290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3" name="Line 217">
              <a:extLst>
                <a:ext uri="{FF2B5EF4-FFF2-40B4-BE49-F238E27FC236}">
                  <a16:creationId xmlns:a16="http://schemas.microsoft.com/office/drawing/2014/main" id="{5407FBE4-4EF0-4A8A-A450-0A8C30A1E36B}"/>
                </a:ext>
              </a:extLst>
            </p:cNvPr>
            <p:cNvSpPr>
              <a:spLocks noChangeShapeType="1"/>
            </p:cNvSpPr>
            <p:nvPr/>
          </p:nvSpPr>
          <p:spPr bwMode="auto">
            <a:xfrm>
              <a:off x="4479925" y="3429000"/>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4" name="Line 218">
              <a:extLst>
                <a:ext uri="{FF2B5EF4-FFF2-40B4-BE49-F238E27FC236}">
                  <a16:creationId xmlns:a16="http://schemas.microsoft.com/office/drawing/2014/main" id="{5D7A4E35-CF9D-4370-B2BA-8C644A6E756E}"/>
                </a:ext>
              </a:extLst>
            </p:cNvPr>
            <p:cNvSpPr>
              <a:spLocks noChangeShapeType="1"/>
            </p:cNvSpPr>
            <p:nvPr/>
          </p:nvSpPr>
          <p:spPr bwMode="auto">
            <a:xfrm>
              <a:off x="4757738"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5" name="Line 219">
              <a:extLst>
                <a:ext uri="{FF2B5EF4-FFF2-40B4-BE49-F238E27FC236}">
                  <a16:creationId xmlns:a16="http://schemas.microsoft.com/office/drawing/2014/main" id="{FFD660DB-2160-4147-92B1-F8857A2D5E4C}"/>
                </a:ext>
              </a:extLst>
            </p:cNvPr>
            <p:cNvSpPr>
              <a:spLocks noChangeShapeType="1"/>
            </p:cNvSpPr>
            <p:nvPr/>
          </p:nvSpPr>
          <p:spPr bwMode="auto">
            <a:xfrm>
              <a:off x="4886325"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6" name="Line 220">
              <a:extLst>
                <a:ext uri="{FF2B5EF4-FFF2-40B4-BE49-F238E27FC236}">
                  <a16:creationId xmlns:a16="http://schemas.microsoft.com/office/drawing/2014/main" id="{B6690403-1656-40F6-BF8D-CC27AB5F4F83}"/>
                </a:ext>
              </a:extLst>
            </p:cNvPr>
            <p:cNvSpPr>
              <a:spLocks noChangeShapeType="1"/>
            </p:cNvSpPr>
            <p:nvPr/>
          </p:nvSpPr>
          <p:spPr bwMode="auto">
            <a:xfrm>
              <a:off x="4906963"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7" name="Line 221">
              <a:extLst>
                <a:ext uri="{FF2B5EF4-FFF2-40B4-BE49-F238E27FC236}">
                  <a16:creationId xmlns:a16="http://schemas.microsoft.com/office/drawing/2014/main" id="{ECBCADF2-565F-4001-A988-AF3809DE4F07}"/>
                </a:ext>
              </a:extLst>
            </p:cNvPr>
            <p:cNvSpPr>
              <a:spLocks noChangeShapeType="1"/>
            </p:cNvSpPr>
            <p:nvPr/>
          </p:nvSpPr>
          <p:spPr bwMode="auto">
            <a:xfrm>
              <a:off x="5349875"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8" name="Line 222">
              <a:extLst>
                <a:ext uri="{FF2B5EF4-FFF2-40B4-BE49-F238E27FC236}">
                  <a16:creationId xmlns:a16="http://schemas.microsoft.com/office/drawing/2014/main" id="{5E767ACF-3F26-4095-9DF8-E6E0F2CFB420}"/>
                </a:ext>
              </a:extLst>
            </p:cNvPr>
            <p:cNvSpPr>
              <a:spLocks noChangeShapeType="1"/>
            </p:cNvSpPr>
            <p:nvPr/>
          </p:nvSpPr>
          <p:spPr bwMode="auto">
            <a:xfrm>
              <a:off x="5368925"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9" name="Line 223">
              <a:extLst>
                <a:ext uri="{FF2B5EF4-FFF2-40B4-BE49-F238E27FC236}">
                  <a16:creationId xmlns:a16="http://schemas.microsoft.com/office/drawing/2014/main" id="{8B1ACDB2-60B9-4841-ADE3-E7DBEB7741BE}"/>
                </a:ext>
              </a:extLst>
            </p:cNvPr>
            <p:cNvSpPr>
              <a:spLocks noChangeShapeType="1"/>
            </p:cNvSpPr>
            <p:nvPr/>
          </p:nvSpPr>
          <p:spPr bwMode="auto">
            <a:xfrm>
              <a:off x="5380038"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0" name="Line 224">
              <a:extLst>
                <a:ext uri="{FF2B5EF4-FFF2-40B4-BE49-F238E27FC236}">
                  <a16:creationId xmlns:a16="http://schemas.microsoft.com/office/drawing/2014/main" id="{1A9428A4-8D4B-4992-8BDF-FE5FB4B75839}"/>
                </a:ext>
              </a:extLst>
            </p:cNvPr>
            <p:cNvSpPr>
              <a:spLocks noChangeShapeType="1"/>
            </p:cNvSpPr>
            <p:nvPr/>
          </p:nvSpPr>
          <p:spPr bwMode="auto">
            <a:xfrm>
              <a:off x="5775325"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1" name="Line 225">
              <a:extLst>
                <a:ext uri="{FF2B5EF4-FFF2-40B4-BE49-F238E27FC236}">
                  <a16:creationId xmlns:a16="http://schemas.microsoft.com/office/drawing/2014/main" id="{FF67D9D5-E992-4193-AD50-E2826BA6C735}"/>
                </a:ext>
              </a:extLst>
            </p:cNvPr>
            <p:cNvSpPr>
              <a:spLocks noChangeShapeType="1"/>
            </p:cNvSpPr>
            <p:nvPr/>
          </p:nvSpPr>
          <p:spPr bwMode="auto">
            <a:xfrm>
              <a:off x="6094413" y="3479800"/>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2" name="Line 226">
              <a:extLst>
                <a:ext uri="{FF2B5EF4-FFF2-40B4-BE49-F238E27FC236}">
                  <a16:creationId xmlns:a16="http://schemas.microsoft.com/office/drawing/2014/main" id="{747C9554-6F7B-458B-8C15-83C81BD3676D}"/>
                </a:ext>
              </a:extLst>
            </p:cNvPr>
            <p:cNvSpPr>
              <a:spLocks noChangeShapeType="1"/>
            </p:cNvSpPr>
            <p:nvPr/>
          </p:nvSpPr>
          <p:spPr bwMode="auto">
            <a:xfrm>
              <a:off x="6542088" y="36226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3" name="Line 227">
              <a:extLst>
                <a:ext uri="{FF2B5EF4-FFF2-40B4-BE49-F238E27FC236}">
                  <a16:creationId xmlns:a16="http://schemas.microsoft.com/office/drawing/2014/main" id="{BFD22DBB-4C01-47B1-AD1F-E27059AE2A6E}"/>
                </a:ext>
              </a:extLst>
            </p:cNvPr>
            <p:cNvSpPr>
              <a:spLocks noChangeShapeType="1"/>
            </p:cNvSpPr>
            <p:nvPr/>
          </p:nvSpPr>
          <p:spPr bwMode="auto">
            <a:xfrm>
              <a:off x="6608763" y="36226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4" name="Line 228">
              <a:extLst>
                <a:ext uri="{FF2B5EF4-FFF2-40B4-BE49-F238E27FC236}">
                  <a16:creationId xmlns:a16="http://schemas.microsoft.com/office/drawing/2014/main" id="{76F520D0-0A6D-40F7-94E9-4AB3767FE095}"/>
                </a:ext>
              </a:extLst>
            </p:cNvPr>
            <p:cNvSpPr>
              <a:spLocks noChangeShapeType="1"/>
            </p:cNvSpPr>
            <p:nvPr/>
          </p:nvSpPr>
          <p:spPr bwMode="auto">
            <a:xfrm>
              <a:off x="6634163" y="36226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95" name="Line 229">
              <a:extLst>
                <a:ext uri="{FF2B5EF4-FFF2-40B4-BE49-F238E27FC236}">
                  <a16:creationId xmlns:a16="http://schemas.microsoft.com/office/drawing/2014/main" id="{B5F8E9ED-3875-400E-AF8D-CF230E8E960F}"/>
                </a:ext>
              </a:extLst>
            </p:cNvPr>
            <p:cNvSpPr>
              <a:spLocks noChangeShapeType="1"/>
            </p:cNvSpPr>
            <p:nvPr/>
          </p:nvSpPr>
          <p:spPr bwMode="auto">
            <a:xfrm>
              <a:off x="7185025" y="3622675"/>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grpSp>
      <p:sp>
        <p:nvSpPr>
          <p:cNvPr id="242" name="Title 1">
            <a:extLst>
              <a:ext uri="{FF2B5EF4-FFF2-40B4-BE49-F238E27FC236}">
                <a16:creationId xmlns:a16="http://schemas.microsoft.com/office/drawing/2014/main" id="{D75C33B4-005D-47F3-99B3-C2F765062D0C}"/>
              </a:ext>
            </a:extLst>
          </p:cNvPr>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a:latin typeface="Arial" charset="0"/>
              </a:rPr>
              <a:t>Presented By John Kuruvilla at ASCO 2020</a:t>
            </a:r>
          </a:p>
        </p:txBody>
      </p:sp>
      <p:sp>
        <p:nvSpPr>
          <p:cNvPr id="243" name="Footer Placeholder 1">
            <a:extLst>
              <a:ext uri="{FF2B5EF4-FFF2-40B4-BE49-F238E27FC236}">
                <a16:creationId xmlns:a16="http://schemas.microsoft.com/office/drawing/2014/main" id="{56357D0D-5C1A-4DFD-85C1-2FE612A827D7}"/>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01705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E47E-F875-4477-8AF7-F8B8110CD4D5}"/>
              </a:ext>
            </a:extLst>
          </p:cNvPr>
          <p:cNvSpPr>
            <a:spLocks noGrp="1"/>
          </p:cNvSpPr>
          <p:nvPr>
            <p:ph type="title"/>
          </p:nvPr>
        </p:nvSpPr>
        <p:spPr>
          <a:xfrm>
            <a:off x="1547693" y="1092202"/>
            <a:ext cx="9075862" cy="866775"/>
          </a:xfrm>
        </p:spPr>
        <p:txBody>
          <a:bodyPr>
            <a:noAutofit/>
          </a:bodyPr>
          <a:lstStyle/>
          <a:p>
            <a:r>
              <a:rPr lang="en-US" sz="2800" dirty="0"/>
              <a:t>Progression-Free Survival Per Investigator Review</a:t>
            </a:r>
          </a:p>
        </p:txBody>
      </p:sp>
      <p:sp>
        <p:nvSpPr>
          <p:cNvPr id="4" name="Text Placeholder 3">
            <a:extLst>
              <a:ext uri="{FF2B5EF4-FFF2-40B4-BE49-F238E27FC236}">
                <a16:creationId xmlns:a16="http://schemas.microsoft.com/office/drawing/2014/main" id="{3ADA1D7F-CF69-4BDF-96E0-56756D8AEE37}"/>
              </a:ext>
            </a:extLst>
          </p:cNvPr>
          <p:cNvSpPr>
            <a:spLocks noGrp="1"/>
          </p:cNvSpPr>
          <p:nvPr>
            <p:ph type="body" sz="quarter" idx="13"/>
          </p:nvPr>
        </p:nvSpPr>
        <p:spPr>
          <a:xfrm>
            <a:off x="1524000" y="5807141"/>
            <a:ext cx="9144000" cy="212479"/>
          </a:xfrm>
        </p:spPr>
        <p:txBody>
          <a:bodyPr/>
          <a:lstStyle/>
          <a:p>
            <a:r>
              <a:rPr lang="en-US" dirty="0"/>
              <a:t>Data cutoff: January 16, 2020.</a:t>
            </a:r>
          </a:p>
        </p:txBody>
      </p:sp>
      <p:graphicFrame>
        <p:nvGraphicFramePr>
          <p:cNvPr id="9" name="Content Placeholder 4">
            <a:extLst>
              <a:ext uri="{FF2B5EF4-FFF2-40B4-BE49-F238E27FC236}">
                <a16:creationId xmlns:a16="http://schemas.microsoft.com/office/drawing/2014/main" id="{CA71DC0A-0B53-48E3-A7B8-82F1BC1018BF}"/>
              </a:ext>
            </a:extLst>
          </p:cNvPr>
          <p:cNvGraphicFramePr>
            <a:graphicFrameLocks/>
          </p:cNvGraphicFramePr>
          <p:nvPr/>
        </p:nvGraphicFramePr>
        <p:xfrm>
          <a:off x="5928361" y="2169151"/>
          <a:ext cx="3637947" cy="1209899"/>
        </p:xfrm>
        <a:graphic>
          <a:graphicData uri="http://schemas.openxmlformats.org/drawingml/2006/table">
            <a:tbl>
              <a:tblPr firstRow="1" bandRow="1">
                <a:tableStyleId>{2D5ABB26-0587-4C30-8999-92F81FD0307C}</a:tableStyleId>
              </a:tblPr>
              <a:tblGrid>
                <a:gridCol w="1047270">
                  <a:extLst>
                    <a:ext uri="{9D8B030D-6E8A-4147-A177-3AD203B41FA5}">
                      <a16:colId xmlns:a16="http://schemas.microsoft.com/office/drawing/2014/main" val="3299072119"/>
                    </a:ext>
                  </a:extLst>
                </a:gridCol>
                <a:gridCol w="1055461">
                  <a:extLst>
                    <a:ext uri="{9D8B030D-6E8A-4147-A177-3AD203B41FA5}">
                      <a16:colId xmlns:a16="http://schemas.microsoft.com/office/drawing/2014/main" val="1359052364"/>
                    </a:ext>
                  </a:extLst>
                </a:gridCol>
                <a:gridCol w="1535216">
                  <a:extLst>
                    <a:ext uri="{9D8B030D-6E8A-4147-A177-3AD203B41FA5}">
                      <a16:colId xmlns:a16="http://schemas.microsoft.com/office/drawing/2014/main" val="414544016"/>
                    </a:ext>
                  </a:extLst>
                </a:gridCol>
              </a:tblGrid>
              <a:tr h="494959">
                <a:tc>
                  <a:txBody>
                    <a:bodyPr/>
                    <a:lstStyle/>
                    <a:p>
                      <a:pPr marL="0" algn="l" defTabSz="342946" rtl="0" eaLnBrk="1" latinLnBrk="0" hangingPunct="1"/>
                      <a:endParaRPr lang="en-US" sz="1200" b="1" kern="1200" dirty="0">
                        <a:solidFill>
                          <a:schemeClr val="tx1"/>
                        </a:solidFill>
                        <a:latin typeface="Arial" panose="020B0604020202020204" pitchFamily="34" charset="0"/>
                        <a:ea typeface="+mn-ea"/>
                        <a:cs typeface="Arial" panose="020B0604020202020204" pitchFamily="34" charset="0"/>
                      </a:endParaRPr>
                    </a:p>
                  </a:txBody>
                  <a:tcPr>
                    <a:lnB w="38100" cap="flat" cmpd="sng" algn="ctr">
                      <a:solidFill>
                        <a:srgbClr val="00655D"/>
                      </a:solidFill>
                      <a:prstDash val="solid"/>
                      <a:round/>
                      <a:headEnd type="none" w="med" len="med"/>
                      <a:tailEnd type="none" w="med" len="med"/>
                    </a:lnB>
                  </a:tcPr>
                </a:tc>
                <a:tc>
                  <a:txBody>
                    <a:bodyPr/>
                    <a:lstStyle/>
                    <a:p>
                      <a:pPr marL="0" algn="ctr" defTabSz="342946"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Events, </a:t>
                      </a:r>
                    </a:p>
                    <a:p>
                      <a:pPr marL="0" algn="ctr" defTabSz="342946"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n (%)</a:t>
                      </a:r>
                    </a:p>
                  </a:txBody>
                  <a:tcPr>
                    <a:lnB w="38100" cap="flat" cmpd="sng" algn="ctr">
                      <a:solidFill>
                        <a:srgbClr val="00655D"/>
                      </a:solidFill>
                      <a:prstDash val="solid"/>
                      <a:round/>
                      <a:headEnd type="none" w="med" len="med"/>
                      <a:tailEnd type="none" w="med" len="med"/>
                    </a:lnB>
                  </a:tcPr>
                </a:tc>
                <a:tc>
                  <a:txBody>
                    <a:bodyPr/>
                    <a:lstStyle/>
                    <a:p>
                      <a:pPr marL="0" algn="ctr" defTabSz="342946"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HR </a:t>
                      </a:r>
                    </a:p>
                    <a:p>
                      <a:pPr marL="0" algn="ctr" defTabSz="342946" rtl="0" eaLnBrk="1" latinLnBrk="0" hangingPunct="1"/>
                      <a:r>
                        <a:rPr lang="en-US" sz="1200" b="1" kern="1200" dirty="0">
                          <a:solidFill>
                            <a:schemeClr val="tx1"/>
                          </a:solidFill>
                          <a:latin typeface="Arial" panose="020B0604020202020204" pitchFamily="34" charset="0"/>
                          <a:ea typeface="+mn-ea"/>
                          <a:cs typeface="Arial" panose="020B0604020202020204" pitchFamily="34" charset="0"/>
                        </a:rPr>
                        <a:t>(95% CI)</a:t>
                      </a:r>
                    </a:p>
                  </a:txBody>
                  <a:tcPr>
                    <a:lnB w="38100" cap="flat" cmpd="sng" algn="ctr">
                      <a:solidFill>
                        <a:srgbClr val="00655D"/>
                      </a:solidFill>
                      <a:prstDash val="solid"/>
                      <a:round/>
                      <a:headEnd type="none" w="med" len="med"/>
                      <a:tailEnd type="none" w="med" len="med"/>
                    </a:lnB>
                  </a:tcPr>
                </a:tc>
                <a:extLst>
                  <a:ext uri="{0D108BD9-81ED-4DB2-BD59-A6C34878D82A}">
                    <a16:rowId xmlns:a16="http://schemas.microsoft.com/office/drawing/2014/main" val="2505303707"/>
                  </a:ext>
                </a:extLst>
              </a:tr>
              <a:tr h="357470">
                <a:tc>
                  <a:txBody>
                    <a:bodyPr/>
                    <a:lstStyle/>
                    <a:p>
                      <a:pPr marL="0" algn="l" defTabSz="342946" rtl="0" eaLnBrk="1" latinLnBrk="0" hangingPunct="1"/>
                      <a:r>
                        <a:rPr lang="en-US" sz="1200" b="1" kern="1200" dirty="0">
                          <a:solidFill>
                            <a:srgbClr val="008780"/>
                          </a:solidFill>
                          <a:latin typeface="Arial" panose="020B0604020202020204" pitchFamily="34" charset="0"/>
                          <a:ea typeface="+mn-ea"/>
                          <a:cs typeface="Arial" panose="020B0604020202020204" pitchFamily="34" charset="0"/>
                        </a:rPr>
                        <a:t>Pembro</a:t>
                      </a:r>
                    </a:p>
                  </a:txBody>
                  <a:tcPr>
                    <a:lnT w="38100" cap="flat" cmpd="sng" algn="ctr">
                      <a:solidFill>
                        <a:srgbClr val="00655D"/>
                      </a:solidFill>
                      <a:prstDash val="solid"/>
                      <a:round/>
                      <a:headEnd type="none" w="med" len="med"/>
                      <a:tailEnd type="none" w="med" len="med"/>
                    </a:lnT>
                  </a:tcPr>
                </a:tc>
                <a:tc>
                  <a:txBody>
                    <a:bodyPr/>
                    <a:lstStyle/>
                    <a:p>
                      <a:pPr algn="ctr"/>
                      <a:r>
                        <a:rPr lang="en-US" sz="1200" b="1" dirty="0">
                          <a:solidFill>
                            <a:srgbClr val="008780"/>
                          </a:solidFill>
                          <a:latin typeface="Arial" panose="020B0604020202020204" pitchFamily="34" charset="0"/>
                          <a:cs typeface="Arial" panose="020B0604020202020204" pitchFamily="34" charset="0"/>
                        </a:rPr>
                        <a:t>73 (48.3)</a:t>
                      </a:r>
                    </a:p>
                  </a:txBody>
                  <a:tcPr>
                    <a:lnT w="38100" cap="flat" cmpd="sng" algn="ctr">
                      <a:solidFill>
                        <a:srgbClr val="00655D"/>
                      </a:solidFill>
                      <a:prstDash val="solid"/>
                      <a:round/>
                      <a:headEnd type="none" w="med" len="med"/>
                      <a:tailEnd type="none" w="med" len="med"/>
                    </a:lnT>
                  </a:tcPr>
                </a:tc>
                <a:tc rowSpan="2">
                  <a:txBody>
                    <a:bodyPr/>
                    <a:lstStyle/>
                    <a:p>
                      <a:pPr algn="ctr"/>
                      <a:r>
                        <a:rPr lang="en-US" sz="1200" b="1" dirty="0">
                          <a:solidFill>
                            <a:srgbClr val="008780"/>
                          </a:solidFill>
                          <a:latin typeface="Arial" panose="020B0604020202020204" pitchFamily="34" charset="0"/>
                          <a:cs typeface="Arial" panose="020B0604020202020204" pitchFamily="34" charset="0"/>
                        </a:rPr>
                        <a:t>0.49</a:t>
                      </a:r>
                    </a:p>
                    <a:p>
                      <a:pPr algn="ctr"/>
                      <a:r>
                        <a:rPr lang="en-US" sz="1200" b="1" dirty="0">
                          <a:solidFill>
                            <a:srgbClr val="008780"/>
                          </a:solidFill>
                          <a:latin typeface="Arial" panose="020B0604020202020204" pitchFamily="34" charset="0"/>
                          <a:cs typeface="Arial" panose="020B0604020202020204" pitchFamily="34" charset="0"/>
                        </a:rPr>
                        <a:t>(0.36-0.67)</a:t>
                      </a:r>
                    </a:p>
                  </a:txBody>
                  <a:tcPr>
                    <a:lnT w="38100" cap="flat" cmpd="sng" algn="ctr">
                      <a:solidFill>
                        <a:srgbClr val="00655D"/>
                      </a:solidFill>
                      <a:prstDash val="solid"/>
                      <a:round/>
                      <a:headEnd type="none" w="med" len="med"/>
                      <a:tailEnd type="none" w="med" len="med"/>
                    </a:lnT>
                  </a:tcPr>
                </a:tc>
                <a:extLst>
                  <a:ext uri="{0D108BD9-81ED-4DB2-BD59-A6C34878D82A}">
                    <a16:rowId xmlns:a16="http://schemas.microsoft.com/office/drawing/2014/main" val="1265717013"/>
                  </a:ext>
                </a:extLst>
              </a:tr>
              <a:tr h="357470">
                <a:tc>
                  <a:txBody>
                    <a:bodyPr/>
                    <a:lstStyle/>
                    <a:p>
                      <a:pPr marL="0" algn="l" defTabSz="342946" rtl="0" eaLnBrk="1" latinLnBrk="0" hangingPunct="1"/>
                      <a:r>
                        <a:rPr lang="en-US" sz="1200" b="1" kern="1200" dirty="0">
                          <a:solidFill>
                            <a:srgbClr val="65203A"/>
                          </a:solidFill>
                          <a:latin typeface="Arial" panose="020B0604020202020204" pitchFamily="34" charset="0"/>
                          <a:ea typeface="+mn-ea"/>
                          <a:cs typeface="Arial" panose="020B0604020202020204" pitchFamily="34" charset="0"/>
                        </a:rPr>
                        <a:t>BV</a:t>
                      </a:r>
                    </a:p>
                  </a:txBody>
                  <a:tcPr/>
                </a:tc>
                <a:tc>
                  <a:txBody>
                    <a:bodyPr/>
                    <a:lstStyle/>
                    <a:p>
                      <a:pPr algn="ctr"/>
                      <a:r>
                        <a:rPr lang="en-US" sz="1200" b="1" dirty="0">
                          <a:solidFill>
                            <a:srgbClr val="663426"/>
                          </a:solidFill>
                          <a:latin typeface="Arial" panose="020B0604020202020204" pitchFamily="34" charset="0"/>
                          <a:cs typeface="Arial" panose="020B0604020202020204" pitchFamily="34" charset="0"/>
                        </a:rPr>
                        <a:t>95 (62.1)</a:t>
                      </a:r>
                    </a:p>
                  </a:txBody>
                  <a:tcPr/>
                </a:tc>
                <a:tc vMerge="1">
                  <a:txBody>
                    <a:bodyPr/>
                    <a:lstStyle/>
                    <a:p>
                      <a:endParaRPr lang="en-US" dirty="0"/>
                    </a:p>
                  </a:txBody>
                  <a:tcPr/>
                </a:tc>
                <a:extLst>
                  <a:ext uri="{0D108BD9-81ED-4DB2-BD59-A6C34878D82A}">
                    <a16:rowId xmlns:a16="http://schemas.microsoft.com/office/drawing/2014/main" val="3765848066"/>
                  </a:ext>
                </a:extLst>
              </a:tr>
            </a:tbl>
          </a:graphicData>
        </a:graphic>
      </p:graphicFrame>
      <p:graphicFrame>
        <p:nvGraphicFramePr>
          <p:cNvPr id="10" name="Table 16">
            <a:extLst>
              <a:ext uri="{FF2B5EF4-FFF2-40B4-BE49-F238E27FC236}">
                <a16:creationId xmlns:a16="http://schemas.microsoft.com/office/drawing/2014/main" id="{4C0AF324-869A-4E4B-8A94-0C531142C5DE}"/>
              </a:ext>
            </a:extLst>
          </p:cNvPr>
          <p:cNvGraphicFramePr>
            <a:graphicFrameLocks noGrp="1"/>
          </p:cNvGraphicFramePr>
          <p:nvPr/>
        </p:nvGraphicFramePr>
        <p:xfrm>
          <a:off x="1547692" y="5301055"/>
          <a:ext cx="7722928" cy="548640"/>
        </p:xfrm>
        <a:graphic>
          <a:graphicData uri="http://schemas.openxmlformats.org/drawingml/2006/table">
            <a:tbl>
              <a:tblPr firstRow="1" bandRow="1">
                <a:tableStyleId>{2D5ABB26-0587-4C30-8999-92F81FD0307C}</a:tableStyleId>
              </a:tblPr>
              <a:tblGrid>
                <a:gridCol w="1255559">
                  <a:extLst>
                    <a:ext uri="{9D8B030D-6E8A-4147-A177-3AD203B41FA5}">
                      <a16:colId xmlns:a16="http://schemas.microsoft.com/office/drawing/2014/main" val="99119697"/>
                    </a:ext>
                  </a:extLst>
                </a:gridCol>
                <a:gridCol w="407794">
                  <a:extLst>
                    <a:ext uri="{9D8B030D-6E8A-4147-A177-3AD203B41FA5}">
                      <a16:colId xmlns:a16="http://schemas.microsoft.com/office/drawing/2014/main" val="3000690264"/>
                    </a:ext>
                  </a:extLst>
                </a:gridCol>
                <a:gridCol w="424305">
                  <a:extLst>
                    <a:ext uri="{9D8B030D-6E8A-4147-A177-3AD203B41FA5}">
                      <a16:colId xmlns:a16="http://schemas.microsoft.com/office/drawing/2014/main" val="703836262"/>
                    </a:ext>
                  </a:extLst>
                </a:gridCol>
                <a:gridCol w="495381">
                  <a:extLst>
                    <a:ext uri="{9D8B030D-6E8A-4147-A177-3AD203B41FA5}">
                      <a16:colId xmlns:a16="http://schemas.microsoft.com/office/drawing/2014/main" val="2645324836"/>
                    </a:ext>
                  </a:extLst>
                </a:gridCol>
                <a:gridCol w="466240">
                  <a:extLst>
                    <a:ext uri="{9D8B030D-6E8A-4147-A177-3AD203B41FA5}">
                      <a16:colId xmlns:a16="http://schemas.microsoft.com/office/drawing/2014/main" val="333028274"/>
                    </a:ext>
                  </a:extLst>
                </a:gridCol>
                <a:gridCol w="485667">
                  <a:extLst>
                    <a:ext uri="{9D8B030D-6E8A-4147-A177-3AD203B41FA5}">
                      <a16:colId xmlns:a16="http://schemas.microsoft.com/office/drawing/2014/main" val="825631614"/>
                    </a:ext>
                  </a:extLst>
                </a:gridCol>
                <a:gridCol w="456528">
                  <a:extLst>
                    <a:ext uri="{9D8B030D-6E8A-4147-A177-3AD203B41FA5}">
                      <a16:colId xmlns:a16="http://schemas.microsoft.com/office/drawing/2014/main" val="1902933848"/>
                    </a:ext>
                  </a:extLst>
                </a:gridCol>
                <a:gridCol w="471743">
                  <a:extLst>
                    <a:ext uri="{9D8B030D-6E8A-4147-A177-3AD203B41FA5}">
                      <a16:colId xmlns:a16="http://schemas.microsoft.com/office/drawing/2014/main" val="1331048875"/>
                    </a:ext>
                  </a:extLst>
                </a:gridCol>
                <a:gridCol w="441829">
                  <a:extLst>
                    <a:ext uri="{9D8B030D-6E8A-4147-A177-3AD203B41FA5}">
                      <a16:colId xmlns:a16="http://schemas.microsoft.com/office/drawing/2014/main" val="3028959551"/>
                    </a:ext>
                  </a:extLst>
                </a:gridCol>
                <a:gridCol w="481102">
                  <a:extLst>
                    <a:ext uri="{9D8B030D-6E8A-4147-A177-3AD203B41FA5}">
                      <a16:colId xmlns:a16="http://schemas.microsoft.com/office/drawing/2014/main" val="2435962827"/>
                    </a:ext>
                  </a:extLst>
                </a:gridCol>
                <a:gridCol w="500738">
                  <a:extLst>
                    <a:ext uri="{9D8B030D-6E8A-4147-A177-3AD203B41FA5}">
                      <a16:colId xmlns:a16="http://schemas.microsoft.com/office/drawing/2014/main" val="3315428719"/>
                    </a:ext>
                  </a:extLst>
                </a:gridCol>
                <a:gridCol w="510557">
                  <a:extLst>
                    <a:ext uri="{9D8B030D-6E8A-4147-A177-3AD203B41FA5}">
                      <a16:colId xmlns:a16="http://schemas.microsoft.com/office/drawing/2014/main" val="1227116216"/>
                    </a:ext>
                  </a:extLst>
                </a:gridCol>
                <a:gridCol w="481102">
                  <a:extLst>
                    <a:ext uri="{9D8B030D-6E8A-4147-A177-3AD203B41FA5}">
                      <a16:colId xmlns:a16="http://schemas.microsoft.com/office/drawing/2014/main" val="4271019839"/>
                    </a:ext>
                  </a:extLst>
                </a:gridCol>
                <a:gridCol w="402630">
                  <a:extLst>
                    <a:ext uri="{9D8B030D-6E8A-4147-A177-3AD203B41FA5}">
                      <a16:colId xmlns:a16="http://schemas.microsoft.com/office/drawing/2014/main" val="2930188334"/>
                    </a:ext>
                  </a:extLst>
                </a:gridCol>
                <a:gridCol w="441753">
                  <a:extLst>
                    <a:ext uri="{9D8B030D-6E8A-4147-A177-3AD203B41FA5}">
                      <a16:colId xmlns:a16="http://schemas.microsoft.com/office/drawing/2014/main" val="1843975664"/>
                    </a:ext>
                  </a:extLst>
                </a:gridCol>
              </a:tblGrid>
              <a:tr h="138820">
                <a:tc>
                  <a:txBody>
                    <a:bodyPr/>
                    <a:lstStyle/>
                    <a:p>
                      <a:pPr algn="r"/>
                      <a:r>
                        <a:rPr lang="en-US" sz="600" b="1" dirty="0">
                          <a:latin typeface="Arial" panose="020B0604020202020204" pitchFamily="34" charset="0"/>
                          <a:cs typeface="Arial" panose="020B0604020202020204" pitchFamily="34" charset="0"/>
                        </a:rPr>
                        <a:t>No. at Risk</a:t>
                      </a: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2436374"/>
                  </a:ext>
                </a:extLst>
              </a:tr>
              <a:tr h="138820">
                <a:tc>
                  <a:txBody>
                    <a:bodyPr/>
                    <a:lstStyle/>
                    <a:p>
                      <a:pPr algn="r"/>
                      <a:r>
                        <a:rPr lang="en-US" sz="600" b="1" dirty="0">
                          <a:solidFill>
                            <a:srgbClr val="008780"/>
                          </a:solidFill>
                          <a:latin typeface="Arial" panose="020B0604020202020204" pitchFamily="34" charset="0"/>
                          <a:cs typeface="Arial" panose="020B0604020202020204" pitchFamily="34" charset="0"/>
                        </a:rPr>
                        <a:t>Pembro</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151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128</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108</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84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75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66</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55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45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24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17</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9</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4</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428916358"/>
                  </a:ext>
                </a:extLst>
              </a:tr>
              <a:tr h="138820">
                <a:tc>
                  <a:txBody>
                    <a:bodyPr/>
                    <a:lstStyle/>
                    <a:p>
                      <a:pPr algn="r"/>
                      <a:r>
                        <a:rPr lang="en-US" sz="600" b="1" dirty="0">
                          <a:solidFill>
                            <a:srgbClr val="663426"/>
                          </a:solidFill>
                          <a:latin typeface="Arial" panose="020B0604020202020204" pitchFamily="34" charset="0"/>
                          <a:cs typeface="Arial" panose="020B0604020202020204" pitchFamily="34" charset="0"/>
                        </a:rPr>
                        <a:t>BV</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153</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107</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66</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44</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32</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27</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19</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15</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11</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7</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5</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2</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663426"/>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832966168"/>
                  </a:ext>
                </a:extLst>
              </a:tr>
            </a:tbl>
          </a:graphicData>
        </a:graphic>
      </p:graphicFrame>
      <p:grpSp>
        <p:nvGrpSpPr>
          <p:cNvPr id="239" name="Group 238">
            <a:extLst>
              <a:ext uri="{FF2B5EF4-FFF2-40B4-BE49-F238E27FC236}">
                <a16:creationId xmlns:a16="http://schemas.microsoft.com/office/drawing/2014/main" id="{F36232C8-62D8-4B4A-B083-366D346663BD}"/>
              </a:ext>
            </a:extLst>
          </p:cNvPr>
          <p:cNvGrpSpPr/>
          <p:nvPr/>
        </p:nvGrpSpPr>
        <p:grpSpPr>
          <a:xfrm>
            <a:off x="2257425" y="2056100"/>
            <a:ext cx="8366130" cy="3421288"/>
            <a:chOff x="733425" y="1198850"/>
            <a:chExt cx="8366130" cy="3421288"/>
          </a:xfrm>
        </p:grpSpPr>
        <p:sp>
          <p:nvSpPr>
            <p:cNvPr id="11" name="TextBox 10">
              <a:extLst>
                <a:ext uri="{FF2B5EF4-FFF2-40B4-BE49-F238E27FC236}">
                  <a16:creationId xmlns:a16="http://schemas.microsoft.com/office/drawing/2014/main" id="{CD9A2421-A711-4C05-BAA2-1BA984F19966}"/>
                </a:ext>
              </a:extLst>
            </p:cNvPr>
            <p:cNvSpPr txBox="1"/>
            <p:nvPr/>
          </p:nvSpPr>
          <p:spPr>
            <a:xfrm rot="16200000">
              <a:off x="-288810" y="2539437"/>
              <a:ext cx="2321469"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Progression-Free Survival, %</a:t>
              </a:r>
            </a:p>
          </p:txBody>
        </p:sp>
        <p:sp>
          <p:nvSpPr>
            <p:cNvPr id="12" name="TextBox 11">
              <a:extLst>
                <a:ext uri="{FF2B5EF4-FFF2-40B4-BE49-F238E27FC236}">
                  <a16:creationId xmlns:a16="http://schemas.microsoft.com/office/drawing/2014/main" id="{1919329A-A71F-455F-A2F0-55FBBF91A850}"/>
                </a:ext>
              </a:extLst>
            </p:cNvPr>
            <p:cNvSpPr txBox="1"/>
            <p:nvPr/>
          </p:nvSpPr>
          <p:spPr>
            <a:xfrm>
              <a:off x="3810939" y="4343139"/>
              <a:ext cx="732893"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Months</a:t>
              </a:r>
            </a:p>
          </p:txBody>
        </p:sp>
        <p:cxnSp>
          <p:nvCxnSpPr>
            <p:cNvPr id="13" name="Straight Connector 12">
              <a:extLst>
                <a:ext uri="{FF2B5EF4-FFF2-40B4-BE49-F238E27FC236}">
                  <a16:creationId xmlns:a16="http://schemas.microsoft.com/office/drawing/2014/main" id="{A03C611D-74F2-4D4D-841E-95A4F9930F14}"/>
                </a:ext>
              </a:extLst>
            </p:cNvPr>
            <p:cNvCxnSpPr/>
            <p:nvPr/>
          </p:nvCxnSpPr>
          <p:spPr>
            <a:xfrm flipV="1">
              <a:off x="3324225" y="2093235"/>
              <a:ext cx="0" cy="2003422"/>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8C6E035-E149-4660-ABB3-6C275B2BCD4C}"/>
                </a:ext>
              </a:extLst>
            </p:cNvPr>
            <p:cNvSpPr txBox="1"/>
            <p:nvPr/>
          </p:nvSpPr>
          <p:spPr>
            <a:xfrm>
              <a:off x="3115033" y="1716535"/>
              <a:ext cx="418384" cy="338554"/>
            </a:xfrm>
            <a:prstGeom prst="rect">
              <a:avLst/>
            </a:prstGeom>
            <a:noFill/>
          </p:spPr>
          <p:txBody>
            <a:bodyPr wrap="none" lIns="0" tIns="0" rIns="0" bIns="0" rtlCol="0" anchor="t" anchorCtr="0">
              <a:spAutoFit/>
            </a:bodyPr>
            <a:lstStyle/>
            <a:p>
              <a:pPr defTabSz="342946">
                <a:defRPr/>
              </a:pPr>
              <a:r>
                <a:rPr lang="en-US" sz="1100" b="1" kern="600" spc="30" dirty="0">
                  <a:solidFill>
                    <a:srgbClr val="008780"/>
                  </a:solidFill>
                  <a:latin typeface="Arial"/>
                </a:rPr>
                <a:t>62.2%</a:t>
              </a:r>
            </a:p>
            <a:p>
              <a:pPr defTabSz="342946">
                <a:defRPr/>
              </a:pPr>
              <a:r>
                <a:rPr lang="en-US" sz="1100" b="1" kern="600" spc="30" dirty="0">
                  <a:solidFill>
                    <a:srgbClr val="65203A"/>
                  </a:solidFill>
                  <a:latin typeface="Arial"/>
                </a:rPr>
                <a:t>33.0%</a:t>
              </a:r>
            </a:p>
          </p:txBody>
        </p:sp>
        <p:sp>
          <p:nvSpPr>
            <p:cNvPr id="15" name="TextBox 14">
              <a:extLst>
                <a:ext uri="{FF2B5EF4-FFF2-40B4-BE49-F238E27FC236}">
                  <a16:creationId xmlns:a16="http://schemas.microsoft.com/office/drawing/2014/main" id="{EBD86BF1-DEE4-45AB-9D28-D914AF0E2B03}"/>
                </a:ext>
              </a:extLst>
            </p:cNvPr>
            <p:cNvSpPr txBox="1"/>
            <p:nvPr/>
          </p:nvSpPr>
          <p:spPr>
            <a:xfrm>
              <a:off x="7324710" y="2947543"/>
              <a:ext cx="1774845" cy="738664"/>
            </a:xfrm>
            <a:prstGeom prst="rect">
              <a:avLst/>
            </a:prstGeom>
            <a:noFill/>
          </p:spPr>
          <p:txBody>
            <a:bodyPr wrap="none" rtlCol="0">
              <a:spAutoFit/>
            </a:bodyPr>
            <a:lstStyle/>
            <a:p>
              <a:pPr defTabSz="342946">
                <a:defRPr/>
              </a:pPr>
              <a:r>
                <a:rPr lang="en-US" sz="1400" b="1" dirty="0">
                  <a:solidFill>
                    <a:prstClr val="black"/>
                  </a:solidFill>
                  <a:latin typeface="Arial" panose="020B0604020202020204" pitchFamily="34" charset="0"/>
                  <a:cs typeface="Arial" panose="020B0604020202020204" pitchFamily="34" charset="0"/>
                </a:rPr>
                <a:t>Median (95% CI)</a:t>
              </a:r>
            </a:p>
            <a:p>
              <a:pPr defTabSz="342946">
                <a:defRPr/>
              </a:pPr>
              <a:r>
                <a:rPr lang="en-US" sz="1400" b="1" dirty="0">
                  <a:solidFill>
                    <a:srgbClr val="00877C"/>
                  </a:solidFill>
                  <a:latin typeface="Arial" panose="020B0604020202020204" pitchFamily="34" charset="0"/>
                  <a:cs typeface="Arial" panose="020B0604020202020204" pitchFamily="34" charset="0"/>
                </a:rPr>
                <a:t>19.2 mo (13.8-28.1)</a:t>
              </a:r>
            </a:p>
            <a:p>
              <a:pPr defTabSz="342946">
                <a:defRPr/>
              </a:pPr>
              <a:r>
                <a:rPr lang="en-US" sz="1400" b="1" dirty="0">
                  <a:solidFill>
                    <a:srgbClr val="66203A"/>
                  </a:solidFill>
                  <a:latin typeface="Arial" panose="020B0604020202020204" pitchFamily="34" charset="0"/>
                  <a:cs typeface="Arial" panose="020B0604020202020204" pitchFamily="34" charset="0"/>
                </a:rPr>
                <a:t>8.2 mo (5.7-8.6)</a:t>
              </a:r>
            </a:p>
          </p:txBody>
        </p:sp>
        <p:sp>
          <p:nvSpPr>
            <p:cNvPr id="210" name="Rectangle 5">
              <a:extLst>
                <a:ext uri="{FF2B5EF4-FFF2-40B4-BE49-F238E27FC236}">
                  <a16:creationId xmlns:a16="http://schemas.microsoft.com/office/drawing/2014/main" id="{70DBBB71-D9B7-4A98-8099-33B7F4DDAB9D}"/>
                </a:ext>
              </a:extLst>
            </p:cNvPr>
            <p:cNvSpPr>
              <a:spLocks noChangeArrowheads="1"/>
            </p:cNvSpPr>
            <p:nvPr/>
          </p:nvSpPr>
          <p:spPr bwMode="auto">
            <a:xfrm>
              <a:off x="1425480" y="4164014"/>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2800" dirty="0">
                <a:solidFill>
                  <a:srgbClr val="000000"/>
                </a:solidFill>
              </a:endParaRPr>
            </a:p>
          </p:txBody>
        </p:sp>
        <p:sp>
          <p:nvSpPr>
            <p:cNvPr id="211" name="Rectangle 6">
              <a:extLst>
                <a:ext uri="{FF2B5EF4-FFF2-40B4-BE49-F238E27FC236}">
                  <a16:creationId xmlns:a16="http://schemas.microsoft.com/office/drawing/2014/main" id="{89DBDE4E-F167-4D92-9CEA-3C84A39C6E5C}"/>
                </a:ext>
              </a:extLst>
            </p:cNvPr>
            <p:cNvSpPr>
              <a:spLocks noChangeArrowheads="1"/>
            </p:cNvSpPr>
            <p:nvPr/>
          </p:nvSpPr>
          <p:spPr bwMode="auto">
            <a:xfrm>
              <a:off x="1892205" y="4164014"/>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a:t>
              </a:r>
              <a:endParaRPr lang="en-US" altLang="en-US" sz="2800" dirty="0">
                <a:solidFill>
                  <a:srgbClr val="000000"/>
                </a:solidFill>
              </a:endParaRPr>
            </a:p>
          </p:txBody>
        </p:sp>
        <p:sp>
          <p:nvSpPr>
            <p:cNvPr id="212" name="Rectangle 7">
              <a:extLst>
                <a:ext uri="{FF2B5EF4-FFF2-40B4-BE49-F238E27FC236}">
                  <a16:creationId xmlns:a16="http://schemas.microsoft.com/office/drawing/2014/main" id="{D74E16E2-61FD-4185-936B-C11A94A79D9D}"/>
                </a:ext>
              </a:extLst>
            </p:cNvPr>
            <p:cNvSpPr>
              <a:spLocks noChangeArrowheads="1"/>
            </p:cNvSpPr>
            <p:nvPr/>
          </p:nvSpPr>
          <p:spPr bwMode="auto">
            <a:xfrm>
              <a:off x="2360517" y="4164014"/>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a:t>
              </a:r>
              <a:endParaRPr lang="en-US" altLang="en-US" sz="2800" dirty="0">
                <a:solidFill>
                  <a:srgbClr val="000000"/>
                </a:solidFill>
              </a:endParaRPr>
            </a:p>
          </p:txBody>
        </p:sp>
        <p:sp>
          <p:nvSpPr>
            <p:cNvPr id="213" name="Rectangle 8">
              <a:extLst>
                <a:ext uri="{FF2B5EF4-FFF2-40B4-BE49-F238E27FC236}">
                  <a16:creationId xmlns:a16="http://schemas.microsoft.com/office/drawing/2014/main" id="{5604B193-09C3-4F0E-9486-81C2BDD89623}"/>
                </a:ext>
              </a:extLst>
            </p:cNvPr>
            <p:cNvSpPr>
              <a:spLocks noChangeArrowheads="1"/>
            </p:cNvSpPr>
            <p:nvPr/>
          </p:nvSpPr>
          <p:spPr bwMode="auto">
            <a:xfrm>
              <a:off x="2828830" y="4164014"/>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a:t>
              </a:r>
              <a:endParaRPr lang="en-US" altLang="en-US" sz="2800" dirty="0">
                <a:solidFill>
                  <a:srgbClr val="000000"/>
                </a:solidFill>
              </a:endParaRPr>
            </a:p>
          </p:txBody>
        </p:sp>
        <p:sp>
          <p:nvSpPr>
            <p:cNvPr id="214" name="Rectangle 9">
              <a:extLst>
                <a:ext uri="{FF2B5EF4-FFF2-40B4-BE49-F238E27FC236}">
                  <a16:creationId xmlns:a16="http://schemas.microsoft.com/office/drawing/2014/main" id="{635F24F2-E010-4795-A478-86DE83634433}"/>
                </a:ext>
              </a:extLst>
            </p:cNvPr>
            <p:cNvSpPr>
              <a:spLocks noChangeArrowheads="1"/>
            </p:cNvSpPr>
            <p:nvPr/>
          </p:nvSpPr>
          <p:spPr bwMode="auto">
            <a:xfrm>
              <a:off x="3255867"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12</a:t>
              </a:r>
              <a:endParaRPr lang="en-US" altLang="en-US" sz="2800" dirty="0">
                <a:solidFill>
                  <a:srgbClr val="000000"/>
                </a:solidFill>
              </a:endParaRPr>
            </a:p>
          </p:txBody>
        </p:sp>
        <p:sp>
          <p:nvSpPr>
            <p:cNvPr id="215" name="Rectangle 10">
              <a:extLst>
                <a:ext uri="{FF2B5EF4-FFF2-40B4-BE49-F238E27FC236}">
                  <a16:creationId xmlns:a16="http://schemas.microsoft.com/office/drawing/2014/main" id="{223AD743-0636-4587-8151-EEB836F13A95}"/>
                </a:ext>
              </a:extLst>
            </p:cNvPr>
            <p:cNvSpPr>
              <a:spLocks noChangeArrowheads="1"/>
            </p:cNvSpPr>
            <p:nvPr/>
          </p:nvSpPr>
          <p:spPr bwMode="auto">
            <a:xfrm>
              <a:off x="3724180"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15</a:t>
              </a:r>
              <a:endParaRPr lang="en-US" altLang="en-US" sz="2800" dirty="0">
                <a:solidFill>
                  <a:srgbClr val="000000"/>
                </a:solidFill>
              </a:endParaRPr>
            </a:p>
          </p:txBody>
        </p:sp>
        <p:sp>
          <p:nvSpPr>
            <p:cNvPr id="216" name="Rectangle 11">
              <a:extLst>
                <a:ext uri="{FF2B5EF4-FFF2-40B4-BE49-F238E27FC236}">
                  <a16:creationId xmlns:a16="http://schemas.microsoft.com/office/drawing/2014/main" id="{961AFAAB-A79A-4D53-902C-DB0B21F6ACD5}"/>
                </a:ext>
              </a:extLst>
            </p:cNvPr>
            <p:cNvSpPr>
              <a:spLocks noChangeArrowheads="1"/>
            </p:cNvSpPr>
            <p:nvPr/>
          </p:nvSpPr>
          <p:spPr bwMode="auto">
            <a:xfrm>
              <a:off x="4192492"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18</a:t>
              </a:r>
              <a:endParaRPr lang="en-US" altLang="en-US" sz="2800" dirty="0">
                <a:solidFill>
                  <a:srgbClr val="000000"/>
                </a:solidFill>
              </a:endParaRPr>
            </a:p>
          </p:txBody>
        </p:sp>
        <p:sp>
          <p:nvSpPr>
            <p:cNvPr id="217" name="Rectangle 12">
              <a:extLst>
                <a:ext uri="{FF2B5EF4-FFF2-40B4-BE49-F238E27FC236}">
                  <a16:creationId xmlns:a16="http://schemas.microsoft.com/office/drawing/2014/main" id="{1DFA6768-283C-46A1-9A92-AD8EA577560A}"/>
                </a:ext>
              </a:extLst>
            </p:cNvPr>
            <p:cNvSpPr>
              <a:spLocks noChangeArrowheads="1"/>
            </p:cNvSpPr>
            <p:nvPr/>
          </p:nvSpPr>
          <p:spPr bwMode="auto">
            <a:xfrm>
              <a:off x="4660805"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21</a:t>
              </a:r>
              <a:endParaRPr lang="en-US" altLang="en-US" sz="2800" dirty="0">
                <a:solidFill>
                  <a:srgbClr val="000000"/>
                </a:solidFill>
              </a:endParaRPr>
            </a:p>
          </p:txBody>
        </p:sp>
        <p:sp>
          <p:nvSpPr>
            <p:cNvPr id="218" name="Rectangle 13">
              <a:extLst>
                <a:ext uri="{FF2B5EF4-FFF2-40B4-BE49-F238E27FC236}">
                  <a16:creationId xmlns:a16="http://schemas.microsoft.com/office/drawing/2014/main" id="{CC1F44EC-078F-4EEA-909F-51EB89A1C03F}"/>
                </a:ext>
              </a:extLst>
            </p:cNvPr>
            <p:cNvSpPr>
              <a:spLocks noChangeArrowheads="1"/>
            </p:cNvSpPr>
            <p:nvPr/>
          </p:nvSpPr>
          <p:spPr bwMode="auto">
            <a:xfrm>
              <a:off x="5129117"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24</a:t>
              </a:r>
              <a:endParaRPr lang="en-US" altLang="en-US" sz="2800" dirty="0">
                <a:solidFill>
                  <a:srgbClr val="000000"/>
                </a:solidFill>
              </a:endParaRPr>
            </a:p>
          </p:txBody>
        </p:sp>
        <p:sp>
          <p:nvSpPr>
            <p:cNvPr id="219" name="Rectangle 14">
              <a:extLst>
                <a:ext uri="{FF2B5EF4-FFF2-40B4-BE49-F238E27FC236}">
                  <a16:creationId xmlns:a16="http://schemas.microsoft.com/office/drawing/2014/main" id="{2FCFDBD3-FD70-40CD-85EB-2DF201328114}"/>
                </a:ext>
              </a:extLst>
            </p:cNvPr>
            <p:cNvSpPr>
              <a:spLocks noChangeArrowheads="1"/>
            </p:cNvSpPr>
            <p:nvPr/>
          </p:nvSpPr>
          <p:spPr bwMode="auto">
            <a:xfrm>
              <a:off x="5597430"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27</a:t>
              </a:r>
              <a:endParaRPr lang="en-US" altLang="en-US" sz="2800" dirty="0">
                <a:solidFill>
                  <a:srgbClr val="000000"/>
                </a:solidFill>
              </a:endParaRPr>
            </a:p>
          </p:txBody>
        </p:sp>
        <p:sp>
          <p:nvSpPr>
            <p:cNvPr id="220" name="Rectangle 15">
              <a:extLst>
                <a:ext uri="{FF2B5EF4-FFF2-40B4-BE49-F238E27FC236}">
                  <a16:creationId xmlns:a16="http://schemas.microsoft.com/office/drawing/2014/main" id="{A910D924-7F2C-4383-9C1A-EDAF12261DB2}"/>
                </a:ext>
              </a:extLst>
            </p:cNvPr>
            <p:cNvSpPr>
              <a:spLocks noChangeArrowheads="1"/>
            </p:cNvSpPr>
            <p:nvPr/>
          </p:nvSpPr>
          <p:spPr bwMode="auto">
            <a:xfrm>
              <a:off x="6065742"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2800" dirty="0">
                <a:solidFill>
                  <a:srgbClr val="000000"/>
                </a:solidFill>
              </a:endParaRPr>
            </a:p>
          </p:txBody>
        </p:sp>
        <p:sp>
          <p:nvSpPr>
            <p:cNvPr id="221" name="Rectangle 16">
              <a:extLst>
                <a:ext uri="{FF2B5EF4-FFF2-40B4-BE49-F238E27FC236}">
                  <a16:creationId xmlns:a16="http://schemas.microsoft.com/office/drawing/2014/main" id="{60E56FEE-9FEA-4488-BCA1-97E46F675D76}"/>
                </a:ext>
              </a:extLst>
            </p:cNvPr>
            <p:cNvSpPr>
              <a:spLocks noChangeArrowheads="1"/>
            </p:cNvSpPr>
            <p:nvPr/>
          </p:nvSpPr>
          <p:spPr bwMode="auto">
            <a:xfrm>
              <a:off x="6534055"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33</a:t>
              </a:r>
              <a:endParaRPr lang="en-US" altLang="en-US" sz="2800" dirty="0">
                <a:solidFill>
                  <a:srgbClr val="000000"/>
                </a:solidFill>
              </a:endParaRPr>
            </a:p>
          </p:txBody>
        </p:sp>
        <p:sp>
          <p:nvSpPr>
            <p:cNvPr id="222" name="Rectangle 17">
              <a:extLst>
                <a:ext uri="{FF2B5EF4-FFF2-40B4-BE49-F238E27FC236}">
                  <a16:creationId xmlns:a16="http://schemas.microsoft.com/office/drawing/2014/main" id="{C9915412-3B39-484C-8707-D3FF8F2A80C5}"/>
                </a:ext>
              </a:extLst>
            </p:cNvPr>
            <p:cNvSpPr>
              <a:spLocks noChangeArrowheads="1"/>
            </p:cNvSpPr>
            <p:nvPr/>
          </p:nvSpPr>
          <p:spPr bwMode="auto">
            <a:xfrm>
              <a:off x="7002367"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36</a:t>
              </a:r>
              <a:endParaRPr lang="en-US" altLang="en-US" sz="2800" dirty="0">
                <a:solidFill>
                  <a:srgbClr val="000000"/>
                </a:solidFill>
              </a:endParaRPr>
            </a:p>
          </p:txBody>
        </p:sp>
        <p:sp>
          <p:nvSpPr>
            <p:cNvPr id="223" name="Rectangle 18">
              <a:extLst>
                <a:ext uri="{FF2B5EF4-FFF2-40B4-BE49-F238E27FC236}">
                  <a16:creationId xmlns:a16="http://schemas.microsoft.com/office/drawing/2014/main" id="{5904B697-279C-4D0B-B453-D71D2B55D725}"/>
                </a:ext>
              </a:extLst>
            </p:cNvPr>
            <p:cNvSpPr>
              <a:spLocks noChangeArrowheads="1"/>
            </p:cNvSpPr>
            <p:nvPr/>
          </p:nvSpPr>
          <p:spPr bwMode="auto">
            <a:xfrm>
              <a:off x="7470680" y="416401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39</a:t>
              </a:r>
              <a:endParaRPr lang="en-US" altLang="en-US" sz="2800" dirty="0">
                <a:solidFill>
                  <a:srgbClr val="000000"/>
                </a:solidFill>
              </a:endParaRPr>
            </a:p>
          </p:txBody>
        </p:sp>
        <p:sp>
          <p:nvSpPr>
            <p:cNvPr id="224" name="Freeform 19">
              <a:extLst>
                <a:ext uri="{FF2B5EF4-FFF2-40B4-BE49-F238E27FC236}">
                  <a16:creationId xmlns:a16="http://schemas.microsoft.com/office/drawing/2014/main" id="{B7322FD6-8223-4C64-80CF-02F26566348F}"/>
                </a:ext>
              </a:extLst>
            </p:cNvPr>
            <p:cNvSpPr>
              <a:spLocks noEditPoints="1"/>
            </p:cNvSpPr>
            <p:nvPr/>
          </p:nvSpPr>
          <p:spPr bwMode="auto">
            <a:xfrm>
              <a:off x="1444625" y="4102101"/>
              <a:ext cx="6107113" cy="47625"/>
            </a:xfrm>
            <a:custGeom>
              <a:avLst/>
              <a:gdLst>
                <a:gd name="T0" fmla="*/ 3847 w 3847"/>
                <a:gd name="T1" fmla="*/ 0 h 30"/>
                <a:gd name="T2" fmla="*/ 7 w 3847"/>
                <a:gd name="T3" fmla="*/ 30 h 30"/>
                <a:gd name="T4" fmla="*/ 301 w 3847"/>
                <a:gd name="T5" fmla="*/ 30 h 30"/>
                <a:gd name="T6" fmla="*/ 596 w 3847"/>
                <a:gd name="T7" fmla="*/ 30 h 30"/>
                <a:gd name="T8" fmla="*/ 891 w 3847"/>
                <a:gd name="T9" fmla="*/ 30 h 30"/>
                <a:gd name="T10" fmla="*/ 1186 w 3847"/>
                <a:gd name="T11" fmla="*/ 30 h 30"/>
                <a:gd name="T12" fmla="*/ 1481 w 3847"/>
                <a:gd name="T13" fmla="*/ 30 h 30"/>
                <a:gd name="T14" fmla="*/ 1776 w 3847"/>
                <a:gd name="T15" fmla="*/ 30 h 30"/>
                <a:gd name="T16" fmla="*/ 2070 w 3847"/>
                <a:gd name="T17" fmla="*/ 30 h 30"/>
                <a:gd name="T18" fmla="*/ 2366 w 3847"/>
                <a:gd name="T19" fmla="*/ 30 h 30"/>
                <a:gd name="T20" fmla="*/ 2661 w 3847"/>
                <a:gd name="T21" fmla="*/ 30 h 30"/>
                <a:gd name="T22" fmla="*/ 2956 w 3847"/>
                <a:gd name="T23" fmla="*/ 30 h 30"/>
                <a:gd name="T24" fmla="*/ 3251 w 3847"/>
                <a:gd name="T25" fmla="*/ 30 h 30"/>
                <a:gd name="T26" fmla="*/ 3546 w 3847"/>
                <a:gd name="T27" fmla="*/ 30 h 30"/>
                <a:gd name="T28" fmla="*/ 3841 w 3847"/>
                <a:gd name="T29" fmla="*/ 30 h 30"/>
                <a:gd name="T30" fmla="*/ 105 w 3847"/>
                <a:gd name="T31" fmla="*/ 16 h 30"/>
                <a:gd name="T32" fmla="*/ 203 w 3847"/>
                <a:gd name="T33" fmla="*/ 16 h 30"/>
                <a:gd name="T34" fmla="*/ 399 w 3847"/>
                <a:gd name="T35" fmla="*/ 16 h 30"/>
                <a:gd name="T36" fmla="*/ 497 w 3847"/>
                <a:gd name="T37" fmla="*/ 16 h 30"/>
                <a:gd name="T38" fmla="*/ 695 w 3847"/>
                <a:gd name="T39" fmla="*/ 16 h 30"/>
                <a:gd name="T40" fmla="*/ 792 w 3847"/>
                <a:gd name="T41" fmla="*/ 16 h 30"/>
                <a:gd name="T42" fmla="*/ 990 w 3847"/>
                <a:gd name="T43" fmla="*/ 16 h 30"/>
                <a:gd name="T44" fmla="*/ 1087 w 3847"/>
                <a:gd name="T45" fmla="*/ 16 h 30"/>
                <a:gd name="T46" fmla="*/ 1285 w 3847"/>
                <a:gd name="T47" fmla="*/ 16 h 30"/>
                <a:gd name="T48" fmla="*/ 1382 w 3847"/>
                <a:gd name="T49" fmla="*/ 16 h 30"/>
                <a:gd name="T50" fmla="*/ 1580 w 3847"/>
                <a:gd name="T51" fmla="*/ 16 h 30"/>
                <a:gd name="T52" fmla="*/ 1678 w 3847"/>
                <a:gd name="T53" fmla="*/ 16 h 30"/>
                <a:gd name="T54" fmla="*/ 1875 w 3847"/>
                <a:gd name="T55" fmla="*/ 16 h 30"/>
                <a:gd name="T56" fmla="*/ 1973 w 3847"/>
                <a:gd name="T57" fmla="*/ 16 h 30"/>
                <a:gd name="T58" fmla="*/ 2169 w 3847"/>
                <a:gd name="T59" fmla="*/ 16 h 30"/>
                <a:gd name="T60" fmla="*/ 2267 w 3847"/>
                <a:gd name="T61" fmla="*/ 16 h 30"/>
                <a:gd name="T62" fmla="*/ 2464 w 3847"/>
                <a:gd name="T63" fmla="*/ 16 h 30"/>
                <a:gd name="T64" fmla="*/ 2562 w 3847"/>
                <a:gd name="T65" fmla="*/ 16 h 30"/>
                <a:gd name="T66" fmla="*/ 2759 w 3847"/>
                <a:gd name="T67" fmla="*/ 16 h 30"/>
                <a:gd name="T68" fmla="*/ 2857 w 3847"/>
                <a:gd name="T69" fmla="*/ 16 h 30"/>
                <a:gd name="T70" fmla="*/ 3055 w 3847"/>
                <a:gd name="T71" fmla="*/ 16 h 30"/>
                <a:gd name="T72" fmla="*/ 3152 w 3847"/>
                <a:gd name="T73" fmla="*/ 16 h 30"/>
                <a:gd name="T74" fmla="*/ 3350 w 3847"/>
                <a:gd name="T75" fmla="*/ 16 h 30"/>
                <a:gd name="T76" fmla="*/ 3447 w 3847"/>
                <a:gd name="T77" fmla="*/ 16 h 30"/>
                <a:gd name="T78" fmla="*/ 3645 w 3847"/>
                <a:gd name="T79" fmla="*/ 16 h 30"/>
                <a:gd name="T80" fmla="*/ 3742 w 3847"/>
                <a:gd name="T81" fmla="*/ 1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47" h="30">
                  <a:moveTo>
                    <a:pt x="0" y="0"/>
                  </a:moveTo>
                  <a:lnTo>
                    <a:pt x="3847" y="0"/>
                  </a:lnTo>
                  <a:moveTo>
                    <a:pt x="7" y="0"/>
                  </a:moveTo>
                  <a:lnTo>
                    <a:pt x="7" y="30"/>
                  </a:lnTo>
                  <a:moveTo>
                    <a:pt x="301" y="0"/>
                  </a:moveTo>
                  <a:lnTo>
                    <a:pt x="301" y="30"/>
                  </a:lnTo>
                  <a:moveTo>
                    <a:pt x="596" y="0"/>
                  </a:moveTo>
                  <a:lnTo>
                    <a:pt x="596" y="30"/>
                  </a:lnTo>
                  <a:moveTo>
                    <a:pt x="891" y="0"/>
                  </a:moveTo>
                  <a:lnTo>
                    <a:pt x="891" y="30"/>
                  </a:lnTo>
                  <a:moveTo>
                    <a:pt x="1186" y="0"/>
                  </a:moveTo>
                  <a:lnTo>
                    <a:pt x="1186" y="30"/>
                  </a:lnTo>
                  <a:moveTo>
                    <a:pt x="1481" y="0"/>
                  </a:moveTo>
                  <a:lnTo>
                    <a:pt x="1481" y="30"/>
                  </a:lnTo>
                  <a:moveTo>
                    <a:pt x="1776" y="0"/>
                  </a:moveTo>
                  <a:lnTo>
                    <a:pt x="1776" y="30"/>
                  </a:lnTo>
                  <a:moveTo>
                    <a:pt x="2070" y="0"/>
                  </a:moveTo>
                  <a:lnTo>
                    <a:pt x="2070" y="30"/>
                  </a:lnTo>
                  <a:moveTo>
                    <a:pt x="2366" y="0"/>
                  </a:moveTo>
                  <a:lnTo>
                    <a:pt x="2366" y="30"/>
                  </a:lnTo>
                  <a:moveTo>
                    <a:pt x="2661" y="0"/>
                  </a:moveTo>
                  <a:lnTo>
                    <a:pt x="2661" y="30"/>
                  </a:lnTo>
                  <a:moveTo>
                    <a:pt x="2956" y="0"/>
                  </a:moveTo>
                  <a:lnTo>
                    <a:pt x="2956" y="30"/>
                  </a:lnTo>
                  <a:moveTo>
                    <a:pt x="3251" y="0"/>
                  </a:moveTo>
                  <a:lnTo>
                    <a:pt x="3251" y="30"/>
                  </a:lnTo>
                  <a:moveTo>
                    <a:pt x="3546" y="0"/>
                  </a:moveTo>
                  <a:lnTo>
                    <a:pt x="3546" y="30"/>
                  </a:lnTo>
                  <a:moveTo>
                    <a:pt x="3841" y="0"/>
                  </a:moveTo>
                  <a:lnTo>
                    <a:pt x="3841" y="30"/>
                  </a:lnTo>
                  <a:moveTo>
                    <a:pt x="105" y="0"/>
                  </a:moveTo>
                  <a:lnTo>
                    <a:pt x="105" y="16"/>
                  </a:lnTo>
                  <a:moveTo>
                    <a:pt x="203" y="0"/>
                  </a:moveTo>
                  <a:lnTo>
                    <a:pt x="203" y="16"/>
                  </a:lnTo>
                  <a:moveTo>
                    <a:pt x="399" y="0"/>
                  </a:moveTo>
                  <a:lnTo>
                    <a:pt x="399" y="16"/>
                  </a:lnTo>
                  <a:moveTo>
                    <a:pt x="497" y="0"/>
                  </a:moveTo>
                  <a:lnTo>
                    <a:pt x="497" y="16"/>
                  </a:lnTo>
                  <a:moveTo>
                    <a:pt x="695" y="0"/>
                  </a:moveTo>
                  <a:lnTo>
                    <a:pt x="695" y="16"/>
                  </a:lnTo>
                  <a:moveTo>
                    <a:pt x="792" y="0"/>
                  </a:moveTo>
                  <a:lnTo>
                    <a:pt x="792" y="16"/>
                  </a:lnTo>
                  <a:moveTo>
                    <a:pt x="990" y="0"/>
                  </a:moveTo>
                  <a:lnTo>
                    <a:pt x="990" y="16"/>
                  </a:lnTo>
                  <a:moveTo>
                    <a:pt x="1087" y="0"/>
                  </a:moveTo>
                  <a:lnTo>
                    <a:pt x="1087" y="16"/>
                  </a:lnTo>
                  <a:moveTo>
                    <a:pt x="1285" y="0"/>
                  </a:moveTo>
                  <a:lnTo>
                    <a:pt x="1285" y="16"/>
                  </a:lnTo>
                  <a:moveTo>
                    <a:pt x="1382" y="0"/>
                  </a:moveTo>
                  <a:lnTo>
                    <a:pt x="1382" y="16"/>
                  </a:lnTo>
                  <a:moveTo>
                    <a:pt x="1580" y="0"/>
                  </a:moveTo>
                  <a:lnTo>
                    <a:pt x="1580" y="16"/>
                  </a:lnTo>
                  <a:moveTo>
                    <a:pt x="1678" y="0"/>
                  </a:moveTo>
                  <a:lnTo>
                    <a:pt x="1678" y="16"/>
                  </a:lnTo>
                  <a:moveTo>
                    <a:pt x="1875" y="0"/>
                  </a:moveTo>
                  <a:lnTo>
                    <a:pt x="1875" y="16"/>
                  </a:lnTo>
                  <a:moveTo>
                    <a:pt x="1973" y="0"/>
                  </a:moveTo>
                  <a:lnTo>
                    <a:pt x="1973" y="16"/>
                  </a:lnTo>
                  <a:moveTo>
                    <a:pt x="2169" y="0"/>
                  </a:moveTo>
                  <a:lnTo>
                    <a:pt x="2169" y="16"/>
                  </a:lnTo>
                  <a:moveTo>
                    <a:pt x="2267" y="0"/>
                  </a:moveTo>
                  <a:lnTo>
                    <a:pt x="2267" y="16"/>
                  </a:lnTo>
                  <a:moveTo>
                    <a:pt x="2464" y="0"/>
                  </a:moveTo>
                  <a:lnTo>
                    <a:pt x="2464" y="16"/>
                  </a:lnTo>
                  <a:moveTo>
                    <a:pt x="2562" y="0"/>
                  </a:moveTo>
                  <a:lnTo>
                    <a:pt x="2562" y="16"/>
                  </a:lnTo>
                  <a:moveTo>
                    <a:pt x="2759" y="0"/>
                  </a:moveTo>
                  <a:lnTo>
                    <a:pt x="2759" y="16"/>
                  </a:lnTo>
                  <a:moveTo>
                    <a:pt x="2857" y="0"/>
                  </a:moveTo>
                  <a:lnTo>
                    <a:pt x="2857" y="16"/>
                  </a:lnTo>
                  <a:moveTo>
                    <a:pt x="3055" y="0"/>
                  </a:moveTo>
                  <a:lnTo>
                    <a:pt x="3055" y="16"/>
                  </a:lnTo>
                  <a:moveTo>
                    <a:pt x="3152" y="0"/>
                  </a:moveTo>
                  <a:lnTo>
                    <a:pt x="3152" y="16"/>
                  </a:lnTo>
                  <a:moveTo>
                    <a:pt x="3350" y="0"/>
                  </a:moveTo>
                  <a:lnTo>
                    <a:pt x="3350" y="16"/>
                  </a:lnTo>
                  <a:moveTo>
                    <a:pt x="3447" y="0"/>
                  </a:moveTo>
                  <a:lnTo>
                    <a:pt x="3447" y="16"/>
                  </a:lnTo>
                  <a:moveTo>
                    <a:pt x="3645" y="0"/>
                  </a:moveTo>
                  <a:lnTo>
                    <a:pt x="3645" y="16"/>
                  </a:lnTo>
                  <a:moveTo>
                    <a:pt x="3742" y="0"/>
                  </a:moveTo>
                  <a:lnTo>
                    <a:pt x="3742" y="16"/>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25" name="Rectangle 20">
              <a:extLst>
                <a:ext uri="{FF2B5EF4-FFF2-40B4-BE49-F238E27FC236}">
                  <a16:creationId xmlns:a16="http://schemas.microsoft.com/office/drawing/2014/main" id="{AA92CC2C-0A5C-47A9-9629-7415B688B799}"/>
                </a:ext>
              </a:extLst>
            </p:cNvPr>
            <p:cNvSpPr>
              <a:spLocks noChangeArrowheads="1"/>
            </p:cNvSpPr>
            <p:nvPr/>
          </p:nvSpPr>
          <p:spPr bwMode="auto">
            <a:xfrm>
              <a:off x="1271588" y="4021425"/>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2800" dirty="0">
                <a:solidFill>
                  <a:srgbClr val="000000"/>
                </a:solidFill>
              </a:endParaRPr>
            </a:p>
          </p:txBody>
        </p:sp>
        <p:sp>
          <p:nvSpPr>
            <p:cNvPr id="226" name="Rectangle 21">
              <a:extLst>
                <a:ext uri="{FF2B5EF4-FFF2-40B4-BE49-F238E27FC236}">
                  <a16:creationId xmlns:a16="http://schemas.microsoft.com/office/drawing/2014/main" id="{809059AF-33F8-43B6-A78B-CA3B8E23189B}"/>
                </a:ext>
              </a:extLst>
            </p:cNvPr>
            <p:cNvSpPr>
              <a:spLocks noChangeArrowheads="1"/>
            </p:cNvSpPr>
            <p:nvPr/>
          </p:nvSpPr>
          <p:spPr bwMode="auto">
            <a:xfrm>
              <a:off x="1190625" y="3738850"/>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a:t>
              </a:r>
              <a:endParaRPr lang="en-US" altLang="en-US" sz="2800" dirty="0">
                <a:solidFill>
                  <a:srgbClr val="000000"/>
                </a:solidFill>
              </a:endParaRPr>
            </a:p>
          </p:txBody>
        </p:sp>
        <p:sp>
          <p:nvSpPr>
            <p:cNvPr id="227" name="Rectangle 22">
              <a:extLst>
                <a:ext uri="{FF2B5EF4-FFF2-40B4-BE49-F238E27FC236}">
                  <a16:creationId xmlns:a16="http://schemas.microsoft.com/office/drawing/2014/main" id="{E83D902C-2065-48A5-AB30-BA740E43BE39}"/>
                </a:ext>
              </a:extLst>
            </p:cNvPr>
            <p:cNvSpPr>
              <a:spLocks noChangeArrowheads="1"/>
            </p:cNvSpPr>
            <p:nvPr/>
          </p:nvSpPr>
          <p:spPr bwMode="auto">
            <a:xfrm>
              <a:off x="1190625" y="3456275"/>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20</a:t>
              </a:r>
              <a:endParaRPr lang="en-US" altLang="en-US" sz="2800" dirty="0">
                <a:solidFill>
                  <a:srgbClr val="000000"/>
                </a:solidFill>
              </a:endParaRPr>
            </a:p>
          </p:txBody>
        </p:sp>
        <p:sp>
          <p:nvSpPr>
            <p:cNvPr id="228" name="Rectangle 23">
              <a:extLst>
                <a:ext uri="{FF2B5EF4-FFF2-40B4-BE49-F238E27FC236}">
                  <a16:creationId xmlns:a16="http://schemas.microsoft.com/office/drawing/2014/main" id="{E7E9A181-6AE9-4D1A-BC1F-19188F53D941}"/>
                </a:ext>
              </a:extLst>
            </p:cNvPr>
            <p:cNvSpPr>
              <a:spLocks noChangeArrowheads="1"/>
            </p:cNvSpPr>
            <p:nvPr/>
          </p:nvSpPr>
          <p:spPr bwMode="auto">
            <a:xfrm>
              <a:off x="1190625" y="317528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2800" dirty="0">
                <a:solidFill>
                  <a:srgbClr val="000000"/>
                </a:solidFill>
              </a:endParaRPr>
            </a:p>
          </p:txBody>
        </p:sp>
        <p:sp>
          <p:nvSpPr>
            <p:cNvPr id="229" name="Rectangle 24">
              <a:extLst>
                <a:ext uri="{FF2B5EF4-FFF2-40B4-BE49-F238E27FC236}">
                  <a16:creationId xmlns:a16="http://schemas.microsoft.com/office/drawing/2014/main" id="{51882CFB-4B02-4DFC-A701-A648DA745BFA}"/>
                </a:ext>
              </a:extLst>
            </p:cNvPr>
            <p:cNvSpPr>
              <a:spLocks noChangeArrowheads="1"/>
            </p:cNvSpPr>
            <p:nvPr/>
          </p:nvSpPr>
          <p:spPr bwMode="auto">
            <a:xfrm>
              <a:off x="1190625" y="28927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40</a:t>
              </a:r>
              <a:endParaRPr lang="en-US" altLang="en-US" sz="2800" dirty="0">
                <a:solidFill>
                  <a:srgbClr val="000000"/>
                </a:solidFill>
              </a:endParaRPr>
            </a:p>
          </p:txBody>
        </p:sp>
        <p:sp>
          <p:nvSpPr>
            <p:cNvPr id="230" name="Rectangle 25">
              <a:extLst>
                <a:ext uri="{FF2B5EF4-FFF2-40B4-BE49-F238E27FC236}">
                  <a16:creationId xmlns:a16="http://schemas.microsoft.com/office/drawing/2014/main" id="{49EE20B3-7694-40DF-9466-C5A7F4C346F7}"/>
                </a:ext>
              </a:extLst>
            </p:cNvPr>
            <p:cNvSpPr>
              <a:spLocks noChangeArrowheads="1"/>
            </p:cNvSpPr>
            <p:nvPr/>
          </p:nvSpPr>
          <p:spPr bwMode="auto">
            <a:xfrm>
              <a:off x="1190625" y="26101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50</a:t>
              </a:r>
              <a:endParaRPr lang="en-US" altLang="en-US" sz="2800" dirty="0">
                <a:solidFill>
                  <a:srgbClr val="000000"/>
                </a:solidFill>
              </a:endParaRPr>
            </a:p>
          </p:txBody>
        </p:sp>
        <p:sp>
          <p:nvSpPr>
            <p:cNvPr id="231" name="Rectangle 26">
              <a:extLst>
                <a:ext uri="{FF2B5EF4-FFF2-40B4-BE49-F238E27FC236}">
                  <a16:creationId xmlns:a16="http://schemas.microsoft.com/office/drawing/2014/main" id="{A658A165-E48D-4B96-BC41-CB0A18754DA5}"/>
                </a:ext>
              </a:extLst>
            </p:cNvPr>
            <p:cNvSpPr>
              <a:spLocks noChangeArrowheads="1"/>
            </p:cNvSpPr>
            <p:nvPr/>
          </p:nvSpPr>
          <p:spPr bwMode="auto">
            <a:xfrm>
              <a:off x="1190625" y="232756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60</a:t>
              </a:r>
              <a:endParaRPr lang="en-US" altLang="en-US" sz="2800" dirty="0">
                <a:solidFill>
                  <a:srgbClr val="000000"/>
                </a:solidFill>
              </a:endParaRPr>
            </a:p>
          </p:txBody>
        </p:sp>
        <p:sp>
          <p:nvSpPr>
            <p:cNvPr id="232" name="Rectangle 27">
              <a:extLst>
                <a:ext uri="{FF2B5EF4-FFF2-40B4-BE49-F238E27FC236}">
                  <a16:creationId xmlns:a16="http://schemas.microsoft.com/office/drawing/2014/main" id="{A2B57E03-6C1B-4964-A2C0-271AC0425EDD}"/>
                </a:ext>
              </a:extLst>
            </p:cNvPr>
            <p:cNvSpPr>
              <a:spLocks noChangeArrowheads="1"/>
            </p:cNvSpPr>
            <p:nvPr/>
          </p:nvSpPr>
          <p:spPr bwMode="auto">
            <a:xfrm>
              <a:off x="1190625" y="204498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70</a:t>
              </a:r>
              <a:endParaRPr lang="en-US" altLang="en-US" sz="2800" dirty="0">
                <a:solidFill>
                  <a:srgbClr val="000000"/>
                </a:solidFill>
              </a:endParaRPr>
            </a:p>
          </p:txBody>
        </p:sp>
        <p:sp>
          <p:nvSpPr>
            <p:cNvPr id="233" name="Rectangle 28">
              <a:extLst>
                <a:ext uri="{FF2B5EF4-FFF2-40B4-BE49-F238E27FC236}">
                  <a16:creationId xmlns:a16="http://schemas.microsoft.com/office/drawing/2014/main" id="{A10D46EA-2C83-4B43-9BD9-0DF8B19CA7F9}"/>
                </a:ext>
              </a:extLst>
            </p:cNvPr>
            <p:cNvSpPr>
              <a:spLocks noChangeArrowheads="1"/>
            </p:cNvSpPr>
            <p:nvPr/>
          </p:nvSpPr>
          <p:spPr bwMode="auto">
            <a:xfrm>
              <a:off x="1190625" y="17624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80</a:t>
              </a:r>
              <a:endParaRPr lang="en-US" altLang="en-US" sz="2800" dirty="0">
                <a:solidFill>
                  <a:srgbClr val="000000"/>
                </a:solidFill>
              </a:endParaRPr>
            </a:p>
          </p:txBody>
        </p:sp>
        <p:sp>
          <p:nvSpPr>
            <p:cNvPr id="234" name="Rectangle 29">
              <a:extLst>
                <a:ext uri="{FF2B5EF4-FFF2-40B4-BE49-F238E27FC236}">
                  <a16:creationId xmlns:a16="http://schemas.microsoft.com/office/drawing/2014/main" id="{202C4ECB-27C6-4A81-A972-00793E5A0436}"/>
                </a:ext>
              </a:extLst>
            </p:cNvPr>
            <p:cNvSpPr>
              <a:spLocks noChangeArrowheads="1"/>
            </p:cNvSpPr>
            <p:nvPr/>
          </p:nvSpPr>
          <p:spPr bwMode="auto">
            <a:xfrm>
              <a:off x="1190625" y="1479838"/>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90</a:t>
              </a:r>
              <a:endParaRPr lang="en-US" altLang="en-US" sz="2800" dirty="0">
                <a:solidFill>
                  <a:srgbClr val="000000"/>
                </a:solidFill>
              </a:endParaRPr>
            </a:p>
          </p:txBody>
        </p:sp>
        <p:sp>
          <p:nvSpPr>
            <p:cNvPr id="235" name="Rectangle 30">
              <a:extLst>
                <a:ext uri="{FF2B5EF4-FFF2-40B4-BE49-F238E27FC236}">
                  <a16:creationId xmlns:a16="http://schemas.microsoft.com/office/drawing/2014/main" id="{2D3B1324-7584-47F9-9BDA-E9FCA2B83B47}"/>
                </a:ext>
              </a:extLst>
            </p:cNvPr>
            <p:cNvSpPr>
              <a:spLocks noChangeArrowheads="1"/>
            </p:cNvSpPr>
            <p:nvPr/>
          </p:nvSpPr>
          <p:spPr bwMode="auto">
            <a:xfrm>
              <a:off x="1108075" y="1198850"/>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100</a:t>
              </a:r>
              <a:endParaRPr lang="en-US" altLang="en-US" sz="2800" dirty="0">
                <a:solidFill>
                  <a:srgbClr val="000000"/>
                </a:solidFill>
              </a:endParaRPr>
            </a:p>
          </p:txBody>
        </p:sp>
        <p:sp>
          <p:nvSpPr>
            <p:cNvPr id="236" name="Freeform 31">
              <a:extLst>
                <a:ext uri="{FF2B5EF4-FFF2-40B4-BE49-F238E27FC236}">
                  <a16:creationId xmlns:a16="http://schemas.microsoft.com/office/drawing/2014/main" id="{CF0B4A3B-BC0B-4008-B518-F8ABD8A4D9CC}"/>
                </a:ext>
              </a:extLst>
            </p:cNvPr>
            <p:cNvSpPr>
              <a:spLocks noEditPoints="1"/>
            </p:cNvSpPr>
            <p:nvPr/>
          </p:nvSpPr>
          <p:spPr bwMode="auto">
            <a:xfrm>
              <a:off x="1373188" y="1273176"/>
              <a:ext cx="82550" cy="2833688"/>
            </a:xfrm>
            <a:custGeom>
              <a:avLst/>
              <a:gdLst>
                <a:gd name="T0" fmla="*/ 52 w 52"/>
                <a:gd name="T1" fmla="*/ 1785 h 1785"/>
                <a:gd name="T2" fmla="*/ 52 w 52"/>
                <a:gd name="T3" fmla="*/ 0 h 1785"/>
                <a:gd name="T4" fmla="*/ 52 w 52"/>
                <a:gd name="T5" fmla="*/ 1782 h 1785"/>
                <a:gd name="T6" fmla="*/ 0 w 52"/>
                <a:gd name="T7" fmla="*/ 1782 h 1785"/>
                <a:gd name="T8" fmla="*/ 52 w 52"/>
                <a:gd name="T9" fmla="*/ 1604 h 1785"/>
                <a:gd name="T10" fmla="*/ 0 w 52"/>
                <a:gd name="T11" fmla="*/ 1604 h 1785"/>
                <a:gd name="T12" fmla="*/ 52 w 52"/>
                <a:gd name="T13" fmla="*/ 1426 h 1785"/>
                <a:gd name="T14" fmla="*/ 0 w 52"/>
                <a:gd name="T15" fmla="*/ 1426 h 1785"/>
                <a:gd name="T16" fmla="*/ 52 w 52"/>
                <a:gd name="T17" fmla="*/ 1248 h 1785"/>
                <a:gd name="T18" fmla="*/ 0 w 52"/>
                <a:gd name="T19" fmla="*/ 1248 h 1785"/>
                <a:gd name="T20" fmla="*/ 52 w 52"/>
                <a:gd name="T21" fmla="*/ 1071 h 1785"/>
                <a:gd name="T22" fmla="*/ 0 w 52"/>
                <a:gd name="T23" fmla="*/ 1071 h 1785"/>
                <a:gd name="T24" fmla="*/ 52 w 52"/>
                <a:gd name="T25" fmla="*/ 893 h 1785"/>
                <a:gd name="T26" fmla="*/ 0 w 52"/>
                <a:gd name="T27" fmla="*/ 893 h 1785"/>
                <a:gd name="T28" fmla="*/ 52 w 52"/>
                <a:gd name="T29" fmla="*/ 715 h 1785"/>
                <a:gd name="T30" fmla="*/ 0 w 52"/>
                <a:gd name="T31" fmla="*/ 715 h 1785"/>
                <a:gd name="T32" fmla="*/ 52 w 52"/>
                <a:gd name="T33" fmla="*/ 537 h 1785"/>
                <a:gd name="T34" fmla="*/ 0 w 52"/>
                <a:gd name="T35" fmla="*/ 537 h 1785"/>
                <a:gd name="T36" fmla="*/ 52 w 52"/>
                <a:gd name="T37" fmla="*/ 359 h 1785"/>
                <a:gd name="T38" fmla="*/ 0 w 52"/>
                <a:gd name="T39" fmla="*/ 359 h 1785"/>
                <a:gd name="T40" fmla="*/ 52 w 52"/>
                <a:gd name="T41" fmla="*/ 181 h 1785"/>
                <a:gd name="T42" fmla="*/ 0 w 52"/>
                <a:gd name="T43" fmla="*/ 181 h 1785"/>
                <a:gd name="T44" fmla="*/ 52 w 52"/>
                <a:gd name="T45" fmla="*/ 3 h 1785"/>
                <a:gd name="T46" fmla="*/ 0 w 52"/>
                <a:gd name="T47" fmla="*/ 3 h 1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785">
                  <a:moveTo>
                    <a:pt x="52" y="1785"/>
                  </a:moveTo>
                  <a:lnTo>
                    <a:pt x="52" y="0"/>
                  </a:lnTo>
                  <a:moveTo>
                    <a:pt x="52" y="1782"/>
                  </a:moveTo>
                  <a:lnTo>
                    <a:pt x="0" y="1782"/>
                  </a:lnTo>
                  <a:moveTo>
                    <a:pt x="52" y="1604"/>
                  </a:moveTo>
                  <a:lnTo>
                    <a:pt x="0" y="1604"/>
                  </a:lnTo>
                  <a:moveTo>
                    <a:pt x="52" y="1426"/>
                  </a:moveTo>
                  <a:lnTo>
                    <a:pt x="0" y="1426"/>
                  </a:lnTo>
                  <a:moveTo>
                    <a:pt x="52" y="1248"/>
                  </a:moveTo>
                  <a:lnTo>
                    <a:pt x="0" y="1248"/>
                  </a:lnTo>
                  <a:moveTo>
                    <a:pt x="52" y="1071"/>
                  </a:moveTo>
                  <a:lnTo>
                    <a:pt x="0" y="1071"/>
                  </a:lnTo>
                  <a:moveTo>
                    <a:pt x="52" y="893"/>
                  </a:moveTo>
                  <a:lnTo>
                    <a:pt x="0" y="893"/>
                  </a:lnTo>
                  <a:moveTo>
                    <a:pt x="52" y="715"/>
                  </a:moveTo>
                  <a:lnTo>
                    <a:pt x="0" y="715"/>
                  </a:lnTo>
                  <a:moveTo>
                    <a:pt x="52" y="537"/>
                  </a:moveTo>
                  <a:lnTo>
                    <a:pt x="0" y="537"/>
                  </a:lnTo>
                  <a:moveTo>
                    <a:pt x="52" y="359"/>
                  </a:moveTo>
                  <a:lnTo>
                    <a:pt x="0" y="359"/>
                  </a:lnTo>
                  <a:moveTo>
                    <a:pt x="52" y="181"/>
                  </a:moveTo>
                  <a:lnTo>
                    <a:pt x="0" y="181"/>
                  </a:lnTo>
                  <a:moveTo>
                    <a:pt x="52" y="3"/>
                  </a:moveTo>
                  <a:lnTo>
                    <a:pt x="0" y="3"/>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37" name="Freeform 32">
              <a:extLst>
                <a:ext uri="{FF2B5EF4-FFF2-40B4-BE49-F238E27FC236}">
                  <a16:creationId xmlns:a16="http://schemas.microsoft.com/office/drawing/2014/main" id="{CEF3CA8D-E425-48AF-80F6-C9C09FDE5EF0}"/>
                </a:ext>
              </a:extLst>
            </p:cNvPr>
            <p:cNvSpPr>
              <a:spLocks/>
            </p:cNvSpPr>
            <p:nvPr/>
          </p:nvSpPr>
          <p:spPr bwMode="auto">
            <a:xfrm>
              <a:off x="1455738" y="1277939"/>
              <a:ext cx="5813425" cy="1863725"/>
            </a:xfrm>
            <a:custGeom>
              <a:avLst/>
              <a:gdLst>
                <a:gd name="T0" fmla="*/ 0 w 3662"/>
                <a:gd name="T1" fmla="*/ 0 h 1174"/>
                <a:gd name="T2" fmla="*/ 199 w 3662"/>
                <a:gd name="T3" fmla="*/ 13 h 1174"/>
                <a:gd name="T4" fmla="*/ 229 w 3662"/>
                <a:gd name="T5" fmla="*/ 37 h 1174"/>
                <a:gd name="T6" fmla="*/ 254 w 3662"/>
                <a:gd name="T7" fmla="*/ 61 h 1174"/>
                <a:gd name="T8" fmla="*/ 270 w 3662"/>
                <a:gd name="T9" fmla="*/ 74 h 1174"/>
                <a:gd name="T10" fmla="*/ 273 w 3662"/>
                <a:gd name="T11" fmla="*/ 146 h 1174"/>
                <a:gd name="T12" fmla="*/ 276 w 3662"/>
                <a:gd name="T13" fmla="*/ 159 h 1174"/>
                <a:gd name="T14" fmla="*/ 303 w 3662"/>
                <a:gd name="T15" fmla="*/ 171 h 1174"/>
                <a:gd name="T16" fmla="*/ 312 w 3662"/>
                <a:gd name="T17" fmla="*/ 196 h 1174"/>
                <a:gd name="T18" fmla="*/ 328 w 3662"/>
                <a:gd name="T19" fmla="*/ 209 h 1174"/>
                <a:gd name="T20" fmla="*/ 390 w 3662"/>
                <a:gd name="T21" fmla="*/ 221 h 1174"/>
                <a:gd name="T22" fmla="*/ 396 w 3662"/>
                <a:gd name="T23" fmla="*/ 246 h 1174"/>
                <a:gd name="T24" fmla="*/ 416 w 3662"/>
                <a:gd name="T25" fmla="*/ 259 h 1174"/>
                <a:gd name="T26" fmla="*/ 526 w 3662"/>
                <a:gd name="T27" fmla="*/ 272 h 1174"/>
                <a:gd name="T28" fmla="*/ 542 w 3662"/>
                <a:gd name="T29" fmla="*/ 324 h 1174"/>
                <a:gd name="T30" fmla="*/ 545 w 3662"/>
                <a:gd name="T31" fmla="*/ 349 h 1174"/>
                <a:gd name="T32" fmla="*/ 551 w 3662"/>
                <a:gd name="T33" fmla="*/ 363 h 1174"/>
                <a:gd name="T34" fmla="*/ 564 w 3662"/>
                <a:gd name="T35" fmla="*/ 388 h 1174"/>
                <a:gd name="T36" fmla="*/ 590 w 3662"/>
                <a:gd name="T37" fmla="*/ 401 h 1174"/>
                <a:gd name="T38" fmla="*/ 633 w 3662"/>
                <a:gd name="T39" fmla="*/ 414 h 1174"/>
                <a:gd name="T40" fmla="*/ 677 w 3662"/>
                <a:gd name="T41" fmla="*/ 440 h 1174"/>
                <a:gd name="T42" fmla="*/ 813 w 3662"/>
                <a:gd name="T43" fmla="*/ 468 h 1174"/>
                <a:gd name="T44" fmla="*/ 820 w 3662"/>
                <a:gd name="T45" fmla="*/ 497 h 1174"/>
                <a:gd name="T46" fmla="*/ 823 w 3662"/>
                <a:gd name="T47" fmla="*/ 556 h 1174"/>
                <a:gd name="T48" fmla="*/ 884 w 3662"/>
                <a:gd name="T49" fmla="*/ 570 h 1174"/>
                <a:gd name="T50" fmla="*/ 1071 w 3662"/>
                <a:gd name="T51" fmla="*/ 585 h 1174"/>
                <a:gd name="T52" fmla="*/ 1075 w 3662"/>
                <a:gd name="T53" fmla="*/ 614 h 1174"/>
                <a:gd name="T54" fmla="*/ 1087 w 3662"/>
                <a:gd name="T55" fmla="*/ 629 h 1174"/>
                <a:gd name="T56" fmla="*/ 1098 w 3662"/>
                <a:gd name="T57" fmla="*/ 643 h 1174"/>
                <a:gd name="T58" fmla="*/ 1107 w 3662"/>
                <a:gd name="T59" fmla="*/ 672 h 1174"/>
                <a:gd name="T60" fmla="*/ 1288 w 3662"/>
                <a:gd name="T61" fmla="*/ 687 h 1174"/>
                <a:gd name="T62" fmla="*/ 1356 w 3662"/>
                <a:gd name="T63" fmla="*/ 702 h 1174"/>
                <a:gd name="T64" fmla="*/ 1375 w 3662"/>
                <a:gd name="T65" fmla="*/ 762 h 1174"/>
                <a:gd name="T66" fmla="*/ 1447 w 3662"/>
                <a:gd name="T67" fmla="*/ 777 h 1174"/>
                <a:gd name="T68" fmla="*/ 1607 w 3662"/>
                <a:gd name="T69" fmla="*/ 792 h 1174"/>
                <a:gd name="T70" fmla="*/ 1611 w 3662"/>
                <a:gd name="T71" fmla="*/ 823 h 1174"/>
                <a:gd name="T72" fmla="*/ 1631 w 3662"/>
                <a:gd name="T73" fmla="*/ 840 h 1174"/>
                <a:gd name="T74" fmla="*/ 1789 w 3662"/>
                <a:gd name="T75" fmla="*/ 857 h 1174"/>
                <a:gd name="T76" fmla="*/ 1888 w 3662"/>
                <a:gd name="T77" fmla="*/ 891 h 1174"/>
                <a:gd name="T78" fmla="*/ 1928 w 3662"/>
                <a:gd name="T79" fmla="*/ 910 h 1174"/>
                <a:gd name="T80" fmla="*/ 2199 w 3662"/>
                <a:gd name="T81" fmla="*/ 932 h 1174"/>
                <a:gd name="T82" fmla="*/ 2206 w 3662"/>
                <a:gd name="T83" fmla="*/ 982 h 1174"/>
                <a:gd name="T84" fmla="*/ 2303 w 3662"/>
                <a:gd name="T85" fmla="*/ 1012 h 1174"/>
                <a:gd name="T86" fmla="*/ 2765 w 3662"/>
                <a:gd name="T87" fmla="*/ 1051 h 1174"/>
                <a:gd name="T88" fmla="*/ 2929 w 3662"/>
                <a:gd name="T89" fmla="*/ 1174 h 1174"/>
                <a:gd name="T90" fmla="*/ 3007 w 3662"/>
                <a:gd name="T91" fmla="*/ 1174 h 1174"/>
                <a:gd name="T92" fmla="*/ 3019 w 3662"/>
                <a:gd name="T93" fmla="*/ 1174 h 1174"/>
                <a:gd name="T94" fmla="*/ 3065 w 3662"/>
                <a:gd name="T95" fmla="*/ 1174 h 1174"/>
                <a:gd name="T96" fmla="*/ 3359 w 3662"/>
                <a:gd name="T97" fmla="*/ 1174 h 1174"/>
                <a:gd name="T98" fmla="*/ 3530 w 3662"/>
                <a:gd name="T99" fmla="*/ 1174 h 1174"/>
                <a:gd name="T100" fmla="*/ 3662 w 3662"/>
                <a:gd name="T101" fmla="*/ 1174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62" h="1174">
                  <a:moveTo>
                    <a:pt x="0" y="0"/>
                  </a:moveTo>
                  <a:lnTo>
                    <a:pt x="0" y="0"/>
                  </a:lnTo>
                  <a:lnTo>
                    <a:pt x="0" y="0"/>
                  </a:lnTo>
                  <a:lnTo>
                    <a:pt x="0" y="0"/>
                  </a:lnTo>
                  <a:lnTo>
                    <a:pt x="171" y="0"/>
                  </a:lnTo>
                  <a:lnTo>
                    <a:pt x="171" y="13"/>
                  </a:lnTo>
                  <a:lnTo>
                    <a:pt x="171" y="13"/>
                  </a:lnTo>
                  <a:lnTo>
                    <a:pt x="199" y="13"/>
                  </a:lnTo>
                  <a:lnTo>
                    <a:pt x="199" y="25"/>
                  </a:lnTo>
                  <a:lnTo>
                    <a:pt x="199" y="25"/>
                  </a:lnTo>
                  <a:lnTo>
                    <a:pt x="229" y="25"/>
                  </a:lnTo>
                  <a:lnTo>
                    <a:pt x="229" y="37"/>
                  </a:lnTo>
                  <a:lnTo>
                    <a:pt x="229" y="37"/>
                  </a:lnTo>
                  <a:lnTo>
                    <a:pt x="254" y="37"/>
                  </a:lnTo>
                  <a:lnTo>
                    <a:pt x="254" y="61"/>
                  </a:lnTo>
                  <a:lnTo>
                    <a:pt x="254" y="61"/>
                  </a:lnTo>
                  <a:lnTo>
                    <a:pt x="261" y="61"/>
                  </a:lnTo>
                  <a:lnTo>
                    <a:pt x="261" y="74"/>
                  </a:lnTo>
                  <a:lnTo>
                    <a:pt x="261" y="74"/>
                  </a:lnTo>
                  <a:lnTo>
                    <a:pt x="270" y="74"/>
                  </a:lnTo>
                  <a:lnTo>
                    <a:pt x="270" y="122"/>
                  </a:lnTo>
                  <a:lnTo>
                    <a:pt x="270" y="122"/>
                  </a:lnTo>
                  <a:lnTo>
                    <a:pt x="273" y="122"/>
                  </a:lnTo>
                  <a:lnTo>
                    <a:pt x="273" y="146"/>
                  </a:lnTo>
                  <a:lnTo>
                    <a:pt x="273" y="146"/>
                  </a:lnTo>
                  <a:lnTo>
                    <a:pt x="276" y="146"/>
                  </a:lnTo>
                  <a:lnTo>
                    <a:pt x="276" y="159"/>
                  </a:lnTo>
                  <a:lnTo>
                    <a:pt x="276" y="159"/>
                  </a:lnTo>
                  <a:lnTo>
                    <a:pt x="287" y="159"/>
                  </a:lnTo>
                  <a:lnTo>
                    <a:pt x="287" y="171"/>
                  </a:lnTo>
                  <a:lnTo>
                    <a:pt x="287" y="171"/>
                  </a:lnTo>
                  <a:lnTo>
                    <a:pt x="303" y="171"/>
                  </a:lnTo>
                  <a:lnTo>
                    <a:pt x="303" y="184"/>
                  </a:lnTo>
                  <a:lnTo>
                    <a:pt x="303" y="184"/>
                  </a:lnTo>
                  <a:lnTo>
                    <a:pt x="312" y="184"/>
                  </a:lnTo>
                  <a:lnTo>
                    <a:pt x="312" y="196"/>
                  </a:lnTo>
                  <a:lnTo>
                    <a:pt x="312" y="196"/>
                  </a:lnTo>
                  <a:lnTo>
                    <a:pt x="328" y="196"/>
                  </a:lnTo>
                  <a:lnTo>
                    <a:pt x="328" y="209"/>
                  </a:lnTo>
                  <a:lnTo>
                    <a:pt x="328" y="209"/>
                  </a:lnTo>
                  <a:lnTo>
                    <a:pt x="341" y="209"/>
                  </a:lnTo>
                  <a:lnTo>
                    <a:pt x="341" y="221"/>
                  </a:lnTo>
                  <a:lnTo>
                    <a:pt x="341" y="221"/>
                  </a:lnTo>
                  <a:lnTo>
                    <a:pt x="390" y="221"/>
                  </a:lnTo>
                  <a:lnTo>
                    <a:pt x="390" y="234"/>
                  </a:lnTo>
                  <a:lnTo>
                    <a:pt x="390" y="234"/>
                  </a:lnTo>
                  <a:lnTo>
                    <a:pt x="396" y="234"/>
                  </a:lnTo>
                  <a:lnTo>
                    <a:pt x="396" y="246"/>
                  </a:lnTo>
                  <a:lnTo>
                    <a:pt x="396" y="246"/>
                  </a:lnTo>
                  <a:lnTo>
                    <a:pt x="416" y="246"/>
                  </a:lnTo>
                  <a:lnTo>
                    <a:pt x="416" y="259"/>
                  </a:lnTo>
                  <a:lnTo>
                    <a:pt x="416" y="259"/>
                  </a:lnTo>
                  <a:lnTo>
                    <a:pt x="523" y="259"/>
                  </a:lnTo>
                  <a:lnTo>
                    <a:pt x="523" y="272"/>
                  </a:lnTo>
                  <a:lnTo>
                    <a:pt x="523" y="272"/>
                  </a:lnTo>
                  <a:lnTo>
                    <a:pt x="526" y="272"/>
                  </a:lnTo>
                  <a:lnTo>
                    <a:pt x="526" y="298"/>
                  </a:lnTo>
                  <a:lnTo>
                    <a:pt x="526" y="298"/>
                  </a:lnTo>
                  <a:lnTo>
                    <a:pt x="542" y="298"/>
                  </a:lnTo>
                  <a:lnTo>
                    <a:pt x="542" y="324"/>
                  </a:lnTo>
                  <a:lnTo>
                    <a:pt x="542" y="324"/>
                  </a:lnTo>
                  <a:lnTo>
                    <a:pt x="545" y="324"/>
                  </a:lnTo>
                  <a:lnTo>
                    <a:pt x="545" y="349"/>
                  </a:lnTo>
                  <a:lnTo>
                    <a:pt x="545" y="349"/>
                  </a:lnTo>
                  <a:lnTo>
                    <a:pt x="548" y="349"/>
                  </a:lnTo>
                  <a:lnTo>
                    <a:pt x="548" y="363"/>
                  </a:lnTo>
                  <a:lnTo>
                    <a:pt x="548" y="363"/>
                  </a:lnTo>
                  <a:lnTo>
                    <a:pt x="551" y="363"/>
                  </a:lnTo>
                  <a:lnTo>
                    <a:pt x="551" y="375"/>
                  </a:lnTo>
                  <a:lnTo>
                    <a:pt x="551" y="375"/>
                  </a:lnTo>
                  <a:lnTo>
                    <a:pt x="564" y="375"/>
                  </a:lnTo>
                  <a:lnTo>
                    <a:pt x="564" y="388"/>
                  </a:lnTo>
                  <a:lnTo>
                    <a:pt x="564" y="388"/>
                  </a:lnTo>
                  <a:lnTo>
                    <a:pt x="590" y="388"/>
                  </a:lnTo>
                  <a:lnTo>
                    <a:pt x="590" y="401"/>
                  </a:lnTo>
                  <a:lnTo>
                    <a:pt x="590" y="401"/>
                  </a:lnTo>
                  <a:lnTo>
                    <a:pt x="603" y="401"/>
                  </a:lnTo>
                  <a:lnTo>
                    <a:pt x="603" y="414"/>
                  </a:lnTo>
                  <a:lnTo>
                    <a:pt x="603" y="414"/>
                  </a:lnTo>
                  <a:lnTo>
                    <a:pt x="633" y="414"/>
                  </a:lnTo>
                  <a:lnTo>
                    <a:pt x="633" y="426"/>
                  </a:lnTo>
                  <a:lnTo>
                    <a:pt x="633" y="426"/>
                  </a:lnTo>
                  <a:lnTo>
                    <a:pt x="677" y="426"/>
                  </a:lnTo>
                  <a:lnTo>
                    <a:pt x="677" y="440"/>
                  </a:lnTo>
                  <a:lnTo>
                    <a:pt x="677" y="440"/>
                  </a:lnTo>
                  <a:lnTo>
                    <a:pt x="813" y="440"/>
                  </a:lnTo>
                  <a:lnTo>
                    <a:pt x="813" y="468"/>
                  </a:lnTo>
                  <a:lnTo>
                    <a:pt x="813" y="468"/>
                  </a:lnTo>
                  <a:lnTo>
                    <a:pt x="817" y="468"/>
                  </a:lnTo>
                  <a:lnTo>
                    <a:pt x="817" y="497"/>
                  </a:lnTo>
                  <a:lnTo>
                    <a:pt x="817" y="497"/>
                  </a:lnTo>
                  <a:lnTo>
                    <a:pt x="820" y="497"/>
                  </a:lnTo>
                  <a:lnTo>
                    <a:pt x="820" y="526"/>
                  </a:lnTo>
                  <a:lnTo>
                    <a:pt x="820" y="526"/>
                  </a:lnTo>
                  <a:lnTo>
                    <a:pt x="823" y="526"/>
                  </a:lnTo>
                  <a:lnTo>
                    <a:pt x="823" y="556"/>
                  </a:lnTo>
                  <a:lnTo>
                    <a:pt x="823" y="556"/>
                  </a:lnTo>
                  <a:lnTo>
                    <a:pt x="884" y="556"/>
                  </a:lnTo>
                  <a:lnTo>
                    <a:pt x="884" y="570"/>
                  </a:lnTo>
                  <a:lnTo>
                    <a:pt x="884" y="570"/>
                  </a:lnTo>
                  <a:lnTo>
                    <a:pt x="994" y="570"/>
                  </a:lnTo>
                  <a:lnTo>
                    <a:pt x="994" y="585"/>
                  </a:lnTo>
                  <a:lnTo>
                    <a:pt x="994" y="585"/>
                  </a:lnTo>
                  <a:lnTo>
                    <a:pt x="1071" y="585"/>
                  </a:lnTo>
                  <a:lnTo>
                    <a:pt x="1071" y="599"/>
                  </a:lnTo>
                  <a:lnTo>
                    <a:pt x="1071" y="599"/>
                  </a:lnTo>
                  <a:lnTo>
                    <a:pt x="1075" y="599"/>
                  </a:lnTo>
                  <a:lnTo>
                    <a:pt x="1075" y="614"/>
                  </a:lnTo>
                  <a:lnTo>
                    <a:pt x="1075" y="614"/>
                  </a:lnTo>
                  <a:lnTo>
                    <a:pt x="1087" y="614"/>
                  </a:lnTo>
                  <a:lnTo>
                    <a:pt x="1087" y="629"/>
                  </a:lnTo>
                  <a:lnTo>
                    <a:pt x="1087" y="629"/>
                  </a:lnTo>
                  <a:lnTo>
                    <a:pt x="1091" y="629"/>
                  </a:lnTo>
                  <a:lnTo>
                    <a:pt x="1091" y="643"/>
                  </a:lnTo>
                  <a:lnTo>
                    <a:pt x="1091" y="643"/>
                  </a:lnTo>
                  <a:lnTo>
                    <a:pt x="1098" y="643"/>
                  </a:lnTo>
                  <a:lnTo>
                    <a:pt x="1098" y="658"/>
                  </a:lnTo>
                  <a:lnTo>
                    <a:pt x="1098" y="658"/>
                  </a:lnTo>
                  <a:lnTo>
                    <a:pt x="1107" y="658"/>
                  </a:lnTo>
                  <a:lnTo>
                    <a:pt x="1107" y="672"/>
                  </a:lnTo>
                  <a:lnTo>
                    <a:pt x="1107" y="672"/>
                  </a:lnTo>
                  <a:lnTo>
                    <a:pt x="1288" y="672"/>
                  </a:lnTo>
                  <a:lnTo>
                    <a:pt x="1288" y="687"/>
                  </a:lnTo>
                  <a:lnTo>
                    <a:pt x="1288" y="687"/>
                  </a:lnTo>
                  <a:lnTo>
                    <a:pt x="1343" y="687"/>
                  </a:lnTo>
                  <a:lnTo>
                    <a:pt x="1343" y="702"/>
                  </a:lnTo>
                  <a:lnTo>
                    <a:pt x="1343" y="702"/>
                  </a:lnTo>
                  <a:lnTo>
                    <a:pt x="1356" y="702"/>
                  </a:lnTo>
                  <a:lnTo>
                    <a:pt x="1356" y="747"/>
                  </a:lnTo>
                  <a:lnTo>
                    <a:pt x="1356" y="747"/>
                  </a:lnTo>
                  <a:lnTo>
                    <a:pt x="1375" y="747"/>
                  </a:lnTo>
                  <a:lnTo>
                    <a:pt x="1375" y="762"/>
                  </a:lnTo>
                  <a:lnTo>
                    <a:pt x="1375" y="762"/>
                  </a:lnTo>
                  <a:lnTo>
                    <a:pt x="1447" y="762"/>
                  </a:lnTo>
                  <a:lnTo>
                    <a:pt x="1447" y="777"/>
                  </a:lnTo>
                  <a:lnTo>
                    <a:pt x="1447" y="777"/>
                  </a:lnTo>
                  <a:lnTo>
                    <a:pt x="1495" y="777"/>
                  </a:lnTo>
                  <a:lnTo>
                    <a:pt x="1495" y="792"/>
                  </a:lnTo>
                  <a:lnTo>
                    <a:pt x="1495" y="792"/>
                  </a:lnTo>
                  <a:lnTo>
                    <a:pt x="1607" y="792"/>
                  </a:lnTo>
                  <a:lnTo>
                    <a:pt x="1607" y="808"/>
                  </a:lnTo>
                  <a:lnTo>
                    <a:pt x="1607" y="808"/>
                  </a:lnTo>
                  <a:lnTo>
                    <a:pt x="1611" y="808"/>
                  </a:lnTo>
                  <a:lnTo>
                    <a:pt x="1611" y="823"/>
                  </a:lnTo>
                  <a:lnTo>
                    <a:pt x="1611" y="823"/>
                  </a:lnTo>
                  <a:lnTo>
                    <a:pt x="1631" y="823"/>
                  </a:lnTo>
                  <a:lnTo>
                    <a:pt x="1631" y="840"/>
                  </a:lnTo>
                  <a:lnTo>
                    <a:pt x="1631" y="840"/>
                  </a:lnTo>
                  <a:lnTo>
                    <a:pt x="1747" y="840"/>
                  </a:lnTo>
                  <a:lnTo>
                    <a:pt x="1747" y="857"/>
                  </a:lnTo>
                  <a:lnTo>
                    <a:pt x="1747" y="857"/>
                  </a:lnTo>
                  <a:lnTo>
                    <a:pt x="1789" y="857"/>
                  </a:lnTo>
                  <a:lnTo>
                    <a:pt x="1789" y="873"/>
                  </a:lnTo>
                  <a:lnTo>
                    <a:pt x="1789" y="873"/>
                  </a:lnTo>
                  <a:lnTo>
                    <a:pt x="1888" y="873"/>
                  </a:lnTo>
                  <a:lnTo>
                    <a:pt x="1888" y="891"/>
                  </a:lnTo>
                  <a:lnTo>
                    <a:pt x="1888" y="891"/>
                  </a:lnTo>
                  <a:lnTo>
                    <a:pt x="1928" y="891"/>
                  </a:lnTo>
                  <a:lnTo>
                    <a:pt x="1928" y="910"/>
                  </a:lnTo>
                  <a:lnTo>
                    <a:pt x="1928" y="910"/>
                  </a:lnTo>
                  <a:lnTo>
                    <a:pt x="2173" y="910"/>
                  </a:lnTo>
                  <a:lnTo>
                    <a:pt x="2173" y="932"/>
                  </a:lnTo>
                  <a:lnTo>
                    <a:pt x="2173" y="932"/>
                  </a:lnTo>
                  <a:lnTo>
                    <a:pt x="2199" y="932"/>
                  </a:lnTo>
                  <a:lnTo>
                    <a:pt x="2199" y="956"/>
                  </a:lnTo>
                  <a:lnTo>
                    <a:pt x="2199" y="956"/>
                  </a:lnTo>
                  <a:lnTo>
                    <a:pt x="2206" y="956"/>
                  </a:lnTo>
                  <a:lnTo>
                    <a:pt x="2206" y="982"/>
                  </a:lnTo>
                  <a:lnTo>
                    <a:pt x="2206" y="982"/>
                  </a:lnTo>
                  <a:lnTo>
                    <a:pt x="2303" y="982"/>
                  </a:lnTo>
                  <a:lnTo>
                    <a:pt x="2303" y="1012"/>
                  </a:lnTo>
                  <a:lnTo>
                    <a:pt x="2303" y="1012"/>
                  </a:lnTo>
                  <a:lnTo>
                    <a:pt x="2435" y="1012"/>
                  </a:lnTo>
                  <a:lnTo>
                    <a:pt x="2435" y="1051"/>
                  </a:lnTo>
                  <a:lnTo>
                    <a:pt x="2435" y="1051"/>
                  </a:lnTo>
                  <a:lnTo>
                    <a:pt x="2765" y="1051"/>
                  </a:lnTo>
                  <a:lnTo>
                    <a:pt x="2765" y="1107"/>
                  </a:lnTo>
                  <a:lnTo>
                    <a:pt x="2765" y="1107"/>
                  </a:lnTo>
                  <a:lnTo>
                    <a:pt x="2929" y="1107"/>
                  </a:lnTo>
                  <a:lnTo>
                    <a:pt x="2929" y="1174"/>
                  </a:lnTo>
                  <a:lnTo>
                    <a:pt x="2929" y="1174"/>
                  </a:lnTo>
                  <a:lnTo>
                    <a:pt x="3004" y="1174"/>
                  </a:lnTo>
                  <a:lnTo>
                    <a:pt x="3004" y="1174"/>
                  </a:lnTo>
                  <a:lnTo>
                    <a:pt x="3007" y="1174"/>
                  </a:lnTo>
                  <a:lnTo>
                    <a:pt x="3010" y="1174"/>
                  </a:lnTo>
                  <a:lnTo>
                    <a:pt x="3010" y="1174"/>
                  </a:lnTo>
                  <a:lnTo>
                    <a:pt x="3010" y="1174"/>
                  </a:lnTo>
                  <a:lnTo>
                    <a:pt x="3019" y="1174"/>
                  </a:lnTo>
                  <a:lnTo>
                    <a:pt x="3019" y="1174"/>
                  </a:lnTo>
                  <a:lnTo>
                    <a:pt x="3019" y="1174"/>
                  </a:lnTo>
                  <a:lnTo>
                    <a:pt x="3065" y="1174"/>
                  </a:lnTo>
                  <a:lnTo>
                    <a:pt x="3065" y="1174"/>
                  </a:lnTo>
                  <a:lnTo>
                    <a:pt x="3065" y="1174"/>
                  </a:lnTo>
                  <a:lnTo>
                    <a:pt x="3359" y="1174"/>
                  </a:lnTo>
                  <a:lnTo>
                    <a:pt x="3359" y="1174"/>
                  </a:lnTo>
                  <a:lnTo>
                    <a:pt x="3359" y="1174"/>
                  </a:lnTo>
                  <a:lnTo>
                    <a:pt x="3469" y="1174"/>
                  </a:lnTo>
                  <a:lnTo>
                    <a:pt x="3469" y="1174"/>
                  </a:lnTo>
                  <a:lnTo>
                    <a:pt x="3469" y="1174"/>
                  </a:lnTo>
                  <a:lnTo>
                    <a:pt x="3530" y="1174"/>
                  </a:lnTo>
                  <a:lnTo>
                    <a:pt x="3530" y="1174"/>
                  </a:lnTo>
                  <a:lnTo>
                    <a:pt x="3530" y="1174"/>
                  </a:lnTo>
                  <a:lnTo>
                    <a:pt x="3662" y="1174"/>
                  </a:lnTo>
                  <a:lnTo>
                    <a:pt x="3662" y="1174"/>
                  </a:lnTo>
                </a:path>
              </a:pathLst>
            </a:custGeom>
            <a:noFill/>
            <a:ln w="19050" cap="flat">
              <a:solidFill>
                <a:srgbClr val="0087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5" name="Line 61">
              <a:extLst>
                <a:ext uri="{FF2B5EF4-FFF2-40B4-BE49-F238E27FC236}">
                  <a16:creationId xmlns:a16="http://schemas.microsoft.com/office/drawing/2014/main" id="{DA442605-4182-446E-A96B-C27193308D49}"/>
                </a:ext>
              </a:extLst>
            </p:cNvPr>
            <p:cNvSpPr>
              <a:spLocks noChangeShapeType="1"/>
            </p:cNvSpPr>
            <p:nvPr/>
          </p:nvSpPr>
          <p:spPr bwMode="auto">
            <a:xfrm>
              <a:off x="1460500" y="1235076"/>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6" name="Line 62">
              <a:extLst>
                <a:ext uri="{FF2B5EF4-FFF2-40B4-BE49-F238E27FC236}">
                  <a16:creationId xmlns:a16="http://schemas.microsoft.com/office/drawing/2014/main" id="{34244EF2-66D7-4749-9D7C-3DFB3BF29D1F}"/>
                </a:ext>
              </a:extLst>
            </p:cNvPr>
            <p:cNvSpPr>
              <a:spLocks noChangeShapeType="1"/>
            </p:cNvSpPr>
            <p:nvPr/>
          </p:nvSpPr>
          <p:spPr bwMode="auto">
            <a:xfrm>
              <a:off x="1858963" y="1331914"/>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7" name="Line 63">
              <a:extLst>
                <a:ext uri="{FF2B5EF4-FFF2-40B4-BE49-F238E27FC236}">
                  <a16:creationId xmlns:a16="http://schemas.microsoft.com/office/drawing/2014/main" id="{0E8FE966-AC07-4E14-BC23-C938DFDC8982}"/>
                </a:ext>
              </a:extLst>
            </p:cNvPr>
            <p:cNvSpPr>
              <a:spLocks noChangeShapeType="1"/>
            </p:cNvSpPr>
            <p:nvPr/>
          </p:nvSpPr>
          <p:spPr bwMode="auto">
            <a:xfrm>
              <a:off x="1893888" y="148590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8" name="Line 64">
              <a:extLst>
                <a:ext uri="{FF2B5EF4-FFF2-40B4-BE49-F238E27FC236}">
                  <a16:creationId xmlns:a16="http://schemas.microsoft.com/office/drawing/2014/main" id="{AAF24745-5A01-4B58-B77C-895AC0DE32FA}"/>
                </a:ext>
              </a:extLst>
            </p:cNvPr>
            <p:cNvSpPr>
              <a:spLocks noChangeShapeType="1"/>
            </p:cNvSpPr>
            <p:nvPr/>
          </p:nvSpPr>
          <p:spPr bwMode="auto">
            <a:xfrm>
              <a:off x="1905000" y="148590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9" name="Line 65">
              <a:extLst>
                <a:ext uri="{FF2B5EF4-FFF2-40B4-BE49-F238E27FC236}">
                  <a16:creationId xmlns:a16="http://schemas.microsoft.com/office/drawing/2014/main" id="{52882B7F-5CE8-4A98-9E67-01BC9D5B5720}"/>
                </a:ext>
              </a:extLst>
            </p:cNvPr>
            <p:cNvSpPr>
              <a:spLocks noChangeShapeType="1"/>
            </p:cNvSpPr>
            <p:nvPr/>
          </p:nvSpPr>
          <p:spPr bwMode="auto">
            <a:xfrm>
              <a:off x="1911350" y="1504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0" name="Line 66">
              <a:extLst>
                <a:ext uri="{FF2B5EF4-FFF2-40B4-BE49-F238E27FC236}">
                  <a16:creationId xmlns:a16="http://schemas.microsoft.com/office/drawing/2014/main" id="{7F198452-D968-4396-A659-CFECB505B8D2}"/>
                </a:ext>
              </a:extLst>
            </p:cNvPr>
            <p:cNvSpPr>
              <a:spLocks noChangeShapeType="1"/>
            </p:cNvSpPr>
            <p:nvPr/>
          </p:nvSpPr>
          <p:spPr bwMode="auto">
            <a:xfrm>
              <a:off x="2100263" y="16240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1" name="Line 67">
              <a:extLst>
                <a:ext uri="{FF2B5EF4-FFF2-40B4-BE49-F238E27FC236}">
                  <a16:creationId xmlns:a16="http://schemas.microsoft.com/office/drawing/2014/main" id="{C8F9ADC0-2B4B-415C-B2E1-90AC7AB78761}"/>
                </a:ext>
              </a:extLst>
            </p:cNvPr>
            <p:cNvSpPr>
              <a:spLocks noChangeShapeType="1"/>
            </p:cNvSpPr>
            <p:nvPr/>
          </p:nvSpPr>
          <p:spPr bwMode="auto">
            <a:xfrm>
              <a:off x="2203450" y="16446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2" name="Line 68">
              <a:extLst>
                <a:ext uri="{FF2B5EF4-FFF2-40B4-BE49-F238E27FC236}">
                  <a16:creationId xmlns:a16="http://schemas.microsoft.com/office/drawing/2014/main" id="{24FAC8A0-0FB6-46D8-8666-BF332B770541}"/>
                </a:ext>
              </a:extLst>
            </p:cNvPr>
            <p:cNvSpPr>
              <a:spLocks noChangeShapeType="1"/>
            </p:cNvSpPr>
            <p:nvPr/>
          </p:nvSpPr>
          <p:spPr bwMode="auto">
            <a:xfrm>
              <a:off x="2254250" y="16446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3" name="Line 69">
              <a:extLst>
                <a:ext uri="{FF2B5EF4-FFF2-40B4-BE49-F238E27FC236}">
                  <a16:creationId xmlns:a16="http://schemas.microsoft.com/office/drawing/2014/main" id="{D2154D42-E07E-44CF-9522-FBAD2464B7C4}"/>
                </a:ext>
              </a:extLst>
            </p:cNvPr>
            <p:cNvSpPr>
              <a:spLocks noChangeShapeType="1"/>
            </p:cNvSpPr>
            <p:nvPr/>
          </p:nvSpPr>
          <p:spPr bwMode="auto">
            <a:xfrm>
              <a:off x="2486025" y="191135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4" name="Line 70">
              <a:extLst>
                <a:ext uri="{FF2B5EF4-FFF2-40B4-BE49-F238E27FC236}">
                  <a16:creationId xmlns:a16="http://schemas.microsoft.com/office/drawing/2014/main" id="{B53E2548-154C-48B4-B87B-C031FCFB5181}"/>
                </a:ext>
              </a:extLst>
            </p:cNvPr>
            <p:cNvSpPr>
              <a:spLocks noChangeShapeType="1"/>
            </p:cNvSpPr>
            <p:nvPr/>
          </p:nvSpPr>
          <p:spPr bwMode="auto">
            <a:xfrm>
              <a:off x="2500313" y="191135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5" name="Line 71">
              <a:extLst>
                <a:ext uri="{FF2B5EF4-FFF2-40B4-BE49-F238E27FC236}">
                  <a16:creationId xmlns:a16="http://schemas.microsoft.com/office/drawing/2014/main" id="{46AD37E6-4179-4554-BC25-5CE163BB17DC}"/>
                </a:ext>
              </a:extLst>
            </p:cNvPr>
            <p:cNvSpPr>
              <a:spLocks noChangeShapeType="1"/>
            </p:cNvSpPr>
            <p:nvPr/>
          </p:nvSpPr>
          <p:spPr bwMode="auto">
            <a:xfrm>
              <a:off x="2516188" y="191135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6" name="Line 72">
              <a:extLst>
                <a:ext uri="{FF2B5EF4-FFF2-40B4-BE49-F238E27FC236}">
                  <a16:creationId xmlns:a16="http://schemas.microsoft.com/office/drawing/2014/main" id="{5CFEFC2E-84A5-484D-B3DE-70505B718FCE}"/>
                </a:ext>
              </a:extLst>
            </p:cNvPr>
            <p:cNvSpPr>
              <a:spLocks noChangeShapeType="1"/>
            </p:cNvSpPr>
            <p:nvPr/>
          </p:nvSpPr>
          <p:spPr bwMode="auto">
            <a:xfrm>
              <a:off x="2520950" y="1911351"/>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7" name="Line 73">
              <a:extLst>
                <a:ext uri="{FF2B5EF4-FFF2-40B4-BE49-F238E27FC236}">
                  <a16:creationId xmlns:a16="http://schemas.microsoft.com/office/drawing/2014/main" id="{046EEBDB-53A8-4931-81A5-C969A75AD367}"/>
                </a:ext>
              </a:extLst>
            </p:cNvPr>
            <p:cNvSpPr>
              <a:spLocks noChangeShapeType="1"/>
            </p:cNvSpPr>
            <p:nvPr/>
          </p:nvSpPr>
          <p:spPr bwMode="auto">
            <a:xfrm>
              <a:off x="2540000" y="19319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8" name="Line 74">
              <a:extLst>
                <a:ext uri="{FF2B5EF4-FFF2-40B4-BE49-F238E27FC236}">
                  <a16:creationId xmlns:a16="http://schemas.microsoft.com/office/drawing/2014/main" id="{CB80085D-6A0E-4FB3-995F-F008BE27781A}"/>
                </a:ext>
              </a:extLst>
            </p:cNvPr>
            <p:cNvSpPr>
              <a:spLocks noChangeShapeType="1"/>
            </p:cNvSpPr>
            <p:nvPr/>
          </p:nvSpPr>
          <p:spPr bwMode="auto">
            <a:xfrm>
              <a:off x="2566988" y="19319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9" name="Line 75">
              <a:extLst>
                <a:ext uri="{FF2B5EF4-FFF2-40B4-BE49-F238E27FC236}">
                  <a16:creationId xmlns:a16="http://schemas.microsoft.com/office/drawing/2014/main" id="{16FAE848-27EC-4D93-B5E3-71E37B08179F}"/>
                </a:ext>
              </a:extLst>
            </p:cNvPr>
            <p:cNvSpPr>
              <a:spLocks noChangeShapeType="1"/>
            </p:cNvSpPr>
            <p:nvPr/>
          </p:nvSpPr>
          <p:spPr bwMode="auto">
            <a:xfrm>
              <a:off x="2700338" y="19319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0" name="Line 76">
              <a:extLst>
                <a:ext uri="{FF2B5EF4-FFF2-40B4-BE49-F238E27FC236}">
                  <a16:creationId xmlns:a16="http://schemas.microsoft.com/office/drawing/2014/main" id="{37EB8B2F-D547-4A3E-8FAB-AC0F2689D4F5}"/>
                </a:ext>
              </a:extLst>
            </p:cNvPr>
            <p:cNvSpPr>
              <a:spLocks noChangeShapeType="1"/>
            </p:cNvSpPr>
            <p:nvPr/>
          </p:nvSpPr>
          <p:spPr bwMode="auto">
            <a:xfrm>
              <a:off x="2720975" y="19319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1" name="Line 77">
              <a:extLst>
                <a:ext uri="{FF2B5EF4-FFF2-40B4-BE49-F238E27FC236}">
                  <a16:creationId xmlns:a16="http://schemas.microsoft.com/office/drawing/2014/main" id="{A2285364-5878-4EDA-859F-EB51EB7457ED}"/>
                </a:ext>
              </a:extLst>
            </p:cNvPr>
            <p:cNvSpPr>
              <a:spLocks noChangeShapeType="1"/>
            </p:cNvSpPr>
            <p:nvPr/>
          </p:nvSpPr>
          <p:spPr bwMode="auto">
            <a:xfrm>
              <a:off x="2746375" y="19764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2" name="Line 78">
              <a:extLst>
                <a:ext uri="{FF2B5EF4-FFF2-40B4-BE49-F238E27FC236}">
                  <a16:creationId xmlns:a16="http://schemas.microsoft.com/office/drawing/2014/main" id="{65257647-E9DB-40CD-B2BF-7FDCE2604663}"/>
                </a:ext>
              </a:extLst>
            </p:cNvPr>
            <p:cNvSpPr>
              <a:spLocks noChangeShapeType="1"/>
            </p:cNvSpPr>
            <p:nvPr/>
          </p:nvSpPr>
          <p:spPr bwMode="auto">
            <a:xfrm>
              <a:off x="2752725" y="202247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3" name="Line 79">
              <a:extLst>
                <a:ext uri="{FF2B5EF4-FFF2-40B4-BE49-F238E27FC236}">
                  <a16:creationId xmlns:a16="http://schemas.microsoft.com/office/drawing/2014/main" id="{C96FBB5E-B59D-4C69-B378-BB2C39B896AA}"/>
                </a:ext>
              </a:extLst>
            </p:cNvPr>
            <p:cNvSpPr>
              <a:spLocks noChangeShapeType="1"/>
            </p:cNvSpPr>
            <p:nvPr/>
          </p:nvSpPr>
          <p:spPr bwMode="auto">
            <a:xfrm>
              <a:off x="3203575" y="227806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4" name="Line 80">
              <a:extLst>
                <a:ext uri="{FF2B5EF4-FFF2-40B4-BE49-F238E27FC236}">
                  <a16:creationId xmlns:a16="http://schemas.microsoft.com/office/drawing/2014/main" id="{7627D5A0-3A08-47D9-8C8A-2D72C85B2B00}"/>
                </a:ext>
              </a:extLst>
            </p:cNvPr>
            <p:cNvSpPr>
              <a:spLocks noChangeShapeType="1"/>
            </p:cNvSpPr>
            <p:nvPr/>
          </p:nvSpPr>
          <p:spPr bwMode="auto">
            <a:xfrm>
              <a:off x="3603625" y="23479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5" name="Line 81">
              <a:extLst>
                <a:ext uri="{FF2B5EF4-FFF2-40B4-BE49-F238E27FC236}">
                  <a16:creationId xmlns:a16="http://schemas.microsoft.com/office/drawing/2014/main" id="{6C336CB2-D8A9-47B7-8D17-DE004F1F78B2}"/>
                </a:ext>
              </a:extLst>
            </p:cNvPr>
            <p:cNvSpPr>
              <a:spLocks noChangeShapeType="1"/>
            </p:cNvSpPr>
            <p:nvPr/>
          </p:nvSpPr>
          <p:spPr bwMode="auto">
            <a:xfrm>
              <a:off x="3684588" y="244316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6" name="Line 82">
              <a:extLst>
                <a:ext uri="{FF2B5EF4-FFF2-40B4-BE49-F238E27FC236}">
                  <a16:creationId xmlns:a16="http://schemas.microsoft.com/office/drawing/2014/main" id="{F3AAE4B2-E812-4AAE-AF9B-612CBBA9D012}"/>
                </a:ext>
              </a:extLst>
            </p:cNvPr>
            <p:cNvSpPr>
              <a:spLocks noChangeShapeType="1"/>
            </p:cNvSpPr>
            <p:nvPr/>
          </p:nvSpPr>
          <p:spPr bwMode="auto">
            <a:xfrm>
              <a:off x="3844925" y="24907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7" name="Line 83">
              <a:extLst>
                <a:ext uri="{FF2B5EF4-FFF2-40B4-BE49-F238E27FC236}">
                  <a16:creationId xmlns:a16="http://schemas.microsoft.com/office/drawing/2014/main" id="{E02BD3C9-7D32-4DFC-8592-4B3DE82EF106}"/>
                </a:ext>
              </a:extLst>
            </p:cNvPr>
            <p:cNvSpPr>
              <a:spLocks noChangeShapeType="1"/>
            </p:cNvSpPr>
            <p:nvPr/>
          </p:nvSpPr>
          <p:spPr bwMode="auto">
            <a:xfrm>
              <a:off x="3859213" y="24907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8" name="Line 84">
              <a:extLst>
                <a:ext uri="{FF2B5EF4-FFF2-40B4-BE49-F238E27FC236}">
                  <a16:creationId xmlns:a16="http://schemas.microsoft.com/office/drawing/2014/main" id="{4E157F12-992F-444C-BF07-5FFF29C8CB4B}"/>
                </a:ext>
              </a:extLst>
            </p:cNvPr>
            <p:cNvSpPr>
              <a:spLocks noChangeShapeType="1"/>
            </p:cNvSpPr>
            <p:nvPr/>
          </p:nvSpPr>
          <p:spPr bwMode="auto">
            <a:xfrm>
              <a:off x="4019550" y="254158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9" name="Line 85">
              <a:extLst>
                <a:ext uri="{FF2B5EF4-FFF2-40B4-BE49-F238E27FC236}">
                  <a16:creationId xmlns:a16="http://schemas.microsoft.com/office/drawing/2014/main" id="{1401E54C-E815-4D38-88FF-6BBDF330D9B6}"/>
                </a:ext>
              </a:extLst>
            </p:cNvPr>
            <p:cNvSpPr>
              <a:spLocks noChangeShapeType="1"/>
            </p:cNvSpPr>
            <p:nvPr/>
          </p:nvSpPr>
          <p:spPr bwMode="auto">
            <a:xfrm>
              <a:off x="4038600" y="254158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0" name="Line 86">
              <a:extLst>
                <a:ext uri="{FF2B5EF4-FFF2-40B4-BE49-F238E27FC236}">
                  <a16:creationId xmlns:a16="http://schemas.microsoft.com/office/drawing/2014/main" id="{16877D4B-CD68-4DBA-9E5C-C2B41B0E8276}"/>
                </a:ext>
              </a:extLst>
            </p:cNvPr>
            <p:cNvSpPr>
              <a:spLocks noChangeShapeType="1"/>
            </p:cNvSpPr>
            <p:nvPr/>
          </p:nvSpPr>
          <p:spPr bwMode="auto">
            <a:xfrm>
              <a:off x="4054475" y="256698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1" name="Line 87">
              <a:extLst>
                <a:ext uri="{FF2B5EF4-FFF2-40B4-BE49-F238E27FC236}">
                  <a16:creationId xmlns:a16="http://schemas.microsoft.com/office/drawing/2014/main" id="{6BF688B9-FA16-4DC7-A2A6-FCB791303634}"/>
                </a:ext>
              </a:extLst>
            </p:cNvPr>
            <p:cNvSpPr>
              <a:spLocks noChangeShapeType="1"/>
            </p:cNvSpPr>
            <p:nvPr/>
          </p:nvSpPr>
          <p:spPr bwMode="auto">
            <a:xfrm>
              <a:off x="4429125" y="2620964"/>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2" name="Line 88">
              <a:extLst>
                <a:ext uri="{FF2B5EF4-FFF2-40B4-BE49-F238E27FC236}">
                  <a16:creationId xmlns:a16="http://schemas.microsoft.com/office/drawing/2014/main" id="{FAE98206-6DA7-4147-A9CD-0F3ED7DDD860}"/>
                </a:ext>
              </a:extLst>
            </p:cNvPr>
            <p:cNvSpPr>
              <a:spLocks noChangeShapeType="1"/>
            </p:cNvSpPr>
            <p:nvPr/>
          </p:nvSpPr>
          <p:spPr bwMode="auto">
            <a:xfrm>
              <a:off x="4438650" y="2620964"/>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3" name="Line 89">
              <a:extLst>
                <a:ext uri="{FF2B5EF4-FFF2-40B4-BE49-F238E27FC236}">
                  <a16:creationId xmlns:a16="http://schemas.microsoft.com/office/drawing/2014/main" id="{0E524449-556B-44E7-A15A-FE8C08398695}"/>
                </a:ext>
              </a:extLst>
            </p:cNvPr>
            <p:cNvSpPr>
              <a:spLocks noChangeShapeType="1"/>
            </p:cNvSpPr>
            <p:nvPr/>
          </p:nvSpPr>
          <p:spPr bwMode="auto">
            <a:xfrm>
              <a:off x="4443413" y="2620964"/>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4" name="Line 90">
              <a:extLst>
                <a:ext uri="{FF2B5EF4-FFF2-40B4-BE49-F238E27FC236}">
                  <a16:creationId xmlns:a16="http://schemas.microsoft.com/office/drawing/2014/main" id="{81DC6EB2-84B0-4C69-95E8-BABA6238CCA0}"/>
                </a:ext>
              </a:extLst>
            </p:cNvPr>
            <p:cNvSpPr>
              <a:spLocks noChangeShapeType="1"/>
            </p:cNvSpPr>
            <p:nvPr/>
          </p:nvSpPr>
          <p:spPr bwMode="auto">
            <a:xfrm>
              <a:off x="4475163" y="264953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5" name="Line 91">
              <a:extLst>
                <a:ext uri="{FF2B5EF4-FFF2-40B4-BE49-F238E27FC236}">
                  <a16:creationId xmlns:a16="http://schemas.microsoft.com/office/drawing/2014/main" id="{37A5614A-19C6-4496-87C6-5A5A677F9C2D}"/>
                </a:ext>
              </a:extLst>
            </p:cNvPr>
            <p:cNvSpPr>
              <a:spLocks noChangeShapeType="1"/>
            </p:cNvSpPr>
            <p:nvPr/>
          </p:nvSpPr>
          <p:spPr bwMode="auto">
            <a:xfrm>
              <a:off x="4618038" y="26781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6" name="Line 92">
              <a:extLst>
                <a:ext uri="{FF2B5EF4-FFF2-40B4-BE49-F238E27FC236}">
                  <a16:creationId xmlns:a16="http://schemas.microsoft.com/office/drawing/2014/main" id="{94BD71A1-BA7B-46BA-8474-40563EF8DF1A}"/>
                </a:ext>
              </a:extLst>
            </p:cNvPr>
            <p:cNvSpPr>
              <a:spLocks noChangeShapeType="1"/>
            </p:cNvSpPr>
            <p:nvPr/>
          </p:nvSpPr>
          <p:spPr bwMode="auto">
            <a:xfrm>
              <a:off x="4689475" y="26781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7" name="Line 93">
              <a:extLst>
                <a:ext uri="{FF2B5EF4-FFF2-40B4-BE49-F238E27FC236}">
                  <a16:creationId xmlns:a16="http://schemas.microsoft.com/office/drawing/2014/main" id="{F796DFB2-34CA-49E1-BEE7-00870A7BE8DB}"/>
                </a:ext>
              </a:extLst>
            </p:cNvPr>
            <p:cNvSpPr>
              <a:spLocks noChangeShapeType="1"/>
            </p:cNvSpPr>
            <p:nvPr/>
          </p:nvSpPr>
          <p:spPr bwMode="auto">
            <a:xfrm>
              <a:off x="4833938" y="26781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8" name="Line 94">
              <a:extLst>
                <a:ext uri="{FF2B5EF4-FFF2-40B4-BE49-F238E27FC236}">
                  <a16:creationId xmlns:a16="http://schemas.microsoft.com/office/drawing/2014/main" id="{1AC72712-F3EF-4795-B422-0A718EAC9A60}"/>
                </a:ext>
              </a:extLst>
            </p:cNvPr>
            <p:cNvSpPr>
              <a:spLocks noChangeShapeType="1"/>
            </p:cNvSpPr>
            <p:nvPr/>
          </p:nvSpPr>
          <p:spPr bwMode="auto">
            <a:xfrm>
              <a:off x="4849813" y="26781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9" name="Line 95">
              <a:extLst>
                <a:ext uri="{FF2B5EF4-FFF2-40B4-BE49-F238E27FC236}">
                  <a16:creationId xmlns:a16="http://schemas.microsoft.com/office/drawing/2014/main" id="{5C70DA60-72B2-4767-8260-5C36E7E25637}"/>
                </a:ext>
              </a:extLst>
            </p:cNvPr>
            <p:cNvSpPr>
              <a:spLocks noChangeShapeType="1"/>
            </p:cNvSpPr>
            <p:nvPr/>
          </p:nvSpPr>
          <p:spPr bwMode="auto">
            <a:xfrm>
              <a:off x="4900613" y="26781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0" name="Line 96">
              <a:extLst>
                <a:ext uri="{FF2B5EF4-FFF2-40B4-BE49-F238E27FC236}">
                  <a16:creationId xmlns:a16="http://schemas.microsoft.com/office/drawing/2014/main" id="{45C9B019-E1C1-4456-B254-111E9FE79185}"/>
                </a:ext>
              </a:extLst>
            </p:cNvPr>
            <p:cNvSpPr>
              <a:spLocks noChangeShapeType="1"/>
            </p:cNvSpPr>
            <p:nvPr/>
          </p:nvSpPr>
          <p:spPr bwMode="auto">
            <a:xfrm>
              <a:off x="4910138" y="271303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1" name="Line 97">
              <a:extLst>
                <a:ext uri="{FF2B5EF4-FFF2-40B4-BE49-F238E27FC236}">
                  <a16:creationId xmlns:a16="http://schemas.microsoft.com/office/drawing/2014/main" id="{292D6BF6-0D64-4B6C-968D-8B19B50948E1}"/>
                </a:ext>
              </a:extLst>
            </p:cNvPr>
            <p:cNvSpPr>
              <a:spLocks noChangeShapeType="1"/>
            </p:cNvSpPr>
            <p:nvPr/>
          </p:nvSpPr>
          <p:spPr bwMode="auto">
            <a:xfrm>
              <a:off x="4914900" y="271303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2" name="Line 98">
              <a:extLst>
                <a:ext uri="{FF2B5EF4-FFF2-40B4-BE49-F238E27FC236}">
                  <a16:creationId xmlns:a16="http://schemas.microsoft.com/office/drawing/2014/main" id="{F8DEE642-B854-419B-8BA8-536483516C0F}"/>
                </a:ext>
              </a:extLst>
            </p:cNvPr>
            <p:cNvSpPr>
              <a:spLocks noChangeShapeType="1"/>
            </p:cNvSpPr>
            <p:nvPr/>
          </p:nvSpPr>
          <p:spPr bwMode="auto">
            <a:xfrm>
              <a:off x="4932363" y="271303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3" name="Line 99">
              <a:extLst>
                <a:ext uri="{FF2B5EF4-FFF2-40B4-BE49-F238E27FC236}">
                  <a16:creationId xmlns:a16="http://schemas.microsoft.com/office/drawing/2014/main" id="{6168BAF2-46F7-4FFF-919D-66394A75C4DE}"/>
                </a:ext>
              </a:extLst>
            </p:cNvPr>
            <p:cNvSpPr>
              <a:spLocks noChangeShapeType="1"/>
            </p:cNvSpPr>
            <p:nvPr/>
          </p:nvSpPr>
          <p:spPr bwMode="auto">
            <a:xfrm>
              <a:off x="4941888" y="2713039"/>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4" name="Line 100">
              <a:extLst>
                <a:ext uri="{FF2B5EF4-FFF2-40B4-BE49-F238E27FC236}">
                  <a16:creationId xmlns:a16="http://schemas.microsoft.com/office/drawing/2014/main" id="{44AB6DE4-2512-4E1C-9B1D-74FEA87C676F}"/>
                </a:ext>
              </a:extLst>
            </p:cNvPr>
            <p:cNvSpPr>
              <a:spLocks noChangeShapeType="1"/>
            </p:cNvSpPr>
            <p:nvPr/>
          </p:nvSpPr>
          <p:spPr bwMode="auto">
            <a:xfrm>
              <a:off x="4951413" y="27511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5" name="Line 101">
              <a:extLst>
                <a:ext uri="{FF2B5EF4-FFF2-40B4-BE49-F238E27FC236}">
                  <a16:creationId xmlns:a16="http://schemas.microsoft.com/office/drawing/2014/main" id="{ECF897E3-BAF0-4300-9749-C04F9C5A9F5E}"/>
                </a:ext>
              </a:extLst>
            </p:cNvPr>
            <p:cNvSpPr>
              <a:spLocks noChangeShapeType="1"/>
            </p:cNvSpPr>
            <p:nvPr/>
          </p:nvSpPr>
          <p:spPr bwMode="auto">
            <a:xfrm>
              <a:off x="4962525" y="27924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6" name="Line 102">
              <a:extLst>
                <a:ext uri="{FF2B5EF4-FFF2-40B4-BE49-F238E27FC236}">
                  <a16:creationId xmlns:a16="http://schemas.microsoft.com/office/drawing/2014/main" id="{D34D8DB0-3C4B-4612-9BC2-278FB1CDF50A}"/>
                </a:ext>
              </a:extLst>
            </p:cNvPr>
            <p:cNvSpPr>
              <a:spLocks noChangeShapeType="1"/>
            </p:cNvSpPr>
            <p:nvPr/>
          </p:nvSpPr>
          <p:spPr bwMode="auto">
            <a:xfrm>
              <a:off x="5084763" y="27924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7" name="Line 103">
              <a:extLst>
                <a:ext uri="{FF2B5EF4-FFF2-40B4-BE49-F238E27FC236}">
                  <a16:creationId xmlns:a16="http://schemas.microsoft.com/office/drawing/2014/main" id="{ECAEE79F-54AB-4132-9CEC-6B5AEA219EC2}"/>
                </a:ext>
              </a:extLst>
            </p:cNvPr>
            <p:cNvSpPr>
              <a:spLocks noChangeShapeType="1"/>
            </p:cNvSpPr>
            <p:nvPr/>
          </p:nvSpPr>
          <p:spPr bwMode="auto">
            <a:xfrm>
              <a:off x="5099050" y="27924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8" name="Line 104">
              <a:extLst>
                <a:ext uri="{FF2B5EF4-FFF2-40B4-BE49-F238E27FC236}">
                  <a16:creationId xmlns:a16="http://schemas.microsoft.com/office/drawing/2014/main" id="{D4BD1E7F-2DE5-4554-B420-AA7E9BBB28B4}"/>
                </a:ext>
              </a:extLst>
            </p:cNvPr>
            <p:cNvSpPr>
              <a:spLocks noChangeShapeType="1"/>
            </p:cNvSpPr>
            <p:nvPr/>
          </p:nvSpPr>
          <p:spPr bwMode="auto">
            <a:xfrm>
              <a:off x="5192713" y="28400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9" name="Line 105">
              <a:extLst>
                <a:ext uri="{FF2B5EF4-FFF2-40B4-BE49-F238E27FC236}">
                  <a16:creationId xmlns:a16="http://schemas.microsoft.com/office/drawing/2014/main" id="{03DD162E-D555-4F17-B9D8-373DCAB2DF4D}"/>
                </a:ext>
              </a:extLst>
            </p:cNvPr>
            <p:cNvSpPr>
              <a:spLocks noChangeShapeType="1"/>
            </p:cNvSpPr>
            <p:nvPr/>
          </p:nvSpPr>
          <p:spPr bwMode="auto">
            <a:xfrm>
              <a:off x="5233988" y="28400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0" name="Line 106">
              <a:extLst>
                <a:ext uri="{FF2B5EF4-FFF2-40B4-BE49-F238E27FC236}">
                  <a16:creationId xmlns:a16="http://schemas.microsoft.com/office/drawing/2014/main" id="{6083E755-88BF-419D-A4F2-4AC48E03AEF2}"/>
                </a:ext>
              </a:extLst>
            </p:cNvPr>
            <p:cNvSpPr>
              <a:spLocks noChangeShapeType="1"/>
            </p:cNvSpPr>
            <p:nvPr/>
          </p:nvSpPr>
          <p:spPr bwMode="auto">
            <a:xfrm>
              <a:off x="5248275" y="28400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1" name="Line 107">
              <a:extLst>
                <a:ext uri="{FF2B5EF4-FFF2-40B4-BE49-F238E27FC236}">
                  <a16:creationId xmlns:a16="http://schemas.microsoft.com/office/drawing/2014/main" id="{3420CBBA-2DDF-4580-8126-7D30A9946A6C}"/>
                </a:ext>
              </a:extLst>
            </p:cNvPr>
            <p:cNvSpPr>
              <a:spLocks noChangeShapeType="1"/>
            </p:cNvSpPr>
            <p:nvPr/>
          </p:nvSpPr>
          <p:spPr bwMode="auto">
            <a:xfrm>
              <a:off x="5300663" y="28400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2" name="Line 108">
              <a:extLst>
                <a:ext uri="{FF2B5EF4-FFF2-40B4-BE49-F238E27FC236}">
                  <a16:creationId xmlns:a16="http://schemas.microsoft.com/office/drawing/2014/main" id="{012D4B10-2748-413F-9993-E457C5CF5D79}"/>
                </a:ext>
              </a:extLst>
            </p:cNvPr>
            <p:cNvSpPr>
              <a:spLocks noChangeShapeType="1"/>
            </p:cNvSpPr>
            <p:nvPr/>
          </p:nvSpPr>
          <p:spPr bwMode="auto">
            <a:xfrm>
              <a:off x="5311775" y="2840039"/>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3" name="Line 109">
              <a:extLst>
                <a:ext uri="{FF2B5EF4-FFF2-40B4-BE49-F238E27FC236}">
                  <a16:creationId xmlns:a16="http://schemas.microsoft.com/office/drawing/2014/main" id="{21BE31C5-B84D-43B5-84FB-8DE7E92207AD}"/>
                </a:ext>
              </a:extLst>
            </p:cNvPr>
            <p:cNvSpPr>
              <a:spLocks noChangeShapeType="1"/>
            </p:cNvSpPr>
            <p:nvPr/>
          </p:nvSpPr>
          <p:spPr bwMode="auto">
            <a:xfrm>
              <a:off x="5330825"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4" name="Line 110">
              <a:extLst>
                <a:ext uri="{FF2B5EF4-FFF2-40B4-BE49-F238E27FC236}">
                  <a16:creationId xmlns:a16="http://schemas.microsoft.com/office/drawing/2014/main" id="{E0214139-0015-41C0-B1F9-B62A116CFDF4}"/>
                </a:ext>
              </a:extLst>
            </p:cNvPr>
            <p:cNvSpPr>
              <a:spLocks noChangeShapeType="1"/>
            </p:cNvSpPr>
            <p:nvPr/>
          </p:nvSpPr>
          <p:spPr bwMode="auto">
            <a:xfrm>
              <a:off x="5351463"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5" name="Line 111">
              <a:extLst>
                <a:ext uri="{FF2B5EF4-FFF2-40B4-BE49-F238E27FC236}">
                  <a16:creationId xmlns:a16="http://schemas.microsoft.com/office/drawing/2014/main" id="{F1817A29-23CB-4AE1-BD75-8D15CF5F345A}"/>
                </a:ext>
              </a:extLst>
            </p:cNvPr>
            <p:cNvSpPr>
              <a:spLocks noChangeShapeType="1"/>
            </p:cNvSpPr>
            <p:nvPr/>
          </p:nvSpPr>
          <p:spPr bwMode="auto">
            <a:xfrm>
              <a:off x="5726113"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6" name="Line 112">
              <a:extLst>
                <a:ext uri="{FF2B5EF4-FFF2-40B4-BE49-F238E27FC236}">
                  <a16:creationId xmlns:a16="http://schemas.microsoft.com/office/drawing/2014/main" id="{45A3DEFF-73E0-4D52-B989-B3844A0F7910}"/>
                </a:ext>
              </a:extLst>
            </p:cNvPr>
            <p:cNvSpPr>
              <a:spLocks noChangeShapeType="1"/>
            </p:cNvSpPr>
            <p:nvPr/>
          </p:nvSpPr>
          <p:spPr bwMode="auto">
            <a:xfrm>
              <a:off x="5746750"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7" name="Line 113">
              <a:extLst>
                <a:ext uri="{FF2B5EF4-FFF2-40B4-BE49-F238E27FC236}">
                  <a16:creationId xmlns:a16="http://schemas.microsoft.com/office/drawing/2014/main" id="{14333718-D646-4FE2-83E6-BDC532491A0A}"/>
                </a:ext>
              </a:extLst>
            </p:cNvPr>
            <p:cNvSpPr>
              <a:spLocks noChangeShapeType="1"/>
            </p:cNvSpPr>
            <p:nvPr/>
          </p:nvSpPr>
          <p:spPr bwMode="auto">
            <a:xfrm>
              <a:off x="5762625"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8" name="Line 114">
              <a:extLst>
                <a:ext uri="{FF2B5EF4-FFF2-40B4-BE49-F238E27FC236}">
                  <a16:creationId xmlns:a16="http://schemas.microsoft.com/office/drawing/2014/main" id="{877B77EA-3C45-4223-8AD3-0EDDFDF7B488}"/>
                </a:ext>
              </a:extLst>
            </p:cNvPr>
            <p:cNvSpPr>
              <a:spLocks noChangeShapeType="1"/>
            </p:cNvSpPr>
            <p:nvPr/>
          </p:nvSpPr>
          <p:spPr bwMode="auto">
            <a:xfrm>
              <a:off x="5818188" y="29019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99" name="Line 115">
              <a:extLst>
                <a:ext uri="{FF2B5EF4-FFF2-40B4-BE49-F238E27FC236}">
                  <a16:creationId xmlns:a16="http://schemas.microsoft.com/office/drawing/2014/main" id="{ADC2F200-9EAF-4A26-8435-8CB50D3CE6B6}"/>
                </a:ext>
              </a:extLst>
            </p:cNvPr>
            <p:cNvSpPr>
              <a:spLocks noChangeShapeType="1"/>
            </p:cNvSpPr>
            <p:nvPr/>
          </p:nvSpPr>
          <p:spPr bwMode="auto">
            <a:xfrm>
              <a:off x="6069013" y="29908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0" name="Line 116">
              <a:extLst>
                <a:ext uri="{FF2B5EF4-FFF2-40B4-BE49-F238E27FC236}">
                  <a16:creationId xmlns:a16="http://schemas.microsoft.com/office/drawing/2014/main" id="{3AAC0453-EB13-4B9E-9EAC-8E4BB5576AD8}"/>
                </a:ext>
              </a:extLst>
            </p:cNvPr>
            <p:cNvSpPr>
              <a:spLocks noChangeShapeType="1"/>
            </p:cNvSpPr>
            <p:nvPr/>
          </p:nvSpPr>
          <p:spPr bwMode="auto">
            <a:xfrm>
              <a:off x="6080125" y="299085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1" name="Line 117">
              <a:extLst>
                <a:ext uri="{FF2B5EF4-FFF2-40B4-BE49-F238E27FC236}">
                  <a16:creationId xmlns:a16="http://schemas.microsoft.com/office/drawing/2014/main" id="{94B74381-0CE0-4E58-B302-EA1740B89F5D}"/>
                </a:ext>
              </a:extLst>
            </p:cNvPr>
            <p:cNvSpPr>
              <a:spLocks noChangeShapeType="1"/>
            </p:cNvSpPr>
            <p:nvPr/>
          </p:nvSpPr>
          <p:spPr bwMode="auto">
            <a:xfrm>
              <a:off x="6224588"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2" name="Line 118">
              <a:extLst>
                <a:ext uri="{FF2B5EF4-FFF2-40B4-BE49-F238E27FC236}">
                  <a16:creationId xmlns:a16="http://schemas.microsoft.com/office/drawing/2014/main" id="{03B82AA4-2DAC-41AC-88E6-6E2C0597CEB0}"/>
                </a:ext>
              </a:extLst>
            </p:cNvPr>
            <p:cNvSpPr>
              <a:spLocks noChangeShapeType="1"/>
            </p:cNvSpPr>
            <p:nvPr/>
          </p:nvSpPr>
          <p:spPr bwMode="auto">
            <a:xfrm>
              <a:off x="6229350"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3" name="Line 119">
              <a:extLst>
                <a:ext uri="{FF2B5EF4-FFF2-40B4-BE49-F238E27FC236}">
                  <a16:creationId xmlns:a16="http://schemas.microsoft.com/office/drawing/2014/main" id="{F1FAE275-1B1F-47D9-9F98-8D4861C41D24}"/>
                </a:ext>
              </a:extLst>
            </p:cNvPr>
            <p:cNvSpPr>
              <a:spLocks noChangeShapeType="1"/>
            </p:cNvSpPr>
            <p:nvPr/>
          </p:nvSpPr>
          <p:spPr bwMode="auto">
            <a:xfrm>
              <a:off x="6234113"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4" name="Line 120">
              <a:extLst>
                <a:ext uri="{FF2B5EF4-FFF2-40B4-BE49-F238E27FC236}">
                  <a16:creationId xmlns:a16="http://schemas.microsoft.com/office/drawing/2014/main" id="{E1131808-84A3-4E87-9268-0BA3AA8CC545}"/>
                </a:ext>
              </a:extLst>
            </p:cNvPr>
            <p:cNvSpPr>
              <a:spLocks noChangeShapeType="1"/>
            </p:cNvSpPr>
            <p:nvPr/>
          </p:nvSpPr>
          <p:spPr bwMode="auto">
            <a:xfrm>
              <a:off x="6248400"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5" name="Line 121">
              <a:extLst>
                <a:ext uri="{FF2B5EF4-FFF2-40B4-BE49-F238E27FC236}">
                  <a16:creationId xmlns:a16="http://schemas.microsoft.com/office/drawing/2014/main" id="{5603E9EE-6DE5-4EC3-BA57-5B8E6405AD3B}"/>
                </a:ext>
              </a:extLst>
            </p:cNvPr>
            <p:cNvSpPr>
              <a:spLocks noChangeShapeType="1"/>
            </p:cNvSpPr>
            <p:nvPr/>
          </p:nvSpPr>
          <p:spPr bwMode="auto">
            <a:xfrm>
              <a:off x="6321425"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6" name="Line 122">
              <a:extLst>
                <a:ext uri="{FF2B5EF4-FFF2-40B4-BE49-F238E27FC236}">
                  <a16:creationId xmlns:a16="http://schemas.microsoft.com/office/drawing/2014/main" id="{D9CF4A06-43F7-4B9B-BC4D-B13D1BA4C059}"/>
                </a:ext>
              </a:extLst>
            </p:cNvPr>
            <p:cNvSpPr>
              <a:spLocks noChangeShapeType="1"/>
            </p:cNvSpPr>
            <p:nvPr/>
          </p:nvSpPr>
          <p:spPr bwMode="auto">
            <a:xfrm>
              <a:off x="6788150"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7" name="Line 123">
              <a:extLst>
                <a:ext uri="{FF2B5EF4-FFF2-40B4-BE49-F238E27FC236}">
                  <a16:creationId xmlns:a16="http://schemas.microsoft.com/office/drawing/2014/main" id="{ED820A39-1D06-440E-ABCD-3A6CDCCFD437}"/>
                </a:ext>
              </a:extLst>
            </p:cNvPr>
            <p:cNvSpPr>
              <a:spLocks noChangeShapeType="1"/>
            </p:cNvSpPr>
            <p:nvPr/>
          </p:nvSpPr>
          <p:spPr bwMode="auto">
            <a:xfrm>
              <a:off x="6962775"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8" name="Line 124">
              <a:extLst>
                <a:ext uri="{FF2B5EF4-FFF2-40B4-BE49-F238E27FC236}">
                  <a16:creationId xmlns:a16="http://schemas.microsoft.com/office/drawing/2014/main" id="{50CD04B8-90C0-4518-8EB5-17FFBFBA7175}"/>
                </a:ext>
              </a:extLst>
            </p:cNvPr>
            <p:cNvSpPr>
              <a:spLocks noChangeShapeType="1"/>
            </p:cNvSpPr>
            <p:nvPr/>
          </p:nvSpPr>
          <p:spPr bwMode="auto">
            <a:xfrm>
              <a:off x="7059613"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9" name="Line 125">
              <a:extLst>
                <a:ext uri="{FF2B5EF4-FFF2-40B4-BE49-F238E27FC236}">
                  <a16:creationId xmlns:a16="http://schemas.microsoft.com/office/drawing/2014/main" id="{A86EFD37-B063-4C9A-8C40-D3AE09EE2A24}"/>
                </a:ext>
              </a:extLst>
            </p:cNvPr>
            <p:cNvSpPr>
              <a:spLocks noChangeShapeType="1"/>
            </p:cNvSpPr>
            <p:nvPr/>
          </p:nvSpPr>
          <p:spPr bwMode="auto">
            <a:xfrm>
              <a:off x="7269163" y="3097214"/>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17" name="Freeform 154">
              <a:extLst>
                <a:ext uri="{FF2B5EF4-FFF2-40B4-BE49-F238E27FC236}">
                  <a16:creationId xmlns:a16="http://schemas.microsoft.com/office/drawing/2014/main" id="{F080C17C-12E1-419E-A3F1-B71DAFD4C088}"/>
                </a:ext>
              </a:extLst>
            </p:cNvPr>
            <p:cNvSpPr>
              <a:spLocks/>
            </p:cNvSpPr>
            <p:nvPr/>
          </p:nvSpPr>
          <p:spPr bwMode="auto">
            <a:xfrm>
              <a:off x="1455738" y="1277939"/>
              <a:ext cx="5721350" cy="2305050"/>
            </a:xfrm>
            <a:custGeom>
              <a:avLst/>
              <a:gdLst>
                <a:gd name="T0" fmla="*/ 0 w 3604"/>
                <a:gd name="T1" fmla="*/ 0 h 1452"/>
                <a:gd name="T2" fmla="*/ 83 w 3604"/>
                <a:gd name="T3" fmla="*/ 13 h 1452"/>
                <a:gd name="T4" fmla="*/ 89 w 3604"/>
                <a:gd name="T5" fmla="*/ 36 h 1452"/>
                <a:gd name="T6" fmla="*/ 138 w 3604"/>
                <a:gd name="T7" fmla="*/ 49 h 1452"/>
                <a:gd name="T8" fmla="*/ 209 w 3604"/>
                <a:gd name="T9" fmla="*/ 60 h 1452"/>
                <a:gd name="T10" fmla="*/ 238 w 3604"/>
                <a:gd name="T11" fmla="*/ 85 h 1452"/>
                <a:gd name="T12" fmla="*/ 248 w 3604"/>
                <a:gd name="T13" fmla="*/ 109 h 1452"/>
                <a:gd name="T14" fmla="*/ 254 w 3604"/>
                <a:gd name="T15" fmla="*/ 121 h 1452"/>
                <a:gd name="T16" fmla="*/ 257 w 3604"/>
                <a:gd name="T17" fmla="*/ 169 h 1452"/>
                <a:gd name="T18" fmla="*/ 261 w 3604"/>
                <a:gd name="T19" fmla="*/ 193 h 1452"/>
                <a:gd name="T20" fmla="*/ 267 w 3604"/>
                <a:gd name="T21" fmla="*/ 231 h 1452"/>
                <a:gd name="T22" fmla="*/ 270 w 3604"/>
                <a:gd name="T23" fmla="*/ 268 h 1452"/>
                <a:gd name="T24" fmla="*/ 276 w 3604"/>
                <a:gd name="T25" fmla="*/ 295 h 1452"/>
                <a:gd name="T26" fmla="*/ 287 w 3604"/>
                <a:gd name="T27" fmla="*/ 308 h 1452"/>
                <a:gd name="T28" fmla="*/ 290 w 3604"/>
                <a:gd name="T29" fmla="*/ 336 h 1452"/>
                <a:gd name="T30" fmla="*/ 328 w 3604"/>
                <a:gd name="T31" fmla="*/ 349 h 1452"/>
                <a:gd name="T32" fmla="*/ 383 w 3604"/>
                <a:gd name="T33" fmla="*/ 363 h 1452"/>
                <a:gd name="T34" fmla="*/ 386 w 3604"/>
                <a:gd name="T35" fmla="*/ 390 h 1452"/>
                <a:gd name="T36" fmla="*/ 406 w 3604"/>
                <a:gd name="T37" fmla="*/ 404 h 1452"/>
                <a:gd name="T38" fmla="*/ 419 w 3604"/>
                <a:gd name="T39" fmla="*/ 418 h 1452"/>
                <a:gd name="T40" fmla="*/ 422 w 3604"/>
                <a:gd name="T41" fmla="*/ 445 h 1452"/>
                <a:gd name="T42" fmla="*/ 432 w 3604"/>
                <a:gd name="T43" fmla="*/ 473 h 1452"/>
                <a:gd name="T44" fmla="*/ 526 w 3604"/>
                <a:gd name="T45" fmla="*/ 487 h 1452"/>
                <a:gd name="T46" fmla="*/ 529 w 3604"/>
                <a:gd name="T47" fmla="*/ 529 h 1452"/>
                <a:gd name="T48" fmla="*/ 535 w 3604"/>
                <a:gd name="T49" fmla="*/ 543 h 1452"/>
                <a:gd name="T50" fmla="*/ 542 w 3604"/>
                <a:gd name="T51" fmla="*/ 557 h 1452"/>
                <a:gd name="T52" fmla="*/ 545 w 3604"/>
                <a:gd name="T53" fmla="*/ 614 h 1452"/>
                <a:gd name="T54" fmla="*/ 548 w 3604"/>
                <a:gd name="T55" fmla="*/ 685 h 1452"/>
                <a:gd name="T56" fmla="*/ 554 w 3604"/>
                <a:gd name="T57" fmla="*/ 714 h 1452"/>
                <a:gd name="T58" fmla="*/ 558 w 3604"/>
                <a:gd name="T59" fmla="*/ 771 h 1452"/>
                <a:gd name="T60" fmla="*/ 561 w 3604"/>
                <a:gd name="T61" fmla="*/ 785 h 1452"/>
                <a:gd name="T62" fmla="*/ 570 w 3604"/>
                <a:gd name="T63" fmla="*/ 813 h 1452"/>
                <a:gd name="T64" fmla="*/ 575 w 3604"/>
                <a:gd name="T65" fmla="*/ 841 h 1452"/>
                <a:gd name="T66" fmla="*/ 594 w 3604"/>
                <a:gd name="T67" fmla="*/ 855 h 1452"/>
                <a:gd name="T68" fmla="*/ 804 w 3604"/>
                <a:gd name="T69" fmla="*/ 870 h 1452"/>
                <a:gd name="T70" fmla="*/ 807 w 3604"/>
                <a:gd name="T71" fmla="*/ 900 h 1452"/>
                <a:gd name="T72" fmla="*/ 810 w 3604"/>
                <a:gd name="T73" fmla="*/ 915 h 1452"/>
                <a:gd name="T74" fmla="*/ 820 w 3604"/>
                <a:gd name="T75" fmla="*/ 946 h 1452"/>
                <a:gd name="T76" fmla="*/ 823 w 3604"/>
                <a:gd name="T77" fmla="*/ 1040 h 1452"/>
                <a:gd name="T78" fmla="*/ 848 w 3604"/>
                <a:gd name="T79" fmla="*/ 1056 h 1452"/>
                <a:gd name="T80" fmla="*/ 1033 w 3604"/>
                <a:gd name="T81" fmla="*/ 1072 h 1452"/>
                <a:gd name="T82" fmla="*/ 1065 w 3604"/>
                <a:gd name="T83" fmla="*/ 1106 h 1452"/>
                <a:gd name="T84" fmla="*/ 1071 w 3604"/>
                <a:gd name="T85" fmla="*/ 1123 h 1452"/>
                <a:gd name="T86" fmla="*/ 1087 w 3604"/>
                <a:gd name="T87" fmla="*/ 1140 h 1452"/>
                <a:gd name="T88" fmla="*/ 1091 w 3604"/>
                <a:gd name="T89" fmla="*/ 1175 h 1452"/>
                <a:gd name="T90" fmla="*/ 1110 w 3604"/>
                <a:gd name="T91" fmla="*/ 1193 h 1452"/>
                <a:gd name="T92" fmla="*/ 1375 w 3604"/>
                <a:gd name="T93" fmla="*/ 1212 h 1452"/>
                <a:gd name="T94" fmla="*/ 1385 w 3604"/>
                <a:gd name="T95" fmla="*/ 1249 h 1452"/>
                <a:gd name="T96" fmla="*/ 1404 w 3604"/>
                <a:gd name="T97" fmla="*/ 1268 h 1452"/>
                <a:gd name="T98" fmla="*/ 1618 w 3604"/>
                <a:gd name="T99" fmla="*/ 1288 h 1452"/>
                <a:gd name="T100" fmla="*/ 1624 w 3604"/>
                <a:gd name="T101" fmla="*/ 1328 h 1452"/>
                <a:gd name="T102" fmla="*/ 1631 w 3604"/>
                <a:gd name="T103" fmla="*/ 1348 h 1452"/>
                <a:gd name="T104" fmla="*/ 3023 w 3604"/>
                <a:gd name="T105" fmla="*/ 1370 h 1452"/>
                <a:gd name="T106" fmla="*/ 3200 w 3604"/>
                <a:gd name="T107" fmla="*/ 1452 h 1452"/>
                <a:gd name="T108" fmla="*/ 3243 w 3604"/>
                <a:gd name="T109" fmla="*/ 1452 h 1452"/>
                <a:gd name="T110" fmla="*/ 3604 w 3604"/>
                <a:gd name="T111"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04" h="1452">
                  <a:moveTo>
                    <a:pt x="0" y="0"/>
                  </a:moveTo>
                  <a:lnTo>
                    <a:pt x="0" y="0"/>
                  </a:lnTo>
                  <a:lnTo>
                    <a:pt x="0" y="0"/>
                  </a:lnTo>
                  <a:lnTo>
                    <a:pt x="0" y="0"/>
                  </a:lnTo>
                  <a:lnTo>
                    <a:pt x="58" y="0"/>
                  </a:lnTo>
                  <a:lnTo>
                    <a:pt x="58" y="13"/>
                  </a:lnTo>
                  <a:lnTo>
                    <a:pt x="58" y="13"/>
                  </a:lnTo>
                  <a:lnTo>
                    <a:pt x="83" y="13"/>
                  </a:lnTo>
                  <a:lnTo>
                    <a:pt x="83" y="25"/>
                  </a:lnTo>
                  <a:lnTo>
                    <a:pt x="83" y="25"/>
                  </a:lnTo>
                  <a:lnTo>
                    <a:pt x="89" y="25"/>
                  </a:lnTo>
                  <a:lnTo>
                    <a:pt x="89" y="36"/>
                  </a:lnTo>
                  <a:lnTo>
                    <a:pt x="89" y="36"/>
                  </a:lnTo>
                  <a:lnTo>
                    <a:pt x="138" y="36"/>
                  </a:lnTo>
                  <a:lnTo>
                    <a:pt x="138" y="49"/>
                  </a:lnTo>
                  <a:lnTo>
                    <a:pt x="138" y="49"/>
                  </a:lnTo>
                  <a:lnTo>
                    <a:pt x="154" y="49"/>
                  </a:lnTo>
                  <a:lnTo>
                    <a:pt x="154" y="60"/>
                  </a:lnTo>
                  <a:lnTo>
                    <a:pt x="154" y="60"/>
                  </a:lnTo>
                  <a:lnTo>
                    <a:pt x="209" y="60"/>
                  </a:lnTo>
                  <a:lnTo>
                    <a:pt x="209" y="73"/>
                  </a:lnTo>
                  <a:lnTo>
                    <a:pt x="209" y="73"/>
                  </a:lnTo>
                  <a:lnTo>
                    <a:pt x="238" y="73"/>
                  </a:lnTo>
                  <a:lnTo>
                    <a:pt x="238" y="85"/>
                  </a:lnTo>
                  <a:lnTo>
                    <a:pt x="238" y="85"/>
                  </a:lnTo>
                  <a:lnTo>
                    <a:pt x="248" y="85"/>
                  </a:lnTo>
                  <a:lnTo>
                    <a:pt x="248" y="109"/>
                  </a:lnTo>
                  <a:lnTo>
                    <a:pt x="248" y="109"/>
                  </a:lnTo>
                  <a:lnTo>
                    <a:pt x="251" y="109"/>
                  </a:lnTo>
                  <a:lnTo>
                    <a:pt x="251" y="121"/>
                  </a:lnTo>
                  <a:lnTo>
                    <a:pt x="251" y="121"/>
                  </a:lnTo>
                  <a:lnTo>
                    <a:pt x="254" y="121"/>
                  </a:lnTo>
                  <a:lnTo>
                    <a:pt x="254" y="157"/>
                  </a:lnTo>
                  <a:lnTo>
                    <a:pt x="254" y="157"/>
                  </a:lnTo>
                  <a:lnTo>
                    <a:pt x="257" y="157"/>
                  </a:lnTo>
                  <a:lnTo>
                    <a:pt x="257" y="169"/>
                  </a:lnTo>
                  <a:lnTo>
                    <a:pt x="257" y="169"/>
                  </a:lnTo>
                  <a:lnTo>
                    <a:pt x="261" y="169"/>
                  </a:lnTo>
                  <a:lnTo>
                    <a:pt x="261" y="193"/>
                  </a:lnTo>
                  <a:lnTo>
                    <a:pt x="261" y="193"/>
                  </a:lnTo>
                  <a:lnTo>
                    <a:pt x="264" y="193"/>
                  </a:lnTo>
                  <a:lnTo>
                    <a:pt x="264" y="231"/>
                  </a:lnTo>
                  <a:lnTo>
                    <a:pt x="264" y="231"/>
                  </a:lnTo>
                  <a:lnTo>
                    <a:pt x="267" y="231"/>
                  </a:lnTo>
                  <a:lnTo>
                    <a:pt x="267" y="256"/>
                  </a:lnTo>
                  <a:lnTo>
                    <a:pt x="267" y="256"/>
                  </a:lnTo>
                  <a:lnTo>
                    <a:pt x="270" y="256"/>
                  </a:lnTo>
                  <a:lnTo>
                    <a:pt x="270" y="268"/>
                  </a:lnTo>
                  <a:lnTo>
                    <a:pt x="270" y="268"/>
                  </a:lnTo>
                  <a:lnTo>
                    <a:pt x="276" y="268"/>
                  </a:lnTo>
                  <a:lnTo>
                    <a:pt x="276" y="295"/>
                  </a:lnTo>
                  <a:lnTo>
                    <a:pt x="276" y="295"/>
                  </a:lnTo>
                  <a:lnTo>
                    <a:pt x="280" y="295"/>
                  </a:lnTo>
                  <a:lnTo>
                    <a:pt x="280" y="308"/>
                  </a:lnTo>
                  <a:lnTo>
                    <a:pt x="280" y="308"/>
                  </a:lnTo>
                  <a:lnTo>
                    <a:pt x="287" y="308"/>
                  </a:lnTo>
                  <a:lnTo>
                    <a:pt x="287" y="322"/>
                  </a:lnTo>
                  <a:lnTo>
                    <a:pt x="287" y="322"/>
                  </a:lnTo>
                  <a:lnTo>
                    <a:pt x="290" y="322"/>
                  </a:lnTo>
                  <a:lnTo>
                    <a:pt x="290" y="336"/>
                  </a:lnTo>
                  <a:lnTo>
                    <a:pt x="290" y="336"/>
                  </a:lnTo>
                  <a:lnTo>
                    <a:pt x="328" y="336"/>
                  </a:lnTo>
                  <a:lnTo>
                    <a:pt x="328" y="349"/>
                  </a:lnTo>
                  <a:lnTo>
                    <a:pt x="328" y="349"/>
                  </a:lnTo>
                  <a:lnTo>
                    <a:pt x="367" y="349"/>
                  </a:lnTo>
                  <a:lnTo>
                    <a:pt x="367" y="363"/>
                  </a:lnTo>
                  <a:lnTo>
                    <a:pt x="367" y="363"/>
                  </a:lnTo>
                  <a:lnTo>
                    <a:pt x="383" y="363"/>
                  </a:lnTo>
                  <a:lnTo>
                    <a:pt x="383" y="377"/>
                  </a:lnTo>
                  <a:lnTo>
                    <a:pt x="383" y="377"/>
                  </a:lnTo>
                  <a:lnTo>
                    <a:pt x="386" y="377"/>
                  </a:lnTo>
                  <a:lnTo>
                    <a:pt x="386" y="390"/>
                  </a:lnTo>
                  <a:lnTo>
                    <a:pt x="386" y="390"/>
                  </a:lnTo>
                  <a:lnTo>
                    <a:pt x="406" y="390"/>
                  </a:lnTo>
                  <a:lnTo>
                    <a:pt x="406" y="404"/>
                  </a:lnTo>
                  <a:lnTo>
                    <a:pt x="406" y="404"/>
                  </a:lnTo>
                  <a:lnTo>
                    <a:pt x="410" y="404"/>
                  </a:lnTo>
                  <a:lnTo>
                    <a:pt x="410" y="418"/>
                  </a:lnTo>
                  <a:lnTo>
                    <a:pt x="410" y="418"/>
                  </a:lnTo>
                  <a:lnTo>
                    <a:pt x="419" y="418"/>
                  </a:lnTo>
                  <a:lnTo>
                    <a:pt x="419" y="432"/>
                  </a:lnTo>
                  <a:lnTo>
                    <a:pt x="419" y="432"/>
                  </a:lnTo>
                  <a:lnTo>
                    <a:pt x="422" y="432"/>
                  </a:lnTo>
                  <a:lnTo>
                    <a:pt x="422" y="445"/>
                  </a:lnTo>
                  <a:lnTo>
                    <a:pt x="422" y="445"/>
                  </a:lnTo>
                  <a:lnTo>
                    <a:pt x="432" y="445"/>
                  </a:lnTo>
                  <a:lnTo>
                    <a:pt x="432" y="473"/>
                  </a:lnTo>
                  <a:lnTo>
                    <a:pt x="432" y="473"/>
                  </a:lnTo>
                  <a:lnTo>
                    <a:pt x="520" y="473"/>
                  </a:lnTo>
                  <a:lnTo>
                    <a:pt x="520" y="487"/>
                  </a:lnTo>
                  <a:lnTo>
                    <a:pt x="520" y="487"/>
                  </a:lnTo>
                  <a:lnTo>
                    <a:pt x="526" y="487"/>
                  </a:lnTo>
                  <a:lnTo>
                    <a:pt x="526" y="515"/>
                  </a:lnTo>
                  <a:lnTo>
                    <a:pt x="526" y="515"/>
                  </a:lnTo>
                  <a:lnTo>
                    <a:pt x="529" y="515"/>
                  </a:lnTo>
                  <a:lnTo>
                    <a:pt x="529" y="529"/>
                  </a:lnTo>
                  <a:lnTo>
                    <a:pt x="529" y="529"/>
                  </a:lnTo>
                  <a:lnTo>
                    <a:pt x="535" y="529"/>
                  </a:lnTo>
                  <a:lnTo>
                    <a:pt x="535" y="543"/>
                  </a:lnTo>
                  <a:lnTo>
                    <a:pt x="535" y="543"/>
                  </a:lnTo>
                  <a:lnTo>
                    <a:pt x="539" y="543"/>
                  </a:lnTo>
                  <a:lnTo>
                    <a:pt x="539" y="557"/>
                  </a:lnTo>
                  <a:lnTo>
                    <a:pt x="539" y="557"/>
                  </a:lnTo>
                  <a:lnTo>
                    <a:pt x="542" y="557"/>
                  </a:lnTo>
                  <a:lnTo>
                    <a:pt x="542" y="571"/>
                  </a:lnTo>
                  <a:lnTo>
                    <a:pt x="542" y="571"/>
                  </a:lnTo>
                  <a:lnTo>
                    <a:pt x="545" y="571"/>
                  </a:lnTo>
                  <a:lnTo>
                    <a:pt x="545" y="614"/>
                  </a:lnTo>
                  <a:lnTo>
                    <a:pt x="545" y="614"/>
                  </a:lnTo>
                  <a:lnTo>
                    <a:pt x="548" y="614"/>
                  </a:lnTo>
                  <a:lnTo>
                    <a:pt x="548" y="685"/>
                  </a:lnTo>
                  <a:lnTo>
                    <a:pt x="548" y="685"/>
                  </a:lnTo>
                  <a:lnTo>
                    <a:pt x="551" y="685"/>
                  </a:lnTo>
                  <a:lnTo>
                    <a:pt x="551" y="714"/>
                  </a:lnTo>
                  <a:lnTo>
                    <a:pt x="551" y="714"/>
                  </a:lnTo>
                  <a:lnTo>
                    <a:pt x="554" y="714"/>
                  </a:lnTo>
                  <a:lnTo>
                    <a:pt x="554" y="728"/>
                  </a:lnTo>
                  <a:lnTo>
                    <a:pt x="554" y="728"/>
                  </a:lnTo>
                  <a:lnTo>
                    <a:pt x="558" y="728"/>
                  </a:lnTo>
                  <a:lnTo>
                    <a:pt x="558" y="771"/>
                  </a:lnTo>
                  <a:lnTo>
                    <a:pt x="558" y="771"/>
                  </a:lnTo>
                  <a:lnTo>
                    <a:pt x="561" y="771"/>
                  </a:lnTo>
                  <a:lnTo>
                    <a:pt x="561" y="785"/>
                  </a:lnTo>
                  <a:lnTo>
                    <a:pt x="561" y="785"/>
                  </a:lnTo>
                  <a:lnTo>
                    <a:pt x="567" y="785"/>
                  </a:lnTo>
                  <a:lnTo>
                    <a:pt x="567" y="813"/>
                  </a:lnTo>
                  <a:lnTo>
                    <a:pt x="567" y="813"/>
                  </a:lnTo>
                  <a:lnTo>
                    <a:pt x="570" y="813"/>
                  </a:lnTo>
                  <a:lnTo>
                    <a:pt x="570" y="828"/>
                  </a:lnTo>
                  <a:lnTo>
                    <a:pt x="570" y="828"/>
                  </a:lnTo>
                  <a:lnTo>
                    <a:pt x="575" y="828"/>
                  </a:lnTo>
                  <a:lnTo>
                    <a:pt x="575" y="841"/>
                  </a:lnTo>
                  <a:lnTo>
                    <a:pt x="575" y="841"/>
                  </a:lnTo>
                  <a:lnTo>
                    <a:pt x="594" y="841"/>
                  </a:lnTo>
                  <a:lnTo>
                    <a:pt x="594" y="855"/>
                  </a:lnTo>
                  <a:lnTo>
                    <a:pt x="594" y="855"/>
                  </a:lnTo>
                  <a:lnTo>
                    <a:pt x="645" y="855"/>
                  </a:lnTo>
                  <a:lnTo>
                    <a:pt x="645" y="870"/>
                  </a:lnTo>
                  <a:lnTo>
                    <a:pt x="645" y="870"/>
                  </a:lnTo>
                  <a:lnTo>
                    <a:pt x="804" y="870"/>
                  </a:lnTo>
                  <a:lnTo>
                    <a:pt x="804" y="885"/>
                  </a:lnTo>
                  <a:lnTo>
                    <a:pt x="804" y="885"/>
                  </a:lnTo>
                  <a:lnTo>
                    <a:pt x="807" y="885"/>
                  </a:lnTo>
                  <a:lnTo>
                    <a:pt x="807" y="900"/>
                  </a:lnTo>
                  <a:lnTo>
                    <a:pt x="807" y="900"/>
                  </a:lnTo>
                  <a:lnTo>
                    <a:pt x="810" y="900"/>
                  </a:lnTo>
                  <a:lnTo>
                    <a:pt x="810" y="915"/>
                  </a:lnTo>
                  <a:lnTo>
                    <a:pt x="810" y="915"/>
                  </a:lnTo>
                  <a:lnTo>
                    <a:pt x="813" y="915"/>
                  </a:lnTo>
                  <a:lnTo>
                    <a:pt x="813" y="946"/>
                  </a:lnTo>
                  <a:lnTo>
                    <a:pt x="813" y="946"/>
                  </a:lnTo>
                  <a:lnTo>
                    <a:pt x="820" y="946"/>
                  </a:lnTo>
                  <a:lnTo>
                    <a:pt x="820" y="993"/>
                  </a:lnTo>
                  <a:lnTo>
                    <a:pt x="820" y="993"/>
                  </a:lnTo>
                  <a:lnTo>
                    <a:pt x="823" y="993"/>
                  </a:lnTo>
                  <a:lnTo>
                    <a:pt x="823" y="1040"/>
                  </a:lnTo>
                  <a:lnTo>
                    <a:pt x="823" y="1040"/>
                  </a:lnTo>
                  <a:lnTo>
                    <a:pt x="848" y="1040"/>
                  </a:lnTo>
                  <a:lnTo>
                    <a:pt x="848" y="1056"/>
                  </a:lnTo>
                  <a:lnTo>
                    <a:pt x="848" y="1056"/>
                  </a:lnTo>
                  <a:lnTo>
                    <a:pt x="862" y="1056"/>
                  </a:lnTo>
                  <a:lnTo>
                    <a:pt x="862" y="1072"/>
                  </a:lnTo>
                  <a:lnTo>
                    <a:pt x="862" y="1072"/>
                  </a:lnTo>
                  <a:lnTo>
                    <a:pt x="1033" y="1072"/>
                  </a:lnTo>
                  <a:lnTo>
                    <a:pt x="1033" y="1088"/>
                  </a:lnTo>
                  <a:lnTo>
                    <a:pt x="1033" y="1088"/>
                  </a:lnTo>
                  <a:lnTo>
                    <a:pt x="1065" y="1088"/>
                  </a:lnTo>
                  <a:lnTo>
                    <a:pt x="1065" y="1106"/>
                  </a:lnTo>
                  <a:lnTo>
                    <a:pt x="1065" y="1106"/>
                  </a:lnTo>
                  <a:lnTo>
                    <a:pt x="1071" y="1106"/>
                  </a:lnTo>
                  <a:lnTo>
                    <a:pt x="1071" y="1123"/>
                  </a:lnTo>
                  <a:lnTo>
                    <a:pt x="1071" y="1123"/>
                  </a:lnTo>
                  <a:lnTo>
                    <a:pt x="1078" y="1123"/>
                  </a:lnTo>
                  <a:lnTo>
                    <a:pt x="1078" y="1140"/>
                  </a:lnTo>
                  <a:lnTo>
                    <a:pt x="1078" y="1140"/>
                  </a:lnTo>
                  <a:lnTo>
                    <a:pt x="1087" y="1140"/>
                  </a:lnTo>
                  <a:lnTo>
                    <a:pt x="1087" y="1158"/>
                  </a:lnTo>
                  <a:lnTo>
                    <a:pt x="1087" y="1158"/>
                  </a:lnTo>
                  <a:lnTo>
                    <a:pt x="1091" y="1158"/>
                  </a:lnTo>
                  <a:lnTo>
                    <a:pt x="1091" y="1175"/>
                  </a:lnTo>
                  <a:lnTo>
                    <a:pt x="1091" y="1175"/>
                  </a:lnTo>
                  <a:lnTo>
                    <a:pt x="1110" y="1175"/>
                  </a:lnTo>
                  <a:lnTo>
                    <a:pt x="1110" y="1193"/>
                  </a:lnTo>
                  <a:lnTo>
                    <a:pt x="1110" y="1193"/>
                  </a:lnTo>
                  <a:lnTo>
                    <a:pt x="1353" y="1193"/>
                  </a:lnTo>
                  <a:lnTo>
                    <a:pt x="1353" y="1212"/>
                  </a:lnTo>
                  <a:lnTo>
                    <a:pt x="1353" y="1212"/>
                  </a:lnTo>
                  <a:lnTo>
                    <a:pt x="1375" y="1212"/>
                  </a:lnTo>
                  <a:lnTo>
                    <a:pt x="1375" y="1230"/>
                  </a:lnTo>
                  <a:lnTo>
                    <a:pt x="1375" y="1230"/>
                  </a:lnTo>
                  <a:lnTo>
                    <a:pt x="1385" y="1230"/>
                  </a:lnTo>
                  <a:lnTo>
                    <a:pt x="1385" y="1249"/>
                  </a:lnTo>
                  <a:lnTo>
                    <a:pt x="1385" y="1249"/>
                  </a:lnTo>
                  <a:lnTo>
                    <a:pt x="1404" y="1249"/>
                  </a:lnTo>
                  <a:lnTo>
                    <a:pt x="1404" y="1268"/>
                  </a:lnTo>
                  <a:lnTo>
                    <a:pt x="1404" y="1268"/>
                  </a:lnTo>
                  <a:lnTo>
                    <a:pt x="1604" y="1268"/>
                  </a:lnTo>
                  <a:lnTo>
                    <a:pt x="1604" y="1288"/>
                  </a:lnTo>
                  <a:lnTo>
                    <a:pt x="1604" y="1288"/>
                  </a:lnTo>
                  <a:lnTo>
                    <a:pt x="1618" y="1288"/>
                  </a:lnTo>
                  <a:lnTo>
                    <a:pt x="1618" y="1308"/>
                  </a:lnTo>
                  <a:lnTo>
                    <a:pt x="1618" y="1308"/>
                  </a:lnTo>
                  <a:lnTo>
                    <a:pt x="1624" y="1308"/>
                  </a:lnTo>
                  <a:lnTo>
                    <a:pt x="1624" y="1328"/>
                  </a:lnTo>
                  <a:lnTo>
                    <a:pt x="1624" y="1328"/>
                  </a:lnTo>
                  <a:lnTo>
                    <a:pt x="1631" y="1328"/>
                  </a:lnTo>
                  <a:lnTo>
                    <a:pt x="1631" y="1348"/>
                  </a:lnTo>
                  <a:lnTo>
                    <a:pt x="1631" y="1348"/>
                  </a:lnTo>
                  <a:lnTo>
                    <a:pt x="1728" y="1348"/>
                  </a:lnTo>
                  <a:lnTo>
                    <a:pt x="1728" y="1370"/>
                  </a:lnTo>
                  <a:lnTo>
                    <a:pt x="1728" y="1370"/>
                  </a:lnTo>
                  <a:lnTo>
                    <a:pt x="3023" y="1370"/>
                  </a:lnTo>
                  <a:lnTo>
                    <a:pt x="3023" y="1452"/>
                  </a:lnTo>
                  <a:lnTo>
                    <a:pt x="3023" y="1452"/>
                  </a:lnTo>
                  <a:lnTo>
                    <a:pt x="3200" y="1452"/>
                  </a:lnTo>
                  <a:lnTo>
                    <a:pt x="3200" y="1452"/>
                  </a:lnTo>
                  <a:lnTo>
                    <a:pt x="3200" y="1452"/>
                  </a:lnTo>
                  <a:lnTo>
                    <a:pt x="3243" y="1452"/>
                  </a:lnTo>
                  <a:lnTo>
                    <a:pt x="3243" y="1452"/>
                  </a:lnTo>
                  <a:lnTo>
                    <a:pt x="3243" y="1452"/>
                  </a:lnTo>
                  <a:lnTo>
                    <a:pt x="3258" y="1452"/>
                  </a:lnTo>
                  <a:lnTo>
                    <a:pt x="3258" y="1452"/>
                  </a:lnTo>
                  <a:lnTo>
                    <a:pt x="3258" y="1452"/>
                  </a:lnTo>
                  <a:lnTo>
                    <a:pt x="3604" y="1452"/>
                  </a:lnTo>
                  <a:lnTo>
                    <a:pt x="3604" y="1452"/>
                  </a:lnTo>
                </a:path>
              </a:pathLst>
            </a:custGeom>
            <a:noFill/>
            <a:ln w="19050"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6" name="Line 183">
              <a:extLst>
                <a:ext uri="{FF2B5EF4-FFF2-40B4-BE49-F238E27FC236}">
                  <a16:creationId xmlns:a16="http://schemas.microsoft.com/office/drawing/2014/main" id="{8554F6F6-37DE-48D0-B3A7-EA9025634016}"/>
                </a:ext>
              </a:extLst>
            </p:cNvPr>
            <p:cNvSpPr>
              <a:spLocks noChangeShapeType="1"/>
            </p:cNvSpPr>
            <p:nvPr/>
          </p:nvSpPr>
          <p:spPr bwMode="auto">
            <a:xfrm>
              <a:off x="1460500" y="1235076"/>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7" name="Line 184">
              <a:extLst>
                <a:ext uri="{FF2B5EF4-FFF2-40B4-BE49-F238E27FC236}">
                  <a16:creationId xmlns:a16="http://schemas.microsoft.com/office/drawing/2014/main" id="{95B87C80-13D9-425B-BFDD-0A7C0CF45022}"/>
                </a:ext>
              </a:extLst>
            </p:cNvPr>
            <p:cNvSpPr>
              <a:spLocks noChangeShapeType="1"/>
            </p:cNvSpPr>
            <p:nvPr/>
          </p:nvSpPr>
          <p:spPr bwMode="auto">
            <a:xfrm>
              <a:off x="1752600" y="13287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8" name="Line 185">
              <a:extLst>
                <a:ext uri="{FF2B5EF4-FFF2-40B4-BE49-F238E27FC236}">
                  <a16:creationId xmlns:a16="http://schemas.microsoft.com/office/drawing/2014/main" id="{0AD4D0A1-B31C-4953-90BB-20E2E15C71E8}"/>
                </a:ext>
              </a:extLst>
            </p:cNvPr>
            <p:cNvSpPr>
              <a:spLocks noChangeShapeType="1"/>
            </p:cNvSpPr>
            <p:nvPr/>
          </p:nvSpPr>
          <p:spPr bwMode="auto">
            <a:xfrm>
              <a:off x="1849438" y="1406526"/>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9" name="Line 186">
              <a:extLst>
                <a:ext uri="{FF2B5EF4-FFF2-40B4-BE49-F238E27FC236}">
                  <a16:creationId xmlns:a16="http://schemas.microsoft.com/office/drawing/2014/main" id="{1E303EFF-9BD9-4C3E-9437-AC159F83B7FF}"/>
                </a:ext>
              </a:extLst>
            </p:cNvPr>
            <p:cNvSpPr>
              <a:spLocks noChangeShapeType="1"/>
            </p:cNvSpPr>
            <p:nvPr/>
          </p:nvSpPr>
          <p:spPr bwMode="auto">
            <a:xfrm>
              <a:off x="1858963" y="148272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0" name="Line 187">
              <a:extLst>
                <a:ext uri="{FF2B5EF4-FFF2-40B4-BE49-F238E27FC236}">
                  <a16:creationId xmlns:a16="http://schemas.microsoft.com/office/drawing/2014/main" id="{3426E8C7-5433-4463-8D34-3CE87F73EB34}"/>
                </a:ext>
              </a:extLst>
            </p:cNvPr>
            <p:cNvSpPr>
              <a:spLocks noChangeShapeType="1"/>
            </p:cNvSpPr>
            <p:nvPr/>
          </p:nvSpPr>
          <p:spPr bwMode="auto">
            <a:xfrm>
              <a:off x="1870075" y="1541464"/>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1" name="Line 188">
              <a:extLst>
                <a:ext uri="{FF2B5EF4-FFF2-40B4-BE49-F238E27FC236}">
                  <a16:creationId xmlns:a16="http://schemas.microsoft.com/office/drawing/2014/main" id="{B338FC85-1F6D-4093-A5FA-D6A031D3B69A}"/>
                </a:ext>
              </a:extLst>
            </p:cNvPr>
            <p:cNvSpPr>
              <a:spLocks noChangeShapeType="1"/>
            </p:cNvSpPr>
            <p:nvPr/>
          </p:nvSpPr>
          <p:spPr bwMode="auto">
            <a:xfrm>
              <a:off x="1879600" y="163988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2" name="Line 189">
              <a:extLst>
                <a:ext uri="{FF2B5EF4-FFF2-40B4-BE49-F238E27FC236}">
                  <a16:creationId xmlns:a16="http://schemas.microsoft.com/office/drawing/2014/main" id="{272E1A80-76FC-47B5-AF92-039B32CFE846}"/>
                </a:ext>
              </a:extLst>
            </p:cNvPr>
            <p:cNvSpPr>
              <a:spLocks noChangeShapeType="1"/>
            </p:cNvSpPr>
            <p:nvPr/>
          </p:nvSpPr>
          <p:spPr bwMode="auto">
            <a:xfrm>
              <a:off x="1884363" y="16589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3" name="Line 190">
              <a:extLst>
                <a:ext uri="{FF2B5EF4-FFF2-40B4-BE49-F238E27FC236}">
                  <a16:creationId xmlns:a16="http://schemas.microsoft.com/office/drawing/2014/main" id="{F166D285-DFD8-43F7-A7E2-C6B85D08A26D}"/>
                </a:ext>
              </a:extLst>
            </p:cNvPr>
            <p:cNvSpPr>
              <a:spLocks noChangeShapeType="1"/>
            </p:cNvSpPr>
            <p:nvPr/>
          </p:nvSpPr>
          <p:spPr bwMode="auto">
            <a:xfrm>
              <a:off x="1889125" y="16589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4" name="Line 191">
              <a:extLst>
                <a:ext uri="{FF2B5EF4-FFF2-40B4-BE49-F238E27FC236}">
                  <a16:creationId xmlns:a16="http://schemas.microsoft.com/office/drawing/2014/main" id="{7D9A8A61-CB4F-4FC4-B407-19BC49BC8DC1}"/>
                </a:ext>
              </a:extLst>
            </p:cNvPr>
            <p:cNvSpPr>
              <a:spLocks noChangeShapeType="1"/>
            </p:cNvSpPr>
            <p:nvPr/>
          </p:nvSpPr>
          <p:spPr bwMode="auto">
            <a:xfrm>
              <a:off x="1911350" y="17446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5" name="Line 192">
              <a:extLst>
                <a:ext uri="{FF2B5EF4-FFF2-40B4-BE49-F238E27FC236}">
                  <a16:creationId xmlns:a16="http://schemas.microsoft.com/office/drawing/2014/main" id="{183FD3BC-ABEE-4871-B49E-23464BB3B301}"/>
                </a:ext>
              </a:extLst>
            </p:cNvPr>
            <p:cNvSpPr>
              <a:spLocks noChangeShapeType="1"/>
            </p:cNvSpPr>
            <p:nvPr/>
          </p:nvSpPr>
          <p:spPr bwMode="auto">
            <a:xfrm>
              <a:off x="1927225" y="176688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6" name="Line 193">
              <a:extLst>
                <a:ext uri="{FF2B5EF4-FFF2-40B4-BE49-F238E27FC236}">
                  <a16:creationId xmlns:a16="http://schemas.microsoft.com/office/drawing/2014/main" id="{E4F964CE-2A67-484D-AE7B-8C934B956115}"/>
                </a:ext>
              </a:extLst>
            </p:cNvPr>
            <p:cNvSpPr>
              <a:spLocks noChangeShapeType="1"/>
            </p:cNvSpPr>
            <p:nvPr/>
          </p:nvSpPr>
          <p:spPr bwMode="auto">
            <a:xfrm>
              <a:off x="2058988" y="180975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7" name="Line 194">
              <a:extLst>
                <a:ext uri="{FF2B5EF4-FFF2-40B4-BE49-F238E27FC236}">
                  <a16:creationId xmlns:a16="http://schemas.microsoft.com/office/drawing/2014/main" id="{761982D1-7C35-4D11-8D99-5A15DB1962DE}"/>
                </a:ext>
              </a:extLst>
            </p:cNvPr>
            <p:cNvSpPr>
              <a:spLocks noChangeShapeType="1"/>
            </p:cNvSpPr>
            <p:nvPr/>
          </p:nvSpPr>
          <p:spPr bwMode="auto">
            <a:xfrm>
              <a:off x="2125663" y="193992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8" name="Line 195">
              <a:extLst>
                <a:ext uri="{FF2B5EF4-FFF2-40B4-BE49-F238E27FC236}">
                  <a16:creationId xmlns:a16="http://schemas.microsoft.com/office/drawing/2014/main" id="{2C17D7FE-4544-4627-B5D7-FA77382F4286}"/>
                </a:ext>
              </a:extLst>
            </p:cNvPr>
            <p:cNvSpPr>
              <a:spLocks noChangeShapeType="1"/>
            </p:cNvSpPr>
            <p:nvPr/>
          </p:nvSpPr>
          <p:spPr bwMode="auto">
            <a:xfrm>
              <a:off x="2187575" y="19843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9" name="Line 196">
              <a:extLst>
                <a:ext uri="{FF2B5EF4-FFF2-40B4-BE49-F238E27FC236}">
                  <a16:creationId xmlns:a16="http://schemas.microsoft.com/office/drawing/2014/main" id="{8B1F02C8-5E8B-4050-8E97-014891EC6119}"/>
                </a:ext>
              </a:extLst>
            </p:cNvPr>
            <p:cNvSpPr>
              <a:spLocks noChangeShapeType="1"/>
            </p:cNvSpPr>
            <p:nvPr/>
          </p:nvSpPr>
          <p:spPr bwMode="auto">
            <a:xfrm>
              <a:off x="2316163" y="213995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0" name="Line 197">
              <a:extLst>
                <a:ext uri="{FF2B5EF4-FFF2-40B4-BE49-F238E27FC236}">
                  <a16:creationId xmlns:a16="http://schemas.microsoft.com/office/drawing/2014/main" id="{36AFA124-750E-4020-8F8A-1B97949459E2}"/>
                </a:ext>
              </a:extLst>
            </p:cNvPr>
            <p:cNvSpPr>
              <a:spLocks noChangeShapeType="1"/>
            </p:cNvSpPr>
            <p:nvPr/>
          </p:nvSpPr>
          <p:spPr bwMode="auto">
            <a:xfrm>
              <a:off x="2433638" y="2592389"/>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1" name="Line 198">
              <a:extLst>
                <a:ext uri="{FF2B5EF4-FFF2-40B4-BE49-F238E27FC236}">
                  <a16:creationId xmlns:a16="http://schemas.microsoft.com/office/drawing/2014/main" id="{FE9BED75-9BD2-4443-BEAF-5CEC6654DE62}"/>
                </a:ext>
              </a:extLst>
            </p:cNvPr>
            <p:cNvSpPr>
              <a:spLocks noChangeShapeType="1"/>
            </p:cNvSpPr>
            <p:nvPr/>
          </p:nvSpPr>
          <p:spPr bwMode="auto">
            <a:xfrm>
              <a:off x="2540000" y="261461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2" name="Line 199">
              <a:extLst>
                <a:ext uri="{FF2B5EF4-FFF2-40B4-BE49-F238E27FC236}">
                  <a16:creationId xmlns:a16="http://schemas.microsoft.com/office/drawing/2014/main" id="{55F7CB66-B553-4FF9-BD72-DA71624CEF58}"/>
                </a:ext>
              </a:extLst>
            </p:cNvPr>
            <p:cNvSpPr>
              <a:spLocks noChangeShapeType="1"/>
            </p:cNvSpPr>
            <p:nvPr/>
          </p:nvSpPr>
          <p:spPr bwMode="auto">
            <a:xfrm>
              <a:off x="2622550" y="261461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3" name="Line 200">
              <a:extLst>
                <a:ext uri="{FF2B5EF4-FFF2-40B4-BE49-F238E27FC236}">
                  <a16:creationId xmlns:a16="http://schemas.microsoft.com/office/drawing/2014/main" id="{C76695AB-0FE5-4B2E-9D67-93A9030C12E1}"/>
                </a:ext>
              </a:extLst>
            </p:cNvPr>
            <p:cNvSpPr>
              <a:spLocks noChangeShapeType="1"/>
            </p:cNvSpPr>
            <p:nvPr/>
          </p:nvSpPr>
          <p:spPr bwMode="auto">
            <a:xfrm>
              <a:off x="2627313" y="261461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4" name="Line 201">
              <a:extLst>
                <a:ext uri="{FF2B5EF4-FFF2-40B4-BE49-F238E27FC236}">
                  <a16:creationId xmlns:a16="http://schemas.microsoft.com/office/drawing/2014/main" id="{4D90C8EA-F4D7-427A-97AD-68E269272A11}"/>
                </a:ext>
              </a:extLst>
            </p:cNvPr>
            <p:cNvSpPr>
              <a:spLocks noChangeShapeType="1"/>
            </p:cNvSpPr>
            <p:nvPr/>
          </p:nvSpPr>
          <p:spPr bwMode="auto">
            <a:xfrm>
              <a:off x="2752725" y="27352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5" name="Line 202">
              <a:extLst>
                <a:ext uri="{FF2B5EF4-FFF2-40B4-BE49-F238E27FC236}">
                  <a16:creationId xmlns:a16="http://schemas.microsoft.com/office/drawing/2014/main" id="{602AF4C8-8E73-4BF0-95E3-D492D100C48C}"/>
                </a:ext>
              </a:extLst>
            </p:cNvPr>
            <p:cNvSpPr>
              <a:spLocks noChangeShapeType="1"/>
            </p:cNvSpPr>
            <p:nvPr/>
          </p:nvSpPr>
          <p:spPr bwMode="auto">
            <a:xfrm>
              <a:off x="2840038" y="293528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6" name="Line 203">
              <a:extLst>
                <a:ext uri="{FF2B5EF4-FFF2-40B4-BE49-F238E27FC236}">
                  <a16:creationId xmlns:a16="http://schemas.microsoft.com/office/drawing/2014/main" id="{6FAE2E4F-1A2B-4BF4-BA60-58A746A7EB02}"/>
                </a:ext>
              </a:extLst>
            </p:cNvPr>
            <p:cNvSpPr>
              <a:spLocks noChangeShapeType="1"/>
            </p:cNvSpPr>
            <p:nvPr/>
          </p:nvSpPr>
          <p:spPr bwMode="auto">
            <a:xfrm>
              <a:off x="2909888" y="293528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7" name="Line 204">
              <a:extLst>
                <a:ext uri="{FF2B5EF4-FFF2-40B4-BE49-F238E27FC236}">
                  <a16:creationId xmlns:a16="http://schemas.microsoft.com/office/drawing/2014/main" id="{6AF7C484-3E57-4B9C-A6AC-7F3AB1A586A9}"/>
                </a:ext>
              </a:extLst>
            </p:cNvPr>
            <p:cNvSpPr>
              <a:spLocks noChangeShapeType="1"/>
            </p:cNvSpPr>
            <p:nvPr/>
          </p:nvSpPr>
          <p:spPr bwMode="auto">
            <a:xfrm>
              <a:off x="2957513" y="293528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8" name="Line 205">
              <a:extLst>
                <a:ext uri="{FF2B5EF4-FFF2-40B4-BE49-F238E27FC236}">
                  <a16:creationId xmlns:a16="http://schemas.microsoft.com/office/drawing/2014/main" id="{87005CFD-9235-49AF-9ED0-4DA8CF3925FD}"/>
                </a:ext>
              </a:extLst>
            </p:cNvPr>
            <p:cNvSpPr>
              <a:spLocks noChangeShapeType="1"/>
            </p:cNvSpPr>
            <p:nvPr/>
          </p:nvSpPr>
          <p:spPr bwMode="auto">
            <a:xfrm>
              <a:off x="3141663" y="2962276"/>
              <a:ext cx="0" cy="87313"/>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9" name="Line 206">
              <a:extLst>
                <a:ext uri="{FF2B5EF4-FFF2-40B4-BE49-F238E27FC236}">
                  <a16:creationId xmlns:a16="http://schemas.microsoft.com/office/drawing/2014/main" id="{037F3298-1DB0-4DF0-A48A-82FFFA11E28D}"/>
                </a:ext>
              </a:extLst>
            </p:cNvPr>
            <p:cNvSpPr>
              <a:spLocks noChangeShapeType="1"/>
            </p:cNvSpPr>
            <p:nvPr/>
          </p:nvSpPr>
          <p:spPr bwMode="auto">
            <a:xfrm>
              <a:off x="3187700" y="30988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0" name="Line 207">
              <a:extLst>
                <a:ext uri="{FF2B5EF4-FFF2-40B4-BE49-F238E27FC236}">
                  <a16:creationId xmlns:a16="http://schemas.microsoft.com/office/drawing/2014/main" id="{EEDDEFE8-0A44-42DA-A45A-7728F4287A7C}"/>
                </a:ext>
              </a:extLst>
            </p:cNvPr>
            <p:cNvSpPr>
              <a:spLocks noChangeShapeType="1"/>
            </p:cNvSpPr>
            <p:nvPr/>
          </p:nvSpPr>
          <p:spPr bwMode="auto">
            <a:xfrm>
              <a:off x="3622675" y="31575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1" name="Line 208">
              <a:extLst>
                <a:ext uri="{FF2B5EF4-FFF2-40B4-BE49-F238E27FC236}">
                  <a16:creationId xmlns:a16="http://schemas.microsoft.com/office/drawing/2014/main" id="{EEE2E6BB-2199-42F6-94FC-549547C2728E}"/>
                </a:ext>
              </a:extLst>
            </p:cNvPr>
            <p:cNvSpPr>
              <a:spLocks noChangeShapeType="1"/>
            </p:cNvSpPr>
            <p:nvPr/>
          </p:nvSpPr>
          <p:spPr bwMode="auto">
            <a:xfrm>
              <a:off x="3829050" y="32464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2" name="Line 209">
              <a:extLst>
                <a:ext uri="{FF2B5EF4-FFF2-40B4-BE49-F238E27FC236}">
                  <a16:creationId xmlns:a16="http://schemas.microsoft.com/office/drawing/2014/main" id="{D63D27B2-238E-4EC7-8509-2D09CE13EBEC}"/>
                </a:ext>
              </a:extLst>
            </p:cNvPr>
            <p:cNvSpPr>
              <a:spLocks noChangeShapeType="1"/>
            </p:cNvSpPr>
            <p:nvPr/>
          </p:nvSpPr>
          <p:spPr bwMode="auto">
            <a:xfrm>
              <a:off x="4029075" y="33099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3" name="Line 210">
              <a:extLst>
                <a:ext uri="{FF2B5EF4-FFF2-40B4-BE49-F238E27FC236}">
                  <a16:creationId xmlns:a16="http://schemas.microsoft.com/office/drawing/2014/main" id="{8877423F-2A81-4862-BA5B-EED03C4FDE6E}"/>
                </a:ext>
              </a:extLst>
            </p:cNvPr>
            <p:cNvSpPr>
              <a:spLocks noChangeShapeType="1"/>
            </p:cNvSpPr>
            <p:nvPr/>
          </p:nvSpPr>
          <p:spPr bwMode="auto">
            <a:xfrm>
              <a:off x="4130675" y="33734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4" name="Line 211">
              <a:extLst>
                <a:ext uri="{FF2B5EF4-FFF2-40B4-BE49-F238E27FC236}">
                  <a16:creationId xmlns:a16="http://schemas.microsoft.com/office/drawing/2014/main" id="{F6A96943-0D95-4B97-BE75-3462AC2DAF56}"/>
                </a:ext>
              </a:extLst>
            </p:cNvPr>
            <p:cNvSpPr>
              <a:spLocks noChangeShapeType="1"/>
            </p:cNvSpPr>
            <p:nvPr/>
          </p:nvSpPr>
          <p:spPr bwMode="auto">
            <a:xfrm>
              <a:off x="4279900"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5" name="Line 212">
              <a:extLst>
                <a:ext uri="{FF2B5EF4-FFF2-40B4-BE49-F238E27FC236}">
                  <a16:creationId xmlns:a16="http://schemas.microsoft.com/office/drawing/2014/main" id="{ACD6DC39-C136-41B3-8338-4507D9FEA811}"/>
                </a:ext>
              </a:extLst>
            </p:cNvPr>
            <p:cNvSpPr>
              <a:spLocks noChangeShapeType="1"/>
            </p:cNvSpPr>
            <p:nvPr/>
          </p:nvSpPr>
          <p:spPr bwMode="auto">
            <a:xfrm>
              <a:off x="4429125"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6" name="Line 213">
              <a:extLst>
                <a:ext uri="{FF2B5EF4-FFF2-40B4-BE49-F238E27FC236}">
                  <a16:creationId xmlns:a16="http://schemas.microsoft.com/office/drawing/2014/main" id="{E7138CD9-E4EE-452D-A3BA-1DB74169D554}"/>
                </a:ext>
              </a:extLst>
            </p:cNvPr>
            <p:cNvSpPr>
              <a:spLocks noChangeShapeType="1"/>
            </p:cNvSpPr>
            <p:nvPr/>
          </p:nvSpPr>
          <p:spPr bwMode="auto">
            <a:xfrm>
              <a:off x="4479925"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7" name="Line 214">
              <a:extLst>
                <a:ext uri="{FF2B5EF4-FFF2-40B4-BE49-F238E27FC236}">
                  <a16:creationId xmlns:a16="http://schemas.microsoft.com/office/drawing/2014/main" id="{5356F5B6-CD6F-4649-BE28-0073E065CAA8}"/>
                </a:ext>
              </a:extLst>
            </p:cNvPr>
            <p:cNvSpPr>
              <a:spLocks noChangeShapeType="1"/>
            </p:cNvSpPr>
            <p:nvPr/>
          </p:nvSpPr>
          <p:spPr bwMode="auto">
            <a:xfrm>
              <a:off x="4757738"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8" name="Line 215">
              <a:extLst>
                <a:ext uri="{FF2B5EF4-FFF2-40B4-BE49-F238E27FC236}">
                  <a16:creationId xmlns:a16="http://schemas.microsoft.com/office/drawing/2014/main" id="{18378221-6B5B-4480-AA6A-4729E1C67035}"/>
                </a:ext>
              </a:extLst>
            </p:cNvPr>
            <p:cNvSpPr>
              <a:spLocks noChangeShapeType="1"/>
            </p:cNvSpPr>
            <p:nvPr/>
          </p:nvSpPr>
          <p:spPr bwMode="auto">
            <a:xfrm>
              <a:off x="4884738"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9" name="Line 216">
              <a:extLst>
                <a:ext uri="{FF2B5EF4-FFF2-40B4-BE49-F238E27FC236}">
                  <a16:creationId xmlns:a16="http://schemas.microsoft.com/office/drawing/2014/main" id="{D47A6ABE-85B3-4684-A987-1F13E68A4408}"/>
                </a:ext>
              </a:extLst>
            </p:cNvPr>
            <p:cNvSpPr>
              <a:spLocks noChangeShapeType="1"/>
            </p:cNvSpPr>
            <p:nvPr/>
          </p:nvSpPr>
          <p:spPr bwMode="auto">
            <a:xfrm>
              <a:off x="4905375"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0" name="Line 217">
              <a:extLst>
                <a:ext uri="{FF2B5EF4-FFF2-40B4-BE49-F238E27FC236}">
                  <a16:creationId xmlns:a16="http://schemas.microsoft.com/office/drawing/2014/main" id="{0AFDD17E-41E1-4B79-9C50-335744E64B01}"/>
                </a:ext>
              </a:extLst>
            </p:cNvPr>
            <p:cNvSpPr>
              <a:spLocks noChangeShapeType="1"/>
            </p:cNvSpPr>
            <p:nvPr/>
          </p:nvSpPr>
          <p:spPr bwMode="auto">
            <a:xfrm>
              <a:off x="5224463"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1" name="Line 218">
              <a:extLst>
                <a:ext uri="{FF2B5EF4-FFF2-40B4-BE49-F238E27FC236}">
                  <a16:creationId xmlns:a16="http://schemas.microsoft.com/office/drawing/2014/main" id="{0324D6DF-2435-4F9F-9CC8-9F0B5FCBDB53}"/>
                </a:ext>
              </a:extLst>
            </p:cNvPr>
            <p:cNvSpPr>
              <a:spLocks noChangeShapeType="1"/>
            </p:cNvSpPr>
            <p:nvPr/>
          </p:nvSpPr>
          <p:spPr bwMode="auto">
            <a:xfrm>
              <a:off x="5346700"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2" name="Line 219">
              <a:extLst>
                <a:ext uri="{FF2B5EF4-FFF2-40B4-BE49-F238E27FC236}">
                  <a16:creationId xmlns:a16="http://schemas.microsoft.com/office/drawing/2014/main" id="{604257E0-24EC-48E5-953A-EE42CD6AEE9E}"/>
                </a:ext>
              </a:extLst>
            </p:cNvPr>
            <p:cNvSpPr>
              <a:spLocks noChangeShapeType="1"/>
            </p:cNvSpPr>
            <p:nvPr/>
          </p:nvSpPr>
          <p:spPr bwMode="auto">
            <a:xfrm>
              <a:off x="5365750"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3" name="Line 220">
              <a:extLst>
                <a:ext uri="{FF2B5EF4-FFF2-40B4-BE49-F238E27FC236}">
                  <a16:creationId xmlns:a16="http://schemas.microsoft.com/office/drawing/2014/main" id="{43AF70CA-A6C8-41EE-A1E5-1EB251A6B346}"/>
                </a:ext>
              </a:extLst>
            </p:cNvPr>
            <p:cNvSpPr>
              <a:spLocks noChangeShapeType="1"/>
            </p:cNvSpPr>
            <p:nvPr/>
          </p:nvSpPr>
          <p:spPr bwMode="auto">
            <a:xfrm>
              <a:off x="5376863"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4" name="Line 221">
              <a:extLst>
                <a:ext uri="{FF2B5EF4-FFF2-40B4-BE49-F238E27FC236}">
                  <a16:creationId xmlns:a16="http://schemas.microsoft.com/office/drawing/2014/main" id="{CE446319-CF5F-4B08-9E1C-F3536584467C}"/>
                </a:ext>
              </a:extLst>
            </p:cNvPr>
            <p:cNvSpPr>
              <a:spLocks noChangeShapeType="1"/>
            </p:cNvSpPr>
            <p:nvPr/>
          </p:nvSpPr>
          <p:spPr bwMode="auto">
            <a:xfrm>
              <a:off x="5772150"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5" name="Line 222">
              <a:extLst>
                <a:ext uri="{FF2B5EF4-FFF2-40B4-BE49-F238E27FC236}">
                  <a16:creationId xmlns:a16="http://schemas.microsoft.com/office/drawing/2014/main" id="{5C5974F2-BEBE-47DD-889F-7E2B5C202A62}"/>
                </a:ext>
              </a:extLst>
            </p:cNvPr>
            <p:cNvSpPr>
              <a:spLocks noChangeShapeType="1"/>
            </p:cNvSpPr>
            <p:nvPr/>
          </p:nvSpPr>
          <p:spPr bwMode="auto">
            <a:xfrm>
              <a:off x="6089650" y="3408364"/>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6" name="Line 223">
              <a:extLst>
                <a:ext uri="{FF2B5EF4-FFF2-40B4-BE49-F238E27FC236}">
                  <a16:creationId xmlns:a16="http://schemas.microsoft.com/office/drawing/2014/main" id="{045C9C49-3833-4867-AA59-05B4B4D2D12B}"/>
                </a:ext>
              </a:extLst>
            </p:cNvPr>
            <p:cNvSpPr>
              <a:spLocks noChangeShapeType="1"/>
            </p:cNvSpPr>
            <p:nvPr/>
          </p:nvSpPr>
          <p:spPr bwMode="auto">
            <a:xfrm>
              <a:off x="6535738" y="35385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7" name="Line 224">
              <a:extLst>
                <a:ext uri="{FF2B5EF4-FFF2-40B4-BE49-F238E27FC236}">
                  <a16:creationId xmlns:a16="http://schemas.microsoft.com/office/drawing/2014/main" id="{51DA0E26-0229-49D9-9590-AC0922F4E366}"/>
                </a:ext>
              </a:extLst>
            </p:cNvPr>
            <p:cNvSpPr>
              <a:spLocks noChangeShapeType="1"/>
            </p:cNvSpPr>
            <p:nvPr/>
          </p:nvSpPr>
          <p:spPr bwMode="auto">
            <a:xfrm>
              <a:off x="6604000" y="35385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8" name="Line 225">
              <a:extLst>
                <a:ext uri="{FF2B5EF4-FFF2-40B4-BE49-F238E27FC236}">
                  <a16:creationId xmlns:a16="http://schemas.microsoft.com/office/drawing/2014/main" id="{EAC814D0-36A3-479D-9EC3-2E59C592DC6A}"/>
                </a:ext>
              </a:extLst>
            </p:cNvPr>
            <p:cNvSpPr>
              <a:spLocks noChangeShapeType="1"/>
            </p:cNvSpPr>
            <p:nvPr/>
          </p:nvSpPr>
          <p:spPr bwMode="auto">
            <a:xfrm>
              <a:off x="6627813" y="35385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9" name="Line 226">
              <a:extLst>
                <a:ext uri="{FF2B5EF4-FFF2-40B4-BE49-F238E27FC236}">
                  <a16:creationId xmlns:a16="http://schemas.microsoft.com/office/drawing/2014/main" id="{BC8EF476-20EA-4FBF-8BED-0137C6407FAF}"/>
                </a:ext>
              </a:extLst>
            </p:cNvPr>
            <p:cNvSpPr>
              <a:spLocks noChangeShapeType="1"/>
            </p:cNvSpPr>
            <p:nvPr/>
          </p:nvSpPr>
          <p:spPr bwMode="auto">
            <a:xfrm>
              <a:off x="7177088" y="3538539"/>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grpSp>
      <p:sp>
        <p:nvSpPr>
          <p:cNvPr id="238" name="Title 1">
            <a:extLst>
              <a:ext uri="{FF2B5EF4-FFF2-40B4-BE49-F238E27FC236}">
                <a16:creationId xmlns:a16="http://schemas.microsoft.com/office/drawing/2014/main" id="{CE32674D-AA00-4178-9950-86AD57A797D0}"/>
              </a:ext>
            </a:extLst>
          </p:cNvPr>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a:latin typeface="Arial" charset="0"/>
              </a:rPr>
              <a:t>Presented By John Kuruvilla at ASCO 2020</a:t>
            </a:r>
          </a:p>
        </p:txBody>
      </p:sp>
      <p:sp>
        <p:nvSpPr>
          <p:cNvPr id="240" name="Footer Placeholder 1">
            <a:extLst>
              <a:ext uri="{FF2B5EF4-FFF2-40B4-BE49-F238E27FC236}">
                <a16:creationId xmlns:a16="http://schemas.microsoft.com/office/drawing/2014/main" id="{3340AF3E-8017-4170-8514-053603E5C595}"/>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228156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951D6-1435-43F3-A826-FC81E1EDD108}"/>
              </a:ext>
            </a:extLst>
          </p:cNvPr>
          <p:cNvSpPr>
            <a:spLocks noGrp="1"/>
          </p:cNvSpPr>
          <p:nvPr>
            <p:ph type="title"/>
          </p:nvPr>
        </p:nvSpPr>
        <p:spPr/>
        <p:txBody>
          <a:bodyPr>
            <a:normAutofit/>
          </a:bodyPr>
          <a:lstStyle/>
          <a:p>
            <a:r>
              <a:rPr lang="en-US" sz="2800" dirty="0"/>
              <a:t>Duration of Response by Blinded Independent Central Review</a:t>
            </a:r>
          </a:p>
        </p:txBody>
      </p:sp>
      <p:sp>
        <p:nvSpPr>
          <p:cNvPr id="4" name="Text Placeholder 3">
            <a:extLst>
              <a:ext uri="{FF2B5EF4-FFF2-40B4-BE49-F238E27FC236}">
                <a16:creationId xmlns:a16="http://schemas.microsoft.com/office/drawing/2014/main" id="{C6F5B166-8E3C-43C0-912C-AD9588BBC0A4}"/>
              </a:ext>
            </a:extLst>
          </p:cNvPr>
          <p:cNvSpPr>
            <a:spLocks noGrp="1"/>
          </p:cNvSpPr>
          <p:nvPr>
            <p:ph type="body" sz="quarter" idx="13"/>
          </p:nvPr>
        </p:nvSpPr>
        <p:spPr>
          <a:xfrm>
            <a:off x="1524000" y="5634478"/>
            <a:ext cx="9144000" cy="366272"/>
          </a:xfrm>
        </p:spPr>
        <p:txBody>
          <a:bodyPr/>
          <a:lstStyle/>
          <a:p>
            <a:r>
              <a:rPr lang="en-US" dirty="0"/>
              <a:t>Data cutoff: January 16, 2020.</a:t>
            </a:r>
          </a:p>
        </p:txBody>
      </p:sp>
      <p:graphicFrame>
        <p:nvGraphicFramePr>
          <p:cNvPr id="7" name="Table 16">
            <a:extLst>
              <a:ext uri="{FF2B5EF4-FFF2-40B4-BE49-F238E27FC236}">
                <a16:creationId xmlns:a16="http://schemas.microsoft.com/office/drawing/2014/main" id="{5BF02C5B-B03B-4D42-AB7F-881846EEFB5B}"/>
              </a:ext>
            </a:extLst>
          </p:cNvPr>
          <p:cNvGraphicFramePr>
            <a:graphicFrameLocks noGrp="1"/>
          </p:cNvGraphicFramePr>
          <p:nvPr/>
        </p:nvGraphicFramePr>
        <p:xfrm>
          <a:off x="1566852" y="5287606"/>
          <a:ext cx="7809379" cy="548640"/>
        </p:xfrm>
        <a:graphic>
          <a:graphicData uri="http://schemas.openxmlformats.org/drawingml/2006/table">
            <a:tbl>
              <a:tblPr firstRow="1" bandRow="1">
                <a:tableStyleId>{2D5ABB26-0587-4C30-8999-92F81FD0307C}</a:tableStyleId>
              </a:tblPr>
              <a:tblGrid>
                <a:gridCol w="1269614">
                  <a:extLst>
                    <a:ext uri="{9D8B030D-6E8A-4147-A177-3AD203B41FA5}">
                      <a16:colId xmlns:a16="http://schemas.microsoft.com/office/drawing/2014/main" val="99119697"/>
                    </a:ext>
                  </a:extLst>
                </a:gridCol>
                <a:gridCol w="412358">
                  <a:extLst>
                    <a:ext uri="{9D8B030D-6E8A-4147-A177-3AD203B41FA5}">
                      <a16:colId xmlns:a16="http://schemas.microsoft.com/office/drawing/2014/main" val="3000690264"/>
                    </a:ext>
                  </a:extLst>
                </a:gridCol>
                <a:gridCol w="429055">
                  <a:extLst>
                    <a:ext uri="{9D8B030D-6E8A-4147-A177-3AD203B41FA5}">
                      <a16:colId xmlns:a16="http://schemas.microsoft.com/office/drawing/2014/main" val="703836262"/>
                    </a:ext>
                  </a:extLst>
                </a:gridCol>
                <a:gridCol w="500926">
                  <a:extLst>
                    <a:ext uri="{9D8B030D-6E8A-4147-A177-3AD203B41FA5}">
                      <a16:colId xmlns:a16="http://schemas.microsoft.com/office/drawing/2014/main" val="2645324836"/>
                    </a:ext>
                  </a:extLst>
                </a:gridCol>
                <a:gridCol w="471459">
                  <a:extLst>
                    <a:ext uri="{9D8B030D-6E8A-4147-A177-3AD203B41FA5}">
                      <a16:colId xmlns:a16="http://schemas.microsoft.com/office/drawing/2014/main" val="333028274"/>
                    </a:ext>
                  </a:extLst>
                </a:gridCol>
                <a:gridCol w="491104">
                  <a:extLst>
                    <a:ext uri="{9D8B030D-6E8A-4147-A177-3AD203B41FA5}">
                      <a16:colId xmlns:a16="http://schemas.microsoft.com/office/drawing/2014/main" val="825631614"/>
                    </a:ext>
                  </a:extLst>
                </a:gridCol>
                <a:gridCol w="461638">
                  <a:extLst>
                    <a:ext uri="{9D8B030D-6E8A-4147-A177-3AD203B41FA5}">
                      <a16:colId xmlns:a16="http://schemas.microsoft.com/office/drawing/2014/main" val="1902933848"/>
                    </a:ext>
                  </a:extLst>
                </a:gridCol>
                <a:gridCol w="477024">
                  <a:extLst>
                    <a:ext uri="{9D8B030D-6E8A-4147-A177-3AD203B41FA5}">
                      <a16:colId xmlns:a16="http://schemas.microsoft.com/office/drawing/2014/main" val="1331048875"/>
                    </a:ext>
                  </a:extLst>
                </a:gridCol>
                <a:gridCol w="446774">
                  <a:extLst>
                    <a:ext uri="{9D8B030D-6E8A-4147-A177-3AD203B41FA5}">
                      <a16:colId xmlns:a16="http://schemas.microsoft.com/office/drawing/2014/main" val="3028959551"/>
                    </a:ext>
                  </a:extLst>
                </a:gridCol>
                <a:gridCol w="486488">
                  <a:extLst>
                    <a:ext uri="{9D8B030D-6E8A-4147-A177-3AD203B41FA5}">
                      <a16:colId xmlns:a16="http://schemas.microsoft.com/office/drawing/2014/main" val="2435962827"/>
                    </a:ext>
                  </a:extLst>
                </a:gridCol>
                <a:gridCol w="506344">
                  <a:extLst>
                    <a:ext uri="{9D8B030D-6E8A-4147-A177-3AD203B41FA5}">
                      <a16:colId xmlns:a16="http://schemas.microsoft.com/office/drawing/2014/main" val="3315428719"/>
                    </a:ext>
                  </a:extLst>
                </a:gridCol>
                <a:gridCol w="516272">
                  <a:extLst>
                    <a:ext uri="{9D8B030D-6E8A-4147-A177-3AD203B41FA5}">
                      <a16:colId xmlns:a16="http://schemas.microsoft.com/office/drawing/2014/main" val="1227116216"/>
                    </a:ext>
                  </a:extLst>
                </a:gridCol>
                <a:gridCol w="486488">
                  <a:extLst>
                    <a:ext uri="{9D8B030D-6E8A-4147-A177-3AD203B41FA5}">
                      <a16:colId xmlns:a16="http://schemas.microsoft.com/office/drawing/2014/main" val="4271019839"/>
                    </a:ext>
                  </a:extLst>
                </a:gridCol>
                <a:gridCol w="407137">
                  <a:extLst>
                    <a:ext uri="{9D8B030D-6E8A-4147-A177-3AD203B41FA5}">
                      <a16:colId xmlns:a16="http://schemas.microsoft.com/office/drawing/2014/main" val="2930188334"/>
                    </a:ext>
                  </a:extLst>
                </a:gridCol>
                <a:gridCol w="446698">
                  <a:extLst>
                    <a:ext uri="{9D8B030D-6E8A-4147-A177-3AD203B41FA5}">
                      <a16:colId xmlns:a16="http://schemas.microsoft.com/office/drawing/2014/main" val="1843975664"/>
                    </a:ext>
                  </a:extLst>
                </a:gridCol>
              </a:tblGrid>
              <a:tr h="174620">
                <a:tc>
                  <a:txBody>
                    <a:bodyPr/>
                    <a:lstStyle/>
                    <a:p>
                      <a:pPr algn="r"/>
                      <a:r>
                        <a:rPr lang="en-US" sz="600" b="1" dirty="0">
                          <a:latin typeface="Arial" panose="020B0604020202020204" pitchFamily="34" charset="0"/>
                          <a:cs typeface="Arial" panose="020B0604020202020204" pitchFamily="34" charset="0"/>
                        </a:rPr>
                        <a:t>No. at Risk</a:t>
                      </a: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tc>
                  <a:txBody>
                    <a:bodyPr/>
                    <a:lstStyle/>
                    <a:p>
                      <a:endParaRPr lang="en-US" sz="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62436374"/>
                  </a:ext>
                </a:extLst>
              </a:tr>
              <a:tr h="174620">
                <a:tc>
                  <a:txBody>
                    <a:bodyPr/>
                    <a:lstStyle/>
                    <a:p>
                      <a:pPr algn="r"/>
                      <a:r>
                        <a:rPr lang="en-US" sz="600" b="1" dirty="0">
                          <a:solidFill>
                            <a:srgbClr val="008780"/>
                          </a:solidFill>
                          <a:latin typeface="Arial" panose="020B0604020202020204" pitchFamily="34" charset="0"/>
                          <a:cs typeface="Arial" panose="020B0604020202020204" pitchFamily="34" charset="0"/>
                        </a:rPr>
                        <a:t>Pembro</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100</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81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66</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57</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48</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39</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31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15</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6</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3</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0</a:t>
                      </a:r>
                    </a:p>
                  </a:txBody>
                  <a:tcPr/>
                </a:tc>
                <a:tc>
                  <a:txBody>
                    <a:bodyPr/>
                    <a:lstStyle/>
                    <a:p>
                      <a:pPr algn="ctr"/>
                      <a:r>
                        <a:rPr lang="en-US" sz="600" dirty="0">
                          <a:solidFill>
                            <a:srgbClr val="008780"/>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428916358"/>
                  </a:ext>
                </a:extLst>
              </a:tr>
              <a:tr h="174620">
                <a:tc>
                  <a:txBody>
                    <a:bodyPr/>
                    <a:lstStyle/>
                    <a:p>
                      <a:pPr algn="r"/>
                      <a:r>
                        <a:rPr lang="en-US" sz="600" b="1" dirty="0">
                          <a:solidFill>
                            <a:srgbClr val="65203A"/>
                          </a:solidFill>
                          <a:latin typeface="Arial" panose="020B0604020202020204" pitchFamily="34" charset="0"/>
                          <a:cs typeface="Arial" panose="020B0604020202020204" pitchFamily="34" charset="0"/>
                        </a:rPr>
                        <a:t>BV</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83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56</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34</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29</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23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18</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9</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7</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5</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3</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1</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0</a:t>
                      </a:r>
                    </a:p>
                  </a:txBody>
                  <a:tcPr/>
                </a:tc>
                <a:tc>
                  <a:txBody>
                    <a:bodyPr/>
                    <a:lstStyle/>
                    <a:p>
                      <a:pPr algn="ctr"/>
                      <a:r>
                        <a:rPr lang="en-US" sz="600" dirty="0">
                          <a:solidFill>
                            <a:srgbClr val="65203A"/>
                          </a:solidFill>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832966168"/>
                  </a:ext>
                </a:extLst>
              </a:tr>
            </a:tbl>
          </a:graphicData>
        </a:graphic>
      </p:graphicFrame>
      <p:graphicFrame>
        <p:nvGraphicFramePr>
          <p:cNvPr id="14" name="Content Placeholder 4">
            <a:extLst>
              <a:ext uri="{FF2B5EF4-FFF2-40B4-BE49-F238E27FC236}">
                <a16:creationId xmlns:a16="http://schemas.microsoft.com/office/drawing/2014/main" id="{E9805F37-049C-4142-9A48-1AD41736E777}"/>
              </a:ext>
            </a:extLst>
          </p:cNvPr>
          <p:cNvGraphicFramePr>
            <a:graphicFrameLocks/>
          </p:cNvGraphicFramePr>
          <p:nvPr/>
        </p:nvGraphicFramePr>
        <p:xfrm>
          <a:off x="7128982" y="1853594"/>
          <a:ext cx="2792546" cy="1554480"/>
        </p:xfrm>
        <a:graphic>
          <a:graphicData uri="http://schemas.openxmlformats.org/drawingml/2006/table">
            <a:tbl>
              <a:tblPr firstRow="1" bandRow="1">
                <a:tableStyleId>{2D5ABB26-0587-4C30-8999-92F81FD0307C}</a:tableStyleId>
              </a:tblPr>
              <a:tblGrid>
                <a:gridCol w="843810">
                  <a:extLst>
                    <a:ext uri="{9D8B030D-6E8A-4147-A177-3AD203B41FA5}">
                      <a16:colId xmlns:a16="http://schemas.microsoft.com/office/drawing/2014/main" val="3299072119"/>
                    </a:ext>
                  </a:extLst>
                </a:gridCol>
                <a:gridCol w="1948736">
                  <a:extLst>
                    <a:ext uri="{9D8B030D-6E8A-4147-A177-3AD203B41FA5}">
                      <a16:colId xmlns:a16="http://schemas.microsoft.com/office/drawing/2014/main" val="434590309"/>
                    </a:ext>
                  </a:extLst>
                </a:gridCol>
              </a:tblGrid>
              <a:tr h="495799">
                <a:tc>
                  <a:txBody>
                    <a:bodyPr/>
                    <a:lstStyle/>
                    <a:p>
                      <a:endParaRPr lang="en-US" sz="1200" b="1" baseline="0" dirty="0">
                        <a:latin typeface="Arial" panose="020B0604020202020204" pitchFamily="34" charset="0"/>
                        <a:cs typeface="Arial" panose="020B0604020202020204" pitchFamily="34" charset="0"/>
                      </a:endParaRPr>
                    </a:p>
                  </a:txBody>
                  <a:tcPr>
                    <a:lnB w="28575" cap="flat" cmpd="sng" algn="ctr">
                      <a:solidFill>
                        <a:schemeClr val="tx1"/>
                      </a:solidFill>
                      <a:prstDash val="solid"/>
                      <a:round/>
                      <a:headEnd type="none" w="med" len="med"/>
                      <a:tailEnd type="none" w="med" len="med"/>
                    </a:lnB>
                  </a:tcPr>
                </a:tc>
                <a:tc>
                  <a:txBody>
                    <a:bodyPr/>
                    <a:lstStyle/>
                    <a:p>
                      <a:pPr algn="ctr"/>
                      <a:r>
                        <a:rPr lang="en-US" sz="1200" b="1" baseline="0" dirty="0">
                          <a:latin typeface="Arial" panose="020B0604020202020204" pitchFamily="34" charset="0"/>
                          <a:cs typeface="Arial" panose="020B0604020202020204" pitchFamily="34" charset="0"/>
                        </a:rPr>
                        <a:t>Duration of Response, median</a:t>
                      </a:r>
                    </a:p>
                    <a:p>
                      <a:pPr algn="ctr"/>
                      <a:r>
                        <a:rPr lang="en-US" sz="1200" b="1" baseline="0" dirty="0">
                          <a:latin typeface="Arial" panose="020B0604020202020204" pitchFamily="34" charset="0"/>
                          <a:cs typeface="Arial" panose="020B0604020202020204" pitchFamily="34" charset="0"/>
                        </a:rPr>
                        <a:t>(range), months</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303707"/>
                  </a:ext>
                </a:extLst>
              </a:tr>
              <a:tr h="355958">
                <a:tc>
                  <a:txBody>
                    <a:bodyPr/>
                    <a:lstStyle/>
                    <a:p>
                      <a:pPr algn="r"/>
                      <a:r>
                        <a:rPr lang="en-US" sz="1200" b="1" dirty="0">
                          <a:solidFill>
                            <a:srgbClr val="008780"/>
                          </a:solidFill>
                          <a:latin typeface="Arial" panose="020B0604020202020204" pitchFamily="34" charset="0"/>
                          <a:cs typeface="Arial" panose="020B0604020202020204" pitchFamily="34" charset="0"/>
                        </a:rPr>
                        <a:t>Pembro</a:t>
                      </a:r>
                    </a:p>
                  </a:txBody>
                  <a:tcPr>
                    <a:lnT w="28575" cap="flat" cmpd="sng" algn="ctr">
                      <a:solidFill>
                        <a:schemeClr val="tx1"/>
                      </a:solidFill>
                      <a:prstDash val="solid"/>
                      <a:round/>
                      <a:headEnd type="none" w="med" len="med"/>
                      <a:tailEnd type="none" w="med" len="med"/>
                    </a:lnT>
                  </a:tcPr>
                </a:tc>
                <a:tc>
                  <a:txBody>
                    <a:bodyPr/>
                    <a:lstStyle/>
                    <a:p>
                      <a:pPr algn="ctr"/>
                      <a:r>
                        <a:rPr lang="en-US" sz="1200" b="1" dirty="0">
                          <a:solidFill>
                            <a:srgbClr val="008780"/>
                          </a:solidFill>
                          <a:latin typeface="Arial" panose="020B0604020202020204" pitchFamily="34" charset="0"/>
                          <a:cs typeface="Arial" panose="020B0604020202020204" pitchFamily="34" charset="0"/>
                        </a:rPr>
                        <a:t>20.7</a:t>
                      </a:r>
                    </a:p>
                    <a:p>
                      <a:pPr algn="ctr"/>
                      <a:r>
                        <a:rPr lang="en-US" sz="1200" b="1" dirty="0">
                          <a:solidFill>
                            <a:srgbClr val="008780"/>
                          </a:solidFill>
                          <a:latin typeface="Arial" panose="020B0604020202020204" pitchFamily="34" charset="0"/>
                          <a:cs typeface="Arial" panose="020B0604020202020204" pitchFamily="34" charset="0"/>
                        </a:rPr>
                        <a:t>(0.0+ to 33.2+)</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65717013"/>
                  </a:ext>
                </a:extLst>
              </a:tr>
              <a:tr h="355958">
                <a:tc>
                  <a:txBody>
                    <a:bodyPr/>
                    <a:lstStyle/>
                    <a:p>
                      <a:pPr algn="r"/>
                      <a:r>
                        <a:rPr lang="en-US" sz="1200" b="1" dirty="0">
                          <a:solidFill>
                            <a:srgbClr val="65203A"/>
                          </a:solidFill>
                          <a:latin typeface="Arial" panose="020B0604020202020204" pitchFamily="34" charset="0"/>
                          <a:cs typeface="Arial" panose="020B0604020202020204" pitchFamily="34" charset="0"/>
                        </a:rPr>
                        <a:t>BV</a:t>
                      </a:r>
                    </a:p>
                  </a:txBody>
                  <a:tcPr/>
                </a:tc>
                <a:tc>
                  <a:txBody>
                    <a:bodyPr/>
                    <a:lstStyle/>
                    <a:p>
                      <a:pPr algn="ctr"/>
                      <a:r>
                        <a:rPr lang="en-US" sz="1200" b="1" dirty="0">
                          <a:solidFill>
                            <a:srgbClr val="65203A"/>
                          </a:solidFill>
                          <a:latin typeface="Arial" panose="020B0604020202020204" pitchFamily="34" charset="0"/>
                          <a:cs typeface="Arial" panose="020B0604020202020204" pitchFamily="34" charset="0"/>
                        </a:rPr>
                        <a:t>13.8</a:t>
                      </a:r>
                    </a:p>
                    <a:p>
                      <a:pPr algn="ctr"/>
                      <a:r>
                        <a:rPr lang="en-US" sz="1200" b="1" dirty="0">
                          <a:solidFill>
                            <a:srgbClr val="65203A"/>
                          </a:solidFill>
                          <a:latin typeface="Arial" panose="020B0604020202020204" pitchFamily="34" charset="0"/>
                          <a:cs typeface="Arial" panose="020B0604020202020204" pitchFamily="34" charset="0"/>
                        </a:rPr>
                        <a:t>(0.0+ to 33.9+)</a:t>
                      </a:r>
                    </a:p>
                  </a:txBody>
                  <a:tcPr/>
                </a:tc>
                <a:extLst>
                  <a:ext uri="{0D108BD9-81ED-4DB2-BD59-A6C34878D82A}">
                    <a16:rowId xmlns:a16="http://schemas.microsoft.com/office/drawing/2014/main" val="3765848066"/>
                  </a:ext>
                </a:extLst>
              </a:tr>
            </a:tbl>
          </a:graphicData>
        </a:graphic>
      </p:graphicFrame>
      <p:grpSp>
        <p:nvGrpSpPr>
          <p:cNvPr id="218" name="Group 217">
            <a:extLst>
              <a:ext uri="{FF2B5EF4-FFF2-40B4-BE49-F238E27FC236}">
                <a16:creationId xmlns:a16="http://schemas.microsoft.com/office/drawing/2014/main" id="{D350C87E-C222-4A88-B7D9-415EB5317DDB}"/>
              </a:ext>
            </a:extLst>
          </p:cNvPr>
          <p:cNvGrpSpPr/>
          <p:nvPr/>
        </p:nvGrpSpPr>
        <p:grpSpPr>
          <a:xfrm>
            <a:off x="2407452" y="2004404"/>
            <a:ext cx="6811344" cy="3464296"/>
            <a:chOff x="883452" y="1147154"/>
            <a:chExt cx="6811344" cy="3464296"/>
          </a:xfrm>
        </p:grpSpPr>
        <p:sp>
          <p:nvSpPr>
            <p:cNvPr id="8" name="TextBox 7">
              <a:extLst>
                <a:ext uri="{FF2B5EF4-FFF2-40B4-BE49-F238E27FC236}">
                  <a16:creationId xmlns:a16="http://schemas.microsoft.com/office/drawing/2014/main" id="{E4C7666F-CF76-47E7-BBF4-1E5AEBFEF9D4}"/>
                </a:ext>
              </a:extLst>
            </p:cNvPr>
            <p:cNvSpPr txBox="1"/>
            <p:nvPr/>
          </p:nvSpPr>
          <p:spPr>
            <a:xfrm>
              <a:off x="4131806" y="4334451"/>
              <a:ext cx="732893"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Months</a:t>
              </a:r>
            </a:p>
          </p:txBody>
        </p:sp>
        <p:sp>
          <p:nvSpPr>
            <p:cNvPr id="9" name="TextBox 8">
              <a:extLst>
                <a:ext uri="{FF2B5EF4-FFF2-40B4-BE49-F238E27FC236}">
                  <a16:creationId xmlns:a16="http://schemas.microsoft.com/office/drawing/2014/main" id="{F1E506DB-4F5D-483B-A745-86CF8AD152FC}"/>
                </a:ext>
              </a:extLst>
            </p:cNvPr>
            <p:cNvSpPr txBox="1"/>
            <p:nvPr/>
          </p:nvSpPr>
          <p:spPr>
            <a:xfrm rot="16200000">
              <a:off x="-54625" y="2433250"/>
              <a:ext cx="2153154" cy="276999"/>
            </a:xfrm>
            <a:prstGeom prst="rect">
              <a:avLst/>
            </a:prstGeom>
            <a:noFill/>
          </p:spPr>
          <p:txBody>
            <a:bodyPr wrap="none" rtlCol="0">
              <a:spAutoFit/>
            </a:bodyPr>
            <a:lstStyle/>
            <a:p>
              <a:pPr algn="ctr" defTabSz="342946">
                <a:defRPr/>
              </a:pPr>
              <a:r>
                <a:rPr lang="en-US" sz="1200" b="1" dirty="0">
                  <a:solidFill>
                    <a:srgbClr val="000000"/>
                  </a:solidFill>
                  <a:latin typeface="Arial" panose="020B0604020202020204" pitchFamily="34" charset="0"/>
                  <a:cs typeface="Arial" panose="020B0604020202020204" pitchFamily="34" charset="0"/>
                </a:rPr>
                <a:t>Remaining in Response, %</a:t>
              </a:r>
            </a:p>
          </p:txBody>
        </p:sp>
        <p:cxnSp>
          <p:nvCxnSpPr>
            <p:cNvPr id="11" name="Straight Connector 10">
              <a:extLst>
                <a:ext uri="{FF2B5EF4-FFF2-40B4-BE49-F238E27FC236}">
                  <a16:creationId xmlns:a16="http://schemas.microsoft.com/office/drawing/2014/main" id="{6A8DCAB3-58CD-43DC-809B-F8AF747249D9}"/>
                </a:ext>
              </a:extLst>
            </p:cNvPr>
            <p:cNvCxnSpPr>
              <a:cxnSpLocks/>
            </p:cNvCxnSpPr>
            <p:nvPr/>
          </p:nvCxnSpPr>
          <p:spPr>
            <a:xfrm flipV="1">
              <a:off x="3409950" y="1943100"/>
              <a:ext cx="0" cy="2048782"/>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6383155-8896-4B5B-A42C-F3DC852E7404}"/>
                </a:ext>
              </a:extLst>
            </p:cNvPr>
            <p:cNvSpPr txBox="1"/>
            <p:nvPr/>
          </p:nvSpPr>
          <p:spPr>
            <a:xfrm>
              <a:off x="3210548" y="1604307"/>
              <a:ext cx="418384" cy="338554"/>
            </a:xfrm>
            <a:prstGeom prst="rect">
              <a:avLst/>
            </a:prstGeom>
            <a:noFill/>
          </p:spPr>
          <p:txBody>
            <a:bodyPr wrap="none" lIns="0" tIns="0" rIns="0" bIns="0" rtlCol="0" anchor="t" anchorCtr="0">
              <a:spAutoFit/>
            </a:bodyPr>
            <a:lstStyle/>
            <a:p>
              <a:pPr defTabSz="342946">
                <a:defRPr/>
              </a:pPr>
              <a:r>
                <a:rPr lang="en-US" sz="1100" b="1" kern="600" spc="30" dirty="0">
                  <a:solidFill>
                    <a:srgbClr val="008780"/>
                  </a:solidFill>
                  <a:latin typeface="Arial"/>
                </a:rPr>
                <a:t>62.4%</a:t>
              </a:r>
            </a:p>
            <a:p>
              <a:pPr defTabSz="342946">
                <a:defRPr/>
              </a:pPr>
              <a:r>
                <a:rPr lang="en-US" sz="1100" b="1" kern="600" spc="30" dirty="0">
                  <a:solidFill>
                    <a:srgbClr val="65203A"/>
                  </a:solidFill>
                  <a:latin typeface="Arial"/>
                </a:rPr>
                <a:t>50.0%</a:t>
              </a:r>
            </a:p>
          </p:txBody>
        </p:sp>
        <p:sp>
          <p:nvSpPr>
            <p:cNvPr id="190" name="Rectangle 5">
              <a:extLst>
                <a:ext uri="{FF2B5EF4-FFF2-40B4-BE49-F238E27FC236}">
                  <a16:creationId xmlns:a16="http://schemas.microsoft.com/office/drawing/2014/main" id="{C0862374-82EC-4EDE-BE76-7363494489BE}"/>
                </a:ext>
              </a:extLst>
            </p:cNvPr>
            <p:cNvSpPr>
              <a:spLocks noChangeArrowheads="1"/>
            </p:cNvSpPr>
            <p:nvPr/>
          </p:nvSpPr>
          <p:spPr bwMode="auto">
            <a:xfrm>
              <a:off x="1521232" y="411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2800" dirty="0">
                <a:solidFill>
                  <a:srgbClr val="000000"/>
                </a:solidFill>
              </a:endParaRPr>
            </a:p>
          </p:txBody>
        </p:sp>
        <p:sp>
          <p:nvSpPr>
            <p:cNvPr id="191" name="Rectangle 6">
              <a:extLst>
                <a:ext uri="{FF2B5EF4-FFF2-40B4-BE49-F238E27FC236}">
                  <a16:creationId xmlns:a16="http://schemas.microsoft.com/office/drawing/2014/main" id="{3741F459-A865-471F-8825-3160380AF2A7}"/>
                </a:ext>
              </a:extLst>
            </p:cNvPr>
            <p:cNvSpPr>
              <a:spLocks noChangeArrowheads="1"/>
            </p:cNvSpPr>
            <p:nvPr/>
          </p:nvSpPr>
          <p:spPr bwMode="auto">
            <a:xfrm>
              <a:off x="1987957" y="411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a:t>
              </a:r>
              <a:endParaRPr lang="en-US" altLang="en-US" sz="2800" dirty="0">
                <a:solidFill>
                  <a:srgbClr val="000000"/>
                </a:solidFill>
              </a:endParaRPr>
            </a:p>
          </p:txBody>
        </p:sp>
        <p:sp>
          <p:nvSpPr>
            <p:cNvPr id="192" name="Rectangle 7">
              <a:extLst>
                <a:ext uri="{FF2B5EF4-FFF2-40B4-BE49-F238E27FC236}">
                  <a16:creationId xmlns:a16="http://schemas.microsoft.com/office/drawing/2014/main" id="{47384D1A-7F5C-4C70-8157-BADE955BEB1F}"/>
                </a:ext>
              </a:extLst>
            </p:cNvPr>
            <p:cNvSpPr>
              <a:spLocks noChangeArrowheads="1"/>
            </p:cNvSpPr>
            <p:nvPr/>
          </p:nvSpPr>
          <p:spPr bwMode="auto">
            <a:xfrm>
              <a:off x="2454682" y="411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a:t>
              </a:r>
              <a:endParaRPr lang="en-US" altLang="en-US" sz="2800" dirty="0">
                <a:solidFill>
                  <a:srgbClr val="000000"/>
                </a:solidFill>
              </a:endParaRPr>
            </a:p>
          </p:txBody>
        </p:sp>
        <p:sp>
          <p:nvSpPr>
            <p:cNvPr id="193" name="Rectangle 8">
              <a:extLst>
                <a:ext uri="{FF2B5EF4-FFF2-40B4-BE49-F238E27FC236}">
                  <a16:creationId xmlns:a16="http://schemas.microsoft.com/office/drawing/2014/main" id="{5DC6482A-DB5F-46D4-BCD6-D500F66519C2}"/>
                </a:ext>
              </a:extLst>
            </p:cNvPr>
            <p:cNvSpPr>
              <a:spLocks noChangeArrowheads="1"/>
            </p:cNvSpPr>
            <p:nvPr/>
          </p:nvSpPr>
          <p:spPr bwMode="auto">
            <a:xfrm>
              <a:off x="2922994" y="4113213"/>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a:t>
              </a:r>
              <a:endParaRPr lang="en-US" altLang="en-US" sz="2800" dirty="0">
                <a:solidFill>
                  <a:srgbClr val="000000"/>
                </a:solidFill>
              </a:endParaRPr>
            </a:p>
          </p:txBody>
        </p:sp>
        <p:sp>
          <p:nvSpPr>
            <p:cNvPr id="194" name="Rectangle 9">
              <a:extLst>
                <a:ext uri="{FF2B5EF4-FFF2-40B4-BE49-F238E27FC236}">
                  <a16:creationId xmlns:a16="http://schemas.microsoft.com/office/drawing/2014/main" id="{DE6A9161-C13D-409C-84A5-EBF77C3B0428}"/>
                </a:ext>
              </a:extLst>
            </p:cNvPr>
            <p:cNvSpPr>
              <a:spLocks noChangeArrowheads="1"/>
            </p:cNvSpPr>
            <p:nvPr/>
          </p:nvSpPr>
          <p:spPr bwMode="auto">
            <a:xfrm>
              <a:off x="3348444"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12</a:t>
              </a:r>
              <a:endParaRPr lang="en-US" altLang="en-US" sz="2800" dirty="0">
                <a:solidFill>
                  <a:srgbClr val="000000"/>
                </a:solidFill>
              </a:endParaRPr>
            </a:p>
          </p:txBody>
        </p:sp>
        <p:sp>
          <p:nvSpPr>
            <p:cNvPr id="195" name="Rectangle 10">
              <a:extLst>
                <a:ext uri="{FF2B5EF4-FFF2-40B4-BE49-F238E27FC236}">
                  <a16:creationId xmlns:a16="http://schemas.microsoft.com/office/drawing/2014/main" id="{C49C168A-E46E-42EB-823E-9D8587CE1265}"/>
                </a:ext>
              </a:extLst>
            </p:cNvPr>
            <p:cNvSpPr>
              <a:spLocks noChangeArrowheads="1"/>
            </p:cNvSpPr>
            <p:nvPr/>
          </p:nvSpPr>
          <p:spPr bwMode="auto">
            <a:xfrm>
              <a:off x="3815169"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15</a:t>
              </a:r>
              <a:endParaRPr lang="en-US" altLang="en-US" sz="2800" dirty="0">
                <a:solidFill>
                  <a:srgbClr val="000000"/>
                </a:solidFill>
              </a:endParaRPr>
            </a:p>
          </p:txBody>
        </p:sp>
        <p:sp>
          <p:nvSpPr>
            <p:cNvPr id="196" name="Rectangle 11">
              <a:extLst>
                <a:ext uri="{FF2B5EF4-FFF2-40B4-BE49-F238E27FC236}">
                  <a16:creationId xmlns:a16="http://schemas.microsoft.com/office/drawing/2014/main" id="{2BAC1C5D-CC4F-4339-B433-F29EA04D71C5}"/>
                </a:ext>
              </a:extLst>
            </p:cNvPr>
            <p:cNvSpPr>
              <a:spLocks noChangeArrowheads="1"/>
            </p:cNvSpPr>
            <p:nvPr/>
          </p:nvSpPr>
          <p:spPr bwMode="auto">
            <a:xfrm>
              <a:off x="4283482"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18</a:t>
              </a:r>
              <a:endParaRPr lang="en-US" altLang="en-US" sz="2800" dirty="0">
                <a:solidFill>
                  <a:srgbClr val="000000"/>
                </a:solidFill>
              </a:endParaRPr>
            </a:p>
          </p:txBody>
        </p:sp>
        <p:sp>
          <p:nvSpPr>
            <p:cNvPr id="197" name="Rectangle 12">
              <a:extLst>
                <a:ext uri="{FF2B5EF4-FFF2-40B4-BE49-F238E27FC236}">
                  <a16:creationId xmlns:a16="http://schemas.microsoft.com/office/drawing/2014/main" id="{CAC34780-E078-49F7-BB74-BE2015D63961}"/>
                </a:ext>
              </a:extLst>
            </p:cNvPr>
            <p:cNvSpPr>
              <a:spLocks noChangeArrowheads="1"/>
            </p:cNvSpPr>
            <p:nvPr/>
          </p:nvSpPr>
          <p:spPr bwMode="auto">
            <a:xfrm>
              <a:off x="4748619"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21</a:t>
              </a:r>
              <a:endParaRPr lang="en-US" altLang="en-US" sz="2800" dirty="0">
                <a:solidFill>
                  <a:srgbClr val="000000"/>
                </a:solidFill>
              </a:endParaRPr>
            </a:p>
          </p:txBody>
        </p:sp>
        <p:sp>
          <p:nvSpPr>
            <p:cNvPr id="198" name="Rectangle 13">
              <a:extLst>
                <a:ext uri="{FF2B5EF4-FFF2-40B4-BE49-F238E27FC236}">
                  <a16:creationId xmlns:a16="http://schemas.microsoft.com/office/drawing/2014/main" id="{E5117D20-311B-485C-92CF-D6EAA380372A}"/>
                </a:ext>
              </a:extLst>
            </p:cNvPr>
            <p:cNvSpPr>
              <a:spLocks noChangeArrowheads="1"/>
            </p:cNvSpPr>
            <p:nvPr/>
          </p:nvSpPr>
          <p:spPr bwMode="auto">
            <a:xfrm>
              <a:off x="5216932"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24</a:t>
              </a:r>
              <a:endParaRPr lang="en-US" altLang="en-US" sz="2800" dirty="0">
                <a:solidFill>
                  <a:srgbClr val="000000"/>
                </a:solidFill>
              </a:endParaRPr>
            </a:p>
          </p:txBody>
        </p:sp>
        <p:sp>
          <p:nvSpPr>
            <p:cNvPr id="199" name="Rectangle 14">
              <a:extLst>
                <a:ext uri="{FF2B5EF4-FFF2-40B4-BE49-F238E27FC236}">
                  <a16:creationId xmlns:a16="http://schemas.microsoft.com/office/drawing/2014/main" id="{3ADA502D-96AE-428D-91C9-7E9E7BD87665}"/>
                </a:ext>
              </a:extLst>
            </p:cNvPr>
            <p:cNvSpPr>
              <a:spLocks noChangeArrowheads="1"/>
            </p:cNvSpPr>
            <p:nvPr/>
          </p:nvSpPr>
          <p:spPr bwMode="auto">
            <a:xfrm>
              <a:off x="5683657"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27</a:t>
              </a:r>
              <a:endParaRPr lang="en-US" altLang="en-US" sz="2800" dirty="0">
                <a:solidFill>
                  <a:srgbClr val="000000"/>
                </a:solidFill>
              </a:endParaRPr>
            </a:p>
          </p:txBody>
        </p:sp>
        <p:sp>
          <p:nvSpPr>
            <p:cNvPr id="200" name="Rectangle 15">
              <a:extLst>
                <a:ext uri="{FF2B5EF4-FFF2-40B4-BE49-F238E27FC236}">
                  <a16:creationId xmlns:a16="http://schemas.microsoft.com/office/drawing/2014/main" id="{BBFB03F4-9B18-4B2D-9149-44A88C66CB5C}"/>
                </a:ext>
              </a:extLst>
            </p:cNvPr>
            <p:cNvSpPr>
              <a:spLocks noChangeArrowheads="1"/>
            </p:cNvSpPr>
            <p:nvPr/>
          </p:nvSpPr>
          <p:spPr bwMode="auto">
            <a:xfrm>
              <a:off x="6151969"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2800" dirty="0">
                <a:solidFill>
                  <a:srgbClr val="000000"/>
                </a:solidFill>
              </a:endParaRPr>
            </a:p>
          </p:txBody>
        </p:sp>
        <p:sp>
          <p:nvSpPr>
            <p:cNvPr id="201" name="Rectangle 16">
              <a:extLst>
                <a:ext uri="{FF2B5EF4-FFF2-40B4-BE49-F238E27FC236}">
                  <a16:creationId xmlns:a16="http://schemas.microsoft.com/office/drawing/2014/main" id="{F9A9143C-9526-4C6F-8B57-9B68278A93AF}"/>
                </a:ext>
              </a:extLst>
            </p:cNvPr>
            <p:cNvSpPr>
              <a:spLocks noChangeArrowheads="1"/>
            </p:cNvSpPr>
            <p:nvPr/>
          </p:nvSpPr>
          <p:spPr bwMode="auto">
            <a:xfrm>
              <a:off x="6618694"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33</a:t>
              </a:r>
              <a:endParaRPr lang="en-US" altLang="en-US" sz="2800" dirty="0">
                <a:solidFill>
                  <a:srgbClr val="000000"/>
                </a:solidFill>
              </a:endParaRPr>
            </a:p>
          </p:txBody>
        </p:sp>
        <p:sp>
          <p:nvSpPr>
            <p:cNvPr id="202" name="Rectangle 17">
              <a:extLst>
                <a:ext uri="{FF2B5EF4-FFF2-40B4-BE49-F238E27FC236}">
                  <a16:creationId xmlns:a16="http://schemas.microsoft.com/office/drawing/2014/main" id="{A173FB82-F107-4B52-9A03-E43140BBD987}"/>
                </a:ext>
              </a:extLst>
            </p:cNvPr>
            <p:cNvSpPr>
              <a:spLocks noChangeArrowheads="1"/>
            </p:cNvSpPr>
            <p:nvPr/>
          </p:nvSpPr>
          <p:spPr bwMode="auto">
            <a:xfrm>
              <a:off x="7087007"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36</a:t>
              </a:r>
              <a:endParaRPr lang="en-US" altLang="en-US" sz="2800" dirty="0">
                <a:solidFill>
                  <a:srgbClr val="000000"/>
                </a:solidFill>
              </a:endParaRPr>
            </a:p>
          </p:txBody>
        </p:sp>
        <p:sp>
          <p:nvSpPr>
            <p:cNvPr id="203" name="Rectangle 18">
              <a:extLst>
                <a:ext uri="{FF2B5EF4-FFF2-40B4-BE49-F238E27FC236}">
                  <a16:creationId xmlns:a16="http://schemas.microsoft.com/office/drawing/2014/main" id="{2616C407-A57A-42C4-A10C-FDF1A1BDD819}"/>
                </a:ext>
              </a:extLst>
            </p:cNvPr>
            <p:cNvSpPr>
              <a:spLocks noChangeArrowheads="1"/>
            </p:cNvSpPr>
            <p:nvPr/>
          </p:nvSpPr>
          <p:spPr bwMode="auto">
            <a:xfrm>
              <a:off x="7553732" y="4113213"/>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39</a:t>
              </a:r>
              <a:endParaRPr lang="en-US" altLang="en-US" sz="2800" dirty="0">
                <a:solidFill>
                  <a:srgbClr val="000000"/>
                </a:solidFill>
              </a:endParaRPr>
            </a:p>
          </p:txBody>
        </p:sp>
        <p:sp>
          <p:nvSpPr>
            <p:cNvPr id="204" name="Freeform 19">
              <a:extLst>
                <a:ext uri="{FF2B5EF4-FFF2-40B4-BE49-F238E27FC236}">
                  <a16:creationId xmlns:a16="http://schemas.microsoft.com/office/drawing/2014/main" id="{90CAA5C6-95F0-4391-8EA7-E210DCE964B5}"/>
                </a:ext>
              </a:extLst>
            </p:cNvPr>
            <p:cNvSpPr>
              <a:spLocks noEditPoints="1"/>
            </p:cNvSpPr>
            <p:nvPr/>
          </p:nvSpPr>
          <p:spPr bwMode="auto">
            <a:xfrm>
              <a:off x="1533526" y="4051301"/>
              <a:ext cx="6092825" cy="46038"/>
            </a:xfrm>
            <a:custGeom>
              <a:avLst/>
              <a:gdLst>
                <a:gd name="T0" fmla="*/ 3838 w 3838"/>
                <a:gd name="T1" fmla="*/ 0 h 29"/>
                <a:gd name="T2" fmla="*/ 6 w 3838"/>
                <a:gd name="T3" fmla="*/ 29 h 29"/>
                <a:gd name="T4" fmla="*/ 299 w 3838"/>
                <a:gd name="T5" fmla="*/ 29 h 29"/>
                <a:gd name="T6" fmla="*/ 594 w 3838"/>
                <a:gd name="T7" fmla="*/ 29 h 29"/>
                <a:gd name="T8" fmla="*/ 888 w 3838"/>
                <a:gd name="T9" fmla="*/ 29 h 29"/>
                <a:gd name="T10" fmla="*/ 1183 w 3838"/>
                <a:gd name="T11" fmla="*/ 29 h 29"/>
                <a:gd name="T12" fmla="*/ 1477 w 3838"/>
                <a:gd name="T13" fmla="*/ 29 h 29"/>
                <a:gd name="T14" fmla="*/ 1772 w 3838"/>
                <a:gd name="T15" fmla="*/ 29 h 29"/>
                <a:gd name="T16" fmla="*/ 2065 w 3838"/>
                <a:gd name="T17" fmla="*/ 29 h 29"/>
                <a:gd name="T18" fmla="*/ 2360 w 3838"/>
                <a:gd name="T19" fmla="*/ 29 h 29"/>
                <a:gd name="T20" fmla="*/ 2654 w 3838"/>
                <a:gd name="T21" fmla="*/ 29 h 29"/>
                <a:gd name="T22" fmla="*/ 2949 w 3838"/>
                <a:gd name="T23" fmla="*/ 29 h 29"/>
                <a:gd name="T24" fmla="*/ 3243 w 3838"/>
                <a:gd name="T25" fmla="*/ 29 h 29"/>
                <a:gd name="T26" fmla="*/ 3538 w 3838"/>
                <a:gd name="T27" fmla="*/ 29 h 29"/>
                <a:gd name="T28" fmla="*/ 3832 w 3838"/>
                <a:gd name="T29" fmla="*/ 29 h 29"/>
                <a:gd name="T30" fmla="*/ 104 w 3838"/>
                <a:gd name="T31" fmla="*/ 16 h 29"/>
                <a:gd name="T32" fmla="*/ 202 w 3838"/>
                <a:gd name="T33" fmla="*/ 16 h 29"/>
                <a:gd name="T34" fmla="*/ 398 w 3838"/>
                <a:gd name="T35" fmla="*/ 16 h 29"/>
                <a:gd name="T36" fmla="*/ 495 w 3838"/>
                <a:gd name="T37" fmla="*/ 16 h 29"/>
                <a:gd name="T38" fmla="*/ 692 w 3838"/>
                <a:gd name="T39" fmla="*/ 16 h 29"/>
                <a:gd name="T40" fmla="*/ 790 w 3838"/>
                <a:gd name="T41" fmla="*/ 16 h 29"/>
                <a:gd name="T42" fmla="*/ 987 w 3838"/>
                <a:gd name="T43" fmla="*/ 16 h 29"/>
                <a:gd name="T44" fmla="*/ 1084 w 3838"/>
                <a:gd name="T45" fmla="*/ 16 h 29"/>
                <a:gd name="T46" fmla="*/ 1281 w 3838"/>
                <a:gd name="T47" fmla="*/ 16 h 29"/>
                <a:gd name="T48" fmla="*/ 1379 w 3838"/>
                <a:gd name="T49" fmla="*/ 16 h 29"/>
                <a:gd name="T50" fmla="*/ 1576 w 3838"/>
                <a:gd name="T51" fmla="*/ 16 h 29"/>
                <a:gd name="T52" fmla="*/ 1673 w 3838"/>
                <a:gd name="T53" fmla="*/ 16 h 29"/>
                <a:gd name="T54" fmla="*/ 1870 w 3838"/>
                <a:gd name="T55" fmla="*/ 16 h 29"/>
                <a:gd name="T56" fmla="*/ 1968 w 3838"/>
                <a:gd name="T57" fmla="*/ 16 h 29"/>
                <a:gd name="T58" fmla="*/ 2164 w 3838"/>
                <a:gd name="T59" fmla="*/ 16 h 29"/>
                <a:gd name="T60" fmla="*/ 2261 w 3838"/>
                <a:gd name="T61" fmla="*/ 16 h 29"/>
                <a:gd name="T62" fmla="*/ 2458 w 3838"/>
                <a:gd name="T63" fmla="*/ 16 h 29"/>
                <a:gd name="T64" fmla="*/ 2556 w 3838"/>
                <a:gd name="T65" fmla="*/ 16 h 29"/>
                <a:gd name="T66" fmla="*/ 2753 w 3838"/>
                <a:gd name="T67" fmla="*/ 16 h 29"/>
                <a:gd name="T68" fmla="*/ 2850 w 3838"/>
                <a:gd name="T69" fmla="*/ 16 h 29"/>
                <a:gd name="T70" fmla="*/ 3047 w 3838"/>
                <a:gd name="T71" fmla="*/ 16 h 29"/>
                <a:gd name="T72" fmla="*/ 3145 w 3838"/>
                <a:gd name="T73" fmla="*/ 16 h 29"/>
                <a:gd name="T74" fmla="*/ 3342 w 3838"/>
                <a:gd name="T75" fmla="*/ 16 h 29"/>
                <a:gd name="T76" fmla="*/ 3439 w 3838"/>
                <a:gd name="T77" fmla="*/ 16 h 29"/>
                <a:gd name="T78" fmla="*/ 3636 w 3838"/>
                <a:gd name="T79" fmla="*/ 16 h 29"/>
                <a:gd name="T80" fmla="*/ 3733 w 3838"/>
                <a:gd name="T81"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38" h="29">
                  <a:moveTo>
                    <a:pt x="0" y="0"/>
                  </a:moveTo>
                  <a:lnTo>
                    <a:pt x="3838" y="0"/>
                  </a:lnTo>
                  <a:moveTo>
                    <a:pt x="6" y="0"/>
                  </a:moveTo>
                  <a:lnTo>
                    <a:pt x="6" y="29"/>
                  </a:lnTo>
                  <a:moveTo>
                    <a:pt x="299" y="0"/>
                  </a:moveTo>
                  <a:lnTo>
                    <a:pt x="299" y="29"/>
                  </a:lnTo>
                  <a:moveTo>
                    <a:pt x="594" y="0"/>
                  </a:moveTo>
                  <a:lnTo>
                    <a:pt x="594" y="29"/>
                  </a:lnTo>
                  <a:moveTo>
                    <a:pt x="888" y="0"/>
                  </a:moveTo>
                  <a:lnTo>
                    <a:pt x="888" y="29"/>
                  </a:lnTo>
                  <a:moveTo>
                    <a:pt x="1183" y="0"/>
                  </a:moveTo>
                  <a:lnTo>
                    <a:pt x="1183" y="29"/>
                  </a:lnTo>
                  <a:moveTo>
                    <a:pt x="1477" y="0"/>
                  </a:moveTo>
                  <a:lnTo>
                    <a:pt x="1477" y="29"/>
                  </a:lnTo>
                  <a:moveTo>
                    <a:pt x="1772" y="0"/>
                  </a:moveTo>
                  <a:lnTo>
                    <a:pt x="1772" y="29"/>
                  </a:lnTo>
                  <a:moveTo>
                    <a:pt x="2065" y="0"/>
                  </a:moveTo>
                  <a:lnTo>
                    <a:pt x="2065" y="29"/>
                  </a:lnTo>
                  <a:moveTo>
                    <a:pt x="2360" y="0"/>
                  </a:moveTo>
                  <a:lnTo>
                    <a:pt x="2360" y="29"/>
                  </a:lnTo>
                  <a:moveTo>
                    <a:pt x="2654" y="0"/>
                  </a:moveTo>
                  <a:lnTo>
                    <a:pt x="2654" y="29"/>
                  </a:lnTo>
                  <a:moveTo>
                    <a:pt x="2949" y="0"/>
                  </a:moveTo>
                  <a:lnTo>
                    <a:pt x="2949" y="29"/>
                  </a:lnTo>
                  <a:moveTo>
                    <a:pt x="3243" y="0"/>
                  </a:moveTo>
                  <a:lnTo>
                    <a:pt x="3243" y="29"/>
                  </a:lnTo>
                  <a:moveTo>
                    <a:pt x="3538" y="0"/>
                  </a:moveTo>
                  <a:lnTo>
                    <a:pt x="3538" y="29"/>
                  </a:lnTo>
                  <a:moveTo>
                    <a:pt x="3832" y="0"/>
                  </a:moveTo>
                  <a:lnTo>
                    <a:pt x="3832" y="29"/>
                  </a:lnTo>
                  <a:moveTo>
                    <a:pt x="104" y="0"/>
                  </a:moveTo>
                  <a:lnTo>
                    <a:pt x="104" y="16"/>
                  </a:lnTo>
                  <a:moveTo>
                    <a:pt x="202" y="0"/>
                  </a:moveTo>
                  <a:lnTo>
                    <a:pt x="202" y="16"/>
                  </a:lnTo>
                  <a:moveTo>
                    <a:pt x="398" y="0"/>
                  </a:moveTo>
                  <a:lnTo>
                    <a:pt x="398" y="16"/>
                  </a:lnTo>
                  <a:moveTo>
                    <a:pt x="495" y="0"/>
                  </a:moveTo>
                  <a:lnTo>
                    <a:pt x="495" y="16"/>
                  </a:lnTo>
                  <a:moveTo>
                    <a:pt x="692" y="0"/>
                  </a:moveTo>
                  <a:lnTo>
                    <a:pt x="692" y="16"/>
                  </a:lnTo>
                  <a:moveTo>
                    <a:pt x="790" y="0"/>
                  </a:moveTo>
                  <a:lnTo>
                    <a:pt x="790" y="16"/>
                  </a:lnTo>
                  <a:moveTo>
                    <a:pt x="987" y="0"/>
                  </a:moveTo>
                  <a:lnTo>
                    <a:pt x="987" y="16"/>
                  </a:lnTo>
                  <a:moveTo>
                    <a:pt x="1084" y="0"/>
                  </a:moveTo>
                  <a:lnTo>
                    <a:pt x="1084" y="16"/>
                  </a:lnTo>
                  <a:moveTo>
                    <a:pt x="1281" y="0"/>
                  </a:moveTo>
                  <a:lnTo>
                    <a:pt x="1281" y="16"/>
                  </a:lnTo>
                  <a:moveTo>
                    <a:pt x="1379" y="0"/>
                  </a:moveTo>
                  <a:lnTo>
                    <a:pt x="1379" y="16"/>
                  </a:lnTo>
                  <a:moveTo>
                    <a:pt x="1576" y="0"/>
                  </a:moveTo>
                  <a:lnTo>
                    <a:pt x="1576" y="16"/>
                  </a:lnTo>
                  <a:moveTo>
                    <a:pt x="1673" y="0"/>
                  </a:moveTo>
                  <a:lnTo>
                    <a:pt x="1673" y="16"/>
                  </a:lnTo>
                  <a:moveTo>
                    <a:pt x="1870" y="0"/>
                  </a:moveTo>
                  <a:lnTo>
                    <a:pt x="1870" y="16"/>
                  </a:lnTo>
                  <a:moveTo>
                    <a:pt x="1968" y="0"/>
                  </a:moveTo>
                  <a:lnTo>
                    <a:pt x="1968" y="16"/>
                  </a:lnTo>
                  <a:moveTo>
                    <a:pt x="2164" y="0"/>
                  </a:moveTo>
                  <a:lnTo>
                    <a:pt x="2164" y="16"/>
                  </a:lnTo>
                  <a:moveTo>
                    <a:pt x="2261" y="0"/>
                  </a:moveTo>
                  <a:lnTo>
                    <a:pt x="2261" y="16"/>
                  </a:lnTo>
                  <a:moveTo>
                    <a:pt x="2458" y="0"/>
                  </a:moveTo>
                  <a:lnTo>
                    <a:pt x="2458" y="16"/>
                  </a:lnTo>
                  <a:moveTo>
                    <a:pt x="2556" y="0"/>
                  </a:moveTo>
                  <a:lnTo>
                    <a:pt x="2556" y="16"/>
                  </a:lnTo>
                  <a:moveTo>
                    <a:pt x="2753" y="0"/>
                  </a:moveTo>
                  <a:lnTo>
                    <a:pt x="2753" y="16"/>
                  </a:lnTo>
                  <a:moveTo>
                    <a:pt x="2850" y="0"/>
                  </a:moveTo>
                  <a:lnTo>
                    <a:pt x="2850" y="16"/>
                  </a:lnTo>
                  <a:moveTo>
                    <a:pt x="3047" y="0"/>
                  </a:moveTo>
                  <a:lnTo>
                    <a:pt x="3047" y="16"/>
                  </a:lnTo>
                  <a:moveTo>
                    <a:pt x="3145" y="0"/>
                  </a:moveTo>
                  <a:lnTo>
                    <a:pt x="3145" y="16"/>
                  </a:lnTo>
                  <a:moveTo>
                    <a:pt x="3342" y="0"/>
                  </a:moveTo>
                  <a:lnTo>
                    <a:pt x="3342" y="16"/>
                  </a:lnTo>
                  <a:moveTo>
                    <a:pt x="3439" y="0"/>
                  </a:moveTo>
                  <a:lnTo>
                    <a:pt x="3439" y="16"/>
                  </a:lnTo>
                  <a:moveTo>
                    <a:pt x="3636" y="0"/>
                  </a:moveTo>
                  <a:lnTo>
                    <a:pt x="3636" y="16"/>
                  </a:lnTo>
                  <a:moveTo>
                    <a:pt x="3733" y="0"/>
                  </a:moveTo>
                  <a:lnTo>
                    <a:pt x="3733" y="16"/>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05" name="Rectangle 20">
              <a:extLst>
                <a:ext uri="{FF2B5EF4-FFF2-40B4-BE49-F238E27FC236}">
                  <a16:creationId xmlns:a16="http://schemas.microsoft.com/office/drawing/2014/main" id="{9DA051E6-0AEE-487B-89FF-2B0E19A452D3}"/>
                </a:ext>
              </a:extLst>
            </p:cNvPr>
            <p:cNvSpPr>
              <a:spLocks noChangeArrowheads="1"/>
            </p:cNvSpPr>
            <p:nvPr/>
          </p:nvSpPr>
          <p:spPr bwMode="auto">
            <a:xfrm>
              <a:off x="1358901" y="3974492"/>
              <a:ext cx="7053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0</a:t>
              </a:r>
              <a:endParaRPr lang="en-US" altLang="en-US" sz="2800" dirty="0">
                <a:solidFill>
                  <a:srgbClr val="000000"/>
                </a:solidFill>
              </a:endParaRPr>
            </a:p>
          </p:txBody>
        </p:sp>
        <p:sp>
          <p:nvSpPr>
            <p:cNvPr id="206" name="Rectangle 21">
              <a:extLst>
                <a:ext uri="{FF2B5EF4-FFF2-40B4-BE49-F238E27FC236}">
                  <a16:creationId xmlns:a16="http://schemas.microsoft.com/office/drawing/2014/main" id="{52BB4976-D7CA-4111-87BD-2E9929AAE7C1}"/>
                </a:ext>
              </a:extLst>
            </p:cNvPr>
            <p:cNvSpPr>
              <a:spLocks noChangeArrowheads="1"/>
            </p:cNvSpPr>
            <p:nvPr/>
          </p:nvSpPr>
          <p:spPr bwMode="auto">
            <a:xfrm>
              <a:off x="1277938" y="3691917"/>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a:t>
              </a:r>
              <a:endParaRPr lang="en-US" altLang="en-US" sz="2800" dirty="0">
                <a:solidFill>
                  <a:srgbClr val="000000"/>
                </a:solidFill>
              </a:endParaRPr>
            </a:p>
          </p:txBody>
        </p:sp>
        <p:sp>
          <p:nvSpPr>
            <p:cNvPr id="207" name="Rectangle 22">
              <a:extLst>
                <a:ext uri="{FF2B5EF4-FFF2-40B4-BE49-F238E27FC236}">
                  <a16:creationId xmlns:a16="http://schemas.microsoft.com/office/drawing/2014/main" id="{347553B7-53F6-4F4A-AC6F-5F0515EAA01E}"/>
                </a:ext>
              </a:extLst>
            </p:cNvPr>
            <p:cNvSpPr>
              <a:spLocks noChangeArrowheads="1"/>
            </p:cNvSpPr>
            <p:nvPr/>
          </p:nvSpPr>
          <p:spPr bwMode="auto">
            <a:xfrm>
              <a:off x="1277938" y="3409342"/>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20</a:t>
              </a:r>
              <a:endParaRPr lang="en-US" altLang="en-US" sz="2800" dirty="0">
                <a:solidFill>
                  <a:srgbClr val="000000"/>
                </a:solidFill>
              </a:endParaRPr>
            </a:p>
          </p:txBody>
        </p:sp>
        <p:sp>
          <p:nvSpPr>
            <p:cNvPr id="208" name="Rectangle 23">
              <a:extLst>
                <a:ext uri="{FF2B5EF4-FFF2-40B4-BE49-F238E27FC236}">
                  <a16:creationId xmlns:a16="http://schemas.microsoft.com/office/drawing/2014/main" id="{480C4610-A8C9-49A1-AE85-5FB0863D0DBD}"/>
                </a:ext>
              </a:extLst>
            </p:cNvPr>
            <p:cNvSpPr>
              <a:spLocks noChangeArrowheads="1"/>
            </p:cNvSpPr>
            <p:nvPr/>
          </p:nvSpPr>
          <p:spPr bwMode="auto">
            <a:xfrm>
              <a:off x="1277938" y="3126767"/>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30</a:t>
              </a:r>
              <a:endParaRPr lang="en-US" altLang="en-US" sz="2800" dirty="0">
                <a:solidFill>
                  <a:srgbClr val="000000"/>
                </a:solidFill>
              </a:endParaRPr>
            </a:p>
          </p:txBody>
        </p:sp>
        <p:sp>
          <p:nvSpPr>
            <p:cNvPr id="209" name="Rectangle 24">
              <a:extLst>
                <a:ext uri="{FF2B5EF4-FFF2-40B4-BE49-F238E27FC236}">
                  <a16:creationId xmlns:a16="http://schemas.microsoft.com/office/drawing/2014/main" id="{977A46EA-CD39-4AB1-AE07-A096F14B027C}"/>
                </a:ext>
              </a:extLst>
            </p:cNvPr>
            <p:cNvSpPr>
              <a:spLocks noChangeArrowheads="1"/>
            </p:cNvSpPr>
            <p:nvPr/>
          </p:nvSpPr>
          <p:spPr bwMode="auto">
            <a:xfrm>
              <a:off x="1277938" y="284260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40</a:t>
              </a:r>
              <a:endParaRPr lang="en-US" altLang="en-US" sz="2800" dirty="0">
                <a:solidFill>
                  <a:srgbClr val="000000"/>
                </a:solidFill>
              </a:endParaRPr>
            </a:p>
          </p:txBody>
        </p:sp>
        <p:sp>
          <p:nvSpPr>
            <p:cNvPr id="210" name="Rectangle 25">
              <a:extLst>
                <a:ext uri="{FF2B5EF4-FFF2-40B4-BE49-F238E27FC236}">
                  <a16:creationId xmlns:a16="http://schemas.microsoft.com/office/drawing/2014/main" id="{D73E710C-76A8-4CD0-83FC-944B9800A42D}"/>
                </a:ext>
              </a:extLst>
            </p:cNvPr>
            <p:cNvSpPr>
              <a:spLocks noChangeArrowheads="1"/>
            </p:cNvSpPr>
            <p:nvPr/>
          </p:nvSpPr>
          <p:spPr bwMode="auto">
            <a:xfrm>
              <a:off x="1277938" y="256002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50</a:t>
              </a:r>
              <a:endParaRPr lang="en-US" altLang="en-US" sz="2800" dirty="0">
                <a:solidFill>
                  <a:srgbClr val="000000"/>
                </a:solidFill>
              </a:endParaRPr>
            </a:p>
          </p:txBody>
        </p:sp>
        <p:sp>
          <p:nvSpPr>
            <p:cNvPr id="211" name="Rectangle 26">
              <a:extLst>
                <a:ext uri="{FF2B5EF4-FFF2-40B4-BE49-F238E27FC236}">
                  <a16:creationId xmlns:a16="http://schemas.microsoft.com/office/drawing/2014/main" id="{6DEA9D5F-56CA-411C-8E6C-CD007AEC2869}"/>
                </a:ext>
              </a:extLst>
            </p:cNvPr>
            <p:cNvSpPr>
              <a:spLocks noChangeArrowheads="1"/>
            </p:cNvSpPr>
            <p:nvPr/>
          </p:nvSpPr>
          <p:spPr bwMode="auto">
            <a:xfrm>
              <a:off x="1277938" y="227745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60</a:t>
              </a:r>
              <a:endParaRPr lang="en-US" altLang="en-US" sz="2800" dirty="0">
                <a:solidFill>
                  <a:srgbClr val="000000"/>
                </a:solidFill>
              </a:endParaRPr>
            </a:p>
          </p:txBody>
        </p:sp>
        <p:sp>
          <p:nvSpPr>
            <p:cNvPr id="212" name="Rectangle 27">
              <a:extLst>
                <a:ext uri="{FF2B5EF4-FFF2-40B4-BE49-F238E27FC236}">
                  <a16:creationId xmlns:a16="http://schemas.microsoft.com/office/drawing/2014/main" id="{65878F74-1181-4BAB-8C6F-23516199909D}"/>
                </a:ext>
              </a:extLst>
            </p:cNvPr>
            <p:cNvSpPr>
              <a:spLocks noChangeArrowheads="1"/>
            </p:cNvSpPr>
            <p:nvPr/>
          </p:nvSpPr>
          <p:spPr bwMode="auto">
            <a:xfrm>
              <a:off x="1277938" y="199487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70</a:t>
              </a:r>
              <a:endParaRPr lang="en-US" altLang="en-US" sz="2800" dirty="0">
                <a:solidFill>
                  <a:srgbClr val="000000"/>
                </a:solidFill>
              </a:endParaRPr>
            </a:p>
          </p:txBody>
        </p:sp>
        <p:sp>
          <p:nvSpPr>
            <p:cNvPr id="213" name="Rectangle 28">
              <a:extLst>
                <a:ext uri="{FF2B5EF4-FFF2-40B4-BE49-F238E27FC236}">
                  <a16:creationId xmlns:a16="http://schemas.microsoft.com/office/drawing/2014/main" id="{B35594DD-0A4D-4F1F-8154-6E93A8698029}"/>
                </a:ext>
              </a:extLst>
            </p:cNvPr>
            <p:cNvSpPr>
              <a:spLocks noChangeArrowheads="1"/>
            </p:cNvSpPr>
            <p:nvPr/>
          </p:nvSpPr>
          <p:spPr bwMode="auto">
            <a:xfrm>
              <a:off x="1277938" y="1712304"/>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80</a:t>
              </a:r>
              <a:endParaRPr lang="en-US" altLang="en-US" sz="2800" dirty="0">
                <a:solidFill>
                  <a:srgbClr val="000000"/>
                </a:solidFill>
              </a:endParaRPr>
            </a:p>
          </p:txBody>
        </p:sp>
        <p:sp>
          <p:nvSpPr>
            <p:cNvPr id="214" name="Rectangle 29">
              <a:extLst>
                <a:ext uri="{FF2B5EF4-FFF2-40B4-BE49-F238E27FC236}">
                  <a16:creationId xmlns:a16="http://schemas.microsoft.com/office/drawing/2014/main" id="{01F67DF7-F17B-4328-821A-A2F478E533F5}"/>
                </a:ext>
              </a:extLst>
            </p:cNvPr>
            <p:cNvSpPr>
              <a:spLocks noChangeArrowheads="1"/>
            </p:cNvSpPr>
            <p:nvPr/>
          </p:nvSpPr>
          <p:spPr bwMode="auto">
            <a:xfrm>
              <a:off x="1277938" y="1429729"/>
              <a:ext cx="14106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90</a:t>
              </a:r>
              <a:endParaRPr lang="en-US" altLang="en-US" sz="2800" dirty="0">
                <a:solidFill>
                  <a:srgbClr val="000000"/>
                </a:solidFill>
              </a:endParaRPr>
            </a:p>
          </p:txBody>
        </p:sp>
        <p:sp>
          <p:nvSpPr>
            <p:cNvPr id="215" name="Rectangle 30">
              <a:extLst>
                <a:ext uri="{FF2B5EF4-FFF2-40B4-BE49-F238E27FC236}">
                  <a16:creationId xmlns:a16="http://schemas.microsoft.com/office/drawing/2014/main" id="{58F69708-365F-4625-A7DE-1FF8ED556DC6}"/>
                </a:ext>
              </a:extLst>
            </p:cNvPr>
            <p:cNvSpPr>
              <a:spLocks noChangeArrowheads="1"/>
            </p:cNvSpPr>
            <p:nvPr/>
          </p:nvSpPr>
          <p:spPr bwMode="auto">
            <a:xfrm>
              <a:off x="1195388" y="1147154"/>
              <a:ext cx="21159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000000"/>
                  </a:solidFill>
                </a:rPr>
                <a:t>100</a:t>
              </a:r>
              <a:endParaRPr lang="en-US" altLang="en-US" sz="2800" dirty="0">
                <a:solidFill>
                  <a:srgbClr val="000000"/>
                </a:solidFill>
              </a:endParaRPr>
            </a:p>
          </p:txBody>
        </p:sp>
        <p:sp>
          <p:nvSpPr>
            <p:cNvPr id="216" name="Freeform 31">
              <a:extLst>
                <a:ext uri="{FF2B5EF4-FFF2-40B4-BE49-F238E27FC236}">
                  <a16:creationId xmlns:a16="http://schemas.microsoft.com/office/drawing/2014/main" id="{6BA2ED2C-3C51-4D90-98EB-EB556AF30080}"/>
                </a:ext>
              </a:extLst>
            </p:cNvPr>
            <p:cNvSpPr>
              <a:spLocks noEditPoints="1"/>
            </p:cNvSpPr>
            <p:nvPr/>
          </p:nvSpPr>
          <p:spPr bwMode="auto">
            <a:xfrm>
              <a:off x="1460501" y="1217613"/>
              <a:ext cx="82550" cy="2838450"/>
            </a:xfrm>
            <a:custGeom>
              <a:avLst/>
              <a:gdLst>
                <a:gd name="T0" fmla="*/ 52 w 52"/>
                <a:gd name="T1" fmla="*/ 1788 h 1788"/>
                <a:gd name="T2" fmla="*/ 52 w 52"/>
                <a:gd name="T3" fmla="*/ 0 h 1788"/>
                <a:gd name="T4" fmla="*/ 52 w 52"/>
                <a:gd name="T5" fmla="*/ 1785 h 1788"/>
                <a:gd name="T6" fmla="*/ 0 w 52"/>
                <a:gd name="T7" fmla="*/ 1785 h 1788"/>
                <a:gd name="T8" fmla="*/ 52 w 52"/>
                <a:gd name="T9" fmla="*/ 1607 h 1788"/>
                <a:gd name="T10" fmla="*/ 0 w 52"/>
                <a:gd name="T11" fmla="*/ 1607 h 1788"/>
                <a:gd name="T12" fmla="*/ 52 w 52"/>
                <a:gd name="T13" fmla="*/ 1428 h 1788"/>
                <a:gd name="T14" fmla="*/ 0 w 52"/>
                <a:gd name="T15" fmla="*/ 1428 h 1788"/>
                <a:gd name="T16" fmla="*/ 52 w 52"/>
                <a:gd name="T17" fmla="*/ 1250 h 1788"/>
                <a:gd name="T18" fmla="*/ 0 w 52"/>
                <a:gd name="T19" fmla="*/ 1250 h 1788"/>
                <a:gd name="T20" fmla="*/ 52 w 52"/>
                <a:gd name="T21" fmla="*/ 1072 h 1788"/>
                <a:gd name="T22" fmla="*/ 0 w 52"/>
                <a:gd name="T23" fmla="*/ 1072 h 1788"/>
                <a:gd name="T24" fmla="*/ 52 w 52"/>
                <a:gd name="T25" fmla="*/ 894 h 1788"/>
                <a:gd name="T26" fmla="*/ 0 w 52"/>
                <a:gd name="T27" fmla="*/ 894 h 1788"/>
                <a:gd name="T28" fmla="*/ 52 w 52"/>
                <a:gd name="T29" fmla="*/ 716 h 1788"/>
                <a:gd name="T30" fmla="*/ 0 w 52"/>
                <a:gd name="T31" fmla="*/ 716 h 1788"/>
                <a:gd name="T32" fmla="*/ 52 w 52"/>
                <a:gd name="T33" fmla="*/ 538 h 1788"/>
                <a:gd name="T34" fmla="*/ 0 w 52"/>
                <a:gd name="T35" fmla="*/ 538 h 1788"/>
                <a:gd name="T36" fmla="*/ 52 w 52"/>
                <a:gd name="T37" fmla="*/ 360 h 1788"/>
                <a:gd name="T38" fmla="*/ 0 w 52"/>
                <a:gd name="T39" fmla="*/ 360 h 1788"/>
                <a:gd name="T40" fmla="*/ 52 w 52"/>
                <a:gd name="T41" fmla="*/ 182 h 1788"/>
                <a:gd name="T42" fmla="*/ 0 w 52"/>
                <a:gd name="T43" fmla="*/ 182 h 1788"/>
                <a:gd name="T44" fmla="*/ 52 w 52"/>
                <a:gd name="T45" fmla="*/ 4 h 1788"/>
                <a:gd name="T46" fmla="*/ 0 w 52"/>
                <a:gd name="T47" fmla="*/ 4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1788">
                  <a:moveTo>
                    <a:pt x="52" y="1788"/>
                  </a:moveTo>
                  <a:lnTo>
                    <a:pt x="52" y="0"/>
                  </a:lnTo>
                  <a:moveTo>
                    <a:pt x="52" y="1785"/>
                  </a:moveTo>
                  <a:lnTo>
                    <a:pt x="0" y="1785"/>
                  </a:lnTo>
                  <a:moveTo>
                    <a:pt x="52" y="1607"/>
                  </a:moveTo>
                  <a:lnTo>
                    <a:pt x="0" y="1607"/>
                  </a:lnTo>
                  <a:moveTo>
                    <a:pt x="52" y="1428"/>
                  </a:moveTo>
                  <a:lnTo>
                    <a:pt x="0" y="1428"/>
                  </a:lnTo>
                  <a:moveTo>
                    <a:pt x="52" y="1250"/>
                  </a:moveTo>
                  <a:lnTo>
                    <a:pt x="0" y="1250"/>
                  </a:lnTo>
                  <a:moveTo>
                    <a:pt x="52" y="1072"/>
                  </a:moveTo>
                  <a:lnTo>
                    <a:pt x="0" y="1072"/>
                  </a:lnTo>
                  <a:moveTo>
                    <a:pt x="52" y="894"/>
                  </a:moveTo>
                  <a:lnTo>
                    <a:pt x="0" y="894"/>
                  </a:lnTo>
                  <a:moveTo>
                    <a:pt x="52" y="716"/>
                  </a:moveTo>
                  <a:lnTo>
                    <a:pt x="0" y="716"/>
                  </a:lnTo>
                  <a:moveTo>
                    <a:pt x="52" y="538"/>
                  </a:moveTo>
                  <a:lnTo>
                    <a:pt x="0" y="538"/>
                  </a:lnTo>
                  <a:moveTo>
                    <a:pt x="52" y="360"/>
                  </a:moveTo>
                  <a:lnTo>
                    <a:pt x="0" y="360"/>
                  </a:lnTo>
                  <a:moveTo>
                    <a:pt x="52" y="182"/>
                  </a:moveTo>
                  <a:lnTo>
                    <a:pt x="0" y="182"/>
                  </a:lnTo>
                  <a:moveTo>
                    <a:pt x="52" y="4"/>
                  </a:moveTo>
                  <a:lnTo>
                    <a:pt x="0" y="4"/>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217" name="Freeform 32">
              <a:extLst>
                <a:ext uri="{FF2B5EF4-FFF2-40B4-BE49-F238E27FC236}">
                  <a16:creationId xmlns:a16="http://schemas.microsoft.com/office/drawing/2014/main" id="{1543397E-B4C1-4A99-A5B2-7EF22D8B7EF5}"/>
                </a:ext>
              </a:extLst>
            </p:cNvPr>
            <p:cNvSpPr>
              <a:spLocks/>
            </p:cNvSpPr>
            <p:nvPr/>
          </p:nvSpPr>
          <p:spPr bwMode="auto">
            <a:xfrm>
              <a:off x="1543051" y="1223963"/>
              <a:ext cx="5160963" cy="1487488"/>
            </a:xfrm>
            <a:custGeom>
              <a:avLst/>
              <a:gdLst>
                <a:gd name="T0" fmla="*/ 0 w 3251"/>
                <a:gd name="T1" fmla="*/ 0 h 937"/>
                <a:gd name="T2" fmla="*/ 202 w 3251"/>
                <a:gd name="T3" fmla="*/ 19 h 937"/>
                <a:gd name="T4" fmla="*/ 241 w 3251"/>
                <a:gd name="T5" fmla="*/ 37 h 937"/>
                <a:gd name="T6" fmla="*/ 251 w 3251"/>
                <a:gd name="T7" fmla="*/ 57 h 937"/>
                <a:gd name="T8" fmla="*/ 261 w 3251"/>
                <a:gd name="T9" fmla="*/ 76 h 937"/>
                <a:gd name="T10" fmla="*/ 264 w 3251"/>
                <a:gd name="T11" fmla="*/ 114 h 937"/>
                <a:gd name="T12" fmla="*/ 267 w 3251"/>
                <a:gd name="T13" fmla="*/ 152 h 937"/>
                <a:gd name="T14" fmla="*/ 273 w 3251"/>
                <a:gd name="T15" fmla="*/ 191 h 937"/>
                <a:gd name="T16" fmla="*/ 311 w 3251"/>
                <a:gd name="T17" fmla="*/ 211 h 937"/>
                <a:gd name="T18" fmla="*/ 347 w 3251"/>
                <a:gd name="T19" fmla="*/ 231 h 937"/>
                <a:gd name="T20" fmla="*/ 525 w 3251"/>
                <a:gd name="T21" fmla="*/ 252 h 937"/>
                <a:gd name="T22" fmla="*/ 541 w 3251"/>
                <a:gd name="T23" fmla="*/ 295 h 937"/>
                <a:gd name="T24" fmla="*/ 544 w 3251"/>
                <a:gd name="T25" fmla="*/ 337 h 937"/>
                <a:gd name="T26" fmla="*/ 547 w 3251"/>
                <a:gd name="T27" fmla="*/ 358 h 937"/>
                <a:gd name="T28" fmla="*/ 599 w 3251"/>
                <a:gd name="T29" fmla="*/ 380 h 937"/>
                <a:gd name="T30" fmla="*/ 615 w 3251"/>
                <a:gd name="T31" fmla="*/ 401 h 937"/>
                <a:gd name="T32" fmla="*/ 792 w 3251"/>
                <a:gd name="T33" fmla="*/ 423 h 937"/>
                <a:gd name="T34" fmla="*/ 796 w 3251"/>
                <a:gd name="T35" fmla="*/ 444 h 937"/>
                <a:gd name="T36" fmla="*/ 815 w 3251"/>
                <a:gd name="T37" fmla="*/ 466 h 937"/>
                <a:gd name="T38" fmla="*/ 827 w 3251"/>
                <a:gd name="T39" fmla="*/ 488 h 937"/>
                <a:gd name="T40" fmla="*/ 834 w 3251"/>
                <a:gd name="T41" fmla="*/ 510 h 937"/>
                <a:gd name="T42" fmla="*/ 937 w 3251"/>
                <a:gd name="T43" fmla="*/ 533 h 937"/>
                <a:gd name="T44" fmla="*/ 970 w 3251"/>
                <a:gd name="T45" fmla="*/ 556 h 937"/>
                <a:gd name="T46" fmla="*/ 995 w 3251"/>
                <a:gd name="T47" fmla="*/ 578 h 937"/>
                <a:gd name="T48" fmla="*/ 999 w 3251"/>
                <a:gd name="T49" fmla="*/ 601 h 937"/>
                <a:gd name="T50" fmla="*/ 1018 w 3251"/>
                <a:gd name="T51" fmla="*/ 624 h 937"/>
                <a:gd name="T52" fmla="*/ 1108 w 3251"/>
                <a:gd name="T53" fmla="*/ 646 h 937"/>
                <a:gd name="T54" fmla="*/ 1156 w 3251"/>
                <a:gd name="T55" fmla="*/ 670 h 937"/>
                <a:gd name="T56" fmla="*/ 1214 w 3251"/>
                <a:gd name="T57" fmla="*/ 693 h 937"/>
                <a:gd name="T58" fmla="*/ 1247 w 3251"/>
                <a:gd name="T59" fmla="*/ 717 h 937"/>
                <a:gd name="T60" fmla="*/ 1299 w 3251"/>
                <a:gd name="T61" fmla="*/ 742 h 937"/>
                <a:gd name="T62" fmla="*/ 1488 w 3251"/>
                <a:gd name="T63" fmla="*/ 769 h 937"/>
                <a:gd name="T64" fmla="*/ 1514 w 3251"/>
                <a:gd name="T65" fmla="*/ 795 h 937"/>
                <a:gd name="T66" fmla="*/ 1628 w 3251"/>
                <a:gd name="T67" fmla="*/ 824 h 937"/>
                <a:gd name="T68" fmla="*/ 2013 w 3251"/>
                <a:gd name="T69" fmla="*/ 880 h 937"/>
                <a:gd name="T70" fmla="*/ 2030 w 3251"/>
                <a:gd name="T71" fmla="*/ 937 h 937"/>
                <a:gd name="T72" fmla="*/ 2068 w 3251"/>
                <a:gd name="T73" fmla="*/ 937 h 937"/>
                <a:gd name="T74" fmla="*/ 2156 w 3251"/>
                <a:gd name="T75" fmla="*/ 937 h 937"/>
                <a:gd name="T76" fmla="*/ 2175 w 3251"/>
                <a:gd name="T77" fmla="*/ 937 h 937"/>
                <a:gd name="T78" fmla="*/ 2191 w 3251"/>
                <a:gd name="T79" fmla="*/ 937 h 937"/>
                <a:gd name="T80" fmla="*/ 2378 w 3251"/>
                <a:gd name="T81" fmla="*/ 937 h 937"/>
                <a:gd name="T82" fmla="*/ 2417 w 3251"/>
                <a:gd name="T83" fmla="*/ 937 h 937"/>
                <a:gd name="T84" fmla="*/ 2478 w 3251"/>
                <a:gd name="T85" fmla="*/ 937 h 937"/>
                <a:gd name="T86" fmla="*/ 2633 w 3251"/>
                <a:gd name="T87" fmla="*/ 937 h 937"/>
                <a:gd name="T88" fmla="*/ 2704 w 3251"/>
                <a:gd name="T89" fmla="*/ 937 h 937"/>
                <a:gd name="T90" fmla="*/ 2735 w 3251"/>
                <a:gd name="T91" fmla="*/ 937 h 937"/>
                <a:gd name="T92" fmla="*/ 3097 w 3251"/>
                <a:gd name="T93" fmla="*/ 937 h 937"/>
                <a:gd name="T94" fmla="*/ 3213 w 3251"/>
                <a:gd name="T95" fmla="*/ 937 h 937"/>
                <a:gd name="T96" fmla="*/ 3251 w 3251"/>
                <a:gd name="T97" fmla="*/ 937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51" h="937">
                  <a:moveTo>
                    <a:pt x="0" y="0"/>
                  </a:moveTo>
                  <a:lnTo>
                    <a:pt x="0" y="0"/>
                  </a:lnTo>
                  <a:lnTo>
                    <a:pt x="0" y="0"/>
                  </a:lnTo>
                  <a:lnTo>
                    <a:pt x="0" y="0"/>
                  </a:lnTo>
                  <a:lnTo>
                    <a:pt x="202" y="0"/>
                  </a:lnTo>
                  <a:lnTo>
                    <a:pt x="202" y="19"/>
                  </a:lnTo>
                  <a:lnTo>
                    <a:pt x="202" y="19"/>
                  </a:lnTo>
                  <a:lnTo>
                    <a:pt x="241" y="19"/>
                  </a:lnTo>
                  <a:lnTo>
                    <a:pt x="241" y="37"/>
                  </a:lnTo>
                  <a:lnTo>
                    <a:pt x="241" y="37"/>
                  </a:lnTo>
                  <a:lnTo>
                    <a:pt x="251" y="37"/>
                  </a:lnTo>
                  <a:lnTo>
                    <a:pt x="251" y="57"/>
                  </a:lnTo>
                  <a:lnTo>
                    <a:pt x="251" y="57"/>
                  </a:lnTo>
                  <a:lnTo>
                    <a:pt x="261" y="57"/>
                  </a:lnTo>
                  <a:lnTo>
                    <a:pt x="261" y="76"/>
                  </a:lnTo>
                  <a:lnTo>
                    <a:pt x="261" y="76"/>
                  </a:lnTo>
                  <a:lnTo>
                    <a:pt x="264" y="76"/>
                  </a:lnTo>
                  <a:lnTo>
                    <a:pt x="264" y="114"/>
                  </a:lnTo>
                  <a:lnTo>
                    <a:pt x="264" y="114"/>
                  </a:lnTo>
                  <a:lnTo>
                    <a:pt x="267" y="114"/>
                  </a:lnTo>
                  <a:lnTo>
                    <a:pt x="267" y="152"/>
                  </a:lnTo>
                  <a:lnTo>
                    <a:pt x="267" y="152"/>
                  </a:lnTo>
                  <a:lnTo>
                    <a:pt x="273" y="152"/>
                  </a:lnTo>
                  <a:lnTo>
                    <a:pt x="273" y="191"/>
                  </a:lnTo>
                  <a:lnTo>
                    <a:pt x="273" y="191"/>
                  </a:lnTo>
                  <a:lnTo>
                    <a:pt x="311" y="191"/>
                  </a:lnTo>
                  <a:lnTo>
                    <a:pt x="311" y="211"/>
                  </a:lnTo>
                  <a:lnTo>
                    <a:pt x="311" y="211"/>
                  </a:lnTo>
                  <a:lnTo>
                    <a:pt x="347" y="211"/>
                  </a:lnTo>
                  <a:lnTo>
                    <a:pt x="347" y="231"/>
                  </a:lnTo>
                  <a:lnTo>
                    <a:pt x="347" y="231"/>
                  </a:lnTo>
                  <a:lnTo>
                    <a:pt x="525" y="231"/>
                  </a:lnTo>
                  <a:lnTo>
                    <a:pt x="525" y="252"/>
                  </a:lnTo>
                  <a:lnTo>
                    <a:pt x="525" y="252"/>
                  </a:lnTo>
                  <a:lnTo>
                    <a:pt x="541" y="252"/>
                  </a:lnTo>
                  <a:lnTo>
                    <a:pt x="541" y="295"/>
                  </a:lnTo>
                  <a:lnTo>
                    <a:pt x="541" y="295"/>
                  </a:lnTo>
                  <a:lnTo>
                    <a:pt x="544" y="295"/>
                  </a:lnTo>
                  <a:lnTo>
                    <a:pt x="544" y="337"/>
                  </a:lnTo>
                  <a:lnTo>
                    <a:pt x="544" y="337"/>
                  </a:lnTo>
                  <a:lnTo>
                    <a:pt x="547" y="337"/>
                  </a:lnTo>
                  <a:lnTo>
                    <a:pt x="547" y="358"/>
                  </a:lnTo>
                  <a:lnTo>
                    <a:pt x="547" y="358"/>
                  </a:lnTo>
                  <a:lnTo>
                    <a:pt x="599" y="358"/>
                  </a:lnTo>
                  <a:lnTo>
                    <a:pt x="599" y="380"/>
                  </a:lnTo>
                  <a:lnTo>
                    <a:pt x="599" y="380"/>
                  </a:lnTo>
                  <a:lnTo>
                    <a:pt x="615" y="380"/>
                  </a:lnTo>
                  <a:lnTo>
                    <a:pt x="615" y="401"/>
                  </a:lnTo>
                  <a:lnTo>
                    <a:pt x="615" y="401"/>
                  </a:lnTo>
                  <a:lnTo>
                    <a:pt x="792" y="401"/>
                  </a:lnTo>
                  <a:lnTo>
                    <a:pt x="792" y="423"/>
                  </a:lnTo>
                  <a:lnTo>
                    <a:pt x="792" y="423"/>
                  </a:lnTo>
                  <a:lnTo>
                    <a:pt x="796" y="423"/>
                  </a:lnTo>
                  <a:lnTo>
                    <a:pt x="796" y="444"/>
                  </a:lnTo>
                  <a:lnTo>
                    <a:pt x="796" y="444"/>
                  </a:lnTo>
                  <a:lnTo>
                    <a:pt x="815" y="444"/>
                  </a:lnTo>
                  <a:lnTo>
                    <a:pt x="815" y="466"/>
                  </a:lnTo>
                  <a:lnTo>
                    <a:pt x="815" y="466"/>
                  </a:lnTo>
                  <a:lnTo>
                    <a:pt x="827" y="466"/>
                  </a:lnTo>
                  <a:lnTo>
                    <a:pt x="827" y="488"/>
                  </a:lnTo>
                  <a:lnTo>
                    <a:pt x="827" y="488"/>
                  </a:lnTo>
                  <a:lnTo>
                    <a:pt x="834" y="488"/>
                  </a:lnTo>
                  <a:lnTo>
                    <a:pt x="834" y="510"/>
                  </a:lnTo>
                  <a:lnTo>
                    <a:pt x="834" y="510"/>
                  </a:lnTo>
                  <a:lnTo>
                    <a:pt x="937" y="510"/>
                  </a:lnTo>
                  <a:lnTo>
                    <a:pt x="937" y="533"/>
                  </a:lnTo>
                  <a:lnTo>
                    <a:pt x="937" y="533"/>
                  </a:lnTo>
                  <a:lnTo>
                    <a:pt x="970" y="533"/>
                  </a:lnTo>
                  <a:lnTo>
                    <a:pt x="970" y="556"/>
                  </a:lnTo>
                  <a:lnTo>
                    <a:pt x="970" y="556"/>
                  </a:lnTo>
                  <a:lnTo>
                    <a:pt x="995" y="556"/>
                  </a:lnTo>
                  <a:lnTo>
                    <a:pt x="995" y="578"/>
                  </a:lnTo>
                  <a:lnTo>
                    <a:pt x="995" y="578"/>
                  </a:lnTo>
                  <a:lnTo>
                    <a:pt x="999" y="578"/>
                  </a:lnTo>
                  <a:lnTo>
                    <a:pt x="999" y="601"/>
                  </a:lnTo>
                  <a:lnTo>
                    <a:pt x="999" y="601"/>
                  </a:lnTo>
                  <a:lnTo>
                    <a:pt x="1018" y="601"/>
                  </a:lnTo>
                  <a:lnTo>
                    <a:pt x="1018" y="624"/>
                  </a:lnTo>
                  <a:lnTo>
                    <a:pt x="1018" y="624"/>
                  </a:lnTo>
                  <a:lnTo>
                    <a:pt x="1108" y="624"/>
                  </a:lnTo>
                  <a:lnTo>
                    <a:pt x="1108" y="646"/>
                  </a:lnTo>
                  <a:lnTo>
                    <a:pt x="1108" y="646"/>
                  </a:lnTo>
                  <a:lnTo>
                    <a:pt x="1156" y="646"/>
                  </a:lnTo>
                  <a:lnTo>
                    <a:pt x="1156" y="670"/>
                  </a:lnTo>
                  <a:lnTo>
                    <a:pt x="1156" y="670"/>
                  </a:lnTo>
                  <a:lnTo>
                    <a:pt x="1214" y="670"/>
                  </a:lnTo>
                  <a:lnTo>
                    <a:pt x="1214" y="693"/>
                  </a:lnTo>
                  <a:lnTo>
                    <a:pt x="1214" y="693"/>
                  </a:lnTo>
                  <a:lnTo>
                    <a:pt x="1247" y="693"/>
                  </a:lnTo>
                  <a:lnTo>
                    <a:pt x="1247" y="717"/>
                  </a:lnTo>
                  <a:lnTo>
                    <a:pt x="1247" y="717"/>
                  </a:lnTo>
                  <a:lnTo>
                    <a:pt x="1299" y="717"/>
                  </a:lnTo>
                  <a:lnTo>
                    <a:pt x="1299" y="742"/>
                  </a:lnTo>
                  <a:lnTo>
                    <a:pt x="1299" y="742"/>
                  </a:lnTo>
                  <a:lnTo>
                    <a:pt x="1488" y="742"/>
                  </a:lnTo>
                  <a:lnTo>
                    <a:pt x="1488" y="769"/>
                  </a:lnTo>
                  <a:lnTo>
                    <a:pt x="1488" y="769"/>
                  </a:lnTo>
                  <a:lnTo>
                    <a:pt x="1514" y="769"/>
                  </a:lnTo>
                  <a:lnTo>
                    <a:pt x="1514" y="795"/>
                  </a:lnTo>
                  <a:lnTo>
                    <a:pt x="1514" y="795"/>
                  </a:lnTo>
                  <a:lnTo>
                    <a:pt x="1628" y="795"/>
                  </a:lnTo>
                  <a:lnTo>
                    <a:pt x="1628" y="824"/>
                  </a:lnTo>
                  <a:lnTo>
                    <a:pt x="1628" y="824"/>
                  </a:lnTo>
                  <a:lnTo>
                    <a:pt x="2013" y="824"/>
                  </a:lnTo>
                  <a:lnTo>
                    <a:pt x="2013" y="880"/>
                  </a:lnTo>
                  <a:lnTo>
                    <a:pt x="2013" y="880"/>
                  </a:lnTo>
                  <a:lnTo>
                    <a:pt x="2030" y="880"/>
                  </a:lnTo>
                  <a:lnTo>
                    <a:pt x="2030" y="937"/>
                  </a:lnTo>
                  <a:lnTo>
                    <a:pt x="2030" y="937"/>
                  </a:lnTo>
                  <a:lnTo>
                    <a:pt x="2068" y="937"/>
                  </a:lnTo>
                  <a:lnTo>
                    <a:pt x="2068" y="937"/>
                  </a:lnTo>
                  <a:lnTo>
                    <a:pt x="2068" y="937"/>
                  </a:lnTo>
                  <a:lnTo>
                    <a:pt x="2156" y="937"/>
                  </a:lnTo>
                  <a:lnTo>
                    <a:pt x="2156" y="937"/>
                  </a:lnTo>
                  <a:lnTo>
                    <a:pt x="2156" y="937"/>
                  </a:lnTo>
                  <a:lnTo>
                    <a:pt x="2175" y="937"/>
                  </a:lnTo>
                  <a:lnTo>
                    <a:pt x="2175" y="937"/>
                  </a:lnTo>
                  <a:lnTo>
                    <a:pt x="2175" y="937"/>
                  </a:lnTo>
                  <a:lnTo>
                    <a:pt x="2191" y="937"/>
                  </a:lnTo>
                  <a:lnTo>
                    <a:pt x="2191" y="937"/>
                  </a:lnTo>
                  <a:lnTo>
                    <a:pt x="2191" y="937"/>
                  </a:lnTo>
                  <a:lnTo>
                    <a:pt x="2378" y="937"/>
                  </a:lnTo>
                  <a:lnTo>
                    <a:pt x="2378" y="937"/>
                  </a:lnTo>
                  <a:lnTo>
                    <a:pt x="2378" y="937"/>
                  </a:lnTo>
                  <a:lnTo>
                    <a:pt x="2417" y="937"/>
                  </a:lnTo>
                  <a:lnTo>
                    <a:pt x="2417" y="937"/>
                  </a:lnTo>
                  <a:lnTo>
                    <a:pt x="2417" y="937"/>
                  </a:lnTo>
                  <a:lnTo>
                    <a:pt x="2478" y="937"/>
                  </a:lnTo>
                  <a:lnTo>
                    <a:pt x="2478" y="937"/>
                  </a:lnTo>
                  <a:lnTo>
                    <a:pt x="2478" y="937"/>
                  </a:lnTo>
                  <a:lnTo>
                    <a:pt x="2633" y="937"/>
                  </a:lnTo>
                  <a:lnTo>
                    <a:pt x="2633" y="937"/>
                  </a:lnTo>
                  <a:lnTo>
                    <a:pt x="2636" y="937"/>
                  </a:lnTo>
                  <a:lnTo>
                    <a:pt x="2704" y="937"/>
                  </a:lnTo>
                  <a:lnTo>
                    <a:pt x="2704" y="937"/>
                  </a:lnTo>
                  <a:lnTo>
                    <a:pt x="2704" y="937"/>
                  </a:lnTo>
                  <a:lnTo>
                    <a:pt x="2735" y="937"/>
                  </a:lnTo>
                  <a:lnTo>
                    <a:pt x="2735" y="937"/>
                  </a:lnTo>
                  <a:lnTo>
                    <a:pt x="2739" y="937"/>
                  </a:lnTo>
                  <a:lnTo>
                    <a:pt x="3097" y="937"/>
                  </a:lnTo>
                  <a:lnTo>
                    <a:pt x="3097" y="937"/>
                  </a:lnTo>
                  <a:lnTo>
                    <a:pt x="3097" y="937"/>
                  </a:lnTo>
                  <a:lnTo>
                    <a:pt x="3213" y="937"/>
                  </a:lnTo>
                  <a:lnTo>
                    <a:pt x="3213" y="937"/>
                  </a:lnTo>
                  <a:lnTo>
                    <a:pt x="3213" y="937"/>
                  </a:lnTo>
                  <a:lnTo>
                    <a:pt x="3251" y="937"/>
                  </a:lnTo>
                  <a:lnTo>
                    <a:pt x="3251" y="937"/>
                  </a:lnTo>
                </a:path>
              </a:pathLst>
            </a:custGeom>
            <a:noFill/>
            <a:ln w="19050" cap="flat">
              <a:solidFill>
                <a:srgbClr val="00878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38" name="Line 61">
              <a:extLst>
                <a:ext uri="{FF2B5EF4-FFF2-40B4-BE49-F238E27FC236}">
                  <a16:creationId xmlns:a16="http://schemas.microsoft.com/office/drawing/2014/main" id="{4DAEC3BF-5F3F-44F2-85A0-EF63A797A17E}"/>
                </a:ext>
              </a:extLst>
            </p:cNvPr>
            <p:cNvSpPr>
              <a:spLocks noChangeShapeType="1"/>
            </p:cNvSpPr>
            <p:nvPr/>
          </p:nvSpPr>
          <p:spPr bwMode="auto">
            <a:xfrm>
              <a:off x="1547813" y="11795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39" name="Line 62">
              <a:extLst>
                <a:ext uri="{FF2B5EF4-FFF2-40B4-BE49-F238E27FC236}">
                  <a16:creationId xmlns:a16="http://schemas.microsoft.com/office/drawing/2014/main" id="{7BFD521D-E571-48FA-B0C9-1DAA4994E7F6}"/>
                </a:ext>
              </a:extLst>
            </p:cNvPr>
            <p:cNvSpPr>
              <a:spLocks noChangeShapeType="1"/>
            </p:cNvSpPr>
            <p:nvPr/>
          </p:nvSpPr>
          <p:spPr bwMode="auto">
            <a:xfrm>
              <a:off x="1914526" y="120967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0" name="Line 63">
              <a:extLst>
                <a:ext uri="{FF2B5EF4-FFF2-40B4-BE49-F238E27FC236}">
                  <a16:creationId xmlns:a16="http://schemas.microsoft.com/office/drawing/2014/main" id="{AE5B81BF-4345-44F0-A89D-24B4B835BE1F}"/>
                </a:ext>
              </a:extLst>
            </p:cNvPr>
            <p:cNvSpPr>
              <a:spLocks noChangeShapeType="1"/>
            </p:cNvSpPr>
            <p:nvPr/>
          </p:nvSpPr>
          <p:spPr bwMode="auto">
            <a:xfrm>
              <a:off x="1941513" y="1270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1" name="Line 64">
              <a:extLst>
                <a:ext uri="{FF2B5EF4-FFF2-40B4-BE49-F238E27FC236}">
                  <a16:creationId xmlns:a16="http://schemas.microsoft.com/office/drawing/2014/main" id="{2E0D02EA-DBF7-405D-B2B1-F175529B2A87}"/>
                </a:ext>
              </a:extLst>
            </p:cNvPr>
            <p:cNvSpPr>
              <a:spLocks noChangeShapeType="1"/>
            </p:cNvSpPr>
            <p:nvPr/>
          </p:nvSpPr>
          <p:spPr bwMode="auto">
            <a:xfrm>
              <a:off x="1971676" y="14208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2" name="Line 65">
              <a:extLst>
                <a:ext uri="{FF2B5EF4-FFF2-40B4-BE49-F238E27FC236}">
                  <a16:creationId xmlns:a16="http://schemas.microsoft.com/office/drawing/2014/main" id="{145A7F24-D7B7-4961-A92D-BAC82CA560C4}"/>
                </a:ext>
              </a:extLst>
            </p:cNvPr>
            <p:cNvSpPr>
              <a:spLocks noChangeShapeType="1"/>
            </p:cNvSpPr>
            <p:nvPr/>
          </p:nvSpPr>
          <p:spPr bwMode="auto">
            <a:xfrm>
              <a:off x="1976438" y="14827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3" name="Line 66">
              <a:extLst>
                <a:ext uri="{FF2B5EF4-FFF2-40B4-BE49-F238E27FC236}">
                  <a16:creationId xmlns:a16="http://schemas.microsoft.com/office/drawing/2014/main" id="{9EE9DE47-A3D4-4545-B6A4-9E5FAF03F0BB}"/>
                </a:ext>
              </a:extLst>
            </p:cNvPr>
            <p:cNvSpPr>
              <a:spLocks noChangeShapeType="1"/>
            </p:cNvSpPr>
            <p:nvPr/>
          </p:nvSpPr>
          <p:spPr bwMode="auto">
            <a:xfrm>
              <a:off x="2032001" y="14827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4" name="Line 67">
              <a:extLst>
                <a:ext uri="{FF2B5EF4-FFF2-40B4-BE49-F238E27FC236}">
                  <a16:creationId xmlns:a16="http://schemas.microsoft.com/office/drawing/2014/main" id="{9112DF8B-94E7-4017-A202-892896451076}"/>
                </a:ext>
              </a:extLst>
            </p:cNvPr>
            <p:cNvSpPr>
              <a:spLocks noChangeShapeType="1"/>
            </p:cNvSpPr>
            <p:nvPr/>
          </p:nvSpPr>
          <p:spPr bwMode="auto">
            <a:xfrm>
              <a:off x="2124076" y="15462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5" name="Line 68">
              <a:extLst>
                <a:ext uri="{FF2B5EF4-FFF2-40B4-BE49-F238E27FC236}">
                  <a16:creationId xmlns:a16="http://schemas.microsoft.com/office/drawing/2014/main" id="{EE4FF5C3-FDA4-496A-8636-6F2D6850A057}"/>
                </a:ext>
              </a:extLst>
            </p:cNvPr>
            <p:cNvSpPr>
              <a:spLocks noChangeShapeType="1"/>
            </p:cNvSpPr>
            <p:nvPr/>
          </p:nvSpPr>
          <p:spPr bwMode="auto">
            <a:xfrm>
              <a:off x="2162176" y="15462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6" name="Line 69">
              <a:extLst>
                <a:ext uri="{FF2B5EF4-FFF2-40B4-BE49-F238E27FC236}">
                  <a16:creationId xmlns:a16="http://schemas.microsoft.com/office/drawing/2014/main" id="{A750CD90-03DC-4056-9C4E-7A7BC6AA521A}"/>
                </a:ext>
              </a:extLst>
            </p:cNvPr>
            <p:cNvSpPr>
              <a:spLocks noChangeShapeType="1"/>
            </p:cNvSpPr>
            <p:nvPr/>
          </p:nvSpPr>
          <p:spPr bwMode="auto">
            <a:xfrm>
              <a:off x="2171701" y="15462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7" name="Line 70">
              <a:extLst>
                <a:ext uri="{FF2B5EF4-FFF2-40B4-BE49-F238E27FC236}">
                  <a16:creationId xmlns:a16="http://schemas.microsoft.com/office/drawing/2014/main" id="{EBEBB513-95D5-41BA-9A1E-E3EE0873850F}"/>
                </a:ext>
              </a:extLst>
            </p:cNvPr>
            <p:cNvSpPr>
              <a:spLocks noChangeShapeType="1"/>
            </p:cNvSpPr>
            <p:nvPr/>
          </p:nvSpPr>
          <p:spPr bwMode="auto">
            <a:xfrm>
              <a:off x="2185988" y="15462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8" name="Line 71">
              <a:extLst>
                <a:ext uri="{FF2B5EF4-FFF2-40B4-BE49-F238E27FC236}">
                  <a16:creationId xmlns:a16="http://schemas.microsoft.com/office/drawing/2014/main" id="{6E1A1108-46B6-4D05-9FB3-0F58B586FC05}"/>
                </a:ext>
              </a:extLst>
            </p:cNvPr>
            <p:cNvSpPr>
              <a:spLocks noChangeShapeType="1"/>
            </p:cNvSpPr>
            <p:nvPr/>
          </p:nvSpPr>
          <p:spPr bwMode="auto">
            <a:xfrm>
              <a:off x="2206626" y="154622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49" name="Line 72">
              <a:extLst>
                <a:ext uri="{FF2B5EF4-FFF2-40B4-BE49-F238E27FC236}">
                  <a16:creationId xmlns:a16="http://schemas.microsoft.com/office/drawing/2014/main" id="{546A3794-4E8C-4B1E-8713-75BE630BB274}"/>
                </a:ext>
              </a:extLst>
            </p:cNvPr>
            <p:cNvSpPr>
              <a:spLocks noChangeShapeType="1"/>
            </p:cNvSpPr>
            <p:nvPr/>
          </p:nvSpPr>
          <p:spPr bwMode="auto">
            <a:xfrm>
              <a:off x="2441576" y="17478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0" name="Line 73">
              <a:extLst>
                <a:ext uri="{FF2B5EF4-FFF2-40B4-BE49-F238E27FC236}">
                  <a16:creationId xmlns:a16="http://schemas.microsoft.com/office/drawing/2014/main" id="{48CAA7DD-37AB-486C-9D13-F636CF02904D}"/>
                </a:ext>
              </a:extLst>
            </p:cNvPr>
            <p:cNvSpPr>
              <a:spLocks noChangeShapeType="1"/>
            </p:cNvSpPr>
            <p:nvPr/>
          </p:nvSpPr>
          <p:spPr bwMode="auto">
            <a:xfrm>
              <a:off x="2841626" y="191928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1" name="Line 74">
              <a:extLst>
                <a:ext uri="{FF2B5EF4-FFF2-40B4-BE49-F238E27FC236}">
                  <a16:creationId xmlns:a16="http://schemas.microsoft.com/office/drawing/2014/main" id="{0DA1E8AC-152A-4729-930C-26F246CAED75}"/>
                </a:ext>
              </a:extLst>
            </p:cNvPr>
            <p:cNvSpPr>
              <a:spLocks noChangeShapeType="1"/>
            </p:cNvSpPr>
            <p:nvPr/>
          </p:nvSpPr>
          <p:spPr bwMode="auto">
            <a:xfrm>
              <a:off x="2871788" y="19891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2" name="Line 75">
              <a:extLst>
                <a:ext uri="{FF2B5EF4-FFF2-40B4-BE49-F238E27FC236}">
                  <a16:creationId xmlns:a16="http://schemas.microsoft.com/office/drawing/2014/main" id="{BF36C9F5-016A-41D7-852B-23D7057E6B1A}"/>
                </a:ext>
              </a:extLst>
            </p:cNvPr>
            <p:cNvSpPr>
              <a:spLocks noChangeShapeType="1"/>
            </p:cNvSpPr>
            <p:nvPr/>
          </p:nvSpPr>
          <p:spPr bwMode="auto">
            <a:xfrm>
              <a:off x="3021013" y="19891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3" name="Line 76">
              <a:extLst>
                <a:ext uri="{FF2B5EF4-FFF2-40B4-BE49-F238E27FC236}">
                  <a16:creationId xmlns:a16="http://schemas.microsoft.com/office/drawing/2014/main" id="{1EE2D2BB-D79B-4F37-BAC0-EF67372E39E4}"/>
                </a:ext>
              </a:extLst>
            </p:cNvPr>
            <p:cNvSpPr>
              <a:spLocks noChangeShapeType="1"/>
            </p:cNvSpPr>
            <p:nvPr/>
          </p:nvSpPr>
          <p:spPr bwMode="auto">
            <a:xfrm>
              <a:off x="3221038" y="21701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4" name="Line 77">
              <a:extLst>
                <a:ext uri="{FF2B5EF4-FFF2-40B4-BE49-F238E27FC236}">
                  <a16:creationId xmlns:a16="http://schemas.microsoft.com/office/drawing/2014/main" id="{A9A78722-1052-40C3-ACD1-9F80440088C4}"/>
                </a:ext>
              </a:extLst>
            </p:cNvPr>
            <p:cNvSpPr>
              <a:spLocks noChangeShapeType="1"/>
            </p:cNvSpPr>
            <p:nvPr/>
          </p:nvSpPr>
          <p:spPr bwMode="auto">
            <a:xfrm>
              <a:off x="3440113" y="22431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5" name="Line 78">
              <a:extLst>
                <a:ext uri="{FF2B5EF4-FFF2-40B4-BE49-F238E27FC236}">
                  <a16:creationId xmlns:a16="http://schemas.microsoft.com/office/drawing/2014/main" id="{7B4B6D34-4876-42AA-B512-E850D89104F2}"/>
                </a:ext>
              </a:extLst>
            </p:cNvPr>
            <p:cNvSpPr>
              <a:spLocks noChangeShapeType="1"/>
            </p:cNvSpPr>
            <p:nvPr/>
          </p:nvSpPr>
          <p:spPr bwMode="auto">
            <a:xfrm>
              <a:off x="3506788" y="2281238"/>
              <a:ext cx="0" cy="87313"/>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6" name="Line 79">
              <a:extLst>
                <a:ext uri="{FF2B5EF4-FFF2-40B4-BE49-F238E27FC236}">
                  <a16:creationId xmlns:a16="http://schemas.microsoft.com/office/drawing/2014/main" id="{4FC49E77-6344-4FBE-B050-AF69857B7F82}"/>
                </a:ext>
              </a:extLst>
            </p:cNvPr>
            <p:cNvSpPr>
              <a:spLocks noChangeShapeType="1"/>
            </p:cNvSpPr>
            <p:nvPr/>
          </p:nvSpPr>
          <p:spPr bwMode="auto">
            <a:xfrm>
              <a:off x="3695701" y="2357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7" name="Line 80">
              <a:extLst>
                <a:ext uri="{FF2B5EF4-FFF2-40B4-BE49-F238E27FC236}">
                  <a16:creationId xmlns:a16="http://schemas.microsoft.com/office/drawing/2014/main" id="{A73AB5BB-A960-46F3-B0F9-8051E1584A96}"/>
                </a:ext>
              </a:extLst>
            </p:cNvPr>
            <p:cNvSpPr>
              <a:spLocks noChangeShapeType="1"/>
            </p:cNvSpPr>
            <p:nvPr/>
          </p:nvSpPr>
          <p:spPr bwMode="auto">
            <a:xfrm>
              <a:off x="3700463" y="2357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8" name="Line 81">
              <a:extLst>
                <a:ext uri="{FF2B5EF4-FFF2-40B4-BE49-F238E27FC236}">
                  <a16:creationId xmlns:a16="http://schemas.microsoft.com/office/drawing/2014/main" id="{6C2EB438-B039-4FC2-98CB-67F0718E3AD2}"/>
                </a:ext>
              </a:extLst>
            </p:cNvPr>
            <p:cNvSpPr>
              <a:spLocks noChangeShapeType="1"/>
            </p:cNvSpPr>
            <p:nvPr/>
          </p:nvSpPr>
          <p:spPr bwMode="auto">
            <a:xfrm>
              <a:off x="3711576" y="2357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59" name="Line 82">
              <a:extLst>
                <a:ext uri="{FF2B5EF4-FFF2-40B4-BE49-F238E27FC236}">
                  <a16:creationId xmlns:a16="http://schemas.microsoft.com/office/drawing/2014/main" id="{63096E09-ED3A-4FD2-84E9-F22B61B5B25A}"/>
                </a:ext>
              </a:extLst>
            </p:cNvPr>
            <p:cNvSpPr>
              <a:spLocks noChangeShapeType="1"/>
            </p:cNvSpPr>
            <p:nvPr/>
          </p:nvSpPr>
          <p:spPr bwMode="auto">
            <a:xfrm>
              <a:off x="3732213" y="2357438"/>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0" name="Line 83">
              <a:extLst>
                <a:ext uri="{FF2B5EF4-FFF2-40B4-BE49-F238E27FC236}">
                  <a16:creationId xmlns:a16="http://schemas.microsoft.com/office/drawing/2014/main" id="{2F25F2FE-F931-4E42-BA1A-CF2C5CE823CF}"/>
                </a:ext>
              </a:extLst>
            </p:cNvPr>
            <p:cNvSpPr>
              <a:spLocks noChangeShapeType="1"/>
            </p:cNvSpPr>
            <p:nvPr/>
          </p:nvSpPr>
          <p:spPr bwMode="auto">
            <a:xfrm>
              <a:off x="4079876" y="244157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1" name="Line 84">
              <a:extLst>
                <a:ext uri="{FF2B5EF4-FFF2-40B4-BE49-F238E27FC236}">
                  <a16:creationId xmlns:a16="http://schemas.microsoft.com/office/drawing/2014/main" id="{E7573785-803F-4162-97E0-8AB2AD47FCE6}"/>
                </a:ext>
              </a:extLst>
            </p:cNvPr>
            <p:cNvSpPr>
              <a:spLocks noChangeShapeType="1"/>
            </p:cNvSpPr>
            <p:nvPr/>
          </p:nvSpPr>
          <p:spPr bwMode="auto">
            <a:xfrm>
              <a:off x="4089401" y="244157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2" name="Line 85">
              <a:extLst>
                <a:ext uri="{FF2B5EF4-FFF2-40B4-BE49-F238E27FC236}">
                  <a16:creationId xmlns:a16="http://schemas.microsoft.com/office/drawing/2014/main" id="{20A15462-E62C-4369-BFCD-702B2F4CF704}"/>
                </a:ext>
              </a:extLst>
            </p:cNvPr>
            <p:cNvSpPr>
              <a:spLocks noChangeShapeType="1"/>
            </p:cNvSpPr>
            <p:nvPr/>
          </p:nvSpPr>
          <p:spPr bwMode="auto">
            <a:xfrm>
              <a:off x="4119563" y="2441576"/>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3" name="Line 86">
              <a:extLst>
                <a:ext uri="{FF2B5EF4-FFF2-40B4-BE49-F238E27FC236}">
                  <a16:creationId xmlns:a16="http://schemas.microsoft.com/office/drawing/2014/main" id="{8A31B4A4-6614-47D3-A342-33D55C595E23}"/>
                </a:ext>
              </a:extLst>
            </p:cNvPr>
            <p:cNvSpPr>
              <a:spLocks noChangeShapeType="1"/>
            </p:cNvSpPr>
            <p:nvPr/>
          </p:nvSpPr>
          <p:spPr bwMode="auto">
            <a:xfrm>
              <a:off x="4127501"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4" name="Line 87">
              <a:extLst>
                <a:ext uri="{FF2B5EF4-FFF2-40B4-BE49-F238E27FC236}">
                  <a16:creationId xmlns:a16="http://schemas.microsoft.com/office/drawing/2014/main" id="{549BEA79-5B14-42F4-AB41-0B8B1E45AA07}"/>
                </a:ext>
              </a:extLst>
            </p:cNvPr>
            <p:cNvSpPr>
              <a:spLocks noChangeShapeType="1"/>
            </p:cNvSpPr>
            <p:nvPr/>
          </p:nvSpPr>
          <p:spPr bwMode="auto">
            <a:xfrm>
              <a:off x="4310063"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5" name="Line 88">
              <a:extLst>
                <a:ext uri="{FF2B5EF4-FFF2-40B4-BE49-F238E27FC236}">
                  <a16:creationId xmlns:a16="http://schemas.microsoft.com/office/drawing/2014/main" id="{85F45C88-CCF5-4EEB-9827-6BFF878D9139}"/>
                </a:ext>
              </a:extLst>
            </p:cNvPr>
            <p:cNvSpPr>
              <a:spLocks noChangeShapeType="1"/>
            </p:cNvSpPr>
            <p:nvPr/>
          </p:nvSpPr>
          <p:spPr bwMode="auto">
            <a:xfrm>
              <a:off x="4406901"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6" name="Line 89">
              <a:extLst>
                <a:ext uri="{FF2B5EF4-FFF2-40B4-BE49-F238E27FC236}">
                  <a16:creationId xmlns:a16="http://schemas.microsoft.com/office/drawing/2014/main" id="{07C79D83-B9C5-41B2-B24F-0643B7919495}"/>
                </a:ext>
              </a:extLst>
            </p:cNvPr>
            <p:cNvSpPr>
              <a:spLocks noChangeShapeType="1"/>
            </p:cNvSpPr>
            <p:nvPr/>
          </p:nvSpPr>
          <p:spPr bwMode="auto">
            <a:xfrm>
              <a:off x="4489451"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7" name="Line 90">
              <a:extLst>
                <a:ext uri="{FF2B5EF4-FFF2-40B4-BE49-F238E27FC236}">
                  <a16:creationId xmlns:a16="http://schemas.microsoft.com/office/drawing/2014/main" id="{6030FAEB-15CE-48ED-BD4B-A7FFE3670A63}"/>
                </a:ext>
              </a:extLst>
            </p:cNvPr>
            <p:cNvSpPr>
              <a:spLocks noChangeShapeType="1"/>
            </p:cNvSpPr>
            <p:nvPr/>
          </p:nvSpPr>
          <p:spPr bwMode="auto">
            <a:xfrm>
              <a:off x="4498976"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8" name="Line 91">
              <a:extLst>
                <a:ext uri="{FF2B5EF4-FFF2-40B4-BE49-F238E27FC236}">
                  <a16:creationId xmlns:a16="http://schemas.microsoft.com/office/drawing/2014/main" id="{153DC5F1-EE12-4C42-BED9-BE2A24678534}"/>
                </a:ext>
              </a:extLst>
            </p:cNvPr>
            <p:cNvSpPr>
              <a:spLocks noChangeShapeType="1"/>
            </p:cNvSpPr>
            <p:nvPr/>
          </p:nvSpPr>
          <p:spPr bwMode="auto">
            <a:xfrm>
              <a:off x="4546601"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69" name="Line 92">
              <a:extLst>
                <a:ext uri="{FF2B5EF4-FFF2-40B4-BE49-F238E27FC236}">
                  <a16:creationId xmlns:a16="http://schemas.microsoft.com/office/drawing/2014/main" id="{8989F040-27B7-4BCE-8685-06AFBB68C4A2}"/>
                </a:ext>
              </a:extLst>
            </p:cNvPr>
            <p:cNvSpPr>
              <a:spLocks noChangeShapeType="1"/>
            </p:cNvSpPr>
            <p:nvPr/>
          </p:nvSpPr>
          <p:spPr bwMode="auto">
            <a:xfrm>
              <a:off x="4556126"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0" name="Line 93">
              <a:extLst>
                <a:ext uri="{FF2B5EF4-FFF2-40B4-BE49-F238E27FC236}">
                  <a16:creationId xmlns:a16="http://schemas.microsoft.com/office/drawing/2014/main" id="{B9F5F125-4AB5-4D6D-9182-041CED10C739}"/>
                </a:ext>
              </a:extLst>
            </p:cNvPr>
            <p:cNvSpPr>
              <a:spLocks noChangeShapeType="1"/>
            </p:cNvSpPr>
            <p:nvPr/>
          </p:nvSpPr>
          <p:spPr bwMode="auto">
            <a:xfrm>
              <a:off x="4560888"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1" name="Line 94">
              <a:extLst>
                <a:ext uri="{FF2B5EF4-FFF2-40B4-BE49-F238E27FC236}">
                  <a16:creationId xmlns:a16="http://schemas.microsoft.com/office/drawing/2014/main" id="{E8BB8EF1-7932-404D-AB06-978CDC953823}"/>
                </a:ext>
              </a:extLst>
            </p:cNvPr>
            <p:cNvSpPr>
              <a:spLocks noChangeShapeType="1"/>
            </p:cNvSpPr>
            <p:nvPr/>
          </p:nvSpPr>
          <p:spPr bwMode="auto">
            <a:xfrm>
              <a:off x="4606926"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2" name="Line 95">
              <a:extLst>
                <a:ext uri="{FF2B5EF4-FFF2-40B4-BE49-F238E27FC236}">
                  <a16:creationId xmlns:a16="http://schemas.microsoft.com/office/drawing/2014/main" id="{591854B4-CA62-43CA-B70C-E00F2E47A486}"/>
                </a:ext>
              </a:extLst>
            </p:cNvPr>
            <p:cNvSpPr>
              <a:spLocks noChangeShapeType="1"/>
            </p:cNvSpPr>
            <p:nvPr/>
          </p:nvSpPr>
          <p:spPr bwMode="auto">
            <a:xfrm>
              <a:off x="4611688"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3" name="Line 96">
              <a:extLst>
                <a:ext uri="{FF2B5EF4-FFF2-40B4-BE49-F238E27FC236}">
                  <a16:creationId xmlns:a16="http://schemas.microsoft.com/office/drawing/2014/main" id="{C59AC342-F388-443C-8A9C-BA7CFCD3010F}"/>
                </a:ext>
              </a:extLst>
            </p:cNvPr>
            <p:cNvSpPr>
              <a:spLocks noChangeShapeType="1"/>
            </p:cNvSpPr>
            <p:nvPr/>
          </p:nvSpPr>
          <p:spPr bwMode="auto">
            <a:xfrm>
              <a:off x="4621213"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4" name="Line 97">
              <a:extLst>
                <a:ext uri="{FF2B5EF4-FFF2-40B4-BE49-F238E27FC236}">
                  <a16:creationId xmlns:a16="http://schemas.microsoft.com/office/drawing/2014/main" id="{9A00CDDB-50CB-497C-ADA4-76F8692836B1}"/>
                </a:ext>
              </a:extLst>
            </p:cNvPr>
            <p:cNvSpPr>
              <a:spLocks noChangeShapeType="1"/>
            </p:cNvSpPr>
            <p:nvPr/>
          </p:nvSpPr>
          <p:spPr bwMode="auto">
            <a:xfrm>
              <a:off x="4694238" y="2487613"/>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5" name="Line 98">
              <a:extLst>
                <a:ext uri="{FF2B5EF4-FFF2-40B4-BE49-F238E27FC236}">
                  <a16:creationId xmlns:a16="http://schemas.microsoft.com/office/drawing/2014/main" id="{8A7F37F9-D02C-4E51-B3A6-98621569EEBB}"/>
                </a:ext>
              </a:extLst>
            </p:cNvPr>
            <p:cNvSpPr>
              <a:spLocks noChangeShapeType="1"/>
            </p:cNvSpPr>
            <p:nvPr/>
          </p:nvSpPr>
          <p:spPr bwMode="auto">
            <a:xfrm>
              <a:off x="4826001"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6" name="Line 99">
              <a:extLst>
                <a:ext uri="{FF2B5EF4-FFF2-40B4-BE49-F238E27FC236}">
                  <a16:creationId xmlns:a16="http://schemas.microsoft.com/office/drawing/2014/main" id="{6E914676-5A81-48B2-84F4-37ECA4797538}"/>
                </a:ext>
              </a:extLst>
            </p:cNvPr>
            <p:cNvSpPr>
              <a:spLocks noChangeShapeType="1"/>
            </p:cNvSpPr>
            <p:nvPr/>
          </p:nvSpPr>
          <p:spPr bwMode="auto">
            <a:xfrm>
              <a:off x="4965701"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7" name="Line 100">
              <a:extLst>
                <a:ext uri="{FF2B5EF4-FFF2-40B4-BE49-F238E27FC236}">
                  <a16:creationId xmlns:a16="http://schemas.microsoft.com/office/drawing/2014/main" id="{13F26133-F356-4705-B31E-BE9EA690570D}"/>
                </a:ext>
              </a:extLst>
            </p:cNvPr>
            <p:cNvSpPr>
              <a:spLocks noChangeShapeType="1"/>
            </p:cNvSpPr>
            <p:nvPr/>
          </p:nvSpPr>
          <p:spPr bwMode="auto">
            <a:xfrm>
              <a:off x="4995863"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8" name="Line 101">
              <a:extLst>
                <a:ext uri="{FF2B5EF4-FFF2-40B4-BE49-F238E27FC236}">
                  <a16:creationId xmlns:a16="http://schemas.microsoft.com/office/drawing/2014/main" id="{F4750F2B-0FC5-47E4-A836-62AA803E9A7E}"/>
                </a:ext>
              </a:extLst>
            </p:cNvPr>
            <p:cNvSpPr>
              <a:spLocks noChangeShapeType="1"/>
            </p:cNvSpPr>
            <p:nvPr/>
          </p:nvSpPr>
          <p:spPr bwMode="auto">
            <a:xfrm>
              <a:off x="5021263"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79" name="Line 102">
              <a:extLst>
                <a:ext uri="{FF2B5EF4-FFF2-40B4-BE49-F238E27FC236}">
                  <a16:creationId xmlns:a16="http://schemas.microsoft.com/office/drawing/2014/main" id="{CDE6CE6A-443D-45AD-A56E-D86C972E30C5}"/>
                </a:ext>
              </a:extLst>
            </p:cNvPr>
            <p:cNvSpPr>
              <a:spLocks noChangeShapeType="1"/>
            </p:cNvSpPr>
            <p:nvPr/>
          </p:nvSpPr>
          <p:spPr bwMode="auto">
            <a:xfrm>
              <a:off x="5318126"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0" name="Line 103">
              <a:extLst>
                <a:ext uri="{FF2B5EF4-FFF2-40B4-BE49-F238E27FC236}">
                  <a16:creationId xmlns:a16="http://schemas.microsoft.com/office/drawing/2014/main" id="{B13E4385-7269-4647-A285-6255647922CA}"/>
                </a:ext>
              </a:extLst>
            </p:cNvPr>
            <p:cNvSpPr>
              <a:spLocks noChangeShapeType="1"/>
            </p:cNvSpPr>
            <p:nvPr/>
          </p:nvSpPr>
          <p:spPr bwMode="auto">
            <a:xfrm>
              <a:off x="5380038"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1" name="Line 104">
              <a:extLst>
                <a:ext uri="{FF2B5EF4-FFF2-40B4-BE49-F238E27FC236}">
                  <a16:creationId xmlns:a16="http://schemas.microsoft.com/office/drawing/2014/main" id="{216BC10D-18E4-48DA-BB6C-24EFBFD8BD31}"/>
                </a:ext>
              </a:extLst>
            </p:cNvPr>
            <p:cNvSpPr>
              <a:spLocks noChangeShapeType="1"/>
            </p:cNvSpPr>
            <p:nvPr/>
          </p:nvSpPr>
          <p:spPr bwMode="auto">
            <a:xfrm>
              <a:off x="5476876"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2" name="Line 105">
              <a:extLst>
                <a:ext uri="{FF2B5EF4-FFF2-40B4-BE49-F238E27FC236}">
                  <a16:creationId xmlns:a16="http://schemas.microsoft.com/office/drawing/2014/main" id="{263EE269-04EE-479B-83ED-3FB279994989}"/>
                </a:ext>
              </a:extLst>
            </p:cNvPr>
            <p:cNvSpPr>
              <a:spLocks noChangeShapeType="1"/>
            </p:cNvSpPr>
            <p:nvPr/>
          </p:nvSpPr>
          <p:spPr bwMode="auto">
            <a:xfrm>
              <a:off x="5722938"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3" name="Line 106">
              <a:extLst>
                <a:ext uri="{FF2B5EF4-FFF2-40B4-BE49-F238E27FC236}">
                  <a16:creationId xmlns:a16="http://schemas.microsoft.com/office/drawing/2014/main" id="{F327B859-6D79-420E-946C-97C1FBDE332F}"/>
                </a:ext>
              </a:extLst>
            </p:cNvPr>
            <p:cNvSpPr>
              <a:spLocks noChangeShapeType="1"/>
            </p:cNvSpPr>
            <p:nvPr/>
          </p:nvSpPr>
          <p:spPr bwMode="auto">
            <a:xfrm>
              <a:off x="5727701"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4" name="Line 107">
              <a:extLst>
                <a:ext uri="{FF2B5EF4-FFF2-40B4-BE49-F238E27FC236}">
                  <a16:creationId xmlns:a16="http://schemas.microsoft.com/office/drawing/2014/main" id="{BC9B71F6-14BE-4E36-90C5-3215E955C662}"/>
                </a:ext>
              </a:extLst>
            </p:cNvPr>
            <p:cNvSpPr>
              <a:spLocks noChangeShapeType="1"/>
            </p:cNvSpPr>
            <p:nvPr/>
          </p:nvSpPr>
          <p:spPr bwMode="auto">
            <a:xfrm>
              <a:off x="5835651"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5" name="Line 108">
              <a:extLst>
                <a:ext uri="{FF2B5EF4-FFF2-40B4-BE49-F238E27FC236}">
                  <a16:creationId xmlns:a16="http://schemas.microsoft.com/office/drawing/2014/main" id="{789D918A-67BA-4FFB-A353-4E6D95A43D50}"/>
                </a:ext>
              </a:extLst>
            </p:cNvPr>
            <p:cNvSpPr>
              <a:spLocks noChangeShapeType="1"/>
            </p:cNvSpPr>
            <p:nvPr/>
          </p:nvSpPr>
          <p:spPr bwMode="auto">
            <a:xfrm>
              <a:off x="5884863"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6" name="Line 109">
              <a:extLst>
                <a:ext uri="{FF2B5EF4-FFF2-40B4-BE49-F238E27FC236}">
                  <a16:creationId xmlns:a16="http://schemas.microsoft.com/office/drawing/2014/main" id="{EDF7E700-10FF-48E4-A25D-4C26B7991F18}"/>
                </a:ext>
              </a:extLst>
            </p:cNvPr>
            <p:cNvSpPr>
              <a:spLocks noChangeShapeType="1"/>
            </p:cNvSpPr>
            <p:nvPr/>
          </p:nvSpPr>
          <p:spPr bwMode="auto">
            <a:xfrm>
              <a:off x="5891213"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7" name="Line 110">
              <a:extLst>
                <a:ext uri="{FF2B5EF4-FFF2-40B4-BE49-F238E27FC236}">
                  <a16:creationId xmlns:a16="http://schemas.microsoft.com/office/drawing/2014/main" id="{6B653864-0FCF-4E9B-A269-DD6D5D8834F1}"/>
                </a:ext>
              </a:extLst>
            </p:cNvPr>
            <p:cNvSpPr>
              <a:spLocks noChangeShapeType="1"/>
            </p:cNvSpPr>
            <p:nvPr/>
          </p:nvSpPr>
          <p:spPr bwMode="auto">
            <a:xfrm>
              <a:off x="6459538"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8" name="Line 111">
              <a:extLst>
                <a:ext uri="{FF2B5EF4-FFF2-40B4-BE49-F238E27FC236}">
                  <a16:creationId xmlns:a16="http://schemas.microsoft.com/office/drawing/2014/main" id="{CE3D2487-A1A7-45FD-B897-CA0AE5EF548C}"/>
                </a:ext>
              </a:extLst>
            </p:cNvPr>
            <p:cNvSpPr>
              <a:spLocks noChangeShapeType="1"/>
            </p:cNvSpPr>
            <p:nvPr/>
          </p:nvSpPr>
          <p:spPr bwMode="auto">
            <a:xfrm>
              <a:off x="6643688"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89" name="Line 112">
              <a:extLst>
                <a:ext uri="{FF2B5EF4-FFF2-40B4-BE49-F238E27FC236}">
                  <a16:creationId xmlns:a16="http://schemas.microsoft.com/office/drawing/2014/main" id="{FF93A9EB-65E6-4958-A70B-433401962AC7}"/>
                </a:ext>
              </a:extLst>
            </p:cNvPr>
            <p:cNvSpPr>
              <a:spLocks noChangeShapeType="1"/>
            </p:cNvSpPr>
            <p:nvPr/>
          </p:nvSpPr>
          <p:spPr bwMode="auto">
            <a:xfrm>
              <a:off x="6704013" y="2667001"/>
              <a:ext cx="0" cy="88900"/>
            </a:xfrm>
            <a:prstGeom prst="line">
              <a:avLst/>
            </a:prstGeom>
            <a:noFill/>
            <a:ln w="19050" cap="flat">
              <a:solidFill>
                <a:srgbClr val="0087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110" name="Freeform 141">
              <a:extLst>
                <a:ext uri="{FF2B5EF4-FFF2-40B4-BE49-F238E27FC236}">
                  <a16:creationId xmlns:a16="http://schemas.microsoft.com/office/drawing/2014/main" id="{987D8331-BCCE-4F6C-8A3A-7B4E0EAC9B19}"/>
                </a:ext>
              </a:extLst>
            </p:cNvPr>
            <p:cNvSpPr>
              <a:spLocks/>
            </p:cNvSpPr>
            <p:nvPr/>
          </p:nvSpPr>
          <p:spPr bwMode="auto">
            <a:xfrm>
              <a:off x="1543051" y="1223963"/>
              <a:ext cx="5284788" cy="1858963"/>
            </a:xfrm>
            <a:custGeom>
              <a:avLst/>
              <a:gdLst>
                <a:gd name="T0" fmla="*/ 0 w 3329"/>
                <a:gd name="T1" fmla="*/ 0 h 1171"/>
                <a:gd name="T2" fmla="*/ 0 w 3329"/>
                <a:gd name="T3" fmla="*/ 0 h 1171"/>
                <a:gd name="T4" fmla="*/ 138 w 3329"/>
                <a:gd name="T5" fmla="*/ 24 h 1171"/>
                <a:gd name="T6" fmla="*/ 176 w 3329"/>
                <a:gd name="T7" fmla="*/ 24 h 1171"/>
                <a:gd name="T8" fmla="*/ 176 w 3329"/>
                <a:gd name="T9" fmla="*/ 74 h 1171"/>
                <a:gd name="T10" fmla="*/ 254 w 3329"/>
                <a:gd name="T11" fmla="*/ 99 h 1171"/>
                <a:gd name="T12" fmla="*/ 257 w 3329"/>
                <a:gd name="T13" fmla="*/ 99 h 1171"/>
                <a:gd name="T14" fmla="*/ 257 w 3329"/>
                <a:gd name="T15" fmla="*/ 149 h 1171"/>
                <a:gd name="T16" fmla="*/ 261 w 3329"/>
                <a:gd name="T17" fmla="*/ 174 h 1171"/>
                <a:gd name="T18" fmla="*/ 264 w 3329"/>
                <a:gd name="T19" fmla="*/ 174 h 1171"/>
                <a:gd name="T20" fmla="*/ 264 w 3329"/>
                <a:gd name="T21" fmla="*/ 199 h 1171"/>
                <a:gd name="T22" fmla="*/ 267 w 3329"/>
                <a:gd name="T23" fmla="*/ 224 h 1171"/>
                <a:gd name="T24" fmla="*/ 270 w 3329"/>
                <a:gd name="T25" fmla="*/ 224 h 1171"/>
                <a:gd name="T26" fmla="*/ 270 w 3329"/>
                <a:gd name="T27" fmla="*/ 249 h 1171"/>
                <a:gd name="T28" fmla="*/ 273 w 3329"/>
                <a:gd name="T29" fmla="*/ 299 h 1171"/>
                <a:gd name="T30" fmla="*/ 276 w 3329"/>
                <a:gd name="T31" fmla="*/ 299 h 1171"/>
                <a:gd name="T32" fmla="*/ 276 w 3329"/>
                <a:gd name="T33" fmla="*/ 324 h 1171"/>
                <a:gd name="T34" fmla="*/ 280 w 3329"/>
                <a:gd name="T35" fmla="*/ 349 h 1171"/>
                <a:gd name="T36" fmla="*/ 292 w 3329"/>
                <a:gd name="T37" fmla="*/ 349 h 1171"/>
                <a:gd name="T38" fmla="*/ 292 w 3329"/>
                <a:gd name="T39" fmla="*/ 375 h 1171"/>
                <a:gd name="T40" fmla="*/ 296 w 3329"/>
                <a:gd name="T41" fmla="*/ 400 h 1171"/>
                <a:gd name="T42" fmla="*/ 305 w 3329"/>
                <a:gd name="T43" fmla="*/ 400 h 1171"/>
                <a:gd name="T44" fmla="*/ 305 w 3329"/>
                <a:gd name="T45" fmla="*/ 425 h 1171"/>
                <a:gd name="T46" fmla="*/ 525 w 3329"/>
                <a:gd name="T47" fmla="*/ 452 h 1171"/>
                <a:gd name="T48" fmla="*/ 531 w 3329"/>
                <a:gd name="T49" fmla="*/ 452 h 1171"/>
                <a:gd name="T50" fmla="*/ 531 w 3329"/>
                <a:gd name="T51" fmla="*/ 480 h 1171"/>
                <a:gd name="T52" fmla="*/ 538 w 3329"/>
                <a:gd name="T53" fmla="*/ 508 h 1171"/>
                <a:gd name="T54" fmla="*/ 544 w 3329"/>
                <a:gd name="T55" fmla="*/ 508 h 1171"/>
                <a:gd name="T56" fmla="*/ 544 w 3329"/>
                <a:gd name="T57" fmla="*/ 536 h 1171"/>
                <a:gd name="T58" fmla="*/ 557 w 3329"/>
                <a:gd name="T59" fmla="*/ 567 h 1171"/>
                <a:gd name="T60" fmla="*/ 563 w 3329"/>
                <a:gd name="T61" fmla="*/ 567 h 1171"/>
                <a:gd name="T62" fmla="*/ 563 w 3329"/>
                <a:gd name="T63" fmla="*/ 628 h 1171"/>
                <a:gd name="T64" fmla="*/ 569 w 3329"/>
                <a:gd name="T65" fmla="*/ 658 h 1171"/>
                <a:gd name="T66" fmla="*/ 573 w 3329"/>
                <a:gd name="T67" fmla="*/ 658 h 1171"/>
                <a:gd name="T68" fmla="*/ 573 w 3329"/>
                <a:gd name="T69" fmla="*/ 689 h 1171"/>
                <a:gd name="T70" fmla="*/ 580 w 3329"/>
                <a:gd name="T71" fmla="*/ 720 h 1171"/>
                <a:gd name="T72" fmla="*/ 792 w 3329"/>
                <a:gd name="T73" fmla="*/ 720 h 1171"/>
                <a:gd name="T74" fmla="*/ 792 w 3329"/>
                <a:gd name="T75" fmla="*/ 752 h 1171"/>
                <a:gd name="T76" fmla="*/ 805 w 3329"/>
                <a:gd name="T77" fmla="*/ 784 h 1171"/>
                <a:gd name="T78" fmla="*/ 1076 w 3329"/>
                <a:gd name="T79" fmla="*/ 784 h 1171"/>
                <a:gd name="T80" fmla="*/ 1076 w 3329"/>
                <a:gd name="T81" fmla="*/ 855 h 1171"/>
                <a:gd name="T82" fmla="*/ 1098 w 3329"/>
                <a:gd name="T83" fmla="*/ 890 h 1171"/>
                <a:gd name="T84" fmla="*/ 1353 w 3329"/>
                <a:gd name="T85" fmla="*/ 890 h 1171"/>
                <a:gd name="T86" fmla="*/ 1353 w 3329"/>
                <a:gd name="T87" fmla="*/ 929 h 1171"/>
                <a:gd name="T88" fmla="*/ 1379 w 3329"/>
                <a:gd name="T89" fmla="*/ 968 h 1171"/>
                <a:gd name="T90" fmla="*/ 1647 w 3329"/>
                <a:gd name="T91" fmla="*/ 968 h 1171"/>
                <a:gd name="T92" fmla="*/ 1647 w 3329"/>
                <a:gd name="T93" fmla="*/ 1019 h 1171"/>
                <a:gd name="T94" fmla="*/ 2759 w 3329"/>
                <a:gd name="T95" fmla="*/ 1171 h 1171"/>
                <a:gd name="T96" fmla="*/ 2900 w 3329"/>
                <a:gd name="T97" fmla="*/ 1171 h 1171"/>
                <a:gd name="T98" fmla="*/ 2900 w 3329"/>
                <a:gd name="T99" fmla="*/ 1171 h 1171"/>
                <a:gd name="T100" fmla="*/ 2981 w 3329"/>
                <a:gd name="T101" fmla="*/ 1171 h 1171"/>
                <a:gd name="T102" fmla="*/ 2987 w 3329"/>
                <a:gd name="T103" fmla="*/ 1171 h 1171"/>
                <a:gd name="T104" fmla="*/ 2987 w 3329"/>
                <a:gd name="T105" fmla="*/ 1171 h 1171"/>
                <a:gd name="T106" fmla="*/ 3329 w 3329"/>
                <a:gd name="T10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9" h="1171">
                  <a:moveTo>
                    <a:pt x="0" y="0"/>
                  </a:moveTo>
                  <a:lnTo>
                    <a:pt x="0" y="0"/>
                  </a:lnTo>
                  <a:lnTo>
                    <a:pt x="0" y="0"/>
                  </a:lnTo>
                  <a:lnTo>
                    <a:pt x="0" y="0"/>
                  </a:lnTo>
                  <a:lnTo>
                    <a:pt x="138" y="0"/>
                  </a:lnTo>
                  <a:lnTo>
                    <a:pt x="138" y="24"/>
                  </a:lnTo>
                  <a:lnTo>
                    <a:pt x="138" y="24"/>
                  </a:lnTo>
                  <a:lnTo>
                    <a:pt x="176" y="24"/>
                  </a:lnTo>
                  <a:lnTo>
                    <a:pt x="176" y="74"/>
                  </a:lnTo>
                  <a:lnTo>
                    <a:pt x="176" y="74"/>
                  </a:lnTo>
                  <a:lnTo>
                    <a:pt x="254" y="74"/>
                  </a:lnTo>
                  <a:lnTo>
                    <a:pt x="254" y="99"/>
                  </a:lnTo>
                  <a:lnTo>
                    <a:pt x="254" y="99"/>
                  </a:lnTo>
                  <a:lnTo>
                    <a:pt x="257" y="99"/>
                  </a:lnTo>
                  <a:lnTo>
                    <a:pt x="257" y="149"/>
                  </a:lnTo>
                  <a:lnTo>
                    <a:pt x="257" y="149"/>
                  </a:lnTo>
                  <a:lnTo>
                    <a:pt x="261" y="149"/>
                  </a:lnTo>
                  <a:lnTo>
                    <a:pt x="261" y="174"/>
                  </a:lnTo>
                  <a:lnTo>
                    <a:pt x="261" y="174"/>
                  </a:lnTo>
                  <a:lnTo>
                    <a:pt x="264" y="174"/>
                  </a:lnTo>
                  <a:lnTo>
                    <a:pt x="264" y="199"/>
                  </a:lnTo>
                  <a:lnTo>
                    <a:pt x="264" y="199"/>
                  </a:lnTo>
                  <a:lnTo>
                    <a:pt x="267" y="199"/>
                  </a:lnTo>
                  <a:lnTo>
                    <a:pt x="267" y="224"/>
                  </a:lnTo>
                  <a:lnTo>
                    <a:pt x="267" y="224"/>
                  </a:lnTo>
                  <a:lnTo>
                    <a:pt x="270" y="224"/>
                  </a:lnTo>
                  <a:lnTo>
                    <a:pt x="270" y="249"/>
                  </a:lnTo>
                  <a:lnTo>
                    <a:pt x="270" y="249"/>
                  </a:lnTo>
                  <a:lnTo>
                    <a:pt x="273" y="249"/>
                  </a:lnTo>
                  <a:lnTo>
                    <a:pt x="273" y="299"/>
                  </a:lnTo>
                  <a:lnTo>
                    <a:pt x="273" y="299"/>
                  </a:lnTo>
                  <a:lnTo>
                    <a:pt x="276" y="299"/>
                  </a:lnTo>
                  <a:lnTo>
                    <a:pt x="276" y="324"/>
                  </a:lnTo>
                  <a:lnTo>
                    <a:pt x="276" y="324"/>
                  </a:lnTo>
                  <a:lnTo>
                    <a:pt x="280" y="324"/>
                  </a:lnTo>
                  <a:lnTo>
                    <a:pt x="280" y="349"/>
                  </a:lnTo>
                  <a:lnTo>
                    <a:pt x="280" y="349"/>
                  </a:lnTo>
                  <a:lnTo>
                    <a:pt x="292" y="349"/>
                  </a:lnTo>
                  <a:lnTo>
                    <a:pt x="292" y="375"/>
                  </a:lnTo>
                  <a:lnTo>
                    <a:pt x="292" y="375"/>
                  </a:lnTo>
                  <a:lnTo>
                    <a:pt x="296" y="375"/>
                  </a:lnTo>
                  <a:lnTo>
                    <a:pt x="296" y="400"/>
                  </a:lnTo>
                  <a:lnTo>
                    <a:pt x="296" y="400"/>
                  </a:lnTo>
                  <a:lnTo>
                    <a:pt x="305" y="400"/>
                  </a:lnTo>
                  <a:lnTo>
                    <a:pt x="305" y="425"/>
                  </a:lnTo>
                  <a:lnTo>
                    <a:pt x="305" y="425"/>
                  </a:lnTo>
                  <a:lnTo>
                    <a:pt x="525" y="425"/>
                  </a:lnTo>
                  <a:lnTo>
                    <a:pt x="525" y="452"/>
                  </a:lnTo>
                  <a:lnTo>
                    <a:pt x="525" y="452"/>
                  </a:lnTo>
                  <a:lnTo>
                    <a:pt x="531" y="452"/>
                  </a:lnTo>
                  <a:lnTo>
                    <a:pt x="531" y="480"/>
                  </a:lnTo>
                  <a:lnTo>
                    <a:pt x="531" y="480"/>
                  </a:lnTo>
                  <a:lnTo>
                    <a:pt x="538" y="480"/>
                  </a:lnTo>
                  <a:lnTo>
                    <a:pt x="538" y="508"/>
                  </a:lnTo>
                  <a:lnTo>
                    <a:pt x="538" y="508"/>
                  </a:lnTo>
                  <a:lnTo>
                    <a:pt x="544" y="508"/>
                  </a:lnTo>
                  <a:lnTo>
                    <a:pt x="544" y="536"/>
                  </a:lnTo>
                  <a:lnTo>
                    <a:pt x="544" y="536"/>
                  </a:lnTo>
                  <a:lnTo>
                    <a:pt x="557" y="536"/>
                  </a:lnTo>
                  <a:lnTo>
                    <a:pt x="557" y="567"/>
                  </a:lnTo>
                  <a:lnTo>
                    <a:pt x="557" y="567"/>
                  </a:lnTo>
                  <a:lnTo>
                    <a:pt x="563" y="567"/>
                  </a:lnTo>
                  <a:lnTo>
                    <a:pt x="563" y="628"/>
                  </a:lnTo>
                  <a:lnTo>
                    <a:pt x="563" y="628"/>
                  </a:lnTo>
                  <a:lnTo>
                    <a:pt x="569" y="628"/>
                  </a:lnTo>
                  <a:lnTo>
                    <a:pt x="569" y="658"/>
                  </a:lnTo>
                  <a:lnTo>
                    <a:pt x="569" y="658"/>
                  </a:lnTo>
                  <a:lnTo>
                    <a:pt x="573" y="658"/>
                  </a:lnTo>
                  <a:lnTo>
                    <a:pt x="573" y="689"/>
                  </a:lnTo>
                  <a:lnTo>
                    <a:pt x="573" y="689"/>
                  </a:lnTo>
                  <a:lnTo>
                    <a:pt x="580" y="689"/>
                  </a:lnTo>
                  <a:lnTo>
                    <a:pt x="580" y="720"/>
                  </a:lnTo>
                  <a:lnTo>
                    <a:pt x="580" y="720"/>
                  </a:lnTo>
                  <a:lnTo>
                    <a:pt x="792" y="720"/>
                  </a:lnTo>
                  <a:lnTo>
                    <a:pt x="792" y="752"/>
                  </a:lnTo>
                  <a:lnTo>
                    <a:pt x="792" y="752"/>
                  </a:lnTo>
                  <a:lnTo>
                    <a:pt x="805" y="752"/>
                  </a:lnTo>
                  <a:lnTo>
                    <a:pt x="805" y="784"/>
                  </a:lnTo>
                  <a:lnTo>
                    <a:pt x="805" y="784"/>
                  </a:lnTo>
                  <a:lnTo>
                    <a:pt x="1076" y="784"/>
                  </a:lnTo>
                  <a:lnTo>
                    <a:pt x="1076" y="855"/>
                  </a:lnTo>
                  <a:lnTo>
                    <a:pt x="1076" y="855"/>
                  </a:lnTo>
                  <a:lnTo>
                    <a:pt x="1098" y="855"/>
                  </a:lnTo>
                  <a:lnTo>
                    <a:pt x="1098" y="890"/>
                  </a:lnTo>
                  <a:lnTo>
                    <a:pt x="1098" y="890"/>
                  </a:lnTo>
                  <a:lnTo>
                    <a:pt x="1353" y="890"/>
                  </a:lnTo>
                  <a:lnTo>
                    <a:pt x="1353" y="929"/>
                  </a:lnTo>
                  <a:lnTo>
                    <a:pt x="1353" y="929"/>
                  </a:lnTo>
                  <a:lnTo>
                    <a:pt x="1379" y="929"/>
                  </a:lnTo>
                  <a:lnTo>
                    <a:pt x="1379" y="968"/>
                  </a:lnTo>
                  <a:lnTo>
                    <a:pt x="1379" y="968"/>
                  </a:lnTo>
                  <a:lnTo>
                    <a:pt x="1647" y="968"/>
                  </a:lnTo>
                  <a:lnTo>
                    <a:pt x="1647" y="1019"/>
                  </a:lnTo>
                  <a:lnTo>
                    <a:pt x="1647" y="1019"/>
                  </a:lnTo>
                  <a:lnTo>
                    <a:pt x="2759" y="1019"/>
                  </a:lnTo>
                  <a:lnTo>
                    <a:pt x="2759" y="1171"/>
                  </a:lnTo>
                  <a:lnTo>
                    <a:pt x="2759" y="1171"/>
                  </a:lnTo>
                  <a:lnTo>
                    <a:pt x="2900" y="1171"/>
                  </a:lnTo>
                  <a:lnTo>
                    <a:pt x="2900" y="1171"/>
                  </a:lnTo>
                  <a:lnTo>
                    <a:pt x="2900" y="1171"/>
                  </a:lnTo>
                  <a:lnTo>
                    <a:pt x="2981" y="1171"/>
                  </a:lnTo>
                  <a:lnTo>
                    <a:pt x="2981" y="1171"/>
                  </a:lnTo>
                  <a:lnTo>
                    <a:pt x="2981" y="1171"/>
                  </a:lnTo>
                  <a:lnTo>
                    <a:pt x="2987" y="1171"/>
                  </a:lnTo>
                  <a:lnTo>
                    <a:pt x="2987" y="1171"/>
                  </a:lnTo>
                  <a:lnTo>
                    <a:pt x="2987" y="1171"/>
                  </a:lnTo>
                  <a:lnTo>
                    <a:pt x="3329" y="1171"/>
                  </a:lnTo>
                  <a:lnTo>
                    <a:pt x="3329" y="1171"/>
                  </a:lnTo>
                </a:path>
              </a:pathLst>
            </a:custGeom>
            <a:noFill/>
            <a:ln w="19050" cap="flat">
              <a:solidFill>
                <a:srgbClr val="66203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5" name="Line 170">
              <a:extLst>
                <a:ext uri="{FF2B5EF4-FFF2-40B4-BE49-F238E27FC236}">
                  <a16:creationId xmlns:a16="http://schemas.microsoft.com/office/drawing/2014/main" id="{F4DF318F-E830-4CE6-AA54-F6B8A4E5EBBA}"/>
                </a:ext>
              </a:extLst>
            </p:cNvPr>
            <p:cNvSpPr>
              <a:spLocks noChangeShapeType="1"/>
            </p:cNvSpPr>
            <p:nvPr/>
          </p:nvSpPr>
          <p:spPr bwMode="auto">
            <a:xfrm>
              <a:off x="1547813" y="11795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6" name="Line 171">
              <a:extLst>
                <a:ext uri="{FF2B5EF4-FFF2-40B4-BE49-F238E27FC236}">
                  <a16:creationId xmlns:a16="http://schemas.microsoft.com/office/drawing/2014/main" id="{BC3168C4-502E-47FC-99BB-8AD090A7A5A5}"/>
                </a:ext>
              </a:extLst>
            </p:cNvPr>
            <p:cNvSpPr>
              <a:spLocks noChangeShapeType="1"/>
            </p:cNvSpPr>
            <p:nvPr/>
          </p:nvSpPr>
          <p:spPr bwMode="auto">
            <a:xfrm>
              <a:off x="1704976" y="11795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7" name="Line 172">
              <a:extLst>
                <a:ext uri="{FF2B5EF4-FFF2-40B4-BE49-F238E27FC236}">
                  <a16:creationId xmlns:a16="http://schemas.microsoft.com/office/drawing/2014/main" id="{D6318B38-3488-4534-9293-578A3CFD1DF2}"/>
                </a:ext>
              </a:extLst>
            </p:cNvPr>
            <p:cNvSpPr>
              <a:spLocks noChangeShapeType="1"/>
            </p:cNvSpPr>
            <p:nvPr/>
          </p:nvSpPr>
          <p:spPr bwMode="auto">
            <a:xfrm>
              <a:off x="1771651" y="12176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8" name="Line 173">
              <a:extLst>
                <a:ext uri="{FF2B5EF4-FFF2-40B4-BE49-F238E27FC236}">
                  <a16:creationId xmlns:a16="http://schemas.microsoft.com/office/drawing/2014/main" id="{FC337CF6-A5B5-41E2-81A6-09E50027CD23}"/>
                </a:ext>
              </a:extLst>
            </p:cNvPr>
            <p:cNvSpPr>
              <a:spLocks noChangeShapeType="1"/>
            </p:cNvSpPr>
            <p:nvPr/>
          </p:nvSpPr>
          <p:spPr bwMode="auto">
            <a:xfrm>
              <a:off x="1797051" y="12176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49" name="Line 174">
              <a:extLst>
                <a:ext uri="{FF2B5EF4-FFF2-40B4-BE49-F238E27FC236}">
                  <a16:creationId xmlns:a16="http://schemas.microsoft.com/office/drawing/2014/main" id="{B14C9C25-2BBF-4E6C-B8A1-6B7D92AB0426}"/>
                </a:ext>
              </a:extLst>
            </p:cNvPr>
            <p:cNvSpPr>
              <a:spLocks noChangeShapeType="1"/>
            </p:cNvSpPr>
            <p:nvPr/>
          </p:nvSpPr>
          <p:spPr bwMode="auto">
            <a:xfrm>
              <a:off x="1839913" y="129698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0" name="Line 175">
              <a:extLst>
                <a:ext uri="{FF2B5EF4-FFF2-40B4-BE49-F238E27FC236}">
                  <a16:creationId xmlns:a16="http://schemas.microsoft.com/office/drawing/2014/main" id="{0654EADE-322B-4A83-8F2E-1E2C1DD768B7}"/>
                </a:ext>
              </a:extLst>
            </p:cNvPr>
            <p:cNvSpPr>
              <a:spLocks noChangeShapeType="1"/>
            </p:cNvSpPr>
            <p:nvPr/>
          </p:nvSpPr>
          <p:spPr bwMode="auto">
            <a:xfrm>
              <a:off x="2079626" y="18542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1" name="Line 176">
              <a:extLst>
                <a:ext uri="{FF2B5EF4-FFF2-40B4-BE49-F238E27FC236}">
                  <a16:creationId xmlns:a16="http://schemas.microsoft.com/office/drawing/2014/main" id="{CA4189C8-4242-4062-8E4D-C68D2153E307}"/>
                </a:ext>
              </a:extLst>
            </p:cNvPr>
            <p:cNvSpPr>
              <a:spLocks noChangeShapeType="1"/>
            </p:cNvSpPr>
            <p:nvPr/>
          </p:nvSpPr>
          <p:spPr bwMode="auto">
            <a:xfrm>
              <a:off x="2093913" y="18542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2" name="Line 177">
              <a:extLst>
                <a:ext uri="{FF2B5EF4-FFF2-40B4-BE49-F238E27FC236}">
                  <a16:creationId xmlns:a16="http://schemas.microsoft.com/office/drawing/2014/main" id="{A83757F2-9B49-4D11-BAFE-7C5140D51169}"/>
                </a:ext>
              </a:extLst>
            </p:cNvPr>
            <p:cNvSpPr>
              <a:spLocks noChangeShapeType="1"/>
            </p:cNvSpPr>
            <p:nvPr/>
          </p:nvSpPr>
          <p:spPr bwMode="auto">
            <a:xfrm>
              <a:off x="2197101" y="18542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3" name="Line 178">
              <a:extLst>
                <a:ext uri="{FF2B5EF4-FFF2-40B4-BE49-F238E27FC236}">
                  <a16:creationId xmlns:a16="http://schemas.microsoft.com/office/drawing/2014/main" id="{88CE8A0B-B602-488E-B786-988926E72F94}"/>
                </a:ext>
              </a:extLst>
            </p:cNvPr>
            <p:cNvSpPr>
              <a:spLocks noChangeShapeType="1"/>
            </p:cNvSpPr>
            <p:nvPr/>
          </p:nvSpPr>
          <p:spPr bwMode="auto">
            <a:xfrm>
              <a:off x="2273301" y="18542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4" name="Line 179">
              <a:extLst>
                <a:ext uri="{FF2B5EF4-FFF2-40B4-BE49-F238E27FC236}">
                  <a16:creationId xmlns:a16="http://schemas.microsoft.com/office/drawing/2014/main" id="{C14E5BE1-AEDD-4307-9E6B-8DC250F32DF1}"/>
                </a:ext>
              </a:extLst>
            </p:cNvPr>
            <p:cNvSpPr>
              <a:spLocks noChangeShapeType="1"/>
            </p:cNvSpPr>
            <p:nvPr/>
          </p:nvSpPr>
          <p:spPr bwMode="auto">
            <a:xfrm>
              <a:off x="2284413" y="1854201"/>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5" name="Line 180">
              <a:extLst>
                <a:ext uri="{FF2B5EF4-FFF2-40B4-BE49-F238E27FC236}">
                  <a16:creationId xmlns:a16="http://schemas.microsoft.com/office/drawing/2014/main" id="{216413C8-2662-41A7-90C3-D98F7937F82D}"/>
                </a:ext>
              </a:extLst>
            </p:cNvPr>
            <p:cNvSpPr>
              <a:spLocks noChangeShapeType="1"/>
            </p:cNvSpPr>
            <p:nvPr/>
          </p:nvSpPr>
          <p:spPr bwMode="auto">
            <a:xfrm>
              <a:off x="2397126" y="198596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6" name="Line 181">
              <a:extLst>
                <a:ext uri="{FF2B5EF4-FFF2-40B4-BE49-F238E27FC236}">
                  <a16:creationId xmlns:a16="http://schemas.microsoft.com/office/drawing/2014/main" id="{4FCD1F88-5D03-46AF-9B2B-68F5D6C9DDEA}"/>
                </a:ext>
              </a:extLst>
            </p:cNvPr>
            <p:cNvSpPr>
              <a:spLocks noChangeShapeType="1"/>
            </p:cNvSpPr>
            <p:nvPr/>
          </p:nvSpPr>
          <p:spPr bwMode="auto">
            <a:xfrm>
              <a:off x="2406651" y="20304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7" name="Line 182">
              <a:extLst>
                <a:ext uri="{FF2B5EF4-FFF2-40B4-BE49-F238E27FC236}">
                  <a16:creationId xmlns:a16="http://schemas.microsoft.com/office/drawing/2014/main" id="{198E8CAE-02BA-4157-AC31-CCC52214CB8D}"/>
                </a:ext>
              </a:extLst>
            </p:cNvPr>
            <p:cNvSpPr>
              <a:spLocks noChangeShapeType="1"/>
            </p:cNvSpPr>
            <p:nvPr/>
          </p:nvSpPr>
          <p:spPr bwMode="auto">
            <a:xfrm>
              <a:off x="2411413" y="20304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8" name="Line 183">
              <a:extLst>
                <a:ext uri="{FF2B5EF4-FFF2-40B4-BE49-F238E27FC236}">
                  <a16:creationId xmlns:a16="http://schemas.microsoft.com/office/drawing/2014/main" id="{CA3DEAFF-0630-487D-9645-12D514090246}"/>
                </a:ext>
              </a:extLst>
            </p:cNvPr>
            <p:cNvSpPr>
              <a:spLocks noChangeShapeType="1"/>
            </p:cNvSpPr>
            <p:nvPr/>
          </p:nvSpPr>
          <p:spPr bwMode="auto">
            <a:xfrm>
              <a:off x="2446338" y="222408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59" name="Line 184">
              <a:extLst>
                <a:ext uri="{FF2B5EF4-FFF2-40B4-BE49-F238E27FC236}">
                  <a16:creationId xmlns:a16="http://schemas.microsoft.com/office/drawing/2014/main" id="{2CE01F89-8B34-4A82-A5F8-66A62634A8DC}"/>
                </a:ext>
              </a:extLst>
            </p:cNvPr>
            <p:cNvSpPr>
              <a:spLocks noChangeShapeType="1"/>
            </p:cNvSpPr>
            <p:nvPr/>
          </p:nvSpPr>
          <p:spPr bwMode="auto">
            <a:xfrm>
              <a:off x="2806701" y="23733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0" name="Line 185">
              <a:extLst>
                <a:ext uri="{FF2B5EF4-FFF2-40B4-BE49-F238E27FC236}">
                  <a16:creationId xmlns:a16="http://schemas.microsoft.com/office/drawing/2014/main" id="{34E9BBAC-ABA2-4A5C-835E-3B229A8B16AD}"/>
                </a:ext>
              </a:extLst>
            </p:cNvPr>
            <p:cNvSpPr>
              <a:spLocks noChangeShapeType="1"/>
            </p:cNvSpPr>
            <p:nvPr/>
          </p:nvSpPr>
          <p:spPr bwMode="auto">
            <a:xfrm>
              <a:off x="2836863" y="24241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1" name="Line 186">
              <a:extLst>
                <a:ext uri="{FF2B5EF4-FFF2-40B4-BE49-F238E27FC236}">
                  <a16:creationId xmlns:a16="http://schemas.microsoft.com/office/drawing/2014/main" id="{440B28AE-F7DD-4978-9C3B-5AD6675496A6}"/>
                </a:ext>
              </a:extLst>
            </p:cNvPr>
            <p:cNvSpPr>
              <a:spLocks noChangeShapeType="1"/>
            </p:cNvSpPr>
            <p:nvPr/>
          </p:nvSpPr>
          <p:spPr bwMode="auto">
            <a:xfrm>
              <a:off x="3235326" y="24241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2" name="Line 187">
              <a:extLst>
                <a:ext uri="{FF2B5EF4-FFF2-40B4-BE49-F238E27FC236}">
                  <a16:creationId xmlns:a16="http://schemas.microsoft.com/office/drawing/2014/main" id="{7AF17F12-748E-44E4-9733-9074BBE2286D}"/>
                </a:ext>
              </a:extLst>
            </p:cNvPr>
            <p:cNvSpPr>
              <a:spLocks noChangeShapeType="1"/>
            </p:cNvSpPr>
            <p:nvPr/>
          </p:nvSpPr>
          <p:spPr bwMode="auto">
            <a:xfrm>
              <a:off x="3327401" y="259238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3" name="Line 188">
              <a:extLst>
                <a:ext uri="{FF2B5EF4-FFF2-40B4-BE49-F238E27FC236}">
                  <a16:creationId xmlns:a16="http://schemas.microsoft.com/office/drawing/2014/main" id="{D2433E8B-578E-47C0-AF44-C7570362E27B}"/>
                </a:ext>
              </a:extLst>
            </p:cNvPr>
            <p:cNvSpPr>
              <a:spLocks noChangeShapeType="1"/>
            </p:cNvSpPr>
            <p:nvPr/>
          </p:nvSpPr>
          <p:spPr bwMode="auto">
            <a:xfrm>
              <a:off x="3373438" y="2592388"/>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4" name="Line 189">
              <a:extLst>
                <a:ext uri="{FF2B5EF4-FFF2-40B4-BE49-F238E27FC236}">
                  <a16:creationId xmlns:a16="http://schemas.microsoft.com/office/drawing/2014/main" id="{8E6DEF9F-32F1-4A6F-A2B1-C6E02B60F156}"/>
                </a:ext>
              </a:extLst>
            </p:cNvPr>
            <p:cNvSpPr>
              <a:spLocks noChangeShapeType="1"/>
            </p:cNvSpPr>
            <p:nvPr/>
          </p:nvSpPr>
          <p:spPr bwMode="auto">
            <a:xfrm>
              <a:off x="3797301" y="27162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5" name="Line 190">
              <a:extLst>
                <a:ext uri="{FF2B5EF4-FFF2-40B4-BE49-F238E27FC236}">
                  <a16:creationId xmlns:a16="http://schemas.microsoft.com/office/drawing/2014/main" id="{0FA56FD6-8240-4DDA-A150-6222F68C8CBA}"/>
                </a:ext>
              </a:extLst>
            </p:cNvPr>
            <p:cNvSpPr>
              <a:spLocks noChangeShapeType="1"/>
            </p:cNvSpPr>
            <p:nvPr/>
          </p:nvSpPr>
          <p:spPr bwMode="auto">
            <a:xfrm>
              <a:off x="3844926" y="27162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6" name="Line 191">
              <a:extLst>
                <a:ext uri="{FF2B5EF4-FFF2-40B4-BE49-F238E27FC236}">
                  <a16:creationId xmlns:a16="http://schemas.microsoft.com/office/drawing/2014/main" id="{8FEEDB26-B981-47EB-8051-9F095517120E}"/>
                </a:ext>
              </a:extLst>
            </p:cNvPr>
            <p:cNvSpPr>
              <a:spLocks noChangeShapeType="1"/>
            </p:cNvSpPr>
            <p:nvPr/>
          </p:nvSpPr>
          <p:spPr bwMode="auto">
            <a:xfrm>
              <a:off x="3875088" y="27162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7" name="Line 192">
              <a:extLst>
                <a:ext uri="{FF2B5EF4-FFF2-40B4-BE49-F238E27FC236}">
                  <a16:creationId xmlns:a16="http://schemas.microsoft.com/office/drawing/2014/main" id="{2F1B9199-A9BB-4490-9551-F552004223B5}"/>
                </a:ext>
              </a:extLst>
            </p:cNvPr>
            <p:cNvSpPr>
              <a:spLocks noChangeShapeType="1"/>
            </p:cNvSpPr>
            <p:nvPr/>
          </p:nvSpPr>
          <p:spPr bwMode="auto">
            <a:xfrm>
              <a:off x="4049713" y="27162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8" name="Line 193">
              <a:extLst>
                <a:ext uri="{FF2B5EF4-FFF2-40B4-BE49-F238E27FC236}">
                  <a16:creationId xmlns:a16="http://schemas.microsoft.com/office/drawing/2014/main" id="{37FDF343-7169-402B-9565-8EC8E4A089C3}"/>
                </a:ext>
              </a:extLst>
            </p:cNvPr>
            <p:cNvSpPr>
              <a:spLocks noChangeShapeType="1"/>
            </p:cNvSpPr>
            <p:nvPr/>
          </p:nvSpPr>
          <p:spPr bwMode="auto">
            <a:xfrm>
              <a:off x="4094163" y="2716213"/>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69" name="Line 194">
              <a:extLst>
                <a:ext uri="{FF2B5EF4-FFF2-40B4-BE49-F238E27FC236}">
                  <a16:creationId xmlns:a16="http://schemas.microsoft.com/office/drawing/2014/main" id="{AEF11DC3-B305-4C41-AF21-AA1E8E7E40E6}"/>
                </a:ext>
              </a:extLst>
            </p:cNvPr>
            <p:cNvSpPr>
              <a:spLocks noChangeShapeType="1"/>
            </p:cNvSpPr>
            <p:nvPr/>
          </p:nvSpPr>
          <p:spPr bwMode="auto">
            <a:xfrm>
              <a:off x="4171951"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0" name="Line 195">
              <a:extLst>
                <a:ext uri="{FF2B5EF4-FFF2-40B4-BE49-F238E27FC236}">
                  <a16:creationId xmlns:a16="http://schemas.microsoft.com/office/drawing/2014/main" id="{CA671ADF-52C1-4145-92E4-41BB01753F91}"/>
                </a:ext>
              </a:extLst>
            </p:cNvPr>
            <p:cNvSpPr>
              <a:spLocks noChangeShapeType="1"/>
            </p:cNvSpPr>
            <p:nvPr/>
          </p:nvSpPr>
          <p:spPr bwMode="auto">
            <a:xfrm>
              <a:off x="4310063"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1" name="Line 196">
              <a:extLst>
                <a:ext uri="{FF2B5EF4-FFF2-40B4-BE49-F238E27FC236}">
                  <a16:creationId xmlns:a16="http://schemas.microsoft.com/office/drawing/2014/main" id="{8D781C29-CC19-42F5-B892-EE104A9406C8}"/>
                </a:ext>
              </a:extLst>
            </p:cNvPr>
            <p:cNvSpPr>
              <a:spLocks noChangeShapeType="1"/>
            </p:cNvSpPr>
            <p:nvPr/>
          </p:nvSpPr>
          <p:spPr bwMode="auto">
            <a:xfrm>
              <a:off x="4427538"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2" name="Line 197">
              <a:extLst>
                <a:ext uri="{FF2B5EF4-FFF2-40B4-BE49-F238E27FC236}">
                  <a16:creationId xmlns:a16="http://schemas.microsoft.com/office/drawing/2014/main" id="{92E006F9-8DC1-49C1-AF29-C9010455724E}"/>
                </a:ext>
              </a:extLst>
            </p:cNvPr>
            <p:cNvSpPr>
              <a:spLocks noChangeShapeType="1"/>
            </p:cNvSpPr>
            <p:nvPr/>
          </p:nvSpPr>
          <p:spPr bwMode="auto">
            <a:xfrm>
              <a:off x="4519613"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3" name="Line 198">
              <a:extLst>
                <a:ext uri="{FF2B5EF4-FFF2-40B4-BE49-F238E27FC236}">
                  <a16:creationId xmlns:a16="http://schemas.microsoft.com/office/drawing/2014/main" id="{48308739-E387-468D-8765-78D861D832A8}"/>
                </a:ext>
              </a:extLst>
            </p:cNvPr>
            <p:cNvSpPr>
              <a:spLocks noChangeShapeType="1"/>
            </p:cNvSpPr>
            <p:nvPr/>
          </p:nvSpPr>
          <p:spPr bwMode="auto">
            <a:xfrm>
              <a:off x="4581526"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4" name="Line 199">
              <a:extLst>
                <a:ext uri="{FF2B5EF4-FFF2-40B4-BE49-F238E27FC236}">
                  <a16:creationId xmlns:a16="http://schemas.microsoft.com/office/drawing/2014/main" id="{70F1C08E-E96B-45C6-AC7B-19B87935263D}"/>
                </a:ext>
              </a:extLst>
            </p:cNvPr>
            <p:cNvSpPr>
              <a:spLocks noChangeShapeType="1"/>
            </p:cNvSpPr>
            <p:nvPr/>
          </p:nvSpPr>
          <p:spPr bwMode="auto">
            <a:xfrm>
              <a:off x="4591051"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5" name="Line 200">
              <a:extLst>
                <a:ext uri="{FF2B5EF4-FFF2-40B4-BE49-F238E27FC236}">
                  <a16:creationId xmlns:a16="http://schemas.microsoft.com/office/drawing/2014/main" id="{1E182B75-28A8-4876-933E-1138100B251B}"/>
                </a:ext>
              </a:extLst>
            </p:cNvPr>
            <p:cNvSpPr>
              <a:spLocks noChangeShapeType="1"/>
            </p:cNvSpPr>
            <p:nvPr/>
          </p:nvSpPr>
          <p:spPr bwMode="auto">
            <a:xfrm>
              <a:off x="4954588"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6" name="Line 201">
              <a:extLst>
                <a:ext uri="{FF2B5EF4-FFF2-40B4-BE49-F238E27FC236}">
                  <a16:creationId xmlns:a16="http://schemas.microsoft.com/office/drawing/2014/main" id="{7503B9F4-0DC9-4A7B-8516-C694F6282211}"/>
                </a:ext>
              </a:extLst>
            </p:cNvPr>
            <p:cNvSpPr>
              <a:spLocks noChangeShapeType="1"/>
            </p:cNvSpPr>
            <p:nvPr/>
          </p:nvSpPr>
          <p:spPr bwMode="auto">
            <a:xfrm>
              <a:off x="5030788"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7" name="Line 202">
              <a:extLst>
                <a:ext uri="{FF2B5EF4-FFF2-40B4-BE49-F238E27FC236}">
                  <a16:creationId xmlns:a16="http://schemas.microsoft.com/office/drawing/2014/main" id="{B7C984A4-45EE-4048-B286-CAAF99317E23}"/>
                </a:ext>
              </a:extLst>
            </p:cNvPr>
            <p:cNvSpPr>
              <a:spLocks noChangeShapeType="1"/>
            </p:cNvSpPr>
            <p:nvPr/>
          </p:nvSpPr>
          <p:spPr bwMode="auto">
            <a:xfrm>
              <a:off x="5456238"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8" name="Line 203">
              <a:extLst>
                <a:ext uri="{FF2B5EF4-FFF2-40B4-BE49-F238E27FC236}">
                  <a16:creationId xmlns:a16="http://schemas.microsoft.com/office/drawing/2014/main" id="{D0896CFD-B507-482E-8F8E-F44ABDF0FA66}"/>
                </a:ext>
              </a:extLst>
            </p:cNvPr>
            <p:cNvSpPr>
              <a:spLocks noChangeShapeType="1"/>
            </p:cNvSpPr>
            <p:nvPr/>
          </p:nvSpPr>
          <p:spPr bwMode="auto">
            <a:xfrm>
              <a:off x="5737226" y="27971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79" name="Line 204">
              <a:extLst>
                <a:ext uri="{FF2B5EF4-FFF2-40B4-BE49-F238E27FC236}">
                  <a16:creationId xmlns:a16="http://schemas.microsoft.com/office/drawing/2014/main" id="{4A8CDAFA-4608-4CD0-9A71-3D8851F40F7E}"/>
                </a:ext>
              </a:extLst>
            </p:cNvPr>
            <p:cNvSpPr>
              <a:spLocks noChangeShapeType="1"/>
            </p:cNvSpPr>
            <p:nvPr/>
          </p:nvSpPr>
          <p:spPr bwMode="auto">
            <a:xfrm>
              <a:off x="6146801" y="30384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0" name="Line 205">
              <a:extLst>
                <a:ext uri="{FF2B5EF4-FFF2-40B4-BE49-F238E27FC236}">
                  <a16:creationId xmlns:a16="http://schemas.microsoft.com/office/drawing/2014/main" id="{E0F8082D-EBAC-4A5C-A4DB-9418FF29CDF9}"/>
                </a:ext>
              </a:extLst>
            </p:cNvPr>
            <p:cNvSpPr>
              <a:spLocks noChangeShapeType="1"/>
            </p:cNvSpPr>
            <p:nvPr/>
          </p:nvSpPr>
          <p:spPr bwMode="auto">
            <a:xfrm>
              <a:off x="6275388" y="30384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1" name="Line 206">
              <a:extLst>
                <a:ext uri="{FF2B5EF4-FFF2-40B4-BE49-F238E27FC236}">
                  <a16:creationId xmlns:a16="http://schemas.microsoft.com/office/drawing/2014/main" id="{22003F6F-84B8-4645-8400-0CB5A32F496A}"/>
                </a:ext>
              </a:extLst>
            </p:cNvPr>
            <p:cNvSpPr>
              <a:spLocks noChangeShapeType="1"/>
            </p:cNvSpPr>
            <p:nvPr/>
          </p:nvSpPr>
          <p:spPr bwMode="auto">
            <a:xfrm>
              <a:off x="6284913" y="30384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sp>
          <p:nvSpPr>
            <p:cNvPr id="82" name="Line 207">
              <a:extLst>
                <a:ext uri="{FF2B5EF4-FFF2-40B4-BE49-F238E27FC236}">
                  <a16:creationId xmlns:a16="http://schemas.microsoft.com/office/drawing/2014/main" id="{22945CFA-1188-4240-90A5-93BAA3B1E147}"/>
                </a:ext>
              </a:extLst>
            </p:cNvPr>
            <p:cNvSpPr>
              <a:spLocks noChangeShapeType="1"/>
            </p:cNvSpPr>
            <p:nvPr/>
          </p:nvSpPr>
          <p:spPr bwMode="auto">
            <a:xfrm>
              <a:off x="6827838" y="3038476"/>
              <a:ext cx="0" cy="88900"/>
            </a:xfrm>
            <a:prstGeom prst="line">
              <a:avLst/>
            </a:prstGeom>
            <a:noFill/>
            <a:ln w="19050" cap="flat">
              <a:solidFill>
                <a:srgbClr val="6C203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342946">
                <a:defRPr/>
              </a:pPr>
              <a:endParaRPr lang="en-US" sz="1400" dirty="0">
                <a:solidFill>
                  <a:srgbClr val="000000"/>
                </a:solidFill>
                <a:latin typeface="Arial"/>
              </a:endParaRPr>
            </a:p>
          </p:txBody>
        </p:sp>
      </p:grpSp>
      <p:sp>
        <p:nvSpPr>
          <p:cNvPr id="131" name="Title 1">
            <a:extLst>
              <a:ext uri="{FF2B5EF4-FFF2-40B4-BE49-F238E27FC236}">
                <a16:creationId xmlns:a16="http://schemas.microsoft.com/office/drawing/2014/main" id="{73BF6984-1797-4AC2-AFBC-D1ADBA172C22}"/>
              </a:ext>
            </a:extLst>
          </p:cNvPr>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a:latin typeface="Arial" charset="0"/>
              </a:rPr>
              <a:t>Presented By John Kuruvilla at ASCO 2020</a:t>
            </a:r>
          </a:p>
        </p:txBody>
      </p:sp>
      <p:sp>
        <p:nvSpPr>
          <p:cNvPr id="132" name="Footer Placeholder 1">
            <a:extLst>
              <a:ext uri="{FF2B5EF4-FFF2-40B4-BE49-F238E27FC236}">
                <a16:creationId xmlns:a16="http://schemas.microsoft.com/office/drawing/2014/main" id="{7804EDF4-7FAC-4B80-BA48-DEDE1B20751B}"/>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348266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C4E65A-B5C4-4D75-A53F-DC48FE70DF64}"/>
              </a:ext>
            </a:extLst>
          </p:cNvPr>
          <p:cNvSpPr>
            <a:spLocks noGrp="1"/>
          </p:cNvSpPr>
          <p:nvPr>
            <p:ph type="title"/>
          </p:nvPr>
        </p:nvSpPr>
        <p:spPr/>
        <p:txBody>
          <a:bodyPr/>
          <a:lstStyle/>
          <a:p>
            <a:r>
              <a:rPr lang="pt-BR" dirty="0">
                <a:solidFill>
                  <a:srgbClr val="002060"/>
                </a:solidFill>
              </a:rPr>
              <a:t>Caso 1</a:t>
            </a:r>
            <a:endParaRPr lang="en-US" dirty="0">
              <a:solidFill>
                <a:srgbClr val="002060"/>
              </a:solidFill>
            </a:endParaRPr>
          </a:p>
        </p:txBody>
      </p:sp>
      <p:sp>
        <p:nvSpPr>
          <p:cNvPr id="3" name="Espaço Reservado para Conteúdo 2">
            <a:extLst>
              <a:ext uri="{FF2B5EF4-FFF2-40B4-BE49-F238E27FC236}">
                <a16:creationId xmlns:a16="http://schemas.microsoft.com/office/drawing/2014/main" id="{B3A13FD1-78E4-435D-9B79-7CA9351F371A}"/>
              </a:ext>
            </a:extLst>
          </p:cNvPr>
          <p:cNvSpPr>
            <a:spLocks noGrp="1"/>
          </p:cNvSpPr>
          <p:nvPr>
            <p:ph idx="1"/>
          </p:nvPr>
        </p:nvSpPr>
        <p:spPr/>
        <p:txBody>
          <a:bodyPr>
            <a:normAutofit/>
          </a:bodyPr>
          <a:lstStyle/>
          <a:p>
            <a:r>
              <a:rPr lang="pt-BR" dirty="0" err="1"/>
              <a:t>Pembro</a:t>
            </a:r>
            <a:r>
              <a:rPr lang="pt-BR" dirty="0"/>
              <a:t> x4: PR</a:t>
            </a:r>
          </a:p>
          <a:p>
            <a:r>
              <a:rPr lang="pt-BR" dirty="0" err="1"/>
              <a:t>Pembro</a:t>
            </a:r>
            <a:r>
              <a:rPr lang="pt-BR" dirty="0"/>
              <a:t> x6: CR</a:t>
            </a:r>
          </a:p>
          <a:p>
            <a:endParaRPr lang="pt-BR" dirty="0"/>
          </a:p>
          <a:p>
            <a:r>
              <a:rPr lang="pt-BR" dirty="0"/>
              <a:t>Quais próximos passos?</a:t>
            </a:r>
          </a:p>
          <a:p>
            <a:pPr lvl="1"/>
            <a:r>
              <a:rPr lang="pt-BR" dirty="0"/>
              <a:t>ASCT?</a:t>
            </a:r>
          </a:p>
          <a:p>
            <a:pPr lvl="1"/>
            <a:r>
              <a:rPr lang="pt-BR" dirty="0"/>
              <a:t>Allo?</a:t>
            </a:r>
          </a:p>
          <a:p>
            <a:pPr lvl="1"/>
            <a:r>
              <a:rPr lang="pt-BR" dirty="0"/>
              <a:t>Manter CPI?</a:t>
            </a:r>
          </a:p>
          <a:p>
            <a:endParaRPr lang="pt-BR" dirty="0"/>
          </a:p>
          <a:p>
            <a:endParaRPr lang="en-US" dirty="0"/>
          </a:p>
        </p:txBody>
      </p:sp>
      <p:sp>
        <p:nvSpPr>
          <p:cNvPr id="4" name="TextBox 3">
            <a:extLst>
              <a:ext uri="{FF2B5EF4-FFF2-40B4-BE49-F238E27FC236}">
                <a16:creationId xmlns:a16="http://schemas.microsoft.com/office/drawing/2014/main" id="{29928EC1-EDF6-413A-89F9-DEB502FFA6BC}"/>
              </a:ext>
            </a:extLst>
          </p:cNvPr>
          <p:cNvSpPr txBox="1"/>
          <p:nvPr/>
        </p:nvSpPr>
        <p:spPr>
          <a:xfrm>
            <a:off x="8616280" y="6488669"/>
            <a:ext cx="1053622" cy="276999"/>
          </a:xfrm>
          <a:prstGeom prst="rect">
            <a:avLst/>
          </a:prstGeom>
          <a:noFill/>
        </p:spPr>
        <p:txBody>
          <a:bodyPr wrap="none" rtlCol="0">
            <a:spAutoFit/>
          </a:bodyPr>
          <a:lstStyle/>
          <a:p>
            <a:pPr>
              <a:defRPr/>
            </a:pPr>
            <a:r>
              <a:rPr lang="pt-BR" sz="1200" dirty="0">
                <a:solidFill>
                  <a:prstClr val="black"/>
                </a:solidFill>
                <a:latin typeface="Calibri"/>
              </a:rPr>
              <a:t>Slide do autor</a:t>
            </a:r>
            <a:endParaRPr lang="pt-PT" sz="1200" dirty="0">
              <a:solidFill>
                <a:prstClr val="black"/>
              </a:solidFill>
              <a:latin typeface="Calibri"/>
            </a:endParaRPr>
          </a:p>
        </p:txBody>
      </p:sp>
      <p:sp>
        <p:nvSpPr>
          <p:cNvPr id="5" name="Footer Placeholder 1">
            <a:extLst>
              <a:ext uri="{FF2B5EF4-FFF2-40B4-BE49-F238E27FC236}">
                <a16:creationId xmlns:a16="http://schemas.microsoft.com/office/drawing/2014/main" id="{66E8CFEA-45D3-429F-9009-D83A9E26C982}"/>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765520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4DF0-2E8C-4DAD-9F9C-41F99B9AACCC}"/>
              </a:ext>
            </a:extLst>
          </p:cNvPr>
          <p:cNvSpPr>
            <a:spLocks noGrp="1"/>
          </p:cNvSpPr>
          <p:nvPr>
            <p:ph type="title"/>
          </p:nvPr>
        </p:nvSpPr>
        <p:spPr>
          <a:xfrm>
            <a:off x="1982790" y="1092202"/>
            <a:ext cx="5930861" cy="866775"/>
          </a:xfrm>
        </p:spPr>
        <p:txBody>
          <a:bodyPr>
            <a:noAutofit/>
          </a:bodyPr>
          <a:lstStyle/>
          <a:p>
            <a:r>
              <a:rPr lang="en-US" sz="2800" dirty="0"/>
              <a:t>Subsequent ASCT by Prior Line of Therapy</a:t>
            </a:r>
          </a:p>
        </p:txBody>
      </p:sp>
      <p:sp>
        <p:nvSpPr>
          <p:cNvPr id="5" name="Content Placeholder 4">
            <a:extLst>
              <a:ext uri="{FF2B5EF4-FFF2-40B4-BE49-F238E27FC236}">
                <a16:creationId xmlns:a16="http://schemas.microsoft.com/office/drawing/2014/main" id="{352DA3CF-2A5A-426A-94BD-ECA212FC178B}"/>
              </a:ext>
            </a:extLst>
          </p:cNvPr>
          <p:cNvSpPr>
            <a:spLocks noGrp="1"/>
          </p:cNvSpPr>
          <p:nvPr>
            <p:ph idx="1"/>
          </p:nvPr>
        </p:nvSpPr>
        <p:spPr>
          <a:xfrm>
            <a:off x="1982788" y="2257427"/>
            <a:ext cx="8234362" cy="3508375"/>
          </a:xfrm>
        </p:spPr>
        <p:txBody>
          <a:bodyPr>
            <a:normAutofit/>
          </a:bodyPr>
          <a:lstStyle/>
          <a:p>
            <a:pPr marL="172800" indent="-172800">
              <a:spcAft>
                <a:spcPts val="600"/>
              </a:spcAft>
            </a:pPr>
            <a:r>
              <a:rPr lang="en-US" sz="2000" dirty="0">
                <a:latin typeface="+mn-lt"/>
                <a:ea typeface="MS Mincho" panose="02020609040205080304" pitchFamily="49" charset="-128"/>
              </a:rPr>
              <a:t>1 prior line of therapy: 7 (25.9%) and 9 (33.3%) patients in the pembro and BV groups, respectively</a:t>
            </a:r>
          </a:p>
          <a:p>
            <a:pPr lvl="1" indent="-172800">
              <a:spcAft>
                <a:spcPts val="600"/>
              </a:spcAft>
            </a:pPr>
            <a:r>
              <a:rPr lang="en-US" sz="1600" dirty="0">
                <a:latin typeface="+mn-lt"/>
                <a:ea typeface="MS Mincho" panose="02020609040205080304" pitchFamily="49" charset="-128"/>
              </a:rPr>
              <a:t>1 (3.7%) patient in the BV group subsequently underwent allo-SCT</a:t>
            </a:r>
          </a:p>
          <a:p>
            <a:pPr marL="172800" indent="-172800">
              <a:spcAft>
                <a:spcPts val="600"/>
              </a:spcAft>
            </a:pPr>
            <a:r>
              <a:rPr lang="en-US" sz="2000" dirty="0">
                <a:latin typeface="+mn-lt"/>
                <a:ea typeface="MS Mincho" panose="02020609040205080304" pitchFamily="49" charset="-128"/>
              </a:rPr>
              <a:t>≥2 prior lines of therapy: 23 (19.0%) and 25 (20.0%) patients in the pembro and BV groups, respectively</a:t>
            </a:r>
          </a:p>
          <a:p>
            <a:pPr lvl="1" indent="-172800">
              <a:spcAft>
                <a:spcPts val="600"/>
              </a:spcAft>
            </a:pPr>
            <a:r>
              <a:rPr lang="en-US" sz="1600" dirty="0">
                <a:latin typeface="+mn-lt"/>
                <a:ea typeface="MS Mincho" panose="02020609040205080304" pitchFamily="49" charset="-128"/>
              </a:rPr>
              <a:t>14 (11.6%) patients in the pembro group and 12 (9.6%) patients in the BV subsequently underwent allo-SCT</a:t>
            </a:r>
            <a:endParaRPr lang="en-US" sz="1600" dirty="0">
              <a:latin typeface="+mn-lt"/>
            </a:endParaRPr>
          </a:p>
        </p:txBody>
      </p:sp>
      <p:sp>
        <p:nvSpPr>
          <p:cNvPr id="6" name="Text Placeholder 10">
            <a:extLst>
              <a:ext uri="{FF2B5EF4-FFF2-40B4-BE49-F238E27FC236}">
                <a16:creationId xmlns:a16="http://schemas.microsoft.com/office/drawing/2014/main" id="{9FF08E5A-F764-461D-90D8-0C6DC079E92F}"/>
              </a:ext>
            </a:extLst>
          </p:cNvPr>
          <p:cNvSpPr>
            <a:spLocks noGrp="1"/>
          </p:cNvSpPr>
          <p:nvPr>
            <p:ph type="body" sz="quarter" idx="13"/>
          </p:nvPr>
        </p:nvSpPr>
        <p:spPr>
          <a:xfrm>
            <a:off x="1524000" y="5813880"/>
            <a:ext cx="9144000" cy="186871"/>
          </a:xfrm>
        </p:spPr>
        <p:txBody>
          <a:bodyPr/>
          <a:lstStyle/>
          <a:p>
            <a:r>
              <a:rPr lang="en-GB" dirty="0"/>
              <a:t>Data cutoff: January 16, 2020. </a:t>
            </a:r>
            <a:endParaRPr lang="en-US" dirty="0"/>
          </a:p>
        </p:txBody>
      </p:sp>
      <p:sp>
        <p:nvSpPr>
          <p:cNvPr id="7" name="Title 1">
            <a:extLst>
              <a:ext uri="{FF2B5EF4-FFF2-40B4-BE49-F238E27FC236}">
                <a16:creationId xmlns:a16="http://schemas.microsoft.com/office/drawing/2014/main" id="{1C8ED188-E2B4-4079-8337-B5826D583EFC}"/>
              </a:ext>
            </a:extLst>
          </p:cNvPr>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defRPr/>
            </a:pPr>
            <a:r>
              <a:rPr lang="en-US" sz="1200" dirty="0">
                <a:latin typeface="Arial" charset="0"/>
              </a:rPr>
              <a:t>Presented By John Kuruvilla at ASH 2020</a:t>
            </a:r>
          </a:p>
        </p:txBody>
      </p:sp>
      <p:sp>
        <p:nvSpPr>
          <p:cNvPr id="8" name="Footer Placeholder 1">
            <a:extLst>
              <a:ext uri="{FF2B5EF4-FFF2-40B4-BE49-F238E27FC236}">
                <a16:creationId xmlns:a16="http://schemas.microsoft.com/office/drawing/2014/main" id="{0E677ADC-4E18-4F2D-88A2-22D03B0495D1}"/>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93072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2BD51B8-3FF0-4071-9115-112D2487DE53}"/>
              </a:ext>
            </a:extLst>
          </p:cNvPr>
          <p:cNvSpPr txBox="1">
            <a:spLocks/>
          </p:cNvSpPr>
          <p:nvPr/>
        </p:nvSpPr>
        <p:spPr>
          <a:xfrm>
            <a:off x="2279576" y="1988840"/>
            <a:ext cx="8229600" cy="312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Daytona Light" panose="020B0304030503040204" pitchFamily="34" charset="0"/>
                <a:ea typeface="Microsoft JhengHei UI Light" panose="020B03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Daytona Light" panose="020B0304030503040204" pitchFamily="34" charset="0"/>
                <a:ea typeface="Microsoft JhengHei UI Light" panose="020B03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Daytona Light" panose="020B0304030503040204" pitchFamily="34" charset="0"/>
                <a:ea typeface="Microsoft JhengHei UI Light" panose="020B03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Daytona Light" panose="020B0304030503040204" pitchFamily="34" charset="0"/>
                <a:ea typeface="Microsoft JhengHei UI Light" panose="020B0304030504040204" pitchFamily="34" charset="-12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Daytona Light" panose="020B0304030503040204" pitchFamily="34" charset="0"/>
                <a:ea typeface="Microsoft JhengHei UI Light" panose="020B03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BR" sz="2200" dirty="0">
                <a:solidFill>
                  <a:srgbClr val="1F497D">
                    <a:lumMod val="50000"/>
                  </a:srgbClr>
                </a:solidFill>
              </a:rPr>
              <a:t>Speaker: BMS, MSD</a:t>
            </a:r>
          </a:p>
          <a:p>
            <a:pPr marL="0" indent="0">
              <a:buNone/>
            </a:pPr>
            <a:endParaRPr lang="pt-BR" sz="2200" dirty="0">
              <a:solidFill>
                <a:srgbClr val="1F497D">
                  <a:lumMod val="50000"/>
                </a:srgbClr>
              </a:solidFill>
            </a:endParaRPr>
          </a:p>
          <a:p>
            <a:pPr marL="0" indent="0">
              <a:buNone/>
            </a:pPr>
            <a:endParaRPr lang="pt-BR" sz="2200" dirty="0">
              <a:solidFill>
                <a:srgbClr val="1F497D">
                  <a:lumMod val="50000"/>
                </a:srgbClr>
              </a:solidFill>
            </a:endParaRPr>
          </a:p>
        </p:txBody>
      </p:sp>
      <p:sp>
        <p:nvSpPr>
          <p:cNvPr id="5" name="Title 4">
            <a:extLst>
              <a:ext uri="{FF2B5EF4-FFF2-40B4-BE49-F238E27FC236}">
                <a16:creationId xmlns:a16="http://schemas.microsoft.com/office/drawing/2014/main" id="{946F1428-6964-492A-845B-C7D13465A4CF}"/>
              </a:ext>
            </a:extLst>
          </p:cNvPr>
          <p:cNvSpPr txBox="1">
            <a:spLocks/>
          </p:cNvSpPr>
          <p:nvPr/>
        </p:nvSpPr>
        <p:spPr>
          <a:xfrm>
            <a:off x="539827" y="692696"/>
            <a:ext cx="11071951" cy="1008112"/>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rgbClr val="002060"/>
                </a:solidFill>
                <a:latin typeface="Daytona Light" panose="020B0304030503040204" pitchFamily="34" charset="0"/>
                <a:ea typeface="Microsoft JhengHei UI Light" panose="020B0304030504040204" pitchFamily="34" charset="-120"/>
                <a:cs typeface="+mj-cs"/>
              </a:defRPr>
            </a:lvl1pPr>
          </a:lstStyle>
          <a:p>
            <a:r>
              <a:rPr lang="pt-BR" sz="3600" dirty="0">
                <a:solidFill>
                  <a:srgbClr val="1F497D">
                    <a:lumMod val="50000"/>
                  </a:srgbClr>
                </a:solidFill>
              </a:rPr>
              <a:t>Declaração de Conflitos de Interesse – Dra Talita Silveira</a:t>
            </a:r>
            <a:br>
              <a:rPr lang="pt-BR" dirty="0">
                <a:solidFill>
                  <a:srgbClr val="1F497D">
                    <a:lumMod val="50000"/>
                  </a:srgbClr>
                </a:solidFill>
              </a:rPr>
            </a:br>
            <a:r>
              <a:rPr lang="pt-BR" sz="1400" dirty="0">
                <a:solidFill>
                  <a:srgbClr val="1F497D">
                    <a:lumMod val="50000"/>
                  </a:srgbClr>
                </a:solidFill>
              </a:rPr>
              <a:t>De acordo com a resolução 1595/2000 do Conselho Federal de Medicina e com a RDC 96/2008 da ANVISA, eu declaro</a:t>
            </a:r>
          </a:p>
        </p:txBody>
      </p:sp>
      <p:sp>
        <p:nvSpPr>
          <p:cNvPr id="2" name="Footer Placeholder 1">
            <a:extLst>
              <a:ext uri="{FF2B5EF4-FFF2-40B4-BE49-F238E27FC236}">
                <a16:creationId xmlns:a16="http://schemas.microsoft.com/office/drawing/2014/main" id="{8077F510-F428-43D0-807F-AB0024A962C3}"/>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5029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5479A-B083-49CF-8101-285F12FCA995}"/>
              </a:ext>
            </a:extLst>
          </p:cNvPr>
          <p:cNvSpPr>
            <a:spLocks noGrp="1"/>
          </p:cNvSpPr>
          <p:nvPr>
            <p:ph type="title"/>
          </p:nvPr>
        </p:nvSpPr>
        <p:spPr/>
        <p:txBody>
          <a:bodyPr/>
          <a:lstStyle/>
          <a:p>
            <a:r>
              <a:rPr lang="pt-BR" dirty="0"/>
              <a:t>ASCT após CPI: O que temos de dados?</a:t>
            </a:r>
            <a:endParaRPr lang="en-US" dirty="0"/>
          </a:p>
        </p:txBody>
      </p:sp>
      <p:sp>
        <p:nvSpPr>
          <p:cNvPr id="3" name="Espaço Reservado para Conteúdo 2">
            <a:extLst>
              <a:ext uri="{FF2B5EF4-FFF2-40B4-BE49-F238E27FC236}">
                <a16:creationId xmlns:a16="http://schemas.microsoft.com/office/drawing/2014/main" id="{752FAF74-B511-491B-A93B-EED61D3CC817}"/>
              </a:ext>
            </a:extLst>
          </p:cNvPr>
          <p:cNvSpPr>
            <a:spLocks noGrp="1"/>
          </p:cNvSpPr>
          <p:nvPr>
            <p:ph idx="1"/>
          </p:nvPr>
        </p:nvSpPr>
        <p:spPr/>
        <p:txBody>
          <a:bodyPr/>
          <a:lstStyle/>
          <a:p>
            <a:endParaRPr lang="en-US"/>
          </a:p>
        </p:txBody>
      </p:sp>
      <p:sp>
        <p:nvSpPr>
          <p:cNvPr id="4" name="Espaço Reservado para Texto 3">
            <a:extLst>
              <a:ext uri="{FF2B5EF4-FFF2-40B4-BE49-F238E27FC236}">
                <a16:creationId xmlns:a16="http://schemas.microsoft.com/office/drawing/2014/main" id="{D6C56A5A-878E-4D7E-AED0-E8D2D6F0ADC7}"/>
              </a:ext>
            </a:extLst>
          </p:cNvPr>
          <p:cNvSpPr>
            <a:spLocks noGrp="1"/>
          </p:cNvSpPr>
          <p:nvPr>
            <p:ph type="body" sz="quarter" idx="13"/>
          </p:nvPr>
        </p:nvSpPr>
        <p:spPr/>
        <p:txBody>
          <a:bodyPr/>
          <a:lstStyle/>
          <a:p>
            <a:r>
              <a:rPr lang="pt-BR" dirty="0" err="1"/>
              <a:t>Merryman</a:t>
            </a:r>
            <a:r>
              <a:rPr lang="pt-BR" dirty="0"/>
              <a:t> RW et al, </a:t>
            </a:r>
            <a:r>
              <a:rPr lang="pt-BR" dirty="0" err="1"/>
              <a:t>Blood</a:t>
            </a:r>
            <a:r>
              <a:rPr lang="pt-BR" dirty="0"/>
              <a:t> </a:t>
            </a:r>
            <a:r>
              <a:rPr lang="pt-BR" dirty="0" err="1"/>
              <a:t>Advances</a:t>
            </a:r>
            <a:r>
              <a:rPr lang="pt-BR" dirty="0"/>
              <a:t> 2021</a:t>
            </a:r>
            <a:endParaRPr lang="en-US" dirty="0"/>
          </a:p>
        </p:txBody>
      </p:sp>
      <p:pic>
        <p:nvPicPr>
          <p:cNvPr id="17" name="Imagem 16">
            <a:extLst>
              <a:ext uri="{FF2B5EF4-FFF2-40B4-BE49-F238E27FC236}">
                <a16:creationId xmlns:a16="http://schemas.microsoft.com/office/drawing/2014/main" id="{AB525C18-E307-4D64-80F9-0FA6A0E0EB05}"/>
              </a:ext>
            </a:extLst>
          </p:cNvPr>
          <p:cNvPicPr>
            <a:picLocks noChangeAspect="1"/>
          </p:cNvPicPr>
          <p:nvPr/>
        </p:nvPicPr>
        <p:blipFill rotWithShape="1">
          <a:blip r:embed="rId3"/>
          <a:srcRect l="37400" t="37006" r="18500" b="27556"/>
          <a:stretch/>
        </p:blipFill>
        <p:spPr>
          <a:xfrm>
            <a:off x="1883532" y="1553153"/>
            <a:ext cx="8424936" cy="4513359"/>
          </a:xfrm>
          <a:prstGeom prst="rect">
            <a:avLst/>
          </a:prstGeom>
        </p:spPr>
      </p:pic>
      <p:sp>
        <p:nvSpPr>
          <p:cNvPr id="6" name="Footer Placeholder 1">
            <a:extLst>
              <a:ext uri="{FF2B5EF4-FFF2-40B4-BE49-F238E27FC236}">
                <a16:creationId xmlns:a16="http://schemas.microsoft.com/office/drawing/2014/main" id="{E136D226-4B37-4863-9A95-CE0204AC1142}"/>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41518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E5479A-B083-49CF-8101-285F12FCA995}"/>
              </a:ext>
            </a:extLst>
          </p:cNvPr>
          <p:cNvSpPr>
            <a:spLocks noGrp="1"/>
          </p:cNvSpPr>
          <p:nvPr>
            <p:ph type="title"/>
          </p:nvPr>
        </p:nvSpPr>
        <p:spPr/>
        <p:txBody>
          <a:bodyPr/>
          <a:lstStyle/>
          <a:p>
            <a:endParaRPr lang="en-US"/>
          </a:p>
        </p:txBody>
      </p:sp>
      <p:sp>
        <p:nvSpPr>
          <p:cNvPr id="3" name="Espaço Reservado para Conteúdo 2">
            <a:extLst>
              <a:ext uri="{FF2B5EF4-FFF2-40B4-BE49-F238E27FC236}">
                <a16:creationId xmlns:a16="http://schemas.microsoft.com/office/drawing/2014/main" id="{752FAF74-B511-491B-A93B-EED61D3CC817}"/>
              </a:ext>
            </a:extLst>
          </p:cNvPr>
          <p:cNvSpPr>
            <a:spLocks noGrp="1"/>
          </p:cNvSpPr>
          <p:nvPr>
            <p:ph idx="1"/>
          </p:nvPr>
        </p:nvSpPr>
        <p:spPr/>
        <p:txBody>
          <a:bodyPr/>
          <a:lstStyle/>
          <a:p>
            <a:endParaRPr lang="en-US" dirty="0"/>
          </a:p>
        </p:txBody>
      </p:sp>
      <p:sp>
        <p:nvSpPr>
          <p:cNvPr id="4" name="Espaço Reservado para Texto 3">
            <a:extLst>
              <a:ext uri="{FF2B5EF4-FFF2-40B4-BE49-F238E27FC236}">
                <a16:creationId xmlns:a16="http://schemas.microsoft.com/office/drawing/2014/main" id="{D6C56A5A-878E-4D7E-AED0-E8D2D6F0ADC7}"/>
              </a:ext>
            </a:extLst>
          </p:cNvPr>
          <p:cNvSpPr>
            <a:spLocks noGrp="1"/>
          </p:cNvSpPr>
          <p:nvPr>
            <p:ph type="body" sz="quarter" idx="13"/>
          </p:nvPr>
        </p:nvSpPr>
        <p:spPr/>
        <p:txBody>
          <a:bodyPr/>
          <a:lstStyle/>
          <a:p>
            <a:r>
              <a:rPr lang="pt-BR" dirty="0" err="1"/>
              <a:t>Merryman</a:t>
            </a:r>
            <a:r>
              <a:rPr lang="pt-BR" dirty="0"/>
              <a:t> RW et al, </a:t>
            </a:r>
            <a:r>
              <a:rPr lang="pt-BR" dirty="0" err="1"/>
              <a:t>Blood</a:t>
            </a:r>
            <a:r>
              <a:rPr lang="pt-BR" dirty="0"/>
              <a:t> </a:t>
            </a:r>
            <a:r>
              <a:rPr lang="pt-BR" dirty="0" err="1"/>
              <a:t>Advances</a:t>
            </a:r>
            <a:r>
              <a:rPr lang="pt-BR" dirty="0"/>
              <a:t> 2021</a:t>
            </a:r>
            <a:endParaRPr lang="en-US" dirty="0"/>
          </a:p>
        </p:txBody>
      </p:sp>
      <p:pic>
        <p:nvPicPr>
          <p:cNvPr id="6" name="Imagem 5">
            <a:extLst>
              <a:ext uri="{FF2B5EF4-FFF2-40B4-BE49-F238E27FC236}">
                <a16:creationId xmlns:a16="http://schemas.microsoft.com/office/drawing/2014/main" id="{B79BABDA-12A2-46AA-A1E8-9D97E3BC241E}"/>
              </a:ext>
            </a:extLst>
          </p:cNvPr>
          <p:cNvPicPr>
            <a:picLocks noChangeAspect="1"/>
          </p:cNvPicPr>
          <p:nvPr/>
        </p:nvPicPr>
        <p:blipFill rotWithShape="1">
          <a:blip r:embed="rId3"/>
          <a:srcRect l="37400" t="22832" r="18500" b="19808"/>
          <a:stretch/>
        </p:blipFill>
        <p:spPr>
          <a:xfrm>
            <a:off x="2567608" y="152650"/>
            <a:ext cx="7344816" cy="6368833"/>
          </a:xfrm>
          <a:prstGeom prst="rect">
            <a:avLst/>
          </a:prstGeom>
        </p:spPr>
      </p:pic>
      <p:sp>
        <p:nvSpPr>
          <p:cNvPr id="7" name="Footer Placeholder 1">
            <a:extLst>
              <a:ext uri="{FF2B5EF4-FFF2-40B4-BE49-F238E27FC236}">
                <a16:creationId xmlns:a16="http://schemas.microsoft.com/office/drawing/2014/main" id="{709F577A-3730-4DCB-AF37-5D4706E12224}"/>
              </a:ext>
            </a:extLst>
          </p:cNvPr>
          <p:cNvSpPr txBox="1">
            <a:spLocks/>
          </p:cNvSpPr>
          <p:nvPr/>
        </p:nvSpPr>
        <p:spPr>
          <a:xfrm>
            <a:off x="338525" y="6554692"/>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4154677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C4E65A-B5C4-4D75-A53F-DC48FE70DF64}"/>
              </a:ext>
            </a:extLst>
          </p:cNvPr>
          <p:cNvSpPr>
            <a:spLocks noGrp="1"/>
          </p:cNvSpPr>
          <p:nvPr>
            <p:ph type="title"/>
          </p:nvPr>
        </p:nvSpPr>
        <p:spPr/>
        <p:txBody>
          <a:bodyPr/>
          <a:lstStyle/>
          <a:p>
            <a:r>
              <a:rPr lang="pt-BR" dirty="0">
                <a:solidFill>
                  <a:srgbClr val="002060"/>
                </a:solidFill>
              </a:rPr>
              <a:t>Caso 1</a:t>
            </a:r>
            <a:endParaRPr lang="en-US" dirty="0">
              <a:solidFill>
                <a:srgbClr val="002060"/>
              </a:solidFill>
            </a:endParaRPr>
          </a:p>
        </p:txBody>
      </p:sp>
      <p:sp>
        <p:nvSpPr>
          <p:cNvPr id="3" name="Espaço Reservado para Conteúdo 2">
            <a:extLst>
              <a:ext uri="{FF2B5EF4-FFF2-40B4-BE49-F238E27FC236}">
                <a16:creationId xmlns:a16="http://schemas.microsoft.com/office/drawing/2014/main" id="{B3A13FD1-78E4-435D-9B79-7CA9351F371A}"/>
              </a:ext>
            </a:extLst>
          </p:cNvPr>
          <p:cNvSpPr>
            <a:spLocks noGrp="1"/>
          </p:cNvSpPr>
          <p:nvPr>
            <p:ph idx="1"/>
          </p:nvPr>
        </p:nvSpPr>
        <p:spPr/>
        <p:txBody>
          <a:bodyPr>
            <a:normAutofit/>
          </a:bodyPr>
          <a:lstStyle/>
          <a:p>
            <a:r>
              <a:rPr lang="pt-BR" dirty="0"/>
              <a:t>Os CPI parecem aumentar efeito de QT em LH: </a:t>
            </a:r>
          </a:p>
          <a:p>
            <a:pPr lvl="1"/>
            <a:r>
              <a:rPr lang="pt-BR" dirty="0"/>
              <a:t>2-y PFS 100% </a:t>
            </a:r>
            <a:r>
              <a:rPr lang="pt-BR" dirty="0" err="1"/>
              <a:t>Pembro</a:t>
            </a:r>
            <a:r>
              <a:rPr lang="pt-BR" dirty="0"/>
              <a:t>-AVD (Allen, </a:t>
            </a:r>
            <a:r>
              <a:rPr lang="pt-BR" dirty="0" err="1"/>
              <a:t>Blood</a:t>
            </a:r>
            <a:r>
              <a:rPr lang="pt-BR" dirty="0"/>
              <a:t> 2021)</a:t>
            </a:r>
          </a:p>
          <a:p>
            <a:pPr lvl="1"/>
            <a:r>
              <a:rPr lang="pt-BR" dirty="0"/>
              <a:t>ORR 100%, CR 95% </a:t>
            </a:r>
            <a:r>
              <a:rPr lang="pt-BR" dirty="0" err="1"/>
              <a:t>Pembro</a:t>
            </a:r>
            <a:r>
              <a:rPr lang="pt-BR" dirty="0"/>
              <a:t>-GVD (</a:t>
            </a:r>
            <a:r>
              <a:rPr lang="pt-BR" dirty="0" err="1"/>
              <a:t>Moskowitz</a:t>
            </a:r>
            <a:r>
              <a:rPr lang="pt-BR" dirty="0"/>
              <a:t>, JCO 2021)</a:t>
            </a:r>
          </a:p>
          <a:p>
            <a:pPr lvl="1"/>
            <a:endParaRPr lang="pt-BR" dirty="0"/>
          </a:p>
          <a:p>
            <a:r>
              <a:rPr lang="pt-BR" dirty="0"/>
              <a:t>ASCT parece ser uma boa opção de consolidação em pacientes com LH que recebem CPI em linhas mais precoces, em especial em pacientes respondedores</a:t>
            </a:r>
          </a:p>
          <a:p>
            <a:endParaRPr lang="pt-BR" dirty="0"/>
          </a:p>
          <a:p>
            <a:endParaRPr lang="en-US" dirty="0"/>
          </a:p>
        </p:txBody>
      </p:sp>
      <p:sp>
        <p:nvSpPr>
          <p:cNvPr id="4" name="TextBox 3">
            <a:extLst>
              <a:ext uri="{FF2B5EF4-FFF2-40B4-BE49-F238E27FC236}">
                <a16:creationId xmlns:a16="http://schemas.microsoft.com/office/drawing/2014/main" id="{4126F4F4-6C9E-4E5D-A1AA-D599CC27BC30}"/>
              </a:ext>
            </a:extLst>
          </p:cNvPr>
          <p:cNvSpPr txBox="1"/>
          <p:nvPr/>
        </p:nvSpPr>
        <p:spPr>
          <a:xfrm>
            <a:off x="8616280" y="6608386"/>
            <a:ext cx="1053622" cy="276999"/>
          </a:xfrm>
          <a:prstGeom prst="rect">
            <a:avLst/>
          </a:prstGeom>
          <a:noFill/>
        </p:spPr>
        <p:txBody>
          <a:bodyPr wrap="none" rtlCol="0">
            <a:spAutoFit/>
          </a:bodyPr>
          <a:lstStyle/>
          <a:p>
            <a:pPr>
              <a:defRPr/>
            </a:pPr>
            <a:r>
              <a:rPr lang="pt-BR" sz="1200" dirty="0">
                <a:solidFill>
                  <a:prstClr val="black"/>
                </a:solidFill>
                <a:latin typeface="Calibri"/>
              </a:rPr>
              <a:t>Slide do autor</a:t>
            </a:r>
            <a:endParaRPr lang="pt-PT" sz="1200" dirty="0">
              <a:solidFill>
                <a:prstClr val="black"/>
              </a:solidFill>
              <a:latin typeface="Calibri"/>
            </a:endParaRPr>
          </a:p>
        </p:txBody>
      </p:sp>
    </p:spTree>
    <p:extLst>
      <p:ext uri="{BB962C8B-B14F-4D97-AF65-F5344CB8AC3E}">
        <p14:creationId xmlns:p14="http://schemas.microsoft.com/office/powerpoint/2010/main" val="429191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C62B768B-51AB-8A45-B82D-6AAE4278AF69}"/>
              </a:ext>
            </a:extLst>
          </p:cNvPr>
          <p:cNvCxnSpPr>
            <a:cxnSpLocks/>
          </p:cNvCxnSpPr>
          <p:nvPr/>
        </p:nvCxnSpPr>
        <p:spPr>
          <a:xfrm flipV="1">
            <a:off x="2086948" y="1007063"/>
            <a:ext cx="18367" cy="5570200"/>
          </a:xfrm>
          <a:prstGeom prst="line">
            <a:avLst/>
          </a:prstGeom>
          <a:ln w="34925">
            <a:solidFill>
              <a:srgbClr val="4E180E"/>
            </a:solidFill>
            <a:prstDash val="dash"/>
          </a:ln>
        </p:spPr>
        <p:style>
          <a:lnRef idx="1">
            <a:schemeClr val="accent1"/>
          </a:lnRef>
          <a:fillRef idx="0">
            <a:schemeClr val="accent1"/>
          </a:fillRef>
          <a:effectRef idx="0">
            <a:schemeClr val="accent1"/>
          </a:effectRef>
          <a:fontRef idx="minor">
            <a:schemeClr val="tx1"/>
          </a:fontRef>
        </p:style>
      </p:cxnSp>
      <p:sp>
        <p:nvSpPr>
          <p:cNvPr id="9" name="Seta para a Direita 8">
            <a:extLst>
              <a:ext uri="{FF2B5EF4-FFF2-40B4-BE49-F238E27FC236}">
                <a16:creationId xmlns:a16="http://schemas.microsoft.com/office/drawing/2014/main" id="{683691DE-6816-404C-AC43-DAE835535247}"/>
              </a:ext>
            </a:extLst>
          </p:cNvPr>
          <p:cNvSpPr/>
          <p:nvPr/>
        </p:nvSpPr>
        <p:spPr>
          <a:xfrm>
            <a:off x="2690283" y="446439"/>
            <a:ext cx="8148247" cy="440266"/>
          </a:xfrm>
          <a:prstGeom prst="rightArrow">
            <a:avLst/>
          </a:prstGeom>
          <a:solidFill>
            <a:srgbClr val="4E18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lumMod val="75000"/>
                  <a:lumOff val="25000"/>
                </a:schemeClr>
              </a:solidFill>
            </a:endParaRPr>
          </a:p>
        </p:txBody>
      </p:sp>
      <p:cxnSp>
        <p:nvCxnSpPr>
          <p:cNvPr id="16" name="Conector Reto 15">
            <a:extLst>
              <a:ext uri="{FF2B5EF4-FFF2-40B4-BE49-F238E27FC236}">
                <a16:creationId xmlns:a16="http://schemas.microsoft.com/office/drawing/2014/main" id="{BB4A67BF-1EFB-974C-AE90-42A1193865A8}"/>
              </a:ext>
            </a:extLst>
          </p:cNvPr>
          <p:cNvCxnSpPr>
            <a:cxnSpLocks/>
          </p:cNvCxnSpPr>
          <p:nvPr/>
        </p:nvCxnSpPr>
        <p:spPr>
          <a:xfrm flipH="1" flipV="1">
            <a:off x="3580764"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7" name="Retângulo 26">
            <a:extLst>
              <a:ext uri="{FF2B5EF4-FFF2-40B4-BE49-F238E27FC236}">
                <a16:creationId xmlns:a16="http://schemas.microsoft.com/office/drawing/2014/main" id="{3E15D224-209B-A14A-85D6-5BD8EF9F0D6E}"/>
              </a:ext>
            </a:extLst>
          </p:cNvPr>
          <p:cNvSpPr/>
          <p:nvPr/>
        </p:nvSpPr>
        <p:spPr>
          <a:xfrm>
            <a:off x="2619824" y="1660507"/>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Edema de 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Dor</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torácica</a:t>
            </a:r>
            <a:endParaRPr lang="en-US" sz="1600" i="1" noProof="0" dirty="0">
              <a:solidFill>
                <a:schemeClr val="tx1">
                  <a:lumMod val="75000"/>
                  <a:lumOff val="25000"/>
                </a:schemeClr>
              </a:solidFill>
              <a:latin typeface="Calibri Light" panose="020F0302020204030204"/>
            </a:endParaRPr>
          </a:p>
        </p:txBody>
      </p:sp>
      <p:sp>
        <p:nvSpPr>
          <p:cNvPr id="17" name="CaixaDeTexto 16">
            <a:extLst>
              <a:ext uri="{FF2B5EF4-FFF2-40B4-BE49-F238E27FC236}">
                <a16:creationId xmlns:a16="http://schemas.microsoft.com/office/drawing/2014/main" id="{93AD607A-401D-F84A-8F45-99C11523FC68}"/>
              </a:ext>
            </a:extLst>
          </p:cNvPr>
          <p:cNvSpPr txBox="1"/>
          <p:nvPr/>
        </p:nvSpPr>
        <p:spPr>
          <a:xfrm>
            <a:off x="8903327" y="6435712"/>
            <a:ext cx="31963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Talita Silveira; Thaís Fisher</a:t>
            </a:r>
          </a:p>
        </p:txBody>
      </p:sp>
      <p:sp>
        <p:nvSpPr>
          <p:cNvPr id="2" name="Divisa 1">
            <a:extLst>
              <a:ext uri="{FF2B5EF4-FFF2-40B4-BE49-F238E27FC236}">
                <a16:creationId xmlns:a16="http://schemas.microsoft.com/office/drawing/2014/main" id="{A2BA948B-C771-224A-AC07-CEB3ABF7E783}"/>
              </a:ext>
            </a:extLst>
          </p:cNvPr>
          <p:cNvSpPr/>
          <p:nvPr/>
        </p:nvSpPr>
        <p:spPr>
          <a:xfrm>
            <a:off x="2699888"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5" name="Retângulo 4">
            <a:extLst>
              <a:ext uri="{FF2B5EF4-FFF2-40B4-BE49-F238E27FC236}">
                <a16:creationId xmlns:a16="http://schemas.microsoft.com/office/drawing/2014/main" id="{8325EE1B-8E6D-1C46-B1B3-DAC444C5CE87}"/>
              </a:ext>
            </a:extLst>
          </p:cNvPr>
          <p:cNvSpPr/>
          <p:nvPr/>
        </p:nvSpPr>
        <p:spPr>
          <a:xfrm>
            <a:off x="295108" y="2925340"/>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lumMod val="75000"/>
                    <a:lumOff val="25000"/>
                  </a:schemeClr>
                </a:solidFill>
              </a:rPr>
              <a:t>25 y/o, </a:t>
            </a:r>
            <a:r>
              <a:rPr lang="en-US" sz="1600" i="1" dirty="0" err="1">
                <a:solidFill>
                  <a:schemeClr val="tx1">
                    <a:lumMod val="75000"/>
                    <a:lumOff val="25000"/>
                  </a:schemeClr>
                </a:solidFill>
              </a:rPr>
              <a:t>masculino</a:t>
            </a:r>
            <a:r>
              <a:rPr lang="en-US" sz="1600" i="1" dirty="0">
                <a:solidFill>
                  <a:schemeClr val="tx1">
                    <a:lumMod val="75000"/>
                    <a:lumOff val="25000"/>
                  </a:schemeClr>
                </a:solidFill>
              </a:rPr>
              <a:t>, </a:t>
            </a:r>
            <a:r>
              <a:rPr lang="en-US" sz="1600" i="1" dirty="0" err="1">
                <a:solidFill>
                  <a:schemeClr val="tx1">
                    <a:lumMod val="75000"/>
                    <a:lumOff val="25000"/>
                  </a:schemeClr>
                </a:solidFill>
              </a:rPr>
              <a:t>obeso</a:t>
            </a:r>
            <a:endParaRPr kumimoji="0" lang="en-US" sz="1600" b="0" i="1"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 name="CaixaDeTexto 5">
            <a:extLst>
              <a:ext uri="{FF2B5EF4-FFF2-40B4-BE49-F238E27FC236}">
                <a16:creationId xmlns:a16="http://schemas.microsoft.com/office/drawing/2014/main" id="{6BB9E9BB-6305-CF44-A645-F1A7CEB09670}"/>
              </a:ext>
            </a:extLst>
          </p:cNvPr>
          <p:cNvSpPr txBox="1"/>
          <p:nvPr/>
        </p:nvSpPr>
        <p:spPr>
          <a:xfrm>
            <a:off x="2988097" y="1084640"/>
            <a:ext cx="1185334" cy="369332"/>
          </a:xfrm>
          <a:prstGeom prst="rect">
            <a:avLst/>
          </a:prstGeom>
          <a:noFill/>
        </p:spPr>
        <p:txBody>
          <a:bodyPr wrap="square" rtlCol="0">
            <a:spAutoFit/>
          </a:bodyPr>
          <a:lstStyle/>
          <a:p>
            <a:r>
              <a:rPr lang="pt-BR" dirty="0">
                <a:solidFill>
                  <a:schemeClr val="bg1"/>
                </a:solidFill>
              </a:rPr>
              <a:t>Abril 2022</a:t>
            </a:r>
          </a:p>
        </p:txBody>
      </p:sp>
      <p:sp>
        <p:nvSpPr>
          <p:cNvPr id="19" name="CaixaDeTexto 18">
            <a:extLst>
              <a:ext uri="{FF2B5EF4-FFF2-40B4-BE49-F238E27FC236}">
                <a16:creationId xmlns:a16="http://schemas.microsoft.com/office/drawing/2014/main" id="{53881D3A-BD43-6E4F-B0F8-E82DFE98FE34}"/>
              </a:ext>
            </a:extLst>
          </p:cNvPr>
          <p:cNvSpPr txBox="1"/>
          <p:nvPr/>
        </p:nvSpPr>
        <p:spPr>
          <a:xfrm>
            <a:off x="2676579" y="4133483"/>
            <a:ext cx="1593850" cy="369332"/>
          </a:xfrm>
          <a:prstGeom prst="rect">
            <a:avLst/>
          </a:prstGeom>
          <a:solidFill>
            <a:schemeClr val="tx1">
              <a:lumMod val="65000"/>
              <a:lumOff val="35000"/>
            </a:schemeClr>
          </a:solidFill>
        </p:spPr>
        <p:txBody>
          <a:bodyPr wrap="square" rtlCol="0">
            <a:spAutoFit/>
          </a:bodyPr>
          <a:lstStyle/>
          <a:p>
            <a:pPr algn="ctr"/>
            <a:r>
              <a:rPr lang="pt-BR" dirty="0">
                <a:solidFill>
                  <a:schemeClr val="bg1"/>
                </a:solidFill>
              </a:rPr>
              <a:t>LPM</a:t>
            </a:r>
          </a:p>
        </p:txBody>
      </p:sp>
      <p:sp>
        <p:nvSpPr>
          <p:cNvPr id="26" name="CaixaDeTexto 25">
            <a:extLst>
              <a:ext uri="{FF2B5EF4-FFF2-40B4-BE49-F238E27FC236}">
                <a16:creationId xmlns:a16="http://schemas.microsoft.com/office/drawing/2014/main" id="{E19347B0-7878-384A-B1E6-1D90E5CC0B9D}"/>
              </a:ext>
            </a:extLst>
          </p:cNvPr>
          <p:cNvSpPr txBox="1"/>
          <p:nvPr/>
        </p:nvSpPr>
        <p:spPr>
          <a:xfrm>
            <a:off x="2692329" y="4644191"/>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a:t>
            </a:r>
          </a:p>
        </p:txBody>
      </p:sp>
      <p:pic>
        <p:nvPicPr>
          <p:cNvPr id="21" name="Imagem 20">
            <a:extLst>
              <a:ext uri="{FF2B5EF4-FFF2-40B4-BE49-F238E27FC236}">
                <a16:creationId xmlns:a16="http://schemas.microsoft.com/office/drawing/2014/main" id="{31A451D3-CBC8-F44A-B4E9-508DAE2396A5}"/>
              </a:ext>
            </a:extLst>
          </p:cNvPr>
          <p:cNvPicPr>
            <a:picLocks noChangeAspect="1"/>
          </p:cNvPicPr>
          <p:nvPr/>
        </p:nvPicPr>
        <p:blipFill>
          <a:blip r:embed="rId2"/>
          <a:stretch>
            <a:fillRect/>
          </a:stretch>
        </p:blipFill>
        <p:spPr>
          <a:xfrm>
            <a:off x="517800" y="1201561"/>
            <a:ext cx="1016000" cy="1701800"/>
          </a:xfrm>
          <a:prstGeom prst="rect">
            <a:avLst/>
          </a:prstGeom>
        </p:spPr>
      </p:pic>
      <p:pic>
        <p:nvPicPr>
          <p:cNvPr id="3" name="Imagem 2">
            <a:extLst>
              <a:ext uri="{FF2B5EF4-FFF2-40B4-BE49-F238E27FC236}">
                <a16:creationId xmlns:a16="http://schemas.microsoft.com/office/drawing/2014/main" id="{8A6FFEC8-CDA3-484E-A335-A260E536BA1B}"/>
              </a:ext>
            </a:extLst>
          </p:cNvPr>
          <p:cNvPicPr>
            <a:picLocks noChangeAspect="1"/>
          </p:cNvPicPr>
          <p:nvPr/>
        </p:nvPicPr>
        <p:blipFill>
          <a:blip r:embed="rId3"/>
          <a:stretch>
            <a:fillRect/>
          </a:stretch>
        </p:blipFill>
        <p:spPr>
          <a:xfrm>
            <a:off x="4823219" y="1077561"/>
            <a:ext cx="1676400" cy="5334000"/>
          </a:xfrm>
          <a:prstGeom prst="rect">
            <a:avLst/>
          </a:prstGeom>
        </p:spPr>
      </p:pic>
      <p:pic>
        <p:nvPicPr>
          <p:cNvPr id="7" name="Imagem 6">
            <a:extLst>
              <a:ext uri="{FF2B5EF4-FFF2-40B4-BE49-F238E27FC236}">
                <a16:creationId xmlns:a16="http://schemas.microsoft.com/office/drawing/2014/main" id="{BBFA4F73-60E7-2648-8B47-E5183E71FD92}"/>
              </a:ext>
            </a:extLst>
          </p:cNvPr>
          <p:cNvPicPr>
            <a:picLocks noChangeAspect="1"/>
          </p:cNvPicPr>
          <p:nvPr/>
        </p:nvPicPr>
        <p:blipFill>
          <a:blip r:embed="rId4"/>
          <a:stretch>
            <a:fillRect/>
          </a:stretch>
        </p:blipFill>
        <p:spPr>
          <a:xfrm>
            <a:off x="8741846" y="850092"/>
            <a:ext cx="2541713" cy="1559202"/>
          </a:xfrm>
          <a:prstGeom prst="ellipse">
            <a:avLst/>
          </a:prstGeom>
        </p:spPr>
      </p:pic>
      <p:pic>
        <p:nvPicPr>
          <p:cNvPr id="10" name="Imagem 9">
            <a:extLst>
              <a:ext uri="{FF2B5EF4-FFF2-40B4-BE49-F238E27FC236}">
                <a16:creationId xmlns:a16="http://schemas.microsoft.com/office/drawing/2014/main" id="{01EC5CC7-E9B2-4446-BB74-0F36E161D771}"/>
              </a:ext>
            </a:extLst>
          </p:cNvPr>
          <p:cNvPicPr>
            <a:picLocks noChangeAspect="1"/>
          </p:cNvPicPr>
          <p:nvPr/>
        </p:nvPicPr>
        <p:blipFill>
          <a:blip r:embed="rId5"/>
          <a:stretch>
            <a:fillRect/>
          </a:stretch>
        </p:blipFill>
        <p:spPr>
          <a:xfrm>
            <a:off x="6587234" y="1077560"/>
            <a:ext cx="1658033" cy="5433993"/>
          </a:xfrm>
          <a:prstGeom prst="rect">
            <a:avLst/>
          </a:prstGeom>
        </p:spPr>
      </p:pic>
      <p:pic>
        <p:nvPicPr>
          <p:cNvPr id="11" name="Imagem 10">
            <a:extLst>
              <a:ext uri="{FF2B5EF4-FFF2-40B4-BE49-F238E27FC236}">
                <a16:creationId xmlns:a16="http://schemas.microsoft.com/office/drawing/2014/main" id="{73F869B2-C62C-634E-8167-56ED0FC27428}"/>
              </a:ext>
            </a:extLst>
          </p:cNvPr>
          <p:cNvPicPr>
            <a:picLocks noChangeAspect="1"/>
          </p:cNvPicPr>
          <p:nvPr/>
        </p:nvPicPr>
        <p:blipFill>
          <a:blip r:embed="rId6"/>
          <a:stretch>
            <a:fillRect/>
          </a:stretch>
        </p:blipFill>
        <p:spPr>
          <a:xfrm>
            <a:off x="8800792" y="2421647"/>
            <a:ext cx="2536170" cy="1559202"/>
          </a:xfrm>
          <a:prstGeom prst="ellipse">
            <a:avLst/>
          </a:prstGeom>
        </p:spPr>
      </p:pic>
      <p:cxnSp>
        <p:nvCxnSpPr>
          <p:cNvPr id="25" name="Conector Reto 24">
            <a:extLst>
              <a:ext uri="{FF2B5EF4-FFF2-40B4-BE49-F238E27FC236}">
                <a16:creationId xmlns:a16="http://schemas.microsoft.com/office/drawing/2014/main" id="{0366FAFF-BB03-8249-A240-21B8D71EA757}"/>
              </a:ext>
            </a:extLst>
          </p:cNvPr>
          <p:cNvCxnSpPr>
            <a:cxnSpLocks/>
          </p:cNvCxnSpPr>
          <p:nvPr/>
        </p:nvCxnSpPr>
        <p:spPr>
          <a:xfrm flipH="1">
            <a:off x="7461505" y="1554488"/>
            <a:ext cx="2418971" cy="690794"/>
          </a:xfrm>
          <a:prstGeom prst="line">
            <a:avLst/>
          </a:prstGeom>
          <a:ln w="349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E364A4FE-AD1C-7C4B-AB25-3C9EE6F3D5B6}"/>
              </a:ext>
            </a:extLst>
          </p:cNvPr>
          <p:cNvCxnSpPr>
            <a:cxnSpLocks/>
          </p:cNvCxnSpPr>
          <p:nvPr/>
        </p:nvCxnSpPr>
        <p:spPr>
          <a:xfrm flipH="1" flipV="1">
            <a:off x="7461505" y="2245282"/>
            <a:ext cx="2551197" cy="680058"/>
          </a:xfrm>
          <a:prstGeom prst="line">
            <a:avLst/>
          </a:prstGeom>
          <a:ln w="349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8" name="Imagem 7">
            <a:extLst>
              <a:ext uri="{FF2B5EF4-FFF2-40B4-BE49-F238E27FC236}">
                <a16:creationId xmlns:a16="http://schemas.microsoft.com/office/drawing/2014/main" id="{AF87B0FB-0D59-E94A-8817-223A1C66A07F}"/>
              </a:ext>
            </a:extLst>
          </p:cNvPr>
          <p:cNvPicPr>
            <a:picLocks noChangeAspect="1"/>
          </p:cNvPicPr>
          <p:nvPr/>
        </p:nvPicPr>
        <p:blipFill>
          <a:blip r:embed="rId7"/>
          <a:stretch>
            <a:fillRect/>
          </a:stretch>
        </p:blipFill>
        <p:spPr>
          <a:xfrm>
            <a:off x="6048344" y="3767871"/>
            <a:ext cx="5504895" cy="2760472"/>
          </a:xfrm>
          <a:prstGeom prst="rect">
            <a:avLst/>
          </a:prstGeom>
        </p:spPr>
      </p:pic>
      <p:sp>
        <p:nvSpPr>
          <p:cNvPr id="22" name="Footer Placeholder 1">
            <a:extLst>
              <a:ext uri="{FF2B5EF4-FFF2-40B4-BE49-F238E27FC236}">
                <a16:creationId xmlns:a16="http://schemas.microsoft.com/office/drawing/2014/main" id="{F896C1BC-8175-4DB9-87E2-3D68BD24116F}"/>
              </a:ext>
            </a:extLst>
          </p:cNvPr>
          <p:cNvSpPr txBox="1">
            <a:spLocks/>
          </p:cNvSpPr>
          <p:nvPr/>
        </p:nvSpPr>
        <p:spPr>
          <a:xfrm>
            <a:off x="211840" y="6411561"/>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539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2" grpId="0" animBg="1"/>
      <p:bldP spid="6" grpId="0"/>
      <p:bldP spid="19"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C62B768B-51AB-8A45-B82D-6AAE4278AF69}"/>
              </a:ext>
            </a:extLst>
          </p:cNvPr>
          <p:cNvCxnSpPr>
            <a:cxnSpLocks/>
          </p:cNvCxnSpPr>
          <p:nvPr/>
        </p:nvCxnSpPr>
        <p:spPr>
          <a:xfrm flipV="1">
            <a:off x="2086948" y="1007063"/>
            <a:ext cx="18367" cy="5570200"/>
          </a:xfrm>
          <a:prstGeom prst="line">
            <a:avLst/>
          </a:prstGeom>
          <a:ln w="34925">
            <a:solidFill>
              <a:srgbClr val="4E180E"/>
            </a:solidFill>
            <a:prstDash val="dash"/>
          </a:ln>
        </p:spPr>
        <p:style>
          <a:lnRef idx="1">
            <a:schemeClr val="accent1"/>
          </a:lnRef>
          <a:fillRef idx="0">
            <a:schemeClr val="accent1"/>
          </a:fillRef>
          <a:effectRef idx="0">
            <a:schemeClr val="accent1"/>
          </a:effectRef>
          <a:fontRef idx="minor">
            <a:schemeClr val="tx1"/>
          </a:fontRef>
        </p:style>
      </p:cxnSp>
      <p:sp>
        <p:nvSpPr>
          <p:cNvPr id="9" name="Seta para a Direita 8">
            <a:extLst>
              <a:ext uri="{FF2B5EF4-FFF2-40B4-BE49-F238E27FC236}">
                <a16:creationId xmlns:a16="http://schemas.microsoft.com/office/drawing/2014/main" id="{683691DE-6816-404C-AC43-DAE835535247}"/>
              </a:ext>
            </a:extLst>
          </p:cNvPr>
          <p:cNvSpPr/>
          <p:nvPr/>
        </p:nvSpPr>
        <p:spPr>
          <a:xfrm>
            <a:off x="2690283" y="446439"/>
            <a:ext cx="8148247" cy="440266"/>
          </a:xfrm>
          <a:prstGeom prst="rightArrow">
            <a:avLst/>
          </a:prstGeom>
          <a:solidFill>
            <a:srgbClr val="4E18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lumMod val="75000"/>
                  <a:lumOff val="25000"/>
                </a:schemeClr>
              </a:solidFill>
            </a:endParaRPr>
          </a:p>
        </p:txBody>
      </p:sp>
      <p:cxnSp>
        <p:nvCxnSpPr>
          <p:cNvPr id="16" name="Conector Reto 15">
            <a:extLst>
              <a:ext uri="{FF2B5EF4-FFF2-40B4-BE49-F238E27FC236}">
                <a16:creationId xmlns:a16="http://schemas.microsoft.com/office/drawing/2014/main" id="{BB4A67BF-1EFB-974C-AE90-42A1193865A8}"/>
              </a:ext>
            </a:extLst>
          </p:cNvPr>
          <p:cNvCxnSpPr>
            <a:cxnSpLocks/>
          </p:cNvCxnSpPr>
          <p:nvPr/>
        </p:nvCxnSpPr>
        <p:spPr>
          <a:xfrm flipH="1" flipV="1">
            <a:off x="3580764"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7" name="Retângulo 26">
            <a:extLst>
              <a:ext uri="{FF2B5EF4-FFF2-40B4-BE49-F238E27FC236}">
                <a16:creationId xmlns:a16="http://schemas.microsoft.com/office/drawing/2014/main" id="{3E15D224-209B-A14A-85D6-5BD8EF9F0D6E}"/>
              </a:ext>
            </a:extLst>
          </p:cNvPr>
          <p:cNvSpPr/>
          <p:nvPr/>
        </p:nvSpPr>
        <p:spPr>
          <a:xfrm>
            <a:off x="2619824" y="1660507"/>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Dor</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torácica</a:t>
            </a:r>
            <a:r>
              <a:rPr lang="en-US" sz="1600" i="1" dirty="0">
                <a:solidFill>
                  <a:schemeClr val="tx1">
                    <a:lumMod val="75000"/>
                    <a:lumOff val="25000"/>
                  </a:schemeClr>
                </a:solidFill>
                <a:latin typeface="Calibri Light" panose="020F0302020204030204"/>
              </a:rPr>
              <a:t> e </a:t>
            </a:r>
            <a:r>
              <a:rPr lang="en-US" sz="1600" i="1" dirty="0" err="1">
                <a:solidFill>
                  <a:schemeClr val="tx1">
                    <a:lumMod val="75000"/>
                    <a:lumOff val="25000"/>
                  </a:schemeClr>
                </a:solidFill>
                <a:latin typeface="Calibri Light" panose="020F0302020204030204"/>
              </a:rPr>
              <a:t>dispnéia</a:t>
            </a:r>
            <a:endParaRPr lang="en-US" sz="1600" i="1" noProof="0" dirty="0">
              <a:solidFill>
                <a:schemeClr val="tx1">
                  <a:lumMod val="75000"/>
                  <a:lumOff val="25000"/>
                </a:schemeClr>
              </a:solidFill>
              <a:latin typeface="Calibri Light" panose="020F0302020204030204"/>
            </a:endParaRPr>
          </a:p>
        </p:txBody>
      </p:sp>
      <p:sp>
        <p:nvSpPr>
          <p:cNvPr id="17" name="CaixaDeTexto 16">
            <a:extLst>
              <a:ext uri="{FF2B5EF4-FFF2-40B4-BE49-F238E27FC236}">
                <a16:creationId xmlns:a16="http://schemas.microsoft.com/office/drawing/2014/main" id="{93AD607A-401D-F84A-8F45-99C11523FC68}"/>
              </a:ext>
            </a:extLst>
          </p:cNvPr>
          <p:cNvSpPr txBox="1"/>
          <p:nvPr/>
        </p:nvSpPr>
        <p:spPr>
          <a:xfrm>
            <a:off x="8903327" y="6435712"/>
            <a:ext cx="31963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Talita Silveira; Thaís Fisher</a:t>
            </a:r>
          </a:p>
        </p:txBody>
      </p:sp>
      <p:sp>
        <p:nvSpPr>
          <p:cNvPr id="2" name="Divisa 1">
            <a:extLst>
              <a:ext uri="{FF2B5EF4-FFF2-40B4-BE49-F238E27FC236}">
                <a16:creationId xmlns:a16="http://schemas.microsoft.com/office/drawing/2014/main" id="{A2BA948B-C771-224A-AC07-CEB3ABF7E783}"/>
              </a:ext>
            </a:extLst>
          </p:cNvPr>
          <p:cNvSpPr/>
          <p:nvPr/>
        </p:nvSpPr>
        <p:spPr>
          <a:xfrm>
            <a:off x="2699888"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5" name="Retângulo 4">
            <a:extLst>
              <a:ext uri="{FF2B5EF4-FFF2-40B4-BE49-F238E27FC236}">
                <a16:creationId xmlns:a16="http://schemas.microsoft.com/office/drawing/2014/main" id="{8325EE1B-8E6D-1C46-B1B3-DAC444C5CE87}"/>
              </a:ext>
            </a:extLst>
          </p:cNvPr>
          <p:cNvSpPr/>
          <p:nvPr/>
        </p:nvSpPr>
        <p:spPr>
          <a:xfrm>
            <a:off x="295108" y="2925340"/>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lumMod val="75000"/>
                    <a:lumOff val="25000"/>
                  </a:schemeClr>
                </a:solidFill>
              </a:rPr>
              <a:t>25 y/o, </a:t>
            </a:r>
            <a:r>
              <a:rPr lang="en-US" sz="1600" i="1" dirty="0" err="1">
                <a:solidFill>
                  <a:schemeClr val="tx1">
                    <a:lumMod val="75000"/>
                    <a:lumOff val="25000"/>
                  </a:schemeClr>
                </a:solidFill>
              </a:rPr>
              <a:t>masculino</a:t>
            </a:r>
            <a:r>
              <a:rPr lang="en-US" sz="1600" i="1" dirty="0">
                <a:solidFill>
                  <a:schemeClr val="tx1">
                    <a:lumMod val="75000"/>
                    <a:lumOff val="25000"/>
                  </a:schemeClr>
                </a:solidFill>
              </a:rPr>
              <a:t>, </a:t>
            </a:r>
            <a:r>
              <a:rPr lang="en-US" sz="1600" i="1" dirty="0" err="1">
                <a:solidFill>
                  <a:schemeClr val="tx1">
                    <a:lumMod val="75000"/>
                    <a:lumOff val="25000"/>
                  </a:schemeClr>
                </a:solidFill>
              </a:rPr>
              <a:t>obeso</a:t>
            </a:r>
            <a:endParaRPr kumimoji="0" lang="en-US" sz="1600" b="0" i="1"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 name="CaixaDeTexto 5">
            <a:extLst>
              <a:ext uri="{FF2B5EF4-FFF2-40B4-BE49-F238E27FC236}">
                <a16:creationId xmlns:a16="http://schemas.microsoft.com/office/drawing/2014/main" id="{6BB9E9BB-6305-CF44-A645-F1A7CEB09670}"/>
              </a:ext>
            </a:extLst>
          </p:cNvPr>
          <p:cNvSpPr txBox="1"/>
          <p:nvPr/>
        </p:nvSpPr>
        <p:spPr>
          <a:xfrm>
            <a:off x="2988097" y="1084640"/>
            <a:ext cx="1185334" cy="369332"/>
          </a:xfrm>
          <a:prstGeom prst="rect">
            <a:avLst/>
          </a:prstGeom>
          <a:noFill/>
        </p:spPr>
        <p:txBody>
          <a:bodyPr wrap="square" rtlCol="0">
            <a:spAutoFit/>
          </a:bodyPr>
          <a:lstStyle/>
          <a:p>
            <a:r>
              <a:rPr lang="pt-BR" dirty="0">
                <a:solidFill>
                  <a:schemeClr val="bg1"/>
                </a:solidFill>
              </a:rPr>
              <a:t>Abril 2022</a:t>
            </a:r>
          </a:p>
        </p:txBody>
      </p:sp>
      <p:sp>
        <p:nvSpPr>
          <p:cNvPr id="19" name="CaixaDeTexto 18">
            <a:extLst>
              <a:ext uri="{FF2B5EF4-FFF2-40B4-BE49-F238E27FC236}">
                <a16:creationId xmlns:a16="http://schemas.microsoft.com/office/drawing/2014/main" id="{53881D3A-BD43-6E4F-B0F8-E82DFE98FE34}"/>
              </a:ext>
            </a:extLst>
          </p:cNvPr>
          <p:cNvSpPr txBox="1"/>
          <p:nvPr/>
        </p:nvSpPr>
        <p:spPr>
          <a:xfrm>
            <a:off x="2676579" y="4133483"/>
            <a:ext cx="1593850" cy="369332"/>
          </a:xfrm>
          <a:prstGeom prst="rect">
            <a:avLst/>
          </a:prstGeom>
          <a:solidFill>
            <a:schemeClr val="tx1">
              <a:lumMod val="65000"/>
              <a:lumOff val="35000"/>
            </a:schemeClr>
          </a:solidFill>
        </p:spPr>
        <p:txBody>
          <a:bodyPr wrap="square" rtlCol="0">
            <a:spAutoFit/>
          </a:bodyPr>
          <a:lstStyle/>
          <a:p>
            <a:pPr algn="ctr"/>
            <a:r>
              <a:rPr lang="pt-BR" dirty="0">
                <a:solidFill>
                  <a:schemeClr val="bg1"/>
                </a:solidFill>
              </a:rPr>
              <a:t>LPM</a:t>
            </a:r>
          </a:p>
        </p:txBody>
      </p:sp>
      <p:sp>
        <p:nvSpPr>
          <p:cNvPr id="26" name="CaixaDeTexto 25">
            <a:extLst>
              <a:ext uri="{FF2B5EF4-FFF2-40B4-BE49-F238E27FC236}">
                <a16:creationId xmlns:a16="http://schemas.microsoft.com/office/drawing/2014/main" id="{E19347B0-7878-384A-B1E6-1D90E5CC0B9D}"/>
              </a:ext>
            </a:extLst>
          </p:cNvPr>
          <p:cNvSpPr txBox="1"/>
          <p:nvPr/>
        </p:nvSpPr>
        <p:spPr>
          <a:xfrm>
            <a:off x="2692329" y="4644191"/>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a:t>
            </a:r>
          </a:p>
        </p:txBody>
      </p:sp>
      <p:pic>
        <p:nvPicPr>
          <p:cNvPr id="21" name="Imagem 20">
            <a:extLst>
              <a:ext uri="{FF2B5EF4-FFF2-40B4-BE49-F238E27FC236}">
                <a16:creationId xmlns:a16="http://schemas.microsoft.com/office/drawing/2014/main" id="{31A451D3-CBC8-F44A-B4E9-508DAE2396A5}"/>
              </a:ext>
            </a:extLst>
          </p:cNvPr>
          <p:cNvPicPr>
            <a:picLocks noChangeAspect="1"/>
          </p:cNvPicPr>
          <p:nvPr/>
        </p:nvPicPr>
        <p:blipFill>
          <a:blip r:embed="rId2"/>
          <a:stretch>
            <a:fillRect/>
          </a:stretch>
        </p:blipFill>
        <p:spPr>
          <a:xfrm>
            <a:off x="517800" y="1201561"/>
            <a:ext cx="1016000" cy="1701800"/>
          </a:xfrm>
          <a:prstGeom prst="rect">
            <a:avLst/>
          </a:prstGeom>
        </p:spPr>
      </p:pic>
      <p:cxnSp>
        <p:nvCxnSpPr>
          <p:cNvPr id="22" name="Conector Reto 21">
            <a:extLst>
              <a:ext uri="{FF2B5EF4-FFF2-40B4-BE49-F238E27FC236}">
                <a16:creationId xmlns:a16="http://schemas.microsoft.com/office/drawing/2014/main" id="{E6E9505C-C929-AB4C-85EF-B0F91048D588}"/>
              </a:ext>
            </a:extLst>
          </p:cNvPr>
          <p:cNvCxnSpPr>
            <a:cxnSpLocks/>
          </p:cNvCxnSpPr>
          <p:nvPr/>
        </p:nvCxnSpPr>
        <p:spPr>
          <a:xfrm flipH="1" flipV="1">
            <a:off x="5426489"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3" name="Divisa 22">
            <a:extLst>
              <a:ext uri="{FF2B5EF4-FFF2-40B4-BE49-F238E27FC236}">
                <a16:creationId xmlns:a16="http://schemas.microsoft.com/office/drawing/2014/main" id="{3BA5B6E7-DDED-524B-994F-01254888C7C7}"/>
              </a:ext>
            </a:extLst>
          </p:cNvPr>
          <p:cNvSpPr/>
          <p:nvPr/>
        </p:nvSpPr>
        <p:spPr>
          <a:xfrm>
            <a:off x="4545613"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4" name="CaixaDeTexto 23">
            <a:extLst>
              <a:ext uri="{FF2B5EF4-FFF2-40B4-BE49-F238E27FC236}">
                <a16:creationId xmlns:a16="http://schemas.microsoft.com/office/drawing/2014/main" id="{A7C4A380-6EC6-A04A-A6CC-7E84081DDEEE}"/>
              </a:ext>
            </a:extLst>
          </p:cNvPr>
          <p:cNvSpPr txBox="1"/>
          <p:nvPr/>
        </p:nvSpPr>
        <p:spPr>
          <a:xfrm>
            <a:off x="4833822" y="1084640"/>
            <a:ext cx="1185334" cy="369332"/>
          </a:xfrm>
          <a:prstGeom prst="rect">
            <a:avLst/>
          </a:prstGeom>
          <a:noFill/>
        </p:spPr>
        <p:txBody>
          <a:bodyPr wrap="square" rtlCol="0">
            <a:spAutoFit/>
          </a:bodyPr>
          <a:lstStyle/>
          <a:p>
            <a:r>
              <a:rPr lang="pt-BR" dirty="0">
                <a:solidFill>
                  <a:schemeClr val="bg1"/>
                </a:solidFill>
              </a:rPr>
              <a:t>May 2022</a:t>
            </a:r>
          </a:p>
        </p:txBody>
      </p:sp>
      <p:sp>
        <p:nvSpPr>
          <p:cNvPr id="28" name="Retângulo 27">
            <a:extLst>
              <a:ext uri="{FF2B5EF4-FFF2-40B4-BE49-F238E27FC236}">
                <a16:creationId xmlns:a16="http://schemas.microsoft.com/office/drawing/2014/main" id="{1A66F42A-AAB0-D84C-AC9F-BC57661C8ED1}"/>
              </a:ext>
            </a:extLst>
          </p:cNvPr>
          <p:cNvSpPr/>
          <p:nvPr/>
        </p:nvSpPr>
        <p:spPr>
          <a:xfrm>
            <a:off x="4617470" y="1660507"/>
            <a:ext cx="186018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RC </a:t>
            </a:r>
            <a:r>
              <a:rPr lang="en-US" sz="1600" i="1" noProof="0" dirty="0" err="1">
                <a:solidFill>
                  <a:schemeClr val="tx1">
                    <a:lumMod val="75000"/>
                    <a:lumOff val="25000"/>
                  </a:schemeClr>
                </a:solidFill>
                <a:latin typeface="Calibri Light" panose="020F0302020204030204"/>
              </a:rPr>
              <a:t>apos</a:t>
            </a:r>
            <a:r>
              <a:rPr lang="en-US" sz="1600" i="1" noProof="0" dirty="0">
                <a:solidFill>
                  <a:schemeClr val="tx1">
                    <a:lumMod val="75000"/>
                    <a:lumOff val="25000"/>
                  </a:schemeClr>
                </a:solidFill>
                <a:latin typeface="Calibri Light" panose="020F0302020204030204"/>
              </a:rPr>
              <a:t> C3</a:t>
            </a:r>
          </a:p>
        </p:txBody>
      </p:sp>
      <p:sp>
        <p:nvSpPr>
          <p:cNvPr id="30" name="CaixaDeTexto 29">
            <a:extLst>
              <a:ext uri="{FF2B5EF4-FFF2-40B4-BE49-F238E27FC236}">
                <a16:creationId xmlns:a16="http://schemas.microsoft.com/office/drawing/2014/main" id="{C69EA6E3-30FF-4C4A-9534-6F08D1C99940}"/>
              </a:ext>
            </a:extLst>
          </p:cNvPr>
          <p:cNvSpPr txBox="1"/>
          <p:nvPr/>
        </p:nvSpPr>
        <p:spPr>
          <a:xfrm>
            <a:off x="4617470" y="4133483"/>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 x3 </a:t>
            </a:r>
          </a:p>
        </p:txBody>
      </p:sp>
      <p:pic>
        <p:nvPicPr>
          <p:cNvPr id="8" name="Imagem 7">
            <a:extLst>
              <a:ext uri="{FF2B5EF4-FFF2-40B4-BE49-F238E27FC236}">
                <a16:creationId xmlns:a16="http://schemas.microsoft.com/office/drawing/2014/main" id="{E6476C58-90F7-114E-8F28-147363D1186E}"/>
              </a:ext>
            </a:extLst>
          </p:cNvPr>
          <p:cNvPicPr>
            <a:picLocks noChangeAspect="1"/>
          </p:cNvPicPr>
          <p:nvPr/>
        </p:nvPicPr>
        <p:blipFill>
          <a:blip r:embed="rId3"/>
          <a:stretch>
            <a:fillRect/>
          </a:stretch>
        </p:blipFill>
        <p:spPr>
          <a:xfrm>
            <a:off x="6461783" y="1078346"/>
            <a:ext cx="1924703" cy="5165725"/>
          </a:xfrm>
          <a:prstGeom prst="rect">
            <a:avLst/>
          </a:prstGeom>
        </p:spPr>
      </p:pic>
      <p:pic>
        <p:nvPicPr>
          <p:cNvPr id="12" name="Imagem 11">
            <a:extLst>
              <a:ext uri="{FF2B5EF4-FFF2-40B4-BE49-F238E27FC236}">
                <a16:creationId xmlns:a16="http://schemas.microsoft.com/office/drawing/2014/main" id="{CB9818B9-653A-4141-8B2E-074FC35A0A38}"/>
              </a:ext>
            </a:extLst>
          </p:cNvPr>
          <p:cNvPicPr>
            <a:picLocks noChangeAspect="1"/>
          </p:cNvPicPr>
          <p:nvPr/>
        </p:nvPicPr>
        <p:blipFill>
          <a:blip r:embed="rId4"/>
          <a:stretch>
            <a:fillRect/>
          </a:stretch>
        </p:blipFill>
        <p:spPr>
          <a:xfrm>
            <a:off x="8575406" y="1078346"/>
            <a:ext cx="1565591" cy="5007746"/>
          </a:xfrm>
          <a:prstGeom prst="rect">
            <a:avLst/>
          </a:prstGeom>
        </p:spPr>
      </p:pic>
      <p:pic>
        <p:nvPicPr>
          <p:cNvPr id="13" name="Imagem 12">
            <a:extLst>
              <a:ext uri="{FF2B5EF4-FFF2-40B4-BE49-F238E27FC236}">
                <a16:creationId xmlns:a16="http://schemas.microsoft.com/office/drawing/2014/main" id="{204B8CEF-5A45-0A43-9D6F-58262E9CBF19}"/>
              </a:ext>
            </a:extLst>
          </p:cNvPr>
          <p:cNvPicPr>
            <a:picLocks noChangeAspect="1"/>
          </p:cNvPicPr>
          <p:nvPr/>
        </p:nvPicPr>
        <p:blipFill>
          <a:blip r:embed="rId5"/>
          <a:stretch>
            <a:fillRect/>
          </a:stretch>
        </p:blipFill>
        <p:spPr>
          <a:xfrm>
            <a:off x="6614402" y="4888334"/>
            <a:ext cx="4445051" cy="1447772"/>
          </a:xfrm>
          <a:prstGeom prst="rect">
            <a:avLst/>
          </a:prstGeom>
        </p:spPr>
      </p:pic>
      <p:sp>
        <p:nvSpPr>
          <p:cNvPr id="25" name="Footer Placeholder 1">
            <a:extLst>
              <a:ext uri="{FF2B5EF4-FFF2-40B4-BE49-F238E27FC236}">
                <a16:creationId xmlns:a16="http://schemas.microsoft.com/office/drawing/2014/main" id="{03B08CC2-6D81-4EF7-B0A6-1A40743C3E33}"/>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51929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8"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to 3">
            <a:extLst>
              <a:ext uri="{FF2B5EF4-FFF2-40B4-BE49-F238E27FC236}">
                <a16:creationId xmlns:a16="http://schemas.microsoft.com/office/drawing/2014/main" id="{C62B768B-51AB-8A45-B82D-6AAE4278AF69}"/>
              </a:ext>
            </a:extLst>
          </p:cNvPr>
          <p:cNvCxnSpPr>
            <a:cxnSpLocks/>
          </p:cNvCxnSpPr>
          <p:nvPr/>
        </p:nvCxnSpPr>
        <p:spPr>
          <a:xfrm flipV="1">
            <a:off x="2086948" y="1007063"/>
            <a:ext cx="18367" cy="5570200"/>
          </a:xfrm>
          <a:prstGeom prst="line">
            <a:avLst/>
          </a:prstGeom>
          <a:ln w="34925">
            <a:solidFill>
              <a:srgbClr val="4E180E"/>
            </a:solidFill>
            <a:prstDash val="dash"/>
          </a:ln>
        </p:spPr>
        <p:style>
          <a:lnRef idx="1">
            <a:schemeClr val="accent1"/>
          </a:lnRef>
          <a:fillRef idx="0">
            <a:schemeClr val="accent1"/>
          </a:fillRef>
          <a:effectRef idx="0">
            <a:schemeClr val="accent1"/>
          </a:effectRef>
          <a:fontRef idx="minor">
            <a:schemeClr val="tx1"/>
          </a:fontRef>
        </p:style>
      </p:cxnSp>
      <p:sp>
        <p:nvSpPr>
          <p:cNvPr id="9" name="Seta para a Direita 8">
            <a:extLst>
              <a:ext uri="{FF2B5EF4-FFF2-40B4-BE49-F238E27FC236}">
                <a16:creationId xmlns:a16="http://schemas.microsoft.com/office/drawing/2014/main" id="{683691DE-6816-404C-AC43-DAE835535247}"/>
              </a:ext>
            </a:extLst>
          </p:cNvPr>
          <p:cNvSpPr/>
          <p:nvPr/>
        </p:nvSpPr>
        <p:spPr>
          <a:xfrm>
            <a:off x="2690283" y="446439"/>
            <a:ext cx="8148247" cy="440266"/>
          </a:xfrm>
          <a:prstGeom prst="rightArrow">
            <a:avLst/>
          </a:prstGeom>
          <a:solidFill>
            <a:srgbClr val="4E18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lumMod val="75000"/>
                  <a:lumOff val="25000"/>
                </a:schemeClr>
              </a:solidFill>
            </a:endParaRPr>
          </a:p>
        </p:txBody>
      </p:sp>
      <p:cxnSp>
        <p:nvCxnSpPr>
          <p:cNvPr id="16" name="Conector Reto 15">
            <a:extLst>
              <a:ext uri="{FF2B5EF4-FFF2-40B4-BE49-F238E27FC236}">
                <a16:creationId xmlns:a16="http://schemas.microsoft.com/office/drawing/2014/main" id="{BB4A67BF-1EFB-974C-AE90-42A1193865A8}"/>
              </a:ext>
            </a:extLst>
          </p:cNvPr>
          <p:cNvCxnSpPr>
            <a:cxnSpLocks/>
          </p:cNvCxnSpPr>
          <p:nvPr/>
        </p:nvCxnSpPr>
        <p:spPr>
          <a:xfrm flipH="1" flipV="1">
            <a:off x="3580764"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7" name="Retângulo 26">
            <a:extLst>
              <a:ext uri="{FF2B5EF4-FFF2-40B4-BE49-F238E27FC236}">
                <a16:creationId xmlns:a16="http://schemas.microsoft.com/office/drawing/2014/main" id="{3E15D224-209B-A14A-85D6-5BD8EF9F0D6E}"/>
              </a:ext>
            </a:extLst>
          </p:cNvPr>
          <p:cNvSpPr/>
          <p:nvPr/>
        </p:nvSpPr>
        <p:spPr>
          <a:xfrm>
            <a:off x="2619824" y="1660507"/>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Dor</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torácica</a:t>
            </a:r>
            <a:r>
              <a:rPr lang="en-US" sz="1600" i="1" dirty="0">
                <a:solidFill>
                  <a:schemeClr val="tx1">
                    <a:lumMod val="75000"/>
                    <a:lumOff val="25000"/>
                  </a:schemeClr>
                </a:solidFill>
                <a:latin typeface="Calibri Light" panose="020F0302020204030204"/>
              </a:rPr>
              <a:t> e </a:t>
            </a:r>
            <a:r>
              <a:rPr lang="en-US" sz="1600" i="1" dirty="0" err="1">
                <a:solidFill>
                  <a:schemeClr val="tx1">
                    <a:lumMod val="75000"/>
                    <a:lumOff val="25000"/>
                  </a:schemeClr>
                </a:solidFill>
                <a:latin typeface="Calibri Light" panose="020F0302020204030204"/>
              </a:rPr>
              <a:t>dispnéia</a:t>
            </a:r>
            <a:endParaRPr lang="en-US" sz="1600" i="1" noProof="0" dirty="0">
              <a:solidFill>
                <a:schemeClr val="tx1">
                  <a:lumMod val="75000"/>
                  <a:lumOff val="25000"/>
                </a:schemeClr>
              </a:solidFill>
              <a:latin typeface="Calibri Light" panose="020F0302020204030204"/>
            </a:endParaRPr>
          </a:p>
        </p:txBody>
      </p:sp>
      <p:sp>
        <p:nvSpPr>
          <p:cNvPr id="17" name="CaixaDeTexto 16">
            <a:extLst>
              <a:ext uri="{FF2B5EF4-FFF2-40B4-BE49-F238E27FC236}">
                <a16:creationId xmlns:a16="http://schemas.microsoft.com/office/drawing/2014/main" id="{93AD607A-401D-F84A-8F45-99C11523FC68}"/>
              </a:ext>
            </a:extLst>
          </p:cNvPr>
          <p:cNvSpPr txBox="1"/>
          <p:nvPr/>
        </p:nvSpPr>
        <p:spPr>
          <a:xfrm>
            <a:off x="8903327" y="6435712"/>
            <a:ext cx="319638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Talita Silveira; </a:t>
            </a:r>
            <a:r>
              <a:rPr lang="pt-BR" sz="1400" i="1" dirty="0" err="1">
                <a:solidFill>
                  <a:schemeClr val="tx1">
                    <a:lumMod val="75000"/>
                    <a:lumOff val="25000"/>
                  </a:schemeClr>
                </a:solidFill>
                <a:latin typeface="Calibri" panose="020F0502020204030204"/>
              </a:rPr>
              <a:t>T</a:t>
            </a:r>
            <a:r>
              <a:rPr kumimoji="0" lang="pt-BR" sz="1400" b="0" i="1"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mn-cs"/>
              </a:rPr>
              <a:t>haís</a:t>
            </a:r>
            <a:r>
              <a:rPr kumimoji="0" lang="pt-BR" sz="1400" b="0" i="1"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 Fisher </a:t>
            </a:r>
          </a:p>
        </p:txBody>
      </p:sp>
      <p:sp>
        <p:nvSpPr>
          <p:cNvPr id="2" name="Divisa 1">
            <a:extLst>
              <a:ext uri="{FF2B5EF4-FFF2-40B4-BE49-F238E27FC236}">
                <a16:creationId xmlns:a16="http://schemas.microsoft.com/office/drawing/2014/main" id="{A2BA948B-C771-224A-AC07-CEB3ABF7E783}"/>
              </a:ext>
            </a:extLst>
          </p:cNvPr>
          <p:cNvSpPr/>
          <p:nvPr/>
        </p:nvSpPr>
        <p:spPr>
          <a:xfrm>
            <a:off x="2699888"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5" name="Retângulo 4">
            <a:extLst>
              <a:ext uri="{FF2B5EF4-FFF2-40B4-BE49-F238E27FC236}">
                <a16:creationId xmlns:a16="http://schemas.microsoft.com/office/drawing/2014/main" id="{8325EE1B-8E6D-1C46-B1B3-DAC444C5CE87}"/>
              </a:ext>
            </a:extLst>
          </p:cNvPr>
          <p:cNvSpPr/>
          <p:nvPr/>
        </p:nvSpPr>
        <p:spPr>
          <a:xfrm>
            <a:off x="295108" y="2925340"/>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lumMod val="75000"/>
                    <a:lumOff val="25000"/>
                  </a:schemeClr>
                </a:solidFill>
              </a:rPr>
              <a:t>25 y/o, </a:t>
            </a:r>
            <a:r>
              <a:rPr lang="en-US" sz="1600" i="1" dirty="0" err="1">
                <a:solidFill>
                  <a:schemeClr val="tx1">
                    <a:lumMod val="75000"/>
                    <a:lumOff val="25000"/>
                  </a:schemeClr>
                </a:solidFill>
              </a:rPr>
              <a:t>masculino</a:t>
            </a:r>
            <a:r>
              <a:rPr lang="en-US" sz="1600" i="1" dirty="0">
                <a:solidFill>
                  <a:schemeClr val="tx1">
                    <a:lumMod val="75000"/>
                    <a:lumOff val="25000"/>
                  </a:schemeClr>
                </a:solidFill>
              </a:rPr>
              <a:t>, </a:t>
            </a:r>
            <a:r>
              <a:rPr lang="en-US" sz="1600" i="1" dirty="0" err="1">
                <a:solidFill>
                  <a:schemeClr val="tx1">
                    <a:lumMod val="75000"/>
                    <a:lumOff val="25000"/>
                  </a:schemeClr>
                </a:solidFill>
              </a:rPr>
              <a:t>obeso</a:t>
            </a:r>
            <a:endParaRPr kumimoji="0" lang="en-US" sz="1600" b="0" i="1" u="none" strike="noStrike" kern="1200" cap="none" spc="0" normalizeH="0" baseline="0" noProof="0" dirty="0">
              <a:ln>
                <a:noFill/>
              </a:ln>
              <a:solidFill>
                <a:schemeClr val="tx1">
                  <a:lumMod val="75000"/>
                  <a:lumOff val="25000"/>
                </a:schemeClr>
              </a:solidFill>
              <a:effectLst/>
              <a:uLnTx/>
              <a:uFillTx/>
              <a:ea typeface="+mn-ea"/>
              <a:cs typeface="+mn-cs"/>
            </a:endParaRPr>
          </a:p>
        </p:txBody>
      </p:sp>
      <p:sp>
        <p:nvSpPr>
          <p:cNvPr id="6" name="CaixaDeTexto 5">
            <a:extLst>
              <a:ext uri="{FF2B5EF4-FFF2-40B4-BE49-F238E27FC236}">
                <a16:creationId xmlns:a16="http://schemas.microsoft.com/office/drawing/2014/main" id="{6BB9E9BB-6305-CF44-A645-F1A7CEB09670}"/>
              </a:ext>
            </a:extLst>
          </p:cNvPr>
          <p:cNvSpPr txBox="1"/>
          <p:nvPr/>
        </p:nvSpPr>
        <p:spPr>
          <a:xfrm>
            <a:off x="2988097" y="1084640"/>
            <a:ext cx="1185334" cy="369332"/>
          </a:xfrm>
          <a:prstGeom prst="rect">
            <a:avLst/>
          </a:prstGeom>
          <a:noFill/>
        </p:spPr>
        <p:txBody>
          <a:bodyPr wrap="square" rtlCol="0">
            <a:spAutoFit/>
          </a:bodyPr>
          <a:lstStyle/>
          <a:p>
            <a:r>
              <a:rPr lang="pt-BR" dirty="0">
                <a:solidFill>
                  <a:schemeClr val="bg1"/>
                </a:solidFill>
              </a:rPr>
              <a:t>Abril 2022</a:t>
            </a:r>
          </a:p>
        </p:txBody>
      </p:sp>
      <p:sp>
        <p:nvSpPr>
          <p:cNvPr id="19" name="CaixaDeTexto 18">
            <a:extLst>
              <a:ext uri="{FF2B5EF4-FFF2-40B4-BE49-F238E27FC236}">
                <a16:creationId xmlns:a16="http://schemas.microsoft.com/office/drawing/2014/main" id="{53881D3A-BD43-6E4F-B0F8-E82DFE98FE34}"/>
              </a:ext>
            </a:extLst>
          </p:cNvPr>
          <p:cNvSpPr txBox="1"/>
          <p:nvPr/>
        </p:nvSpPr>
        <p:spPr>
          <a:xfrm>
            <a:off x="2676579" y="4133483"/>
            <a:ext cx="1593850" cy="369332"/>
          </a:xfrm>
          <a:prstGeom prst="rect">
            <a:avLst/>
          </a:prstGeom>
          <a:solidFill>
            <a:schemeClr val="tx1">
              <a:lumMod val="65000"/>
              <a:lumOff val="35000"/>
            </a:schemeClr>
          </a:solidFill>
        </p:spPr>
        <p:txBody>
          <a:bodyPr wrap="square" rtlCol="0">
            <a:spAutoFit/>
          </a:bodyPr>
          <a:lstStyle/>
          <a:p>
            <a:pPr algn="ctr"/>
            <a:r>
              <a:rPr lang="pt-BR" dirty="0">
                <a:solidFill>
                  <a:schemeClr val="bg1"/>
                </a:solidFill>
              </a:rPr>
              <a:t>LPM</a:t>
            </a:r>
          </a:p>
        </p:txBody>
      </p:sp>
      <p:sp>
        <p:nvSpPr>
          <p:cNvPr id="26" name="CaixaDeTexto 25">
            <a:extLst>
              <a:ext uri="{FF2B5EF4-FFF2-40B4-BE49-F238E27FC236}">
                <a16:creationId xmlns:a16="http://schemas.microsoft.com/office/drawing/2014/main" id="{E19347B0-7878-384A-B1E6-1D90E5CC0B9D}"/>
              </a:ext>
            </a:extLst>
          </p:cNvPr>
          <p:cNvSpPr txBox="1"/>
          <p:nvPr/>
        </p:nvSpPr>
        <p:spPr>
          <a:xfrm>
            <a:off x="2692329" y="4644191"/>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a:t>
            </a:r>
          </a:p>
        </p:txBody>
      </p:sp>
      <p:pic>
        <p:nvPicPr>
          <p:cNvPr id="21" name="Imagem 20">
            <a:extLst>
              <a:ext uri="{FF2B5EF4-FFF2-40B4-BE49-F238E27FC236}">
                <a16:creationId xmlns:a16="http://schemas.microsoft.com/office/drawing/2014/main" id="{31A451D3-CBC8-F44A-B4E9-508DAE2396A5}"/>
              </a:ext>
            </a:extLst>
          </p:cNvPr>
          <p:cNvPicPr>
            <a:picLocks noChangeAspect="1"/>
          </p:cNvPicPr>
          <p:nvPr/>
        </p:nvPicPr>
        <p:blipFill>
          <a:blip r:embed="rId2"/>
          <a:stretch>
            <a:fillRect/>
          </a:stretch>
        </p:blipFill>
        <p:spPr>
          <a:xfrm>
            <a:off x="517800" y="1201561"/>
            <a:ext cx="1016000" cy="1701800"/>
          </a:xfrm>
          <a:prstGeom prst="rect">
            <a:avLst/>
          </a:prstGeom>
        </p:spPr>
      </p:pic>
      <p:cxnSp>
        <p:nvCxnSpPr>
          <p:cNvPr id="22" name="Conector Reto 21">
            <a:extLst>
              <a:ext uri="{FF2B5EF4-FFF2-40B4-BE49-F238E27FC236}">
                <a16:creationId xmlns:a16="http://schemas.microsoft.com/office/drawing/2014/main" id="{E6E9505C-C929-AB4C-85EF-B0F91048D588}"/>
              </a:ext>
            </a:extLst>
          </p:cNvPr>
          <p:cNvCxnSpPr>
            <a:cxnSpLocks/>
          </p:cNvCxnSpPr>
          <p:nvPr/>
        </p:nvCxnSpPr>
        <p:spPr>
          <a:xfrm flipH="1" flipV="1">
            <a:off x="5426489"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3" name="Divisa 22">
            <a:extLst>
              <a:ext uri="{FF2B5EF4-FFF2-40B4-BE49-F238E27FC236}">
                <a16:creationId xmlns:a16="http://schemas.microsoft.com/office/drawing/2014/main" id="{3BA5B6E7-DDED-524B-994F-01254888C7C7}"/>
              </a:ext>
            </a:extLst>
          </p:cNvPr>
          <p:cNvSpPr/>
          <p:nvPr/>
        </p:nvSpPr>
        <p:spPr>
          <a:xfrm>
            <a:off x="4545613"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24" name="CaixaDeTexto 23">
            <a:extLst>
              <a:ext uri="{FF2B5EF4-FFF2-40B4-BE49-F238E27FC236}">
                <a16:creationId xmlns:a16="http://schemas.microsoft.com/office/drawing/2014/main" id="{A7C4A380-6EC6-A04A-A6CC-7E84081DDEEE}"/>
              </a:ext>
            </a:extLst>
          </p:cNvPr>
          <p:cNvSpPr txBox="1"/>
          <p:nvPr/>
        </p:nvSpPr>
        <p:spPr>
          <a:xfrm>
            <a:off x="4833822" y="1084640"/>
            <a:ext cx="1185334" cy="369332"/>
          </a:xfrm>
          <a:prstGeom prst="rect">
            <a:avLst/>
          </a:prstGeom>
          <a:noFill/>
        </p:spPr>
        <p:txBody>
          <a:bodyPr wrap="square" rtlCol="0">
            <a:spAutoFit/>
          </a:bodyPr>
          <a:lstStyle/>
          <a:p>
            <a:r>
              <a:rPr lang="pt-BR" dirty="0">
                <a:solidFill>
                  <a:schemeClr val="bg1"/>
                </a:solidFill>
              </a:rPr>
              <a:t>May 2022</a:t>
            </a:r>
          </a:p>
        </p:txBody>
      </p:sp>
      <p:sp>
        <p:nvSpPr>
          <p:cNvPr id="28" name="Retângulo 27">
            <a:extLst>
              <a:ext uri="{FF2B5EF4-FFF2-40B4-BE49-F238E27FC236}">
                <a16:creationId xmlns:a16="http://schemas.microsoft.com/office/drawing/2014/main" id="{1A66F42A-AAB0-D84C-AC9F-BC57661C8ED1}"/>
              </a:ext>
            </a:extLst>
          </p:cNvPr>
          <p:cNvSpPr/>
          <p:nvPr/>
        </p:nvSpPr>
        <p:spPr>
          <a:xfrm>
            <a:off x="4617470" y="1660507"/>
            <a:ext cx="186018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RC </a:t>
            </a:r>
            <a:r>
              <a:rPr lang="en-US" sz="1600" i="1" noProof="0" dirty="0" err="1">
                <a:solidFill>
                  <a:schemeClr val="tx1">
                    <a:lumMod val="75000"/>
                    <a:lumOff val="25000"/>
                  </a:schemeClr>
                </a:solidFill>
                <a:latin typeface="Calibri Light" panose="020F0302020204030204"/>
              </a:rPr>
              <a:t>apos</a:t>
            </a:r>
            <a:r>
              <a:rPr lang="en-US" sz="1600" i="1" noProof="0" dirty="0">
                <a:solidFill>
                  <a:schemeClr val="tx1">
                    <a:lumMod val="75000"/>
                    <a:lumOff val="25000"/>
                  </a:schemeClr>
                </a:solidFill>
                <a:latin typeface="Calibri Light" panose="020F0302020204030204"/>
              </a:rPr>
              <a:t> C3</a:t>
            </a:r>
          </a:p>
        </p:txBody>
      </p:sp>
      <p:sp>
        <p:nvSpPr>
          <p:cNvPr id="30" name="CaixaDeTexto 29">
            <a:extLst>
              <a:ext uri="{FF2B5EF4-FFF2-40B4-BE49-F238E27FC236}">
                <a16:creationId xmlns:a16="http://schemas.microsoft.com/office/drawing/2014/main" id="{C69EA6E3-30FF-4C4A-9534-6F08D1C99940}"/>
              </a:ext>
            </a:extLst>
          </p:cNvPr>
          <p:cNvSpPr txBox="1"/>
          <p:nvPr/>
        </p:nvSpPr>
        <p:spPr>
          <a:xfrm>
            <a:off x="4617470" y="4133483"/>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 x3 </a:t>
            </a:r>
          </a:p>
        </p:txBody>
      </p:sp>
      <p:cxnSp>
        <p:nvCxnSpPr>
          <p:cNvPr id="25" name="Conector Reto 24">
            <a:extLst>
              <a:ext uri="{FF2B5EF4-FFF2-40B4-BE49-F238E27FC236}">
                <a16:creationId xmlns:a16="http://schemas.microsoft.com/office/drawing/2014/main" id="{B9411E14-3BB7-894A-AA68-58DF8EB4870B}"/>
              </a:ext>
            </a:extLst>
          </p:cNvPr>
          <p:cNvCxnSpPr>
            <a:cxnSpLocks/>
          </p:cNvCxnSpPr>
          <p:nvPr/>
        </p:nvCxnSpPr>
        <p:spPr>
          <a:xfrm flipH="1" flipV="1">
            <a:off x="7263031"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29" name="Divisa 28">
            <a:extLst>
              <a:ext uri="{FF2B5EF4-FFF2-40B4-BE49-F238E27FC236}">
                <a16:creationId xmlns:a16="http://schemas.microsoft.com/office/drawing/2014/main" id="{B8FECFE3-C484-5A4D-9262-16C38EAE4EDE}"/>
              </a:ext>
            </a:extLst>
          </p:cNvPr>
          <p:cNvSpPr/>
          <p:nvPr/>
        </p:nvSpPr>
        <p:spPr>
          <a:xfrm>
            <a:off x="6382155"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1" name="CaixaDeTexto 30">
            <a:extLst>
              <a:ext uri="{FF2B5EF4-FFF2-40B4-BE49-F238E27FC236}">
                <a16:creationId xmlns:a16="http://schemas.microsoft.com/office/drawing/2014/main" id="{28C50427-0065-BF43-AE07-1D91769CA01B}"/>
              </a:ext>
            </a:extLst>
          </p:cNvPr>
          <p:cNvSpPr txBox="1"/>
          <p:nvPr/>
        </p:nvSpPr>
        <p:spPr>
          <a:xfrm>
            <a:off x="6670364" y="1084640"/>
            <a:ext cx="1185334" cy="369332"/>
          </a:xfrm>
          <a:prstGeom prst="rect">
            <a:avLst/>
          </a:prstGeom>
          <a:noFill/>
        </p:spPr>
        <p:txBody>
          <a:bodyPr wrap="square" rtlCol="0">
            <a:spAutoFit/>
          </a:bodyPr>
          <a:lstStyle/>
          <a:p>
            <a:r>
              <a:rPr lang="pt-BR" dirty="0" err="1">
                <a:solidFill>
                  <a:schemeClr val="bg1"/>
                </a:solidFill>
              </a:rPr>
              <a:t>Nov</a:t>
            </a:r>
            <a:r>
              <a:rPr lang="pt-BR" dirty="0">
                <a:solidFill>
                  <a:schemeClr val="bg1"/>
                </a:solidFill>
              </a:rPr>
              <a:t> 2022</a:t>
            </a:r>
          </a:p>
        </p:txBody>
      </p:sp>
      <p:sp>
        <p:nvSpPr>
          <p:cNvPr id="32" name="Retângulo 31">
            <a:extLst>
              <a:ext uri="{FF2B5EF4-FFF2-40B4-BE49-F238E27FC236}">
                <a16:creationId xmlns:a16="http://schemas.microsoft.com/office/drawing/2014/main" id="{B531A574-B50E-D94E-BF1C-2877C3B39647}"/>
              </a:ext>
            </a:extLst>
          </p:cNvPr>
          <p:cNvSpPr/>
          <p:nvPr/>
        </p:nvSpPr>
        <p:spPr>
          <a:xfrm>
            <a:off x="6442478" y="1660507"/>
            <a:ext cx="1860181"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PD </a:t>
            </a:r>
            <a:r>
              <a:rPr lang="en-US" sz="1600" i="1" noProof="0" dirty="0" err="1">
                <a:solidFill>
                  <a:schemeClr val="tx1">
                    <a:lumMod val="75000"/>
                    <a:lumOff val="25000"/>
                  </a:schemeClr>
                </a:solidFill>
                <a:latin typeface="Calibri Light" panose="020F0302020204030204"/>
              </a:rPr>
              <a:t>enquanto</a:t>
            </a:r>
            <a:r>
              <a:rPr lang="en-US" sz="1600" i="1" noProof="0" dirty="0">
                <a:solidFill>
                  <a:schemeClr val="tx1">
                    <a:lumMod val="75000"/>
                    <a:lumOff val="25000"/>
                  </a:schemeClr>
                </a:solidFill>
                <a:latin typeface="Calibri Light" panose="020F0302020204030204"/>
              </a:rPr>
              <a:t> </a:t>
            </a:r>
            <a:r>
              <a:rPr lang="en-US" sz="1600" i="1" noProof="0" dirty="0" err="1">
                <a:solidFill>
                  <a:schemeClr val="tx1">
                    <a:lumMod val="75000"/>
                    <a:lumOff val="25000"/>
                  </a:schemeClr>
                </a:solidFill>
                <a:latin typeface="Calibri Light" panose="020F0302020204030204"/>
              </a:rPr>
              <a:t>aguardava</a:t>
            </a:r>
            <a:r>
              <a:rPr lang="en-US" sz="1600" i="1" noProof="0" dirty="0">
                <a:solidFill>
                  <a:schemeClr val="tx1">
                    <a:lumMod val="75000"/>
                    <a:lumOff val="25000"/>
                  </a:schemeClr>
                </a:solidFill>
                <a:latin typeface="Calibri Light" panose="020F0302020204030204"/>
              </a:rPr>
              <a:t> </a:t>
            </a:r>
            <a:r>
              <a:rPr lang="en-US" sz="1600" i="1" noProof="0" dirty="0" err="1">
                <a:solidFill>
                  <a:schemeClr val="tx1">
                    <a:lumMod val="75000"/>
                    <a:lumOff val="25000"/>
                  </a:schemeClr>
                </a:solidFill>
                <a:latin typeface="Calibri Light" panose="020F0302020204030204"/>
              </a:rPr>
              <a:t>reavaliação</a:t>
            </a:r>
            <a:r>
              <a:rPr lang="en-US" sz="1600" i="1" noProof="0" dirty="0">
                <a:solidFill>
                  <a:schemeClr val="tx1">
                    <a:lumMod val="75000"/>
                    <a:lumOff val="25000"/>
                  </a:schemeClr>
                </a:solidFill>
                <a:latin typeface="Calibri Light"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err="1">
                <a:solidFill>
                  <a:schemeClr val="tx1">
                    <a:lumMod val="75000"/>
                    <a:lumOff val="25000"/>
                  </a:schemeClr>
                </a:solidFill>
                <a:latin typeface="Calibri Light" panose="020F0302020204030204"/>
              </a:rPr>
              <a:t>Derrame</a:t>
            </a:r>
            <a:r>
              <a:rPr lang="en-US" sz="1600" i="1" noProof="0" dirty="0">
                <a:solidFill>
                  <a:schemeClr val="tx1">
                    <a:lumMod val="75000"/>
                    <a:lumOff val="25000"/>
                  </a:schemeClr>
                </a:solidFill>
                <a:latin typeface="Calibri Light" panose="020F0302020204030204"/>
              </a:rPr>
              <a:t> pleural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Re-</a:t>
            </a:r>
            <a:r>
              <a:rPr lang="en-US" sz="1600" i="1" noProof="0" dirty="0" err="1">
                <a:solidFill>
                  <a:schemeClr val="tx1">
                    <a:lumMod val="75000"/>
                    <a:lumOff val="25000"/>
                  </a:schemeClr>
                </a:solidFill>
                <a:latin typeface="Calibri Light" panose="020F0302020204030204"/>
              </a:rPr>
              <a:t>biopsia</a:t>
            </a:r>
            <a:r>
              <a:rPr lang="en-US" sz="1600" i="1" noProof="0" dirty="0">
                <a:solidFill>
                  <a:schemeClr val="tx1">
                    <a:lumMod val="75000"/>
                    <a:lumOff val="25000"/>
                  </a:schemeClr>
                </a:solidFill>
                <a:latin typeface="Calibri Light" panose="020F0302020204030204"/>
              </a:rPr>
              <a:t>: LPM</a:t>
            </a:r>
          </a:p>
        </p:txBody>
      </p:sp>
      <p:sp>
        <p:nvSpPr>
          <p:cNvPr id="33" name="CaixaDeTexto 32">
            <a:extLst>
              <a:ext uri="{FF2B5EF4-FFF2-40B4-BE49-F238E27FC236}">
                <a16:creationId xmlns:a16="http://schemas.microsoft.com/office/drawing/2014/main" id="{7B9A7095-689A-EE44-937E-C74C87993F9F}"/>
              </a:ext>
            </a:extLst>
          </p:cNvPr>
          <p:cNvSpPr txBox="1"/>
          <p:nvPr/>
        </p:nvSpPr>
        <p:spPr>
          <a:xfrm>
            <a:off x="6558361" y="4133483"/>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 x6 </a:t>
            </a:r>
          </a:p>
        </p:txBody>
      </p:sp>
      <p:pic>
        <p:nvPicPr>
          <p:cNvPr id="3" name="Imagem 2">
            <a:extLst>
              <a:ext uri="{FF2B5EF4-FFF2-40B4-BE49-F238E27FC236}">
                <a16:creationId xmlns:a16="http://schemas.microsoft.com/office/drawing/2014/main" id="{7F370B68-68CE-7B45-9085-2BD28C233A76}"/>
              </a:ext>
            </a:extLst>
          </p:cNvPr>
          <p:cNvPicPr>
            <a:picLocks noChangeAspect="1"/>
          </p:cNvPicPr>
          <p:nvPr/>
        </p:nvPicPr>
        <p:blipFill>
          <a:blip r:embed="rId3"/>
          <a:stretch>
            <a:fillRect/>
          </a:stretch>
        </p:blipFill>
        <p:spPr>
          <a:xfrm>
            <a:off x="8314193" y="1072391"/>
            <a:ext cx="1575481" cy="4290672"/>
          </a:xfrm>
          <a:prstGeom prst="rect">
            <a:avLst/>
          </a:prstGeom>
        </p:spPr>
      </p:pic>
      <p:pic>
        <p:nvPicPr>
          <p:cNvPr id="7" name="Imagem 6">
            <a:extLst>
              <a:ext uri="{FF2B5EF4-FFF2-40B4-BE49-F238E27FC236}">
                <a16:creationId xmlns:a16="http://schemas.microsoft.com/office/drawing/2014/main" id="{AE813543-3269-A646-B6DD-E66B9F046AEB}"/>
              </a:ext>
            </a:extLst>
          </p:cNvPr>
          <p:cNvPicPr>
            <a:picLocks noChangeAspect="1"/>
          </p:cNvPicPr>
          <p:nvPr/>
        </p:nvPicPr>
        <p:blipFill>
          <a:blip r:embed="rId4"/>
          <a:stretch>
            <a:fillRect/>
          </a:stretch>
        </p:blipFill>
        <p:spPr>
          <a:xfrm>
            <a:off x="9412923" y="3591987"/>
            <a:ext cx="2470978" cy="1945895"/>
          </a:xfrm>
          <a:prstGeom prst="ellipse">
            <a:avLst/>
          </a:prstGeom>
        </p:spPr>
      </p:pic>
      <p:pic>
        <p:nvPicPr>
          <p:cNvPr id="10" name="Imagem 9">
            <a:extLst>
              <a:ext uri="{FF2B5EF4-FFF2-40B4-BE49-F238E27FC236}">
                <a16:creationId xmlns:a16="http://schemas.microsoft.com/office/drawing/2014/main" id="{CD8F4B28-EE8F-6E4C-8349-437305E2F8BC}"/>
              </a:ext>
            </a:extLst>
          </p:cNvPr>
          <p:cNvPicPr>
            <a:picLocks noChangeAspect="1"/>
          </p:cNvPicPr>
          <p:nvPr/>
        </p:nvPicPr>
        <p:blipFill>
          <a:blip r:embed="rId5"/>
          <a:stretch>
            <a:fillRect/>
          </a:stretch>
        </p:blipFill>
        <p:spPr>
          <a:xfrm>
            <a:off x="9787137" y="1247210"/>
            <a:ext cx="2153883" cy="2055980"/>
          </a:xfrm>
          <a:prstGeom prst="ellipse">
            <a:avLst/>
          </a:prstGeom>
        </p:spPr>
      </p:pic>
      <p:cxnSp>
        <p:nvCxnSpPr>
          <p:cNvPr id="34" name="Conector Reto 33">
            <a:extLst>
              <a:ext uri="{FF2B5EF4-FFF2-40B4-BE49-F238E27FC236}">
                <a16:creationId xmlns:a16="http://schemas.microsoft.com/office/drawing/2014/main" id="{7AF4AB6D-EE81-E44A-B5A3-A3162CD07B02}"/>
              </a:ext>
            </a:extLst>
          </p:cNvPr>
          <p:cNvCxnSpPr>
            <a:cxnSpLocks/>
          </p:cNvCxnSpPr>
          <p:nvPr/>
        </p:nvCxnSpPr>
        <p:spPr>
          <a:xfrm flipH="1">
            <a:off x="9212376" y="2245282"/>
            <a:ext cx="1847077" cy="833709"/>
          </a:xfrm>
          <a:prstGeom prst="line">
            <a:avLst/>
          </a:prstGeom>
          <a:ln w="349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DDA6C529-0476-DF4E-B50D-23E920068F3B}"/>
              </a:ext>
            </a:extLst>
          </p:cNvPr>
          <p:cNvCxnSpPr>
            <a:cxnSpLocks/>
          </p:cNvCxnSpPr>
          <p:nvPr/>
        </p:nvCxnSpPr>
        <p:spPr>
          <a:xfrm flipH="1" flipV="1">
            <a:off x="9212376" y="3078991"/>
            <a:ext cx="1626154" cy="1296848"/>
          </a:xfrm>
          <a:prstGeom prst="line">
            <a:avLst/>
          </a:prstGeom>
          <a:ln w="3492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6666C52E-4EE2-FC49-BB98-B869E66E7A0C}"/>
              </a:ext>
            </a:extLst>
          </p:cNvPr>
          <p:cNvPicPr>
            <a:picLocks noChangeAspect="1"/>
          </p:cNvPicPr>
          <p:nvPr/>
        </p:nvPicPr>
        <p:blipFill>
          <a:blip r:embed="rId6"/>
          <a:stretch>
            <a:fillRect/>
          </a:stretch>
        </p:blipFill>
        <p:spPr>
          <a:xfrm>
            <a:off x="5067388" y="5591882"/>
            <a:ext cx="6605898" cy="524586"/>
          </a:xfrm>
          <a:prstGeom prst="rect">
            <a:avLst/>
          </a:prstGeom>
        </p:spPr>
      </p:pic>
      <p:sp>
        <p:nvSpPr>
          <p:cNvPr id="36" name="CaixaDeTexto 35">
            <a:extLst>
              <a:ext uri="{FF2B5EF4-FFF2-40B4-BE49-F238E27FC236}">
                <a16:creationId xmlns:a16="http://schemas.microsoft.com/office/drawing/2014/main" id="{9B9E08AE-75AE-1146-96C6-B42276175203}"/>
              </a:ext>
            </a:extLst>
          </p:cNvPr>
          <p:cNvSpPr txBox="1"/>
          <p:nvPr/>
        </p:nvSpPr>
        <p:spPr>
          <a:xfrm>
            <a:off x="6550219" y="4644191"/>
            <a:ext cx="1593850" cy="646331"/>
          </a:xfrm>
          <a:prstGeom prst="rect">
            <a:avLst/>
          </a:prstGeom>
          <a:solidFill>
            <a:schemeClr val="tx1">
              <a:lumMod val="65000"/>
              <a:lumOff val="35000"/>
            </a:schemeClr>
          </a:solidFill>
        </p:spPr>
        <p:txBody>
          <a:bodyPr wrap="square" rtlCol="0">
            <a:spAutoFit/>
          </a:bodyPr>
          <a:lstStyle/>
          <a:p>
            <a:pPr algn="ctr"/>
            <a:r>
              <a:rPr lang="pt-BR" dirty="0">
                <a:solidFill>
                  <a:schemeClr val="bg1"/>
                </a:solidFill>
              </a:rPr>
              <a:t>R-DHAX</a:t>
            </a:r>
          </a:p>
          <a:p>
            <a:pPr algn="ctr"/>
            <a:r>
              <a:rPr lang="pt-BR" dirty="0" err="1">
                <a:solidFill>
                  <a:schemeClr val="bg1"/>
                </a:solidFill>
              </a:rPr>
              <a:t>Pembro</a:t>
            </a:r>
            <a:r>
              <a:rPr lang="pt-BR" dirty="0">
                <a:solidFill>
                  <a:schemeClr val="bg1"/>
                </a:solidFill>
              </a:rPr>
              <a:t> </a:t>
            </a:r>
          </a:p>
        </p:txBody>
      </p:sp>
      <p:sp>
        <p:nvSpPr>
          <p:cNvPr id="37" name="Footer Placeholder 1">
            <a:extLst>
              <a:ext uri="{FF2B5EF4-FFF2-40B4-BE49-F238E27FC236}">
                <a16:creationId xmlns:a16="http://schemas.microsoft.com/office/drawing/2014/main" id="{364E5FB1-8FC0-4DB6-B484-3BF06689E9ED}"/>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43251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ta para a Direita 8">
            <a:extLst>
              <a:ext uri="{FF2B5EF4-FFF2-40B4-BE49-F238E27FC236}">
                <a16:creationId xmlns:a16="http://schemas.microsoft.com/office/drawing/2014/main" id="{683691DE-6816-404C-AC43-DAE835535247}"/>
              </a:ext>
            </a:extLst>
          </p:cNvPr>
          <p:cNvSpPr/>
          <p:nvPr/>
        </p:nvSpPr>
        <p:spPr>
          <a:xfrm>
            <a:off x="-152400" y="446439"/>
            <a:ext cx="10998831" cy="440266"/>
          </a:xfrm>
          <a:prstGeom prst="rightArrow">
            <a:avLst/>
          </a:prstGeom>
          <a:solidFill>
            <a:srgbClr val="4E180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lumMod val="75000"/>
                  <a:lumOff val="25000"/>
                </a:schemeClr>
              </a:solidFill>
            </a:endParaRPr>
          </a:p>
        </p:txBody>
      </p:sp>
      <p:sp>
        <p:nvSpPr>
          <p:cNvPr id="17" name="CaixaDeTexto 16">
            <a:extLst>
              <a:ext uri="{FF2B5EF4-FFF2-40B4-BE49-F238E27FC236}">
                <a16:creationId xmlns:a16="http://schemas.microsoft.com/office/drawing/2014/main" id="{93AD607A-401D-F84A-8F45-99C11523FC68}"/>
              </a:ext>
            </a:extLst>
          </p:cNvPr>
          <p:cNvSpPr txBox="1"/>
          <p:nvPr/>
        </p:nvSpPr>
        <p:spPr>
          <a:xfrm>
            <a:off x="9618030" y="6401301"/>
            <a:ext cx="31963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1"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mn-cs"/>
              </a:rPr>
              <a:t>Talita Silveira; Thais Fischer</a:t>
            </a:r>
          </a:p>
        </p:txBody>
      </p:sp>
      <p:sp>
        <p:nvSpPr>
          <p:cNvPr id="5" name="Retângulo 4">
            <a:extLst>
              <a:ext uri="{FF2B5EF4-FFF2-40B4-BE49-F238E27FC236}">
                <a16:creationId xmlns:a16="http://schemas.microsoft.com/office/drawing/2014/main" id="{8325EE1B-8E6D-1C46-B1B3-DAC444C5CE87}"/>
              </a:ext>
            </a:extLst>
          </p:cNvPr>
          <p:cNvSpPr/>
          <p:nvPr/>
        </p:nvSpPr>
        <p:spPr>
          <a:xfrm>
            <a:off x="496256" y="37567"/>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schemeClr val="tx1">
                    <a:lumMod val="75000"/>
                    <a:lumOff val="25000"/>
                  </a:schemeClr>
                </a:solidFill>
              </a:rPr>
              <a:t>25 y/o, </a:t>
            </a:r>
            <a:r>
              <a:rPr lang="en-US" sz="1600" i="1" dirty="0" err="1">
                <a:solidFill>
                  <a:schemeClr val="tx1">
                    <a:lumMod val="75000"/>
                    <a:lumOff val="25000"/>
                  </a:schemeClr>
                </a:solidFill>
              </a:rPr>
              <a:t>masculino</a:t>
            </a:r>
            <a:r>
              <a:rPr lang="en-US" sz="1600" i="1" dirty="0">
                <a:solidFill>
                  <a:schemeClr val="tx1">
                    <a:lumMod val="75000"/>
                    <a:lumOff val="25000"/>
                  </a:schemeClr>
                </a:solidFill>
              </a:rPr>
              <a:t>, </a:t>
            </a:r>
            <a:r>
              <a:rPr lang="en-US" sz="1600" i="1" dirty="0" err="1">
                <a:solidFill>
                  <a:schemeClr val="tx1">
                    <a:lumMod val="75000"/>
                    <a:lumOff val="25000"/>
                  </a:schemeClr>
                </a:solidFill>
              </a:rPr>
              <a:t>obeso</a:t>
            </a:r>
            <a:endParaRPr kumimoji="0" lang="en-US" sz="1600" b="0" i="1" u="none" strike="noStrike" kern="1200" cap="none" spc="0" normalizeH="0" baseline="0" noProof="0" dirty="0">
              <a:ln>
                <a:noFill/>
              </a:ln>
              <a:solidFill>
                <a:schemeClr val="tx1">
                  <a:lumMod val="75000"/>
                  <a:lumOff val="25000"/>
                </a:schemeClr>
              </a:solidFill>
              <a:effectLst/>
              <a:uLnTx/>
              <a:uFillTx/>
              <a:ea typeface="+mn-ea"/>
              <a:cs typeface="+mn-cs"/>
            </a:endParaRPr>
          </a:p>
        </p:txBody>
      </p:sp>
      <p:pic>
        <p:nvPicPr>
          <p:cNvPr id="30" name="Imagem 29">
            <a:extLst>
              <a:ext uri="{FF2B5EF4-FFF2-40B4-BE49-F238E27FC236}">
                <a16:creationId xmlns:a16="http://schemas.microsoft.com/office/drawing/2014/main" id="{4BF4B719-9BDE-084D-8F61-8C9AF49B0931}"/>
              </a:ext>
            </a:extLst>
          </p:cNvPr>
          <p:cNvPicPr>
            <a:picLocks noChangeAspect="1"/>
          </p:cNvPicPr>
          <p:nvPr/>
        </p:nvPicPr>
        <p:blipFill>
          <a:blip r:embed="rId2"/>
          <a:stretch>
            <a:fillRect/>
          </a:stretch>
        </p:blipFill>
        <p:spPr>
          <a:xfrm>
            <a:off x="101305" y="-22587"/>
            <a:ext cx="323690" cy="542181"/>
          </a:xfrm>
          <a:prstGeom prst="rect">
            <a:avLst/>
          </a:prstGeom>
        </p:spPr>
      </p:pic>
      <p:cxnSp>
        <p:nvCxnSpPr>
          <p:cNvPr id="31" name="Conector Reto 30">
            <a:extLst>
              <a:ext uri="{FF2B5EF4-FFF2-40B4-BE49-F238E27FC236}">
                <a16:creationId xmlns:a16="http://schemas.microsoft.com/office/drawing/2014/main" id="{51952F27-2DFB-C14E-8954-8C823B7283F5}"/>
              </a:ext>
            </a:extLst>
          </p:cNvPr>
          <p:cNvCxnSpPr>
            <a:cxnSpLocks/>
          </p:cNvCxnSpPr>
          <p:nvPr/>
        </p:nvCxnSpPr>
        <p:spPr>
          <a:xfrm flipH="1" flipV="1">
            <a:off x="1166748"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55" name="Retângulo 54">
            <a:extLst>
              <a:ext uri="{FF2B5EF4-FFF2-40B4-BE49-F238E27FC236}">
                <a16:creationId xmlns:a16="http://schemas.microsoft.com/office/drawing/2014/main" id="{2100CD3E-0358-3549-B702-5189EBE02570}"/>
              </a:ext>
            </a:extLst>
          </p:cNvPr>
          <p:cNvSpPr/>
          <p:nvPr/>
        </p:nvSpPr>
        <p:spPr>
          <a:xfrm>
            <a:off x="205808" y="1660507"/>
            <a:ext cx="186018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Dor</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torácica</a:t>
            </a:r>
            <a:r>
              <a:rPr lang="en-US" sz="1600" i="1" dirty="0">
                <a:solidFill>
                  <a:schemeClr val="tx1">
                    <a:lumMod val="75000"/>
                    <a:lumOff val="25000"/>
                  </a:schemeClr>
                </a:solidFill>
                <a:latin typeface="Calibri Light" panose="020F0302020204030204"/>
              </a:rPr>
              <a:t> e </a:t>
            </a:r>
            <a:r>
              <a:rPr lang="en-US" sz="1600" i="1" dirty="0" err="1">
                <a:solidFill>
                  <a:schemeClr val="tx1">
                    <a:lumMod val="75000"/>
                    <a:lumOff val="25000"/>
                  </a:schemeClr>
                </a:solidFill>
                <a:latin typeface="Calibri Light" panose="020F0302020204030204"/>
              </a:rPr>
              <a:t>dispnéia</a:t>
            </a:r>
            <a:endParaRPr lang="en-US" sz="1600" i="1" noProof="0" dirty="0">
              <a:solidFill>
                <a:schemeClr val="tx1">
                  <a:lumMod val="75000"/>
                  <a:lumOff val="25000"/>
                </a:schemeClr>
              </a:solidFill>
              <a:latin typeface="Calibri Light" panose="020F0302020204030204"/>
            </a:endParaRPr>
          </a:p>
        </p:txBody>
      </p:sp>
      <p:sp>
        <p:nvSpPr>
          <p:cNvPr id="56" name="Divisa 55">
            <a:extLst>
              <a:ext uri="{FF2B5EF4-FFF2-40B4-BE49-F238E27FC236}">
                <a16:creationId xmlns:a16="http://schemas.microsoft.com/office/drawing/2014/main" id="{41FFCE73-BC17-E64E-9014-2A10A9766C6F}"/>
              </a:ext>
            </a:extLst>
          </p:cNvPr>
          <p:cNvSpPr/>
          <p:nvPr/>
        </p:nvSpPr>
        <p:spPr>
          <a:xfrm>
            <a:off x="285872"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57" name="CaixaDeTexto 56">
            <a:extLst>
              <a:ext uri="{FF2B5EF4-FFF2-40B4-BE49-F238E27FC236}">
                <a16:creationId xmlns:a16="http://schemas.microsoft.com/office/drawing/2014/main" id="{66BF620D-4295-B64C-A4B4-44C266FB6916}"/>
              </a:ext>
            </a:extLst>
          </p:cNvPr>
          <p:cNvSpPr txBox="1"/>
          <p:nvPr/>
        </p:nvSpPr>
        <p:spPr>
          <a:xfrm>
            <a:off x="574081" y="1084640"/>
            <a:ext cx="1185334" cy="369332"/>
          </a:xfrm>
          <a:prstGeom prst="rect">
            <a:avLst/>
          </a:prstGeom>
          <a:noFill/>
        </p:spPr>
        <p:txBody>
          <a:bodyPr wrap="square" rtlCol="0">
            <a:spAutoFit/>
          </a:bodyPr>
          <a:lstStyle/>
          <a:p>
            <a:r>
              <a:rPr lang="pt-BR" dirty="0">
                <a:solidFill>
                  <a:schemeClr val="bg1"/>
                </a:solidFill>
              </a:rPr>
              <a:t>Abril 2022</a:t>
            </a:r>
          </a:p>
        </p:txBody>
      </p:sp>
      <p:sp>
        <p:nvSpPr>
          <p:cNvPr id="58" name="CaixaDeTexto 57">
            <a:extLst>
              <a:ext uri="{FF2B5EF4-FFF2-40B4-BE49-F238E27FC236}">
                <a16:creationId xmlns:a16="http://schemas.microsoft.com/office/drawing/2014/main" id="{8DC77079-C4AE-8C43-A5D0-B42449368B4B}"/>
              </a:ext>
            </a:extLst>
          </p:cNvPr>
          <p:cNvSpPr txBox="1"/>
          <p:nvPr/>
        </p:nvSpPr>
        <p:spPr>
          <a:xfrm>
            <a:off x="262563" y="4133483"/>
            <a:ext cx="1593850" cy="369332"/>
          </a:xfrm>
          <a:prstGeom prst="rect">
            <a:avLst/>
          </a:prstGeom>
          <a:solidFill>
            <a:schemeClr val="tx1">
              <a:lumMod val="65000"/>
              <a:lumOff val="35000"/>
            </a:schemeClr>
          </a:solidFill>
        </p:spPr>
        <p:txBody>
          <a:bodyPr wrap="square" rtlCol="0">
            <a:spAutoFit/>
          </a:bodyPr>
          <a:lstStyle/>
          <a:p>
            <a:pPr algn="ctr"/>
            <a:r>
              <a:rPr lang="pt-BR" dirty="0">
                <a:solidFill>
                  <a:schemeClr val="bg1"/>
                </a:solidFill>
              </a:rPr>
              <a:t>LPM</a:t>
            </a:r>
          </a:p>
        </p:txBody>
      </p:sp>
      <p:sp>
        <p:nvSpPr>
          <p:cNvPr id="59" name="CaixaDeTexto 58">
            <a:extLst>
              <a:ext uri="{FF2B5EF4-FFF2-40B4-BE49-F238E27FC236}">
                <a16:creationId xmlns:a16="http://schemas.microsoft.com/office/drawing/2014/main" id="{16331BE0-00AE-7442-A908-449403813101}"/>
              </a:ext>
            </a:extLst>
          </p:cNvPr>
          <p:cNvSpPr txBox="1"/>
          <p:nvPr/>
        </p:nvSpPr>
        <p:spPr>
          <a:xfrm>
            <a:off x="278313" y="4644191"/>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a:t>
            </a:r>
          </a:p>
        </p:txBody>
      </p:sp>
      <p:cxnSp>
        <p:nvCxnSpPr>
          <p:cNvPr id="60" name="Conector Reto 59">
            <a:extLst>
              <a:ext uri="{FF2B5EF4-FFF2-40B4-BE49-F238E27FC236}">
                <a16:creationId xmlns:a16="http://schemas.microsoft.com/office/drawing/2014/main" id="{F67C7202-C48D-1149-9E1F-AFA88BC11864}"/>
              </a:ext>
            </a:extLst>
          </p:cNvPr>
          <p:cNvCxnSpPr>
            <a:cxnSpLocks/>
          </p:cNvCxnSpPr>
          <p:nvPr/>
        </p:nvCxnSpPr>
        <p:spPr>
          <a:xfrm flipH="1" flipV="1">
            <a:off x="3012473"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61" name="Divisa 60">
            <a:extLst>
              <a:ext uri="{FF2B5EF4-FFF2-40B4-BE49-F238E27FC236}">
                <a16:creationId xmlns:a16="http://schemas.microsoft.com/office/drawing/2014/main" id="{A27CFCB2-0ACB-9D44-9624-E9D583AF971C}"/>
              </a:ext>
            </a:extLst>
          </p:cNvPr>
          <p:cNvSpPr/>
          <p:nvPr/>
        </p:nvSpPr>
        <p:spPr>
          <a:xfrm>
            <a:off x="2131597"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62" name="CaixaDeTexto 61">
            <a:extLst>
              <a:ext uri="{FF2B5EF4-FFF2-40B4-BE49-F238E27FC236}">
                <a16:creationId xmlns:a16="http://schemas.microsoft.com/office/drawing/2014/main" id="{F701638E-1A5F-C64B-B5A9-DF663B66EB61}"/>
              </a:ext>
            </a:extLst>
          </p:cNvPr>
          <p:cNvSpPr txBox="1"/>
          <p:nvPr/>
        </p:nvSpPr>
        <p:spPr>
          <a:xfrm>
            <a:off x="2419806" y="1084640"/>
            <a:ext cx="1185334" cy="369332"/>
          </a:xfrm>
          <a:prstGeom prst="rect">
            <a:avLst/>
          </a:prstGeom>
          <a:noFill/>
        </p:spPr>
        <p:txBody>
          <a:bodyPr wrap="square" rtlCol="0">
            <a:spAutoFit/>
          </a:bodyPr>
          <a:lstStyle/>
          <a:p>
            <a:r>
              <a:rPr lang="pt-BR" dirty="0">
                <a:solidFill>
                  <a:schemeClr val="bg1"/>
                </a:solidFill>
              </a:rPr>
              <a:t>May 2022</a:t>
            </a:r>
          </a:p>
        </p:txBody>
      </p:sp>
      <p:sp>
        <p:nvSpPr>
          <p:cNvPr id="63" name="Retângulo 62">
            <a:extLst>
              <a:ext uri="{FF2B5EF4-FFF2-40B4-BE49-F238E27FC236}">
                <a16:creationId xmlns:a16="http://schemas.microsoft.com/office/drawing/2014/main" id="{1AB40AC9-64EA-BE40-BCE6-EFF1CC1FE267}"/>
              </a:ext>
            </a:extLst>
          </p:cNvPr>
          <p:cNvSpPr/>
          <p:nvPr/>
        </p:nvSpPr>
        <p:spPr>
          <a:xfrm>
            <a:off x="2203454" y="1660507"/>
            <a:ext cx="186018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RC </a:t>
            </a:r>
            <a:r>
              <a:rPr lang="en-US" sz="1600" i="1" noProof="0" dirty="0" err="1">
                <a:solidFill>
                  <a:schemeClr val="tx1">
                    <a:lumMod val="75000"/>
                    <a:lumOff val="25000"/>
                  </a:schemeClr>
                </a:solidFill>
                <a:latin typeface="Calibri Light" panose="020F0302020204030204"/>
              </a:rPr>
              <a:t>apos</a:t>
            </a:r>
            <a:r>
              <a:rPr lang="en-US" sz="1600" i="1" noProof="0" dirty="0">
                <a:solidFill>
                  <a:schemeClr val="tx1">
                    <a:lumMod val="75000"/>
                    <a:lumOff val="25000"/>
                  </a:schemeClr>
                </a:solidFill>
                <a:latin typeface="Calibri Light" panose="020F0302020204030204"/>
              </a:rPr>
              <a:t> C3</a:t>
            </a:r>
          </a:p>
        </p:txBody>
      </p:sp>
      <p:sp>
        <p:nvSpPr>
          <p:cNvPr id="64" name="CaixaDeTexto 63">
            <a:extLst>
              <a:ext uri="{FF2B5EF4-FFF2-40B4-BE49-F238E27FC236}">
                <a16:creationId xmlns:a16="http://schemas.microsoft.com/office/drawing/2014/main" id="{40115603-B63B-DC4A-A870-F9F673966DA0}"/>
              </a:ext>
            </a:extLst>
          </p:cNvPr>
          <p:cNvSpPr txBox="1"/>
          <p:nvPr/>
        </p:nvSpPr>
        <p:spPr>
          <a:xfrm>
            <a:off x="2203454" y="4133483"/>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 x3 </a:t>
            </a:r>
          </a:p>
        </p:txBody>
      </p:sp>
      <p:cxnSp>
        <p:nvCxnSpPr>
          <p:cNvPr id="65" name="Conector Reto 64">
            <a:extLst>
              <a:ext uri="{FF2B5EF4-FFF2-40B4-BE49-F238E27FC236}">
                <a16:creationId xmlns:a16="http://schemas.microsoft.com/office/drawing/2014/main" id="{2E924CA3-6B16-EE4D-A5C1-690D53B9C19D}"/>
              </a:ext>
            </a:extLst>
          </p:cNvPr>
          <p:cNvCxnSpPr>
            <a:cxnSpLocks/>
          </p:cNvCxnSpPr>
          <p:nvPr/>
        </p:nvCxnSpPr>
        <p:spPr>
          <a:xfrm flipH="1" flipV="1">
            <a:off x="4849015" y="735550"/>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66" name="Divisa 65">
            <a:extLst>
              <a:ext uri="{FF2B5EF4-FFF2-40B4-BE49-F238E27FC236}">
                <a16:creationId xmlns:a16="http://schemas.microsoft.com/office/drawing/2014/main" id="{90387D93-D5FB-9646-87DA-A417A934A990}"/>
              </a:ext>
            </a:extLst>
          </p:cNvPr>
          <p:cNvSpPr/>
          <p:nvPr/>
        </p:nvSpPr>
        <p:spPr>
          <a:xfrm>
            <a:off x="3968139" y="1021776"/>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67" name="CaixaDeTexto 66">
            <a:extLst>
              <a:ext uri="{FF2B5EF4-FFF2-40B4-BE49-F238E27FC236}">
                <a16:creationId xmlns:a16="http://schemas.microsoft.com/office/drawing/2014/main" id="{6B3160F9-3244-104E-89C7-342C29B9E84F}"/>
              </a:ext>
            </a:extLst>
          </p:cNvPr>
          <p:cNvSpPr txBox="1"/>
          <p:nvPr/>
        </p:nvSpPr>
        <p:spPr>
          <a:xfrm>
            <a:off x="4256348" y="1084640"/>
            <a:ext cx="1185334" cy="369332"/>
          </a:xfrm>
          <a:prstGeom prst="rect">
            <a:avLst/>
          </a:prstGeom>
          <a:noFill/>
        </p:spPr>
        <p:txBody>
          <a:bodyPr wrap="square" rtlCol="0">
            <a:spAutoFit/>
          </a:bodyPr>
          <a:lstStyle/>
          <a:p>
            <a:r>
              <a:rPr lang="pt-BR" dirty="0" err="1">
                <a:solidFill>
                  <a:schemeClr val="bg1"/>
                </a:solidFill>
              </a:rPr>
              <a:t>Nov</a:t>
            </a:r>
            <a:r>
              <a:rPr lang="pt-BR" dirty="0">
                <a:solidFill>
                  <a:schemeClr val="bg1"/>
                </a:solidFill>
              </a:rPr>
              <a:t> 2022</a:t>
            </a:r>
          </a:p>
        </p:txBody>
      </p:sp>
      <p:sp>
        <p:nvSpPr>
          <p:cNvPr id="68" name="CaixaDeTexto 67">
            <a:extLst>
              <a:ext uri="{FF2B5EF4-FFF2-40B4-BE49-F238E27FC236}">
                <a16:creationId xmlns:a16="http://schemas.microsoft.com/office/drawing/2014/main" id="{9ABBAFA5-1639-B84E-9081-96044A829D58}"/>
              </a:ext>
            </a:extLst>
          </p:cNvPr>
          <p:cNvSpPr txBox="1"/>
          <p:nvPr/>
        </p:nvSpPr>
        <p:spPr>
          <a:xfrm>
            <a:off x="4144345" y="4133483"/>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a:t>
            </a:r>
            <a:r>
              <a:rPr lang="pt-BR" dirty="0">
                <a:solidFill>
                  <a:schemeClr val="bg1"/>
                </a:solidFill>
              </a:rPr>
              <a:t>-da-EPOCH x6 </a:t>
            </a:r>
          </a:p>
        </p:txBody>
      </p:sp>
      <p:sp>
        <p:nvSpPr>
          <p:cNvPr id="69" name="CaixaDeTexto 68">
            <a:extLst>
              <a:ext uri="{FF2B5EF4-FFF2-40B4-BE49-F238E27FC236}">
                <a16:creationId xmlns:a16="http://schemas.microsoft.com/office/drawing/2014/main" id="{2DBC5A13-9B2B-464A-A793-F804C44156D6}"/>
              </a:ext>
            </a:extLst>
          </p:cNvPr>
          <p:cNvSpPr txBox="1"/>
          <p:nvPr/>
        </p:nvSpPr>
        <p:spPr>
          <a:xfrm>
            <a:off x="4136203" y="4644191"/>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Pembro</a:t>
            </a:r>
            <a:r>
              <a:rPr lang="pt-BR" dirty="0">
                <a:solidFill>
                  <a:schemeClr val="bg1"/>
                </a:solidFill>
              </a:rPr>
              <a:t> </a:t>
            </a:r>
          </a:p>
        </p:txBody>
      </p:sp>
      <p:sp>
        <p:nvSpPr>
          <p:cNvPr id="70" name="CaixaDeTexto 69">
            <a:extLst>
              <a:ext uri="{FF2B5EF4-FFF2-40B4-BE49-F238E27FC236}">
                <a16:creationId xmlns:a16="http://schemas.microsoft.com/office/drawing/2014/main" id="{0664D339-8855-2E48-8E1C-75DCF0F5F1DC}"/>
              </a:ext>
            </a:extLst>
          </p:cNvPr>
          <p:cNvSpPr txBox="1"/>
          <p:nvPr/>
        </p:nvSpPr>
        <p:spPr>
          <a:xfrm>
            <a:off x="4144345" y="5154899"/>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Rdt</a:t>
            </a:r>
            <a:r>
              <a:rPr lang="pt-BR" dirty="0">
                <a:solidFill>
                  <a:schemeClr val="bg1"/>
                </a:solidFill>
              </a:rPr>
              <a:t> </a:t>
            </a:r>
          </a:p>
        </p:txBody>
      </p:sp>
      <p:sp>
        <p:nvSpPr>
          <p:cNvPr id="71" name="Retângulo 70">
            <a:extLst>
              <a:ext uri="{FF2B5EF4-FFF2-40B4-BE49-F238E27FC236}">
                <a16:creationId xmlns:a16="http://schemas.microsoft.com/office/drawing/2014/main" id="{10F3CA42-4A5E-664E-B6FA-734A8FEE8EAD}"/>
              </a:ext>
            </a:extLst>
          </p:cNvPr>
          <p:cNvSpPr/>
          <p:nvPr/>
        </p:nvSpPr>
        <p:spPr>
          <a:xfrm>
            <a:off x="4003037" y="1632407"/>
            <a:ext cx="1860181"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PD </a:t>
            </a:r>
            <a:r>
              <a:rPr lang="en-US" sz="1600" i="1" noProof="0" dirty="0" err="1">
                <a:solidFill>
                  <a:schemeClr val="tx1">
                    <a:lumMod val="75000"/>
                    <a:lumOff val="25000"/>
                  </a:schemeClr>
                </a:solidFill>
                <a:latin typeface="Calibri Light" panose="020F0302020204030204"/>
              </a:rPr>
              <a:t>enquanto</a:t>
            </a:r>
            <a:r>
              <a:rPr lang="en-US" sz="1600" i="1" noProof="0" dirty="0">
                <a:solidFill>
                  <a:schemeClr val="tx1">
                    <a:lumMod val="75000"/>
                    <a:lumOff val="25000"/>
                  </a:schemeClr>
                </a:solidFill>
                <a:latin typeface="Calibri Light" panose="020F0302020204030204"/>
              </a:rPr>
              <a:t> </a:t>
            </a:r>
            <a:r>
              <a:rPr lang="en-US" sz="1600" i="1" noProof="0" dirty="0" err="1">
                <a:solidFill>
                  <a:schemeClr val="tx1">
                    <a:lumMod val="75000"/>
                    <a:lumOff val="25000"/>
                  </a:schemeClr>
                </a:solidFill>
                <a:latin typeface="Calibri Light" panose="020F0302020204030204"/>
              </a:rPr>
              <a:t>aguardava</a:t>
            </a:r>
            <a:r>
              <a:rPr lang="en-US" sz="1600" i="1" noProof="0" dirty="0">
                <a:solidFill>
                  <a:schemeClr val="tx1">
                    <a:lumMod val="75000"/>
                    <a:lumOff val="25000"/>
                  </a:schemeClr>
                </a:solidFill>
                <a:latin typeface="Calibri Light" panose="020F0302020204030204"/>
              </a:rPr>
              <a:t> </a:t>
            </a:r>
            <a:r>
              <a:rPr lang="en-US" sz="1600" i="1" noProof="0" dirty="0" err="1">
                <a:solidFill>
                  <a:schemeClr val="tx1">
                    <a:lumMod val="75000"/>
                    <a:lumOff val="25000"/>
                  </a:schemeClr>
                </a:solidFill>
                <a:latin typeface="Calibri Light" panose="020F0302020204030204"/>
              </a:rPr>
              <a:t>reavaliação</a:t>
            </a:r>
            <a:r>
              <a:rPr lang="en-US" sz="1600" i="1" noProof="0" dirty="0">
                <a:solidFill>
                  <a:schemeClr val="tx1">
                    <a:lumMod val="75000"/>
                    <a:lumOff val="25000"/>
                  </a:schemeClr>
                </a:solidFill>
                <a:latin typeface="Calibri Light"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err="1">
                <a:solidFill>
                  <a:schemeClr val="tx1">
                    <a:lumMod val="75000"/>
                    <a:lumOff val="25000"/>
                  </a:schemeClr>
                </a:solidFill>
                <a:latin typeface="Calibri Light" panose="020F0302020204030204"/>
              </a:rPr>
              <a:t>Derrame</a:t>
            </a:r>
            <a:r>
              <a:rPr lang="en-US" sz="1600" i="1" noProof="0" dirty="0">
                <a:solidFill>
                  <a:schemeClr val="tx1">
                    <a:lumMod val="75000"/>
                    <a:lumOff val="25000"/>
                  </a:schemeClr>
                </a:solidFill>
                <a:latin typeface="Calibri Light" panose="020F0302020204030204"/>
              </a:rPr>
              <a:t> pleural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dirty="0">
                <a:solidFill>
                  <a:schemeClr val="tx1">
                    <a:lumMod val="75000"/>
                    <a:lumOff val="25000"/>
                  </a:schemeClr>
                </a:solidFill>
                <a:latin typeface="Calibri Light" panose="020F0302020204030204"/>
              </a:rPr>
              <a:t>Re-</a:t>
            </a:r>
            <a:r>
              <a:rPr lang="en-US" sz="1600" i="1" noProof="0" dirty="0" err="1">
                <a:solidFill>
                  <a:schemeClr val="tx1">
                    <a:lumMod val="75000"/>
                    <a:lumOff val="25000"/>
                  </a:schemeClr>
                </a:solidFill>
                <a:latin typeface="Calibri Light" panose="020F0302020204030204"/>
              </a:rPr>
              <a:t>biopsia</a:t>
            </a:r>
            <a:r>
              <a:rPr lang="en-US" sz="1600" i="1" noProof="0" dirty="0">
                <a:solidFill>
                  <a:schemeClr val="tx1">
                    <a:lumMod val="75000"/>
                    <a:lumOff val="25000"/>
                  </a:schemeClr>
                </a:solidFill>
                <a:latin typeface="Calibri Light" panose="020F0302020204030204"/>
              </a:rPr>
              <a:t>: LPM</a:t>
            </a:r>
          </a:p>
        </p:txBody>
      </p:sp>
      <p:cxnSp>
        <p:nvCxnSpPr>
          <p:cNvPr id="72" name="Conector Reto 71">
            <a:extLst>
              <a:ext uri="{FF2B5EF4-FFF2-40B4-BE49-F238E27FC236}">
                <a16:creationId xmlns:a16="http://schemas.microsoft.com/office/drawing/2014/main" id="{1CBB4ABB-02DA-1A43-85CE-29E3E6AF853E}"/>
              </a:ext>
            </a:extLst>
          </p:cNvPr>
          <p:cNvCxnSpPr>
            <a:cxnSpLocks/>
          </p:cNvCxnSpPr>
          <p:nvPr/>
        </p:nvCxnSpPr>
        <p:spPr>
          <a:xfrm flipH="1" flipV="1">
            <a:off x="6610767" y="720837"/>
            <a:ext cx="9183" cy="500775"/>
          </a:xfrm>
          <a:prstGeom prst="line">
            <a:avLst/>
          </a:prstGeom>
          <a:ln w="34925">
            <a:solidFill>
              <a:srgbClr val="4E180E"/>
            </a:solidFill>
            <a:prstDash val="sysDot"/>
          </a:ln>
        </p:spPr>
        <p:style>
          <a:lnRef idx="1">
            <a:schemeClr val="accent1"/>
          </a:lnRef>
          <a:fillRef idx="0">
            <a:schemeClr val="accent1"/>
          </a:fillRef>
          <a:effectRef idx="0">
            <a:schemeClr val="accent1"/>
          </a:effectRef>
          <a:fontRef idx="minor">
            <a:schemeClr val="tx1"/>
          </a:fontRef>
        </p:style>
      </p:cxnSp>
      <p:sp>
        <p:nvSpPr>
          <p:cNvPr id="73" name="Divisa 72">
            <a:extLst>
              <a:ext uri="{FF2B5EF4-FFF2-40B4-BE49-F238E27FC236}">
                <a16:creationId xmlns:a16="http://schemas.microsoft.com/office/drawing/2014/main" id="{F61D76BA-7820-AA46-A5FA-C1F96C14B49D}"/>
              </a:ext>
            </a:extLst>
          </p:cNvPr>
          <p:cNvSpPr/>
          <p:nvPr/>
        </p:nvSpPr>
        <p:spPr>
          <a:xfrm>
            <a:off x="5729891" y="1007063"/>
            <a:ext cx="1780117" cy="503660"/>
          </a:xfrm>
          <a:prstGeom prst="chevron">
            <a:avLst/>
          </a:prstGeom>
          <a:solidFill>
            <a:srgbClr val="4E180E"/>
          </a:solidFill>
          <a:ln>
            <a:solidFill>
              <a:srgbClr val="4E1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74" name="CaixaDeTexto 73">
            <a:extLst>
              <a:ext uri="{FF2B5EF4-FFF2-40B4-BE49-F238E27FC236}">
                <a16:creationId xmlns:a16="http://schemas.microsoft.com/office/drawing/2014/main" id="{60C64E75-8B9A-844D-B54B-DEFF588002EC}"/>
              </a:ext>
            </a:extLst>
          </p:cNvPr>
          <p:cNvSpPr txBox="1"/>
          <p:nvPr/>
        </p:nvSpPr>
        <p:spPr>
          <a:xfrm>
            <a:off x="6018100" y="1069927"/>
            <a:ext cx="1185334" cy="369332"/>
          </a:xfrm>
          <a:prstGeom prst="rect">
            <a:avLst/>
          </a:prstGeom>
          <a:noFill/>
        </p:spPr>
        <p:txBody>
          <a:bodyPr wrap="square" rtlCol="0">
            <a:spAutoFit/>
          </a:bodyPr>
          <a:lstStyle/>
          <a:p>
            <a:r>
              <a:rPr lang="pt-BR" dirty="0" err="1">
                <a:solidFill>
                  <a:schemeClr val="bg1"/>
                </a:solidFill>
              </a:rPr>
              <a:t>Fev</a:t>
            </a:r>
            <a:r>
              <a:rPr lang="pt-BR" dirty="0">
                <a:solidFill>
                  <a:schemeClr val="bg1"/>
                </a:solidFill>
              </a:rPr>
              <a:t> 2023</a:t>
            </a:r>
          </a:p>
        </p:txBody>
      </p:sp>
      <p:sp>
        <p:nvSpPr>
          <p:cNvPr id="75" name="Retângulo 74">
            <a:extLst>
              <a:ext uri="{FF2B5EF4-FFF2-40B4-BE49-F238E27FC236}">
                <a16:creationId xmlns:a16="http://schemas.microsoft.com/office/drawing/2014/main" id="{E4F149C3-8D8B-7E44-AE24-2269F5212742}"/>
              </a:ext>
            </a:extLst>
          </p:cNvPr>
          <p:cNvSpPr/>
          <p:nvPr/>
        </p:nvSpPr>
        <p:spPr>
          <a:xfrm>
            <a:off x="5863219" y="1617694"/>
            <a:ext cx="164679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Excelente</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tolerancia</a:t>
            </a:r>
            <a:endParaRPr lang="en-US" sz="1600" i="1"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noProof="0" dirty="0">
              <a:solidFill>
                <a:schemeClr val="tx1">
                  <a:lumMod val="75000"/>
                  <a:lumOff val="25000"/>
                </a:schemeClr>
              </a:solidFill>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solidFill>
                  <a:schemeClr val="tx1">
                    <a:lumMod val="75000"/>
                    <a:lumOff val="25000"/>
                  </a:schemeClr>
                </a:solidFill>
                <a:latin typeface="Calibri Light" panose="020F0302020204030204"/>
              </a:rPr>
              <a:t>Aguarda</a:t>
            </a:r>
            <a:r>
              <a:rPr lang="en-US" sz="1600" i="1" dirty="0">
                <a:solidFill>
                  <a:schemeClr val="tx1">
                    <a:lumMod val="75000"/>
                    <a:lumOff val="25000"/>
                  </a:schemeClr>
                </a:solidFill>
                <a:latin typeface="Calibri Light" panose="020F0302020204030204"/>
              </a:rPr>
              <a:t> </a:t>
            </a:r>
            <a:r>
              <a:rPr lang="en-US" sz="1600" i="1" dirty="0" err="1">
                <a:solidFill>
                  <a:schemeClr val="tx1">
                    <a:lumMod val="75000"/>
                    <a:lumOff val="25000"/>
                  </a:schemeClr>
                </a:solidFill>
                <a:latin typeface="Calibri Light" panose="020F0302020204030204"/>
              </a:rPr>
              <a:t>reaval</a:t>
            </a:r>
            <a:r>
              <a:rPr lang="en-US" sz="1600" i="1" dirty="0">
                <a:solidFill>
                  <a:schemeClr val="tx1">
                    <a:lumMod val="75000"/>
                    <a:lumOff val="25000"/>
                  </a:schemeClr>
                </a:solidFill>
                <a:latin typeface="Calibri Light" panose="020F0302020204030204"/>
              </a:rPr>
              <a:t> Pet-Ct</a:t>
            </a:r>
            <a:endParaRPr lang="en-US" sz="1600" i="1" noProof="0" dirty="0">
              <a:solidFill>
                <a:schemeClr val="tx1">
                  <a:lumMod val="75000"/>
                  <a:lumOff val="25000"/>
                </a:schemeClr>
              </a:solidFill>
              <a:latin typeface="Calibri Light" panose="020F0302020204030204"/>
            </a:endParaRPr>
          </a:p>
        </p:txBody>
      </p:sp>
      <p:sp>
        <p:nvSpPr>
          <p:cNvPr id="76" name="CaixaDeTexto 75">
            <a:extLst>
              <a:ext uri="{FF2B5EF4-FFF2-40B4-BE49-F238E27FC236}">
                <a16:creationId xmlns:a16="http://schemas.microsoft.com/office/drawing/2014/main" id="{D8BB5964-7234-204C-8DA9-D904BA3BB667}"/>
              </a:ext>
            </a:extLst>
          </p:cNvPr>
          <p:cNvSpPr txBox="1"/>
          <p:nvPr/>
        </p:nvSpPr>
        <p:spPr>
          <a:xfrm>
            <a:off x="6085236" y="4113556"/>
            <a:ext cx="1593850" cy="369332"/>
          </a:xfrm>
          <a:prstGeom prst="rect">
            <a:avLst/>
          </a:prstGeom>
          <a:solidFill>
            <a:schemeClr val="tx1">
              <a:lumMod val="65000"/>
              <a:lumOff val="35000"/>
            </a:schemeClr>
          </a:solidFill>
        </p:spPr>
        <p:txBody>
          <a:bodyPr wrap="square" rtlCol="0">
            <a:spAutoFit/>
          </a:bodyPr>
          <a:lstStyle/>
          <a:p>
            <a:pPr algn="ctr"/>
            <a:r>
              <a:rPr lang="pt-BR" dirty="0" err="1">
                <a:solidFill>
                  <a:schemeClr val="bg1"/>
                </a:solidFill>
              </a:rPr>
              <a:t>Pembro</a:t>
            </a:r>
            <a:r>
              <a:rPr lang="pt-BR" dirty="0">
                <a:solidFill>
                  <a:schemeClr val="bg1"/>
                </a:solidFill>
              </a:rPr>
              <a:t> x6 </a:t>
            </a:r>
          </a:p>
        </p:txBody>
      </p:sp>
      <p:pic>
        <p:nvPicPr>
          <p:cNvPr id="2" name="Imagem 1">
            <a:extLst>
              <a:ext uri="{FF2B5EF4-FFF2-40B4-BE49-F238E27FC236}">
                <a16:creationId xmlns:a16="http://schemas.microsoft.com/office/drawing/2014/main" id="{F8526813-C339-684C-B592-6978B5457BB3}"/>
              </a:ext>
            </a:extLst>
          </p:cNvPr>
          <p:cNvPicPr>
            <a:picLocks noChangeAspect="1"/>
          </p:cNvPicPr>
          <p:nvPr/>
        </p:nvPicPr>
        <p:blipFill>
          <a:blip r:embed="rId3"/>
          <a:stretch>
            <a:fillRect/>
          </a:stretch>
        </p:blipFill>
        <p:spPr>
          <a:xfrm>
            <a:off x="8065945" y="1021776"/>
            <a:ext cx="3683000" cy="2940050"/>
          </a:xfrm>
          <a:prstGeom prst="ellipse">
            <a:avLst/>
          </a:prstGeom>
        </p:spPr>
      </p:pic>
      <p:pic>
        <p:nvPicPr>
          <p:cNvPr id="78" name="Imagem 77">
            <a:extLst>
              <a:ext uri="{FF2B5EF4-FFF2-40B4-BE49-F238E27FC236}">
                <a16:creationId xmlns:a16="http://schemas.microsoft.com/office/drawing/2014/main" id="{D7005F95-90B0-D342-AB93-F61F8A21BEC0}"/>
              </a:ext>
            </a:extLst>
          </p:cNvPr>
          <p:cNvPicPr>
            <a:picLocks noChangeAspect="1"/>
          </p:cNvPicPr>
          <p:nvPr/>
        </p:nvPicPr>
        <p:blipFill>
          <a:blip r:embed="rId4"/>
          <a:stretch>
            <a:fillRect/>
          </a:stretch>
        </p:blipFill>
        <p:spPr>
          <a:xfrm>
            <a:off x="8013301" y="3954252"/>
            <a:ext cx="2690210" cy="2118541"/>
          </a:xfrm>
          <a:prstGeom prst="ellipse">
            <a:avLst/>
          </a:prstGeom>
        </p:spPr>
      </p:pic>
      <p:pic>
        <p:nvPicPr>
          <p:cNvPr id="4" name="Imagem 3">
            <a:extLst>
              <a:ext uri="{FF2B5EF4-FFF2-40B4-BE49-F238E27FC236}">
                <a16:creationId xmlns:a16="http://schemas.microsoft.com/office/drawing/2014/main" id="{0F17A8AB-C9A6-5D4E-9FD4-2C2E382F0375}"/>
              </a:ext>
            </a:extLst>
          </p:cNvPr>
          <p:cNvPicPr>
            <a:picLocks noChangeAspect="1"/>
          </p:cNvPicPr>
          <p:nvPr/>
        </p:nvPicPr>
        <p:blipFill>
          <a:blip r:embed="rId5"/>
          <a:stretch>
            <a:fillRect/>
          </a:stretch>
        </p:blipFill>
        <p:spPr>
          <a:xfrm>
            <a:off x="8970240" y="3976539"/>
            <a:ext cx="3062561" cy="2202752"/>
          </a:xfrm>
          <a:prstGeom prst="ellipse">
            <a:avLst/>
          </a:prstGeom>
        </p:spPr>
      </p:pic>
      <p:sp>
        <p:nvSpPr>
          <p:cNvPr id="33" name="Footer Placeholder 1">
            <a:extLst>
              <a:ext uri="{FF2B5EF4-FFF2-40B4-BE49-F238E27FC236}">
                <a16:creationId xmlns:a16="http://schemas.microsoft.com/office/drawing/2014/main" id="{97EADC55-5A79-4623-9B4F-0AD00A030937}"/>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308275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down)">
                                      <p:cBhvr>
                                        <p:cTn id="10" dur="500"/>
                                        <p:tgtEl>
                                          <p:spTgt spid="7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down)">
                                      <p:cBhvr>
                                        <p:cTn id="13" dur="500"/>
                                        <p:tgtEl>
                                          <p:spTgt spid="7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42"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barn(outHorizontal)">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p:bldP spid="75" grpId="0"/>
      <p:bldP spid="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31DE413-D2A0-6357-0278-3764813EF64D}"/>
              </a:ext>
            </a:extLst>
          </p:cNvPr>
          <p:cNvSpPr>
            <a:spLocks noGrp="1"/>
          </p:cNvSpPr>
          <p:nvPr>
            <p:ph idx="1"/>
          </p:nvPr>
        </p:nvSpPr>
        <p:spPr>
          <a:xfrm>
            <a:off x="838200" y="2141537"/>
            <a:ext cx="10515600" cy="4351338"/>
          </a:xfrm>
        </p:spPr>
        <p:txBody>
          <a:bodyPr/>
          <a:lstStyle/>
          <a:p>
            <a:r>
              <a:rPr lang="pt-BR" dirty="0"/>
              <a:t>3-10% todos LDGCB</a:t>
            </a:r>
          </a:p>
          <a:p>
            <a:r>
              <a:rPr lang="pt-BR" dirty="0"/>
              <a:t>2-4% todos linfomas</a:t>
            </a:r>
          </a:p>
          <a:p>
            <a:r>
              <a:rPr lang="pt-BR" dirty="0"/>
              <a:t>Jovens</a:t>
            </a:r>
          </a:p>
          <a:p>
            <a:r>
              <a:rPr lang="pt-BR" dirty="0"/>
              <a:t>Mulher &gt; homem</a:t>
            </a:r>
          </a:p>
          <a:p>
            <a:r>
              <a:rPr lang="pt-BR" dirty="0"/>
              <a:t>10-30% recidiva (6-18 meses após término terapia)</a:t>
            </a:r>
          </a:p>
        </p:txBody>
      </p:sp>
      <p:sp>
        <p:nvSpPr>
          <p:cNvPr id="4" name="Título 1">
            <a:extLst>
              <a:ext uri="{FF2B5EF4-FFF2-40B4-BE49-F238E27FC236}">
                <a16:creationId xmlns:a16="http://schemas.microsoft.com/office/drawing/2014/main" id="{E69D0CA5-99D0-BC84-B0D2-0CB4F39D30F2}"/>
              </a:ext>
            </a:extLst>
          </p:cNvPr>
          <p:cNvSpPr>
            <a:spLocks noGrp="1"/>
          </p:cNvSpPr>
          <p:nvPr>
            <p:ph type="title"/>
          </p:nvPr>
        </p:nvSpPr>
        <p:spPr/>
        <p:txBody>
          <a:bodyPr/>
          <a:lstStyle/>
          <a:p>
            <a:r>
              <a:rPr lang="pt-BR" b="1" dirty="0"/>
              <a:t>LDGCB primário mediastino</a:t>
            </a:r>
          </a:p>
        </p:txBody>
      </p:sp>
      <p:sp>
        <p:nvSpPr>
          <p:cNvPr id="5" name="CaixaDeTexto 4">
            <a:extLst>
              <a:ext uri="{FF2B5EF4-FFF2-40B4-BE49-F238E27FC236}">
                <a16:creationId xmlns:a16="http://schemas.microsoft.com/office/drawing/2014/main" id="{7B13B967-67B7-101B-4CF5-214754D7901C}"/>
              </a:ext>
            </a:extLst>
          </p:cNvPr>
          <p:cNvSpPr txBox="1"/>
          <p:nvPr/>
        </p:nvSpPr>
        <p:spPr>
          <a:xfrm>
            <a:off x="9408694" y="6173400"/>
            <a:ext cx="2402305" cy="276999"/>
          </a:xfrm>
          <a:prstGeom prst="rect">
            <a:avLst/>
          </a:prstGeom>
          <a:noFill/>
        </p:spPr>
        <p:txBody>
          <a:bodyPr wrap="square" rtlCol="0">
            <a:spAutoFit/>
          </a:bodyPr>
          <a:lstStyle/>
          <a:p>
            <a:r>
              <a:rPr lang="pt-BR" sz="1200" dirty="0" err="1"/>
              <a:t>Takyar</a:t>
            </a:r>
            <a:r>
              <a:rPr lang="pt-BR" sz="1200" dirty="0"/>
              <a:t> J. </a:t>
            </a:r>
            <a:r>
              <a:rPr lang="pt-BR" sz="1200" i="1" dirty="0"/>
              <a:t>Exp. Rev. </a:t>
            </a:r>
            <a:r>
              <a:rPr lang="pt-BR" sz="1200" i="1" dirty="0" err="1"/>
              <a:t>Hematol</a:t>
            </a:r>
            <a:r>
              <a:rPr lang="pt-BR" sz="1200" dirty="0"/>
              <a:t>. 2020</a:t>
            </a:r>
          </a:p>
        </p:txBody>
      </p:sp>
      <p:sp>
        <p:nvSpPr>
          <p:cNvPr id="6" name="Footer Placeholder 1">
            <a:extLst>
              <a:ext uri="{FF2B5EF4-FFF2-40B4-BE49-F238E27FC236}">
                <a16:creationId xmlns:a16="http://schemas.microsoft.com/office/drawing/2014/main" id="{0990686E-2AAD-458E-8378-B9EB3D84FD6A}"/>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4002788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E9E32E-65CB-330D-48E0-9B92733D2C52}"/>
              </a:ext>
            </a:extLst>
          </p:cNvPr>
          <p:cNvPicPr>
            <a:picLocks noChangeAspect="1"/>
          </p:cNvPicPr>
          <p:nvPr/>
        </p:nvPicPr>
        <p:blipFill>
          <a:blip r:embed="rId2"/>
          <a:stretch>
            <a:fillRect/>
          </a:stretch>
        </p:blipFill>
        <p:spPr>
          <a:xfrm>
            <a:off x="415726" y="1690688"/>
            <a:ext cx="4321374" cy="3923130"/>
          </a:xfrm>
          <a:prstGeom prst="rect">
            <a:avLst/>
          </a:prstGeom>
        </p:spPr>
      </p:pic>
      <p:pic>
        <p:nvPicPr>
          <p:cNvPr id="5" name="Imagem 4">
            <a:extLst>
              <a:ext uri="{FF2B5EF4-FFF2-40B4-BE49-F238E27FC236}">
                <a16:creationId xmlns:a16="http://schemas.microsoft.com/office/drawing/2014/main" id="{C185B1DB-CF88-2949-D1BE-98DA2AE14C7F}"/>
              </a:ext>
            </a:extLst>
          </p:cNvPr>
          <p:cNvPicPr>
            <a:picLocks noChangeAspect="1"/>
          </p:cNvPicPr>
          <p:nvPr/>
        </p:nvPicPr>
        <p:blipFill>
          <a:blip r:embed="rId3"/>
          <a:stretch>
            <a:fillRect/>
          </a:stretch>
        </p:blipFill>
        <p:spPr>
          <a:xfrm>
            <a:off x="5159574" y="1601203"/>
            <a:ext cx="6616700" cy="3390900"/>
          </a:xfrm>
          <a:prstGeom prst="rect">
            <a:avLst/>
          </a:prstGeom>
        </p:spPr>
      </p:pic>
      <p:sp>
        <p:nvSpPr>
          <p:cNvPr id="6" name="CaixaDeTexto 5">
            <a:extLst>
              <a:ext uri="{FF2B5EF4-FFF2-40B4-BE49-F238E27FC236}">
                <a16:creationId xmlns:a16="http://schemas.microsoft.com/office/drawing/2014/main" id="{8CBC3188-15D7-5361-C902-BBDB8CDA362A}"/>
              </a:ext>
            </a:extLst>
          </p:cNvPr>
          <p:cNvSpPr txBox="1"/>
          <p:nvPr/>
        </p:nvSpPr>
        <p:spPr>
          <a:xfrm>
            <a:off x="9456822" y="6228181"/>
            <a:ext cx="2839452" cy="276999"/>
          </a:xfrm>
          <a:prstGeom prst="rect">
            <a:avLst/>
          </a:prstGeom>
          <a:noFill/>
        </p:spPr>
        <p:txBody>
          <a:bodyPr wrap="square" rtlCol="0">
            <a:spAutoFit/>
          </a:bodyPr>
          <a:lstStyle/>
          <a:p>
            <a:r>
              <a:rPr lang="pt-BR" sz="1200" dirty="0"/>
              <a:t>Velasques R.</a:t>
            </a:r>
            <a:r>
              <a:rPr lang="pt-BR" sz="1200" i="1" dirty="0"/>
              <a:t> J. </a:t>
            </a:r>
            <a:r>
              <a:rPr lang="pt-BR" sz="1200" i="1" dirty="0" err="1"/>
              <a:t>Oncology</a:t>
            </a:r>
            <a:r>
              <a:rPr lang="pt-BR" sz="1200" dirty="0"/>
              <a:t>. 2022</a:t>
            </a:r>
          </a:p>
        </p:txBody>
      </p:sp>
      <p:sp>
        <p:nvSpPr>
          <p:cNvPr id="8" name="Título 7">
            <a:extLst>
              <a:ext uri="{FF2B5EF4-FFF2-40B4-BE49-F238E27FC236}">
                <a16:creationId xmlns:a16="http://schemas.microsoft.com/office/drawing/2014/main" id="{CAD3F200-4696-EC14-B402-809FCA862A89}"/>
              </a:ext>
            </a:extLst>
          </p:cNvPr>
          <p:cNvSpPr>
            <a:spLocks noGrp="1"/>
          </p:cNvSpPr>
          <p:nvPr>
            <p:ph type="title"/>
          </p:nvPr>
        </p:nvSpPr>
        <p:spPr>
          <a:xfrm>
            <a:off x="415726" y="320383"/>
            <a:ext cx="10515600" cy="1325563"/>
          </a:xfrm>
        </p:spPr>
        <p:txBody>
          <a:bodyPr/>
          <a:lstStyle/>
          <a:p>
            <a:r>
              <a:rPr lang="pt-BR" b="1" dirty="0"/>
              <a:t>Coorte Brasileira</a:t>
            </a:r>
          </a:p>
        </p:txBody>
      </p:sp>
      <p:sp>
        <p:nvSpPr>
          <p:cNvPr id="7" name="Footer Placeholder 1">
            <a:extLst>
              <a:ext uri="{FF2B5EF4-FFF2-40B4-BE49-F238E27FC236}">
                <a16:creationId xmlns:a16="http://schemas.microsoft.com/office/drawing/2014/main" id="{1E052AB6-A766-4EB6-A4D2-A28A257CABDE}"/>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831318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FD58608-8DDC-0E79-B6B2-939E7BF059D0}"/>
              </a:ext>
            </a:extLst>
          </p:cNvPr>
          <p:cNvPicPr>
            <a:picLocks noChangeAspect="1"/>
          </p:cNvPicPr>
          <p:nvPr/>
        </p:nvPicPr>
        <p:blipFill>
          <a:blip r:embed="rId2"/>
          <a:stretch>
            <a:fillRect/>
          </a:stretch>
        </p:blipFill>
        <p:spPr>
          <a:xfrm>
            <a:off x="2659981" y="612254"/>
            <a:ext cx="6580271" cy="5343378"/>
          </a:xfrm>
          <a:prstGeom prst="rect">
            <a:avLst/>
          </a:prstGeom>
        </p:spPr>
      </p:pic>
      <p:sp>
        <p:nvSpPr>
          <p:cNvPr id="5" name="CaixaDeTexto 4">
            <a:extLst>
              <a:ext uri="{FF2B5EF4-FFF2-40B4-BE49-F238E27FC236}">
                <a16:creationId xmlns:a16="http://schemas.microsoft.com/office/drawing/2014/main" id="{4FD6A26B-175E-142E-90A0-58495BEEC5B0}"/>
              </a:ext>
            </a:extLst>
          </p:cNvPr>
          <p:cNvSpPr txBox="1"/>
          <p:nvPr/>
        </p:nvSpPr>
        <p:spPr>
          <a:xfrm>
            <a:off x="9456822" y="6228181"/>
            <a:ext cx="2839452" cy="276999"/>
          </a:xfrm>
          <a:prstGeom prst="rect">
            <a:avLst/>
          </a:prstGeom>
          <a:noFill/>
        </p:spPr>
        <p:txBody>
          <a:bodyPr wrap="square" rtlCol="0">
            <a:spAutoFit/>
          </a:bodyPr>
          <a:lstStyle/>
          <a:p>
            <a:r>
              <a:rPr lang="pt-BR" sz="1200" dirty="0"/>
              <a:t>Velasques R.</a:t>
            </a:r>
            <a:r>
              <a:rPr lang="pt-BR" sz="1200" i="1" dirty="0"/>
              <a:t> J. </a:t>
            </a:r>
            <a:r>
              <a:rPr lang="pt-BR" sz="1200" i="1" dirty="0" err="1"/>
              <a:t>Oncology</a:t>
            </a:r>
            <a:r>
              <a:rPr lang="pt-BR" sz="1200" dirty="0"/>
              <a:t>. 2022</a:t>
            </a:r>
          </a:p>
        </p:txBody>
      </p:sp>
      <p:sp>
        <p:nvSpPr>
          <p:cNvPr id="6" name="Footer Placeholder 1">
            <a:extLst>
              <a:ext uri="{FF2B5EF4-FFF2-40B4-BE49-F238E27FC236}">
                <a16:creationId xmlns:a16="http://schemas.microsoft.com/office/drawing/2014/main" id="{7C4BA7E5-EEE4-47FD-B507-1E30706A5D03}"/>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236506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74AD413-4922-44D8-8935-87A5B6CA4785}"/>
              </a:ext>
            </a:extLst>
          </p:cNvPr>
          <p:cNvSpPr>
            <a:spLocks noGrp="1" noChangeArrowheads="1"/>
          </p:cNvSpPr>
          <p:nvPr>
            <p:ph type="ctrTitle"/>
          </p:nvPr>
        </p:nvSpPr>
        <p:spPr>
          <a:xfrm>
            <a:off x="1524000" y="712789"/>
            <a:ext cx="9144000" cy="2072025"/>
          </a:xfrm>
        </p:spPr>
        <p:txBody>
          <a:bodyPr>
            <a:noAutofit/>
          </a:bodyPr>
          <a:lstStyle/>
          <a:p>
            <a:pPr eaLnBrk="1" hangingPunct="1"/>
            <a:r>
              <a:rPr lang="pt-BR" sz="3600" dirty="0">
                <a:solidFill>
                  <a:srgbClr val="002060"/>
                </a:solidFill>
              </a:rPr>
              <a:t>Como o tratamento do LH e do PMBL está mudando</a:t>
            </a:r>
            <a:r>
              <a:rPr lang="en-US" sz="3600" dirty="0">
                <a:solidFill>
                  <a:srgbClr val="002060"/>
                </a:solidFill>
              </a:rPr>
              <a:t>?</a:t>
            </a:r>
            <a:endParaRPr lang="en-US" altLang="pt-BR" sz="7200" dirty="0">
              <a:solidFill>
                <a:srgbClr val="002060"/>
              </a:solidFill>
            </a:endParaRPr>
          </a:p>
        </p:txBody>
      </p:sp>
      <p:sp>
        <p:nvSpPr>
          <p:cNvPr id="3" name="Subtitle 2">
            <a:extLst>
              <a:ext uri="{FF2B5EF4-FFF2-40B4-BE49-F238E27FC236}">
                <a16:creationId xmlns:a16="http://schemas.microsoft.com/office/drawing/2014/main" id="{245906D6-D403-4AF3-BE37-E03F6EE99D29}"/>
              </a:ext>
            </a:extLst>
          </p:cNvPr>
          <p:cNvSpPr>
            <a:spLocks noGrp="1"/>
          </p:cNvSpPr>
          <p:nvPr>
            <p:ph type="subTitle" idx="1"/>
          </p:nvPr>
        </p:nvSpPr>
        <p:spPr>
          <a:xfrm>
            <a:off x="2783633" y="3168781"/>
            <a:ext cx="6880225" cy="1505960"/>
          </a:xfrm>
        </p:spPr>
        <p:txBody>
          <a:bodyPr rtlCol="0">
            <a:normAutofit fontScale="92500" lnSpcReduction="20000"/>
          </a:bodyPr>
          <a:lstStyle/>
          <a:p>
            <a:r>
              <a:rPr lang="pt-BR" sz="1600" dirty="0">
                <a:solidFill>
                  <a:schemeClr val="tx1"/>
                </a:solidFill>
              </a:rPr>
              <a:t>Guilherme Fleury Perini, MD</a:t>
            </a:r>
          </a:p>
          <a:p>
            <a:r>
              <a:rPr lang="pt-BR" sz="1600" dirty="0">
                <a:solidFill>
                  <a:schemeClr val="tx1"/>
                </a:solidFill>
              </a:rPr>
              <a:t>CRM: SP0114634</a:t>
            </a:r>
          </a:p>
          <a:p>
            <a:r>
              <a:rPr lang="pt-BR" sz="1600" dirty="0">
                <a:solidFill>
                  <a:schemeClr val="tx1"/>
                </a:solidFill>
              </a:rPr>
              <a:t>Américas Oncologia</a:t>
            </a:r>
          </a:p>
          <a:p>
            <a:r>
              <a:rPr lang="pt-BR" sz="1600" dirty="0">
                <a:solidFill>
                  <a:schemeClr val="tx1"/>
                </a:solidFill>
              </a:rPr>
              <a:t>Hospital Israelita Albert Einstein</a:t>
            </a:r>
          </a:p>
          <a:p>
            <a:r>
              <a:rPr lang="pt-BR" sz="1600" dirty="0">
                <a:solidFill>
                  <a:schemeClr val="tx1"/>
                </a:solidFill>
              </a:rPr>
              <a:t>Hospital Municipal da Vila Santa Catarina</a:t>
            </a:r>
          </a:p>
          <a:p>
            <a:r>
              <a:rPr lang="pt-BR" sz="1600" dirty="0">
                <a:solidFill>
                  <a:schemeClr val="tx1"/>
                </a:solidFill>
              </a:rPr>
              <a:t>@guiperiniMD</a:t>
            </a:r>
          </a:p>
        </p:txBody>
      </p:sp>
      <p:sp>
        <p:nvSpPr>
          <p:cNvPr id="4100" name="AutoShape 4" descr="Resultado de imagem para logotipo einstein">
            <a:extLst>
              <a:ext uri="{FF2B5EF4-FFF2-40B4-BE49-F238E27FC236}">
                <a16:creationId xmlns:a16="http://schemas.microsoft.com/office/drawing/2014/main" id="{44EF5741-AB4D-4FDC-A1AE-5E75DEC277E5}"/>
              </a:ext>
            </a:extLst>
          </p:cNvPr>
          <p:cNvSpPr>
            <a:spLocks noChangeAspect="1" noChangeArrowheads="1"/>
          </p:cNvSpPr>
          <p:nvPr/>
        </p:nvSpPr>
        <p:spPr bwMode="auto">
          <a:xfrm>
            <a:off x="1668463" y="712789"/>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nSpc>
                <a:spcPct val="100000"/>
              </a:lnSpc>
              <a:spcBef>
                <a:spcPct val="0"/>
              </a:spcBef>
              <a:buNone/>
            </a:pPr>
            <a:endParaRPr lang="pt-BR" altLang="en-US" sz="1800">
              <a:solidFill>
                <a:prstClr val="black"/>
              </a:solidFill>
              <a:ea typeface="MS PGothic" panose="020B0600070205080204" pitchFamily="34" charset="-128"/>
            </a:endParaRPr>
          </a:p>
        </p:txBody>
      </p:sp>
      <p:pic>
        <p:nvPicPr>
          <p:cNvPr id="8" name="Picture 2" descr="Resultado de imagem para americas oncologia">
            <a:extLst>
              <a:ext uri="{FF2B5EF4-FFF2-40B4-BE49-F238E27FC236}">
                <a16:creationId xmlns:a16="http://schemas.microsoft.com/office/drawing/2014/main" id="{C97BF95C-103F-456D-AF84-0C53E8676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034" y="5939854"/>
            <a:ext cx="1385888" cy="5357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sultado de imagem para hospital einstein">
            <a:extLst>
              <a:ext uri="{FF2B5EF4-FFF2-40B4-BE49-F238E27FC236}">
                <a16:creationId xmlns:a16="http://schemas.microsoft.com/office/drawing/2014/main" id="{5C7BC2B1-0209-489A-B388-0DE2B21584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2286" y="5788735"/>
            <a:ext cx="852672" cy="83801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0DF463A0-D118-42FB-BDD3-9A57670DD884}"/>
              </a:ext>
            </a:extLst>
          </p:cNvPr>
          <p:cNvPicPr>
            <a:picLocks noChangeAspect="1"/>
          </p:cNvPicPr>
          <p:nvPr/>
        </p:nvPicPr>
        <p:blipFill rotWithShape="1">
          <a:blip r:embed="rId4"/>
          <a:srcRect l="73743" t="18190" r="11875" b="75757"/>
          <a:stretch/>
        </p:blipFill>
        <p:spPr>
          <a:xfrm>
            <a:off x="3734064" y="6080550"/>
            <a:ext cx="1188132" cy="333405"/>
          </a:xfrm>
          <a:prstGeom prst="rect">
            <a:avLst/>
          </a:prstGeom>
        </p:spPr>
      </p:pic>
      <p:pic>
        <p:nvPicPr>
          <p:cNvPr id="12" name="Picture 2" descr="Facebook">
            <a:extLst>
              <a:ext uri="{FF2B5EF4-FFF2-40B4-BE49-F238E27FC236}">
                <a16:creationId xmlns:a16="http://schemas.microsoft.com/office/drawing/2014/main" id="{F7175A77-EF27-4ED6-9AE5-66CDDB69E9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0958" y="5906228"/>
            <a:ext cx="921064" cy="7024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m para twitter">
            <a:extLst>
              <a:ext uri="{FF2B5EF4-FFF2-40B4-BE49-F238E27FC236}">
                <a16:creationId xmlns:a16="http://schemas.microsoft.com/office/drawing/2014/main" id="{935937A6-2C96-4479-8341-F4ED80EBF2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9897" y="4343307"/>
            <a:ext cx="379597" cy="35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86C55C7-5ACC-518A-D184-9A430F5E8643}"/>
              </a:ext>
            </a:extLst>
          </p:cNvPr>
          <p:cNvPicPr>
            <a:picLocks noChangeAspect="1"/>
          </p:cNvPicPr>
          <p:nvPr/>
        </p:nvPicPr>
        <p:blipFill rotWithShape="1">
          <a:blip r:embed="rId7"/>
          <a:srcRect l="21248" t="23400" r="62215" b="58401"/>
          <a:stretch/>
        </p:blipFill>
        <p:spPr>
          <a:xfrm>
            <a:off x="5369024" y="5849268"/>
            <a:ext cx="1353721" cy="838017"/>
          </a:xfrm>
          <a:prstGeom prst="rect">
            <a:avLst/>
          </a:prstGeom>
        </p:spPr>
      </p:pic>
      <p:sp>
        <p:nvSpPr>
          <p:cNvPr id="4" name="Footer Placeholder 3">
            <a:extLst>
              <a:ext uri="{FF2B5EF4-FFF2-40B4-BE49-F238E27FC236}">
                <a16:creationId xmlns:a16="http://schemas.microsoft.com/office/drawing/2014/main" id="{C6C947F1-6793-40B1-9E66-7F5D37BDC364}"/>
              </a:ext>
            </a:extLst>
          </p:cNvPr>
          <p:cNvSpPr>
            <a:spLocks noGrp="1"/>
          </p:cNvSpPr>
          <p:nvPr>
            <p:ph type="ftr" sz="quarter" idx="11"/>
          </p:nvPr>
        </p:nvSpPr>
        <p:spPr>
          <a:xfrm>
            <a:off x="1134486" y="6504722"/>
            <a:ext cx="2895600" cy="365125"/>
          </a:xfrm>
        </p:spPr>
        <p:txBody>
          <a:bodyPr/>
          <a:lstStyle/>
          <a:p>
            <a:r>
              <a:rPr lang="pt-BR" dirty="0">
                <a:solidFill>
                  <a:prstClr val="black">
                    <a:tint val="75000"/>
                  </a:prstClr>
                </a:solidFill>
                <a:latin typeface="Calibri"/>
              </a:rPr>
              <a:t>BR-PDO-00221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EE54043-69D6-7B15-93C8-AA76C505791A}"/>
              </a:ext>
            </a:extLst>
          </p:cNvPr>
          <p:cNvPicPr>
            <a:picLocks noChangeAspect="1"/>
          </p:cNvPicPr>
          <p:nvPr/>
        </p:nvPicPr>
        <p:blipFill>
          <a:blip r:embed="rId2"/>
          <a:stretch>
            <a:fillRect/>
          </a:stretch>
        </p:blipFill>
        <p:spPr>
          <a:xfrm>
            <a:off x="4087957" y="0"/>
            <a:ext cx="5844886" cy="6858000"/>
          </a:xfrm>
          <a:prstGeom prst="rect">
            <a:avLst/>
          </a:prstGeom>
        </p:spPr>
      </p:pic>
      <p:sp>
        <p:nvSpPr>
          <p:cNvPr id="5" name="CaixaDeTexto 4">
            <a:extLst>
              <a:ext uri="{FF2B5EF4-FFF2-40B4-BE49-F238E27FC236}">
                <a16:creationId xmlns:a16="http://schemas.microsoft.com/office/drawing/2014/main" id="{2F9374F9-E5F8-78D6-E19F-9A319756B7A6}"/>
              </a:ext>
            </a:extLst>
          </p:cNvPr>
          <p:cNvSpPr txBox="1"/>
          <p:nvPr/>
        </p:nvSpPr>
        <p:spPr>
          <a:xfrm>
            <a:off x="9932843" y="6414031"/>
            <a:ext cx="2402305" cy="276999"/>
          </a:xfrm>
          <a:prstGeom prst="rect">
            <a:avLst/>
          </a:prstGeom>
          <a:noFill/>
        </p:spPr>
        <p:txBody>
          <a:bodyPr wrap="square" rtlCol="0">
            <a:spAutoFit/>
          </a:bodyPr>
          <a:lstStyle/>
          <a:p>
            <a:r>
              <a:rPr lang="pt-BR" sz="1200" dirty="0" err="1"/>
              <a:t>Takyar</a:t>
            </a:r>
            <a:r>
              <a:rPr lang="pt-BR" sz="1200" dirty="0"/>
              <a:t> J. </a:t>
            </a:r>
            <a:r>
              <a:rPr lang="pt-BR" sz="1200" i="1" dirty="0"/>
              <a:t>Exp. Rev. </a:t>
            </a:r>
            <a:r>
              <a:rPr lang="pt-BR" sz="1200" i="1" dirty="0" err="1"/>
              <a:t>Hematol</a:t>
            </a:r>
            <a:r>
              <a:rPr lang="pt-BR" sz="1200" dirty="0"/>
              <a:t>. 2020</a:t>
            </a:r>
          </a:p>
        </p:txBody>
      </p:sp>
      <p:sp>
        <p:nvSpPr>
          <p:cNvPr id="7" name="Título 6">
            <a:extLst>
              <a:ext uri="{FF2B5EF4-FFF2-40B4-BE49-F238E27FC236}">
                <a16:creationId xmlns:a16="http://schemas.microsoft.com/office/drawing/2014/main" id="{5330BE22-00F1-4BD5-640B-38D4132C2AC7}"/>
              </a:ext>
            </a:extLst>
          </p:cNvPr>
          <p:cNvSpPr>
            <a:spLocks noGrp="1"/>
          </p:cNvSpPr>
          <p:nvPr>
            <p:ph type="title"/>
          </p:nvPr>
        </p:nvSpPr>
        <p:spPr>
          <a:xfrm>
            <a:off x="152400" y="521535"/>
            <a:ext cx="3420979" cy="1325563"/>
          </a:xfrm>
        </p:spPr>
        <p:txBody>
          <a:bodyPr>
            <a:normAutofit fontScale="90000"/>
          </a:bodyPr>
          <a:lstStyle/>
          <a:p>
            <a:r>
              <a:rPr lang="pt-BR" b="1" dirty="0"/>
              <a:t>Análise mundo real refratários</a:t>
            </a:r>
          </a:p>
        </p:txBody>
      </p:sp>
      <p:sp>
        <p:nvSpPr>
          <p:cNvPr id="6" name="Footer Placeholder 1">
            <a:extLst>
              <a:ext uri="{FF2B5EF4-FFF2-40B4-BE49-F238E27FC236}">
                <a16:creationId xmlns:a16="http://schemas.microsoft.com/office/drawing/2014/main" id="{EC62E9A5-EE53-4C79-9D63-9C6BD8CD6289}"/>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504891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2E8B1-CBA8-44D2-C6ED-71F71367E0E2}"/>
              </a:ext>
            </a:extLst>
          </p:cNvPr>
          <p:cNvSpPr>
            <a:spLocks noGrp="1"/>
          </p:cNvSpPr>
          <p:nvPr>
            <p:ph type="title"/>
          </p:nvPr>
        </p:nvSpPr>
        <p:spPr>
          <a:xfrm>
            <a:off x="541421" y="123179"/>
            <a:ext cx="10515600" cy="1325563"/>
          </a:xfrm>
        </p:spPr>
        <p:txBody>
          <a:bodyPr/>
          <a:lstStyle/>
          <a:p>
            <a:r>
              <a:rPr lang="pt-BR" b="1" dirty="0"/>
              <a:t>LDGCB primário refratário</a:t>
            </a:r>
          </a:p>
        </p:txBody>
      </p:sp>
      <p:pic>
        <p:nvPicPr>
          <p:cNvPr id="4" name="Espaço Reservado para Conteúdo 3">
            <a:extLst>
              <a:ext uri="{FF2B5EF4-FFF2-40B4-BE49-F238E27FC236}">
                <a16:creationId xmlns:a16="http://schemas.microsoft.com/office/drawing/2014/main" id="{D4D69375-2B3F-6288-D078-3D235F431D22}"/>
              </a:ext>
            </a:extLst>
          </p:cNvPr>
          <p:cNvPicPr>
            <a:picLocks noGrp="1" noChangeAspect="1"/>
          </p:cNvPicPr>
          <p:nvPr>
            <p:ph idx="1"/>
          </p:nvPr>
        </p:nvPicPr>
        <p:blipFill>
          <a:blip r:embed="rId2"/>
          <a:stretch>
            <a:fillRect/>
          </a:stretch>
        </p:blipFill>
        <p:spPr>
          <a:xfrm>
            <a:off x="1974582" y="1405651"/>
            <a:ext cx="4366061" cy="5108469"/>
          </a:xfrm>
          <a:prstGeom prst="rect">
            <a:avLst/>
          </a:prstGeom>
        </p:spPr>
      </p:pic>
      <p:sp>
        <p:nvSpPr>
          <p:cNvPr id="5" name="CaixaDeTexto 4">
            <a:extLst>
              <a:ext uri="{FF2B5EF4-FFF2-40B4-BE49-F238E27FC236}">
                <a16:creationId xmlns:a16="http://schemas.microsoft.com/office/drawing/2014/main" id="{0CCA2A27-C522-93F9-2034-E58D274525FB}"/>
              </a:ext>
            </a:extLst>
          </p:cNvPr>
          <p:cNvSpPr txBox="1"/>
          <p:nvPr/>
        </p:nvSpPr>
        <p:spPr>
          <a:xfrm>
            <a:off x="9408694" y="6173400"/>
            <a:ext cx="2402305" cy="276999"/>
          </a:xfrm>
          <a:prstGeom prst="rect">
            <a:avLst/>
          </a:prstGeom>
          <a:noFill/>
        </p:spPr>
        <p:txBody>
          <a:bodyPr wrap="square" rtlCol="0">
            <a:spAutoFit/>
          </a:bodyPr>
          <a:lstStyle/>
          <a:p>
            <a:r>
              <a:rPr lang="pt-BR" sz="1200" dirty="0" err="1"/>
              <a:t>Takyar</a:t>
            </a:r>
            <a:r>
              <a:rPr lang="pt-BR" sz="1200" dirty="0"/>
              <a:t> J. </a:t>
            </a:r>
            <a:r>
              <a:rPr lang="pt-BR" sz="1200" i="1" dirty="0"/>
              <a:t>Exp. Rev. </a:t>
            </a:r>
            <a:r>
              <a:rPr lang="pt-BR" sz="1200" i="1" dirty="0" err="1"/>
              <a:t>Hematol</a:t>
            </a:r>
            <a:r>
              <a:rPr lang="pt-BR" sz="1200" dirty="0"/>
              <a:t>. 2020</a:t>
            </a:r>
          </a:p>
        </p:txBody>
      </p:sp>
      <p:sp>
        <p:nvSpPr>
          <p:cNvPr id="6" name="Footer Placeholder 1">
            <a:extLst>
              <a:ext uri="{FF2B5EF4-FFF2-40B4-BE49-F238E27FC236}">
                <a16:creationId xmlns:a16="http://schemas.microsoft.com/office/drawing/2014/main" id="{35608FED-B9BF-41A6-A7FC-DD57CD9586AE}"/>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49057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77BA-A36A-4EC9-A0E6-340945E3418A}"/>
              </a:ext>
            </a:extLst>
          </p:cNvPr>
          <p:cNvSpPr>
            <a:spLocks noGrp="1"/>
          </p:cNvSpPr>
          <p:nvPr>
            <p:ph type="ctrTitle"/>
          </p:nvPr>
        </p:nvSpPr>
        <p:spPr>
          <a:xfrm>
            <a:off x="1737360" y="1080878"/>
            <a:ext cx="6500542" cy="1726228"/>
          </a:xfrm>
          <a:noFill/>
        </p:spPr>
        <p:txBody>
          <a:bodyPr vert="horz" lIns="91440" tIns="45720" rIns="91440" bIns="45720" rtlCol="0" anchor="t">
            <a:noAutofit/>
          </a:bodyPr>
          <a:lstStyle/>
          <a:p>
            <a:pPr algn="l"/>
            <a:r>
              <a:rPr lang="en-US" sz="3200" b="1" dirty="0">
                <a:solidFill>
                  <a:srgbClr val="00655D"/>
                </a:solidFill>
                <a:latin typeface="Arial" panose="020B0604020202020204" pitchFamily="34" charset="0"/>
                <a:cs typeface="Arial" panose="020B0604020202020204" pitchFamily="34" charset="0"/>
              </a:rPr>
              <a:t>Final Analysis of KEYNOTE-170: Pembrolizumab in Relapsed or Refractory Primary Mediastinal Large B-Cell Lymphoma</a:t>
            </a:r>
          </a:p>
        </p:txBody>
      </p:sp>
      <p:sp>
        <p:nvSpPr>
          <p:cNvPr id="3" name="Subtitle 2">
            <a:extLst>
              <a:ext uri="{FF2B5EF4-FFF2-40B4-BE49-F238E27FC236}">
                <a16:creationId xmlns:a16="http://schemas.microsoft.com/office/drawing/2014/main" id="{A88BF8DB-69CB-411D-AF76-CD5DFFB721F6}"/>
              </a:ext>
            </a:extLst>
          </p:cNvPr>
          <p:cNvSpPr>
            <a:spLocks noGrp="1"/>
          </p:cNvSpPr>
          <p:nvPr>
            <p:ph type="subTitle" idx="1"/>
          </p:nvPr>
        </p:nvSpPr>
        <p:spPr>
          <a:xfrm>
            <a:off x="1737360" y="3318644"/>
            <a:ext cx="8691512" cy="732253"/>
          </a:xfrm>
        </p:spPr>
        <p:txBody>
          <a:bodyPr vert="horz" lIns="91440" tIns="45720" rIns="91440" bIns="45720" rtlCol="0">
            <a:noAutofit/>
          </a:bodyPr>
          <a:lstStyle/>
          <a:p>
            <a:pPr algn="l">
              <a:lnSpc>
                <a:spcPct val="100000"/>
              </a:lnSpc>
              <a:spcBef>
                <a:spcPts val="0"/>
              </a:spcBef>
            </a:pPr>
            <a:r>
              <a:rPr lang="en-US" sz="1400" dirty="0">
                <a:latin typeface="Arial" panose="020B0604020202020204" pitchFamily="34" charset="0"/>
                <a:cs typeface="Arial" panose="020B0604020202020204" pitchFamily="34" charset="0"/>
              </a:rPr>
              <a:t>P.L. Zinzani</a:t>
            </a:r>
            <a:r>
              <a:rPr lang="en-US" sz="1400" baseline="300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C. Thieblemont</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V. Melnichenko</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 K. Bouabdallah</a:t>
            </a:r>
            <a:r>
              <a:rPr lang="en-US" sz="1400" baseline="30000" dirty="0">
                <a:latin typeface="Arial" panose="020B0604020202020204" pitchFamily="34" charset="0"/>
                <a:cs typeface="Arial" panose="020B0604020202020204" pitchFamily="34" charset="0"/>
              </a:rPr>
              <a:t>4</a:t>
            </a:r>
            <a:r>
              <a:rPr lang="en-US" sz="1400" dirty="0">
                <a:latin typeface="Arial" panose="020B0604020202020204" pitchFamily="34" charset="0"/>
                <a:cs typeface="Arial" panose="020B0604020202020204" pitchFamily="34" charset="0"/>
              </a:rPr>
              <a:t>; J. Walewski</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A. Majlis</a:t>
            </a:r>
            <a:r>
              <a:rPr lang="en-US" sz="1400" baseline="30000" dirty="0">
                <a:latin typeface="Arial" panose="020B0604020202020204" pitchFamily="34" charset="0"/>
                <a:cs typeface="Arial" panose="020B0604020202020204" pitchFamily="34" charset="0"/>
              </a:rPr>
              <a:t>6</a:t>
            </a:r>
            <a:r>
              <a:rPr lang="en-US" sz="1400" dirty="0">
                <a:latin typeface="Arial" panose="020B0604020202020204" pitchFamily="34" charset="0"/>
                <a:cs typeface="Arial" panose="020B0604020202020204" pitchFamily="34" charset="0"/>
              </a:rPr>
              <a:t>; L. Fogliatto</a:t>
            </a:r>
            <a:r>
              <a:rPr lang="en-US" sz="1400" baseline="30000" dirty="0">
                <a:latin typeface="Arial" panose="020B0604020202020204" pitchFamily="34" charset="0"/>
                <a:cs typeface="Arial" panose="020B0604020202020204" pitchFamily="34" charset="0"/>
              </a:rPr>
              <a:t>7</a:t>
            </a:r>
            <a:r>
              <a:rPr lang="en-US" sz="1400" dirty="0">
                <a:latin typeface="Arial" panose="020B0604020202020204" pitchFamily="34" charset="0"/>
                <a:cs typeface="Arial" panose="020B0604020202020204" pitchFamily="34" charset="0"/>
              </a:rPr>
              <a:t>; </a:t>
            </a:r>
          </a:p>
          <a:p>
            <a:pPr algn="l">
              <a:lnSpc>
                <a:spcPct val="100000"/>
              </a:lnSpc>
              <a:spcBef>
                <a:spcPts val="0"/>
              </a:spcBef>
            </a:pPr>
            <a:r>
              <a:rPr lang="en-US" sz="1400" dirty="0">
                <a:latin typeface="Arial" panose="020B0604020202020204" pitchFamily="34" charset="0"/>
                <a:cs typeface="Arial" panose="020B0604020202020204" pitchFamily="34" charset="0"/>
              </a:rPr>
              <a:t>A.M. Garcia-Sancho</a:t>
            </a:r>
            <a:r>
              <a:rPr lang="en-US" sz="1400" baseline="30000" dirty="0">
                <a:latin typeface="Arial" panose="020B0604020202020204" pitchFamily="34" charset="0"/>
                <a:cs typeface="Arial" panose="020B0604020202020204" pitchFamily="34" charset="0"/>
              </a:rPr>
              <a:t>8</a:t>
            </a:r>
            <a:r>
              <a:rPr lang="en-US" sz="1400" dirty="0">
                <a:latin typeface="Arial" panose="020B0604020202020204" pitchFamily="34" charset="0"/>
                <a:cs typeface="Arial" panose="020B0604020202020204" pitchFamily="34" charset="0"/>
              </a:rPr>
              <a:t>; B. Christian</a:t>
            </a:r>
            <a:r>
              <a:rPr lang="en-US" sz="1400" baseline="30000" dirty="0">
                <a:latin typeface="Arial" panose="020B0604020202020204" pitchFamily="34" charset="0"/>
                <a:cs typeface="Arial" panose="020B0604020202020204" pitchFamily="34" charset="0"/>
              </a:rPr>
              <a:t>9</a:t>
            </a:r>
            <a:r>
              <a:rPr lang="en-US" sz="1400" dirty="0">
                <a:latin typeface="Arial" panose="020B0604020202020204" pitchFamily="34" charset="0"/>
                <a:cs typeface="Arial" panose="020B0604020202020204" pitchFamily="34" charset="0"/>
              </a:rPr>
              <a:t>; Z. Gulbas</a:t>
            </a:r>
            <a:r>
              <a:rPr lang="en-US" sz="1400" baseline="30000" dirty="0">
                <a:latin typeface="Arial" panose="020B0604020202020204" pitchFamily="34" charset="0"/>
                <a:cs typeface="Arial" panose="020B0604020202020204" pitchFamily="34" charset="0"/>
              </a:rPr>
              <a:t>10</a:t>
            </a:r>
            <a:r>
              <a:rPr lang="en-US" sz="1400" dirty="0">
                <a:latin typeface="Arial" panose="020B0604020202020204" pitchFamily="34" charset="0"/>
                <a:cs typeface="Arial" panose="020B0604020202020204" pitchFamily="34" charset="0"/>
              </a:rPr>
              <a:t>; M. Özcan</a:t>
            </a:r>
            <a:r>
              <a:rPr lang="en-US" sz="1400" baseline="30000" dirty="0">
                <a:latin typeface="Arial" panose="020B0604020202020204" pitchFamily="34" charset="0"/>
                <a:cs typeface="Arial" panose="020B0604020202020204" pitchFamily="34" charset="0"/>
              </a:rPr>
              <a:t>11</a:t>
            </a:r>
            <a:r>
              <a:rPr lang="en-US" sz="1400" dirty="0">
                <a:latin typeface="Arial" panose="020B0604020202020204" pitchFamily="34" charset="0"/>
                <a:cs typeface="Arial" panose="020B0604020202020204" pitchFamily="34" charset="0"/>
              </a:rPr>
              <a:t>; G.F. Perini</a:t>
            </a:r>
            <a:r>
              <a:rPr lang="en-US" sz="1400" baseline="30000" dirty="0">
                <a:latin typeface="Arial" panose="020B0604020202020204" pitchFamily="34" charset="0"/>
                <a:cs typeface="Arial" panose="020B0604020202020204" pitchFamily="34" charset="0"/>
              </a:rPr>
              <a:t>12</a:t>
            </a:r>
            <a:r>
              <a:rPr lang="en-US" sz="1400" dirty="0">
                <a:latin typeface="Arial" panose="020B0604020202020204" pitchFamily="34" charset="0"/>
                <a:cs typeface="Arial" panose="020B0604020202020204" pitchFamily="34" charset="0"/>
              </a:rPr>
              <a:t>; G. Salles</a:t>
            </a:r>
            <a:r>
              <a:rPr lang="en-US" sz="1400" baseline="30000" dirty="0">
                <a:latin typeface="Arial" panose="020B0604020202020204" pitchFamily="34" charset="0"/>
                <a:cs typeface="Arial" panose="020B0604020202020204" pitchFamily="34" charset="0"/>
              </a:rPr>
              <a:t>13</a:t>
            </a:r>
            <a:r>
              <a:rPr lang="en-US" sz="1400" dirty="0">
                <a:latin typeface="Arial" panose="020B0604020202020204" pitchFamily="34" charset="0"/>
                <a:cs typeface="Arial" panose="020B0604020202020204" pitchFamily="34" charset="0"/>
              </a:rPr>
              <a:t>; M.A. Shipp</a:t>
            </a:r>
            <a:r>
              <a:rPr lang="en-US" sz="1400" baseline="30000" dirty="0">
                <a:latin typeface="Arial" panose="020B0604020202020204" pitchFamily="34" charset="0"/>
                <a:cs typeface="Arial" panose="020B0604020202020204" pitchFamily="34" charset="0"/>
              </a:rPr>
              <a:t>14</a:t>
            </a:r>
            <a:r>
              <a:rPr lang="en-US" sz="1400" dirty="0">
                <a:latin typeface="Arial" panose="020B0604020202020204" pitchFamily="34" charset="0"/>
                <a:cs typeface="Arial" panose="020B0604020202020204" pitchFamily="34" charset="0"/>
              </a:rPr>
              <a:t>;</a:t>
            </a:r>
            <a:endParaRPr lang="en-US" sz="1400" baseline="30000" dirty="0">
              <a:latin typeface="Arial" panose="020B0604020202020204" pitchFamily="34" charset="0"/>
              <a:cs typeface="Arial" panose="020B0604020202020204" pitchFamily="34" charset="0"/>
            </a:endParaRPr>
          </a:p>
          <a:p>
            <a:pPr algn="l">
              <a:lnSpc>
                <a:spcPct val="100000"/>
              </a:lnSpc>
              <a:spcBef>
                <a:spcPts val="0"/>
              </a:spcBef>
            </a:pPr>
            <a:r>
              <a:rPr lang="en-US" sz="1400" dirty="0">
                <a:latin typeface="Arial" panose="020B0604020202020204" pitchFamily="34" charset="0"/>
                <a:cs typeface="Arial" panose="020B0604020202020204" pitchFamily="34" charset="0"/>
              </a:rPr>
              <a:t>S. Thompson</a:t>
            </a:r>
            <a:r>
              <a:rPr lang="en-US" sz="1400" baseline="30000" dirty="0">
                <a:latin typeface="Arial" panose="020B0604020202020204" pitchFamily="34" charset="0"/>
                <a:cs typeface="Arial" panose="020B0604020202020204" pitchFamily="34" charset="0"/>
              </a:rPr>
              <a:t>15</a:t>
            </a:r>
            <a:r>
              <a:rPr lang="en-US" sz="1400" dirty="0">
                <a:latin typeface="Arial" panose="020B0604020202020204" pitchFamily="34" charset="0"/>
                <a:cs typeface="Arial" panose="020B0604020202020204" pitchFamily="34" charset="0"/>
              </a:rPr>
              <a:t>; S. Chakraborty</a:t>
            </a:r>
            <a:r>
              <a:rPr lang="en-US" sz="1400" baseline="30000" dirty="0">
                <a:latin typeface="Arial" panose="020B0604020202020204" pitchFamily="34" charset="0"/>
                <a:cs typeface="Arial" panose="020B0604020202020204" pitchFamily="34" charset="0"/>
              </a:rPr>
              <a:t>15</a:t>
            </a:r>
            <a:r>
              <a:rPr lang="en-US" sz="1400" dirty="0">
                <a:latin typeface="Arial" panose="020B0604020202020204" pitchFamily="34" charset="0"/>
                <a:cs typeface="Arial" panose="020B0604020202020204" pitchFamily="34" charset="0"/>
              </a:rPr>
              <a:t>; P. Marinello</a:t>
            </a:r>
            <a:r>
              <a:rPr lang="en-US" sz="1400" baseline="30000" dirty="0">
                <a:latin typeface="Arial" panose="020B0604020202020204" pitchFamily="34" charset="0"/>
                <a:cs typeface="Arial" panose="020B0604020202020204" pitchFamily="34" charset="0"/>
              </a:rPr>
              <a:t>15</a:t>
            </a:r>
            <a:r>
              <a:rPr lang="en-US" sz="1400" dirty="0">
                <a:latin typeface="Arial" panose="020B0604020202020204" pitchFamily="34" charset="0"/>
                <a:cs typeface="Arial" panose="020B0604020202020204" pitchFamily="34" charset="0"/>
              </a:rPr>
              <a:t>; P. Armand</a:t>
            </a:r>
            <a:r>
              <a:rPr lang="en-US" sz="1400" baseline="30000" dirty="0">
                <a:latin typeface="Arial" panose="020B0604020202020204" pitchFamily="34" charset="0"/>
                <a:cs typeface="Arial" panose="020B0604020202020204" pitchFamily="34" charset="0"/>
              </a:rPr>
              <a:t>14</a:t>
            </a:r>
            <a:endParaRPr lang="en-US" sz="1400" dirty="0">
              <a:latin typeface="Arial" panose="020B0604020202020204" pitchFamily="34" charset="0"/>
              <a:cs typeface="Arial" panose="020B0604020202020204" pitchFamily="34" charset="0"/>
            </a:endParaRPr>
          </a:p>
        </p:txBody>
      </p:sp>
      <p:sp>
        <p:nvSpPr>
          <p:cNvPr id="4" name="Subtitle 6">
            <a:extLst>
              <a:ext uri="{FF2B5EF4-FFF2-40B4-BE49-F238E27FC236}">
                <a16:creationId xmlns:a16="http://schemas.microsoft.com/office/drawing/2014/main" id="{C1B24D21-23FA-4AA3-8DCA-27CE3D72918C}"/>
              </a:ext>
            </a:extLst>
          </p:cNvPr>
          <p:cNvSpPr txBox="1">
            <a:spLocks/>
          </p:cNvSpPr>
          <p:nvPr/>
        </p:nvSpPr>
        <p:spPr>
          <a:xfrm>
            <a:off x="1737360" y="4210050"/>
            <a:ext cx="8763000" cy="1567072"/>
          </a:xfrm>
          <a:prstGeom prst="rect">
            <a:avLst/>
          </a:prstGeom>
        </p:spPr>
        <p:txBody>
          <a:bodyPr vert="horz" lIns="9144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it-IT" sz="1100" baseline="30000" dirty="0">
                <a:solidFill>
                  <a:prstClr val="black"/>
                </a:solidFill>
                <a:latin typeface="Arial" panose="020B0604020202020204" pitchFamily="34" charset="0"/>
                <a:cs typeface="Arial" panose="020B0604020202020204" pitchFamily="34" charset="0"/>
              </a:rPr>
              <a:t>1</a:t>
            </a:r>
            <a:r>
              <a:rPr lang="it-IT" sz="1100" dirty="0">
                <a:solidFill>
                  <a:prstClr val="black"/>
                </a:solidFill>
                <a:latin typeface="Arial" panose="020B0604020202020204" pitchFamily="34" charset="0"/>
                <a:cs typeface="Arial" panose="020B0604020202020204" pitchFamily="34" charset="0"/>
              </a:rPr>
              <a:t>IRCCS Azienda Ospedaliero-Universitaria di Bologna Istituto di Ematologia “Seràgnoli” and Dipartimento di Medicina Specialistica, Diagnostica e Sperimentale Università di Bologna, Bologna, Italy</a:t>
            </a:r>
            <a:r>
              <a:rPr lang="en-US" sz="1100" dirty="0">
                <a:solidFill>
                  <a:prstClr val="black"/>
                </a:solidFill>
                <a:latin typeface="Arial" panose="020B0604020202020204" pitchFamily="34" charset="0"/>
                <a:cs typeface="Arial" panose="020B0604020202020204" pitchFamily="34" charset="0"/>
              </a:rPr>
              <a:t>;</a:t>
            </a:r>
            <a:r>
              <a:rPr lang="en-US" sz="1100" baseline="30000" dirty="0">
                <a:solidFill>
                  <a:prstClr val="black"/>
                </a:solidFill>
                <a:latin typeface="Arial" panose="020B0604020202020204" pitchFamily="34" charset="0"/>
                <a:cs typeface="Arial" panose="020B0604020202020204" pitchFamily="34" charset="0"/>
              </a:rPr>
              <a:t> 2</a:t>
            </a:r>
            <a:r>
              <a:rPr lang="en-US" sz="1100" dirty="0">
                <a:solidFill>
                  <a:prstClr val="black"/>
                </a:solidFill>
                <a:latin typeface="Arial" panose="020B0604020202020204" pitchFamily="34" charset="0"/>
                <a:cs typeface="Arial" panose="020B0604020202020204" pitchFamily="34" charset="0"/>
              </a:rPr>
              <a:t>Hemato-Oncology Department, APHP, Saint-Louis Hospital, Paris, France; </a:t>
            </a:r>
            <a:r>
              <a:rPr lang="en-US" sz="1100" baseline="30000" dirty="0">
                <a:solidFill>
                  <a:prstClr val="black"/>
                </a:solidFill>
                <a:latin typeface="Arial" panose="020B0604020202020204" pitchFamily="34" charset="0"/>
                <a:cs typeface="Arial" panose="020B0604020202020204" pitchFamily="34" charset="0"/>
              </a:rPr>
              <a:t>3</a:t>
            </a:r>
            <a:r>
              <a:rPr lang="en-US" sz="1100" dirty="0">
                <a:solidFill>
                  <a:prstClr val="black"/>
                </a:solidFill>
                <a:latin typeface="Arial" panose="020B0604020202020204" pitchFamily="34" charset="0"/>
                <a:cs typeface="Arial" panose="020B0604020202020204" pitchFamily="34" charset="0"/>
              </a:rPr>
              <a:t>Pirogov National Medical Surgical Center, Moscow, Russia; </a:t>
            </a:r>
            <a:r>
              <a:rPr lang="en-US" sz="1100" baseline="30000" dirty="0">
                <a:solidFill>
                  <a:prstClr val="black"/>
                </a:solidFill>
                <a:latin typeface="Arial" panose="020B0604020202020204" pitchFamily="34" charset="0"/>
                <a:cs typeface="Arial" panose="020B0604020202020204" pitchFamily="34" charset="0"/>
              </a:rPr>
              <a:t>4</a:t>
            </a:r>
            <a:r>
              <a:rPr lang="en-US" sz="1100" dirty="0">
                <a:solidFill>
                  <a:prstClr val="black"/>
                </a:solidFill>
                <a:latin typeface="Arial" panose="020B0604020202020204" pitchFamily="34" charset="0"/>
                <a:cs typeface="Arial" panose="020B0604020202020204" pitchFamily="34" charset="0"/>
              </a:rPr>
              <a:t>Department of Hematology and Cell Therapy, University Hospital, Bordeaux, France; </a:t>
            </a:r>
            <a:r>
              <a:rPr lang="en-US" sz="1100" baseline="30000" dirty="0">
                <a:solidFill>
                  <a:prstClr val="black"/>
                </a:solidFill>
                <a:latin typeface="Arial" panose="020B0604020202020204" pitchFamily="34" charset="0"/>
                <a:cs typeface="Arial" panose="020B0604020202020204" pitchFamily="34" charset="0"/>
              </a:rPr>
              <a:t>5</a:t>
            </a:r>
            <a:r>
              <a:rPr lang="en-US" sz="1100" dirty="0">
                <a:solidFill>
                  <a:prstClr val="black"/>
                </a:solidFill>
                <a:latin typeface="Arial" panose="020B0604020202020204" pitchFamily="34" charset="0"/>
                <a:cs typeface="Arial" panose="020B0604020202020204" pitchFamily="34" charset="0"/>
              </a:rPr>
              <a:t>Maria Sklodowska-Curie National Research Institute of Oncology, European Reference Network, Warszawa, Poland; </a:t>
            </a:r>
            <a:r>
              <a:rPr lang="en-US" sz="1100" baseline="30000" dirty="0">
                <a:solidFill>
                  <a:prstClr val="black"/>
                </a:solidFill>
                <a:latin typeface="Arial" panose="020B0604020202020204" pitchFamily="34" charset="0"/>
                <a:cs typeface="Arial" panose="020B0604020202020204" pitchFamily="34" charset="0"/>
              </a:rPr>
              <a:t>6</a:t>
            </a:r>
            <a:r>
              <a:rPr lang="en-US" sz="1100" dirty="0">
                <a:solidFill>
                  <a:prstClr val="black"/>
                </a:solidFill>
                <a:latin typeface="Arial" panose="020B0604020202020204" pitchFamily="34" charset="0"/>
                <a:cs typeface="Arial" panose="020B0604020202020204" pitchFamily="34" charset="0"/>
              </a:rPr>
              <a:t>Clinica Alemana de Santiago, Vitacura, Chile;</a:t>
            </a:r>
            <a:r>
              <a:rPr lang="en-US" sz="1100" baseline="30000" dirty="0">
                <a:solidFill>
                  <a:prstClr val="black"/>
                </a:solidFill>
                <a:latin typeface="Arial" panose="020B0604020202020204" pitchFamily="34" charset="0"/>
                <a:cs typeface="Arial" panose="020B0604020202020204" pitchFamily="34" charset="0"/>
              </a:rPr>
              <a:t> 7</a:t>
            </a:r>
            <a:r>
              <a:rPr lang="pt-BR" sz="1100" dirty="0">
                <a:solidFill>
                  <a:prstClr val="black"/>
                </a:solidFill>
                <a:latin typeface="Arial" panose="020B0604020202020204" pitchFamily="34" charset="0"/>
                <a:cs typeface="Arial" panose="020B0604020202020204" pitchFamily="34" charset="0"/>
              </a:rPr>
              <a:t>Hospital de Clinicas de Porto Alegre, Porto Alegre, Brazil; </a:t>
            </a:r>
            <a:r>
              <a:rPr lang="pt-BR" sz="1100" baseline="30000" dirty="0">
                <a:solidFill>
                  <a:prstClr val="black"/>
                </a:solidFill>
                <a:latin typeface="Arial" panose="020B0604020202020204" pitchFamily="34" charset="0"/>
                <a:cs typeface="Arial" panose="020B0604020202020204" pitchFamily="34" charset="0"/>
              </a:rPr>
              <a:t>8</a:t>
            </a:r>
            <a:r>
              <a:rPr lang="pt-BR" sz="1100" dirty="0">
                <a:solidFill>
                  <a:prstClr val="black"/>
                </a:solidFill>
                <a:latin typeface="Arial" panose="020B0604020202020204" pitchFamily="34" charset="0"/>
                <a:cs typeface="Arial" panose="020B0604020202020204" pitchFamily="34" charset="0"/>
              </a:rPr>
              <a:t>Hematology Department. Hospital Universitario de Salamanca. IBSAL, CIBERONC, Salamanca, Spain; </a:t>
            </a:r>
            <a:r>
              <a:rPr lang="en-US" sz="1100" baseline="30000" dirty="0">
                <a:solidFill>
                  <a:prstClr val="black"/>
                </a:solidFill>
                <a:latin typeface="Arial" panose="020B0604020202020204" pitchFamily="34" charset="0"/>
                <a:cs typeface="Arial" panose="020B0604020202020204" pitchFamily="34" charset="0"/>
              </a:rPr>
              <a:t>9</a:t>
            </a:r>
            <a:r>
              <a:rPr lang="en-US" sz="1100" dirty="0">
                <a:solidFill>
                  <a:prstClr val="black"/>
                </a:solidFill>
                <a:latin typeface="Arial" panose="020B0604020202020204" pitchFamily="34" charset="0"/>
                <a:cs typeface="Arial" panose="020B0604020202020204" pitchFamily="34" charset="0"/>
              </a:rPr>
              <a:t>The James Cancer Hospital and Solove Research Institute, The Ohio State University, Columbus, OH, USA;</a:t>
            </a:r>
            <a:r>
              <a:rPr lang="en-US" sz="1100" baseline="30000" dirty="0">
                <a:solidFill>
                  <a:prstClr val="black"/>
                </a:solidFill>
                <a:latin typeface="Arial" panose="020B0604020202020204" pitchFamily="34" charset="0"/>
                <a:cs typeface="Arial" panose="020B0604020202020204" pitchFamily="34" charset="0"/>
              </a:rPr>
              <a:t> 10</a:t>
            </a:r>
            <a:r>
              <a:rPr lang="en-US" sz="1100" dirty="0">
                <a:solidFill>
                  <a:prstClr val="black"/>
                </a:solidFill>
                <a:latin typeface="Arial" panose="020B0604020202020204" pitchFamily="34" charset="0"/>
                <a:cs typeface="Arial" panose="020B0604020202020204" pitchFamily="34" charset="0"/>
              </a:rPr>
              <a:t>Anadolu Medical Center, Gebze, Turkey; </a:t>
            </a:r>
            <a:r>
              <a:rPr lang="en-US" sz="1100" baseline="30000" dirty="0">
                <a:solidFill>
                  <a:prstClr val="black"/>
                </a:solidFill>
                <a:latin typeface="Arial" panose="020B0604020202020204" pitchFamily="34" charset="0"/>
                <a:cs typeface="Arial" panose="020B0604020202020204" pitchFamily="34" charset="0"/>
              </a:rPr>
              <a:t>11</a:t>
            </a:r>
            <a:r>
              <a:rPr lang="en-US" sz="1100" dirty="0">
                <a:solidFill>
                  <a:prstClr val="black"/>
                </a:solidFill>
                <a:latin typeface="Arial" panose="020B0604020202020204" pitchFamily="34" charset="0"/>
                <a:cs typeface="Arial" panose="020B0604020202020204" pitchFamily="34" charset="0"/>
              </a:rPr>
              <a:t>Ankara University Faculty of Medicine, Department of Hematology and Bone Marrow Transplantation Unit, Ankara, Turkey; </a:t>
            </a:r>
            <a:r>
              <a:rPr lang="en-US" sz="1100" baseline="30000" dirty="0">
                <a:solidFill>
                  <a:prstClr val="black"/>
                </a:solidFill>
                <a:latin typeface="Arial" panose="020B0604020202020204" pitchFamily="34" charset="0"/>
                <a:cs typeface="Arial" panose="020B0604020202020204" pitchFamily="34" charset="0"/>
              </a:rPr>
              <a:t>12</a:t>
            </a:r>
            <a:r>
              <a:rPr lang="en-US" sz="1100" dirty="0">
                <a:solidFill>
                  <a:prstClr val="black"/>
                </a:solidFill>
                <a:latin typeface="Arial" panose="020B0604020202020204" pitchFamily="34" charset="0"/>
                <a:cs typeface="Arial" panose="020B0604020202020204" pitchFamily="34" charset="0"/>
              </a:rPr>
              <a:t>Hospital Israelita Albert Einstein, Sao Paulo, Brazil; </a:t>
            </a:r>
            <a:r>
              <a:rPr lang="en-US" sz="1100" baseline="30000" dirty="0">
                <a:solidFill>
                  <a:prstClr val="black"/>
                </a:solidFill>
                <a:latin typeface="Arial" panose="020B0604020202020204" pitchFamily="34" charset="0"/>
                <a:cs typeface="Arial" panose="020B0604020202020204" pitchFamily="34" charset="0"/>
              </a:rPr>
              <a:t>13</a:t>
            </a:r>
            <a:r>
              <a:rPr lang="fr-FR" sz="1100" dirty="0">
                <a:solidFill>
                  <a:prstClr val="black"/>
                </a:solidFill>
                <a:latin typeface="Arial" panose="020B0604020202020204" pitchFamily="34" charset="0"/>
                <a:cs typeface="Arial" panose="020B0604020202020204" pitchFamily="34" charset="0"/>
              </a:rPr>
              <a:t>Hématologie, Hospices Civils de Lyon and Université de Lyon, Lyon, France;</a:t>
            </a:r>
            <a:r>
              <a:rPr lang="en-US" sz="1100" dirty="0">
                <a:solidFill>
                  <a:prstClr val="black"/>
                </a:solidFill>
                <a:latin typeface="Arial" panose="020B0604020202020204" pitchFamily="34" charset="0"/>
                <a:cs typeface="Arial" panose="020B0604020202020204" pitchFamily="34" charset="0"/>
              </a:rPr>
              <a:t> </a:t>
            </a:r>
            <a:r>
              <a:rPr lang="en-US" sz="1100" baseline="30000" dirty="0">
                <a:solidFill>
                  <a:prstClr val="black"/>
                </a:solidFill>
                <a:latin typeface="Arial" panose="020B0604020202020204" pitchFamily="34" charset="0"/>
                <a:cs typeface="Arial" panose="020B0604020202020204" pitchFamily="34" charset="0"/>
              </a:rPr>
              <a:t>14</a:t>
            </a:r>
            <a:r>
              <a:rPr lang="en-US" sz="1100" dirty="0">
                <a:solidFill>
                  <a:prstClr val="black"/>
                </a:solidFill>
                <a:latin typeface="Arial" panose="020B0604020202020204" pitchFamily="34" charset="0"/>
                <a:cs typeface="Arial" panose="020B0604020202020204" pitchFamily="34" charset="0"/>
              </a:rPr>
              <a:t>Dana-Farber Cancer Institute, Boston, MA, USA; </a:t>
            </a:r>
            <a:r>
              <a:rPr lang="en-US" sz="1100" baseline="30000" dirty="0">
                <a:solidFill>
                  <a:prstClr val="black"/>
                </a:solidFill>
                <a:latin typeface="Arial" panose="020B0604020202020204" pitchFamily="34" charset="0"/>
                <a:cs typeface="Arial" panose="020B0604020202020204" pitchFamily="34" charset="0"/>
              </a:rPr>
              <a:t>15</a:t>
            </a:r>
            <a:r>
              <a:rPr lang="en-US" sz="1100" dirty="0">
                <a:solidFill>
                  <a:prstClr val="black"/>
                </a:solidFill>
                <a:latin typeface="Arial" panose="020B0604020202020204" pitchFamily="34" charset="0"/>
                <a:cs typeface="Arial" panose="020B0604020202020204" pitchFamily="34" charset="0"/>
              </a:rPr>
              <a:t>Merck &amp; Co., Inc., Kenilworth, NJ, USA </a:t>
            </a:r>
          </a:p>
        </p:txBody>
      </p:sp>
      <p:sp>
        <p:nvSpPr>
          <p:cNvPr id="5" name="Footer Placeholder 1">
            <a:extLst>
              <a:ext uri="{FF2B5EF4-FFF2-40B4-BE49-F238E27FC236}">
                <a16:creationId xmlns:a16="http://schemas.microsoft.com/office/drawing/2014/main" id="{5E21199A-F9D7-438E-B499-F9130D671CDE}"/>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183708274"/>
      </p:ext>
    </p:extLst>
  </p:cSld>
  <p:clrMapOvr>
    <a:masterClrMapping/>
  </p:clrMapOvr>
  <mc:AlternateContent xmlns:mc="http://schemas.openxmlformats.org/markup-compatibility/2006" xmlns:p14="http://schemas.microsoft.com/office/powerpoint/2010/main">
    <mc:Choice Requires="p14">
      <p:transition spd="slow" p14:dur="2000" advTm="23282"/>
    </mc:Choice>
    <mc:Fallback xmlns="">
      <p:transition spd="slow" advTm="2328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D269-3B73-47EC-B837-36A28FDE0ECB}"/>
              </a:ext>
            </a:extLst>
          </p:cNvPr>
          <p:cNvSpPr>
            <a:spLocks noGrp="1"/>
          </p:cNvSpPr>
          <p:nvPr>
            <p:ph type="title"/>
          </p:nvPr>
        </p:nvSpPr>
        <p:spPr>
          <a:xfrm>
            <a:off x="1981202" y="1094994"/>
            <a:ext cx="6500541" cy="1085146"/>
          </a:xfrm>
        </p:spPr>
        <p:txBody>
          <a:bodyPr anchor="t">
            <a:normAutofit/>
          </a:bodyPr>
          <a:lstStyle/>
          <a:p>
            <a:r>
              <a:rPr lang="en-US" sz="3200" b="1" dirty="0">
                <a:solidFill>
                  <a:srgbClr val="00655D"/>
                </a:solidFill>
                <a:latin typeface="Arial" panose="020B0604020202020204" pitchFamily="34" charset="0"/>
                <a:cs typeface="Arial" panose="020B0604020202020204" pitchFamily="34" charset="0"/>
              </a:rPr>
              <a:t>Baseline Demographics and </a:t>
            </a:r>
            <a:br>
              <a:rPr lang="en-US" sz="3200" b="1" dirty="0">
                <a:solidFill>
                  <a:srgbClr val="00655D"/>
                </a:solidFill>
                <a:latin typeface="Arial" panose="020B0604020202020204" pitchFamily="34" charset="0"/>
                <a:cs typeface="Arial" panose="020B0604020202020204" pitchFamily="34" charset="0"/>
              </a:rPr>
            </a:br>
            <a:r>
              <a:rPr lang="en-US" sz="3200" b="1" dirty="0">
                <a:solidFill>
                  <a:srgbClr val="00655D"/>
                </a:solidFill>
                <a:latin typeface="Arial" panose="020B0604020202020204" pitchFamily="34" charset="0"/>
                <a:cs typeface="Arial" panose="020B0604020202020204" pitchFamily="34" charset="0"/>
              </a:rPr>
              <a:t>Study Disposition</a:t>
            </a:r>
          </a:p>
        </p:txBody>
      </p:sp>
      <p:sp>
        <p:nvSpPr>
          <p:cNvPr id="9" name="Text Placeholder 3">
            <a:extLst>
              <a:ext uri="{FF2B5EF4-FFF2-40B4-BE49-F238E27FC236}">
                <a16:creationId xmlns:a16="http://schemas.microsoft.com/office/drawing/2014/main" id="{ED0920B9-1CB8-4FDA-AF3F-49D24937F282}"/>
              </a:ext>
            </a:extLst>
          </p:cNvPr>
          <p:cNvSpPr txBox="1">
            <a:spLocks/>
          </p:cNvSpPr>
          <p:nvPr/>
        </p:nvSpPr>
        <p:spPr>
          <a:xfrm>
            <a:off x="1524000" y="5813881"/>
            <a:ext cx="9144000" cy="186871"/>
          </a:xfrm>
          <a:prstGeom prst="rect">
            <a:avLst/>
          </a:prstGeom>
        </p:spPr>
        <p:txBody>
          <a:bodyPr anchor="b"/>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dirty="0">
                <a:solidFill>
                  <a:prstClr val="black"/>
                </a:solidFill>
                <a:latin typeface="Arial" panose="020B0604020202020204" pitchFamily="34" charset="0"/>
                <a:cs typeface="Arial" panose="020B0604020202020204" pitchFamily="34" charset="0"/>
              </a:rPr>
              <a:t>Data cutoff date: October 23, 2020.</a:t>
            </a:r>
          </a:p>
        </p:txBody>
      </p:sp>
      <p:graphicFrame>
        <p:nvGraphicFramePr>
          <p:cNvPr id="8" name="Table 11">
            <a:extLst>
              <a:ext uri="{FF2B5EF4-FFF2-40B4-BE49-F238E27FC236}">
                <a16:creationId xmlns:a16="http://schemas.microsoft.com/office/drawing/2014/main" id="{9E683BAC-EB4D-41C1-8329-4F4146B9CCF1}"/>
              </a:ext>
            </a:extLst>
          </p:cNvPr>
          <p:cNvGraphicFramePr>
            <a:graphicFrameLocks/>
          </p:cNvGraphicFramePr>
          <p:nvPr/>
        </p:nvGraphicFramePr>
        <p:xfrm>
          <a:off x="2068831" y="2232895"/>
          <a:ext cx="3962434" cy="3388294"/>
        </p:xfrm>
        <a:graphic>
          <a:graphicData uri="http://schemas.openxmlformats.org/drawingml/2006/table">
            <a:tbl>
              <a:tblPr firstRow="1" bandRow="1">
                <a:tableStyleId>{5940675A-B579-460E-94D1-54222C63F5DA}</a:tableStyleId>
              </a:tblPr>
              <a:tblGrid>
                <a:gridCol w="2363126">
                  <a:extLst>
                    <a:ext uri="{9D8B030D-6E8A-4147-A177-3AD203B41FA5}">
                      <a16:colId xmlns:a16="http://schemas.microsoft.com/office/drawing/2014/main" val="1137147687"/>
                    </a:ext>
                  </a:extLst>
                </a:gridCol>
                <a:gridCol w="1599308">
                  <a:extLst>
                    <a:ext uri="{9D8B030D-6E8A-4147-A177-3AD203B41FA5}">
                      <a16:colId xmlns:a16="http://schemas.microsoft.com/office/drawing/2014/main" val="1541200634"/>
                    </a:ext>
                  </a:extLst>
                </a:gridCol>
              </a:tblGrid>
              <a:tr h="537752">
                <a:tc>
                  <a:txBody>
                    <a:bodyPr/>
                    <a:lstStyle/>
                    <a:p>
                      <a:r>
                        <a:rPr lang="en-US" sz="1400" b="1" dirty="0">
                          <a:latin typeface="Arial" panose="020B0604020202020204" pitchFamily="34" charset="0"/>
                          <a:cs typeface="Arial" panose="020B0604020202020204" pitchFamily="34" charset="0"/>
                        </a:rPr>
                        <a:t>Characteristic, </a:t>
                      </a:r>
                    </a:p>
                    <a:p>
                      <a:r>
                        <a:rPr lang="en-US" sz="1400" b="1" dirty="0">
                          <a:latin typeface="Arial" panose="020B0604020202020204" pitchFamily="34" charset="0"/>
                          <a:cs typeface="Arial" panose="020B0604020202020204" pitchFamily="34" charset="0"/>
                        </a:rPr>
                        <a:t>n (%)</a:t>
                      </a:r>
                    </a:p>
                  </a:txBody>
                  <a:tcPr>
                    <a:lnL w="12700" cmpd="sng">
                      <a:noFill/>
                    </a:lnL>
                    <a:lnR w="12700" cmpd="sng">
                      <a:noFill/>
                    </a:ln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solidFill>
                      <a:srgbClr val="E2F5F0"/>
                    </a:solidFill>
                  </a:tcPr>
                </a:tc>
                <a:tc>
                  <a:txBody>
                    <a:bodyPr/>
                    <a:lstStyle/>
                    <a:p>
                      <a:pPr algn="ctr"/>
                      <a:r>
                        <a:rPr lang="en-US" sz="1400" b="1" dirty="0">
                          <a:latin typeface="Arial" panose="020B0604020202020204" pitchFamily="34" charset="0"/>
                          <a:cs typeface="Arial" panose="020B0604020202020204" pitchFamily="34" charset="0"/>
                        </a:rPr>
                        <a:t>Pembrolizumab</a:t>
                      </a:r>
                    </a:p>
                    <a:p>
                      <a:pPr algn="ctr"/>
                      <a:r>
                        <a:rPr lang="en-US" sz="1400" b="1" dirty="0">
                          <a:latin typeface="Arial" panose="020B0604020202020204" pitchFamily="34" charset="0"/>
                          <a:cs typeface="Arial" panose="020B0604020202020204" pitchFamily="34" charset="0"/>
                        </a:rPr>
                        <a:t>N = 53</a:t>
                      </a:r>
                    </a:p>
                  </a:txBody>
                  <a:tcPr>
                    <a:lnL w="12700" cmpd="sng">
                      <a:noFill/>
                    </a:lnL>
                    <a:lnR w="12700" cmpd="sng">
                      <a:noFill/>
                    </a:ln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solidFill>
                      <a:srgbClr val="E2F5F0"/>
                    </a:solidFill>
                  </a:tcPr>
                </a:tc>
                <a:extLst>
                  <a:ext uri="{0D108BD9-81ED-4DB2-BD59-A6C34878D82A}">
                    <a16:rowId xmlns:a16="http://schemas.microsoft.com/office/drawing/2014/main" val="2215746399"/>
                  </a:ext>
                </a:extLst>
              </a:tr>
              <a:tr h="407499">
                <a:tc>
                  <a:txBody>
                    <a:bodyPr/>
                    <a:lstStyle/>
                    <a:p>
                      <a:r>
                        <a:rPr lang="en-US" sz="1400" dirty="0">
                          <a:latin typeface="Arial" panose="020B0604020202020204" pitchFamily="34" charset="0"/>
                          <a:cs typeface="Arial" panose="020B0604020202020204" pitchFamily="34" charset="0"/>
                        </a:rPr>
                        <a:t>Age, median (range), years</a:t>
                      </a:r>
                    </a:p>
                  </a:txBody>
                  <a:tcPr>
                    <a:lnL w="12700" cmpd="sng">
                      <a:noFill/>
                    </a:lnL>
                    <a:lnR w="12700" cmpd="sng">
                      <a:noFill/>
                    </a:lnR>
                    <a:lnT w="38100" cap="flat" cmpd="sng" algn="ctr">
                      <a:solidFill>
                        <a:srgbClr val="00655D"/>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33.0 (20 to 61)</a:t>
                      </a:r>
                    </a:p>
                  </a:txBody>
                  <a:tcPr>
                    <a:lnL w="12700" cmpd="sng">
                      <a:noFill/>
                    </a:lnL>
                    <a:lnR w="12700" cmpd="sng">
                      <a:noFill/>
                    </a:lnR>
                    <a:lnT w="38100" cap="flat" cmpd="sng" algn="ctr">
                      <a:solidFill>
                        <a:srgbClr val="00655D"/>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4131935"/>
                  </a:ext>
                </a:extLst>
              </a:tr>
              <a:tr h="382445">
                <a:tc>
                  <a:txBody>
                    <a:bodyPr/>
                    <a:lstStyle/>
                    <a:p>
                      <a:r>
                        <a:rPr lang="en-US" sz="1400" dirty="0">
                          <a:latin typeface="Arial" panose="020B0604020202020204" pitchFamily="34" charset="0"/>
                          <a:cs typeface="Arial" panose="020B0604020202020204" pitchFamily="34" charset="0"/>
                        </a:rPr>
                        <a:t>Female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30 (56.6)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9219912"/>
                  </a:ext>
                </a:extLst>
              </a:tr>
              <a:tr h="382445">
                <a:tc>
                  <a:txBody>
                    <a:bodyPr/>
                    <a:lstStyle/>
                    <a:p>
                      <a:r>
                        <a:rPr lang="en-US" sz="1400" dirty="0">
                          <a:latin typeface="Arial" panose="020B0604020202020204" pitchFamily="34" charset="0"/>
                          <a:cs typeface="Arial" panose="020B0604020202020204" pitchFamily="34" charset="0"/>
                        </a:rPr>
                        <a:t>ECOG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30 (56.6)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1821394"/>
                  </a:ext>
                </a:extLst>
              </a:tr>
              <a:tr h="382445">
                <a:tc>
                  <a:txBody>
                    <a:bodyPr/>
                    <a:lstStyle/>
                    <a:p>
                      <a:r>
                        <a:rPr lang="en-US" sz="1400" dirty="0">
                          <a:latin typeface="Arial" panose="020B0604020202020204" pitchFamily="34" charset="0"/>
                          <a:cs typeface="Arial" panose="020B0604020202020204" pitchFamily="34" charset="0"/>
                        </a:rPr>
                        <a:t>Prior transplant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14 (26.4)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2072628"/>
                  </a:ext>
                </a:extLst>
              </a:tr>
              <a:tr h="530818">
                <a:tc>
                  <a:txBody>
                    <a:bodyPr/>
                    <a:lstStyle/>
                    <a:p>
                      <a:r>
                        <a:rPr lang="en-US" sz="1400" dirty="0">
                          <a:latin typeface="Arial" panose="020B0604020202020204" pitchFamily="34" charset="0"/>
                          <a:cs typeface="Arial" panose="020B0604020202020204" pitchFamily="34" charset="0"/>
                        </a:rPr>
                        <a:t>Prior lines of therapy, median (range)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3.0 (2-8)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1249808"/>
                  </a:ext>
                </a:extLst>
              </a:tr>
              <a:tr h="382445">
                <a:tc>
                  <a:txBody>
                    <a:bodyPr/>
                    <a:lstStyle/>
                    <a:p>
                      <a:r>
                        <a:rPr lang="en-US" sz="1400" dirty="0">
                          <a:latin typeface="Arial" panose="020B0604020202020204" pitchFamily="34" charset="0"/>
                          <a:cs typeface="Arial" panose="020B0604020202020204" pitchFamily="34" charset="0"/>
                        </a:rPr>
                        <a:t>Prior radiation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17 (32.1)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5528737"/>
                  </a:ext>
                </a:extLst>
              </a:tr>
              <a:tr h="382445">
                <a:tc>
                  <a:txBody>
                    <a:bodyPr/>
                    <a:lstStyle/>
                    <a:p>
                      <a:r>
                        <a:rPr lang="en-US" sz="1400" dirty="0">
                          <a:latin typeface="Arial" panose="020B0604020202020204" pitchFamily="34" charset="0"/>
                          <a:cs typeface="Arial" panose="020B0604020202020204" pitchFamily="34" charset="0"/>
                        </a:rPr>
                        <a:t>Prior rituximab</a:t>
                      </a:r>
                    </a:p>
                  </a:txBody>
                  <a:tcPr>
                    <a:lnL w="12700" cmpd="sng">
                      <a:noFill/>
                    </a:lnL>
                    <a:lnR w="12700" cmpd="sng">
                      <a:noFill/>
                    </a:lnR>
                    <a:lnT w="12700" cmpd="sng">
                      <a:noFill/>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Arial" panose="020B0604020202020204" pitchFamily="34" charset="0"/>
                          <a:cs typeface="Arial" panose="020B0604020202020204" pitchFamily="34" charset="0"/>
                        </a:rPr>
                        <a:t>53 (100.0)</a:t>
                      </a:r>
                    </a:p>
                  </a:txBody>
                  <a:tcPr>
                    <a:lnL w="12700" cmpd="sng">
                      <a:noFill/>
                    </a:lnL>
                    <a:lnR w="12700" cmpd="sng">
                      <a:noFill/>
                    </a:lnR>
                    <a:lnT w="12700" cmpd="sng">
                      <a:noFill/>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9243766"/>
                  </a:ext>
                </a:extLst>
              </a:tr>
            </a:tbl>
          </a:graphicData>
        </a:graphic>
      </p:graphicFrame>
      <p:graphicFrame>
        <p:nvGraphicFramePr>
          <p:cNvPr id="11" name="Table 11">
            <a:extLst>
              <a:ext uri="{FF2B5EF4-FFF2-40B4-BE49-F238E27FC236}">
                <a16:creationId xmlns:a16="http://schemas.microsoft.com/office/drawing/2014/main" id="{E54A5F33-7FEC-4BD9-AE90-1BB55FB26100}"/>
              </a:ext>
            </a:extLst>
          </p:cNvPr>
          <p:cNvGraphicFramePr>
            <a:graphicFrameLocks noGrp="1"/>
          </p:cNvGraphicFramePr>
          <p:nvPr>
            <p:ph idx="1"/>
          </p:nvPr>
        </p:nvGraphicFramePr>
        <p:xfrm>
          <a:off x="6120278" y="2232898"/>
          <a:ext cx="4144069" cy="3393739"/>
        </p:xfrm>
        <a:graphic>
          <a:graphicData uri="http://schemas.openxmlformats.org/drawingml/2006/table">
            <a:tbl>
              <a:tblPr firstRow="1" bandRow="1">
                <a:tableStyleId>{5940675A-B579-460E-94D1-54222C63F5DA}</a:tableStyleId>
              </a:tblPr>
              <a:tblGrid>
                <a:gridCol w="2550631">
                  <a:extLst>
                    <a:ext uri="{9D8B030D-6E8A-4147-A177-3AD203B41FA5}">
                      <a16:colId xmlns:a16="http://schemas.microsoft.com/office/drawing/2014/main" val="1137147687"/>
                    </a:ext>
                  </a:extLst>
                </a:gridCol>
                <a:gridCol w="1593438">
                  <a:extLst>
                    <a:ext uri="{9D8B030D-6E8A-4147-A177-3AD203B41FA5}">
                      <a16:colId xmlns:a16="http://schemas.microsoft.com/office/drawing/2014/main" val="1541200634"/>
                    </a:ext>
                  </a:extLst>
                </a:gridCol>
              </a:tblGrid>
              <a:tr h="535621">
                <a:tc>
                  <a:txBody>
                    <a:bodyPr/>
                    <a:lstStyle/>
                    <a:p>
                      <a:r>
                        <a:rPr lang="en-US" sz="1400" b="1" dirty="0">
                          <a:latin typeface="Arial" panose="020B0604020202020204" pitchFamily="34" charset="0"/>
                          <a:cs typeface="Arial" panose="020B0604020202020204" pitchFamily="34" charset="0"/>
                        </a:rPr>
                        <a:t>Patients in population, </a:t>
                      </a:r>
                    </a:p>
                    <a:p>
                      <a:r>
                        <a:rPr lang="en-US" sz="1400" b="1" dirty="0">
                          <a:latin typeface="Arial" panose="020B0604020202020204" pitchFamily="34" charset="0"/>
                          <a:cs typeface="Arial" panose="020B0604020202020204" pitchFamily="34" charset="0"/>
                        </a:rPr>
                        <a:t>n (%)</a:t>
                      </a:r>
                    </a:p>
                  </a:txBody>
                  <a:tcPr>
                    <a:lnL w="12700" cmpd="sng">
                      <a:noFill/>
                    </a:lnL>
                    <a:lnR w="12700" cmpd="sng">
                      <a:noFill/>
                    </a:ln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solidFill>
                      <a:srgbClr val="E2F5F0"/>
                    </a:solidFill>
                  </a:tcPr>
                </a:tc>
                <a:tc>
                  <a:txBody>
                    <a:bodyPr/>
                    <a:lstStyle/>
                    <a:p>
                      <a:pPr algn="ctr"/>
                      <a:r>
                        <a:rPr lang="en-US" sz="1400" b="1" dirty="0">
                          <a:latin typeface="Arial" panose="020B0604020202020204" pitchFamily="34" charset="0"/>
                          <a:cs typeface="Arial" panose="020B0604020202020204" pitchFamily="34" charset="0"/>
                        </a:rPr>
                        <a:t>Pembrolizumab</a:t>
                      </a:r>
                    </a:p>
                    <a:p>
                      <a:pPr algn="ctr"/>
                      <a:r>
                        <a:rPr lang="en-US" sz="1400" b="1" dirty="0">
                          <a:latin typeface="Arial" panose="020B0604020202020204" pitchFamily="34" charset="0"/>
                          <a:cs typeface="Arial" panose="020B0604020202020204" pitchFamily="34" charset="0"/>
                        </a:rPr>
                        <a:t>N = 53</a:t>
                      </a:r>
                    </a:p>
                  </a:txBody>
                  <a:tcPr>
                    <a:lnL w="12700" cmpd="sng">
                      <a:noFill/>
                    </a:lnL>
                    <a:lnR w="12700" cmpd="sng">
                      <a:noFill/>
                    </a:ln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solidFill>
                      <a:srgbClr val="E2F5F0"/>
                    </a:solidFill>
                  </a:tcPr>
                </a:tc>
                <a:extLst>
                  <a:ext uri="{0D108BD9-81ED-4DB2-BD59-A6C34878D82A}">
                    <a16:rowId xmlns:a16="http://schemas.microsoft.com/office/drawing/2014/main" val="2215746399"/>
                  </a:ext>
                </a:extLst>
              </a:tr>
              <a:tr h="541268">
                <a:tc>
                  <a:txBody>
                    <a:bodyPr/>
                    <a:lstStyle/>
                    <a:p>
                      <a:r>
                        <a:rPr lang="en-US" sz="1400" dirty="0">
                          <a:latin typeface="Arial" panose="020B0604020202020204" pitchFamily="34" charset="0"/>
                          <a:cs typeface="Arial" panose="020B0604020202020204" pitchFamily="34" charset="0"/>
                        </a:rPr>
                        <a:t>Completed 2 years of treatment</a:t>
                      </a:r>
                    </a:p>
                  </a:txBody>
                  <a:tcPr>
                    <a:lnL w="12700" cmpd="sng">
                      <a:noFill/>
                    </a:lnL>
                    <a:lnR w="12700" cmpd="sng">
                      <a:noFill/>
                    </a:lnR>
                    <a:lnT w="38100" cap="flat" cmpd="sng" algn="ctr">
                      <a:solidFill>
                        <a:srgbClr val="00655D"/>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13 (24.5)</a:t>
                      </a:r>
                    </a:p>
                  </a:txBody>
                  <a:tcPr>
                    <a:lnL w="12700" cmpd="sng">
                      <a:noFill/>
                    </a:lnL>
                    <a:lnR w="12700" cmpd="sng">
                      <a:noFill/>
                    </a:lnR>
                    <a:lnT w="38100" cap="flat" cmpd="sng" algn="ctr">
                      <a:solidFill>
                        <a:srgbClr val="00655D"/>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64131935"/>
                  </a:ext>
                </a:extLst>
              </a:tr>
              <a:tr h="402410">
                <a:tc>
                  <a:txBody>
                    <a:bodyPr/>
                    <a:lstStyle/>
                    <a:p>
                      <a:pPr marL="0" indent="0"/>
                      <a:r>
                        <a:rPr lang="en-US" sz="1400" dirty="0">
                          <a:latin typeface="Arial" panose="020B0604020202020204" pitchFamily="34" charset="0"/>
                          <a:cs typeface="Arial" panose="020B0604020202020204" pitchFamily="34" charset="0"/>
                        </a:rPr>
                        <a:t>Discontinued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40 (75.5)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9219912"/>
                  </a:ext>
                </a:extLst>
              </a:tr>
              <a:tr h="402410">
                <a:tc>
                  <a:txBody>
                    <a:bodyPr/>
                    <a:lstStyle/>
                    <a:p>
                      <a:pPr marL="114300" indent="0"/>
                      <a:r>
                        <a:rPr lang="en-US" sz="1400" dirty="0">
                          <a:latin typeface="Arial" panose="020B0604020202020204" pitchFamily="34" charset="0"/>
                          <a:cs typeface="Arial" panose="020B0604020202020204" pitchFamily="34" charset="0"/>
                        </a:rPr>
                        <a:t>Adverse Event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6 (11.3)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1821394"/>
                  </a:ext>
                </a:extLst>
              </a:tr>
              <a:tr h="402410">
                <a:tc>
                  <a:txBody>
                    <a:bodyPr/>
                    <a:lstStyle/>
                    <a:p>
                      <a:pPr marL="114300" indent="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Clinical Progression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12 (22.6)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02072628"/>
                  </a:ext>
                </a:extLst>
              </a:tr>
              <a:tr h="402410">
                <a:tc>
                  <a:txBody>
                    <a:bodyPr/>
                    <a:lstStyle/>
                    <a:p>
                      <a:pPr marL="114300" indent="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Complete Response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1 (1.9)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7484603"/>
                  </a:ext>
                </a:extLst>
              </a:tr>
              <a:tr h="402410">
                <a:tc>
                  <a:txBody>
                    <a:bodyPr/>
                    <a:lstStyle/>
                    <a:p>
                      <a:pPr marL="114300" indent="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Progressive Disease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18 (34.0)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1249808"/>
                  </a:ext>
                </a:extLst>
              </a:tr>
              <a:tr h="278865">
                <a:tc>
                  <a:txBody>
                    <a:bodyPr/>
                    <a:lstStyle/>
                    <a:p>
                      <a:pPr marL="114300" indent="0" algn="l" defTabSz="685800" rtl="0" eaLnBrk="1" latinLnBrk="0" hangingPunct="1"/>
                      <a:r>
                        <a:rPr lang="en-US" sz="1400" kern="1200" dirty="0">
                          <a:solidFill>
                            <a:schemeClr val="tx1"/>
                          </a:solidFill>
                          <a:latin typeface="Arial" panose="020B0604020202020204" pitchFamily="34" charset="0"/>
                          <a:ea typeface="+mn-ea"/>
                          <a:cs typeface="Arial" panose="020B0604020202020204" pitchFamily="34" charset="0"/>
                        </a:rPr>
                        <a:t>Physician Decision</a:t>
                      </a:r>
                    </a:p>
                  </a:txBody>
                  <a:tcPr>
                    <a:lnL w="12700" cmpd="sng">
                      <a:noFill/>
                    </a:lnL>
                    <a:lnR w="12700" cmpd="sng">
                      <a:noFill/>
                    </a:lnR>
                    <a:lnT w="12700" cmpd="sng">
                      <a:noFill/>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solidFill>
                            <a:schemeClr val="tx1"/>
                          </a:solidFill>
                          <a:latin typeface="Arial" panose="020B0604020202020204" pitchFamily="34" charset="0"/>
                          <a:cs typeface="Arial" panose="020B0604020202020204" pitchFamily="34" charset="0"/>
                        </a:rPr>
                        <a:t>3 (5.7)</a:t>
                      </a:r>
                    </a:p>
                  </a:txBody>
                  <a:tcPr>
                    <a:lnL w="12700" cmpd="sng">
                      <a:noFill/>
                    </a:lnL>
                    <a:lnR w="12700" cmpd="sng">
                      <a:noFill/>
                    </a:lnR>
                    <a:lnT w="12700" cmpd="sng">
                      <a:noFill/>
                    </a:lnT>
                    <a:lnB w="38100" cap="flat" cmpd="sng" algn="ctr">
                      <a:solidFill>
                        <a:srgbClr val="00655D"/>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5528737"/>
                  </a:ext>
                </a:extLst>
              </a:tr>
            </a:tbl>
          </a:graphicData>
        </a:graphic>
      </p:graphicFrame>
      <p:sp>
        <p:nvSpPr>
          <p:cNvPr id="6" name="TextBox 5">
            <a:extLst>
              <a:ext uri="{FF2B5EF4-FFF2-40B4-BE49-F238E27FC236}">
                <a16:creationId xmlns:a16="http://schemas.microsoft.com/office/drawing/2014/main" id="{1BC2AAEB-3E9A-45C1-AE8C-E7DFFADBCF3A}"/>
              </a:ext>
            </a:extLst>
          </p:cNvPr>
          <p:cNvSpPr txBox="1"/>
          <p:nvPr/>
        </p:nvSpPr>
        <p:spPr>
          <a:xfrm>
            <a:off x="8976320" y="6525344"/>
            <a:ext cx="19502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rPr>
              <a:t>Zinzani PL, et al ASH 2021</a:t>
            </a:r>
          </a:p>
        </p:txBody>
      </p:sp>
      <p:sp>
        <p:nvSpPr>
          <p:cNvPr id="7" name="Footer Placeholder 1">
            <a:extLst>
              <a:ext uri="{FF2B5EF4-FFF2-40B4-BE49-F238E27FC236}">
                <a16:creationId xmlns:a16="http://schemas.microsoft.com/office/drawing/2014/main" id="{43DA3B73-34F2-4FB1-ABE7-EE3D9190DFEA}"/>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465233620"/>
      </p:ext>
    </p:extLst>
  </p:cSld>
  <p:clrMapOvr>
    <a:masterClrMapping/>
  </p:clrMapOvr>
  <mc:AlternateContent xmlns:mc="http://schemas.openxmlformats.org/markup-compatibility/2006" xmlns:p14="http://schemas.microsoft.com/office/powerpoint/2010/main">
    <mc:Choice Requires="p14">
      <p:transition spd="slow" p14:dur="2000" advTm="21992"/>
    </mc:Choice>
    <mc:Fallback xmlns="">
      <p:transition spd="slow" advTm="2199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D269-3B73-47EC-B837-36A28FDE0ECB}"/>
              </a:ext>
            </a:extLst>
          </p:cNvPr>
          <p:cNvSpPr>
            <a:spLocks noGrp="1"/>
          </p:cNvSpPr>
          <p:nvPr>
            <p:ph type="title"/>
          </p:nvPr>
        </p:nvSpPr>
        <p:spPr>
          <a:xfrm>
            <a:off x="1982790" y="1092203"/>
            <a:ext cx="6498952" cy="638989"/>
          </a:xfrm>
        </p:spPr>
        <p:txBody>
          <a:bodyPr anchor="t">
            <a:normAutofit fontScale="90000"/>
          </a:bodyPr>
          <a:lstStyle/>
          <a:p>
            <a:r>
              <a:rPr lang="en-US" dirty="0">
                <a:solidFill>
                  <a:srgbClr val="00655D"/>
                </a:solidFill>
              </a:rPr>
              <a:t>Summary of Best Response</a:t>
            </a:r>
          </a:p>
        </p:txBody>
      </p:sp>
      <p:sp>
        <p:nvSpPr>
          <p:cNvPr id="18" name="Content Placeholder 2">
            <a:extLst>
              <a:ext uri="{FF2B5EF4-FFF2-40B4-BE49-F238E27FC236}">
                <a16:creationId xmlns:a16="http://schemas.microsoft.com/office/drawing/2014/main" id="{EEF2614C-24F0-4DC8-90BE-2A4D637C5B87}"/>
              </a:ext>
            </a:extLst>
          </p:cNvPr>
          <p:cNvSpPr>
            <a:spLocks noGrp="1"/>
          </p:cNvSpPr>
          <p:nvPr>
            <p:ph idx="1"/>
          </p:nvPr>
        </p:nvSpPr>
        <p:spPr>
          <a:xfrm>
            <a:off x="1982790" y="4714832"/>
            <a:ext cx="8234362" cy="847610"/>
          </a:xfrm>
          <a:noFill/>
        </p:spPr>
        <p:txBody>
          <a:bodyPr>
            <a:noAutofit/>
          </a:bodyPr>
          <a:lstStyle/>
          <a:p>
            <a:r>
              <a:rPr lang="en-US" sz="1200" dirty="0"/>
              <a:t>At data cutoff, no patient with complete response had progressed or received SCT</a:t>
            </a:r>
          </a:p>
          <a:p>
            <a:r>
              <a:rPr lang="en-US" sz="1200" dirty="0"/>
              <a:t>7 patients received transplant post-pembrolizumab</a:t>
            </a:r>
          </a:p>
          <a:p>
            <a:pPr lvl="1"/>
            <a:r>
              <a:rPr lang="en-US" sz="1200" dirty="0"/>
              <a:t>5 autologous (BOR on pembrolizumab: 1 PR, 1 SD, 3 PD)</a:t>
            </a:r>
          </a:p>
          <a:p>
            <a:pPr lvl="1"/>
            <a:r>
              <a:rPr lang="en-US" sz="1200" dirty="0"/>
              <a:t>2 allogenic (BOR on pembrolizumab: 2 PR) </a:t>
            </a:r>
          </a:p>
        </p:txBody>
      </p:sp>
      <p:sp>
        <p:nvSpPr>
          <p:cNvPr id="5" name="Text Placeholder 4">
            <a:extLst>
              <a:ext uri="{FF2B5EF4-FFF2-40B4-BE49-F238E27FC236}">
                <a16:creationId xmlns:a16="http://schemas.microsoft.com/office/drawing/2014/main" id="{A43EE38B-63E4-4A02-B4B9-CEEADCBAEA65}"/>
              </a:ext>
            </a:extLst>
          </p:cNvPr>
          <p:cNvSpPr>
            <a:spLocks noGrp="1"/>
          </p:cNvSpPr>
          <p:nvPr>
            <p:ph type="body" sz="quarter" idx="14"/>
          </p:nvPr>
        </p:nvSpPr>
        <p:spPr/>
        <p:txBody>
          <a:bodyPr/>
          <a:lstStyle/>
          <a:p>
            <a:endParaRPr lang="en-US" dirty="0"/>
          </a:p>
        </p:txBody>
      </p:sp>
      <p:graphicFrame>
        <p:nvGraphicFramePr>
          <p:cNvPr id="3" name="Table 5">
            <a:extLst>
              <a:ext uri="{FF2B5EF4-FFF2-40B4-BE49-F238E27FC236}">
                <a16:creationId xmlns:a16="http://schemas.microsoft.com/office/drawing/2014/main" id="{C3753DF8-CA2A-45DC-A4F5-D349CD389CD1}"/>
              </a:ext>
            </a:extLst>
          </p:cNvPr>
          <p:cNvGraphicFramePr>
            <a:graphicFrameLocks noGrp="1"/>
          </p:cNvGraphicFramePr>
          <p:nvPr/>
        </p:nvGraphicFramePr>
        <p:xfrm>
          <a:off x="1982792" y="2138511"/>
          <a:ext cx="8234361" cy="2496659"/>
        </p:xfrm>
        <a:graphic>
          <a:graphicData uri="http://schemas.openxmlformats.org/drawingml/2006/table">
            <a:tbl>
              <a:tblPr firstRow="1" bandRow="1">
                <a:tableStyleId>{2D5ABB26-0587-4C30-8999-92F81FD0307C}</a:tableStyleId>
              </a:tblPr>
              <a:tblGrid>
                <a:gridCol w="4302252">
                  <a:extLst>
                    <a:ext uri="{9D8B030D-6E8A-4147-A177-3AD203B41FA5}">
                      <a16:colId xmlns:a16="http://schemas.microsoft.com/office/drawing/2014/main" val="2032242011"/>
                    </a:ext>
                  </a:extLst>
                </a:gridCol>
                <a:gridCol w="3932109">
                  <a:extLst>
                    <a:ext uri="{9D8B030D-6E8A-4147-A177-3AD203B41FA5}">
                      <a16:colId xmlns:a16="http://schemas.microsoft.com/office/drawing/2014/main" val="144952219"/>
                    </a:ext>
                  </a:extLst>
                </a:gridCol>
              </a:tblGrid>
              <a:tr h="494750">
                <a:tc>
                  <a:txBody>
                    <a:bodyPr/>
                    <a:lstStyle/>
                    <a:p>
                      <a:endParaRPr lang="en-US" sz="1200" b="1" dirty="0">
                        <a:solidFill>
                          <a:schemeClr val="tx1"/>
                        </a:solidFill>
                        <a:latin typeface="Arial" panose="020B0604020202020204" pitchFamily="34" charset="0"/>
                        <a:cs typeface="Arial" panose="020B0604020202020204" pitchFamily="34" charset="0"/>
                      </a:endParaRPr>
                    </a:p>
                  </a:txBody>
                  <a:tcP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solidFill>
                      <a:srgbClr val="E2F5F0"/>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Pembrolizumab </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N = 53 (IWG 2007)</a:t>
                      </a:r>
                      <a:r>
                        <a:rPr lang="en-US" sz="1200" b="1" baseline="30000" dirty="0">
                          <a:solidFill>
                            <a:schemeClr val="tx1"/>
                          </a:solidFill>
                          <a:latin typeface="Arial" panose="020B0604020202020204" pitchFamily="34" charset="0"/>
                          <a:cs typeface="Arial" panose="020B0604020202020204" pitchFamily="34" charset="0"/>
                        </a:rPr>
                        <a:t>1</a:t>
                      </a:r>
                    </a:p>
                  </a:txBody>
                  <a:tcPr>
                    <a:lnT w="38100" cap="flat" cmpd="sng" algn="ctr">
                      <a:solidFill>
                        <a:srgbClr val="00655D"/>
                      </a:solidFill>
                      <a:prstDash val="solid"/>
                      <a:round/>
                      <a:headEnd type="none" w="med" len="med"/>
                      <a:tailEnd type="none" w="med" len="med"/>
                    </a:lnT>
                    <a:lnB w="38100" cap="flat" cmpd="sng" algn="ctr">
                      <a:solidFill>
                        <a:srgbClr val="00655D"/>
                      </a:solidFill>
                      <a:prstDash val="solid"/>
                      <a:round/>
                      <a:headEnd type="none" w="med" len="med"/>
                      <a:tailEnd type="none" w="med" len="med"/>
                    </a:lnB>
                    <a:solidFill>
                      <a:srgbClr val="E2F5F0"/>
                    </a:solidFill>
                  </a:tcPr>
                </a:tc>
                <a:extLst>
                  <a:ext uri="{0D108BD9-81ED-4DB2-BD59-A6C34878D82A}">
                    <a16:rowId xmlns:a16="http://schemas.microsoft.com/office/drawing/2014/main" val="1359913695"/>
                  </a:ext>
                </a:extLst>
              </a:tr>
              <a:tr h="285987">
                <a:tc>
                  <a:txBody>
                    <a:bodyPr/>
                    <a:lstStyle/>
                    <a:p>
                      <a:r>
                        <a:rPr lang="en-US" sz="1200" b="1" dirty="0">
                          <a:solidFill>
                            <a:schemeClr val="tx1"/>
                          </a:solidFill>
                          <a:latin typeface="Arial" panose="020B0604020202020204" pitchFamily="34" charset="0"/>
                          <a:cs typeface="Arial" panose="020B0604020202020204" pitchFamily="34" charset="0"/>
                        </a:rPr>
                        <a:t>Objective response rate,* n (% [95% CI])</a:t>
                      </a:r>
                    </a:p>
                  </a:txBody>
                  <a:tcPr anchor="ctr">
                    <a:lnT w="38100" cap="flat" cmpd="sng" algn="ctr">
                      <a:solidFill>
                        <a:srgbClr val="00655D"/>
                      </a:solidFill>
                      <a:prstDash val="solid"/>
                      <a:round/>
                      <a:headEnd type="none" w="med" len="med"/>
                      <a:tailEnd type="none" w="med" len="med"/>
                    </a:lnT>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22 (41.5 [30.0</a:t>
                      </a:r>
                      <a:r>
                        <a:rPr lang="en-US" sz="1200" b="1" kern="1200" dirty="0">
                          <a:solidFill>
                            <a:schemeClr val="tx1"/>
                          </a:solidFill>
                          <a:effectLst/>
                          <a:latin typeface="+mn-lt"/>
                          <a:ea typeface="+mn-ea"/>
                          <a:cs typeface="+mn-cs"/>
                        </a:rPr>
                        <a:t> to </a:t>
                      </a:r>
                      <a:r>
                        <a:rPr lang="en-US" sz="1200" b="1" dirty="0">
                          <a:solidFill>
                            <a:schemeClr val="tx1"/>
                          </a:solidFill>
                          <a:latin typeface="Arial" panose="020B0604020202020204" pitchFamily="34" charset="0"/>
                          <a:cs typeface="Arial" panose="020B0604020202020204" pitchFamily="34" charset="0"/>
                        </a:rPr>
                        <a:t>53.7])</a:t>
                      </a:r>
                    </a:p>
                  </a:txBody>
                  <a:tcPr anchor="ctr">
                    <a:lnT w="38100" cap="flat" cmpd="sng" algn="ctr">
                      <a:solidFill>
                        <a:srgbClr val="00655D"/>
                      </a:solidFill>
                      <a:prstDash val="solid"/>
                      <a:round/>
                      <a:headEnd type="none" w="med" len="med"/>
                      <a:tailEnd type="none" w="med" len="med"/>
                    </a:lnT>
                  </a:tcPr>
                </a:tc>
                <a:extLst>
                  <a:ext uri="{0D108BD9-81ED-4DB2-BD59-A6C34878D82A}">
                    <a16:rowId xmlns:a16="http://schemas.microsoft.com/office/drawing/2014/main" val="3102799260"/>
                  </a:ext>
                </a:extLst>
              </a:tr>
              <a:tr h="285987">
                <a:tc>
                  <a:txBody>
                    <a:bodyPr/>
                    <a:lstStyle/>
                    <a:p>
                      <a:pPr marL="0" indent="228600"/>
                      <a:r>
                        <a:rPr lang="en-US" sz="1200" dirty="0">
                          <a:solidFill>
                            <a:schemeClr val="tx1"/>
                          </a:solidFill>
                          <a:latin typeface="Arial" panose="020B0604020202020204" pitchFamily="34" charset="0"/>
                          <a:cs typeface="Arial" panose="020B0604020202020204" pitchFamily="34" charset="0"/>
                        </a:rPr>
                        <a:t>Complete response</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11 (20.8)</a:t>
                      </a:r>
                    </a:p>
                  </a:txBody>
                  <a:tcPr anchor="ctr"/>
                </a:tc>
                <a:extLst>
                  <a:ext uri="{0D108BD9-81ED-4DB2-BD59-A6C34878D82A}">
                    <a16:rowId xmlns:a16="http://schemas.microsoft.com/office/drawing/2014/main" val="3608047760"/>
                  </a:ext>
                </a:extLst>
              </a:tr>
              <a:tr h="285987">
                <a:tc>
                  <a:txBody>
                    <a:bodyPr/>
                    <a:lstStyle/>
                    <a:p>
                      <a:pPr marL="0" indent="228600"/>
                      <a:r>
                        <a:rPr lang="en-US" sz="1200" dirty="0">
                          <a:solidFill>
                            <a:schemeClr val="tx1"/>
                          </a:solidFill>
                          <a:latin typeface="Arial" panose="020B0604020202020204" pitchFamily="34" charset="0"/>
                          <a:cs typeface="Arial" panose="020B0604020202020204" pitchFamily="34" charset="0"/>
                        </a:rPr>
                        <a:t>Partial response</a:t>
                      </a:r>
                    </a:p>
                  </a:txBody>
                  <a:tcPr anchor="ctr"/>
                </a:tc>
                <a:tc>
                  <a:txBody>
                    <a:bodyPr/>
                    <a:lstStyle/>
                    <a:p>
                      <a:pPr algn="ctr"/>
                      <a:r>
                        <a:rPr lang="en-US" sz="1200" dirty="0">
                          <a:solidFill>
                            <a:schemeClr val="tx1"/>
                          </a:solidFill>
                          <a:latin typeface="Arial" panose="020B0604020202020204" pitchFamily="34" charset="0"/>
                          <a:cs typeface="Arial" panose="020B0604020202020204" pitchFamily="34" charset="0"/>
                        </a:rPr>
                        <a:t>11 (20.8)</a:t>
                      </a:r>
                    </a:p>
                  </a:txBody>
                  <a:tcPr anchor="ctr"/>
                </a:tc>
                <a:extLst>
                  <a:ext uri="{0D108BD9-81ED-4DB2-BD59-A6C34878D82A}">
                    <a16:rowId xmlns:a16="http://schemas.microsoft.com/office/drawing/2014/main" val="1152841075"/>
                  </a:ext>
                </a:extLst>
              </a:tr>
              <a:tr h="285987">
                <a:tc>
                  <a:txBody>
                    <a:bodyPr/>
                    <a:lstStyle/>
                    <a:p>
                      <a:r>
                        <a:rPr lang="en-US" sz="1200" dirty="0">
                          <a:solidFill>
                            <a:schemeClr val="tx1"/>
                          </a:solidFill>
                          <a:latin typeface="Arial" panose="020B0604020202020204" pitchFamily="34" charset="0"/>
                          <a:cs typeface="Arial" panose="020B0604020202020204" pitchFamily="34" charset="0"/>
                        </a:rPr>
                        <a:t>Stable Disease</a:t>
                      </a:r>
                    </a:p>
                  </a:txBody>
                  <a:tcPr anchor="ctr"/>
                </a:tc>
                <a:tc>
                  <a:txBody>
                    <a:bodyPr/>
                    <a:lstStyle/>
                    <a:p>
                      <a:pPr algn="ctr"/>
                      <a:r>
                        <a:rPr lang="en-US" sz="1200" dirty="0">
                          <a:solidFill>
                            <a:schemeClr val="tx1"/>
                          </a:solidFill>
                          <a:latin typeface="Arial" panose="020B0604020202020204" pitchFamily="34" charset="0"/>
                          <a:cs typeface="Arial" panose="020B0604020202020204" pitchFamily="34" charset="0"/>
                        </a:rPr>
                        <a:t>6 (11.3)</a:t>
                      </a:r>
                    </a:p>
                  </a:txBody>
                  <a:tcPr anchor="ctr"/>
                </a:tc>
                <a:extLst>
                  <a:ext uri="{0D108BD9-81ED-4DB2-BD59-A6C34878D82A}">
                    <a16:rowId xmlns:a16="http://schemas.microsoft.com/office/drawing/2014/main" val="906173325"/>
                  </a:ext>
                </a:extLst>
              </a:tr>
              <a:tr h="285987">
                <a:tc>
                  <a:txBody>
                    <a:bodyPr/>
                    <a:lstStyle/>
                    <a:p>
                      <a:r>
                        <a:rPr lang="en-US" sz="1200" dirty="0">
                          <a:solidFill>
                            <a:schemeClr val="tx1"/>
                          </a:solidFill>
                          <a:latin typeface="Arial" panose="020B0604020202020204" pitchFamily="34" charset="0"/>
                          <a:cs typeface="Arial" panose="020B0604020202020204" pitchFamily="34" charset="0"/>
                        </a:rPr>
                        <a:t>Progressive Disease</a:t>
                      </a:r>
                    </a:p>
                  </a:txBody>
                  <a:tcPr anchor="ctr"/>
                </a:tc>
                <a:tc>
                  <a:txBody>
                    <a:bodyPr/>
                    <a:lstStyle/>
                    <a:p>
                      <a:pPr algn="ctr"/>
                      <a:r>
                        <a:rPr lang="en-US" sz="1200" dirty="0">
                          <a:solidFill>
                            <a:schemeClr val="tx1"/>
                          </a:solidFill>
                          <a:latin typeface="Arial" panose="020B0604020202020204" pitchFamily="34" charset="0"/>
                          <a:cs typeface="Arial" panose="020B0604020202020204" pitchFamily="34" charset="0"/>
                        </a:rPr>
                        <a:t>13 (24.5)</a:t>
                      </a:r>
                    </a:p>
                  </a:txBody>
                  <a:tcPr anchor="ctr"/>
                </a:tc>
                <a:extLst>
                  <a:ext uri="{0D108BD9-81ED-4DB2-BD59-A6C34878D82A}">
                    <a16:rowId xmlns:a16="http://schemas.microsoft.com/office/drawing/2014/main" val="3309489302"/>
                  </a:ext>
                </a:extLst>
              </a:tr>
              <a:tr h="285987">
                <a:tc>
                  <a:txBody>
                    <a:bodyPr/>
                    <a:lstStyle/>
                    <a:p>
                      <a:r>
                        <a:rPr lang="en-US" sz="1200" dirty="0">
                          <a:solidFill>
                            <a:schemeClr val="tx1"/>
                          </a:solidFill>
                          <a:latin typeface="Arial" panose="020B0604020202020204" pitchFamily="34" charset="0"/>
                          <a:cs typeface="Arial" panose="020B0604020202020204" pitchFamily="34" charset="0"/>
                        </a:rPr>
                        <a:t>Non-evaluable</a:t>
                      </a:r>
                      <a:r>
                        <a:rPr lang="en-US" sz="1200" baseline="30000" dirty="0">
                          <a:solidFill>
                            <a:schemeClr val="tx1"/>
                          </a:solidFill>
                          <a:latin typeface="Arial" panose="020B0604020202020204" pitchFamily="34" charset="0"/>
                          <a:cs typeface="Arial" panose="020B0604020202020204" pitchFamily="34" charset="0"/>
                        </a:rPr>
                        <a:t>†</a:t>
                      </a:r>
                    </a:p>
                  </a:txBody>
                  <a:tcPr anchor="ctr"/>
                </a:tc>
                <a:tc>
                  <a:txBody>
                    <a:bodyPr/>
                    <a:lstStyle/>
                    <a:p>
                      <a:pPr algn="ctr"/>
                      <a:r>
                        <a:rPr lang="en-US" sz="1200" dirty="0">
                          <a:solidFill>
                            <a:schemeClr val="tx1"/>
                          </a:solidFill>
                          <a:latin typeface="Arial" panose="020B0604020202020204" pitchFamily="34" charset="0"/>
                          <a:cs typeface="Arial" panose="020B0604020202020204" pitchFamily="34" charset="0"/>
                        </a:rPr>
                        <a:t>1 (1.9)</a:t>
                      </a:r>
                    </a:p>
                  </a:txBody>
                  <a:tcPr anchor="ctr"/>
                </a:tc>
                <a:extLst>
                  <a:ext uri="{0D108BD9-81ED-4DB2-BD59-A6C34878D82A}">
                    <a16:rowId xmlns:a16="http://schemas.microsoft.com/office/drawing/2014/main" val="2077403597"/>
                  </a:ext>
                </a:extLst>
              </a:tr>
              <a:tr h="285987">
                <a:tc>
                  <a:txBody>
                    <a:bodyPr/>
                    <a:lstStyle/>
                    <a:p>
                      <a:r>
                        <a:rPr lang="en-US" sz="1200" dirty="0">
                          <a:solidFill>
                            <a:schemeClr val="tx1"/>
                          </a:solidFill>
                          <a:latin typeface="Arial" panose="020B0604020202020204" pitchFamily="34" charset="0"/>
                          <a:cs typeface="Arial" panose="020B0604020202020204" pitchFamily="34" charset="0"/>
                        </a:rPr>
                        <a:t>No Assessment</a:t>
                      </a:r>
                    </a:p>
                  </a:txBody>
                  <a:tcPr anchor="ctr">
                    <a:lnB w="38100" cap="flat" cmpd="sng" algn="ctr">
                      <a:solidFill>
                        <a:srgbClr val="00655D"/>
                      </a:solidFill>
                      <a:prstDash val="solid"/>
                      <a:round/>
                      <a:headEnd type="none" w="med" len="med"/>
                      <a:tailEnd type="none" w="med" len="med"/>
                    </a:lnB>
                  </a:tcPr>
                </a:tc>
                <a:tc>
                  <a:txBody>
                    <a:bodyPr/>
                    <a:lstStyle/>
                    <a:p>
                      <a:pPr algn="ctr"/>
                      <a:r>
                        <a:rPr lang="en-US" sz="1200" dirty="0">
                          <a:solidFill>
                            <a:schemeClr val="tx1"/>
                          </a:solidFill>
                          <a:latin typeface="Arial" panose="020B0604020202020204" pitchFamily="34" charset="0"/>
                          <a:cs typeface="Arial" panose="020B0604020202020204" pitchFamily="34" charset="0"/>
                        </a:rPr>
                        <a:t>11 (20.8)</a:t>
                      </a:r>
                    </a:p>
                  </a:txBody>
                  <a:tcPr anchor="ctr">
                    <a:lnB w="38100" cap="flat" cmpd="sng" algn="ctr">
                      <a:solidFill>
                        <a:srgbClr val="00655D"/>
                      </a:solidFill>
                      <a:prstDash val="solid"/>
                      <a:round/>
                      <a:headEnd type="none" w="med" len="med"/>
                      <a:tailEnd type="none" w="med" len="med"/>
                    </a:lnB>
                  </a:tcPr>
                </a:tc>
                <a:extLst>
                  <a:ext uri="{0D108BD9-81ED-4DB2-BD59-A6C34878D82A}">
                    <a16:rowId xmlns:a16="http://schemas.microsoft.com/office/drawing/2014/main" val="3907410679"/>
                  </a:ext>
                </a:extLst>
              </a:tr>
            </a:tbl>
          </a:graphicData>
        </a:graphic>
      </p:graphicFrame>
      <p:sp>
        <p:nvSpPr>
          <p:cNvPr id="11" name="Text Placeholder 10">
            <a:extLst>
              <a:ext uri="{FF2B5EF4-FFF2-40B4-BE49-F238E27FC236}">
                <a16:creationId xmlns:a16="http://schemas.microsoft.com/office/drawing/2014/main" id="{875DC02B-965C-4373-889E-B60912030FDC}"/>
              </a:ext>
            </a:extLst>
          </p:cNvPr>
          <p:cNvSpPr>
            <a:spLocks noGrp="1"/>
          </p:cNvSpPr>
          <p:nvPr>
            <p:ph type="body" sz="quarter" idx="13"/>
          </p:nvPr>
        </p:nvSpPr>
        <p:spPr>
          <a:xfrm>
            <a:off x="1187669" y="6013143"/>
            <a:ext cx="9144000" cy="365981"/>
          </a:xfrm>
        </p:spPr>
        <p:txBody>
          <a:bodyPr/>
          <a:lstStyle/>
          <a:p>
            <a:r>
              <a:rPr lang="en-US" dirty="0"/>
              <a:t>1. Cheson BD et al. J Clin Oncol. 2007 Feb 10;25(5):579-586</a:t>
            </a:r>
            <a:r>
              <a:rPr lang="fr-FR" dirty="0"/>
              <a:t>.</a:t>
            </a:r>
          </a:p>
          <a:p>
            <a:r>
              <a:rPr lang="fr-FR" dirty="0"/>
              <a:t>IWG, International Working Group. </a:t>
            </a:r>
          </a:p>
          <a:p>
            <a:r>
              <a:rPr lang="fr-FR" dirty="0"/>
              <a:t>*ORR by IWG 2007 per investigator assessment. </a:t>
            </a:r>
            <a:r>
              <a:rPr lang="en-US" baseline="30000" dirty="0"/>
              <a:t>†</a:t>
            </a:r>
            <a:r>
              <a:rPr lang="en-US" dirty="0"/>
              <a:t>Non-evaluable patients with insufficient data for response per IWG 2007. Data cutoff date: October 23, 2020.</a:t>
            </a:r>
          </a:p>
        </p:txBody>
      </p:sp>
      <p:sp>
        <p:nvSpPr>
          <p:cNvPr id="4" name="Rectangle 3">
            <a:extLst>
              <a:ext uri="{FF2B5EF4-FFF2-40B4-BE49-F238E27FC236}">
                <a16:creationId xmlns:a16="http://schemas.microsoft.com/office/drawing/2014/main" id="{9A3C293B-CCA6-44B1-ADA2-B7C0E09625ED}"/>
              </a:ext>
            </a:extLst>
          </p:cNvPr>
          <p:cNvSpPr/>
          <p:nvPr/>
        </p:nvSpPr>
        <p:spPr>
          <a:xfrm>
            <a:off x="1974851" y="2658464"/>
            <a:ext cx="8234361" cy="8510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8" name="TextBox 7">
            <a:extLst>
              <a:ext uri="{FF2B5EF4-FFF2-40B4-BE49-F238E27FC236}">
                <a16:creationId xmlns:a16="http://schemas.microsoft.com/office/drawing/2014/main" id="{3DBA01C4-BBD4-44DE-A0FC-A961AB7009F6}"/>
              </a:ext>
            </a:extLst>
          </p:cNvPr>
          <p:cNvSpPr txBox="1"/>
          <p:nvPr/>
        </p:nvSpPr>
        <p:spPr>
          <a:xfrm>
            <a:off x="8976320" y="6525344"/>
            <a:ext cx="19502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rPr>
              <a:t>Zinzani PL, et al ASH 2021</a:t>
            </a:r>
          </a:p>
        </p:txBody>
      </p:sp>
      <p:sp>
        <p:nvSpPr>
          <p:cNvPr id="9" name="Footer Placeholder 1">
            <a:extLst>
              <a:ext uri="{FF2B5EF4-FFF2-40B4-BE49-F238E27FC236}">
                <a16:creationId xmlns:a16="http://schemas.microsoft.com/office/drawing/2014/main" id="{DBCCDC8C-B6E8-4010-AC64-23DC3D1C363E}"/>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2184994825"/>
      </p:ext>
    </p:extLst>
  </p:cSld>
  <p:clrMapOvr>
    <a:masterClrMapping/>
  </p:clrMapOvr>
  <mc:AlternateContent xmlns:mc="http://schemas.openxmlformats.org/markup-compatibility/2006" xmlns:p14="http://schemas.microsoft.com/office/powerpoint/2010/main">
    <mc:Choice Requires="p14">
      <p:transition spd="slow" p14:dur="2000" advTm="30840"/>
    </mc:Choice>
    <mc:Fallback xmlns="">
      <p:transition spd="slow" advTm="3084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F9F0-AB8C-4B7F-8704-89CDDBDEA443}"/>
              </a:ext>
            </a:extLst>
          </p:cNvPr>
          <p:cNvSpPr>
            <a:spLocks noGrp="1"/>
          </p:cNvSpPr>
          <p:nvPr>
            <p:ph type="title"/>
          </p:nvPr>
        </p:nvSpPr>
        <p:spPr>
          <a:xfrm>
            <a:off x="2004851" y="1092200"/>
            <a:ext cx="6471966" cy="1084116"/>
          </a:xfrm>
        </p:spPr>
        <p:txBody>
          <a:bodyPr anchor="t">
            <a:normAutofit/>
          </a:bodyPr>
          <a:lstStyle/>
          <a:p>
            <a:r>
              <a:rPr lang="en-US" dirty="0">
                <a:solidFill>
                  <a:srgbClr val="00655D"/>
                </a:solidFill>
              </a:rPr>
              <a:t>Duration of Response </a:t>
            </a:r>
          </a:p>
        </p:txBody>
      </p:sp>
      <p:sp>
        <p:nvSpPr>
          <p:cNvPr id="7" name="Text Placeholder 3">
            <a:extLst>
              <a:ext uri="{FF2B5EF4-FFF2-40B4-BE49-F238E27FC236}">
                <a16:creationId xmlns:a16="http://schemas.microsoft.com/office/drawing/2014/main" id="{B0C1BEB7-B3F7-46C1-961F-8005C19285CB}"/>
              </a:ext>
            </a:extLst>
          </p:cNvPr>
          <p:cNvSpPr>
            <a:spLocks noGrp="1"/>
          </p:cNvSpPr>
          <p:nvPr>
            <p:ph type="body" sz="quarter" idx="13"/>
          </p:nvPr>
        </p:nvSpPr>
        <p:spPr>
          <a:xfrm>
            <a:off x="1524000" y="5813427"/>
            <a:ext cx="9144000" cy="187325"/>
          </a:xfrm>
        </p:spPr>
        <p:txBody>
          <a:bodyPr/>
          <a:lstStyle/>
          <a:p>
            <a:r>
              <a:rPr lang="en-US" dirty="0"/>
              <a:t>*DOR by IWG 2007 per investigator assessment. Data cutoff date: October 23, 2020.</a:t>
            </a:r>
          </a:p>
        </p:txBody>
      </p:sp>
      <p:sp>
        <p:nvSpPr>
          <p:cNvPr id="167" name="Rectangle 80">
            <a:extLst>
              <a:ext uri="{FF2B5EF4-FFF2-40B4-BE49-F238E27FC236}">
                <a16:creationId xmlns:a16="http://schemas.microsoft.com/office/drawing/2014/main" id="{BBB045FE-4E52-46CE-AB9A-26EF282E3A0C}"/>
              </a:ext>
            </a:extLst>
          </p:cNvPr>
          <p:cNvSpPr>
            <a:spLocks noChangeArrowheads="1"/>
          </p:cNvSpPr>
          <p:nvPr/>
        </p:nvSpPr>
        <p:spPr bwMode="auto">
          <a:xfrm>
            <a:off x="9103994" y="3494597"/>
            <a:ext cx="65" cy="15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00" dirty="0">
              <a:solidFill>
                <a:prstClr val="black"/>
              </a:solidFill>
            </a:endParaRPr>
          </a:p>
        </p:txBody>
      </p:sp>
      <p:sp>
        <p:nvSpPr>
          <p:cNvPr id="172" name="Content Placeholder 2">
            <a:extLst>
              <a:ext uri="{FF2B5EF4-FFF2-40B4-BE49-F238E27FC236}">
                <a16:creationId xmlns:a16="http://schemas.microsoft.com/office/drawing/2014/main" id="{D92BB773-3D94-47AF-82E3-3F931BCAB442}"/>
              </a:ext>
            </a:extLst>
          </p:cNvPr>
          <p:cNvSpPr>
            <a:spLocks noGrp="1"/>
          </p:cNvSpPr>
          <p:nvPr>
            <p:ph idx="1"/>
          </p:nvPr>
        </p:nvSpPr>
        <p:spPr>
          <a:xfrm>
            <a:off x="1800533" y="5435885"/>
            <a:ext cx="8234362" cy="365981"/>
          </a:xfrm>
        </p:spPr>
        <p:txBody>
          <a:bodyPr>
            <a:normAutofit/>
          </a:bodyPr>
          <a:lstStyle/>
          <a:p>
            <a:r>
              <a:rPr lang="en-US" sz="1200" dirty="0"/>
              <a:t>At data cutoff, 22 (80.6%) patients achieved response and 2 patients maintained CR or PR for ≥4 years  </a:t>
            </a:r>
          </a:p>
          <a:p>
            <a:endParaRPr lang="en-US" sz="1200" dirty="0"/>
          </a:p>
        </p:txBody>
      </p:sp>
      <p:sp>
        <p:nvSpPr>
          <p:cNvPr id="166" name="Rectangle 79">
            <a:extLst>
              <a:ext uri="{FF2B5EF4-FFF2-40B4-BE49-F238E27FC236}">
                <a16:creationId xmlns:a16="http://schemas.microsoft.com/office/drawing/2014/main" id="{587EA8F2-838B-4FA0-A427-874A5B1D76D0}"/>
              </a:ext>
            </a:extLst>
          </p:cNvPr>
          <p:cNvSpPr>
            <a:spLocks noChangeArrowheads="1"/>
          </p:cNvSpPr>
          <p:nvPr/>
        </p:nvSpPr>
        <p:spPr bwMode="auto">
          <a:xfrm>
            <a:off x="9116171" y="3340710"/>
            <a:ext cx="981038"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rPr>
              <a:t>Median (95% CI)</a:t>
            </a:r>
          </a:p>
          <a:p>
            <a:r>
              <a:rPr lang="en-US" altLang="en-US" sz="1000" dirty="0">
                <a:solidFill>
                  <a:prstClr val="black"/>
                </a:solidFill>
              </a:rPr>
              <a:t>NR (NR to NR)*</a:t>
            </a:r>
          </a:p>
        </p:txBody>
      </p:sp>
      <p:sp>
        <p:nvSpPr>
          <p:cNvPr id="145" name="Rectangle 58">
            <a:extLst>
              <a:ext uri="{FF2B5EF4-FFF2-40B4-BE49-F238E27FC236}">
                <a16:creationId xmlns:a16="http://schemas.microsoft.com/office/drawing/2014/main" id="{9B3D913A-0106-470A-951A-321604AE45A8}"/>
              </a:ext>
            </a:extLst>
          </p:cNvPr>
          <p:cNvSpPr>
            <a:spLocks noChangeArrowheads="1"/>
          </p:cNvSpPr>
          <p:nvPr/>
        </p:nvSpPr>
        <p:spPr bwMode="auto">
          <a:xfrm>
            <a:off x="2094793" y="5084763"/>
            <a:ext cx="407163"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b="1" dirty="0">
                <a:solidFill>
                  <a:srgbClr val="000000"/>
                </a:solidFill>
              </a:rPr>
              <a:t>N at risk</a:t>
            </a:r>
            <a:endParaRPr lang="en-US" altLang="en-US" sz="800" dirty="0">
              <a:solidFill>
                <a:prstClr val="black"/>
              </a:solidFill>
            </a:endParaRPr>
          </a:p>
        </p:txBody>
      </p:sp>
      <p:sp>
        <p:nvSpPr>
          <p:cNvPr id="146" name="Rectangle 59">
            <a:extLst>
              <a:ext uri="{FF2B5EF4-FFF2-40B4-BE49-F238E27FC236}">
                <a16:creationId xmlns:a16="http://schemas.microsoft.com/office/drawing/2014/main" id="{2B78CD01-A206-4FD2-B24D-4AEF8E51C820}"/>
              </a:ext>
            </a:extLst>
          </p:cNvPr>
          <p:cNvSpPr>
            <a:spLocks noChangeArrowheads="1"/>
          </p:cNvSpPr>
          <p:nvPr/>
        </p:nvSpPr>
        <p:spPr bwMode="auto">
          <a:xfrm>
            <a:off x="2094793" y="5221376"/>
            <a:ext cx="714939"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Pembrolizumab</a:t>
            </a:r>
            <a:endParaRPr lang="en-US" altLang="en-US" sz="800" dirty="0">
              <a:solidFill>
                <a:prstClr val="black"/>
              </a:solidFill>
            </a:endParaRPr>
          </a:p>
        </p:txBody>
      </p:sp>
      <p:sp>
        <p:nvSpPr>
          <p:cNvPr id="156" name="Rectangle 69">
            <a:extLst>
              <a:ext uri="{FF2B5EF4-FFF2-40B4-BE49-F238E27FC236}">
                <a16:creationId xmlns:a16="http://schemas.microsoft.com/office/drawing/2014/main" id="{3D1C3453-7AFF-4136-BC5D-5A5622A9A468}"/>
              </a:ext>
            </a:extLst>
          </p:cNvPr>
          <p:cNvSpPr>
            <a:spLocks noChangeArrowheads="1"/>
          </p:cNvSpPr>
          <p:nvPr/>
        </p:nvSpPr>
        <p:spPr bwMode="auto">
          <a:xfrm>
            <a:off x="5845914"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16</a:t>
            </a:r>
            <a:endParaRPr lang="en-US" altLang="en-US" sz="800" dirty="0">
              <a:solidFill>
                <a:prstClr val="black"/>
              </a:solidFill>
            </a:endParaRPr>
          </a:p>
        </p:txBody>
      </p:sp>
      <p:grpSp>
        <p:nvGrpSpPr>
          <p:cNvPr id="8" name="Group 7">
            <a:extLst>
              <a:ext uri="{FF2B5EF4-FFF2-40B4-BE49-F238E27FC236}">
                <a16:creationId xmlns:a16="http://schemas.microsoft.com/office/drawing/2014/main" id="{3F801FAF-F73C-4BFD-8384-1DCED28E3C45}"/>
              </a:ext>
            </a:extLst>
          </p:cNvPr>
          <p:cNvGrpSpPr/>
          <p:nvPr/>
        </p:nvGrpSpPr>
        <p:grpSpPr>
          <a:xfrm>
            <a:off x="2130031" y="2232631"/>
            <a:ext cx="6900107" cy="2651760"/>
            <a:chOff x="569278" y="1347953"/>
            <a:chExt cx="6900107" cy="2651760"/>
          </a:xfrm>
        </p:grpSpPr>
        <p:pic>
          <p:nvPicPr>
            <p:cNvPr id="11" name="Picture 10" descr="Chart&#10;&#10;Description automatically generated">
              <a:extLst>
                <a:ext uri="{FF2B5EF4-FFF2-40B4-BE49-F238E27FC236}">
                  <a16:creationId xmlns:a16="http://schemas.microsoft.com/office/drawing/2014/main" id="{B399AF8C-0510-4710-BF45-84D936BF4C7F}"/>
                </a:ext>
              </a:extLst>
            </p:cNvPr>
            <p:cNvPicPr>
              <a:picLocks/>
            </p:cNvPicPr>
            <p:nvPr/>
          </p:nvPicPr>
          <p:blipFill rotWithShape="1">
            <a:blip r:embed="rId3">
              <a:extLst>
                <a:ext uri="{28A0092B-C50C-407E-A947-70E740481C1C}">
                  <a14:useLocalDpi xmlns:a14="http://schemas.microsoft.com/office/drawing/2010/main" val="0"/>
                </a:ext>
              </a:extLst>
            </a:blip>
            <a:srcRect l="13095" t="9326" b="6428"/>
            <a:stretch/>
          </p:blipFill>
          <p:spPr>
            <a:xfrm>
              <a:off x="891946" y="1347953"/>
              <a:ext cx="6577439" cy="2651760"/>
            </a:xfrm>
            <a:prstGeom prst="rect">
              <a:avLst/>
            </a:prstGeom>
          </p:spPr>
        </p:pic>
        <p:sp>
          <p:nvSpPr>
            <p:cNvPr id="12" name="TextBox 11">
              <a:extLst>
                <a:ext uri="{FF2B5EF4-FFF2-40B4-BE49-F238E27FC236}">
                  <a16:creationId xmlns:a16="http://schemas.microsoft.com/office/drawing/2014/main" id="{17460468-AB83-4454-9D68-99CCB5AAD9A2}"/>
                </a:ext>
              </a:extLst>
            </p:cNvPr>
            <p:cNvSpPr txBox="1"/>
            <p:nvPr/>
          </p:nvSpPr>
          <p:spPr>
            <a:xfrm>
              <a:off x="569278" y="1614776"/>
              <a:ext cx="400110" cy="2045142"/>
            </a:xfrm>
            <a:prstGeom prst="rect">
              <a:avLst/>
            </a:prstGeom>
            <a:noFill/>
          </p:spPr>
          <p:txBody>
            <a:bodyPr vert="vert270" wrap="square" rtlCol="0" anchor="ctr">
              <a:spAutoFit/>
            </a:bodyPr>
            <a:lstStyle/>
            <a:p>
              <a:pPr defTabSz="457200"/>
              <a:r>
                <a:rPr lang="en-US" sz="1400" b="1" dirty="0">
                  <a:solidFill>
                    <a:prstClr val="black"/>
                  </a:solidFill>
                  <a:latin typeface="Calibri" panose="020F0502020204030204"/>
                </a:rPr>
                <a:t>Cumulative Event Rate (%)</a:t>
              </a:r>
            </a:p>
          </p:txBody>
        </p:sp>
      </p:grpSp>
      <p:sp>
        <p:nvSpPr>
          <p:cNvPr id="143" name="Rectangle 56">
            <a:extLst>
              <a:ext uri="{FF2B5EF4-FFF2-40B4-BE49-F238E27FC236}">
                <a16:creationId xmlns:a16="http://schemas.microsoft.com/office/drawing/2014/main" id="{259F0768-7626-4CFC-8A13-FB39447D91C7}"/>
              </a:ext>
            </a:extLst>
          </p:cNvPr>
          <p:cNvSpPr>
            <a:spLocks noChangeArrowheads="1"/>
          </p:cNvSpPr>
          <p:nvPr/>
        </p:nvSpPr>
        <p:spPr bwMode="auto">
          <a:xfrm>
            <a:off x="5518804" y="5084763"/>
            <a:ext cx="623569"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0000"/>
                </a:solidFill>
              </a:rPr>
              <a:t>Time, months</a:t>
            </a:r>
            <a:endParaRPr lang="en-US" altLang="en-US" sz="800" dirty="0">
              <a:solidFill>
                <a:prstClr val="black"/>
              </a:solidFill>
            </a:endParaRPr>
          </a:p>
        </p:txBody>
      </p:sp>
      <p:sp>
        <p:nvSpPr>
          <p:cNvPr id="147" name="Rectangle 60">
            <a:extLst>
              <a:ext uri="{FF2B5EF4-FFF2-40B4-BE49-F238E27FC236}">
                <a16:creationId xmlns:a16="http://schemas.microsoft.com/office/drawing/2014/main" id="{644E1145-8789-4680-814A-A44A470E77C9}"/>
              </a:ext>
            </a:extLst>
          </p:cNvPr>
          <p:cNvSpPr>
            <a:spLocks noChangeArrowheads="1"/>
          </p:cNvSpPr>
          <p:nvPr/>
        </p:nvSpPr>
        <p:spPr bwMode="auto">
          <a:xfrm>
            <a:off x="3021112" y="522208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22</a:t>
            </a:r>
            <a:endParaRPr lang="en-US" altLang="en-US" sz="800" dirty="0">
              <a:solidFill>
                <a:prstClr val="black"/>
              </a:solidFill>
            </a:endParaRPr>
          </a:p>
        </p:txBody>
      </p:sp>
      <p:sp>
        <p:nvSpPr>
          <p:cNvPr id="148" name="Rectangle 61">
            <a:extLst>
              <a:ext uri="{FF2B5EF4-FFF2-40B4-BE49-F238E27FC236}">
                <a16:creationId xmlns:a16="http://schemas.microsoft.com/office/drawing/2014/main" id="{ABBC4322-9430-44C0-BF04-9B8EC3A91158}"/>
              </a:ext>
            </a:extLst>
          </p:cNvPr>
          <p:cNvSpPr>
            <a:spLocks noChangeArrowheads="1"/>
          </p:cNvSpPr>
          <p:nvPr/>
        </p:nvSpPr>
        <p:spPr bwMode="auto">
          <a:xfrm>
            <a:off x="3345178" y="522208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19</a:t>
            </a:r>
            <a:endParaRPr lang="en-US" altLang="en-US" sz="800" dirty="0">
              <a:solidFill>
                <a:prstClr val="black"/>
              </a:solidFill>
            </a:endParaRPr>
          </a:p>
        </p:txBody>
      </p:sp>
      <p:sp>
        <p:nvSpPr>
          <p:cNvPr id="149" name="Rectangle 62">
            <a:extLst>
              <a:ext uri="{FF2B5EF4-FFF2-40B4-BE49-F238E27FC236}">
                <a16:creationId xmlns:a16="http://schemas.microsoft.com/office/drawing/2014/main" id="{E4DE31E8-0FDB-4FFA-B7B1-B161B0045DFA}"/>
              </a:ext>
            </a:extLst>
          </p:cNvPr>
          <p:cNvSpPr>
            <a:spLocks noChangeArrowheads="1"/>
          </p:cNvSpPr>
          <p:nvPr/>
        </p:nvSpPr>
        <p:spPr bwMode="auto">
          <a:xfrm>
            <a:off x="3669244" y="5221376"/>
            <a:ext cx="115416"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18</a:t>
            </a:r>
            <a:endParaRPr lang="en-US" altLang="en-US" sz="800" dirty="0">
              <a:solidFill>
                <a:prstClr val="black"/>
              </a:solidFill>
            </a:endParaRPr>
          </a:p>
        </p:txBody>
      </p:sp>
      <p:sp>
        <p:nvSpPr>
          <p:cNvPr id="150" name="Rectangle 63">
            <a:extLst>
              <a:ext uri="{FF2B5EF4-FFF2-40B4-BE49-F238E27FC236}">
                <a16:creationId xmlns:a16="http://schemas.microsoft.com/office/drawing/2014/main" id="{4033C99C-A51B-4C94-A00C-D7A101E2B7FC}"/>
              </a:ext>
            </a:extLst>
          </p:cNvPr>
          <p:cNvSpPr>
            <a:spLocks noChangeArrowheads="1"/>
          </p:cNvSpPr>
          <p:nvPr/>
        </p:nvSpPr>
        <p:spPr bwMode="auto">
          <a:xfrm>
            <a:off x="3993310" y="522208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18</a:t>
            </a:r>
            <a:endParaRPr lang="en-US" altLang="en-US" sz="800" dirty="0">
              <a:solidFill>
                <a:prstClr val="black"/>
              </a:solidFill>
            </a:endParaRPr>
          </a:p>
        </p:txBody>
      </p:sp>
      <p:sp>
        <p:nvSpPr>
          <p:cNvPr id="151" name="Rectangle 64">
            <a:extLst>
              <a:ext uri="{FF2B5EF4-FFF2-40B4-BE49-F238E27FC236}">
                <a16:creationId xmlns:a16="http://schemas.microsoft.com/office/drawing/2014/main" id="{4D5229FE-8BE5-4308-8892-EDE96CBC4CDB}"/>
              </a:ext>
            </a:extLst>
          </p:cNvPr>
          <p:cNvSpPr>
            <a:spLocks noChangeArrowheads="1"/>
          </p:cNvSpPr>
          <p:nvPr/>
        </p:nvSpPr>
        <p:spPr bwMode="auto">
          <a:xfrm>
            <a:off x="4317376" y="5221376"/>
            <a:ext cx="115416"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17</a:t>
            </a:r>
            <a:endParaRPr lang="en-US" altLang="en-US" sz="800" dirty="0">
              <a:solidFill>
                <a:prstClr val="black"/>
              </a:solidFill>
            </a:endParaRPr>
          </a:p>
        </p:txBody>
      </p:sp>
      <p:sp>
        <p:nvSpPr>
          <p:cNvPr id="152" name="Rectangle 65">
            <a:extLst>
              <a:ext uri="{FF2B5EF4-FFF2-40B4-BE49-F238E27FC236}">
                <a16:creationId xmlns:a16="http://schemas.microsoft.com/office/drawing/2014/main" id="{4E4AA082-1B80-49D8-9A14-9364EB9AD511}"/>
              </a:ext>
            </a:extLst>
          </p:cNvPr>
          <p:cNvSpPr>
            <a:spLocks noChangeArrowheads="1"/>
          </p:cNvSpPr>
          <p:nvPr/>
        </p:nvSpPr>
        <p:spPr bwMode="auto">
          <a:xfrm>
            <a:off x="4641443" y="5221376"/>
            <a:ext cx="115416"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17</a:t>
            </a:r>
            <a:endParaRPr lang="en-US" altLang="en-US" sz="800" dirty="0">
              <a:solidFill>
                <a:prstClr val="black"/>
              </a:solidFill>
            </a:endParaRPr>
          </a:p>
        </p:txBody>
      </p:sp>
      <p:sp>
        <p:nvSpPr>
          <p:cNvPr id="153" name="Rectangle 66">
            <a:extLst>
              <a:ext uri="{FF2B5EF4-FFF2-40B4-BE49-F238E27FC236}">
                <a16:creationId xmlns:a16="http://schemas.microsoft.com/office/drawing/2014/main" id="{1AAE517F-4330-4E6A-9B78-049213103C07}"/>
              </a:ext>
            </a:extLst>
          </p:cNvPr>
          <p:cNvSpPr>
            <a:spLocks noChangeArrowheads="1"/>
          </p:cNvSpPr>
          <p:nvPr/>
        </p:nvSpPr>
        <p:spPr bwMode="auto">
          <a:xfrm>
            <a:off x="4940613"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17</a:t>
            </a:r>
            <a:endParaRPr lang="en-US" altLang="en-US" sz="800" dirty="0">
              <a:solidFill>
                <a:prstClr val="black"/>
              </a:solidFill>
            </a:endParaRPr>
          </a:p>
        </p:txBody>
      </p:sp>
      <p:sp>
        <p:nvSpPr>
          <p:cNvPr id="154" name="Rectangle 67">
            <a:extLst>
              <a:ext uri="{FF2B5EF4-FFF2-40B4-BE49-F238E27FC236}">
                <a16:creationId xmlns:a16="http://schemas.microsoft.com/office/drawing/2014/main" id="{037DD3EF-827B-4A5F-92E0-0A938033EFA5}"/>
              </a:ext>
            </a:extLst>
          </p:cNvPr>
          <p:cNvSpPr>
            <a:spLocks noChangeArrowheads="1"/>
          </p:cNvSpPr>
          <p:nvPr/>
        </p:nvSpPr>
        <p:spPr bwMode="auto">
          <a:xfrm>
            <a:off x="5217075" y="5224080"/>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17</a:t>
            </a:r>
            <a:endParaRPr lang="en-US" altLang="en-US" sz="800" dirty="0">
              <a:solidFill>
                <a:prstClr val="black"/>
              </a:solidFill>
            </a:endParaRPr>
          </a:p>
        </p:txBody>
      </p:sp>
      <p:sp>
        <p:nvSpPr>
          <p:cNvPr id="155" name="Rectangle 68">
            <a:extLst>
              <a:ext uri="{FF2B5EF4-FFF2-40B4-BE49-F238E27FC236}">
                <a16:creationId xmlns:a16="http://schemas.microsoft.com/office/drawing/2014/main" id="{F508798E-D1CC-4635-9A0D-EF8B0426E02E}"/>
              </a:ext>
            </a:extLst>
          </p:cNvPr>
          <p:cNvSpPr>
            <a:spLocks noChangeArrowheads="1"/>
          </p:cNvSpPr>
          <p:nvPr/>
        </p:nvSpPr>
        <p:spPr bwMode="auto">
          <a:xfrm>
            <a:off x="5534123" y="5222087"/>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17</a:t>
            </a:r>
            <a:endParaRPr lang="en-US" altLang="en-US" sz="800" dirty="0">
              <a:solidFill>
                <a:prstClr val="black"/>
              </a:solidFill>
            </a:endParaRPr>
          </a:p>
        </p:txBody>
      </p:sp>
      <p:sp>
        <p:nvSpPr>
          <p:cNvPr id="157" name="Rectangle 70">
            <a:extLst>
              <a:ext uri="{FF2B5EF4-FFF2-40B4-BE49-F238E27FC236}">
                <a16:creationId xmlns:a16="http://schemas.microsoft.com/office/drawing/2014/main" id="{5F550BC5-DB51-4314-8D45-866EBF285A45}"/>
              </a:ext>
            </a:extLst>
          </p:cNvPr>
          <p:cNvSpPr>
            <a:spLocks noChangeArrowheads="1"/>
          </p:cNvSpPr>
          <p:nvPr/>
        </p:nvSpPr>
        <p:spPr bwMode="auto">
          <a:xfrm>
            <a:off x="6167808"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16</a:t>
            </a:r>
            <a:endParaRPr lang="en-US" altLang="en-US" sz="800" dirty="0">
              <a:solidFill>
                <a:prstClr val="black"/>
              </a:solidFill>
            </a:endParaRPr>
          </a:p>
        </p:txBody>
      </p:sp>
      <p:sp>
        <p:nvSpPr>
          <p:cNvPr id="158" name="Rectangle 71">
            <a:extLst>
              <a:ext uri="{FF2B5EF4-FFF2-40B4-BE49-F238E27FC236}">
                <a16:creationId xmlns:a16="http://schemas.microsoft.com/office/drawing/2014/main" id="{D005BA32-41EF-427C-8FBE-0A5F25E1B6F4}"/>
              </a:ext>
            </a:extLst>
          </p:cNvPr>
          <p:cNvSpPr>
            <a:spLocks noChangeArrowheads="1"/>
          </p:cNvSpPr>
          <p:nvPr/>
        </p:nvSpPr>
        <p:spPr bwMode="auto">
          <a:xfrm>
            <a:off x="6493248"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16</a:t>
            </a:r>
            <a:endParaRPr lang="en-US" altLang="en-US" sz="800" dirty="0">
              <a:solidFill>
                <a:prstClr val="black"/>
              </a:solidFill>
            </a:endParaRPr>
          </a:p>
        </p:txBody>
      </p:sp>
      <p:sp>
        <p:nvSpPr>
          <p:cNvPr id="159" name="Rectangle 72">
            <a:extLst>
              <a:ext uri="{FF2B5EF4-FFF2-40B4-BE49-F238E27FC236}">
                <a16:creationId xmlns:a16="http://schemas.microsoft.com/office/drawing/2014/main" id="{44B1579F-AB07-4393-804F-2D9906F06FC7}"/>
              </a:ext>
            </a:extLst>
          </p:cNvPr>
          <p:cNvSpPr>
            <a:spLocks noChangeArrowheads="1"/>
          </p:cNvSpPr>
          <p:nvPr/>
        </p:nvSpPr>
        <p:spPr bwMode="auto">
          <a:xfrm>
            <a:off x="6850126"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13</a:t>
            </a:r>
            <a:endParaRPr lang="en-US" altLang="en-US" sz="800" dirty="0">
              <a:solidFill>
                <a:prstClr val="black"/>
              </a:solidFill>
            </a:endParaRPr>
          </a:p>
        </p:txBody>
      </p:sp>
      <p:sp>
        <p:nvSpPr>
          <p:cNvPr id="160" name="Rectangle 73">
            <a:extLst>
              <a:ext uri="{FF2B5EF4-FFF2-40B4-BE49-F238E27FC236}">
                <a16:creationId xmlns:a16="http://schemas.microsoft.com/office/drawing/2014/main" id="{CA93F7B0-D0AD-4B83-BC52-06893339C9C9}"/>
              </a:ext>
            </a:extLst>
          </p:cNvPr>
          <p:cNvSpPr>
            <a:spLocks noChangeArrowheads="1"/>
          </p:cNvSpPr>
          <p:nvPr/>
        </p:nvSpPr>
        <p:spPr bwMode="auto">
          <a:xfrm>
            <a:off x="7158058" y="5222086"/>
            <a:ext cx="115416"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solidFill>
                  <a:srgbClr val="00877C"/>
                </a:solidFill>
                <a:latin typeface="Arial" panose="020B0604020202020204" pitchFamily="34" charset="0"/>
              </a:rPr>
              <a:t>11</a:t>
            </a:r>
          </a:p>
        </p:txBody>
      </p:sp>
      <p:sp>
        <p:nvSpPr>
          <p:cNvPr id="161" name="Rectangle 74">
            <a:extLst>
              <a:ext uri="{FF2B5EF4-FFF2-40B4-BE49-F238E27FC236}">
                <a16:creationId xmlns:a16="http://schemas.microsoft.com/office/drawing/2014/main" id="{F21BDBB8-3D26-41C1-B069-E2E85E0CC591}"/>
              </a:ext>
            </a:extLst>
          </p:cNvPr>
          <p:cNvSpPr>
            <a:spLocks noChangeArrowheads="1"/>
          </p:cNvSpPr>
          <p:nvPr/>
        </p:nvSpPr>
        <p:spPr bwMode="auto">
          <a:xfrm>
            <a:off x="7492569" y="5222086"/>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7</a:t>
            </a:r>
            <a:endParaRPr lang="en-US" altLang="en-US" sz="800" dirty="0">
              <a:solidFill>
                <a:prstClr val="black"/>
              </a:solidFill>
            </a:endParaRPr>
          </a:p>
        </p:txBody>
      </p:sp>
      <p:sp>
        <p:nvSpPr>
          <p:cNvPr id="162" name="Rectangle 75">
            <a:extLst>
              <a:ext uri="{FF2B5EF4-FFF2-40B4-BE49-F238E27FC236}">
                <a16:creationId xmlns:a16="http://schemas.microsoft.com/office/drawing/2014/main" id="{3B23434E-AA16-4E03-8707-58D2FF4C70C5}"/>
              </a:ext>
            </a:extLst>
          </p:cNvPr>
          <p:cNvSpPr>
            <a:spLocks noChangeArrowheads="1"/>
          </p:cNvSpPr>
          <p:nvPr/>
        </p:nvSpPr>
        <p:spPr bwMode="auto">
          <a:xfrm>
            <a:off x="7807414" y="5222086"/>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6</a:t>
            </a:r>
            <a:endParaRPr lang="en-US" altLang="en-US" sz="800" dirty="0">
              <a:solidFill>
                <a:prstClr val="black"/>
              </a:solidFill>
            </a:endParaRPr>
          </a:p>
        </p:txBody>
      </p:sp>
      <p:sp>
        <p:nvSpPr>
          <p:cNvPr id="163" name="Rectangle 76">
            <a:extLst>
              <a:ext uri="{FF2B5EF4-FFF2-40B4-BE49-F238E27FC236}">
                <a16:creationId xmlns:a16="http://schemas.microsoft.com/office/drawing/2014/main" id="{A56D86DA-62D7-48E7-9A1C-85238187714B}"/>
              </a:ext>
            </a:extLst>
          </p:cNvPr>
          <p:cNvSpPr>
            <a:spLocks noChangeArrowheads="1"/>
          </p:cNvSpPr>
          <p:nvPr/>
        </p:nvSpPr>
        <p:spPr bwMode="auto">
          <a:xfrm>
            <a:off x="8406974" y="5221376"/>
            <a:ext cx="57708"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0</a:t>
            </a:r>
            <a:endParaRPr lang="en-US" altLang="en-US" sz="800" dirty="0">
              <a:solidFill>
                <a:prstClr val="black"/>
              </a:solidFill>
            </a:endParaRPr>
          </a:p>
        </p:txBody>
      </p:sp>
      <p:sp>
        <p:nvSpPr>
          <p:cNvPr id="164" name="Rectangle 77">
            <a:extLst>
              <a:ext uri="{FF2B5EF4-FFF2-40B4-BE49-F238E27FC236}">
                <a16:creationId xmlns:a16="http://schemas.microsoft.com/office/drawing/2014/main" id="{9B52EFFF-CE24-4919-8148-B0D6F0C1EEC4}"/>
              </a:ext>
            </a:extLst>
          </p:cNvPr>
          <p:cNvSpPr>
            <a:spLocks noChangeArrowheads="1"/>
          </p:cNvSpPr>
          <p:nvPr/>
        </p:nvSpPr>
        <p:spPr bwMode="auto">
          <a:xfrm>
            <a:off x="8743760" y="5221376"/>
            <a:ext cx="57708" cy="1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0</a:t>
            </a:r>
            <a:endParaRPr lang="en-US" altLang="en-US" sz="800" dirty="0">
              <a:solidFill>
                <a:prstClr val="black"/>
              </a:solidFill>
            </a:endParaRPr>
          </a:p>
        </p:txBody>
      </p:sp>
      <p:sp>
        <p:nvSpPr>
          <p:cNvPr id="345" name="Rectangle 75">
            <a:extLst>
              <a:ext uri="{FF2B5EF4-FFF2-40B4-BE49-F238E27FC236}">
                <a16:creationId xmlns:a16="http://schemas.microsoft.com/office/drawing/2014/main" id="{510E9336-D866-4E68-A67E-A5C21ECD3EDC}"/>
              </a:ext>
            </a:extLst>
          </p:cNvPr>
          <p:cNvSpPr>
            <a:spLocks noChangeArrowheads="1"/>
          </p:cNvSpPr>
          <p:nvPr/>
        </p:nvSpPr>
        <p:spPr bwMode="auto">
          <a:xfrm>
            <a:off x="8114921" y="5222085"/>
            <a:ext cx="5770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r>
              <a:rPr lang="en-US" altLang="en-US" sz="800" dirty="0">
                <a:solidFill>
                  <a:srgbClr val="00877C"/>
                </a:solidFill>
                <a:latin typeface="Arial" panose="020B0604020202020204" pitchFamily="34" charset="0"/>
              </a:rPr>
              <a:t>2</a:t>
            </a:r>
          </a:p>
        </p:txBody>
      </p:sp>
      <p:cxnSp>
        <p:nvCxnSpPr>
          <p:cNvPr id="18" name="Straight Connector 17">
            <a:extLst>
              <a:ext uri="{FF2B5EF4-FFF2-40B4-BE49-F238E27FC236}">
                <a16:creationId xmlns:a16="http://schemas.microsoft.com/office/drawing/2014/main" id="{C356DE27-1F23-4A3F-8CCC-10FA6459188C}"/>
              </a:ext>
            </a:extLst>
          </p:cNvPr>
          <p:cNvCxnSpPr>
            <a:cxnSpLocks/>
          </p:cNvCxnSpPr>
          <p:nvPr/>
        </p:nvCxnSpPr>
        <p:spPr>
          <a:xfrm>
            <a:off x="8136763" y="2575439"/>
            <a:ext cx="0" cy="208450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C154A75-B9EE-418E-842C-340CB260EDC5}"/>
              </a:ext>
            </a:extLst>
          </p:cNvPr>
          <p:cNvSpPr txBox="1"/>
          <p:nvPr/>
        </p:nvSpPr>
        <p:spPr>
          <a:xfrm>
            <a:off x="7807414" y="2265012"/>
            <a:ext cx="692818" cy="307777"/>
          </a:xfrm>
          <a:prstGeom prst="rect">
            <a:avLst/>
          </a:prstGeom>
          <a:noFill/>
        </p:spPr>
        <p:txBody>
          <a:bodyPr wrap="none" rtlCol="0">
            <a:spAutoFit/>
          </a:bodyPr>
          <a:lstStyle/>
          <a:p>
            <a:pPr defTabSz="457200"/>
            <a:r>
              <a:rPr lang="en-US" sz="1400" b="1" dirty="0">
                <a:solidFill>
                  <a:srgbClr val="00877C"/>
                </a:solidFill>
                <a:latin typeface="Arial" panose="020B0604020202020204" pitchFamily="34" charset="0"/>
                <a:cs typeface="Arial" panose="020B0604020202020204" pitchFamily="34" charset="0"/>
              </a:rPr>
              <a:t>80.6%</a:t>
            </a:r>
          </a:p>
        </p:txBody>
      </p:sp>
      <p:sp>
        <p:nvSpPr>
          <p:cNvPr id="34" name="TextBox 33">
            <a:extLst>
              <a:ext uri="{FF2B5EF4-FFF2-40B4-BE49-F238E27FC236}">
                <a16:creationId xmlns:a16="http://schemas.microsoft.com/office/drawing/2014/main" id="{90F8804A-3AE6-4669-99DC-3DB9EA45F962}"/>
              </a:ext>
            </a:extLst>
          </p:cNvPr>
          <p:cNvSpPr txBox="1"/>
          <p:nvPr/>
        </p:nvSpPr>
        <p:spPr>
          <a:xfrm>
            <a:off x="8976320" y="6525344"/>
            <a:ext cx="19502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rPr>
              <a:t>Zinzani PL, et al ASH 2021</a:t>
            </a:r>
          </a:p>
        </p:txBody>
      </p:sp>
      <p:sp>
        <p:nvSpPr>
          <p:cNvPr id="35" name="Footer Placeholder 1">
            <a:extLst>
              <a:ext uri="{FF2B5EF4-FFF2-40B4-BE49-F238E27FC236}">
                <a16:creationId xmlns:a16="http://schemas.microsoft.com/office/drawing/2014/main" id="{FD98FDBF-C761-46FD-9288-11C9E16EDFC7}"/>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611381001"/>
      </p:ext>
    </p:extLst>
  </p:cSld>
  <p:clrMapOvr>
    <a:masterClrMapping/>
  </p:clrMapOvr>
  <mc:AlternateContent xmlns:mc="http://schemas.openxmlformats.org/markup-compatibility/2006" xmlns:p14="http://schemas.microsoft.com/office/powerpoint/2010/main">
    <mc:Choice Requires="p14">
      <p:transition spd="slow" p14:dur="2000" advTm="31719"/>
    </mc:Choice>
    <mc:Fallback xmlns="">
      <p:transition spd="slow" advTm="3171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itle 1">
            <a:extLst>
              <a:ext uri="{FF2B5EF4-FFF2-40B4-BE49-F238E27FC236}">
                <a16:creationId xmlns:a16="http://schemas.microsoft.com/office/drawing/2014/main" id="{80AFE571-30FF-4088-9317-F97541DF4A6D}"/>
              </a:ext>
            </a:extLst>
          </p:cNvPr>
          <p:cNvSpPr txBox="1">
            <a:spLocks/>
          </p:cNvSpPr>
          <p:nvPr/>
        </p:nvSpPr>
        <p:spPr>
          <a:xfrm>
            <a:off x="2004851" y="1092201"/>
            <a:ext cx="6471966" cy="1059404"/>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200" b="1" dirty="0">
                <a:solidFill>
                  <a:srgbClr val="00655D"/>
                </a:solidFill>
                <a:latin typeface="Arial" panose="020B0604020202020204" pitchFamily="34" charset="0"/>
                <a:cs typeface="Arial" panose="020B0604020202020204" pitchFamily="34" charset="0"/>
              </a:rPr>
              <a:t>Progression-Free and Overall Survival</a:t>
            </a:r>
          </a:p>
        </p:txBody>
      </p:sp>
      <p:pic>
        <p:nvPicPr>
          <p:cNvPr id="11" name="Picture 10" descr="Chart, line chart&#10;&#10;Description automatically generated">
            <a:extLst>
              <a:ext uri="{FF2B5EF4-FFF2-40B4-BE49-F238E27FC236}">
                <a16:creationId xmlns:a16="http://schemas.microsoft.com/office/drawing/2014/main" id="{0D27CB17-1805-40C9-AA31-C31F6C97168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226509" y="2151605"/>
            <a:ext cx="3749040" cy="2798064"/>
          </a:xfrm>
          <a:prstGeom prst="rect">
            <a:avLst/>
          </a:prstGeom>
        </p:spPr>
      </p:pic>
      <p:sp>
        <p:nvSpPr>
          <p:cNvPr id="104" name="Rectangle 85">
            <a:extLst>
              <a:ext uri="{FF2B5EF4-FFF2-40B4-BE49-F238E27FC236}">
                <a16:creationId xmlns:a16="http://schemas.microsoft.com/office/drawing/2014/main" id="{987ACE2A-95F1-46F8-8516-88AA8D985E30}"/>
              </a:ext>
            </a:extLst>
          </p:cNvPr>
          <p:cNvSpPr>
            <a:spLocks noChangeArrowheads="1"/>
          </p:cNvSpPr>
          <p:nvPr/>
        </p:nvSpPr>
        <p:spPr bwMode="auto">
          <a:xfrm rot="16200000">
            <a:off x="1680720" y="3358569"/>
            <a:ext cx="4328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rPr>
              <a:t>PFS, %</a:t>
            </a:r>
            <a:endParaRPr lang="en-US" altLang="en-US" sz="1000" dirty="0">
              <a:solidFill>
                <a:prstClr val="black"/>
              </a:solidFill>
            </a:endParaRPr>
          </a:p>
        </p:txBody>
      </p:sp>
      <p:sp>
        <p:nvSpPr>
          <p:cNvPr id="13" name="Text Placeholder 3">
            <a:extLst>
              <a:ext uri="{FF2B5EF4-FFF2-40B4-BE49-F238E27FC236}">
                <a16:creationId xmlns:a16="http://schemas.microsoft.com/office/drawing/2014/main" id="{923F3CC8-C2F0-4AF4-814A-0D27C3E5406C}"/>
              </a:ext>
            </a:extLst>
          </p:cNvPr>
          <p:cNvSpPr txBox="1">
            <a:spLocks/>
          </p:cNvSpPr>
          <p:nvPr/>
        </p:nvSpPr>
        <p:spPr>
          <a:xfrm>
            <a:off x="1524000" y="5813427"/>
            <a:ext cx="9144000" cy="187325"/>
          </a:xfrm>
          <a:prstGeom prst="rect">
            <a:avLst/>
          </a:prstGeom>
        </p:spPr>
        <p:txBody>
          <a:bodyPr anchor="b"/>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dirty="0">
                <a:solidFill>
                  <a:prstClr val="black"/>
                </a:solidFill>
                <a:latin typeface="Arial" panose="020B0604020202020204" pitchFamily="34" charset="0"/>
                <a:cs typeface="Arial" panose="020B0604020202020204" pitchFamily="34" charset="0"/>
              </a:rPr>
              <a:t>*PFS by IWG 2007 per investigator assessment. Data cutoff date: October 23, 2020.</a:t>
            </a:r>
          </a:p>
        </p:txBody>
      </p:sp>
      <p:sp>
        <p:nvSpPr>
          <p:cNvPr id="103" name="Rectangle 84">
            <a:extLst>
              <a:ext uri="{FF2B5EF4-FFF2-40B4-BE49-F238E27FC236}">
                <a16:creationId xmlns:a16="http://schemas.microsoft.com/office/drawing/2014/main" id="{092710B9-3D54-48AE-A360-A49098003C92}"/>
              </a:ext>
            </a:extLst>
          </p:cNvPr>
          <p:cNvSpPr>
            <a:spLocks noChangeArrowheads="1"/>
          </p:cNvSpPr>
          <p:nvPr/>
        </p:nvSpPr>
        <p:spPr bwMode="auto">
          <a:xfrm>
            <a:off x="3567101" y="5004570"/>
            <a:ext cx="68314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dirty="0">
                <a:solidFill>
                  <a:srgbClr val="000000"/>
                </a:solidFill>
              </a:rPr>
              <a:t>Time, months</a:t>
            </a:r>
            <a:endParaRPr lang="en-US" altLang="en-US" sz="800" b="1" dirty="0">
              <a:solidFill>
                <a:prstClr val="black"/>
              </a:solidFill>
            </a:endParaRPr>
          </a:p>
        </p:txBody>
      </p:sp>
      <p:sp>
        <p:nvSpPr>
          <p:cNvPr id="105" name="Rectangle 86">
            <a:extLst>
              <a:ext uri="{FF2B5EF4-FFF2-40B4-BE49-F238E27FC236}">
                <a16:creationId xmlns:a16="http://schemas.microsoft.com/office/drawing/2014/main" id="{6D7A3545-860F-40AE-8958-30889596763F}"/>
              </a:ext>
            </a:extLst>
          </p:cNvPr>
          <p:cNvSpPr>
            <a:spLocks noChangeArrowheads="1"/>
          </p:cNvSpPr>
          <p:nvPr/>
        </p:nvSpPr>
        <p:spPr bwMode="auto">
          <a:xfrm>
            <a:off x="1809338" y="5228232"/>
            <a:ext cx="3045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solidFill>
                  <a:srgbClr val="000000"/>
                </a:solidFill>
              </a:rPr>
              <a:t>N at risk</a:t>
            </a:r>
            <a:endParaRPr lang="en-US" altLang="en-US" dirty="0">
              <a:solidFill>
                <a:prstClr val="black"/>
              </a:solidFill>
            </a:endParaRPr>
          </a:p>
        </p:txBody>
      </p:sp>
      <p:sp>
        <p:nvSpPr>
          <p:cNvPr id="106" name="Rectangle 87">
            <a:extLst>
              <a:ext uri="{FF2B5EF4-FFF2-40B4-BE49-F238E27FC236}">
                <a16:creationId xmlns:a16="http://schemas.microsoft.com/office/drawing/2014/main" id="{8CCF01A2-86E2-4463-B57F-FF7C9D87F7D5}"/>
              </a:ext>
            </a:extLst>
          </p:cNvPr>
          <p:cNvSpPr>
            <a:spLocks noChangeArrowheads="1"/>
          </p:cNvSpPr>
          <p:nvPr/>
        </p:nvSpPr>
        <p:spPr bwMode="auto">
          <a:xfrm>
            <a:off x="1809338" y="5367363"/>
            <a:ext cx="5386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srgbClr val="00877C"/>
                </a:solidFill>
              </a:rPr>
              <a:t>Pembrolizumab</a:t>
            </a:r>
            <a:endParaRPr lang="en-US" altLang="en-US" dirty="0">
              <a:solidFill>
                <a:prstClr val="black"/>
              </a:solidFill>
            </a:endParaRPr>
          </a:p>
        </p:txBody>
      </p:sp>
      <p:sp>
        <p:nvSpPr>
          <p:cNvPr id="107" name="Rectangle 88">
            <a:extLst>
              <a:ext uri="{FF2B5EF4-FFF2-40B4-BE49-F238E27FC236}">
                <a16:creationId xmlns:a16="http://schemas.microsoft.com/office/drawing/2014/main" id="{742849DC-D19D-4DE3-9C69-E22236547DAD}"/>
              </a:ext>
            </a:extLst>
          </p:cNvPr>
          <p:cNvSpPr>
            <a:spLocks noChangeArrowheads="1"/>
          </p:cNvSpPr>
          <p:nvPr/>
        </p:nvSpPr>
        <p:spPr bwMode="auto">
          <a:xfrm>
            <a:off x="2433544" y="5373397"/>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53</a:t>
            </a:r>
            <a:endParaRPr lang="en-US" altLang="en-US" dirty="0">
              <a:solidFill>
                <a:prstClr val="black"/>
              </a:solidFill>
            </a:endParaRPr>
          </a:p>
        </p:txBody>
      </p:sp>
      <p:sp>
        <p:nvSpPr>
          <p:cNvPr id="108" name="Rectangle 89">
            <a:extLst>
              <a:ext uri="{FF2B5EF4-FFF2-40B4-BE49-F238E27FC236}">
                <a16:creationId xmlns:a16="http://schemas.microsoft.com/office/drawing/2014/main" id="{168571CD-65DF-4038-B3CD-B6DB5E2429D3}"/>
              </a:ext>
            </a:extLst>
          </p:cNvPr>
          <p:cNvSpPr>
            <a:spLocks noChangeArrowheads="1"/>
          </p:cNvSpPr>
          <p:nvPr/>
        </p:nvSpPr>
        <p:spPr bwMode="auto">
          <a:xfrm>
            <a:off x="2623231" y="537585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27</a:t>
            </a:r>
            <a:endParaRPr lang="en-US" altLang="en-US" dirty="0">
              <a:solidFill>
                <a:prstClr val="black"/>
              </a:solidFill>
            </a:endParaRPr>
          </a:p>
        </p:txBody>
      </p:sp>
      <p:sp>
        <p:nvSpPr>
          <p:cNvPr id="109" name="Rectangle 90">
            <a:extLst>
              <a:ext uri="{FF2B5EF4-FFF2-40B4-BE49-F238E27FC236}">
                <a16:creationId xmlns:a16="http://schemas.microsoft.com/office/drawing/2014/main" id="{A9D1755F-22FB-4096-B719-B9CB6B66A7D1}"/>
              </a:ext>
            </a:extLst>
          </p:cNvPr>
          <p:cNvSpPr>
            <a:spLocks noChangeArrowheads="1"/>
          </p:cNvSpPr>
          <p:nvPr/>
        </p:nvSpPr>
        <p:spPr bwMode="auto">
          <a:xfrm>
            <a:off x="2812915" y="537813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23</a:t>
            </a:r>
            <a:endParaRPr lang="en-US" altLang="en-US" dirty="0">
              <a:solidFill>
                <a:prstClr val="black"/>
              </a:solidFill>
            </a:endParaRPr>
          </a:p>
        </p:txBody>
      </p:sp>
      <p:sp>
        <p:nvSpPr>
          <p:cNvPr id="110" name="Rectangle 91">
            <a:extLst>
              <a:ext uri="{FF2B5EF4-FFF2-40B4-BE49-F238E27FC236}">
                <a16:creationId xmlns:a16="http://schemas.microsoft.com/office/drawing/2014/main" id="{58E90559-AA7E-4929-AC43-7023C32EFC32}"/>
              </a:ext>
            </a:extLst>
          </p:cNvPr>
          <p:cNvSpPr>
            <a:spLocks noChangeArrowheads="1"/>
          </p:cNvSpPr>
          <p:nvPr/>
        </p:nvSpPr>
        <p:spPr bwMode="auto">
          <a:xfrm>
            <a:off x="3002602" y="537737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19</a:t>
            </a:r>
            <a:endParaRPr lang="en-US" altLang="en-US" dirty="0">
              <a:solidFill>
                <a:prstClr val="black"/>
              </a:solidFill>
            </a:endParaRPr>
          </a:p>
        </p:txBody>
      </p:sp>
      <p:sp>
        <p:nvSpPr>
          <p:cNvPr id="111" name="Rectangle 92">
            <a:extLst>
              <a:ext uri="{FF2B5EF4-FFF2-40B4-BE49-F238E27FC236}">
                <a16:creationId xmlns:a16="http://schemas.microsoft.com/office/drawing/2014/main" id="{EB4165B2-0199-4A78-839B-ED0F36C1E6FF}"/>
              </a:ext>
            </a:extLst>
          </p:cNvPr>
          <p:cNvSpPr>
            <a:spLocks noChangeArrowheads="1"/>
          </p:cNvSpPr>
          <p:nvPr/>
        </p:nvSpPr>
        <p:spPr bwMode="auto">
          <a:xfrm>
            <a:off x="3187614" y="537737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18</a:t>
            </a:r>
            <a:endParaRPr lang="en-US" altLang="en-US" dirty="0">
              <a:solidFill>
                <a:prstClr val="black"/>
              </a:solidFill>
            </a:endParaRPr>
          </a:p>
        </p:txBody>
      </p:sp>
      <p:sp>
        <p:nvSpPr>
          <p:cNvPr id="112" name="Rectangle 93">
            <a:extLst>
              <a:ext uri="{FF2B5EF4-FFF2-40B4-BE49-F238E27FC236}">
                <a16:creationId xmlns:a16="http://schemas.microsoft.com/office/drawing/2014/main" id="{11D65E04-1F29-43F1-B517-23BD54A40B79}"/>
              </a:ext>
            </a:extLst>
          </p:cNvPr>
          <p:cNvSpPr>
            <a:spLocks noChangeArrowheads="1"/>
          </p:cNvSpPr>
          <p:nvPr/>
        </p:nvSpPr>
        <p:spPr bwMode="auto">
          <a:xfrm>
            <a:off x="3570551" y="537737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17</a:t>
            </a:r>
            <a:endParaRPr lang="en-US" altLang="en-US" dirty="0">
              <a:solidFill>
                <a:prstClr val="black"/>
              </a:solidFill>
            </a:endParaRPr>
          </a:p>
        </p:txBody>
      </p:sp>
      <p:sp>
        <p:nvSpPr>
          <p:cNvPr id="113" name="Rectangle 94">
            <a:extLst>
              <a:ext uri="{FF2B5EF4-FFF2-40B4-BE49-F238E27FC236}">
                <a16:creationId xmlns:a16="http://schemas.microsoft.com/office/drawing/2014/main" id="{996433A6-23C2-4D04-B4BE-B41E8FE1451C}"/>
              </a:ext>
            </a:extLst>
          </p:cNvPr>
          <p:cNvSpPr>
            <a:spLocks noChangeArrowheads="1"/>
          </p:cNvSpPr>
          <p:nvPr/>
        </p:nvSpPr>
        <p:spPr bwMode="auto">
          <a:xfrm>
            <a:off x="3761895" y="5376829"/>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17</a:t>
            </a:r>
            <a:endParaRPr lang="en-US" altLang="en-US" dirty="0">
              <a:solidFill>
                <a:prstClr val="black"/>
              </a:solidFill>
            </a:endParaRPr>
          </a:p>
        </p:txBody>
      </p:sp>
      <p:sp>
        <p:nvSpPr>
          <p:cNvPr id="114" name="Rectangle 95">
            <a:extLst>
              <a:ext uri="{FF2B5EF4-FFF2-40B4-BE49-F238E27FC236}">
                <a16:creationId xmlns:a16="http://schemas.microsoft.com/office/drawing/2014/main" id="{95BB03FE-475C-49C9-9E2B-6DC1C891A9BC}"/>
              </a:ext>
            </a:extLst>
          </p:cNvPr>
          <p:cNvSpPr>
            <a:spLocks noChangeArrowheads="1"/>
          </p:cNvSpPr>
          <p:nvPr/>
        </p:nvSpPr>
        <p:spPr bwMode="auto">
          <a:xfrm>
            <a:off x="3951027" y="5372818"/>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17</a:t>
            </a:r>
            <a:endParaRPr lang="en-US" altLang="en-US" dirty="0">
              <a:solidFill>
                <a:prstClr val="black"/>
              </a:solidFill>
            </a:endParaRPr>
          </a:p>
        </p:txBody>
      </p:sp>
      <p:sp>
        <p:nvSpPr>
          <p:cNvPr id="115" name="Rectangle 96">
            <a:extLst>
              <a:ext uri="{FF2B5EF4-FFF2-40B4-BE49-F238E27FC236}">
                <a16:creationId xmlns:a16="http://schemas.microsoft.com/office/drawing/2014/main" id="{53413B42-3657-4EB6-8901-CB319C1C8E66}"/>
              </a:ext>
            </a:extLst>
          </p:cNvPr>
          <p:cNvSpPr>
            <a:spLocks noChangeArrowheads="1"/>
          </p:cNvSpPr>
          <p:nvPr/>
        </p:nvSpPr>
        <p:spPr bwMode="auto">
          <a:xfrm>
            <a:off x="4140712" y="5371629"/>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17</a:t>
            </a:r>
            <a:endParaRPr lang="en-US" altLang="en-US" dirty="0">
              <a:solidFill>
                <a:prstClr val="black"/>
              </a:solidFill>
            </a:endParaRPr>
          </a:p>
        </p:txBody>
      </p:sp>
      <p:sp>
        <p:nvSpPr>
          <p:cNvPr id="116" name="Rectangle 97">
            <a:extLst>
              <a:ext uri="{FF2B5EF4-FFF2-40B4-BE49-F238E27FC236}">
                <a16:creationId xmlns:a16="http://schemas.microsoft.com/office/drawing/2014/main" id="{3FF893E3-F16A-4429-A803-777F0571279B}"/>
              </a:ext>
            </a:extLst>
          </p:cNvPr>
          <p:cNvSpPr>
            <a:spLocks noChangeArrowheads="1"/>
          </p:cNvSpPr>
          <p:nvPr/>
        </p:nvSpPr>
        <p:spPr bwMode="auto">
          <a:xfrm>
            <a:off x="4331020" y="5370639"/>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16</a:t>
            </a:r>
            <a:endParaRPr lang="en-US" altLang="en-US" dirty="0">
              <a:solidFill>
                <a:prstClr val="black"/>
              </a:solidFill>
            </a:endParaRPr>
          </a:p>
        </p:txBody>
      </p:sp>
      <p:sp>
        <p:nvSpPr>
          <p:cNvPr id="117" name="Rectangle 98">
            <a:extLst>
              <a:ext uri="{FF2B5EF4-FFF2-40B4-BE49-F238E27FC236}">
                <a16:creationId xmlns:a16="http://schemas.microsoft.com/office/drawing/2014/main" id="{BF540743-F404-4056-AF85-3158D9E80F10}"/>
              </a:ext>
            </a:extLst>
          </p:cNvPr>
          <p:cNvSpPr>
            <a:spLocks noChangeArrowheads="1"/>
          </p:cNvSpPr>
          <p:nvPr/>
        </p:nvSpPr>
        <p:spPr bwMode="auto">
          <a:xfrm>
            <a:off x="4520083" y="5370640"/>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16</a:t>
            </a:r>
            <a:endParaRPr lang="en-US" altLang="en-US" dirty="0">
              <a:solidFill>
                <a:prstClr val="black"/>
              </a:solidFill>
            </a:endParaRPr>
          </a:p>
        </p:txBody>
      </p:sp>
      <p:sp>
        <p:nvSpPr>
          <p:cNvPr id="118" name="Rectangle 99">
            <a:extLst>
              <a:ext uri="{FF2B5EF4-FFF2-40B4-BE49-F238E27FC236}">
                <a16:creationId xmlns:a16="http://schemas.microsoft.com/office/drawing/2014/main" id="{2E4C29DE-4830-405C-B0D1-9E056859C65C}"/>
              </a:ext>
            </a:extLst>
          </p:cNvPr>
          <p:cNvSpPr>
            <a:spLocks noChangeArrowheads="1"/>
          </p:cNvSpPr>
          <p:nvPr/>
        </p:nvSpPr>
        <p:spPr bwMode="auto">
          <a:xfrm>
            <a:off x="4709770" y="537281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16</a:t>
            </a:r>
            <a:endParaRPr lang="en-US" altLang="en-US" dirty="0">
              <a:solidFill>
                <a:prstClr val="black"/>
              </a:solidFill>
            </a:endParaRPr>
          </a:p>
        </p:txBody>
      </p:sp>
      <p:sp>
        <p:nvSpPr>
          <p:cNvPr id="119" name="Rectangle 100">
            <a:extLst>
              <a:ext uri="{FF2B5EF4-FFF2-40B4-BE49-F238E27FC236}">
                <a16:creationId xmlns:a16="http://schemas.microsoft.com/office/drawing/2014/main" id="{8627889A-03C6-4016-BC5D-D9DA3373DB74}"/>
              </a:ext>
            </a:extLst>
          </p:cNvPr>
          <p:cNvSpPr>
            <a:spLocks noChangeArrowheads="1"/>
          </p:cNvSpPr>
          <p:nvPr/>
        </p:nvSpPr>
        <p:spPr bwMode="auto">
          <a:xfrm>
            <a:off x="4899456" y="537281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15</a:t>
            </a:r>
            <a:endParaRPr lang="en-US" altLang="en-US" dirty="0">
              <a:solidFill>
                <a:prstClr val="black"/>
              </a:solidFill>
            </a:endParaRPr>
          </a:p>
        </p:txBody>
      </p:sp>
      <p:sp>
        <p:nvSpPr>
          <p:cNvPr id="120" name="Rectangle 101">
            <a:extLst>
              <a:ext uri="{FF2B5EF4-FFF2-40B4-BE49-F238E27FC236}">
                <a16:creationId xmlns:a16="http://schemas.microsoft.com/office/drawing/2014/main" id="{6EAD1416-CE80-47E1-AB6A-080FAFB1222D}"/>
              </a:ext>
            </a:extLst>
          </p:cNvPr>
          <p:cNvSpPr>
            <a:spLocks noChangeArrowheads="1"/>
          </p:cNvSpPr>
          <p:nvPr/>
        </p:nvSpPr>
        <p:spPr bwMode="auto">
          <a:xfrm>
            <a:off x="5089142" y="537281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12</a:t>
            </a:r>
            <a:endParaRPr lang="en-US" altLang="en-US" dirty="0">
              <a:solidFill>
                <a:prstClr val="black"/>
              </a:solidFill>
            </a:endParaRPr>
          </a:p>
        </p:txBody>
      </p:sp>
      <p:sp>
        <p:nvSpPr>
          <p:cNvPr id="121" name="Rectangle 102">
            <a:extLst>
              <a:ext uri="{FF2B5EF4-FFF2-40B4-BE49-F238E27FC236}">
                <a16:creationId xmlns:a16="http://schemas.microsoft.com/office/drawing/2014/main" id="{7717B9C9-21EA-456E-B26C-F0D87A291E17}"/>
              </a:ext>
            </a:extLst>
          </p:cNvPr>
          <p:cNvSpPr>
            <a:spLocks noChangeArrowheads="1"/>
          </p:cNvSpPr>
          <p:nvPr/>
        </p:nvSpPr>
        <p:spPr bwMode="auto">
          <a:xfrm>
            <a:off x="5279223" y="5371366"/>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7</a:t>
            </a:r>
          </a:p>
        </p:txBody>
      </p:sp>
      <p:sp>
        <p:nvSpPr>
          <p:cNvPr id="122" name="Rectangle 103">
            <a:extLst>
              <a:ext uri="{FF2B5EF4-FFF2-40B4-BE49-F238E27FC236}">
                <a16:creationId xmlns:a16="http://schemas.microsoft.com/office/drawing/2014/main" id="{67009F70-07A8-442F-A3F2-091DD655F114}"/>
              </a:ext>
            </a:extLst>
          </p:cNvPr>
          <p:cNvSpPr>
            <a:spLocks noChangeArrowheads="1"/>
          </p:cNvSpPr>
          <p:nvPr/>
        </p:nvSpPr>
        <p:spPr bwMode="auto">
          <a:xfrm>
            <a:off x="5425231" y="537109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6</a:t>
            </a:r>
            <a:endParaRPr lang="en-US" altLang="en-US" dirty="0">
              <a:solidFill>
                <a:prstClr val="black"/>
              </a:solidFill>
            </a:endParaRPr>
          </a:p>
        </p:txBody>
      </p:sp>
      <p:sp>
        <p:nvSpPr>
          <p:cNvPr id="123" name="Rectangle 104">
            <a:extLst>
              <a:ext uri="{FF2B5EF4-FFF2-40B4-BE49-F238E27FC236}">
                <a16:creationId xmlns:a16="http://schemas.microsoft.com/office/drawing/2014/main" id="{DA317880-BBE6-463B-93C7-F953AD93BB52}"/>
              </a:ext>
            </a:extLst>
          </p:cNvPr>
          <p:cNvSpPr>
            <a:spLocks noChangeArrowheads="1"/>
          </p:cNvSpPr>
          <p:nvPr/>
        </p:nvSpPr>
        <p:spPr bwMode="auto">
          <a:xfrm>
            <a:off x="5571636" y="5370640"/>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2</a:t>
            </a:r>
            <a:endParaRPr lang="en-US" altLang="en-US" dirty="0">
              <a:solidFill>
                <a:prstClr val="black"/>
              </a:solidFill>
            </a:endParaRPr>
          </a:p>
        </p:txBody>
      </p:sp>
      <p:sp>
        <p:nvSpPr>
          <p:cNvPr id="124" name="Rectangle 105">
            <a:extLst>
              <a:ext uri="{FF2B5EF4-FFF2-40B4-BE49-F238E27FC236}">
                <a16:creationId xmlns:a16="http://schemas.microsoft.com/office/drawing/2014/main" id="{6B3271FB-B4E4-4B82-A2F4-23B9BD30C7F8}"/>
              </a:ext>
            </a:extLst>
          </p:cNvPr>
          <p:cNvSpPr>
            <a:spLocks noChangeArrowheads="1"/>
          </p:cNvSpPr>
          <p:nvPr/>
        </p:nvSpPr>
        <p:spPr bwMode="auto">
          <a:xfrm>
            <a:off x="5713861" y="5377378"/>
            <a:ext cx="4328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0</a:t>
            </a:r>
            <a:endParaRPr lang="en-US" altLang="en-US" dirty="0">
              <a:solidFill>
                <a:prstClr val="black"/>
              </a:solidFill>
            </a:endParaRPr>
          </a:p>
        </p:txBody>
      </p:sp>
      <p:sp>
        <p:nvSpPr>
          <p:cNvPr id="219" name="Rectangle 201">
            <a:extLst>
              <a:ext uri="{FF2B5EF4-FFF2-40B4-BE49-F238E27FC236}">
                <a16:creationId xmlns:a16="http://schemas.microsoft.com/office/drawing/2014/main" id="{C2899B84-CCDE-47AB-A3B7-A62866B0014D}"/>
              </a:ext>
            </a:extLst>
          </p:cNvPr>
          <p:cNvSpPr>
            <a:spLocks noChangeArrowheads="1"/>
          </p:cNvSpPr>
          <p:nvPr/>
        </p:nvSpPr>
        <p:spPr bwMode="auto">
          <a:xfrm>
            <a:off x="7970379" y="4999955"/>
            <a:ext cx="66845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b="1" dirty="0">
                <a:solidFill>
                  <a:srgbClr val="000000"/>
                </a:solidFill>
              </a:rPr>
              <a:t>Time, months</a:t>
            </a:r>
            <a:endParaRPr lang="en-US" altLang="en-US" sz="800" dirty="0">
              <a:solidFill>
                <a:prstClr val="black"/>
              </a:solidFill>
            </a:endParaRPr>
          </a:p>
        </p:txBody>
      </p:sp>
      <p:sp>
        <p:nvSpPr>
          <p:cNvPr id="220" name="Rectangle 202">
            <a:extLst>
              <a:ext uri="{FF2B5EF4-FFF2-40B4-BE49-F238E27FC236}">
                <a16:creationId xmlns:a16="http://schemas.microsoft.com/office/drawing/2014/main" id="{03E0AB60-00D1-4040-B5CB-C9A5D4BDFD3C}"/>
              </a:ext>
            </a:extLst>
          </p:cNvPr>
          <p:cNvSpPr>
            <a:spLocks noChangeArrowheads="1"/>
          </p:cNvSpPr>
          <p:nvPr/>
        </p:nvSpPr>
        <p:spPr bwMode="auto">
          <a:xfrm rot="16200000">
            <a:off x="5910792" y="3358568"/>
            <a:ext cx="36869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rPr>
              <a:t>OS, %</a:t>
            </a:r>
            <a:endParaRPr lang="en-US" altLang="en-US" sz="1000" dirty="0">
              <a:solidFill>
                <a:prstClr val="black"/>
              </a:solidFill>
            </a:endParaRPr>
          </a:p>
        </p:txBody>
      </p:sp>
      <p:sp>
        <p:nvSpPr>
          <p:cNvPr id="221" name="Rectangle 203">
            <a:extLst>
              <a:ext uri="{FF2B5EF4-FFF2-40B4-BE49-F238E27FC236}">
                <a16:creationId xmlns:a16="http://schemas.microsoft.com/office/drawing/2014/main" id="{6A9322A4-1621-41CC-B18E-192C603BFD7C}"/>
              </a:ext>
            </a:extLst>
          </p:cNvPr>
          <p:cNvSpPr>
            <a:spLocks noChangeArrowheads="1"/>
          </p:cNvSpPr>
          <p:nvPr/>
        </p:nvSpPr>
        <p:spPr bwMode="auto">
          <a:xfrm>
            <a:off x="6004136" y="5233199"/>
            <a:ext cx="3045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b="1" dirty="0">
                <a:solidFill>
                  <a:srgbClr val="000000"/>
                </a:solidFill>
              </a:rPr>
              <a:t>N at risk</a:t>
            </a:r>
            <a:endParaRPr lang="en-US" altLang="en-US" sz="600" dirty="0">
              <a:solidFill>
                <a:prstClr val="black"/>
              </a:solidFill>
            </a:endParaRPr>
          </a:p>
        </p:txBody>
      </p:sp>
      <p:sp>
        <p:nvSpPr>
          <p:cNvPr id="222" name="Rectangle 204">
            <a:extLst>
              <a:ext uri="{FF2B5EF4-FFF2-40B4-BE49-F238E27FC236}">
                <a16:creationId xmlns:a16="http://schemas.microsoft.com/office/drawing/2014/main" id="{9CD30CE2-9885-4AF2-B4AA-688B51515389}"/>
              </a:ext>
            </a:extLst>
          </p:cNvPr>
          <p:cNvSpPr>
            <a:spLocks noChangeArrowheads="1"/>
          </p:cNvSpPr>
          <p:nvPr/>
        </p:nvSpPr>
        <p:spPr bwMode="auto">
          <a:xfrm>
            <a:off x="6004136" y="5372966"/>
            <a:ext cx="5386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srgbClr val="00877C"/>
                </a:solidFill>
              </a:rPr>
              <a:t>Pembrolizumab</a:t>
            </a:r>
            <a:endParaRPr lang="en-US" altLang="en-US" sz="600" dirty="0">
              <a:solidFill>
                <a:prstClr val="black"/>
              </a:solidFill>
            </a:endParaRPr>
          </a:p>
        </p:txBody>
      </p:sp>
      <p:sp>
        <p:nvSpPr>
          <p:cNvPr id="223" name="Rectangle 205">
            <a:extLst>
              <a:ext uri="{FF2B5EF4-FFF2-40B4-BE49-F238E27FC236}">
                <a16:creationId xmlns:a16="http://schemas.microsoft.com/office/drawing/2014/main" id="{8C77B442-103C-4AD6-8091-4D8BBAF1D9E1}"/>
              </a:ext>
            </a:extLst>
          </p:cNvPr>
          <p:cNvSpPr>
            <a:spLocks noChangeArrowheads="1"/>
          </p:cNvSpPr>
          <p:nvPr/>
        </p:nvSpPr>
        <p:spPr bwMode="auto">
          <a:xfrm>
            <a:off x="6785642"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41</a:t>
            </a:r>
          </a:p>
        </p:txBody>
      </p:sp>
      <p:sp>
        <p:nvSpPr>
          <p:cNvPr id="224" name="Rectangle 206">
            <a:extLst>
              <a:ext uri="{FF2B5EF4-FFF2-40B4-BE49-F238E27FC236}">
                <a16:creationId xmlns:a16="http://schemas.microsoft.com/office/drawing/2014/main" id="{BD1CDDBC-9681-49DF-9065-9DA22A169D7E}"/>
              </a:ext>
            </a:extLst>
          </p:cNvPr>
          <p:cNvSpPr>
            <a:spLocks noChangeArrowheads="1"/>
          </p:cNvSpPr>
          <p:nvPr/>
        </p:nvSpPr>
        <p:spPr bwMode="auto">
          <a:xfrm>
            <a:off x="6960025"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37</a:t>
            </a:r>
          </a:p>
        </p:txBody>
      </p:sp>
      <p:sp>
        <p:nvSpPr>
          <p:cNvPr id="225" name="Rectangle 207">
            <a:extLst>
              <a:ext uri="{FF2B5EF4-FFF2-40B4-BE49-F238E27FC236}">
                <a16:creationId xmlns:a16="http://schemas.microsoft.com/office/drawing/2014/main" id="{780E44E9-D4DE-461C-A65B-D42917C31890}"/>
              </a:ext>
            </a:extLst>
          </p:cNvPr>
          <p:cNvSpPr>
            <a:spLocks noChangeArrowheads="1"/>
          </p:cNvSpPr>
          <p:nvPr/>
        </p:nvSpPr>
        <p:spPr bwMode="auto">
          <a:xfrm>
            <a:off x="7134408"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33</a:t>
            </a:r>
          </a:p>
        </p:txBody>
      </p:sp>
      <p:sp>
        <p:nvSpPr>
          <p:cNvPr id="226" name="Rectangle 208">
            <a:extLst>
              <a:ext uri="{FF2B5EF4-FFF2-40B4-BE49-F238E27FC236}">
                <a16:creationId xmlns:a16="http://schemas.microsoft.com/office/drawing/2014/main" id="{B5A4EE92-3CFB-4ECD-86E2-DF366BD699A6}"/>
              </a:ext>
            </a:extLst>
          </p:cNvPr>
          <p:cNvSpPr>
            <a:spLocks noChangeArrowheads="1"/>
          </p:cNvSpPr>
          <p:nvPr/>
        </p:nvSpPr>
        <p:spPr bwMode="auto">
          <a:xfrm>
            <a:off x="7308791"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31</a:t>
            </a:r>
          </a:p>
        </p:txBody>
      </p:sp>
      <p:sp>
        <p:nvSpPr>
          <p:cNvPr id="227" name="Rectangle 209">
            <a:extLst>
              <a:ext uri="{FF2B5EF4-FFF2-40B4-BE49-F238E27FC236}">
                <a16:creationId xmlns:a16="http://schemas.microsoft.com/office/drawing/2014/main" id="{63C0C915-2A88-4A5F-9CF2-2F07E2A4A88C}"/>
              </a:ext>
            </a:extLst>
          </p:cNvPr>
          <p:cNvSpPr>
            <a:spLocks noChangeArrowheads="1"/>
          </p:cNvSpPr>
          <p:nvPr/>
        </p:nvSpPr>
        <p:spPr bwMode="auto">
          <a:xfrm>
            <a:off x="7483174"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29</a:t>
            </a:r>
          </a:p>
        </p:txBody>
      </p:sp>
      <p:sp>
        <p:nvSpPr>
          <p:cNvPr id="228" name="Rectangle 210">
            <a:extLst>
              <a:ext uri="{FF2B5EF4-FFF2-40B4-BE49-F238E27FC236}">
                <a16:creationId xmlns:a16="http://schemas.microsoft.com/office/drawing/2014/main" id="{7584D4BE-0C93-44D7-B261-3009C8A00789}"/>
              </a:ext>
            </a:extLst>
          </p:cNvPr>
          <p:cNvSpPr>
            <a:spLocks noChangeArrowheads="1"/>
          </p:cNvSpPr>
          <p:nvPr/>
        </p:nvSpPr>
        <p:spPr bwMode="auto">
          <a:xfrm>
            <a:off x="7657557"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28</a:t>
            </a:r>
          </a:p>
        </p:txBody>
      </p:sp>
      <p:sp>
        <p:nvSpPr>
          <p:cNvPr id="229" name="Rectangle 211">
            <a:extLst>
              <a:ext uri="{FF2B5EF4-FFF2-40B4-BE49-F238E27FC236}">
                <a16:creationId xmlns:a16="http://schemas.microsoft.com/office/drawing/2014/main" id="{19B12DC8-3C66-4AD9-9848-39D1DB0BCBF2}"/>
              </a:ext>
            </a:extLst>
          </p:cNvPr>
          <p:cNvSpPr>
            <a:spLocks noChangeArrowheads="1"/>
          </p:cNvSpPr>
          <p:nvPr/>
        </p:nvSpPr>
        <p:spPr bwMode="auto">
          <a:xfrm>
            <a:off x="7831940"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27</a:t>
            </a:r>
          </a:p>
        </p:txBody>
      </p:sp>
      <p:sp>
        <p:nvSpPr>
          <p:cNvPr id="230" name="Rectangle 212">
            <a:extLst>
              <a:ext uri="{FF2B5EF4-FFF2-40B4-BE49-F238E27FC236}">
                <a16:creationId xmlns:a16="http://schemas.microsoft.com/office/drawing/2014/main" id="{B62C41C3-92B8-4E97-B543-EB1ADE61BEB0}"/>
              </a:ext>
            </a:extLst>
          </p:cNvPr>
          <p:cNvSpPr>
            <a:spLocks noChangeArrowheads="1"/>
          </p:cNvSpPr>
          <p:nvPr/>
        </p:nvSpPr>
        <p:spPr bwMode="auto">
          <a:xfrm>
            <a:off x="8006323" y="5374303"/>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26</a:t>
            </a:r>
          </a:p>
        </p:txBody>
      </p:sp>
      <p:sp>
        <p:nvSpPr>
          <p:cNvPr id="231" name="Rectangle 213">
            <a:extLst>
              <a:ext uri="{FF2B5EF4-FFF2-40B4-BE49-F238E27FC236}">
                <a16:creationId xmlns:a16="http://schemas.microsoft.com/office/drawing/2014/main" id="{4AD33F72-61E5-4334-B43A-23B82D26BF4A}"/>
              </a:ext>
            </a:extLst>
          </p:cNvPr>
          <p:cNvSpPr>
            <a:spLocks noChangeArrowheads="1"/>
          </p:cNvSpPr>
          <p:nvPr/>
        </p:nvSpPr>
        <p:spPr bwMode="auto">
          <a:xfrm>
            <a:off x="8180706" y="53743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26</a:t>
            </a:r>
          </a:p>
        </p:txBody>
      </p:sp>
      <p:sp>
        <p:nvSpPr>
          <p:cNvPr id="232" name="Rectangle 214">
            <a:extLst>
              <a:ext uri="{FF2B5EF4-FFF2-40B4-BE49-F238E27FC236}">
                <a16:creationId xmlns:a16="http://schemas.microsoft.com/office/drawing/2014/main" id="{3FFD0C38-3938-43EB-9885-831F89B9BB0B}"/>
              </a:ext>
            </a:extLst>
          </p:cNvPr>
          <p:cNvSpPr>
            <a:spLocks noChangeArrowheads="1"/>
          </p:cNvSpPr>
          <p:nvPr/>
        </p:nvSpPr>
        <p:spPr bwMode="auto">
          <a:xfrm>
            <a:off x="8355089" y="5374302"/>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25</a:t>
            </a:r>
          </a:p>
        </p:txBody>
      </p:sp>
      <p:sp>
        <p:nvSpPr>
          <p:cNvPr id="233" name="Rectangle 215">
            <a:extLst>
              <a:ext uri="{FF2B5EF4-FFF2-40B4-BE49-F238E27FC236}">
                <a16:creationId xmlns:a16="http://schemas.microsoft.com/office/drawing/2014/main" id="{381ADA7A-1052-4134-A733-FD1ECC954BE0}"/>
              </a:ext>
            </a:extLst>
          </p:cNvPr>
          <p:cNvSpPr>
            <a:spLocks noChangeArrowheads="1"/>
          </p:cNvSpPr>
          <p:nvPr/>
        </p:nvSpPr>
        <p:spPr bwMode="auto">
          <a:xfrm>
            <a:off x="8529472"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24</a:t>
            </a:r>
          </a:p>
        </p:txBody>
      </p:sp>
      <p:sp>
        <p:nvSpPr>
          <p:cNvPr id="234" name="Rectangle 216">
            <a:extLst>
              <a:ext uri="{FF2B5EF4-FFF2-40B4-BE49-F238E27FC236}">
                <a16:creationId xmlns:a16="http://schemas.microsoft.com/office/drawing/2014/main" id="{FB7CE1CC-989C-49F0-9F24-08651FEA6C75}"/>
              </a:ext>
            </a:extLst>
          </p:cNvPr>
          <p:cNvSpPr>
            <a:spLocks noChangeArrowheads="1"/>
          </p:cNvSpPr>
          <p:nvPr/>
        </p:nvSpPr>
        <p:spPr bwMode="auto">
          <a:xfrm>
            <a:off x="8703855"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24</a:t>
            </a:r>
          </a:p>
        </p:txBody>
      </p:sp>
      <p:sp>
        <p:nvSpPr>
          <p:cNvPr id="235" name="Rectangle 217">
            <a:extLst>
              <a:ext uri="{FF2B5EF4-FFF2-40B4-BE49-F238E27FC236}">
                <a16:creationId xmlns:a16="http://schemas.microsoft.com/office/drawing/2014/main" id="{4F6801AE-2E1C-4B60-82DF-F56B4A96ED9A}"/>
              </a:ext>
            </a:extLst>
          </p:cNvPr>
          <p:cNvSpPr>
            <a:spLocks noChangeArrowheads="1"/>
          </p:cNvSpPr>
          <p:nvPr/>
        </p:nvSpPr>
        <p:spPr bwMode="auto">
          <a:xfrm>
            <a:off x="8878238"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24</a:t>
            </a:r>
          </a:p>
        </p:txBody>
      </p:sp>
      <p:sp>
        <p:nvSpPr>
          <p:cNvPr id="236" name="Rectangle 218">
            <a:extLst>
              <a:ext uri="{FF2B5EF4-FFF2-40B4-BE49-F238E27FC236}">
                <a16:creationId xmlns:a16="http://schemas.microsoft.com/office/drawing/2014/main" id="{F6E2EB42-1A56-414B-AABD-FFED2CF87FFC}"/>
              </a:ext>
            </a:extLst>
          </p:cNvPr>
          <p:cNvSpPr>
            <a:spLocks noChangeArrowheads="1"/>
          </p:cNvSpPr>
          <p:nvPr/>
        </p:nvSpPr>
        <p:spPr bwMode="auto">
          <a:xfrm>
            <a:off x="9401387"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12</a:t>
            </a:r>
          </a:p>
        </p:txBody>
      </p:sp>
      <p:sp>
        <p:nvSpPr>
          <p:cNvPr id="237" name="Rectangle 219">
            <a:extLst>
              <a:ext uri="{FF2B5EF4-FFF2-40B4-BE49-F238E27FC236}">
                <a16:creationId xmlns:a16="http://schemas.microsoft.com/office/drawing/2014/main" id="{C3E44B73-8FB1-4454-9679-AE07FE106BBB}"/>
              </a:ext>
            </a:extLst>
          </p:cNvPr>
          <p:cNvSpPr>
            <a:spLocks noChangeArrowheads="1"/>
          </p:cNvSpPr>
          <p:nvPr/>
        </p:nvSpPr>
        <p:spPr bwMode="auto">
          <a:xfrm>
            <a:off x="9575770" y="537430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6</a:t>
            </a:r>
          </a:p>
        </p:txBody>
      </p:sp>
      <p:sp>
        <p:nvSpPr>
          <p:cNvPr id="238" name="Rectangle 220">
            <a:extLst>
              <a:ext uri="{FF2B5EF4-FFF2-40B4-BE49-F238E27FC236}">
                <a16:creationId xmlns:a16="http://schemas.microsoft.com/office/drawing/2014/main" id="{2CBAA5E7-169E-4BF1-8EFE-B89E6A838EEB}"/>
              </a:ext>
            </a:extLst>
          </p:cNvPr>
          <p:cNvSpPr>
            <a:spLocks noChangeArrowheads="1"/>
          </p:cNvSpPr>
          <p:nvPr/>
        </p:nvSpPr>
        <p:spPr bwMode="auto">
          <a:xfrm>
            <a:off x="9706873" y="5374301"/>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3</a:t>
            </a:r>
          </a:p>
        </p:txBody>
      </p:sp>
      <p:sp>
        <p:nvSpPr>
          <p:cNvPr id="239" name="Rectangle 221">
            <a:extLst>
              <a:ext uri="{FF2B5EF4-FFF2-40B4-BE49-F238E27FC236}">
                <a16:creationId xmlns:a16="http://schemas.microsoft.com/office/drawing/2014/main" id="{0B9254D5-299D-42D1-B706-02C2D2B16078}"/>
              </a:ext>
            </a:extLst>
          </p:cNvPr>
          <p:cNvSpPr>
            <a:spLocks noChangeArrowheads="1"/>
          </p:cNvSpPr>
          <p:nvPr/>
        </p:nvSpPr>
        <p:spPr bwMode="auto">
          <a:xfrm>
            <a:off x="9837978" y="5377378"/>
            <a:ext cx="4328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0</a:t>
            </a:r>
          </a:p>
        </p:txBody>
      </p:sp>
      <p:sp>
        <p:nvSpPr>
          <p:cNvPr id="240" name="Rectangle 222">
            <a:extLst>
              <a:ext uri="{FF2B5EF4-FFF2-40B4-BE49-F238E27FC236}">
                <a16:creationId xmlns:a16="http://schemas.microsoft.com/office/drawing/2014/main" id="{D9998ABA-8452-402B-9281-1FECCF584627}"/>
              </a:ext>
            </a:extLst>
          </p:cNvPr>
          <p:cNvSpPr>
            <a:spLocks noChangeArrowheads="1"/>
          </p:cNvSpPr>
          <p:nvPr/>
        </p:nvSpPr>
        <p:spPr bwMode="auto">
          <a:xfrm>
            <a:off x="6611259" y="5371909"/>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53</a:t>
            </a:r>
          </a:p>
        </p:txBody>
      </p:sp>
      <p:sp>
        <p:nvSpPr>
          <p:cNvPr id="254" name="Rectangle 92">
            <a:extLst>
              <a:ext uri="{FF2B5EF4-FFF2-40B4-BE49-F238E27FC236}">
                <a16:creationId xmlns:a16="http://schemas.microsoft.com/office/drawing/2014/main" id="{884F1610-B652-4992-B609-D5695AC2F325}"/>
              </a:ext>
            </a:extLst>
          </p:cNvPr>
          <p:cNvSpPr>
            <a:spLocks noChangeArrowheads="1"/>
          </p:cNvSpPr>
          <p:nvPr/>
        </p:nvSpPr>
        <p:spPr bwMode="auto">
          <a:xfrm>
            <a:off x="3380554" y="5377378"/>
            <a:ext cx="86563"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600" dirty="0">
                <a:solidFill>
                  <a:prstClr val="black"/>
                </a:solidFill>
              </a:rPr>
              <a:t>17</a:t>
            </a:r>
            <a:endParaRPr lang="en-US" altLang="en-US" dirty="0">
              <a:solidFill>
                <a:prstClr val="black"/>
              </a:solidFill>
            </a:endParaRPr>
          </a:p>
        </p:txBody>
      </p:sp>
      <p:pic>
        <p:nvPicPr>
          <p:cNvPr id="9" name="Picture 8" descr="Chart, line chart&#10;&#10;Description automatically generated">
            <a:extLst>
              <a:ext uri="{FF2B5EF4-FFF2-40B4-BE49-F238E27FC236}">
                <a16:creationId xmlns:a16="http://schemas.microsoft.com/office/drawing/2014/main" id="{DA9988FF-2B9B-4608-913A-18CF5D0481D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2121608" y="2151606"/>
            <a:ext cx="3749040" cy="2800605"/>
          </a:xfrm>
          <a:prstGeom prst="rect">
            <a:avLst/>
          </a:prstGeom>
        </p:spPr>
      </p:pic>
      <p:sp>
        <p:nvSpPr>
          <p:cNvPr id="251" name="Rectangle 108">
            <a:extLst>
              <a:ext uri="{FF2B5EF4-FFF2-40B4-BE49-F238E27FC236}">
                <a16:creationId xmlns:a16="http://schemas.microsoft.com/office/drawing/2014/main" id="{93497CDA-8F64-455C-82C5-72DA1A091C69}"/>
              </a:ext>
            </a:extLst>
          </p:cNvPr>
          <p:cNvSpPr>
            <a:spLocks noChangeArrowheads="1"/>
          </p:cNvSpPr>
          <p:nvPr/>
        </p:nvSpPr>
        <p:spPr bwMode="auto">
          <a:xfrm>
            <a:off x="5100581" y="2780359"/>
            <a:ext cx="538609"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b="1" dirty="0">
                <a:solidFill>
                  <a:srgbClr val="00877C"/>
                </a:solidFill>
              </a:rPr>
              <a:t>33.0%</a:t>
            </a:r>
          </a:p>
        </p:txBody>
      </p:sp>
      <p:grpSp>
        <p:nvGrpSpPr>
          <p:cNvPr id="12" name="Group 11">
            <a:extLst>
              <a:ext uri="{FF2B5EF4-FFF2-40B4-BE49-F238E27FC236}">
                <a16:creationId xmlns:a16="http://schemas.microsoft.com/office/drawing/2014/main" id="{4EB8FF41-A092-4837-B02E-1103D2DD8F34}"/>
              </a:ext>
            </a:extLst>
          </p:cNvPr>
          <p:cNvGrpSpPr/>
          <p:nvPr/>
        </p:nvGrpSpPr>
        <p:grpSpPr>
          <a:xfrm>
            <a:off x="9706875" y="3370969"/>
            <a:ext cx="905697" cy="269448"/>
            <a:chOff x="7671737" y="2430526"/>
            <a:chExt cx="905697" cy="269448"/>
          </a:xfrm>
          <a:solidFill>
            <a:schemeClr val="bg1"/>
          </a:solidFill>
        </p:grpSpPr>
        <p:sp>
          <p:nvSpPr>
            <p:cNvPr id="244" name="Rectangle 226">
              <a:extLst>
                <a:ext uri="{FF2B5EF4-FFF2-40B4-BE49-F238E27FC236}">
                  <a16:creationId xmlns:a16="http://schemas.microsoft.com/office/drawing/2014/main" id="{E9949345-644D-4E5E-B4C3-36239AA2E637}"/>
                </a:ext>
              </a:extLst>
            </p:cNvPr>
            <p:cNvSpPr>
              <a:spLocks noChangeArrowheads="1"/>
            </p:cNvSpPr>
            <p:nvPr/>
          </p:nvSpPr>
          <p:spPr bwMode="auto">
            <a:xfrm>
              <a:off x="7671737" y="2430526"/>
              <a:ext cx="788677" cy="123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b="1" dirty="0">
                  <a:solidFill>
                    <a:srgbClr val="000000"/>
                  </a:solidFill>
                </a:rPr>
                <a:t>Median (95% CI)</a:t>
              </a:r>
              <a:endParaRPr lang="en-US" altLang="en-US" sz="800" dirty="0">
                <a:solidFill>
                  <a:prstClr val="black"/>
                </a:solidFill>
              </a:endParaRPr>
            </a:p>
          </p:txBody>
        </p:sp>
        <p:sp>
          <p:nvSpPr>
            <p:cNvPr id="245" name="Rectangle 227">
              <a:extLst>
                <a:ext uri="{FF2B5EF4-FFF2-40B4-BE49-F238E27FC236}">
                  <a16:creationId xmlns:a16="http://schemas.microsoft.com/office/drawing/2014/main" id="{FDBCE78D-ACC7-4832-B979-40A51EDE18D9}"/>
                </a:ext>
              </a:extLst>
            </p:cNvPr>
            <p:cNvSpPr>
              <a:spLocks noChangeArrowheads="1"/>
            </p:cNvSpPr>
            <p:nvPr/>
          </p:nvSpPr>
          <p:spPr bwMode="auto">
            <a:xfrm>
              <a:off x="7671737" y="2576863"/>
              <a:ext cx="905697" cy="1231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877C"/>
                  </a:solidFill>
                </a:rPr>
                <a:t>22.3 mo (7.3 to NR)</a:t>
              </a:r>
              <a:endParaRPr lang="en-US" altLang="en-US" sz="800" dirty="0">
                <a:solidFill>
                  <a:prstClr val="black"/>
                </a:solidFill>
              </a:endParaRPr>
            </a:p>
          </p:txBody>
        </p:sp>
      </p:grpSp>
      <p:sp>
        <p:nvSpPr>
          <p:cNvPr id="256" name="Rectangle 217">
            <a:extLst>
              <a:ext uri="{FF2B5EF4-FFF2-40B4-BE49-F238E27FC236}">
                <a16:creationId xmlns:a16="http://schemas.microsoft.com/office/drawing/2014/main" id="{E3F9C219-5136-4BD3-9971-D0C88556D6FD}"/>
              </a:ext>
            </a:extLst>
          </p:cNvPr>
          <p:cNvSpPr>
            <a:spLocks noChangeArrowheads="1"/>
          </p:cNvSpPr>
          <p:nvPr/>
        </p:nvSpPr>
        <p:spPr bwMode="auto">
          <a:xfrm>
            <a:off x="9052621"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22</a:t>
            </a:r>
          </a:p>
        </p:txBody>
      </p:sp>
      <p:sp>
        <p:nvSpPr>
          <p:cNvPr id="257" name="Rectangle 217">
            <a:extLst>
              <a:ext uri="{FF2B5EF4-FFF2-40B4-BE49-F238E27FC236}">
                <a16:creationId xmlns:a16="http://schemas.microsoft.com/office/drawing/2014/main" id="{B95E8693-18DC-4157-A3BA-0BFBA3DDE92A}"/>
              </a:ext>
            </a:extLst>
          </p:cNvPr>
          <p:cNvSpPr>
            <a:spLocks noChangeArrowheads="1"/>
          </p:cNvSpPr>
          <p:nvPr/>
        </p:nvSpPr>
        <p:spPr bwMode="auto">
          <a:xfrm>
            <a:off x="9227004" y="5374301"/>
            <a:ext cx="865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prstClr val="black"/>
                </a:solidFill>
              </a:rPr>
              <a:t>15</a:t>
            </a:r>
          </a:p>
        </p:txBody>
      </p:sp>
      <p:cxnSp>
        <p:nvCxnSpPr>
          <p:cNvPr id="68" name="Straight Connector 67">
            <a:extLst>
              <a:ext uri="{FF2B5EF4-FFF2-40B4-BE49-F238E27FC236}">
                <a16:creationId xmlns:a16="http://schemas.microsoft.com/office/drawing/2014/main" id="{4917242E-BFE4-495C-91FB-FAC0C70699FD}"/>
              </a:ext>
            </a:extLst>
          </p:cNvPr>
          <p:cNvCxnSpPr>
            <a:cxnSpLocks/>
            <a:stCxn id="2" idx="2"/>
          </p:cNvCxnSpPr>
          <p:nvPr/>
        </p:nvCxnSpPr>
        <p:spPr>
          <a:xfrm>
            <a:off x="9195532" y="3089980"/>
            <a:ext cx="0" cy="1633583"/>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CABD7ED-DF04-4053-BB75-9338F1E9AED9}"/>
              </a:ext>
            </a:extLst>
          </p:cNvPr>
          <p:cNvCxnSpPr>
            <a:cxnSpLocks/>
          </p:cNvCxnSpPr>
          <p:nvPr/>
        </p:nvCxnSpPr>
        <p:spPr>
          <a:xfrm>
            <a:off x="5369884" y="3056380"/>
            <a:ext cx="0" cy="1698126"/>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F0C7F60-1CFA-4C12-886A-A1AE5C6C2416}"/>
              </a:ext>
            </a:extLst>
          </p:cNvPr>
          <p:cNvGrpSpPr/>
          <p:nvPr/>
        </p:nvGrpSpPr>
        <p:grpSpPr>
          <a:xfrm>
            <a:off x="4738814" y="3311773"/>
            <a:ext cx="1160574" cy="300225"/>
            <a:chOff x="3592191" y="2430526"/>
            <a:chExt cx="1195360" cy="300225"/>
          </a:xfrm>
          <a:solidFill>
            <a:schemeClr val="bg1"/>
          </a:solidFill>
        </p:grpSpPr>
        <p:sp>
          <p:nvSpPr>
            <p:cNvPr id="126" name="Rectangle 107">
              <a:extLst>
                <a:ext uri="{FF2B5EF4-FFF2-40B4-BE49-F238E27FC236}">
                  <a16:creationId xmlns:a16="http://schemas.microsoft.com/office/drawing/2014/main" id="{61FD257E-0BDC-466D-B8D1-98DE9AFD8312}"/>
                </a:ext>
              </a:extLst>
            </p:cNvPr>
            <p:cNvSpPr>
              <a:spLocks noChangeArrowheads="1"/>
            </p:cNvSpPr>
            <p:nvPr/>
          </p:nvSpPr>
          <p:spPr bwMode="auto">
            <a:xfrm>
              <a:off x="3592191" y="2430526"/>
              <a:ext cx="1010443" cy="153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b="1" dirty="0">
                  <a:solidFill>
                    <a:srgbClr val="000000"/>
                  </a:solidFill>
                </a:rPr>
                <a:t>Median (95% CI)</a:t>
              </a:r>
              <a:endParaRPr lang="en-US" altLang="en-US" sz="1000" dirty="0">
                <a:solidFill>
                  <a:prstClr val="black"/>
                </a:solidFill>
              </a:endParaRPr>
            </a:p>
          </p:txBody>
        </p:sp>
        <p:sp>
          <p:nvSpPr>
            <p:cNvPr id="127" name="Rectangle 108">
              <a:extLst>
                <a:ext uri="{FF2B5EF4-FFF2-40B4-BE49-F238E27FC236}">
                  <a16:creationId xmlns:a16="http://schemas.microsoft.com/office/drawing/2014/main" id="{C0F0E8F2-EEC1-4A23-828A-F495F0E14F3C}"/>
                </a:ext>
              </a:extLst>
            </p:cNvPr>
            <p:cNvSpPr>
              <a:spLocks noChangeArrowheads="1"/>
            </p:cNvSpPr>
            <p:nvPr/>
          </p:nvSpPr>
          <p:spPr bwMode="auto">
            <a:xfrm>
              <a:off x="3592191" y="2576863"/>
              <a:ext cx="1195360" cy="153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rgbClr val="00877C"/>
                  </a:solidFill>
                </a:rPr>
                <a:t>4.3 mo (2.8 to 13.8)*</a:t>
              </a:r>
            </a:p>
          </p:txBody>
        </p:sp>
      </p:grpSp>
      <p:sp>
        <p:nvSpPr>
          <p:cNvPr id="2" name="TextBox 1">
            <a:extLst>
              <a:ext uri="{FF2B5EF4-FFF2-40B4-BE49-F238E27FC236}">
                <a16:creationId xmlns:a16="http://schemas.microsoft.com/office/drawing/2014/main" id="{FCED5278-D9D7-4058-824F-A1BE276078BF}"/>
              </a:ext>
            </a:extLst>
          </p:cNvPr>
          <p:cNvSpPr txBox="1"/>
          <p:nvPr/>
        </p:nvSpPr>
        <p:spPr>
          <a:xfrm>
            <a:off x="8849123" y="2782203"/>
            <a:ext cx="692818" cy="307777"/>
          </a:xfrm>
          <a:prstGeom prst="rect">
            <a:avLst/>
          </a:prstGeom>
          <a:noFill/>
        </p:spPr>
        <p:txBody>
          <a:bodyPr wrap="none" rtlCol="0">
            <a:spAutoFit/>
          </a:bodyPr>
          <a:lstStyle/>
          <a:p>
            <a:pPr defTabSz="457200"/>
            <a:r>
              <a:rPr lang="en-US" sz="1400" b="1" dirty="0">
                <a:solidFill>
                  <a:srgbClr val="00877C"/>
                </a:solidFill>
                <a:latin typeface="Arial" panose="020B0604020202020204" pitchFamily="34" charset="0"/>
                <a:cs typeface="Arial" panose="020B0604020202020204" pitchFamily="34" charset="0"/>
              </a:rPr>
              <a:t>45.3%</a:t>
            </a:r>
          </a:p>
        </p:txBody>
      </p:sp>
      <p:sp>
        <p:nvSpPr>
          <p:cNvPr id="63" name="TextBox 62">
            <a:extLst>
              <a:ext uri="{FF2B5EF4-FFF2-40B4-BE49-F238E27FC236}">
                <a16:creationId xmlns:a16="http://schemas.microsoft.com/office/drawing/2014/main" id="{77DBAC89-426A-49E9-B8A8-6AB1BEC2EA1C}"/>
              </a:ext>
            </a:extLst>
          </p:cNvPr>
          <p:cNvSpPr txBox="1"/>
          <p:nvPr/>
        </p:nvSpPr>
        <p:spPr>
          <a:xfrm>
            <a:off x="8976320" y="6525344"/>
            <a:ext cx="19502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rPr>
              <a:t>Zinzani PL, et al ASH 2021</a:t>
            </a:r>
          </a:p>
        </p:txBody>
      </p:sp>
      <p:sp>
        <p:nvSpPr>
          <p:cNvPr id="4" name="Oval 3">
            <a:extLst>
              <a:ext uri="{FF2B5EF4-FFF2-40B4-BE49-F238E27FC236}">
                <a16:creationId xmlns:a16="http://schemas.microsoft.com/office/drawing/2014/main" id="{0D6AFAE4-DF88-E18C-4461-1F49BC9061ED}"/>
              </a:ext>
            </a:extLst>
          </p:cNvPr>
          <p:cNvSpPr/>
          <p:nvPr/>
        </p:nvSpPr>
        <p:spPr>
          <a:xfrm>
            <a:off x="8355089" y="2576237"/>
            <a:ext cx="2333884" cy="152279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Footer Placeholder 1">
            <a:extLst>
              <a:ext uri="{FF2B5EF4-FFF2-40B4-BE49-F238E27FC236}">
                <a16:creationId xmlns:a16="http://schemas.microsoft.com/office/drawing/2014/main" id="{E86F5D0F-D6AD-4B34-B365-4C58FC93EAD8}"/>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2475461658"/>
      </p:ext>
    </p:extLst>
  </p:cSld>
  <p:clrMapOvr>
    <a:masterClrMapping/>
  </p:clrMapOvr>
  <mc:AlternateContent xmlns:mc="http://schemas.openxmlformats.org/markup-compatibility/2006" xmlns:p14="http://schemas.microsoft.com/office/powerpoint/2010/main">
    <mc:Choice Requires="p14">
      <p:transition spd="slow" p14:dur="2000" advTm="19123"/>
    </mc:Choice>
    <mc:Fallback xmlns="">
      <p:transition spd="slow" advTm="1912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F9F0-AB8C-4B7F-8704-89CDDBDEA443}"/>
              </a:ext>
            </a:extLst>
          </p:cNvPr>
          <p:cNvSpPr>
            <a:spLocks noGrp="1"/>
          </p:cNvSpPr>
          <p:nvPr>
            <p:ph type="title"/>
          </p:nvPr>
        </p:nvSpPr>
        <p:spPr>
          <a:xfrm>
            <a:off x="1978821" y="1089481"/>
            <a:ext cx="6500541" cy="1074615"/>
          </a:xfrm>
        </p:spPr>
        <p:txBody>
          <a:bodyPr anchor="t">
            <a:normAutofit fontScale="90000"/>
          </a:bodyPr>
          <a:lstStyle/>
          <a:p>
            <a:r>
              <a:rPr lang="en-US" dirty="0">
                <a:solidFill>
                  <a:srgbClr val="00655D"/>
                </a:solidFill>
              </a:rPr>
              <a:t>Adverse Event Summary</a:t>
            </a:r>
          </a:p>
        </p:txBody>
      </p:sp>
      <p:sp>
        <p:nvSpPr>
          <p:cNvPr id="8" name="Text Placeholder 3">
            <a:extLst>
              <a:ext uri="{FF2B5EF4-FFF2-40B4-BE49-F238E27FC236}">
                <a16:creationId xmlns:a16="http://schemas.microsoft.com/office/drawing/2014/main" id="{D0FEAA82-51A6-46E6-A645-AE04F167297F}"/>
              </a:ext>
            </a:extLst>
          </p:cNvPr>
          <p:cNvSpPr>
            <a:spLocks noGrp="1"/>
          </p:cNvSpPr>
          <p:nvPr>
            <p:ph type="body" sz="quarter" idx="13"/>
          </p:nvPr>
        </p:nvSpPr>
        <p:spPr>
          <a:xfrm>
            <a:off x="1524000" y="5886938"/>
            <a:ext cx="9144000" cy="387083"/>
          </a:xfrm>
        </p:spPr>
        <p:txBody>
          <a:bodyPr/>
          <a:lstStyle/>
          <a:p>
            <a:r>
              <a:rPr lang="en-US" dirty="0"/>
              <a:t>*All-cause immune-mediated events of any grade were hypothyroidism (n=4), hyperthyroidism (n=2), thyroiditis (n=1), and pneumonitis (n=1). Patients with multiple events in a system organ class are counted a single time for that organ class. Patients with multiple events are counted a single time for each specific event; Data cutoff date: October 23, 2020.</a:t>
            </a:r>
          </a:p>
        </p:txBody>
      </p:sp>
      <p:graphicFrame>
        <p:nvGraphicFramePr>
          <p:cNvPr id="7" name="Content Placeholder 5">
            <a:extLst>
              <a:ext uri="{FF2B5EF4-FFF2-40B4-BE49-F238E27FC236}">
                <a16:creationId xmlns:a16="http://schemas.microsoft.com/office/drawing/2014/main" id="{3D8C925C-E91A-498F-B447-437E284B6E0F}"/>
              </a:ext>
            </a:extLst>
          </p:cNvPr>
          <p:cNvGraphicFramePr>
            <a:graphicFrameLocks noGrp="1"/>
          </p:cNvGraphicFramePr>
          <p:nvPr>
            <p:ph idx="1"/>
          </p:nvPr>
        </p:nvGraphicFramePr>
        <p:xfrm>
          <a:off x="2351440" y="2200554"/>
          <a:ext cx="7489123" cy="3235331"/>
        </p:xfrm>
        <a:graphic>
          <a:graphicData uri="http://schemas.openxmlformats.org/drawingml/2006/table">
            <a:tbl>
              <a:tblPr firstRow="1" bandRow="1">
                <a:tableStyleId>{2D5ABB26-0587-4C30-8999-92F81FD0307C}</a:tableStyleId>
              </a:tblPr>
              <a:tblGrid>
                <a:gridCol w="3043111">
                  <a:extLst>
                    <a:ext uri="{9D8B030D-6E8A-4147-A177-3AD203B41FA5}">
                      <a16:colId xmlns:a16="http://schemas.microsoft.com/office/drawing/2014/main" val="20000"/>
                    </a:ext>
                  </a:extLst>
                </a:gridCol>
                <a:gridCol w="2223006">
                  <a:extLst>
                    <a:ext uri="{9D8B030D-6E8A-4147-A177-3AD203B41FA5}">
                      <a16:colId xmlns:a16="http://schemas.microsoft.com/office/drawing/2014/main" val="1751560278"/>
                    </a:ext>
                  </a:extLst>
                </a:gridCol>
                <a:gridCol w="2223006">
                  <a:extLst>
                    <a:ext uri="{9D8B030D-6E8A-4147-A177-3AD203B41FA5}">
                      <a16:colId xmlns:a16="http://schemas.microsoft.com/office/drawing/2014/main" val="20003"/>
                    </a:ext>
                  </a:extLst>
                </a:gridCol>
              </a:tblGrid>
              <a:tr h="370911">
                <a:tc>
                  <a:txBody>
                    <a:bodyPr/>
                    <a:lstStyle/>
                    <a:p>
                      <a:r>
                        <a:rPr lang="en-US" sz="1200" b="1" dirty="0">
                          <a:latin typeface="Arial" panose="020B0604020202020204" pitchFamily="34" charset="0"/>
                          <a:cs typeface="Arial" panose="020B0604020202020204" pitchFamily="34" charset="0"/>
                        </a:rPr>
                        <a:t>Events, n (%)</a:t>
                      </a:r>
                    </a:p>
                  </a:txBody>
                  <a:tcPr anchor="ctr">
                    <a:lnL>
                      <a:noFill/>
                    </a:lnL>
                    <a:lnR>
                      <a:noFill/>
                    </a:lnR>
                    <a:lnT w="38100" cap="flat" cmpd="sng" algn="ctr">
                      <a:solidFill>
                        <a:srgbClr val="00655D"/>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2F5F0"/>
                    </a:solidFill>
                  </a:tcPr>
                </a:tc>
                <a:tc gridSpan="2">
                  <a:txBody>
                    <a:bodyPr/>
                    <a:lstStyle/>
                    <a:p>
                      <a:pPr marL="0" marR="0" algn="ctr">
                        <a:lnSpc>
                          <a:spcPct val="100000"/>
                        </a:lnSpc>
                        <a:spcBef>
                          <a:spcPts val="0"/>
                        </a:spcBef>
                        <a:spcAft>
                          <a:spcPts val="0"/>
                        </a:spcAft>
                      </a:pPr>
                      <a:r>
                        <a:rPr lang="en-US" sz="1200" b="1" dirty="0">
                          <a:solidFill>
                            <a:schemeClr val="tx1"/>
                          </a:solidFill>
                          <a:effectLst/>
                          <a:latin typeface="Arial" panose="020B0604020202020204" pitchFamily="34" charset="0"/>
                          <a:cs typeface="Arial" panose="020B0604020202020204" pitchFamily="34" charset="0"/>
                        </a:rPr>
                        <a:t>KEYNOTE-170</a:t>
                      </a:r>
                    </a:p>
                    <a:p>
                      <a:pPr marL="0" marR="0" algn="ctr">
                        <a:lnSpc>
                          <a:spcPct val="100000"/>
                        </a:lnSpc>
                        <a:spcBef>
                          <a:spcPts val="0"/>
                        </a:spcBef>
                        <a:spcAft>
                          <a:spcPts val="0"/>
                        </a:spcAft>
                      </a:pPr>
                      <a:r>
                        <a:rPr lang="en-US" sz="1200" b="1" dirty="0">
                          <a:solidFill>
                            <a:schemeClr val="tx1"/>
                          </a:solidFill>
                          <a:effectLst/>
                          <a:latin typeface="Arial" panose="020B0604020202020204" pitchFamily="34" charset="0"/>
                          <a:cs typeface="Arial" panose="020B0604020202020204" pitchFamily="34" charset="0"/>
                        </a:rPr>
                        <a:t>N = 53</a:t>
                      </a:r>
                      <a:endParaRPr lang="en-US" sz="12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L>
                      <a:noFill/>
                    </a:lnL>
                    <a:lnR>
                      <a:noFill/>
                    </a:lnR>
                    <a:lnT w="38100" cap="flat" cmpd="sng" algn="ctr">
                      <a:solidFill>
                        <a:srgbClr val="00655D"/>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E2F5F0"/>
                    </a:solidFill>
                  </a:tcPr>
                </a:tc>
                <a:tc hMerge="1">
                  <a:txBody>
                    <a:bodyPr/>
                    <a:lstStyle/>
                    <a:p>
                      <a:pPr marL="0" marR="0" algn="ctr">
                        <a:lnSpc>
                          <a:spcPct val="100000"/>
                        </a:lnSpc>
                        <a:spcBef>
                          <a:spcPts val="0"/>
                        </a:spcBef>
                        <a:spcAft>
                          <a:spcPts val="0"/>
                        </a:spcAft>
                      </a:pPr>
                      <a:endParaRPr lang="en-US" sz="1600" b="1"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lnT w="38100" cap="flat" cmpd="sng" algn="ctr">
                      <a:solidFill>
                        <a:srgbClr val="00877C"/>
                      </a:solidFill>
                      <a:prstDash val="solid"/>
                      <a:round/>
                      <a:headEnd type="none" w="med" len="med"/>
                      <a:tailEnd type="none" w="med" len="med"/>
                    </a:lnT>
                    <a:lnB w="38100" cap="flat" cmpd="sng" algn="ctr">
                      <a:solidFill>
                        <a:srgbClr val="00877C"/>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04001">
                <a:tc>
                  <a:txBody>
                    <a:bodyPr/>
                    <a:lstStyle/>
                    <a:p>
                      <a:endParaRPr lang="en-US" sz="1200" b="1" dirty="0">
                        <a:solidFill>
                          <a:schemeClr val="tx1"/>
                        </a:solidFill>
                        <a:latin typeface="Arial" panose="020B0604020202020204" pitchFamily="34" charset="0"/>
                        <a:cs typeface="Arial" panose="020B0604020202020204" pitchFamily="34" charset="0"/>
                      </a:endParaRPr>
                    </a:p>
                  </a:txBody>
                  <a:tcPr marT="9144" marB="9144">
                    <a:lnT w="1905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solidFill>
                      <a:srgbClr val="E2F5F0"/>
                    </a:solidFill>
                  </a:tcPr>
                </a:tc>
                <a:tc>
                  <a:txBody>
                    <a:bodyPr/>
                    <a:lstStyle/>
                    <a:p>
                      <a:pPr algn="ctr"/>
                      <a:r>
                        <a:rPr lang="en-US" sz="1200" b="1" dirty="0">
                          <a:solidFill>
                            <a:schemeClr val="tx1"/>
                          </a:solidFill>
                          <a:latin typeface="Arial" panose="020B0604020202020204" pitchFamily="34" charset="0"/>
                          <a:cs typeface="Arial" panose="020B0604020202020204" pitchFamily="34" charset="0"/>
                        </a:rPr>
                        <a:t>All</a:t>
                      </a:r>
                    </a:p>
                  </a:txBody>
                  <a:tcPr marT="9144" marB="9144">
                    <a:lnT w="1905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solidFill>
                      <a:srgbClr val="E2F5F0"/>
                    </a:solidFill>
                  </a:tcPr>
                </a:tc>
                <a:tc>
                  <a:txBody>
                    <a:bodyPr/>
                    <a:lstStyle/>
                    <a:p>
                      <a:pPr algn="ctr"/>
                      <a:r>
                        <a:rPr lang="en-US" sz="1200" b="1" dirty="0">
                          <a:latin typeface="Arial" panose="020B0604020202020204" pitchFamily="34" charset="0"/>
                          <a:cs typeface="Arial" panose="020B0604020202020204" pitchFamily="34" charset="0"/>
                        </a:rPr>
                        <a:t>Grade 3-4</a:t>
                      </a:r>
                    </a:p>
                  </a:txBody>
                  <a:tcPr marT="9144" marB="9144">
                    <a:lnT w="1905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solidFill>
                      <a:srgbClr val="E2F5F0"/>
                    </a:solidFill>
                  </a:tcPr>
                </a:tc>
                <a:extLst>
                  <a:ext uri="{0D108BD9-81ED-4DB2-BD59-A6C34878D82A}">
                    <a16:rowId xmlns:a16="http://schemas.microsoft.com/office/drawing/2014/main" val="2978410253"/>
                  </a:ext>
                </a:extLst>
              </a:tr>
              <a:tr h="241092">
                <a:tc>
                  <a:txBody>
                    <a:bodyPr/>
                    <a:lstStyle/>
                    <a:p>
                      <a:pPr>
                        <a:lnSpc>
                          <a:spcPct val="80000"/>
                        </a:lnSpc>
                      </a:pPr>
                      <a:r>
                        <a:rPr lang="en-US" sz="1200" b="1" dirty="0">
                          <a:solidFill>
                            <a:schemeClr val="tx1"/>
                          </a:solidFill>
                          <a:latin typeface="Arial" panose="020B0604020202020204" pitchFamily="34" charset="0"/>
                          <a:cs typeface="Arial" panose="020B0604020202020204" pitchFamily="34" charset="0"/>
                        </a:rPr>
                        <a:t>All treatment-related </a:t>
                      </a:r>
                    </a:p>
                  </a:txBody>
                  <a:tcPr>
                    <a:lnT w="38100" cap="flat" cmpd="sng" algn="ctr">
                      <a:solidFill>
                        <a:srgbClr val="00655D"/>
                      </a:solidFill>
                      <a:prstDash val="solid"/>
                      <a:round/>
                      <a:headEnd type="none" w="med" len="med"/>
                      <a:tailEnd type="none" w="med" len="med"/>
                    </a:lnT>
                  </a:tcPr>
                </a:tc>
                <a:tc>
                  <a:txBody>
                    <a:bodyPr/>
                    <a:lstStyle/>
                    <a:p>
                      <a:pPr algn="ctr">
                        <a:lnSpc>
                          <a:spcPct val="80000"/>
                        </a:lnSpc>
                      </a:pPr>
                      <a:r>
                        <a:rPr lang="en-US" sz="1200" b="1" dirty="0">
                          <a:solidFill>
                            <a:schemeClr val="tx1"/>
                          </a:solidFill>
                          <a:latin typeface="Arial" panose="020B0604020202020204" pitchFamily="34" charset="0"/>
                          <a:cs typeface="Arial" panose="020B0604020202020204" pitchFamily="34" charset="0"/>
                        </a:rPr>
                        <a:t>30 (57)</a:t>
                      </a:r>
                    </a:p>
                  </a:txBody>
                  <a:tcPr>
                    <a:lnT w="38100" cap="flat" cmpd="sng" algn="ctr">
                      <a:solidFill>
                        <a:srgbClr val="00655D"/>
                      </a:solidFill>
                      <a:prstDash val="solid"/>
                      <a:round/>
                      <a:headEnd type="none" w="med" len="med"/>
                      <a:tailEnd type="none" w="med" len="med"/>
                    </a:lnT>
                  </a:tcPr>
                </a:tc>
                <a:tc>
                  <a:txBody>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12 (23)</a:t>
                      </a:r>
                    </a:p>
                  </a:txBody>
                  <a:tcPr>
                    <a:lnT w="38100" cap="flat" cmpd="sng" algn="ctr">
                      <a:solidFill>
                        <a:srgbClr val="00655D"/>
                      </a:solidFill>
                      <a:prstDash val="solid"/>
                      <a:round/>
                      <a:headEnd type="none" w="med" len="med"/>
                      <a:tailEnd type="none" w="med" len="med"/>
                    </a:lnT>
                  </a:tcPr>
                </a:tc>
                <a:extLst>
                  <a:ext uri="{0D108BD9-81ED-4DB2-BD59-A6C34878D82A}">
                    <a16:rowId xmlns:a16="http://schemas.microsoft.com/office/drawing/2014/main" val="10001"/>
                  </a:ext>
                </a:extLst>
              </a:tr>
              <a:tr h="185455">
                <a:tc>
                  <a:txBody>
                    <a:bodyPr/>
                    <a:lstStyle/>
                    <a:p>
                      <a:pPr marL="0" indent="0">
                        <a:lnSpc>
                          <a:spcPct val="80000"/>
                        </a:lnSpc>
                      </a:pPr>
                      <a:r>
                        <a:rPr lang="en-US" sz="1200" b="1" dirty="0">
                          <a:solidFill>
                            <a:schemeClr val="tx1"/>
                          </a:solidFill>
                          <a:latin typeface="Arial" panose="020B0604020202020204" pitchFamily="34" charset="0"/>
                          <a:cs typeface="Arial" panose="020B0604020202020204" pitchFamily="34" charset="0"/>
                        </a:rPr>
                        <a:t>Treatment-related events in ≥2 patients</a:t>
                      </a:r>
                    </a:p>
                  </a:txBody>
                  <a:tcPr marT="18288" marB="18288">
                    <a:lnR w="12700" cap="flat" cmpd="sng" algn="ctr">
                      <a:noFill/>
                      <a:prstDash val="solid"/>
                      <a:round/>
                      <a:headEnd type="none" w="med" len="med"/>
                      <a:tailEnd type="none" w="med" len="med"/>
                    </a:lnR>
                  </a:tcPr>
                </a:tc>
                <a:tc>
                  <a:txBody>
                    <a:bodyPr/>
                    <a:lstStyle/>
                    <a:p>
                      <a:pPr algn="ctr">
                        <a:lnSpc>
                          <a:spcPct val="80000"/>
                        </a:lnSpc>
                      </a:pPr>
                      <a:r>
                        <a:rPr lang="en-US" sz="1200" b="1" dirty="0">
                          <a:solidFill>
                            <a:schemeClr val="tx1"/>
                          </a:solidFill>
                          <a:latin typeface="Arial" panose="020B0604020202020204" pitchFamily="34" charset="0"/>
                          <a:cs typeface="Arial" panose="020B0604020202020204" pitchFamily="34" charset="0"/>
                        </a:rPr>
                        <a:t>All </a:t>
                      </a:r>
                    </a:p>
                  </a:txBody>
                  <a:tcPr marT="18288" marB="18288">
                    <a:lnL w="12700" cap="flat" cmpd="sng" algn="ctr">
                      <a:noFill/>
                      <a:prstDash val="solid"/>
                      <a:round/>
                      <a:headEnd type="none" w="med" len="med"/>
                      <a:tailEnd type="none" w="med" len="med"/>
                    </a:lnL>
                    <a:lnR>
                      <a:noFill/>
                    </a:lnR>
                  </a:tcPr>
                </a:tc>
                <a:tc>
                  <a:txBody>
                    <a:bodyPr/>
                    <a:lstStyle/>
                    <a:p>
                      <a:pPr algn="ctr">
                        <a:lnSpc>
                          <a:spcPct val="80000"/>
                        </a:lnSpc>
                      </a:pPr>
                      <a:r>
                        <a:rPr lang="en-US" sz="1200" b="1" dirty="0">
                          <a:latin typeface="Arial" panose="020B0604020202020204" pitchFamily="34" charset="0"/>
                          <a:cs typeface="Arial" panose="020B0604020202020204" pitchFamily="34" charset="0"/>
                        </a:rPr>
                        <a:t>Grade 3-4</a:t>
                      </a:r>
                    </a:p>
                  </a:txBody>
                  <a:tcPr marT="18288" marB="18288">
                    <a:lnL w="12700" cap="flat" cmpd="sng" algn="ctr">
                      <a:noFill/>
                      <a:prstDash val="solid"/>
                      <a:round/>
                      <a:headEnd type="none" w="med" len="med"/>
                      <a:tailEnd type="none" w="med" len="med"/>
                    </a:lnL>
                  </a:tcPr>
                </a:tc>
                <a:extLst>
                  <a:ext uri="{0D108BD9-81ED-4DB2-BD59-A6C34878D82A}">
                    <a16:rowId xmlns:a16="http://schemas.microsoft.com/office/drawing/2014/main" val="3569136991"/>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Neutropenia</a:t>
                      </a:r>
                    </a:p>
                  </a:txBody>
                  <a:tcPr marT="18288" marB="18288">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10 (18.9)</a:t>
                      </a:r>
                    </a:p>
                  </a:txBody>
                  <a:tcPr marT="18288" marB="18288">
                    <a:lnL w="12700" cap="flat" cmpd="sng" algn="ctr">
                      <a:noFill/>
                      <a:prstDash val="solid"/>
                      <a:round/>
                      <a:headEnd type="none" w="med" len="med"/>
                      <a:tailEnd type="none" w="med" len="med"/>
                    </a:lnL>
                    <a:lnR>
                      <a:noFill/>
                    </a:lnR>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7 (13.2)</a:t>
                      </a:r>
                    </a:p>
                  </a:txBody>
                  <a:tcPr marT="18288" marB="18288">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0008"/>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Asthenia</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5 (9.4)</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1 (1.9)</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24176515"/>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Hypothyroidism</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4 (7.5)</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17039617"/>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Fatigue</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3 (5.7)</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47123424"/>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Pyrexia</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3 (5.7)</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64918954"/>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Arthralgia</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3853990"/>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Aspartate aminotransferase increased</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1 (1.9)</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78708561"/>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Leukopenia</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23724060"/>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Myalgia</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2213037"/>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Hyperthyroidism</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49408194"/>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Vulvovaginal mycotic infection</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965273864"/>
                  </a:ext>
                </a:extLst>
              </a:tr>
              <a:tr h="186156">
                <a:tc>
                  <a:txBody>
                    <a:bodyPr/>
                    <a:lstStyle/>
                    <a:p>
                      <a:pPr marL="0" indent="114300">
                        <a:lnSpc>
                          <a:spcPct val="80000"/>
                        </a:lnSpc>
                      </a:pPr>
                      <a:r>
                        <a:rPr lang="en-US" sz="1200" b="0" dirty="0">
                          <a:solidFill>
                            <a:schemeClr val="tx1"/>
                          </a:solidFill>
                          <a:latin typeface="Arial" panose="020B0604020202020204" pitchFamily="34" charset="0"/>
                          <a:cs typeface="Arial" panose="020B0604020202020204" pitchFamily="34" charset="0"/>
                        </a:rPr>
                        <a:t>White blood cell count decreased</a:t>
                      </a:r>
                    </a:p>
                  </a:txBody>
                  <a:tcPr marT="18288" marB="18288">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tcPr>
                </a:tc>
                <a:tc>
                  <a:txBody>
                    <a:bodyPr/>
                    <a:lstStyle/>
                    <a:p>
                      <a:pPr algn="ctr">
                        <a:lnSpc>
                          <a:spcPct val="80000"/>
                        </a:lnSpc>
                      </a:pPr>
                      <a:r>
                        <a:rPr lang="en-US" sz="1200" dirty="0">
                          <a:solidFill>
                            <a:schemeClr val="tx1"/>
                          </a:solidFill>
                          <a:latin typeface="Arial" panose="020B0604020202020204" pitchFamily="34" charset="0"/>
                          <a:cs typeface="Arial" panose="020B0604020202020204" pitchFamily="34" charset="0"/>
                        </a:rPr>
                        <a:t>2 (3.8)</a:t>
                      </a:r>
                    </a:p>
                  </a:txBody>
                  <a:tcPr marT="18288" marB="18288">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tcPr>
                </a:tc>
                <a:tc>
                  <a:txBody>
                    <a:bodyPr/>
                    <a:lstStyle/>
                    <a:p>
                      <a:pPr algn="ctr">
                        <a:lnSpc>
                          <a:spcPct val="80000"/>
                        </a:lnSpc>
                      </a:pPr>
                      <a:r>
                        <a:rPr lang="en-US" sz="1200" dirty="0">
                          <a:latin typeface="Arial" panose="020B0604020202020204" pitchFamily="34" charset="0"/>
                          <a:cs typeface="Arial" panose="020B0604020202020204" pitchFamily="34" charset="0"/>
                        </a:rPr>
                        <a:t>0</a:t>
                      </a:r>
                    </a:p>
                  </a:txBody>
                  <a:tcPr marT="18288" marB="18288">
                    <a:lnL w="12700" cap="flat" cmpd="sng" algn="ctr">
                      <a:noFill/>
                      <a:prstDash val="solid"/>
                      <a:round/>
                      <a:headEnd type="none" w="med" len="med"/>
                      <a:tailEnd type="none" w="med" len="med"/>
                    </a:lnL>
                    <a:lnT w="12700" cap="flat" cmpd="sng" algn="ctr">
                      <a:noFill/>
                      <a:prstDash val="solid"/>
                      <a:round/>
                      <a:headEnd type="none" w="med" len="med"/>
                      <a:tailEnd type="none" w="med" len="med"/>
                    </a:lnT>
                    <a:lnB w="38100" cap="flat" cmpd="sng" algn="ctr">
                      <a:solidFill>
                        <a:srgbClr val="00655D"/>
                      </a:solidFill>
                      <a:prstDash val="solid"/>
                      <a:round/>
                      <a:headEnd type="none" w="med" len="med"/>
                      <a:tailEnd type="none" w="med" len="med"/>
                    </a:lnB>
                  </a:tcPr>
                </a:tc>
                <a:extLst>
                  <a:ext uri="{0D108BD9-81ED-4DB2-BD59-A6C34878D82A}">
                    <a16:rowId xmlns:a16="http://schemas.microsoft.com/office/drawing/2014/main" val="3560069193"/>
                  </a:ext>
                </a:extLst>
              </a:tr>
            </a:tbl>
          </a:graphicData>
        </a:graphic>
      </p:graphicFrame>
      <p:sp>
        <p:nvSpPr>
          <p:cNvPr id="11" name="Content Placeholder 2">
            <a:extLst>
              <a:ext uri="{FF2B5EF4-FFF2-40B4-BE49-F238E27FC236}">
                <a16:creationId xmlns:a16="http://schemas.microsoft.com/office/drawing/2014/main" id="{70B75E52-96D6-4D0E-97CC-BF1642F9E5DF}"/>
              </a:ext>
            </a:extLst>
          </p:cNvPr>
          <p:cNvSpPr txBox="1">
            <a:spLocks/>
          </p:cNvSpPr>
          <p:nvPr/>
        </p:nvSpPr>
        <p:spPr>
          <a:xfrm>
            <a:off x="1800533" y="5435885"/>
            <a:ext cx="8234362" cy="365981"/>
          </a:xfrm>
          <a:prstGeom prst="rect">
            <a:avLst/>
          </a:prstGeom>
        </p:spPr>
        <p:txBody>
          <a:bodyPr vert="horz" lIns="91440" tIns="45720" rIns="91440" bIns="45720" rtlCol="0">
            <a:normAutofit/>
          </a:bodyPr>
          <a:lstStyle>
            <a:lvl1pPr marL="171450" indent="-171450" algn="l" defTabSz="685800" rtl="0" eaLnBrk="1" latinLnBrk="0" hangingPunct="1">
              <a:lnSpc>
                <a:spcPct val="100000"/>
              </a:lnSpc>
              <a:spcBef>
                <a:spcPts val="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21776" indent="-164588" algn="l" defTabSz="685800" rtl="0" eaLnBrk="1" latinLnBrk="0" hangingPunct="1">
              <a:lnSpc>
                <a:spcPct val="100000"/>
              </a:lnSpc>
              <a:spcBef>
                <a:spcPts val="0"/>
              </a:spcBef>
              <a:buClr>
                <a:schemeClr val="accent1"/>
              </a:buClr>
              <a:buSzPct val="100000"/>
              <a:buFont typeface="Arial Narrow" panose="020B0606020202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033247" indent="-118869" algn="l" defTabSz="685800" rtl="0" eaLnBrk="1" latinLnBrk="0" hangingPunct="1">
              <a:lnSpc>
                <a:spcPct val="100000"/>
              </a:lnSpc>
              <a:spcBef>
                <a:spcPts val="0"/>
              </a:spcBef>
              <a:buClr>
                <a:schemeClr val="accent1"/>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371566" indent="-117472" algn="l" defTabSz="685800" rtl="0" eaLnBrk="1" latinLnBrk="0" hangingPunct="1">
              <a:lnSpc>
                <a:spcPct val="100000"/>
              </a:lnSpc>
              <a:spcBef>
                <a:spcPts val="0"/>
              </a:spcBef>
              <a:buSzPct val="100000"/>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4pPr>
            <a:lvl5pPr marL="1828754"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200" dirty="0">
                <a:solidFill>
                  <a:prstClr val="black"/>
                </a:solidFill>
              </a:rPr>
              <a:t>There were no deaths due to treatment-related AEs</a:t>
            </a:r>
          </a:p>
          <a:p>
            <a:endParaRPr lang="en-US" sz="1200" dirty="0">
              <a:solidFill>
                <a:prstClr val="black"/>
              </a:solidFill>
            </a:endParaRPr>
          </a:p>
        </p:txBody>
      </p:sp>
      <p:sp>
        <p:nvSpPr>
          <p:cNvPr id="9" name="TextBox 8">
            <a:extLst>
              <a:ext uri="{FF2B5EF4-FFF2-40B4-BE49-F238E27FC236}">
                <a16:creationId xmlns:a16="http://schemas.microsoft.com/office/drawing/2014/main" id="{6500B9A0-D7FA-4FBE-8837-6220CE94B92B}"/>
              </a:ext>
            </a:extLst>
          </p:cNvPr>
          <p:cNvSpPr txBox="1"/>
          <p:nvPr/>
        </p:nvSpPr>
        <p:spPr>
          <a:xfrm>
            <a:off x="8976320" y="6525344"/>
            <a:ext cx="195024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prstClr val="black"/>
                </a:solidFill>
                <a:effectLst/>
                <a:uLnTx/>
                <a:uFillTx/>
                <a:latin typeface="Calibri" panose="020F0502020204030204"/>
                <a:ea typeface="+mn-ea"/>
                <a:cs typeface="+mn-cs"/>
              </a:rPr>
              <a:t>Zinzani PL, et al ASH 2021</a:t>
            </a:r>
          </a:p>
        </p:txBody>
      </p:sp>
      <p:sp>
        <p:nvSpPr>
          <p:cNvPr id="10" name="Footer Placeholder 1">
            <a:extLst>
              <a:ext uri="{FF2B5EF4-FFF2-40B4-BE49-F238E27FC236}">
                <a16:creationId xmlns:a16="http://schemas.microsoft.com/office/drawing/2014/main" id="{98DCAD9E-4409-4F32-8CA6-552B5031E0AF}"/>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729114169"/>
      </p:ext>
    </p:extLst>
  </p:cSld>
  <p:clrMapOvr>
    <a:masterClrMapping/>
  </p:clrMapOvr>
  <mc:AlternateContent xmlns:mc="http://schemas.openxmlformats.org/markup-compatibility/2006" xmlns:p14="http://schemas.microsoft.com/office/powerpoint/2010/main">
    <mc:Choice Requires="p14">
      <p:transition spd="slow" p14:dur="2000" advTm="46252"/>
    </mc:Choice>
    <mc:Fallback xmlns="">
      <p:transition spd="slow" advTm="4625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36B6F-D9DB-907E-D0D2-F93B0EF5304B}"/>
              </a:ext>
            </a:extLst>
          </p:cNvPr>
          <p:cNvSpPr>
            <a:spLocks noGrp="1"/>
          </p:cNvSpPr>
          <p:nvPr>
            <p:ph type="title"/>
          </p:nvPr>
        </p:nvSpPr>
        <p:spPr/>
        <p:txBody>
          <a:bodyPr/>
          <a:lstStyle/>
          <a:p>
            <a:r>
              <a:rPr lang="pt-BR" dirty="0"/>
              <a:t>Notas keynote-170</a:t>
            </a:r>
          </a:p>
        </p:txBody>
      </p:sp>
      <p:sp>
        <p:nvSpPr>
          <p:cNvPr id="3" name="Espaço Reservado para Conteúdo 2">
            <a:extLst>
              <a:ext uri="{FF2B5EF4-FFF2-40B4-BE49-F238E27FC236}">
                <a16:creationId xmlns:a16="http://schemas.microsoft.com/office/drawing/2014/main" id="{3047AEBE-280D-B252-8EE5-479537FADC7A}"/>
              </a:ext>
            </a:extLst>
          </p:cNvPr>
          <p:cNvSpPr>
            <a:spLocks noGrp="1"/>
          </p:cNvSpPr>
          <p:nvPr>
            <p:ph idx="1"/>
          </p:nvPr>
        </p:nvSpPr>
        <p:spPr/>
        <p:txBody>
          <a:bodyPr/>
          <a:lstStyle/>
          <a:p>
            <a:pPr>
              <a:buFont typeface="Wingdings" pitchFamily="2" charset="2"/>
              <a:buChar char="ü"/>
            </a:pPr>
            <a:r>
              <a:rPr lang="pt-BR" dirty="0"/>
              <a:t>Tempo resposta: 3 meses</a:t>
            </a:r>
          </a:p>
          <a:p>
            <a:pPr>
              <a:buFont typeface="Wingdings" pitchFamily="2" charset="2"/>
              <a:buChar char="ü"/>
            </a:pPr>
            <a:r>
              <a:rPr lang="pt-BR" dirty="0"/>
              <a:t>4 RC após 2 anos </a:t>
            </a:r>
            <a:r>
              <a:rPr lang="pt-BR" dirty="0" err="1"/>
              <a:t>pembro</a:t>
            </a:r>
            <a:r>
              <a:rPr lang="pt-BR" dirty="0"/>
              <a:t> estão em RC</a:t>
            </a:r>
          </a:p>
          <a:p>
            <a:pPr>
              <a:buFont typeface="Wingdings" pitchFamily="2" charset="2"/>
              <a:buChar char="ü"/>
            </a:pPr>
            <a:r>
              <a:rPr lang="pt-BR" dirty="0"/>
              <a:t>9 TMO ( 4 auto- todos vivos; 5 alo)</a:t>
            </a:r>
          </a:p>
          <a:p>
            <a:pPr>
              <a:buFont typeface="Wingdings" pitchFamily="2" charset="2"/>
              <a:buChar char="ü"/>
            </a:pPr>
            <a:endParaRPr lang="pt-BR" dirty="0"/>
          </a:p>
          <a:p>
            <a:pPr>
              <a:buFont typeface="Wingdings" pitchFamily="2" charset="2"/>
              <a:buChar char="ü"/>
            </a:pPr>
            <a:r>
              <a:rPr lang="pt-BR" b="0" i="0" dirty="0">
                <a:solidFill>
                  <a:schemeClr val="bg1">
                    <a:lumMod val="65000"/>
                  </a:schemeClr>
                </a:solidFill>
                <a:effectLst/>
                <a:latin typeface="Cambria" panose="02040503050406030204" pitchFamily="18" charset="0"/>
              </a:rPr>
              <a:t>In </a:t>
            </a:r>
            <a:r>
              <a:rPr lang="pt-BR" b="0" i="0" dirty="0" err="1">
                <a:solidFill>
                  <a:schemeClr val="bg1">
                    <a:lumMod val="65000"/>
                  </a:schemeClr>
                </a:solidFill>
                <a:effectLst/>
                <a:latin typeface="Cambria" panose="02040503050406030204" pitchFamily="18" charset="0"/>
              </a:rPr>
              <a:t>summary</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these</a:t>
            </a:r>
            <a:r>
              <a:rPr lang="pt-BR" b="0" i="0" dirty="0">
                <a:solidFill>
                  <a:schemeClr val="bg1">
                    <a:lumMod val="65000"/>
                  </a:schemeClr>
                </a:solidFill>
                <a:effectLst/>
                <a:latin typeface="Cambria" panose="02040503050406030204" pitchFamily="18" charset="0"/>
              </a:rPr>
              <a:t> data </a:t>
            </a:r>
            <a:r>
              <a:rPr lang="pt-BR" b="0" i="0" dirty="0" err="1">
                <a:solidFill>
                  <a:schemeClr val="bg1">
                    <a:lumMod val="65000"/>
                  </a:schemeClr>
                </a:solidFill>
                <a:effectLst/>
                <a:latin typeface="Cambria" panose="02040503050406030204" pitchFamily="18" charset="0"/>
              </a:rPr>
              <a:t>demonstrated</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that</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treatment</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with</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pembrolizumab</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is</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an</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effective</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and</a:t>
            </a:r>
            <a:r>
              <a:rPr lang="pt-BR" b="0" i="0" dirty="0">
                <a:solidFill>
                  <a:schemeClr val="bg1">
                    <a:lumMod val="65000"/>
                  </a:schemeClr>
                </a:solidFill>
                <a:effectLst/>
                <a:latin typeface="Cambria" panose="02040503050406030204" pitchFamily="18" charset="0"/>
              </a:rPr>
              <a:t> safe </a:t>
            </a:r>
            <a:r>
              <a:rPr lang="pt-BR" b="0" i="0" dirty="0" err="1">
                <a:solidFill>
                  <a:schemeClr val="bg1">
                    <a:lumMod val="65000"/>
                  </a:schemeClr>
                </a:solidFill>
                <a:effectLst/>
                <a:latin typeface="Cambria" panose="02040503050406030204" pitchFamily="18" charset="0"/>
              </a:rPr>
              <a:t>option</a:t>
            </a:r>
            <a:r>
              <a:rPr lang="pt-BR" b="0" i="0" dirty="0">
                <a:solidFill>
                  <a:schemeClr val="bg1">
                    <a:lumMod val="65000"/>
                  </a:schemeClr>
                </a:solidFill>
                <a:effectLst/>
                <a:latin typeface="Cambria" panose="02040503050406030204" pitchFamily="18" charset="0"/>
              </a:rPr>
              <a:t> in </a:t>
            </a:r>
            <a:r>
              <a:rPr lang="pt-BR" b="0" i="0" dirty="0" err="1">
                <a:solidFill>
                  <a:schemeClr val="bg1">
                    <a:lumMod val="65000"/>
                  </a:schemeClr>
                </a:solidFill>
                <a:effectLst/>
                <a:latin typeface="Cambria" panose="02040503050406030204" pitchFamily="18" charset="0"/>
              </a:rPr>
              <a:t>patients</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with</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rrPMBCL</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who</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experience</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relapse</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after</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or</a:t>
            </a:r>
            <a:r>
              <a:rPr lang="pt-BR" b="0" i="0" dirty="0">
                <a:solidFill>
                  <a:schemeClr val="bg1">
                    <a:lumMod val="65000"/>
                  </a:schemeClr>
                </a:solidFill>
                <a:effectLst/>
                <a:latin typeface="Cambria" panose="02040503050406030204" pitchFamily="18" charset="0"/>
              </a:rPr>
              <a:t> are </a:t>
            </a:r>
            <a:r>
              <a:rPr lang="pt-BR" b="0" i="0" dirty="0" err="1">
                <a:solidFill>
                  <a:schemeClr val="bg1">
                    <a:lumMod val="65000"/>
                  </a:schemeClr>
                </a:solidFill>
                <a:effectLst/>
                <a:latin typeface="Cambria" panose="02040503050406030204" pitchFamily="18" charset="0"/>
              </a:rPr>
              <a:t>ineligible</a:t>
            </a:r>
            <a:r>
              <a:rPr lang="pt-BR" b="0" i="0" dirty="0">
                <a:solidFill>
                  <a:schemeClr val="bg1">
                    <a:lumMod val="65000"/>
                  </a:schemeClr>
                </a:solidFill>
                <a:effectLst/>
                <a:latin typeface="Cambria" panose="02040503050406030204" pitchFamily="18" charset="0"/>
              </a:rPr>
              <a:t> for </a:t>
            </a:r>
            <a:r>
              <a:rPr lang="pt-BR" b="0" i="0" dirty="0" err="1">
                <a:solidFill>
                  <a:schemeClr val="bg1">
                    <a:lumMod val="65000"/>
                  </a:schemeClr>
                </a:solidFill>
                <a:effectLst/>
                <a:latin typeface="Cambria" panose="02040503050406030204" pitchFamily="18" charset="0"/>
              </a:rPr>
              <a:t>autologous</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stem-cell</a:t>
            </a:r>
            <a:r>
              <a:rPr lang="pt-BR" b="0" i="0" dirty="0">
                <a:solidFill>
                  <a:schemeClr val="bg1">
                    <a:lumMod val="65000"/>
                  </a:schemeClr>
                </a:solidFill>
                <a:effectLst/>
                <a:latin typeface="Cambria" panose="02040503050406030204" pitchFamily="18" charset="0"/>
              </a:rPr>
              <a:t> </a:t>
            </a:r>
            <a:r>
              <a:rPr lang="pt-BR" b="0" i="0" dirty="0" err="1">
                <a:solidFill>
                  <a:schemeClr val="bg1">
                    <a:lumMod val="65000"/>
                  </a:schemeClr>
                </a:solidFill>
                <a:effectLst/>
                <a:latin typeface="Cambria" panose="02040503050406030204" pitchFamily="18" charset="0"/>
              </a:rPr>
              <a:t>transplantation</a:t>
            </a:r>
            <a:r>
              <a:rPr lang="pt-BR" b="0" i="0" dirty="0">
                <a:solidFill>
                  <a:schemeClr val="bg1">
                    <a:lumMod val="65000"/>
                  </a:schemeClr>
                </a:solidFill>
                <a:effectLst/>
                <a:latin typeface="Cambria" panose="02040503050406030204" pitchFamily="18" charset="0"/>
              </a:rPr>
              <a:t>.</a:t>
            </a:r>
            <a:endParaRPr lang="pt-BR" dirty="0">
              <a:solidFill>
                <a:schemeClr val="bg1">
                  <a:lumMod val="65000"/>
                </a:schemeClr>
              </a:solidFill>
            </a:endParaRPr>
          </a:p>
          <a:p>
            <a:pPr>
              <a:buFont typeface="Wingdings" pitchFamily="2" charset="2"/>
              <a:buChar char="ü"/>
            </a:pPr>
            <a:endParaRPr lang="pt-BR" dirty="0"/>
          </a:p>
        </p:txBody>
      </p:sp>
      <p:sp>
        <p:nvSpPr>
          <p:cNvPr id="4" name="Footer Placeholder 1">
            <a:extLst>
              <a:ext uri="{FF2B5EF4-FFF2-40B4-BE49-F238E27FC236}">
                <a16:creationId xmlns:a16="http://schemas.microsoft.com/office/drawing/2014/main" id="{D6CA7C5D-4292-40A6-8710-68A3F8AA5292}"/>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1037285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66C2649-33C2-E07F-0AB1-10A611A0D59B}"/>
              </a:ext>
            </a:extLst>
          </p:cNvPr>
          <p:cNvPicPr>
            <a:picLocks noChangeAspect="1"/>
          </p:cNvPicPr>
          <p:nvPr/>
        </p:nvPicPr>
        <p:blipFill>
          <a:blip r:embed="rId2"/>
          <a:stretch>
            <a:fillRect/>
          </a:stretch>
        </p:blipFill>
        <p:spPr>
          <a:xfrm>
            <a:off x="2672364" y="344371"/>
            <a:ext cx="6847271" cy="5722068"/>
          </a:xfrm>
          <a:prstGeom prst="rect">
            <a:avLst/>
          </a:prstGeom>
        </p:spPr>
      </p:pic>
      <p:sp>
        <p:nvSpPr>
          <p:cNvPr id="7" name="CaixaDeTexto 6">
            <a:extLst>
              <a:ext uri="{FF2B5EF4-FFF2-40B4-BE49-F238E27FC236}">
                <a16:creationId xmlns:a16="http://schemas.microsoft.com/office/drawing/2014/main" id="{788F40B8-5BD2-013D-22F7-ADD4A5ABAE10}"/>
              </a:ext>
            </a:extLst>
          </p:cNvPr>
          <p:cNvSpPr txBox="1"/>
          <p:nvPr/>
        </p:nvSpPr>
        <p:spPr>
          <a:xfrm>
            <a:off x="9816662" y="6392261"/>
            <a:ext cx="2648607" cy="276999"/>
          </a:xfrm>
          <a:prstGeom prst="rect">
            <a:avLst/>
          </a:prstGeom>
          <a:noFill/>
        </p:spPr>
        <p:txBody>
          <a:bodyPr wrap="square" rtlCol="0">
            <a:spAutoFit/>
          </a:bodyPr>
          <a:lstStyle/>
          <a:p>
            <a:r>
              <a:rPr lang="pt-BR" sz="1200" dirty="0" err="1"/>
              <a:t>Mondini</a:t>
            </a:r>
            <a:r>
              <a:rPr lang="pt-BR" sz="1200" dirty="0"/>
              <a:t> M. </a:t>
            </a:r>
            <a:r>
              <a:rPr lang="pt-BR" sz="1200" i="1" dirty="0"/>
              <a:t>Mol </a:t>
            </a:r>
            <a:r>
              <a:rPr lang="pt-BR" sz="1200" i="1" dirty="0" err="1"/>
              <a:t>Oncology</a:t>
            </a:r>
            <a:r>
              <a:rPr lang="pt-BR" sz="1200" dirty="0"/>
              <a:t>. 2020</a:t>
            </a:r>
          </a:p>
        </p:txBody>
      </p:sp>
      <p:sp>
        <p:nvSpPr>
          <p:cNvPr id="4" name="Footer Placeholder 1">
            <a:extLst>
              <a:ext uri="{FF2B5EF4-FFF2-40B4-BE49-F238E27FC236}">
                <a16:creationId xmlns:a16="http://schemas.microsoft.com/office/drawing/2014/main" id="{F65731CB-DA6B-4104-8CF7-3A52F5969A9C}"/>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28473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2BD51B8-3FF0-4071-9115-112D2487DE53}"/>
              </a:ext>
            </a:extLst>
          </p:cNvPr>
          <p:cNvSpPr txBox="1">
            <a:spLocks/>
          </p:cNvSpPr>
          <p:nvPr/>
        </p:nvSpPr>
        <p:spPr>
          <a:xfrm>
            <a:off x="2279576" y="1988840"/>
            <a:ext cx="8229600" cy="3127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Daytona Light" panose="020B0304030503040204" pitchFamily="34" charset="0"/>
                <a:ea typeface="Microsoft JhengHei UI Light" panose="020B0304030504040204" pitchFamily="34" charset="-120"/>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Daytona Light" panose="020B0304030503040204" pitchFamily="34" charset="0"/>
                <a:ea typeface="Microsoft JhengHei UI Light" panose="020B0304030504040204" pitchFamily="34" charset="-120"/>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Daytona Light" panose="020B0304030503040204" pitchFamily="34" charset="0"/>
                <a:ea typeface="Microsoft JhengHei UI Light" panose="020B0304030504040204" pitchFamily="34" charset="-120"/>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Daytona Light" panose="020B0304030503040204" pitchFamily="34" charset="0"/>
                <a:ea typeface="Microsoft JhengHei UI Light" panose="020B0304030504040204" pitchFamily="34" charset="-120"/>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Daytona Light" panose="020B0304030503040204" pitchFamily="34" charset="0"/>
                <a:ea typeface="Microsoft JhengHei UI Light" panose="020B0304030504040204" pitchFamily="34"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pt-BR" sz="2200">
                <a:solidFill>
                  <a:srgbClr val="1F497D">
                    <a:lumMod val="50000"/>
                  </a:srgbClr>
                </a:solidFill>
              </a:rPr>
              <a:t>Speaker: Janssen, Roche, Takeda, Abbvie, Astra Zeneca, MSD</a:t>
            </a:r>
          </a:p>
          <a:p>
            <a:endParaRPr lang="pt-BR" sz="2200">
              <a:solidFill>
                <a:srgbClr val="1F497D">
                  <a:lumMod val="50000"/>
                </a:srgbClr>
              </a:solidFill>
            </a:endParaRPr>
          </a:p>
          <a:p>
            <a:r>
              <a:rPr lang="pt-BR" sz="2200">
                <a:solidFill>
                  <a:srgbClr val="1F497D">
                    <a:lumMod val="50000"/>
                  </a:srgbClr>
                </a:solidFill>
              </a:rPr>
              <a:t>Educacional: Janssen, Takeda, Roche, Abbvie</a:t>
            </a:r>
          </a:p>
          <a:p>
            <a:endParaRPr lang="pt-BR" sz="2200">
              <a:solidFill>
                <a:srgbClr val="1F497D">
                  <a:lumMod val="50000"/>
                </a:srgbClr>
              </a:solidFill>
            </a:endParaRPr>
          </a:p>
          <a:p>
            <a:r>
              <a:rPr lang="pt-BR" sz="2200">
                <a:solidFill>
                  <a:srgbClr val="1F497D">
                    <a:lumMod val="50000"/>
                  </a:srgbClr>
                </a:solidFill>
              </a:rPr>
              <a:t>Advisory Board: Janssen, Abbvie, Astra Zeneca, MSD</a:t>
            </a:r>
          </a:p>
          <a:p>
            <a:endParaRPr lang="pt-BR" sz="2200">
              <a:solidFill>
                <a:srgbClr val="1F497D">
                  <a:lumMod val="50000"/>
                </a:srgbClr>
              </a:solidFill>
            </a:endParaRPr>
          </a:p>
          <a:p>
            <a:r>
              <a:rPr lang="pt-BR" sz="2200">
                <a:solidFill>
                  <a:srgbClr val="1F497D">
                    <a:lumMod val="50000"/>
                  </a:srgbClr>
                </a:solidFill>
              </a:rPr>
              <a:t>Pesquisa: Janssen, Millenium, MSD, Alnylam, Astra Zeneca</a:t>
            </a:r>
          </a:p>
          <a:p>
            <a:pPr marL="0" indent="0">
              <a:buNone/>
            </a:pPr>
            <a:endParaRPr lang="pt-BR" sz="2200">
              <a:solidFill>
                <a:srgbClr val="1F497D">
                  <a:lumMod val="50000"/>
                </a:srgbClr>
              </a:solidFill>
            </a:endParaRPr>
          </a:p>
          <a:p>
            <a:pPr marL="0" indent="0">
              <a:buNone/>
            </a:pPr>
            <a:endParaRPr lang="pt-BR" sz="2200">
              <a:solidFill>
                <a:srgbClr val="1F497D">
                  <a:lumMod val="50000"/>
                </a:srgbClr>
              </a:solidFill>
            </a:endParaRPr>
          </a:p>
          <a:p>
            <a:pPr marL="0" indent="0">
              <a:buNone/>
            </a:pPr>
            <a:endParaRPr lang="pt-BR" sz="2200" dirty="0">
              <a:solidFill>
                <a:srgbClr val="1F497D">
                  <a:lumMod val="50000"/>
                </a:srgbClr>
              </a:solidFill>
            </a:endParaRPr>
          </a:p>
        </p:txBody>
      </p:sp>
      <p:sp>
        <p:nvSpPr>
          <p:cNvPr id="5" name="Title 4">
            <a:extLst>
              <a:ext uri="{FF2B5EF4-FFF2-40B4-BE49-F238E27FC236}">
                <a16:creationId xmlns:a16="http://schemas.microsoft.com/office/drawing/2014/main" id="{946F1428-6964-492A-845B-C7D13465A4CF}"/>
              </a:ext>
            </a:extLst>
          </p:cNvPr>
          <p:cNvSpPr txBox="1">
            <a:spLocks/>
          </p:cNvSpPr>
          <p:nvPr/>
        </p:nvSpPr>
        <p:spPr>
          <a:xfrm>
            <a:off x="921744" y="692696"/>
            <a:ext cx="10348511" cy="915767"/>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rgbClr val="002060"/>
                </a:solidFill>
                <a:latin typeface="Daytona Light" panose="020B0304030503040204" pitchFamily="34" charset="0"/>
                <a:ea typeface="Microsoft JhengHei UI Light" panose="020B0304030504040204" pitchFamily="34" charset="-120"/>
                <a:cs typeface="+mj-cs"/>
              </a:defRPr>
            </a:lvl1pPr>
          </a:lstStyle>
          <a:p>
            <a:r>
              <a:rPr lang="pt-BR" sz="3600" dirty="0">
                <a:solidFill>
                  <a:srgbClr val="1F497D">
                    <a:lumMod val="50000"/>
                  </a:srgbClr>
                </a:solidFill>
              </a:rPr>
              <a:t>Declaração de Conflitos de Interesse – Dr Guilherme Perini</a:t>
            </a:r>
            <a:br>
              <a:rPr lang="pt-BR" dirty="0">
                <a:solidFill>
                  <a:srgbClr val="1F497D">
                    <a:lumMod val="50000"/>
                  </a:srgbClr>
                </a:solidFill>
              </a:rPr>
            </a:br>
            <a:r>
              <a:rPr lang="pt-BR" sz="1400" dirty="0">
                <a:solidFill>
                  <a:srgbClr val="1F497D">
                    <a:lumMod val="50000"/>
                  </a:srgbClr>
                </a:solidFill>
              </a:rPr>
              <a:t>De acordo com a resolução 1595/2000 do Conselho Federal de Medicina e com a RDC 96/2008 da ANVISA, eu declaro</a:t>
            </a:r>
          </a:p>
        </p:txBody>
      </p:sp>
      <p:sp>
        <p:nvSpPr>
          <p:cNvPr id="2" name="Footer Placeholder 1">
            <a:extLst>
              <a:ext uri="{FF2B5EF4-FFF2-40B4-BE49-F238E27FC236}">
                <a16:creationId xmlns:a16="http://schemas.microsoft.com/office/drawing/2014/main" id="{8077F510-F428-43D0-807F-AB0024A962C3}"/>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761462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33D31-BF56-220C-9E47-8D4E987E04FA}"/>
              </a:ext>
            </a:extLst>
          </p:cNvPr>
          <p:cNvSpPr>
            <a:spLocks noGrp="1"/>
          </p:cNvSpPr>
          <p:nvPr>
            <p:ph type="title"/>
          </p:nvPr>
        </p:nvSpPr>
        <p:spPr/>
        <p:txBody>
          <a:bodyPr/>
          <a:lstStyle/>
          <a:p>
            <a:r>
              <a:rPr lang="pt-BR" b="1" dirty="0"/>
              <a:t>Discussão</a:t>
            </a:r>
          </a:p>
        </p:txBody>
      </p:sp>
      <p:sp>
        <p:nvSpPr>
          <p:cNvPr id="3" name="Espaço Reservado para Conteúdo 2">
            <a:extLst>
              <a:ext uri="{FF2B5EF4-FFF2-40B4-BE49-F238E27FC236}">
                <a16:creationId xmlns:a16="http://schemas.microsoft.com/office/drawing/2014/main" id="{8BE10160-82B0-DFF2-4581-9C39E1B8A5EE}"/>
              </a:ext>
            </a:extLst>
          </p:cNvPr>
          <p:cNvSpPr>
            <a:spLocks noGrp="1"/>
          </p:cNvSpPr>
          <p:nvPr>
            <p:ph idx="1"/>
          </p:nvPr>
        </p:nvSpPr>
        <p:spPr/>
        <p:txBody>
          <a:bodyPr/>
          <a:lstStyle/>
          <a:p>
            <a:r>
              <a:rPr lang="pt-BR" dirty="0" err="1"/>
              <a:t>Pembro</a:t>
            </a:r>
            <a:r>
              <a:rPr lang="pt-BR" dirty="0"/>
              <a:t> em RP: o que fazer?</a:t>
            </a:r>
          </a:p>
          <a:p>
            <a:r>
              <a:rPr lang="pt-BR" dirty="0" err="1"/>
              <a:t>Pembro</a:t>
            </a:r>
            <a:r>
              <a:rPr lang="pt-BR" dirty="0"/>
              <a:t> em RC: o que fazer?</a:t>
            </a:r>
          </a:p>
        </p:txBody>
      </p:sp>
      <p:sp>
        <p:nvSpPr>
          <p:cNvPr id="4" name="Footer Placeholder 1">
            <a:extLst>
              <a:ext uri="{FF2B5EF4-FFF2-40B4-BE49-F238E27FC236}">
                <a16:creationId xmlns:a16="http://schemas.microsoft.com/office/drawing/2014/main" id="{7DAE02B5-F231-4D21-BFD5-EAEF76FDDF13}"/>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3278146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33D31-BF56-220C-9E47-8D4E987E04FA}"/>
              </a:ext>
            </a:extLst>
          </p:cNvPr>
          <p:cNvSpPr>
            <a:spLocks noGrp="1"/>
          </p:cNvSpPr>
          <p:nvPr>
            <p:ph type="title"/>
          </p:nvPr>
        </p:nvSpPr>
        <p:spPr>
          <a:xfrm>
            <a:off x="4343400" y="2604233"/>
            <a:ext cx="3757246" cy="1325563"/>
          </a:xfrm>
        </p:spPr>
        <p:txBody>
          <a:bodyPr>
            <a:normAutofit/>
          </a:bodyPr>
          <a:lstStyle/>
          <a:p>
            <a:r>
              <a:rPr lang="pt-BR" sz="6000" b="1" dirty="0"/>
              <a:t>Obrigado!!</a:t>
            </a:r>
          </a:p>
        </p:txBody>
      </p:sp>
      <p:sp>
        <p:nvSpPr>
          <p:cNvPr id="4" name="Footer Placeholder 1">
            <a:extLst>
              <a:ext uri="{FF2B5EF4-FFF2-40B4-BE49-F238E27FC236}">
                <a16:creationId xmlns:a16="http://schemas.microsoft.com/office/drawing/2014/main" id="{7DAE02B5-F231-4D21-BFD5-EAEF76FDDF13}"/>
              </a:ext>
            </a:extLst>
          </p:cNvPr>
          <p:cNvSpPr txBox="1">
            <a:spLocks/>
          </p:cNvSpPr>
          <p:nvPr/>
        </p:nvSpPr>
        <p:spPr>
          <a:xfrm>
            <a:off x="338525" y="6473063"/>
            <a:ext cx="4114800" cy="365125"/>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900" dirty="0">
                <a:solidFill>
                  <a:prstClr val="black">
                    <a:tint val="75000"/>
                  </a:prstClr>
                </a:solidFill>
                <a:latin typeface="Calibri"/>
              </a:rPr>
              <a:t>BR-PDO-00221</a:t>
            </a:r>
          </a:p>
        </p:txBody>
      </p:sp>
    </p:spTree>
    <p:extLst>
      <p:ext uri="{BB962C8B-B14F-4D97-AF65-F5344CB8AC3E}">
        <p14:creationId xmlns:p14="http://schemas.microsoft.com/office/powerpoint/2010/main" val="243506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F8F6-3724-1535-7643-CC613EB913CA}"/>
              </a:ext>
            </a:extLst>
          </p:cNvPr>
          <p:cNvSpPr>
            <a:spLocks noGrp="1"/>
          </p:cNvSpPr>
          <p:nvPr>
            <p:ph type="title"/>
          </p:nvPr>
        </p:nvSpPr>
        <p:spPr/>
        <p:txBody>
          <a:bodyPr>
            <a:noAutofit/>
          </a:bodyPr>
          <a:lstStyle/>
          <a:p>
            <a:r>
              <a:rPr lang="en-US" sz="3200" dirty="0"/>
              <a:t>LH e PMBL </a:t>
            </a:r>
            <a:r>
              <a:rPr lang="en-US" sz="3200" dirty="0" err="1"/>
              <a:t>são</a:t>
            </a:r>
            <a:r>
              <a:rPr lang="en-US" sz="3200" dirty="0"/>
              <a:t> </a:t>
            </a:r>
            <a:r>
              <a:rPr lang="en-US" sz="3200" dirty="0" err="1"/>
              <a:t>doenças</a:t>
            </a:r>
            <a:r>
              <a:rPr lang="en-US" sz="3200" dirty="0"/>
              <a:t> </a:t>
            </a:r>
            <a:r>
              <a:rPr lang="en-US" sz="3200" dirty="0" err="1"/>
              <a:t>relacionadas</a:t>
            </a:r>
            <a:r>
              <a:rPr lang="en-US" sz="3200" dirty="0"/>
              <a:t>…</a:t>
            </a:r>
          </a:p>
        </p:txBody>
      </p:sp>
      <p:pic>
        <p:nvPicPr>
          <p:cNvPr id="4" name="Imagem 4">
            <a:extLst>
              <a:ext uri="{FF2B5EF4-FFF2-40B4-BE49-F238E27FC236}">
                <a16:creationId xmlns:a16="http://schemas.microsoft.com/office/drawing/2014/main" id="{BE4461F8-AAF8-52F4-1155-1FBEEBBE9BD4}"/>
              </a:ext>
            </a:extLst>
          </p:cNvPr>
          <p:cNvPicPr>
            <a:picLocks noGrp="1" noChangeAspect="1"/>
          </p:cNvPicPr>
          <p:nvPr>
            <p:ph idx="1"/>
          </p:nvPr>
        </p:nvPicPr>
        <p:blipFill rotWithShape="1">
          <a:blip r:embed="rId2"/>
          <a:srcRect l="17507" t="11011" r="19422" b="25468"/>
          <a:stretch/>
        </p:blipFill>
        <p:spPr>
          <a:xfrm>
            <a:off x="2385106" y="1268760"/>
            <a:ext cx="7421789" cy="4983162"/>
          </a:xfrm>
          <a:prstGeom prst="rect">
            <a:avLst/>
          </a:prstGeom>
        </p:spPr>
      </p:pic>
      <p:sp>
        <p:nvSpPr>
          <p:cNvPr id="5" name="TextBox 4">
            <a:extLst>
              <a:ext uri="{FF2B5EF4-FFF2-40B4-BE49-F238E27FC236}">
                <a16:creationId xmlns:a16="http://schemas.microsoft.com/office/drawing/2014/main" id="{EE695A49-F7BE-1E5E-8516-226EEE6FBF61}"/>
              </a:ext>
            </a:extLst>
          </p:cNvPr>
          <p:cNvSpPr txBox="1"/>
          <p:nvPr/>
        </p:nvSpPr>
        <p:spPr>
          <a:xfrm>
            <a:off x="8015224" y="6488668"/>
            <a:ext cx="2652777" cy="369332"/>
          </a:xfrm>
          <a:prstGeom prst="rect">
            <a:avLst/>
          </a:prstGeom>
          <a:noFill/>
        </p:spPr>
        <p:txBody>
          <a:bodyPr wrap="none" rtlCol="0">
            <a:spAutoFit/>
          </a:bodyPr>
          <a:lstStyle/>
          <a:p>
            <a:r>
              <a:rPr lang="pt-BR" dirty="0">
                <a:solidFill>
                  <a:prstClr val="black"/>
                </a:solidFill>
                <a:latin typeface="Calibri"/>
              </a:rPr>
              <a:t>Martelli M et al, EHA 2014</a:t>
            </a:r>
            <a:endParaRPr lang="en-US" dirty="0">
              <a:solidFill>
                <a:prstClr val="black"/>
              </a:solidFill>
              <a:latin typeface="Calibri"/>
            </a:endParaRPr>
          </a:p>
        </p:txBody>
      </p:sp>
      <p:sp>
        <p:nvSpPr>
          <p:cNvPr id="3" name="Footer Placeholder 2">
            <a:extLst>
              <a:ext uri="{FF2B5EF4-FFF2-40B4-BE49-F238E27FC236}">
                <a16:creationId xmlns:a16="http://schemas.microsoft.com/office/drawing/2014/main" id="{D7806758-B763-4FC0-87B8-D21FC6D96AA3}"/>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102956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5">
            <a:extLst>
              <a:ext uri="{FF2B5EF4-FFF2-40B4-BE49-F238E27FC236}">
                <a16:creationId xmlns:a16="http://schemas.microsoft.com/office/drawing/2014/main" id="{B49588CD-75D8-1052-19B0-ECB70827606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6838" y="1556793"/>
            <a:ext cx="4514198" cy="4831249"/>
          </a:xfrm>
        </p:spPr>
      </p:pic>
      <p:sp>
        <p:nvSpPr>
          <p:cNvPr id="7" name="Title 6">
            <a:extLst>
              <a:ext uri="{FF2B5EF4-FFF2-40B4-BE49-F238E27FC236}">
                <a16:creationId xmlns:a16="http://schemas.microsoft.com/office/drawing/2014/main" id="{E9A610A3-D98E-42A3-E26A-20B0549682BF}"/>
              </a:ext>
            </a:extLst>
          </p:cNvPr>
          <p:cNvSpPr>
            <a:spLocks noGrp="1"/>
          </p:cNvSpPr>
          <p:nvPr>
            <p:ph type="title"/>
          </p:nvPr>
        </p:nvSpPr>
        <p:spPr/>
        <p:txBody>
          <a:bodyPr>
            <a:noAutofit/>
          </a:bodyPr>
          <a:lstStyle/>
          <a:p>
            <a:r>
              <a:rPr lang="pt-BR" sz="3600" dirty="0"/>
              <a:t>As semelhanças não são só clínicas...</a:t>
            </a:r>
            <a:endParaRPr lang="en-US" sz="3600" dirty="0"/>
          </a:p>
        </p:txBody>
      </p:sp>
      <p:pic>
        <p:nvPicPr>
          <p:cNvPr id="9" name="Picture 8">
            <a:extLst>
              <a:ext uri="{FF2B5EF4-FFF2-40B4-BE49-F238E27FC236}">
                <a16:creationId xmlns:a16="http://schemas.microsoft.com/office/drawing/2014/main" id="{20BDAA05-80FD-ED56-01ED-9E62D424E3BD}"/>
              </a:ext>
            </a:extLst>
          </p:cNvPr>
          <p:cNvPicPr>
            <a:picLocks noChangeAspect="1"/>
          </p:cNvPicPr>
          <p:nvPr/>
        </p:nvPicPr>
        <p:blipFill rotWithShape="1">
          <a:blip r:embed="rId3"/>
          <a:srcRect l="41338" t="40200" r="40884" b="26200"/>
          <a:stretch/>
        </p:blipFill>
        <p:spPr>
          <a:xfrm>
            <a:off x="6191802" y="2026903"/>
            <a:ext cx="4373361" cy="4649171"/>
          </a:xfrm>
          <a:prstGeom prst="rect">
            <a:avLst/>
          </a:prstGeom>
        </p:spPr>
      </p:pic>
      <p:sp>
        <p:nvSpPr>
          <p:cNvPr id="10" name="TextBox 9">
            <a:extLst>
              <a:ext uri="{FF2B5EF4-FFF2-40B4-BE49-F238E27FC236}">
                <a16:creationId xmlns:a16="http://schemas.microsoft.com/office/drawing/2014/main" id="{B951DD6A-6CAC-BDDD-A375-8CE345EEBF35}"/>
              </a:ext>
            </a:extLst>
          </p:cNvPr>
          <p:cNvSpPr txBox="1"/>
          <p:nvPr/>
        </p:nvSpPr>
        <p:spPr>
          <a:xfrm>
            <a:off x="1775520" y="6419617"/>
            <a:ext cx="3196196" cy="369332"/>
          </a:xfrm>
          <a:prstGeom prst="rect">
            <a:avLst/>
          </a:prstGeom>
          <a:noFill/>
        </p:spPr>
        <p:txBody>
          <a:bodyPr wrap="none" rtlCol="0">
            <a:spAutoFit/>
          </a:bodyPr>
          <a:lstStyle/>
          <a:p>
            <a:r>
              <a:rPr lang="pt-BR" dirty="0">
                <a:solidFill>
                  <a:prstClr val="black"/>
                </a:solidFill>
                <a:latin typeface="Calibri"/>
              </a:rPr>
              <a:t>Dunleavy K et al, Medicine 2015</a:t>
            </a:r>
            <a:endParaRPr lang="en-US" dirty="0">
              <a:solidFill>
                <a:prstClr val="black"/>
              </a:solidFill>
              <a:latin typeface="Calibri"/>
            </a:endParaRPr>
          </a:p>
        </p:txBody>
      </p:sp>
      <p:sp>
        <p:nvSpPr>
          <p:cNvPr id="11" name="TextBox 10">
            <a:extLst>
              <a:ext uri="{FF2B5EF4-FFF2-40B4-BE49-F238E27FC236}">
                <a16:creationId xmlns:a16="http://schemas.microsoft.com/office/drawing/2014/main" id="{35732340-7970-F62D-023B-3C55B1ED26FA}"/>
              </a:ext>
            </a:extLst>
          </p:cNvPr>
          <p:cNvSpPr txBox="1"/>
          <p:nvPr/>
        </p:nvSpPr>
        <p:spPr>
          <a:xfrm>
            <a:off x="8015224" y="6488668"/>
            <a:ext cx="2652777" cy="369332"/>
          </a:xfrm>
          <a:prstGeom prst="rect">
            <a:avLst/>
          </a:prstGeom>
          <a:noFill/>
        </p:spPr>
        <p:txBody>
          <a:bodyPr wrap="none" rtlCol="0">
            <a:spAutoFit/>
          </a:bodyPr>
          <a:lstStyle/>
          <a:p>
            <a:r>
              <a:rPr lang="pt-BR" dirty="0">
                <a:solidFill>
                  <a:prstClr val="black"/>
                </a:solidFill>
                <a:latin typeface="Calibri"/>
              </a:rPr>
              <a:t>Martelli M et al, EHA 2014</a:t>
            </a:r>
            <a:endParaRPr lang="en-US" dirty="0">
              <a:solidFill>
                <a:prstClr val="black"/>
              </a:solidFill>
              <a:latin typeface="Calibri"/>
            </a:endParaRPr>
          </a:p>
        </p:txBody>
      </p:sp>
      <p:sp>
        <p:nvSpPr>
          <p:cNvPr id="2" name="Footer Placeholder 1">
            <a:extLst>
              <a:ext uri="{FF2B5EF4-FFF2-40B4-BE49-F238E27FC236}">
                <a16:creationId xmlns:a16="http://schemas.microsoft.com/office/drawing/2014/main" id="{234B3CA5-F4C6-4B84-887D-4E228F03341E}"/>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725886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A96A00-3B9D-4FD1-B327-054962549D6F}"/>
              </a:ext>
            </a:extLst>
          </p:cNvPr>
          <p:cNvSpPr>
            <a:spLocks noGrp="1"/>
          </p:cNvSpPr>
          <p:nvPr>
            <p:ph type="title"/>
          </p:nvPr>
        </p:nvSpPr>
        <p:spPr/>
        <p:txBody>
          <a:bodyPr/>
          <a:lstStyle/>
          <a:p>
            <a:r>
              <a:rPr lang="pt-BR" dirty="0">
                <a:solidFill>
                  <a:srgbClr val="002060"/>
                </a:solidFill>
              </a:rPr>
              <a:t>O Locus 9p24 em LH e PMBL</a:t>
            </a:r>
            <a:endParaRPr lang="en-US" dirty="0">
              <a:solidFill>
                <a:srgbClr val="002060"/>
              </a:solidFill>
            </a:endParaRPr>
          </a:p>
        </p:txBody>
      </p:sp>
      <p:pic>
        <p:nvPicPr>
          <p:cNvPr id="2050" name="Picture 2" descr="Figure">
            <a:extLst>
              <a:ext uri="{FF2B5EF4-FFF2-40B4-BE49-F238E27FC236}">
                <a16:creationId xmlns:a16="http://schemas.microsoft.com/office/drawing/2014/main" id="{141F7804-EFFB-46A2-8161-49863723EB0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2110176"/>
            <a:ext cx="5206124" cy="372263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30CEDC0E-B6EF-4FC2-A352-21BDCF6FC752}"/>
              </a:ext>
            </a:extLst>
          </p:cNvPr>
          <p:cNvSpPr txBox="1"/>
          <p:nvPr/>
        </p:nvSpPr>
        <p:spPr>
          <a:xfrm>
            <a:off x="9120336" y="6525344"/>
            <a:ext cx="1519968" cy="261610"/>
          </a:xfrm>
          <a:prstGeom prst="rect">
            <a:avLst/>
          </a:prstGeom>
          <a:noFill/>
        </p:spPr>
        <p:txBody>
          <a:bodyPr wrap="none" rtlCol="0">
            <a:spAutoFit/>
          </a:bodyPr>
          <a:lstStyle/>
          <a:p>
            <a:r>
              <a:rPr lang="pt-BR" sz="1100" dirty="0" err="1">
                <a:solidFill>
                  <a:prstClr val="black"/>
                </a:solidFill>
                <a:latin typeface="Calibri"/>
              </a:rPr>
              <a:t>Roemer</a:t>
            </a:r>
            <a:r>
              <a:rPr lang="pt-BR" sz="1100" dirty="0">
                <a:solidFill>
                  <a:prstClr val="black"/>
                </a:solidFill>
                <a:latin typeface="Calibri"/>
              </a:rPr>
              <a:t> et al, JCO 2016</a:t>
            </a:r>
            <a:endParaRPr lang="en-US" sz="1100" dirty="0">
              <a:solidFill>
                <a:prstClr val="black"/>
              </a:solidFill>
              <a:latin typeface="Calibri"/>
            </a:endParaRPr>
          </a:p>
        </p:txBody>
      </p:sp>
      <p:pic>
        <p:nvPicPr>
          <p:cNvPr id="4" name="Picture 3">
            <a:extLst>
              <a:ext uri="{FF2B5EF4-FFF2-40B4-BE49-F238E27FC236}">
                <a16:creationId xmlns:a16="http://schemas.microsoft.com/office/drawing/2014/main" id="{EFFE1188-6162-DB81-DF2A-81F93E5D8417}"/>
              </a:ext>
            </a:extLst>
          </p:cNvPr>
          <p:cNvPicPr>
            <a:picLocks noChangeAspect="1"/>
          </p:cNvPicPr>
          <p:nvPr/>
        </p:nvPicPr>
        <p:blipFill rotWithShape="1">
          <a:blip r:embed="rId3"/>
          <a:srcRect l="60237" t="33201" r="19288" b="22000"/>
          <a:stretch/>
        </p:blipFill>
        <p:spPr>
          <a:xfrm>
            <a:off x="7032104" y="1988841"/>
            <a:ext cx="3312368" cy="4076761"/>
          </a:xfrm>
          <a:prstGeom prst="rect">
            <a:avLst/>
          </a:prstGeom>
        </p:spPr>
      </p:pic>
      <p:sp>
        <p:nvSpPr>
          <p:cNvPr id="3" name="Footer Placeholder 2">
            <a:extLst>
              <a:ext uri="{FF2B5EF4-FFF2-40B4-BE49-F238E27FC236}">
                <a16:creationId xmlns:a16="http://schemas.microsoft.com/office/drawing/2014/main" id="{8297042A-2F4D-4B15-B921-258A2DC75D91}"/>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4104169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62305-2640-46B1-8227-02308EEA6CEF}"/>
              </a:ext>
            </a:extLst>
          </p:cNvPr>
          <p:cNvSpPr>
            <a:spLocks noGrp="1"/>
          </p:cNvSpPr>
          <p:nvPr>
            <p:ph type="title"/>
          </p:nvPr>
        </p:nvSpPr>
        <p:spPr/>
        <p:txBody>
          <a:bodyPr/>
          <a:lstStyle/>
          <a:p>
            <a:endParaRPr lang="en-US" dirty="0"/>
          </a:p>
        </p:txBody>
      </p:sp>
      <p:sp>
        <p:nvSpPr>
          <p:cNvPr id="3" name="Espaço Reservado para Conteúdo 2">
            <a:extLst>
              <a:ext uri="{FF2B5EF4-FFF2-40B4-BE49-F238E27FC236}">
                <a16:creationId xmlns:a16="http://schemas.microsoft.com/office/drawing/2014/main" id="{8561CB6B-EBB2-4B58-B6E6-D09213988075}"/>
              </a:ext>
            </a:extLst>
          </p:cNvPr>
          <p:cNvSpPr>
            <a:spLocks noGrp="1"/>
          </p:cNvSpPr>
          <p:nvPr>
            <p:ph idx="1"/>
          </p:nvPr>
        </p:nvSpPr>
        <p:spPr/>
        <p:txBody>
          <a:bodyPr/>
          <a:lstStyle/>
          <a:p>
            <a:endParaRPr lang="en-US"/>
          </a:p>
        </p:txBody>
      </p:sp>
      <p:pic>
        <p:nvPicPr>
          <p:cNvPr id="4" name="Imagem 3">
            <a:extLst>
              <a:ext uri="{FF2B5EF4-FFF2-40B4-BE49-F238E27FC236}">
                <a16:creationId xmlns:a16="http://schemas.microsoft.com/office/drawing/2014/main" id="{DF2B8178-B448-4381-8F8A-E0F80D16CDB8}"/>
              </a:ext>
            </a:extLst>
          </p:cNvPr>
          <p:cNvPicPr>
            <a:picLocks noChangeAspect="1"/>
          </p:cNvPicPr>
          <p:nvPr/>
        </p:nvPicPr>
        <p:blipFill rotWithShape="1">
          <a:blip r:embed="rId2"/>
          <a:srcRect l="13163" t="11236" r="14828" b="13782"/>
          <a:stretch/>
        </p:blipFill>
        <p:spPr>
          <a:xfrm>
            <a:off x="1524000" y="277208"/>
            <a:ext cx="9144000" cy="6347535"/>
          </a:xfrm>
          <a:prstGeom prst="rect">
            <a:avLst/>
          </a:prstGeom>
        </p:spPr>
      </p:pic>
      <p:sp>
        <p:nvSpPr>
          <p:cNvPr id="5" name="Footer Placeholder 4">
            <a:extLst>
              <a:ext uri="{FF2B5EF4-FFF2-40B4-BE49-F238E27FC236}">
                <a16:creationId xmlns:a16="http://schemas.microsoft.com/office/drawing/2014/main" id="{AE5AFB8B-1C0E-4CE7-A116-9C8F25B2FDD1}"/>
              </a:ext>
            </a:extLst>
          </p:cNvPr>
          <p:cNvSpPr>
            <a:spLocks noGrp="1"/>
          </p:cNvSpPr>
          <p:nvPr>
            <p:ph type="ftr" sz="quarter" idx="11"/>
          </p:nvPr>
        </p:nvSpPr>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05129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A28072-86AF-4CBB-A82D-AE8162A0624B}"/>
              </a:ext>
            </a:extLst>
          </p:cNvPr>
          <p:cNvSpPr>
            <a:spLocks noGrp="1"/>
          </p:cNvSpPr>
          <p:nvPr>
            <p:ph type="title"/>
          </p:nvPr>
        </p:nvSpPr>
        <p:spPr/>
        <p:txBody>
          <a:bodyPr>
            <a:noAutofit/>
          </a:bodyPr>
          <a:lstStyle/>
          <a:p>
            <a:r>
              <a:rPr lang="pt-BR" sz="3200" dirty="0"/>
              <a:t>PD-L1 e PD-L2 nos LH e no PMBL</a:t>
            </a:r>
            <a:endParaRPr lang="en-US" sz="3200" dirty="0"/>
          </a:p>
        </p:txBody>
      </p:sp>
      <p:sp>
        <p:nvSpPr>
          <p:cNvPr id="3" name="Espaço Reservado para Conteúdo 2">
            <a:extLst>
              <a:ext uri="{FF2B5EF4-FFF2-40B4-BE49-F238E27FC236}">
                <a16:creationId xmlns:a16="http://schemas.microsoft.com/office/drawing/2014/main" id="{1A30AD48-5EE1-4F1C-80D1-CF320E8D7512}"/>
              </a:ext>
            </a:extLst>
          </p:cNvPr>
          <p:cNvSpPr>
            <a:spLocks noGrp="1"/>
          </p:cNvSpPr>
          <p:nvPr>
            <p:ph idx="1"/>
          </p:nvPr>
        </p:nvSpPr>
        <p:spPr/>
        <p:txBody>
          <a:bodyPr/>
          <a:lstStyle/>
          <a:p>
            <a:endParaRPr lang="en-US"/>
          </a:p>
        </p:txBody>
      </p:sp>
      <p:sp>
        <p:nvSpPr>
          <p:cNvPr id="7" name="CaixaDeTexto 6">
            <a:extLst>
              <a:ext uri="{FF2B5EF4-FFF2-40B4-BE49-F238E27FC236}">
                <a16:creationId xmlns:a16="http://schemas.microsoft.com/office/drawing/2014/main" id="{4BFE9B98-40C5-4713-9034-661B86241570}"/>
              </a:ext>
            </a:extLst>
          </p:cNvPr>
          <p:cNvSpPr txBox="1"/>
          <p:nvPr/>
        </p:nvSpPr>
        <p:spPr>
          <a:xfrm>
            <a:off x="6384032" y="6444863"/>
            <a:ext cx="4176464" cy="276999"/>
          </a:xfrm>
          <a:prstGeom prst="rect">
            <a:avLst/>
          </a:prstGeom>
          <a:noFill/>
        </p:spPr>
        <p:txBody>
          <a:bodyPr wrap="square">
            <a:spAutoFit/>
          </a:bodyPr>
          <a:lstStyle/>
          <a:p>
            <a:pPr algn="r">
              <a:spcBef>
                <a:spcPct val="20000"/>
              </a:spcBef>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200" dirty="0">
                <a:ln w="9525" cap="flat" cmpd="sng" algn="ctr">
                  <a:noFill/>
                  <a:prstDash val="solid"/>
                  <a:round/>
                  <a:headEnd type="none" w="med" len="med"/>
                  <a:tailEnd type="none" w="med" len="med"/>
                </a:ln>
                <a:solidFill>
                  <a:srgbClr val="000000"/>
                </a:solidFill>
                <a:latin typeface="Calibri" panose="020F0502020204030204" pitchFamily="34" charset="0"/>
                <a:ea typeface="ＭＳ Ｐゴシック" pitchFamily="34" charset="-128"/>
                <a:cs typeface="Calibri" panose="020F0502020204030204" pitchFamily="34" charset="0"/>
                <a:sym typeface="Wingdings"/>
              </a:rPr>
              <a:t>Green MR et al. Blood, 2010</a:t>
            </a:r>
          </a:p>
        </p:txBody>
      </p:sp>
      <p:pic>
        <p:nvPicPr>
          <p:cNvPr id="9" name="New picture">
            <a:extLst>
              <a:ext uri="{FF2B5EF4-FFF2-40B4-BE49-F238E27FC236}">
                <a16:creationId xmlns:a16="http://schemas.microsoft.com/office/drawing/2014/main" id="{DA743297-1EB9-4877-A2A8-2CF066303F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600800"/>
            <a:ext cx="4449712" cy="193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1" name="New picture">
            <a:extLst>
              <a:ext uri="{FF2B5EF4-FFF2-40B4-BE49-F238E27FC236}">
                <a16:creationId xmlns:a16="http://schemas.microsoft.com/office/drawing/2014/main" id="{89298048-5E2A-4C42-96E0-59CE4D80D0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744599"/>
            <a:ext cx="41148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12" name="Espaço Reservado para Conteúdo 4" descr="Uma imagem contendo tapete&#10;&#10;Descrição gerada automaticamente">
            <a:extLst>
              <a:ext uri="{FF2B5EF4-FFF2-40B4-BE49-F238E27FC236}">
                <a16:creationId xmlns:a16="http://schemas.microsoft.com/office/drawing/2014/main" id="{C811537A-236C-4406-9ACD-D18AAE1AD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068" y="2334406"/>
            <a:ext cx="4383428" cy="3777283"/>
          </a:xfrm>
          <a:prstGeom prst="rect">
            <a:avLst/>
          </a:prstGeom>
        </p:spPr>
      </p:pic>
      <p:sp>
        <p:nvSpPr>
          <p:cNvPr id="4" name="Footer Placeholder 3">
            <a:extLst>
              <a:ext uri="{FF2B5EF4-FFF2-40B4-BE49-F238E27FC236}">
                <a16:creationId xmlns:a16="http://schemas.microsoft.com/office/drawing/2014/main" id="{E0949118-0EAF-4F79-B9C3-13688BE89DCF}"/>
              </a:ext>
            </a:extLst>
          </p:cNvPr>
          <p:cNvSpPr>
            <a:spLocks noGrp="1"/>
          </p:cNvSpPr>
          <p:nvPr>
            <p:ph type="ftr" sz="quarter" idx="11"/>
          </p:nvPr>
        </p:nvSpPr>
        <p:spPr>
          <a:xfrm>
            <a:off x="4511824" y="6574724"/>
            <a:ext cx="2895600" cy="365125"/>
          </a:xfrm>
        </p:spPr>
        <p:txBody>
          <a:bodyPr/>
          <a:lstStyle/>
          <a:p>
            <a:r>
              <a:rPr lang="pt-BR" dirty="0">
                <a:solidFill>
                  <a:prstClr val="black">
                    <a:tint val="75000"/>
                  </a:prstClr>
                </a:solidFill>
                <a:latin typeface="Calibri"/>
              </a:rPr>
              <a:t>BR-PDO-00221</a:t>
            </a:r>
          </a:p>
        </p:txBody>
      </p:sp>
    </p:spTree>
    <p:extLst>
      <p:ext uri="{BB962C8B-B14F-4D97-AF65-F5344CB8AC3E}">
        <p14:creationId xmlns:p14="http://schemas.microsoft.com/office/powerpoint/2010/main" val="3761808774"/>
      </p:ext>
    </p:extLst>
  </p:cSld>
  <p:clrMapOvr>
    <a:masterClrMapping/>
  </p:clrMapOvr>
</p:sld>
</file>

<file path=ppt/theme/theme1.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Pembro 16x9 Slide Template_Mar 2019.potx" id="{A41A8791-DC26-43AF-9E6A-B8528E7E3127}" vid="{934EA7BF-E296-43EA-A451-45829B67DC13}"/>
    </a:ext>
  </a:extLst>
</a:theme>
</file>

<file path=ppt/theme/theme5.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4a96f9-421c-429b-90e8-910f9a9bde50">
      <Terms xmlns="http://schemas.microsoft.com/office/infopath/2007/PartnerControls"/>
    </lcf76f155ced4ddcb4097134ff3c332f>
    <TaxCatchAll xmlns="4d722f11-0e4a-463a-8756-3016eb8b8ec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DC55138E516074A8420F09BFE8ED403" ma:contentTypeVersion="13" ma:contentTypeDescription="Crie um novo documento." ma:contentTypeScope="" ma:versionID="71860e8aad8890ca97109718b5fd33f3">
  <xsd:schema xmlns:xsd="http://www.w3.org/2001/XMLSchema" xmlns:xs="http://www.w3.org/2001/XMLSchema" xmlns:p="http://schemas.microsoft.com/office/2006/metadata/properties" xmlns:ns2="8e4a96f9-421c-429b-90e8-910f9a9bde50" xmlns:ns3="4d722f11-0e4a-463a-8756-3016eb8b8ecb" targetNamespace="http://schemas.microsoft.com/office/2006/metadata/properties" ma:root="true" ma:fieldsID="024e81af680fc435a28bebc4c6858670" ns2:_="" ns3:_="">
    <xsd:import namespace="8e4a96f9-421c-429b-90e8-910f9a9bde50"/>
    <xsd:import namespace="4d722f11-0e4a-463a-8756-3016eb8b8e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a96f9-421c-429b-90e8-910f9a9bde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Marcações de imagem" ma:readOnly="false" ma:fieldId="{5cf76f15-5ced-4ddc-b409-7134ff3c332f}" ma:taxonomyMulti="true" ma:sspId="3f5e642b-91f5-4888-b018-43334a040d09"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722f11-0e4a-463a-8756-3016eb8b8ecb" elementFormDefault="qualified">
    <xsd:import namespace="http://schemas.microsoft.com/office/2006/documentManagement/types"/>
    <xsd:import namespace="http://schemas.microsoft.com/office/infopath/2007/PartnerControls"/>
    <xsd:element name="SharedWithUsers" ma:index="10"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Compartilhado Com" ma:internalName="SharedWithDetails" ma:readOnly="true">
      <xsd:simpleType>
        <xsd:restriction base="dms:Note">
          <xsd:maxLength value="255"/>
        </xsd:restriction>
      </xsd:simpleType>
    </xsd:element>
    <xsd:element name="TaxCatchAll" ma:index="17" nillable="true" ma:displayName="Taxonomy Catch All Column" ma:hidden="true" ma:list="{377947c4-edea-4948-b4e3-3f4033f8cc1d}" ma:internalName="TaxCatchAll" ma:showField="CatchAllData" ma:web="4d722f11-0e4a-463a-8756-3016eb8b8e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76DF15-7D6D-46B8-AFA4-0866399CE156}">
  <ds:schemaRefs>
    <ds:schemaRef ds:uri="http://schemas.microsoft.com/office/2006/metadata/properties"/>
    <ds:schemaRef ds:uri="http://schemas.microsoft.com/office/infopath/2007/PartnerControls"/>
    <ds:schemaRef ds:uri="8e4a96f9-421c-429b-90e8-910f9a9bde50"/>
    <ds:schemaRef ds:uri="4d722f11-0e4a-463a-8756-3016eb8b8ecb"/>
  </ds:schemaRefs>
</ds:datastoreItem>
</file>

<file path=customXml/itemProps2.xml><?xml version="1.0" encoding="utf-8"?>
<ds:datastoreItem xmlns:ds="http://schemas.openxmlformats.org/officeDocument/2006/customXml" ds:itemID="{CD4439BB-DC02-48C4-B3F7-C60F84FA1C45}">
  <ds:schemaRefs>
    <ds:schemaRef ds:uri="http://schemas.microsoft.com/sharepoint/v3/contenttype/forms"/>
  </ds:schemaRefs>
</ds:datastoreItem>
</file>

<file path=customXml/itemProps3.xml><?xml version="1.0" encoding="utf-8"?>
<ds:datastoreItem xmlns:ds="http://schemas.openxmlformats.org/officeDocument/2006/customXml" ds:itemID="{6740C77B-0B5E-4AAA-8662-F0459FA0F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a96f9-421c-429b-90e8-910f9a9bde50"/>
    <ds:schemaRef ds:uri="4d722f11-0e4a-463a-8756-3016eb8b8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717</TotalTime>
  <Words>3221</Words>
  <Application>Microsoft Office PowerPoint</Application>
  <PresentationFormat>Widescreen</PresentationFormat>
  <Paragraphs>730</Paragraphs>
  <Slides>41</Slides>
  <Notes>13</Notes>
  <HiddenSlides>0</HiddenSlides>
  <MMClips>0</MMClips>
  <ScaleCrop>false</ScaleCrop>
  <HeadingPairs>
    <vt:vector size="4" baseType="variant">
      <vt:variant>
        <vt:lpstr>Tema</vt:lpstr>
      </vt:variant>
      <vt:variant>
        <vt:i4>4</vt:i4>
      </vt:variant>
      <vt:variant>
        <vt:lpstr>Títulos de slides</vt:lpstr>
      </vt:variant>
      <vt:variant>
        <vt:i4>41</vt:i4>
      </vt:variant>
    </vt:vector>
  </HeadingPairs>
  <TitlesOfParts>
    <vt:vector size="45" baseType="lpstr">
      <vt:lpstr>1_Tema do Office</vt:lpstr>
      <vt:lpstr>Tema do Office</vt:lpstr>
      <vt:lpstr>2_Tema do Office</vt:lpstr>
      <vt:lpstr>1_Pembro 16x9 Slide Template</vt:lpstr>
      <vt:lpstr>       Discussão de Casos clínicos: A imunoterapia no tratamento dos Linfomas</vt:lpstr>
      <vt:lpstr>Apresentação do PowerPoint</vt:lpstr>
      <vt:lpstr>Como o tratamento do LH e do PMBL está mudando?</vt:lpstr>
      <vt:lpstr>Apresentação do PowerPoint</vt:lpstr>
      <vt:lpstr>LH e PMBL são doenças relacionadas…</vt:lpstr>
      <vt:lpstr>As semelhanças não são só clínicas...</vt:lpstr>
      <vt:lpstr>O Locus 9p24 em LH e PMBL</vt:lpstr>
      <vt:lpstr>Apresentação do PowerPoint</vt:lpstr>
      <vt:lpstr>PD-L1 e PD-L2 nos LH e no PMBL</vt:lpstr>
      <vt:lpstr>Conclusões</vt:lpstr>
      <vt:lpstr>Explorando a Imunoterapia</vt:lpstr>
      <vt:lpstr>Imunoterapia no tratamento dos Linfomas Casos Clínicos</vt:lpstr>
      <vt:lpstr>Caso 1</vt:lpstr>
      <vt:lpstr>KEYNOTE-204 Study Design (NCT02684292)</vt:lpstr>
      <vt:lpstr>Primary End Point: Progression-Free Survival Per Blinded Independent Central Review Including Clinical and Imaging Data Following Auto-SCT or Allo-SCT</vt:lpstr>
      <vt:lpstr>Progression-Free Survival Per Investigator Review</vt:lpstr>
      <vt:lpstr>Duration of Response by Blinded Independent Central Review</vt:lpstr>
      <vt:lpstr>Caso 1</vt:lpstr>
      <vt:lpstr>Subsequent ASCT by Prior Line of Therapy</vt:lpstr>
      <vt:lpstr>ASCT após CPI: O que temos de dados?</vt:lpstr>
      <vt:lpstr>Apresentação do PowerPoint</vt:lpstr>
      <vt:lpstr>Caso 1</vt:lpstr>
      <vt:lpstr>Apresentação do PowerPoint</vt:lpstr>
      <vt:lpstr>Apresentação do PowerPoint</vt:lpstr>
      <vt:lpstr>Apresentação do PowerPoint</vt:lpstr>
      <vt:lpstr>Apresentação do PowerPoint</vt:lpstr>
      <vt:lpstr>LDGCB primário mediastino</vt:lpstr>
      <vt:lpstr>Coorte Brasileira</vt:lpstr>
      <vt:lpstr>Apresentação do PowerPoint</vt:lpstr>
      <vt:lpstr>Análise mundo real refratários</vt:lpstr>
      <vt:lpstr>LDGCB primário refratário</vt:lpstr>
      <vt:lpstr>Final Analysis of KEYNOTE-170: Pembrolizumab in Relapsed or Refractory Primary Mediastinal Large B-Cell Lymphoma</vt:lpstr>
      <vt:lpstr>Baseline Demographics and  Study Disposition</vt:lpstr>
      <vt:lpstr>Summary of Best Response</vt:lpstr>
      <vt:lpstr>Duration of Response </vt:lpstr>
      <vt:lpstr>Apresentação do PowerPoint</vt:lpstr>
      <vt:lpstr>Adverse Event Summary</vt:lpstr>
      <vt:lpstr>Notas keynote-170</vt:lpstr>
      <vt:lpstr>Apresentação do PowerPoint</vt:lpstr>
      <vt:lpstr>Discussão</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Felipe Pacheco</dc:creator>
  <cp:lastModifiedBy>De Almeida, Rayane Cristina</cp:lastModifiedBy>
  <cp:revision>20</cp:revision>
  <dcterms:created xsi:type="dcterms:W3CDTF">2023-03-02T13:42:53Z</dcterms:created>
  <dcterms:modified xsi:type="dcterms:W3CDTF">2023-06-02T14:44:46Z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81acc0d-dcc4-4dc9-a2c5-be70b05a2fe6_Enabled">
    <vt:lpwstr>true</vt:lpwstr>
  </property>
  <property fmtid="{D5CDD505-2E9C-101B-9397-08002B2CF9AE}" pid="3" name="MSIP_Label_e81acc0d-dcc4-4dc9-a2c5-be70b05a2fe6_SetDate">
    <vt:lpwstr>2023-03-22T18:07:21Z</vt:lpwstr>
  </property>
  <property fmtid="{D5CDD505-2E9C-101B-9397-08002B2CF9AE}" pid="4" name="MSIP_Label_e81acc0d-dcc4-4dc9-a2c5-be70b05a2fe6_Method">
    <vt:lpwstr>Privileged</vt:lpwstr>
  </property>
  <property fmtid="{D5CDD505-2E9C-101B-9397-08002B2CF9AE}" pid="5" name="MSIP_Label_e81acc0d-dcc4-4dc9-a2c5-be70b05a2fe6_Name">
    <vt:lpwstr>e81acc0d-dcc4-4dc9-a2c5-be70b05a2fe6</vt:lpwstr>
  </property>
  <property fmtid="{D5CDD505-2E9C-101B-9397-08002B2CF9AE}" pid="6" name="MSIP_Label_e81acc0d-dcc4-4dc9-a2c5-be70b05a2fe6_SiteId">
    <vt:lpwstr>a00de4ec-48a8-43a6-be74-e31274e2060d</vt:lpwstr>
  </property>
  <property fmtid="{D5CDD505-2E9C-101B-9397-08002B2CF9AE}" pid="7" name="MSIP_Label_e81acc0d-dcc4-4dc9-a2c5-be70b05a2fe6_ActionId">
    <vt:lpwstr>4a1c11b9-d671-43a8-a305-c5deda0fe248</vt:lpwstr>
  </property>
  <property fmtid="{D5CDD505-2E9C-101B-9397-08002B2CF9AE}" pid="8" name="MSIP_Label_e81acc0d-dcc4-4dc9-a2c5-be70b05a2fe6_ContentBits">
    <vt:lpwstr>0</vt:lpwstr>
  </property>
  <property fmtid="{D5CDD505-2E9C-101B-9397-08002B2CF9AE}" pid="9" name="MerckAIPLabel">
    <vt:lpwstr>NotClassified</vt:lpwstr>
  </property>
  <property fmtid="{D5CDD505-2E9C-101B-9397-08002B2CF9AE}" pid="10" name="MerckAIPDataExchange">
    <vt:lpwstr>!MRKMIP@NotClassified</vt:lpwstr>
  </property>
  <property fmtid="{D5CDD505-2E9C-101B-9397-08002B2CF9AE}" pid="11" name="ContentTypeId">
    <vt:lpwstr>0x0101007DC55138E516074A8420F09BFE8ED403</vt:lpwstr>
  </property>
  <property fmtid="{D5CDD505-2E9C-101B-9397-08002B2CF9AE}" pid="12" name="MediaServiceImageTags">
    <vt:lpwstr/>
  </property>
  <property fmtid="{D5CDD505-2E9C-101B-9397-08002B2CF9AE}" pid="13" name="_AdHocReviewCycleID">
    <vt:i4>-1863318569</vt:i4>
  </property>
  <property fmtid="{D5CDD505-2E9C-101B-9397-08002B2CF9AE}" pid="14" name="_NewReviewCycle">
    <vt:lpwstr/>
  </property>
  <property fmtid="{D5CDD505-2E9C-101B-9397-08002B2CF9AE}" pid="15" name="_EmailSubject">
    <vt:lpwstr>Título da aula portal MSD saúde Hemato</vt:lpwstr>
  </property>
  <property fmtid="{D5CDD505-2E9C-101B-9397-08002B2CF9AE}" pid="16" name="_AuthorEmail">
    <vt:lpwstr>rayane.pimenta@merck.com</vt:lpwstr>
  </property>
  <property fmtid="{D5CDD505-2E9C-101B-9397-08002B2CF9AE}" pid="17" name="_AuthorEmailDisplayName">
    <vt:lpwstr>De Almeida, Rayane Cristina</vt:lpwstr>
  </property>
</Properties>
</file>