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3"/>
  </p:sldMasterIdLst>
  <p:notesMasterIdLst>
    <p:notesMasterId r:id="rId41"/>
  </p:notesMasterIdLst>
  <p:sldIdLst>
    <p:sldId id="266" r:id="rId4"/>
    <p:sldId id="357" r:id="rId5"/>
    <p:sldId id="323" r:id="rId6"/>
    <p:sldId id="267" r:id="rId7"/>
    <p:sldId id="273" r:id="rId8"/>
    <p:sldId id="324" r:id="rId9"/>
    <p:sldId id="325" r:id="rId10"/>
    <p:sldId id="327" r:id="rId11"/>
    <p:sldId id="328" r:id="rId12"/>
    <p:sldId id="329" r:id="rId13"/>
    <p:sldId id="330" r:id="rId14"/>
    <p:sldId id="302" r:id="rId15"/>
    <p:sldId id="331" r:id="rId16"/>
    <p:sldId id="332" r:id="rId17"/>
    <p:sldId id="290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3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3" r:id="rId36"/>
    <p:sldId id="354" r:id="rId37"/>
    <p:sldId id="355" r:id="rId38"/>
    <p:sldId id="265" r:id="rId39"/>
    <p:sldId id="35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CF3657-EC8B-6D4E-9265-A75FAD9F3DE8}" name="DAMARIS STRASSBURGER" initials="DS" userId="b639dc46c4d73b24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icius Chausse" initials="VC" lastIdx="21" clrIdx="0">
    <p:extLst>
      <p:ext uri="{19B8F6BF-5375-455C-9EA6-DF929625EA0E}">
        <p15:presenceInfo xmlns:p15="http://schemas.microsoft.com/office/powerpoint/2012/main" userId="422c8cddf067c5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E48C36"/>
    <a:srgbClr val="00857C"/>
    <a:srgbClr val="EAF4E4"/>
    <a:srgbClr val="FF9900"/>
    <a:srgbClr val="FFFFCC"/>
    <a:srgbClr val="FFCC66"/>
    <a:srgbClr val="996600"/>
    <a:srgbClr val="CC99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Estilo Médio 1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860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136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Efeito da terapia empírica no risco de mortalidade</a:t>
            </a:r>
          </a:p>
        </c:rich>
      </c:tx>
      <c:layout>
        <c:manualLayout>
          <c:xMode val="edge"/>
          <c:yMode val="edge"/>
          <c:x val="0.22372428799792746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773854253365699"/>
          <c:y val="0.17715025684143312"/>
          <c:w val="0.67667076597955134"/>
          <c:h val="0.7537822892948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Chance de mortalidade</c:v>
                </c:pt>
              </c:strCache>
            </c:strRef>
          </c:tx>
          <c:spPr>
            <a:ln>
              <a:solidFill>
                <a:schemeClr val="bg2">
                  <a:lumMod val="50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8D8B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B14-414E-94D6-D841C5161645}"/>
              </c:ext>
            </c:extLst>
          </c:dPt>
          <c:dPt>
            <c:idx val="1"/>
            <c:invertIfNegative val="0"/>
            <c:bubble3D val="0"/>
            <c:spPr>
              <a:solidFill>
                <a:srgbClr val="47545B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B14-414E-94D6-D841C516164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14-414E-94D6-D841C516164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14-414E-94D6-D841C5161645}"/>
                </c:ext>
              </c:extLst>
            </c:dLbl>
            <c:dLbl>
              <c:idx val="2"/>
              <c:layout>
                <c:manualLayout>
                  <c:x val="3.2362459546925598E-3"/>
                  <c:y val="1.831501831501830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7.0</a:t>
                    </a:r>
                  </a:p>
                  <a:p>
                    <a:r>
                      <a:rPr lang="en-US" dirty="0"/>
                      <a:t>15/168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0B14-414E-94D6-D841C516164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TAI</c:v>
                </c:pt>
                <c:pt idx="1">
                  <c:v>TAA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3.3</c:v>
                </c:pt>
                <c:pt idx="1">
                  <c:v>0.43000000000000016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B14-414E-94D6-D841C5161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048768"/>
        <c:axId val="156038272"/>
      </c:barChart>
      <c:catAx>
        <c:axId val="156048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56038272"/>
        <c:crosses val="autoZero"/>
        <c:auto val="1"/>
        <c:lblAlgn val="ctr"/>
        <c:lblOffset val="100"/>
        <c:noMultiLvlLbl val="0"/>
      </c:catAx>
      <c:valAx>
        <c:axId val="1560382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BR"/>
                  <a:t>Risco de mortalidade (OR ajustada)</a:t>
                </a:r>
              </a:p>
            </c:rich>
          </c:tx>
          <c:layout>
            <c:manualLayout>
              <c:xMode val="edge"/>
              <c:yMode val="edge"/>
              <c:x val="1.1450914628095119E-2"/>
              <c:y val="0.1815973322370402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156048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>
          <a:latin typeface="Calibri" panose="020F0502020204030204" pitchFamily="34" charset="0"/>
          <a:cs typeface="Calibri" panose="020F0502020204030204" pitchFamily="34" charset="0"/>
        </a:defRPr>
      </a:pPr>
      <a:endParaRPr lang="pt-B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0.30239</cdr:x>
      <cdr:y>0.2248</cdr:y>
    </cdr:from>
    <cdr:to>
      <cdr:x>0.47588</cdr:x>
      <cdr:y>0.30438</cdr:y>
    </cdr:to>
    <cdr:sp macro="" textlink="">
      <cdr:nvSpPr>
        <cdr:cNvPr id="2" name="TextBox 5"/>
        <cdr:cNvSpPr txBox="1"/>
      </cdr:nvSpPr>
      <cdr:spPr>
        <a:xfrm xmlns:a="http://schemas.openxmlformats.org/drawingml/2006/main">
          <a:off x="1157881" y="1004859"/>
          <a:ext cx="664310" cy="3557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3,30</a:t>
          </a:r>
        </a:p>
      </cdr:txBody>
    </cdr:sp>
  </cdr:relSizeAnchor>
  <cdr:relSizeAnchor xmlns:cdr="http://schemas.openxmlformats.org/drawingml/2006/chartDrawing">
    <cdr:from>
      <cdr:x>0.64116</cdr:x>
      <cdr:y>0.85354</cdr:y>
    </cdr:from>
    <cdr:to>
      <cdr:x>0.81465</cdr:x>
      <cdr:y>0.91207</cdr:y>
    </cdr:to>
    <cdr:sp macro="" textlink="">
      <cdr:nvSpPr>
        <cdr:cNvPr id="3" name="TextBox 5">
          <a:extLst xmlns:a="http://schemas.openxmlformats.org/drawingml/2006/main">
            <a:ext uri="{FF2B5EF4-FFF2-40B4-BE49-F238E27FC236}">
              <a16:creationId xmlns:a16="http://schemas.microsoft.com/office/drawing/2014/main" id="{ADDC2221-D520-3C17-7724-22AC115136CE}"/>
            </a:ext>
          </a:extLst>
        </cdr:cNvPr>
        <cdr:cNvSpPr txBox="1"/>
      </cdr:nvSpPr>
      <cdr:spPr>
        <a:xfrm xmlns:a="http://schemas.openxmlformats.org/drawingml/2006/main">
          <a:off x="2455082" y="3815423"/>
          <a:ext cx="66431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pt-BR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0,43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FF328-448F-4868-9638-43A094BFAFBC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E99CB-61EB-4339-872C-B72839DE5538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3487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398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0282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428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899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7552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692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497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198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8142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067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53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932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875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501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2501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907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21813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1672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061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7035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6658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647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5278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3564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0186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885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0799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E99CB-61EB-4339-872C-B72839DE553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771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86CEB79-E608-1CE8-1E8E-E22C6606CAAE}"/>
              </a:ext>
            </a:extLst>
          </p:cNvPr>
          <p:cNvSpPr/>
          <p:nvPr userDrawn="1"/>
        </p:nvSpPr>
        <p:spPr>
          <a:xfrm>
            <a:off x="10416000" y="0"/>
            <a:ext cx="1776000" cy="6858000"/>
          </a:xfrm>
          <a:prstGeom prst="rect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73136EF-91FA-ADC2-6FA5-B08350BAD2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04" y="5670116"/>
            <a:ext cx="2304121" cy="1316641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718FC4B9-92B4-04A2-7B80-DAA446B057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653" y="6094538"/>
            <a:ext cx="1247451" cy="467795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F4B55835-C9DE-E051-1F14-C79B1E33B1C9}"/>
              </a:ext>
            </a:extLst>
          </p:cNvPr>
          <p:cNvSpPr/>
          <p:nvPr userDrawn="1"/>
        </p:nvSpPr>
        <p:spPr>
          <a:xfrm>
            <a:off x="8052096" y="5005385"/>
            <a:ext cx="3296355" cy="3296355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F2F6FA9-4791-C808-D061-8CEC19083A79}"/>
              </a:ext>
            </a:extLst>
          </p:cNvPr>
          <p:cNvSpPr txBox="1"/>
          <p:nvPr userDrawn="1"/>
        </p:nvSpPr>
        <p:spPr>
          <a:xfrm>
            <a:off x="9276145" y="6415801"/>
            <a:ext cx="1093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5B5B5B"/>
                </a:solidFill>
                <a:latin typeface="Calibri" panose="020F0502020204030204" pitchFamily="34" charset="0"/>
              </a:rPr>
              <a:t>BR-CAR-00264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731895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857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28600" indent="-228600">
              <a:buSzPct val="120000"/>
              <a:buFontTx/>
              <a:buBlip>
                <a:blip r:embed="rId2"/>
              </a:buBlip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7E3AFC-3D28-E66A-8536-D2B993280DA8}"/>
              </a:ext>
            </a:extLst>
          </p:cNvPr>
          <p:cNvSpPr/>
          <p:nvPr userDrawn="1"/>
        </p:nvSpPr>
        <p:spPr>
          <a:xfrm rot="16200000">
            <a:off x="8707152" y="3073748"/>
            <a:ext cx="6858001" cy="710503"/>
          </a:xfrm>
          <a:prstGeom prst="rect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64DB44-0D99-B0DF-0E3F-ED40E57CC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4" y="5592413"/>
            <a:ext cx="2288374" cy="1307642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5D9486FC-39B4-DCD0-6B13-051F26C6656B}"/>
              </a:ext>
            </a:extLst>
          </p:cNvPr>
          <p:cNvGrpSpPr/>
          <p:nvPr userDrawn="1"/>
        </p:nvGrpSpPr>
        <p:grpSpPr>
          <a:xfrm>
            <a:off x="-512109" y="343602"/>
            <a:ext cx="1160170" cy="1097375"/>
            <a:chOff x="-512109" y="343602"/>
            <a:chExt cx="1160170" cy="1097375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B258EB24-DAFD-60F9-4927-DEFC00B346E5}"/>
                </a:ext>
              </a:extLst>
            </p:cNvPr>
            <p:cNvSpPr/>
            <p:nvPr/>
          </p:nvSpPr>
          <p:spPr>
            <a:xfrm>
              <a:off x="87012" y="879928"/>
              <a:ext cx="561049" cy="561049"/>
            </a:xfrm>
            <a:prstGeom prst="ellipse">
              <a:avLst/>
            </a:prstGeom>
            <a:noFill/>
            <a:ln w="1905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 descr="Desenho preto e branco&#10;&#10;Descrição gerada automaticamente com confiança média">
              <a:extLst>
                <a:ext uri="{FF2B5EF4-FFF2-40B4-BE49-F238E27FC236}">
                  <a16:creationId xmlns:a16="http://schemas.microsoft.com/office/drawing/2014/main" id="{8026A4FD-E225-A6C6-D2E6-1870A7530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2109" y="343602"/>
              <a:ext cx="1024217" cy="1097375"/>
            </a:xfrm>
            <a:prstGeom prst="rect">
              <a:avLst/>
            </a:prstGeom>
          </p:spPr>
        </p:pic>
      </p:grpSp>
      <p:pic>
        <p:nvPicPr>
          <p:cNvPr id="12" name="Imagem 11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15B50927-B800-A959-610E-BE58EBBE23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365" y="5088142"/>
            <a:ext cx="1147563" cy="122953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A128942-C235-2E43-CABA-C6F4C73D8F22}"/>
              </a:ext>
            </a:extLst>
          </p:cNvPr>
          <p:cNvSpPr txBox="1"/>
          <p:nvPr userDrawn="1"/>
        </p:nvSpPr>
        <p:spPr>
          <a:xfrm>
            <a:off x="10521115" y="6532610"/>
            <a:ext cx="1093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5B5B5B"/>
                </a:solidFill>
                <a:latin typeface="Calibri" panose="020F0502020204030204" pitchFamily="34" charset="0"/>
              </a:rPr>
              <a:t>BR-CAR-00264</a:t>
            </a:r>
            <a:endParaRPr lang="pt-BR" sz="1000" dirty="0"/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76FC1004-630D-55A2-93A3-FD1EDAF247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28192" y="5269372"/>
            <a:ext cx="615163" cy="73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8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ipse 8">
            <a:extLst>
              <a:ext uri="{FF2B5EF4-FFF2-40B4-BE49-F238E27FC236}">
                <a16:creationId xmlns:a16="http://schemas.microsoft.com/office/drawing/2014/main" id="{70DBCDA2-39D1-F7D9-D53E-9952A85A6DD1}"/>
              </a:ext>
            </a:extLst>
          </p:cNvPr>
          <p:cNvSpPr/>
          <p:nvPr userDrawn="1"/>
        </p:nvSpPr>
        <p:spPr>
          <a:xfrm>
            <a:off x="-3780965" y="-3129608"/>
            <a:ext cx="13117215" cy="13117215"/>
          </a:xfrm>
          <a:prstGeom prst="ellipse">
            <a:avLst/>
          </a:prstGeom>
          <a:solidFill>
            <a:srgbClr val="00857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26417C-36E2-4B33-9523-F2ACE9588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29804"/>
            <a:ext cx="7550150" cy="2852737"/>
          </a:xfrm>
        </p:spPr>
        <p:txBody>
          <a:bodyPr anchor="b">
            <a:normAutofit/>
          </a:bodyPr>
          <a:lstStyle>
            <a:lvl1pPr>
              <a:defRPr kumimoji="0" lang="pt-BR" sz="36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E19BB7-BC93-4AA0-8646-786EB9F9A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09529"/>
            <a:ext cx="7550150" cy="1500187"/>
          </a:xfrm>
        </p:spPr>
        <p:txBody>
          <a:bodyPr>
            <a:normAutofit/>
          </a:bodyPr>
          <a:lstStyle>
            <a:lvl1pPr marL="0" indent="0">
              <a:buNone/>
              <a:defRPr kumimoji="0" lang="pt-BR" sz="2000" b="0" i="0" u="none" strike="noStrike" kern="1200" cap="none" spc="0" normalizeH="0" baseline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Invention Light" panose="020B0403020008020204" pitchFamily="34" charset="0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A785A1E-749B-675D-7E97-9A4F501F1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87" y="5126850"/>
            <a:ext cx="3029513" cy="17311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5DBE279-DB5E-828C-1895-6B9FB727B653}"/>
              </a:ext>
            </a:extLst>
          </p:cNvPr>
          <p:cNvSpPr txBox="1"/>
          <p:nvPr userDrawn="1"/>
        </p:nvSpPr>
        <p:spPr>
          <a:xfrm>
            <a:off x="10796322" y="6390567"/>
            <a:ext cx="1093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5B5B5B"/>
                </a:solidFill>
                <a:latin typeface="Calibri" panose="020F0502020204030204" pitchFamily="34" charset="0"/>
              </a:rPr>
              <a:t>BR-CAR-00264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103911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857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3E5965A-7B69-739B-0231-C1F26E939691}"/>
              </a:ext>
            </a:extLst>
          </p:cNvPr>
          <p:cNvSpPr/>
          <p:nvPr userDrawn="1"/>
        </p:nvSpPr>
        <p:spPr>
          <a:xfrm rot="16200000">
            <a:off x="6040150" y="3892063"/>
            <a:ext cx="12192000" cy="710503"/>
          </a:xfrm>
          <a:prstGeom prst="rect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E90F397-BB1B-6D46-70A1-C7CC2FBD4E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4" y="5592413"/>
            <a:ext cx="2288374" cy="1307642"/>
          </a:xfrm>
          <a:prstGeom prst="rect">
            <a:avLst/>
          </a:prstGeom>
        </p:spPr>
      </p:pic>
      <p:pic>
        <p:nvPicPr>
          <p:cNvPr id="10" name="Imagem 9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6C98D2A4-8BD1-8B57-2463-6563B4785A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365" y="5088142"/>
            <a:ext cx="1147563" cy="122953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99CA853-4FFB-DF01-30BA-888453BF3E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28192" y="5269372"/>
            <a:ext cx="615163" cy="73935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D5206A1-D7C9-E2DD-1ACF-0846091861F2}"/>
              </a:ext>
            </a:extLst>
          </p:cNvPr>
          <p:cNvSpPr txBox="1"/>
          <p:nvPr userDrawn="1"/>
        </p:nvSpPr>
        <p:spPr>
          <a:xfrm>
            <a:off x="10521115" y="6532610"/>
            <a:ext cx="1093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5B5B5B"/>
                </a:solidFill>
                <a:latin typeface="Calibri" panose="020F0502020204030204" pitchFamily="34" charset="0"/>
              </a:rPr>
              <a:t>BR-CAR-00264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00402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857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SzPct val="12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3356-F84E-4287-9C2C-CE344D8B4FD6}" type="datetime1">
              <a:rPr lang="pt-BR" smtClean="0"/>
              <a:t>02/06/2023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138E2-123F-4909-AEF1-CA95D1860A1D}" type="slidenum">
              <a:rPr lang="pt-BR" smtClean="0"/>
              <a:t>‹#›</a:t>
            </a:fld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0CD9548-D9D1-6712-BF76-42384F70F336}"/>
              </a:ext>
            </a:extLst>
          </p:cNvPr>
          <p:cNvSpPr/>
          <p:nvPr userDrawn="1"/>
        </p:nvSpPr>
        <p:spPr>
          <a:xfrm rot="16200000">
            <a:off x="6040150" y="3892063"/>
            <a:ext cx="12192000" cy="710503"/>
          </a:xfrm>
          <a:prstGeom prst="rect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D6137FD-827F-C1C6-62D9-EF7D5452E3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4" y="5592413"/>
            <a:ext cx="2288374" cy="1307642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12FC6E9C-FBD2-62AC-FF92-D776F05AEA2E}"/>
              </a:ext>
            </a:extLst>
          </p:cNvPr>
          <p:cNvGrpSpPr/>
          <p:nvPr userDrawn="1"/>
        </p:nvGrpSpPr>
        <p:grpSpPr>
          <a:xfrm>
            <a:off x="-512109" y="343602"/>
            <a:ext cx="1160170" cy="1097375"/>
            <a:chOff x="-512109" y="343602"/>
            <a:chExt cx="1160170" cy="1097375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7F4B334-7AAB-A003-D460-E2FCAE6CA230}"/>
                </a:ext>
              </a:extLst>
            </p:cNvPr>
            <p:cNvSpPr/>
            <p:nvPr/>
          </p:nvSpPr>
          <p:spPr>
            <a:xfrm>
              <a:off x="87012" y="879928"/>
              <a:ext cx="561049" cy="561049"/>
            </a:xfrm>
            <a:prstGeom prst="ellipse">
              <a:avLst/>
            </a:prstGeom>
            <a:noFill/>
            <a:ln w="190500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4" name="Imagem 13" descr="Desenho preto e branco&#10;&#10;Descrição gerada automaticamente com confiança média">
              <a:extLst>
                <a:ext uri="{FF2B5EF4-FFF2-40B4-BE49-F238E27FC236}">
                  <a16:creationId xmlns:a16="http://schemas.microsoft.com/office/drawing/2014/main" id="{25AD4708-1CF4-0034-A5D6-048C90405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2109" y="343602"/>
              <a:ext cx="1024217" cy="1097375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C827282-DA5C-C2A7-70EE-DEAD6B32E635}"/>
              </a:ext>
            </a:extLst>
          </p:cNvPr>
          <p:cNvSpPr txBox="1"/>
          <p:nvPr userDrawn="1"/>
        </p:nvSpPr>
        <p:spPr>
          <a:xfrm>
            <a:off x="10521115" y="6532610"/>
            <a:ext cx="1093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0" i="0" u="none" strike="noStrike" baseline="0" dirty="0">
                <a:solidFill>
                  <a:srgbClr val="5B5B5B"/>
                </a:solidFill>
                <a:latin typeface="Calibri" panose="020F0502020204030204" pitchFamily="34" charset="0"/>
              </a:rPr>
              <a:t>BR-CAR-00264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53162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857C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76ED1FF-AAD4-070A-C7B3-64FD8A737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4" y="5592413"/>
            <a:ext cx="2288374" cy="1307642"/>
          </a:xfrm>
          <a:prstGeom prst="rect">
            <a:avLst/>
          </a:prstGeom>
        </p:spPr>
      </p:pic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E164E4D9-7EE6-F1E8-06AD-A8527243C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6/2/2023</a:t>
            </a:fld>
            <a:endParaRPr lang="en-US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C672301-38EB-167E-3599-9AC384E44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777A2D2-2D28-AF74-F64C-FDD5B7E52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1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86B762-DB83-A43B-8966-414D18AC3D22}"/>
              </a:ext>
            </a:extLst>
          </p:cNvPr>
          <p:cNvSpPr/>
          <p:nvPr userDrawn="1"/>
        </p:nvSpPr>
        <p:spPr>
          <a:xfrm rot="16200000">
            <a:off x="6040150" y="3892063"/>
            <a:ext cx="12192000" cy="710503"/>
          </a:xfrm>
          <a:prstGeom prst="rect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16645C8-FCDC-B2C6-14EF-5095F5AF5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524" y="5592413"/>
            <a:ext cx="2288374" cy="130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03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6939CA13-E2B2-8AD2-12A5-97AD9AED3425}"/>
              </a:ext>
            </a:extLst>
          </p:cNvPr>
          <p:cNvSpPr/>
          <p:nvPr userDrawn="1"/>
        </p:nvSpPr>
        <p:spPr>
          <a:xfrm>
            <a:off x="-3780965" y="-3129608"/>
            <a:ext cx="13117215" cy="13117215"/>
          </a:xfrm>
          <a:prstGeom prst="ellipse">
            <a:avLst/>
          </a:prstGeom>
          <a:solidFill>
            <a:srgbClr val="00857C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402D38E-C8CC-4CAA-9A01-CFF26E8F6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87" y="5126850"/>
            <a:ext cx="3029513" cy="173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8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6/2/2023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SIPCMContentMarking" descr="{&quot;HashCode&quot;:1468442394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6BBBD4C6-63FF-B0B5-2973-E290D193AB05}"/>
              </a:ext>
            </a:extLst>
          </p:cNvPr>
          <p:cNvSpPr txBox="1"/>
          <p:nvPr userDrawn="1"/>
        </p:nvSpPr>
        <p:spPr>
          <a:xfrm>
            <a:off x="0" y="0"/>
            <a:ext cx="1018019" cy="2965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pt-BR" sz="1200">
                <a:solidFill>
                  <a:srgbClr val="00B294"/>
                </a:solidFill>
                <a:latin typeface="Calibri" panose="020F0502020204030204" pitchFamily="34" charset="0"/>
              </a:rPr>
              <a:t>Proprietary</a:t>
            </a:r>
          </a:p>
        </p:txBody>
      </p:sp>
    </p:spTree>
    <p:extLst>
      <p:ext uri="{BB962C8B-B14F-4D97-AF65-F5344CB8AC3E}">
        <p14:creationId xmlns:p14="http://schemas.microsoft.com/office/powerpoint/2010/main" val="383295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63" r:id="rId3"/>
    <p:sldLayoutId id="2147483685" r:id="rId4"/>
    <p:sldLayoutId id="2147483686" r:id="rId5"/>
    <p:sldLayoutId id="2147483687" r:id="rId6"/>
    <p:sldLayoutId id="2147483688" r:id="rId7"/>
    <p:sldLayoutId id="2147483684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385AA704-B07B-3682-DB57-1C31EB8E4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30" y="2899371"/>
            <a:ext cx="2697018" cy="269701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329102E-E357-E8A3-CC6C-A9E254A74CA0}"/>
              </a:ext>
            </a:extLst>
          </p:cNvPr>
          <p:cNvSpPr txBox="1">
            <a:spLocks/>
          </p:cNvSpPr>
          <p:nvPr/>
        </p:nvSpPr>
        <p:spPr>
          <a:xfrm>
            <a:off x="1791841" y="2428030"/>
            <a:ext cx="7353259" cy="1514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srgbClr val="008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Casos Clínicos - </a:t>
            </a:r>
            <a:r>
              <a:rPr lang="pt-BR" sz="6000" b="1" dirty="0" err="1">
                <a:solidFill>
                  <a:srgbClr val="E48C3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Ertapeném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rgbClr val="E48C36"/>
              </a:solidFill>
              <a:effectLst/>
              <a:uLnTx/>
              <a:uFillTx/>
              <a:latin typeface="Invention" panose="020B0503020008020204" pitchFamily="34" charset="0"/>
            </a:endParaRPr>
          </a:p>
        </p:txBody>
      </p:sp>
      <p:pic>
        <p:nvPicPr>
          <p:cNvPr id="3" name="Imagem 2" descr="Desenho preto e branco&#10;&#10;Descrição gerada automaticamente com confiança média">
            <a:extLst>
              <a:ext uri="{FF2B5EF4-FFF2-40B4-BE49-F238E27FC236}">
                <a16:creationId xmlns:a16="http://schemas.microsoft.com/office/drawing/2014/main" id="{73739680-50A9-2C64-9D3B-A4FF3293A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55" y="4661449"/>
            <a:ext cx="1539689" cy="164966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0C459F2-3E10-2C96-D8D1-B03EFD92E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4242" y="4904605"/>
            <a:ext cx="825366" cy="9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94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1 – BLAR, FEM., 33A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DA17CE-87C2-E236-AE9A-8EA5E322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870428"/>
              </p:ext>
            </p:extLst>
          </p:nvPr>
        </p:nvGraphicFramePr>
        <p:xfrm>
          <a:off x="2025213" y="1721465"/>
          <a:ext cx="7131615" cy="413325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26323">
                  <a:extLst>
                    <a:ext uri="{9D8B030D-6E8A-4147-A177-3AD203B41FA5}">
                      <a16:colId xmlns:a16="http://schemas.microsoft.com/office/drawing/2014/main" val="1766347889"/>
                    </a:ext>
                  </a:extLst>
                </a:gridCol>
                <a:gridCol w="1450621">
                  <a:extLst>
                    <a:ext uri="{9D8B030D-6E8A-4147-A177-3AD203B41FA5}">
                      <a16:colId xmlns:a16="http://schemas.microsoft.com/office/drawing/2014/main" val="698672438"/>
                    </a:ext>
                  </a:extLst>
                </a:gridCol>
                <a:gridCol w="1402025">
                  <a:extLst>
                    <a:ext uri="{9D8B030D-6E8A-4147-A177-3AD203B41FA5}">
                      <a16:colId xmlns:a16="http://schemas.microsoft.com/office/drawing/2014/main" val="3484695217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1200477518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293976075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Exames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22/01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+mn-lt"/>
                        </a:rPr>
                        <a:t>24/01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6290956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Hb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15,1</a:t>
                      </a:r>
                      <a:endParaRPr lang="pt-BR" sz="1200" dirty="0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13,8</a:t>
                      </a: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68737373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Leucócitos</a:t>
                      </a:r>
                      <a:endParaRPr lang="pt-BR" sz="12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18,53 (4%bast)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15,13 (4%bast)</a:t>
                      </a: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627138940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Plaquetas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216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82838497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Creatinina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1,62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1,34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31008506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TGO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36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4491761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TGP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pt-BR" sz="1200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5652324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15,38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12,4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16121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867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1 – BLAR, FEM., 33A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2319612"/>
            <a:ext cx="6687597" cy="3323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Optado por troca de esquema terapêutico para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Ertapeném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evolui em 24h com melhora de quadro febril e melhora de sintomatologia urinária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Recebe alta em 28/01, com proposta de término ambulatorial de terapia antimicrobiana, via Home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Care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A6F6D34-D6FB-142D-2EA5-B8A8BB5E2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67" y="1924813"/>
            <a:ext cx="2697018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9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F8EB7A-0AA6-CCCE-A141-7EBD85C39B5C}"/>
              </a:ext>
            </a:extLst>
          </p:cNvPr>
          <p:cNvSpPr txBox="1"/>
          <p:nvPr/>
        </p:nvSpPr>
        <p:spPr>
          <a:xfrm>
            <a:off x="784014" y="6015401"/>
            <a:ext cx="809481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1. 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Nicolle LE; AMMI Canada Guidelines Committee. Complicated urinary tract infection in adults. </a:t>
            </a:r>
            <a:r>
              <a:rPr lang="pt-BR" sz="800" i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Can J Infect Dis Med Microbiol.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2005;16(6):349-60. </a:t>
            </a:r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Osthoff M, McGuinness SL, Wagen AZ et al. Urinary tract infections due to extended-spectrum beta-lactamase-producing Gram-negative bacteria: identification of risk factors and outcome predictors in an Australian tertiary referral hospital. </a:t>
            </a:r>
            <a:r>
              <a:rPr lang="pt-BR" sz="800" i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Int J Infect Dis. 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2015;34:79-83. </a:t>
            </a:r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3.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Dustin G, Hung YY, Salim Z et al. Third-generation cephalosporin resistance and associated discordant antibiotic treatment in emergency department febrile urinary tract infections.  </a:t>
            </a:r>
            <a:r>
              <a:rPr lang="pt-BR" sz="800" i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Ann Emerg Med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. 2021;78(3):357-69. </a:t>
            </a:r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4.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Anesi JA, Lautenbach E, Tamma PD, et al. Risk Factors for Extended-Spectrum </a:t>
            </a:r>
            <a:r>
              <a:rPr lang="el-G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β-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lactamase-Producing Enterobacterales Bloodstream Infection Among Solid-Organ Transplant Recipients. </a:t>
            </a:r>
            <a:r>
              <a:rPr lang="pt-BR" sz="800" i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Clin Infect Dis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. 2021;72(6):953-960. doi:10.1093/cid/ciaa190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21A3BD6-E8A6-5F9A-CD41-7951839DDB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35" y="1742003"/>
            <a:ext cx="9258529" cy="409748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E14142D-6054-263B-D6BA-7C9BEDB30F7E}"/>
              </a:ext>
            </a:extLst>
          </p:cNvPr>
          <p:cNvSpPr/>
          <p:nvPr/>
        </p:nvSpPr>
        <p:spPr>
          <a:xfrm>
            <a:off x="5239236" y="4866459"/>
            <a:ext cx="2269395" cy="911242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2E47F44-0AB8-3AF1-2E81-4140EB4F7E87}"/>
              </a:ext>
            </a:extLst>
          </p:cNvPr>
          <p:cNvSpPr txBox="1">
            <a:spLocks/>
          </p:cNvSpPr>
          <p:nvPr/>
        </p:nvSpPr>
        <p:spPr>
          <a:xfrm>
            <a:off x="5275819" y="4991225"/>
            <a:ext cx="2349927" cy="786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  <a:buSzPct val="120000"/>
              <a:buBlip>
                <a:blip r:embed="rId4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DM descompensado;</a:t>
            </a:r>
            <a:r>
              <a:rPr lang="pt-BR" sz="1800" baseline="30000" dirty="0">
                <a:solidFill>
                  <a:srgbClr val="404040"/>
                </a:solidFill>
              </a:rPr>
              <a:t>3</a:t>
            </a:r>
          </a:p>
          <a:p>
            <a:pPr>
              <a:lnSpc>
                <a:spcPct val="120000"/>
              </a:lnSpc>
              <a:spcBef>
                <a:spcPts val="400"/>
              </a:spcBef>
              <a:buSzPct val="120000"/>
              <a:buBlip>
                <a:blip r:embed="rId4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Uso de </a:t>
            </a:r>
            <a:r>
              <a:rPr lang="pt-BR" sz="1800" dirty="0" err="1">
                <a:solidFill>
                  <a:srgbClr val="404040"/>
                </a:solidFill>
              </a:rPr>
              <a:t>corticoesteróide</a:t>
            </a:r>
            <a:r>
              <a:rPr lang="pt-BR" sz="1800" dirty="0">
                <a:solidFill>
                  <a:srgbClr val="404040"/>
                </a:solidFill>
              </a:rPr>
              <a:t> em dose imunossupressora;</a:t>
            </a:r>
            <a:r>
              <a:rPr lang="pt-BR" sz="1800" baseline="30000" dirty="0">
                <a:solidFill>
                  <a:srgbClr val="404040"/>
                </a:solidFill>
              </a:rPr>
              <a:t>4</a:t>
            </a:r>
          </a:p>
          <a:p>
            <a:pPr>
              <a:lnSpc>
                <a:spcPct val="120000"/>
              </a:lnSpc>
              <a:spcBef>
                <a:spcPts val="400"/>
              </a:spcBef>
              <a:buSzPct val="120000"/>
              <a:buBlip>
                <a:blip r:embed="rId4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Infecção prévia por ESBL.</a:t>
            </a:r>
            <a:r>
              <a:rPr lang="pt-BR" sz="1800" baseline="30000" dirty="0">
                <a:solidFill>
                  <a:srgbClr val="404040"/>
                </a:solidFill>
              </a:rPr>
              <a:t>3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01C14AC-94C5-BE9F-97CF-B7D4B7349022}"/>
              </a:ext>
            </a:extLst>
          </p:cNvPr>
          <p:cNvSpPr/>
          <p:nvPr/>
        </p:nvSpPr>
        <p:spPr>
          <a:xfrm>
            <a:off x="3936276" y="1888266"/>
            <a:ext cx="1262743" cy="1290359"/>
          </a:xfrm>
          <a:prstGeom prst="ellipse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4F0C03C-DC45-31AD-7E8E-DB93D816A59F}"/>
              </a:ext>
            </a:extLst>
          </p:cNvPr>
          <p:cNvSpPr/>
          <p:nvPr/>
        </p:nvSpPr>
        <p:spPr>
          <a:xfrm>
            <a:off x="4653156" y="3227406"/>
            <a:ext cx="1262743" cy="1290359"/>
          </a:xfrm>
          <a:prstGeom prst="ellipse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E3E81461-7211-FD46-FAA7-0E6DCABE8B68}"/>
              </a:ext>
            </a:extLst>
          </p:cNvPr>
          <p:cNvSpPr/>
          <p:nvPr/>
        </p:nvSpPr>
        <p:spPr>
          <a:xfrm>
            <a:off x="3550725" y="5152292"/>
            <a:ext cx="70338" cy="1758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06821FCA-9740-6C16-6C16-8767146A64C8}"/>
              </a:ext>
            </a:extLst>
          </p:cNvPr>
          <p:cNvSpPr/>
          <p:nvPr/>
        </p:nvSpPr>
        <p:spPr>
          <a:xfrm>
            <a:off x="1884052" y="3872585"/>
            <a:ext cx="1034245" cy="13521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BDFF40D-91AE-81E3-8EBB-F1BD66AF032E}"/>
              </a:ext>
            </a:extLst>
          </p:cNvPr>
          <p:cNvSpPr txBox="1"/>
          <p:nvPr/>
        </p:nvSpPr>
        <p:spPr>
          <a:xfrm>
            <a:off x="1792520" y="3817079"/>
            <a:ext cx="1262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meses anteriores</a:t>
            </a:r>
            <a:r>
              <a:rPr lang="pt-BR" sz="10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07405EF-8561-2F2F-D70F-9762F1EF6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5" y="611766"/>
            <a:ext cx="8838956" cy="561049"/>
          </a:xfrm>
        </p:spPr>
        <p:txBody>
          <a:bodyPr>
            <a:normAutofit fontScale="90000"/>
          </a:bodyPr>
          <a:lstStyle/>
          <a:p>
            <a:r>
              <a:rPr lang="pt-BR" dirty="0"/>
              <a:t>FATORES DE RISCO ASSOCIADOS A INFECÇÕES POR </a:t>
            </a:r>
            <a:r>
              <a:rPr lang="pt-BR" dirty="0" err="1"/>
              <a:t>ESBLs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324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1 – BLAR, FEM., 33A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DA17CE-87C2-E236-AE9A-8EA5E322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416135"/>
              </p:ext>
            </p:extLst>
          </p:nvPr>
        </p:nvGraphicFramePr>
        <p:xfrm>
          <a:off x="2025213" y="1721465"/>
          <a:ext cx="7131615" cy="413325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26323">
                  <a:extLst>
                    <a:ext uri="{9D8B030D-6E8A-4147-A177-3AD203B41FA5}">
                      <a16:colId xmlns:a16="http://schemas.microsoft.com/office/drawing/2014/main" val="1766347889"/>
                    </a:ext>
                  </a:extLst>
                </a:gridCol>
                <a:gridCol w="1450621">
                  <a:extLst>
                    <a:ext uri="{9D8B030D-6E8A-4147-A177-3AD203B41FA5}">
                      <a16:colId xmlns:a16="http://schemas.microsoft.com/office/drawing/2014/main" val="698672438"/>
                    </a:ext>
                  </a:extLst>
                </a:gridCol>
                <a:gridCol w="1402025">
                  <a:extLst>
                    <a:ext uri="{9D8B030D-6E8A-4147-A177-3AD203B41FA5}">
                      <a16:colId xmlns:a16="http://schemas.microsoft.com/office/drawing/2014/main" val="3484695217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1200477518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293976075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Exames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22/01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+mn-lt"/>
                        </a:rPr>
                        <a:t>24/01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</a:rPr>
                        <a:t>26/01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6290956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Hb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15,1</a:t>
                      </a:r>
                      <a:endParaRPr lang="pt-BR" sz="1200" dirty="0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13,8</a:t>
                      </a: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14,1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68737373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Leucócitos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18,53 (4%bast)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15,13 (4%bast)</a:t>
                      </a: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8,8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627138940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Plaquetas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216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180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82838497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Creatinina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1,62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1,34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1,10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31008506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TGO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dirty="0">
                          <a:effectLst/>
                        </a:rPr>
                        <a:t>36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4491761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TGP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pt-BR" sz="1200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5652324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15,38</a:t>
                      </a: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n-lt"/>
                        </a:rPr>
                        <a:t>12,4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</a:rPr>
                        <a:t>2,4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16121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885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1E6A7C7-6689-70F9-9246-77C4D65C2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" t="4347"/>
          <a:stretch/>
        </p:blipFill>
        <p:spPr>
          <a:xfrm>
            <a:off x="1469077" y="610791"/>
            <a:ext cx="8333272" cy="56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0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2C5CF-8DBE-4CDE-AF5D-606DED81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9342479" cy="5610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dirty="0"/>
              <a:t>A TERAPIA ANTIBIÓTICA INICIAL INADEQUADA (TAI) PIORA O DESFECHO CLÍNICO</a:t>
            </a:r>
            <a:r>
              <a:rPr lang="pt-BR" baseline="30000" dirty="0"/>
              <a:t>1</a:t>
            </a:r>
            <a:endParaRPr lang="pt-BR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965F9F10-D055-41B1-AA55-E460046F4FCE}"/>
              </a:ext>
            </a:extLst>
          </p:cNvPr>
          <p:cNvSpPr txBox="1">
            <a:spLocks/>
          </p:cNvSpPr>
          <p:nvPr/>
        </p:nvSpPr>
        <p:spPr>
          <a:xfrm>
            <a:off x="5032978" y="3926028"/>
            <a:ext cx="5903760" cy="133372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SzPct val="120000"/>
              <a:buBlip>
                <a:blip r:embed="rId3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De 39 estudos, 22 analisaram dados relatados como adequados em uma </a:t>
            </a:r>
            <a:r>
              <a:rPr lang="pt-BR" sz="1800" dirty="0" err="1">
                <a:solidFill>
                  <a:srgbClr val="404040"/>
                </a:solidFill>
              </a:rPr>
              <a:t>metanálise</a:t>
            </a:r>
            <a:r>
              <a:rPr lang="pt-BR" sz="1800" dirty="0">
                <a:solidFill>
                  <a:srgbClr val="404040"/>
                </a:solidFill>
              </a:rPr>
              <a:t> ajustada.</a:t>
            </a:r>
            <a:r>
              <a:rPr lang="pt-BR" sz="1800" baseline="30000" dirty="0">
                <a:solidFill>
                  <a:srgbClr val="404040"/>
                </a:solidFill>
              </a:rPr>
              <a:t>1</a:t>
            </a:r>
            <a:r>
              <a:rPr lang="pt-BR" sz="1800" dirty="0">
                <a:solidFill>
                  <a:srgbClr val="404040"/>
                </a:solidFill>
              </a:rPr>
              <a:t> </a:t>
            </a:r>
          </a:p>
          <a:p>
            <a:pPr>
              <a:lnSpc>
                <a:spcPct val="100000"/>
              </a:lnSpc>
              <a:buSzPct val="120000"/>
              <a:buBlip>
                <a:blip r:embed="rId3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Desse total, 16 estudos (2.493 pacientes) demonstraram aumento na mortalidade com TAI e 6 estudos relataram redução na mortalidade (1.409 pacientes) com TAA.</a:t>
            </a:r>
            <a:r>
              <a:rPr lang="pt-BR" sz="1800" baseline="30000" dirty="0">
                <a:solidFill>
                  <a:srgbClr val="404040"/>
                </a:solidFill>
              </a:rPr>
              <a:t>1</a:t>
            </a: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endParaRPr lang="pt-BR" sz="1600" dirty="0">
              <a:solidFill>
                <a:srgbClr val="404040"/>
              </a:solidFill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F8EB7A-0AA6-CCCE-A141-7EBD85C39B5C}"/>
              </a:ext>
            </a:extLst>
          </p:cNvPr>
          <p:cNvSpPr txBox="1"/>
          <p:nvPr/>
        </p:nvSpPr>
        <p:spPr>
          <a:xfrm>
            <a:off x="784014" y="6379765"/>
            <a:ext cx="8094810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1. </a:t>
            </a:r>
            <a:r>
              <a:rPr lang="pt-BR" sz="80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Raman G, Avendano E, Berger S, et al. Appropriate initial antibiotic therapy in hospitalized patients with gram-negative infections: systematic review and meta-analysis.</a:t>
            </a:r>
            <a:r>
              <a:rPr lang="pt-BR" sz="8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BMC Infect Dis</a:t>
            </a:r>
            <a:r>
              <a:rPr lang="pt-BR" sz="80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. 2015 Sep 30;15:395.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F64D690-2214-6E29-21D7-E0543AE6CC44}"/>
              </a:ext>
            </a:extLst>
          </p:cNvPr>
          <p:cNvSpPr txBox="1"/>
          <p:nvPr/>
        </p:nvSpPr>
        <p:spPr>
          <a:xfrm>
            <a:off x="784014" y="6138512"/>
            <a:ext cx="20162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Adaptado de Raman G et al.</a:t>
            </a:r>
            <a:r>
              <a:rPr lang="es-ES" sz="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BE01C75F-A64A-A25E-55E0-BE4A7B417905}"/>
              </a:ext>
            </a:extLst>
          </p:cNvPr>
          <p:cNvGrpSpPr/>
          <p:nvPr/>
        </p:nvGrpSpPr>
        <p:grpSpPr>
          <a:xfrm>
            <a:off x="885729" y="1600760"/>
            <a:ext cx="3829097" cy="4470098"/>
            <a:chOff x="457200" y="865275"/>
            <a:chExt cx="3829097" cy="4470097"/>
          </a:xfrm>
        </p:grpSpPr>
        <p:graphicFrame>
          <p:nvGraphicFramePr>
            <p:cNvPr id="14" name="Chart 10">
              <a:extLst>
                <a:ext uri="{FF2B5EF4-FFF2-40B4-BE49-F238E27FC236}">
                  <a16:creationId xmlns:a16="http://schemas.microsoft.com/office/drawing/2014/main" id="{D82D145E-8810-8817-6F1F-6D77F699364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94900868"/>
                </p:ext>
              </p:extLst>
            </p:nvPr>
          </p:nvGraphicFramePr>
          <p:xfrm>
            <a:off x="457200" y="865275"/>
            <a:ext cx="3829097" cy="44700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AD7CF3B-6EFF-B22E-0687-769311FA2892}"/>
                </a:ext>
              </a:extLst>
            </p:cNvPr>
            <p:cNvCxnSpPr/>
            <p:nvPr/>
          </p:nvCxnSpPr>
          <p:spPr>
            <a:xfrm flipV="1">
              <a:off x="1286471" y="4168248"/>
              <a:ext cx="2822573" cy="646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2">
            <a:extLst>
              <a:ext uri="{FF2B5EF4-FFF2-40B4-BE49-F238E27FC236}">
                <a16:creationId xmlns:a16="http://schemas.microsoft.com/office/drawing/2014/main" id="{2C94B69C-1636-EC89-BD54-7F1C82840A68}"/>
              </a:ext>
            </a:extLst>
          </p:cNvPr>
          <p:cNvSpPr txBox="1"/>
          <p:nvPr/>
        </p:nvSpPr>
        <p:spPr>
          <a:xfrm>
            <a:off x="1733472" y="2148924"/>
            <a:ext cx="12666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 de 95%: de </a:t>
            </a:r>
          </a:p>
          <a:p>
            <a:pPr algn="ctr"/>
            <a:r>
              <a:rPr lang="pt-BR" sz="11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2,42 a 4,49</a:t>
            </a: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08260AD8-B589-F19A-6798-968AAEEE0F1C}"/>
              </a:ext>
            </a:extLst>
          </p:cNvPr>
          <p:cNvSpPr txBox="1"/>
          <p:nvPr/>
        </p:nvSpPr>
        <p:spPr>
          <a:xfrm>
            <a:off x="3000151" y="4913081"/>
            <a:ext cx="1229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 de 95%: </a:t>
            </a:r>
          </a:p>
          <a:p>
            <a:pPr algn="ctr"/>
            <a:r>
              <a:rPr lang="pt-BR" sz="1100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0,23 a 0,83</a:t>
            </a:r>
          </a:p>
        </p:txBody>
      </p:sp>
      <p:cxnSp>
        <p:nvCxnSpPr>
          <p:cNvPr id="20" name="Straight Arrow Connector 18">
            <a:extLst>
              <a:ext uri="{FF2B5EF4-FFF2-40B4-BE49-F238E27FC236}">
                <a16:creationId xmlns:a16="http://schemas.microsoft.com/office/drawing/2014/main" id="{21697C2A-470B-2361-68C8-BCCD44FF1C41}"/>
              </a:ext>
            </a:extLst>
          </p:cNvPr>
          <p:cNvCxnSpPr/>
          <p:nvPr/>
        </p:nvCxnSpPr>
        <p:spPr>
          <a:xfrm flipH="1" flipV="1">
            <a:off x="4094173" y="3098416"/>
            <a:ext cx="524" cy="2544896"/>
          </a:xfrm>
          <a:prstGeom prst="straightConnector1">
            <a:avLst/>
          </a:prstGeom>
          <a:ln w="12700">
            <a:headEnd type="stealth" w="med" len="lg"/>
            <a:tailEnd type="stealth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8">
            <a:extLst>
              <a:ext uri="{FF2B5EF4-FFF2-40B4-BE49-F238E27FC236}">
                <a16:creationId xmlns:a16="http://schemas.microsoft.com/office/drawing/2014/main" id="{F18FF7F1-A118-A612-8DE9-F4FACF511F4C}"/>
              </a:ext>
            </a:extLst>
          </p:cNvPr>
          <p:cNvSpPr txBox="1"/>
          <p:nvPr/>
        </p:nvSpPr>
        <p:spPr>
          <a:xfrm rot="16200000">
            <a:off x="3572487" y="3503054"/>
            <a:ext cx="169715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3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80A6E68A-EA48-4E2D-96EB-5BCE85B2A6AC}"/>
              </a:ext>
            </a:extLst>
          </p:cNvPr>
          <p:cNvSpPr txBox="1"/>
          <p:nvPr/>
        </p:nvSpPr>
        <p:spPr>
          <a:xfrm rot="16200000">
            <a:off x="3905491" y="5278495"/>
            <a:ext cx="95747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333" dirty="0">
                <a:solidFill>
                  <a:srgbClr val="37424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Redução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782D85F5-6C37-BF14-1860-DFABDB43D708}"/>
              </a:ext>
            </a:extLst>
          </p:cNvPr>
          <p:cNvSpPr/>
          <p:nvPr/>
        </p:nvSpPr>
        <p:spPr>
          <a:xfrm>
            <a:off x="5032978" y="1928843"/>
            <a:ext cx="6747920" cy="1787928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BF8E4B5-9C7A-7C00-CAE9-D1DBDEAA0DBA}"/>
              </a:ext>
            </a:extLst>
          </p:cNvPr>
          <p:cNvSpPr txBox="1"/>
          <p:nvPr/>
        </p:nvSpPr>
        <p:spPr>
          <a:xfrm>
            <a:off x="5379324" y="2284198"/>
            <a:ext cx="49284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600" dirty="0">
                <a:solidFill>
                  <a:srgbClr val="404040"/>
                </a:solidFill>
                <a:latin typeface="+mj-lt"/>
              </a:rPr>
              <a:t>Em pacientes hospitalizados com infecções por </a:t>
            </a:r>
            <a:br>
              <a:rPr lang="pt-BR" sz="1600" dirty="0">
                <a:solidFill>
                  <a:srgbClr val="404040"/>
                </a:solidFill>
                <a:latin typeface="+mj-lt"/>
              </a:rPr>
            </a:br>
            <a:r>
              <a:rPr lang="pt-BR" sz="1600" dirty="0">
                <a:solidFill>
                  <a:srgbClr val="404040"/>
                </a:solidFill>
                <a:latin typeface="+mj-lt"/>
              </a:rPr>
              <a:t>Gram-negativos, a mortalidade por todas as causas pode ser reduzida de forma significativa por meio de terapia antibacteriana adequada (TAA).</a:t>
            </a:r>
            <a:r>
              <a:rPr lang="pt-BR" sz="1600" baseline="30000" dirty="0">
                <a:solidFill>
                  <a:srgbClr val="404040"/>
                </a:solidFill>
                <a:latin typeface="+mj-lt"/>
              </a:rPr>
              <a:t>1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7121060A-3318-1C7D-F42D-71358ADF20B7}"/>
              </a:ext>
            </a:extLst>
          </p:cNvPr>
          <p:cNvGrpSpPr/>
          <p:nvPr/>
        </p:nvGrpSpPr>
        <p:grpSpPr>
          <a:xfrm>
            <a:off x="11123365" y="5088142"/>
            <a:ext cx="1147563" cy="1229531"/>
            <a:chOff x="125209" y="257524"/>
            <a:chExt cx="1425982" cy="1527837"/>
          </a:xfrm>
        </p:grpSpPr>
        <p:pic>
          <p:nvPicPr>
            <p:cNvPr id="8" name="Imagem 7" descr="Desenho preto e branco&#10;&#10;Descrição gerada automaticamente com confiança média">
              <a:extLst>
                <a:ext uri="{FF2B5EF4-FFF2-40B4-BE49-F238E27FC236}">
                  <a16:creationId xmlns:a16="http://schemas.microsoft.com/office/drawing/2014/main" id="{B07004CF-5882-76DE-F7D9-756A5EC21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09" y="257524"/>
              <a:ext cx="1425982" cy="1527837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BD4B9814-A9F5-17F7-A79F-1C2A48D49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3992" y="482723"/>
              <a:ext cx="764412" cy="918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9381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8586409" cy="56104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t-BR" dirty="0"/>
              <a:t>A TERAPIA ANTIBIÓTICA INICIAL INADEQUADA PIORA O DESFECHO CLÍNICO</a:t>
            </a:r>
            <a:r>
              <a:rPr lang="pt-BR" baseline="30000" dirty="0"/>
              <a:t>1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1901601"/>
            <a:ext cx="8777998" cy="1527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Uma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metanálise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de 57 estudos avaliou as consequências de terapia antibiótica inicial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857C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adequada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versus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48C36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inadequada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no tratamento de infecções bacterianas Gram-negativas no cenário hospitalar:</a:t>
            </a:r>
            <a:r>
              <a:rPr kumimoji="0" lang="pt-BR" sz="1800" b="0" i="0" u="none" strike="noStrike" kern="1200" cap="none" spc="0" normalizeH="0" baseline="3000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1,a</a:t>
            </a:r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B1A325D2-9071-9378-7B3D-F0CAB0CB6305}"/>
              </a:ext>
            </a:extLst>
          </p:cNvPr>
          <p:cNvSpPr/>
          <p:nvPr/>
        </p:nvSpPr>
        <p:spPr>
          <a:xfrm>
            <a:off x="862695" y="3373780"/>
            <a:ext cx="4183852" cy="2730024"/>
          </a:xfrm>
          <a:prstGeom prst="roundRect">
            <a:avLst>
              <a:gd name="adj" fmla="val 5444"/>
            </a:avLst>
          </a:prstGeom>
          <a:gradFill>
            <a:gsLst>
              <a:gs pos="0">
                <a:schemeClr val="bg1"/>
              </a:gs>
              <a:gs pos="49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91440" bIns="91440" rtlCol="0" anchor="t" anchorCtr="0"/>
          <a:lstStyle/>
          <a:p>
            <a:pPr algn="ctr">
              <a:buClr>
                <a:srgbClr val="03877C"/>
              </a:buClr>
            </a:pP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3877C"/>
              </a:buClr>
            </a:pP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3877C"/>
              </a:buClr>
            </a:pPr>
            <a:endParaRPr lang="pt-BR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eta: para Cima 10">
            <a:extLst>
              <a:ext uri="{FF2B5EF4-FFF2-40B4-BE49-F238E27FC236}">
                <a16:creationId xmlns:a16="http://schemas.microsoft.com/office/drawing/2014/main" id="{4F208783-6181-AA24-E95D-5D4303338137}"/>
              </a:ext>
            </a:extLst>
          </p:cNvPr>
          <p:cNvSpPr/>
          <p:nvPr/>
        </p:nvSpPr>
        <p:spPr>
          <a:xfrm rot="10800000">
            <a:off x="2565823" y="5215568"/>
            <a:ext cx="777596" cy="723236"/>
          </a:xfrm>
          <a:prstGeom prst="upArrow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8" name="Round Same Side Corner Rectangle 14">
            <a:extLst>
              <a:ext uri="{FF2B5EF4-FFF2-40B4-BE49-F238E27FC236}">
                <a16:creationId xmlns:a16="http://schemas.microsoft.com/office/drawing/2014/main" id="{184B686E-70D0-E48A-2F12-55B425987B0E}"/>
              </a:ext>
            </a:extLst>
          </p:cNvPr>
          <p:cNvSpPr/>
          <p:nvPr/>
        </p:nvSpPr>
        <p:spPr>
          <a:xfrm>
            <a:off x="863130" y="3692435"/>
            <a:ext cx="4183852" cy="1358134"/>
          </a:xfrm>
          <a:prstGeom prst="round2SameRect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400" b="1" dirty="0">
                <a:solidFill>
                  <a:schemeClr val="bg1"/>
                </a:solidFill>
                <a:cs typeface="Arial" panose="020B0604020202020204" pitchFamily="34" charset="0"/>
              </a:rPr>
              <a:t>Esteve relacionada a ~65% de </a:t>
            </a:r>
            <a:r>
              <a:rPr lang="pt-BR" sz="1400" b="1" u="sng" dirty="0">
                <a:solidFill>
                  <a:schemeClr val="bg1"/>
                </a:solidFill>
                <a:cs typeface="Arial" panose="020B0604020202020204" pitchFamily="34" charset="0"/>
              </a:rPr>
              <a:t>redução na mortalidade</a:t>
            </a:r>
            <a:r>
              <a:rPr lang="pt-BR" sz="1400" b="1" dirty="0">
                <a:solidFill>
                  <a:schemeClr val="bg1"/>
                </a:solidFill>
                <a:cs typeface="Arial" panose="020B0604020202020204" pitchFamily="34" charset="0"/>
              </a:rPr>
              <a:t> em 39 estudos.</a:t>
            </a:r>
          </a:p>
        </p:txBody>
      </p:sp>
      <p:sp>
        <p:nvSpPr>
          <p:cNvPr id="9" name="Round Same Side Corner Rectangle 14">
            <a:extLst>
              <a:ext uri="{FF2B5EF4-FFF2-40B4-BE49-F238E27FC236}">
                <a16:creationId xmlns:a16="http://schemas.microsoft.com/office/drawing/2014/main" id="{D9E1717F-6763-1199-0D7D-C66A75E413E4}"/>
              </a:ext>
            </a:extLst>
          </p:cNvPr>
          <p:cNvSpPr/>
          <p:nvPr/>
        </p:nvSpPr>
        <p:spPr>
          <a:xfrm>
            <a:off x="863130" y="3369356"/>
            <a:ext cx="4183852" cy="555906"/>
          </a:xfrm>
          <a:prstGeom prst="round2SameRect">
            <a:avLst/>
          </a:prstGeom>
          <a:solidFill>
            <a:srgbClr val="E48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cs typeface="Arial" panose="020B0604020202020204" pitchFamily="34" charset="0"/>
              </a:rPr>
              <a:t>Terapia Antibiótica Inicial Adequada</a:t>
            </a:r>
          </a:p>
        </p:txBody>
      </p:sp>
      <p:sp>
        <p:nvSpPr>
          <p:cNvPr id="10" name="Seta: para Cima 2">
            <a:extLst>
              <a:ext uri="{FF2B5EF4-FFF2-40B4-BE49-F238E27FC236}">
                <a16:creationId xmlns:a16="http://schemas.microsoft.com/office/drawing/2014/main" id="{D7DDE150-B8E0-484A-F3B4-0F197F26AEF7}"/>
              </a:ext>
            </a:extLst>
          </p:cNvPr>
          <p:cNvSpPr/>
          <p:nvPr/>
        </p:nvSpPr>
        <p:spPr>
          <a:xfrm>
            <a:off x="7470399" y="4545611"/>
            <a:ext cx="415251" cy="929895"/>
          </a:xfrm>
          <a:prstGeom prst="upArrow">
            <a:avLst/>
          </a:prstGeom>
          <a:solidFill>
            <a:srgbClr val="DD6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C2048285-6BCF-DA0D-867E-964E64D78F63}"/>
              </a:ext>
            </a:extLst>
          </p:cNvPr>
          <p:cNvSpPr/>
          <p:nvPr/>
        </p:nvSpPr>
        <p:spPr>
          <a:xfrm>
            <a:off x="5275839" y="3370119"/>
            <a:ext cx="4176017" cy="2730025"/>
          </a:xfrm>
          <a:prstGeom prst="roundRect">
            <a:avLst>
              <a:gd name="adj" fmla="val 5444"/>
            </a:avLst>
          </a:prstGeom>
          <a:gradFill>
            <a:gsLst>
              <a:gs pos="0">
                <a:schemeClr val="bg1"/>
              </a:gs>
              <a:gs pos="49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tIns="91440" bIns="91440" rtlCol="0" anchor="t" anchorCtr="0"/>
          <a:lstStyle/>
          <a:p>
            <a:pPr algn="ctr">
              <a:buClr>
                <a:srgbClr val="03877C"/>
              </a:buClr>
            </a:pPr>
            <a:endParaRPr lang="pt-BR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eta: para Cima 2">
            <a:extLst>
              <a:ext uri="{FF2B5EF4-FFF2-40B4-BE49-F238E27FC236}">
                <a16:creationId xmlns:a16="http://schemas.microsoft.com/office/drawing/2014/main" id="{CAD5B547-88E9-34FD-8FD7-7061E5DD8A10}"/>
              </a:ext>
            </a:extLst>
          </p:cNvPr>
          <p:cNvSpPr/>
          <p:nvPr/>
        </p:nvSpPr>
        <p:spPr>
          <a:xfrm>
            <a:off x="6995112" y="5216198"/>
            <a:ext cx="743402" cy="723236"/>
          </a:xfrm>
          <a:prstGeom prst="upArrow">
            <a:avLst/>
          </a:prstGeom>
          <a:solidFill>
            <a:srgbClr val="E48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ound Same Side Corner Rectangle 14">
            <a:extLst>
              <a:ext uri="{FF2B5EF4-FFF2-40B4-BE49-F238E27FC236}">
                <a16:creationId xmlns:a16="http://schemas.microsoft.com/office/drawing/2014/main" id="{23DEDA08-F311-C358-3DD6-98871319B96D}"/>
              </a:ext>
            </a:extLst>
          </p:cNvPr>
          <p:cNvSpPr/>
          <p:nvPr/>
        </p:nvSpPr>
        <p:spPr>
          <a:xfrm>
            <a:off x="5275838" y="3630739"/>
            <a:ext cx="4183853" cy="1424749"/>
          </a:xfrm>
          <a:prstGeom prst="round2SameRect">
            <a:avLst/>
          </a:prstGeom>
          <a:solidFill>
            <a:srgbClr val="008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BR" sz="1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cs typeface="Arial" panose="020B0604020202020204" pitchFamily="34" charset="0"/>
              </a:rPr>
              <a:t>Esteve relacionada com aumento na mortalidade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cs typeface="Arial" panose="020B0604020202020204" pitchFamily="34" charset="0"/>
              </a:rPr>
              <a:t>de 2,5x e aumento na mediana de duração da</a:t>
            </a:r>
          </a:p>
          <a:p>
            <a:pPr algn="ctr">
              <a:defRPr/>
            </a:pPr>
            <a:r>
              <a:rPr lang="pt-BR" sz="1200" b="1" dirty="0">
                <a:solidFill>
                  <a:schemeClr val="bg1"/>
                </a:solidFill>
                <a:cs typeface="Arial" panose="020B0604020202020204" pitchFamily="34" charset="0"/>
              </a:rPr>
              <a:t>estadia em hospital em 3 dias.</a:t>
            </a:r>
          </a:p>
        </p:txBody>
      </p:sp>
      <p:sp>
        <p:nvSpPr>
          <p:cNvPr id="14" name="Round Same Side Corner Rectangle 14">
            <a:extLst>
              <a:ext uri="{FF2B5EF4-FFF2-40B4-BE49-F238E27FC236}">
                <a16:creationId xmlns:a16="http://schemas.microsoft.com/office/drawing/2014/main" id="{D3626D20-238A-4392-2248-5C3E40436D3D}"/>
              </a:ext>
            </a:extLst>
          </p:cNvPr>
          <p:cNvSpPr/>
          <p:nvPr/>
        </p:nvSpPr>
        <p:spPr>
          <a:xfrm>
            <a:off x="5270971" y="3373615"/>
            <a:ext cx="4183852" cy="555906"/>
          </a:xfrm>
          <a:prstGeom prst="round2SameRect">
            <a:avLst/>
          </a:prstGeom>
          <a:solidFill>
            <a:srgbClr val="E48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b="1" dirty="0">
                <a:solidFill>
                  <a:schemeClr val="bg1"/>
                </a:solidFill>
                <a:cs typeface="Arial" panose="020B0604020202020204" pitchFamily="34" charset="0"/>
              </a:rPr>
              <a:t>Terapia Antibiótica Inicial Inadequada</a:t>
            </a:r>
            <a:endParaRPr lang="pt-BR" sz="1600" baseline="3000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58D9DD-D1F3-44F1-B580-84290ECD7D53}"/>
              </a:ext>
            </a:extLst>
          </p:cNvPr>
          <p:cNvSpPr txBox="1"/>
          <p:nvPr/>
        </p:nvSpPr>
        <p:spPr>
          <a:xfrm>
            <a:off x="784014" y="6379765"/>
            <a:ext cx="808703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defRPr/>
            </a:pPr>
            <a:r>
              <a:rPr lang="pt-BR" sz="8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</a:t>
            </a:r>
            <a:r>
              <a:rPr lang="pt-BR" sz="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Na</a:t>
            </a: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 maioria dos estudos, a terapia antibiótica adequada foi definida com base na susceptibilidade e pontualidade do tratamento.</a:t>
            </a:r>
            <a:r>
              <a:rPr lang="pt-BR" sz="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  <a:endParaRPr kumimoji="0" lang="en-US" sz="800" b="0" i="0" u="none" strike="noStrike" kern="1200" cap="none" spc="0" normalizeH="0" baseline="300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sz="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1. </a:t>
            </a:r>
            <a:r>
              <a:rPr lang="pt-BR" sz="80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Raman G, Avendano E, Berger S, et al. Appropriate initial antibiotic therapy in hospitalized patients with gram-negative infections: systematic review and meta-analysis.</a:t>
            </a:r>
            <a:r>
              <a:rPr lang="pt-BR" sz="800" i="1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BMC Infect Dis</a:t>
            </a:r>
            <a:r>
              <a:rPr lang="pt-BR" sz="80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. 2015 Sep 30;15:395.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B7F9820-D922-0B71-B48F-92B3C0511401}"/>
              </a:ext>
            </a:extLst>
          </p:cNvPr>
          <p:cNvSpPr txBox="1"/>
          <p:nvPr/>
        </p:nvSpPr>
        <p:spPr>
          <a:xfrm>
            <a:off x="784014" y="6138512"/>
            <a:ext cx="20162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pt-BR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Adaptado de: Raman G et al.</a:t>
            </a:r>
            <a:r>
              <a:rPr lang="pt-BR" sz="8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69183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C50F375-00B4-7B66-F8A8-EE4341958271}"/>
              </a:ext>
            </a:extLst>
          </p:cNvPr>
          <p:cNvSpPr txBox="1">
            <a:spLocks/>
          </p:cNvSpPr>
          <p:nvPr/>
        </p:nvSpPr>
        <p:spPr>
          <a:xfrm>
            <a:off x="1638998" y="2317515"/>
            <a:ext cx="6038851" cy="1714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CASO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CLÍNICO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E48C36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2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C3F4C21-3FB9-FC0E-A85D-5B6B99726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51" y="1569635"/>
            <a:ext cx="3718730" cy="37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210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2 – FM, MASC., 78A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1659949"/>
            <a:ext cx="7193037" cy="4586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FM, sexo masculino, 78 anos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ATUAL: Trazido da casa de repouso onde vive, ao Pronto-Socorro, com sintomas de Infecção de Trato Urinário há 2 dias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AP: Neoplasia de bexiga 2016.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Na ocasião, realizado cistectomia e confecção de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neobexiga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com tecido intestinal.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Mantem CVD.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Anomalia renal em fusão (“Rins em ferradura”)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Internado em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Nov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-Dez/2022 devido quadro de COVID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None/>
              <a:tabLst/>
              <a:defRPr/>
            </a:pP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&gt;&gt; Urina 1 22/01: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Leucócitos 800.000 / Hemácias 128mil</a:t>
            </a:r>
          </a:p>
        </p:txBody>
      </p:sp>
      <p:pic>
        <p:nvPicPr>
          <p:cNvPr id="2" name="Imagem 1" descr="Idoso tomando café">
            <a:extLst>
              <a:ext uri="{FF2B5EF4-FFF2-40B4-BE49-F238E27FC236}">
                <a16:creationId xmlns:a16="http://schemas.microsoft.com/office/drawing/2014/main" id="{AFF57480-7DAF-AC7A-337A-E27E499377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3" r="8888"/>
          <a:stretch/>
        </p:blipFill>
        <p:spPr>
          <a:xfrm>
            <a:off x="8351520" y="1890601"/>
            <a:ext cx="3185448" cy="30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3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dirty="0"/>
              <a:t>UROCULTURA (APÓS TROCA CVD) 22/01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m 3" descr="Tabela&#10;&#10;Descrição gerada automaticamente">
            <a:extLst>
              <a:ext uri="{FF2B5EF4-FFF2-40B4-BE49-F238E27FC236}">
                <a16:creationId xmlns:a16="http://schemas.microsoft.com/office/drawing/2014/main" id="{EF23523E-E813-ECE9-8546-C7CF98787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6" y="1172814"/>
            <a:ext cx="5779955" cy="512738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13669B6-F780-E33F-C457-5C7D97541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67" y="1924813"/>
            <a:ext cx="2697018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2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2">
            <a:extLst>
              <a:ext uri="{FF2B5EF4-FFF2-40B4-BE49-F238E27FC236}">
                <a16:creationId xmlns:a16="http://schemas.microsoft.com/office/drawing/2014/main" id="{A2F37C8A-A721-C0E8-2F22-1E9DA9CE6299}"/>
              </a:ext>
            </a:extLst>
          </p:cNvPr>
          <p:cNvSpPr txBox="1"/>
          <p:nvPr/>
        </p:nvSpPr>
        <p:spPr>
          <a:xfrm>
            <a:off x="916995" y="4487184"/>
            <a:ext cx="9677736" cy="1576938"/>
          </a:xfrm>
          <a:prstGeom prst="rect">
            <a:avLst/>
          </a:prstGeom>
        </p:spPr>
        <p:txBody>
          <a:bodyPr vert="horz" wrap="square" lIns="0" tIns="18319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acordo com a Resolução 1931/2009 do Conselho Federal de Medicina e com a RDC 96/2008 da ANVISA, declaro que: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Participo de apresentações, como palestrante convidado, em eventos de...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Participo como membro de </a:t>
            </a:r>
            <a:r>
              <a:rPr lang="pt-BR" sz="14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advisory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boards, em reuniões de...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Não possuo ações de quaisquer dessas companhias farmacêuticas.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36B4B54-8519-0588-8B0E-94EE175B2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rgbClr val="00857C"/>
                </a:solidFill>
                <a:latin typeface="Invention" panose="020B0503020008020204" pitchFamily="34" charset="0"/>
                <a:cs typeface="Segoe UI" panose="020B0502040204020203" pitchFamily="34" charset="0"/>
              </a:rPr>
              <a:t>CONFLITO DE INTERESSE</a:t>
            </a:r>
          </a:p>
        </p:txBody>
      </p:sp>
    </p:spTree>
    <p:extLst>
      <p:ext uri="{BB962C8B-B14F-4D97-AF65-F5344CB8AC3E}">
        <p14:creationId xmlns:p14="http://schemas.microsoft.com/office/powerpoint/2010/main" val="2592810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E6DD2D63-7F36-1214-2C36-58A0BFA926EF}"/>
              </a:ext>
            </a:extLst>
          </p:cNvPr>
          <p:cNvSpPr txBox="1"/>
          <p:nvPr/>
        </p:nvSpPr>
        <p:spPr>
          <a:xfrm>
            <a:off x="784014" y="6015401"/>
            <a:ext cx="8094810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1. 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Nicolle LE; AMMI Canada Guidelines Committee. Complicated urinary tract infection in adults. </a:t>
            </a:r>
            <a:r>
              <a:rPr lang="pt-BR" sz="800" i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Can J Infect Dis Med Microbiol.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2005;16(6):349-60. </a:t>
            </a:r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2. 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Osthoff M, McGuinness SL, Wagen AZ et al. Urinary tract infections due to extended-spectrum beta-lactamase-producing Gram-negative bacteria: identification of risk factors and outcome predictors in an Australian tertiary referral hospital. </a:t>
            </a:r>
            <a:r>
              <a:rPr lang="pt-BR" sz="800" i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Int J Infect Dis. 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2015;34:79-83. </a:t>
            </a:r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3.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Dustin G, Hung YY, Salim Z et al. Third-generation cephalosporin resistance and associated discordant antibiotic treatment in emergency department febrile urinary tract infections. Ann Emerg Med. 2021;78(3):357-69. </a:t>
            </a:r>
            <a:r>
              <a:rPr lang="pt-BR" sz="800" b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4.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 Anesi JA, Lautenbach E, Tamma PD, et al. Risk Factors for Extended-Spectrum </a:t>
            </a:r>
            <a:r>
              <a:rPr lang="el-G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β-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lactamase-Producing Enterobacterales Bloodstream Infection Among Solid-Organ Transplant Recipients. </a:t>
            </a:r>
            <a:r>
              <a:rPr lang="pt-BR" sz="800" i="1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Clin Infect Dis</a:t>
            </a:r>
            <a:r>
              <a:rPr lang="pt-BR" sz="800" spc="-5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. 2021;72(6):953-960. doi:10.1093/cid/ciaa190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9E6CD14-042C-E8B5-4C76-462F178A0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35" y="1742003"/>
            <a:ext cx="9258529" cy="4097486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734E535-8DD0-5E9A-D16A-10AF85F7902B}"/>
              </a:ext>
            </a:extLst>
          </p:cNvPr>
          <p:cNvSpPr/>
          <p:nvPr/>
        </p:nvSpPr>
        <p:spPr>
          <a:xfrm>
            <a:off x="5239236" y="4866459"/>
            <a:ext cx="2108075" cy="911242"/>
          </a:xfrm>
          <a:prstGeom prst="rect">
            <a:avLst/>
          </a:prstGeom>
          <a:solidFill>
            <a:srgbClr val="EAF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4D2E50B-8C13-4EED-CFD6-5ADC40BD6222}"/>
              </a:ext>
            </a:extLst>
          </p:cNvPr>
          <p:cNvSpPr txBox="1">
            <a:spLocks/>
          </p:cNvSpPr>
          <p:nvPr/>
        </p:nvSpPr>
        <p:spPr>
          <a:xfrm>
            <a:off x="5275819" y="4991225"/>
            <a:ext cx="2349927" cy="78647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400"/>
              </a:spcBef>
              <a:buSzPct val="120000"/>
              <a:buBlip>
                <a:blip r:embed="rId4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DM descompensado;</a:t>
            </a:r>
            <a:r>
              <a:rPr lang="pt-BR" sz="1800" baseline="30000" dirty="0">
                <a:solidFill>
                  <a:srgbClr val="404040"/>
                </a:solidFill>
              </a:rPr>
              <a:t>3</a:t>
            </a:r>
          </a:p>
          <a:p>
            <a:pPr>
              <a:lnSpc>
                <a:spcPct val="120000"/>
              </a:lnSpc>
              <a:spcBef>
                <a:spcPts val="400"/>
              </a:spcBef>
              <a:buSzPct val="120000"/>
              <a:buBlip>
                <a:blip r:embed="rId4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Uso de </a:t>
            </a:r>
            <a:r>
              <a:rPr lang="pt-BR" sz="1800" dirty="0" err="1">
                <a:solidFill>
                  <a:srgbClr val="404040"/>
                </a:solidFill>
              </a:rPr>
              <a:t>corticoesteróide</a:t>
            </a:r>
            <a:r>
              <a:rPr lang="pt-BR" sz="1800" dirty="0">
                <a:solidFill>
                  <a:srgbClr val="404040"/>
                </a:solidFill>
              </a:rPr>
              <a:t> em dose imunossupressora;</a:t>
            </a:r>
            <a:r>
              <a:rPr lang="pt-BR" sz="1800" baseline="30000" dirty="0">
                <a:solidFill>
                  <a:srgbClr val="404040"/>
                </a:solidFill>
              </a:rPr>
              <a:t>4</a:t>
            </a:r>
          </a:p>
          <a:p>
            <a:pPr>
              <a:lnSpc>
                <a:spcPct val="120000"/>
              </a:lnSpc>
              <a:spcBef>
                <a:spcPts val="400"/>
              </a:spcBef>
              <a:buSzPct val="120000"/>
              <a:buBlip>
                <a:blip r:embed="rId4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Infecção prévia por ESBL.</a:t>
            </a:r>
            <a:r>
              <a:rPr lang="pt-BR" sz="1800" baseline="30000" dirty="0">
                <a:solidFill>
                  <a:srgbClr val="404040"/>
                </a:solidFill>
              </a:rPr>
              <a:t>3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0477D30-EF74-C69E-0C42-47CA240333D7}"/>
              </a:ext>
            </a:extLst>
          </p:cNvPr>
          <p:cNvSpPr/>
          <p:nvPr/>
        </p:nvSpPr>
        <p:spPr>
          <a:xfrm>
            <a:off x="3550725" y="5152292"/>
            <a:ext cx="70338" cy="1758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E2C5CF-8DBE-4CDE-AF5D-606DED81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5" y="611766"/>
            <a:ext cx="8838956" cy="561049"/>
          </a:xfrm>
        </p:spPr>
        <p:txBody>
          <a:bodyPr>
            <a:normAutofit fontScale="90000"/>
          </a:bodyPr>
          <a:lstStyle/>
          <a:p>
            <a:r>
              <a:rPr lang="pt-BR" dirty="0"/>
              <a:t>FATORES DE RISCO ASSOCIADOS A INFECÇÕES POR </a:t>
            </a:r>
            <a:r>
              <a:rPr lang="pt-BR" dirty="0" err="1"/>
              <a:t>ESBLs</a:t>
            </a:r>
            <a:endParaRPr lang="pt-BR" dirty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01C14AC-94C5-BE9F-97CF-B7D4B7349022}"/>
              </a:ext>
            </a:extLst>
          </p:cNvPr>
          <p:cNvSpPr/>
          <p:nvPr/>
        </p:nvSpPr>
        <p:spPr>
          <a:xfrm>
            <a:off x="2490654" y="1888266"/>
            <a:ext cx="1262743" cy="1290359"/>
          </a:xfrm>
          <a:prstGeom prst="ellipse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34F0C03C-DC45-31AD-7E8E-DB93D816A59F}"/>
              </a:ext>
            </a:extLst>
          </p:cNvPr>
          <p:cNvSpPr/>
          <p:nvPr/>
        </p:nvSpPr>
        <p:spPr>
          <a:xfrm>
            <a:off x="3207532" y="3227406"/>
            <a:ext cx="1262743" cy="1290359"/>
          </a:xfrm>
          <a:prstGeom prst="ellipse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D3FDA624-6D59-B923-B8BD-A7B10A12AF9F}"/>
              </a:ext>
            </a:extLst>
          </p:cNvPr>
          <p:cNvSpPr/>
          <p:nvPr/>
        </p:nvSpPr>
        <p:spPr>
          <a:xfrm>
            <a:off x="1760792" y="3227406"/>
            <a:ext cx="1262743" cy="1290359"/>
          </a:xfrm>
          <a:prstGeom prst="ellipse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792CD2FC-EADE-415D-2528-BC4DA2E7FFCC}"/>
              </a:ext>
            </a:extLst>
          </p:cNvPr>
          <p:cNvSpPr/>
          <p:nvPr/>
        </p:nvSpPr>
        <p:spPr>
          <a:xfrm>
            <a:off x="3917403" y="4516029"/>
            <a:ext cx="1262743" cy="1290359"/>
          </a:xfrm>
          <a:prstGeom prst="ellipse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0E497C66-73CE-8786-00D3-C6D67707D8D4}"/>
              </a:ext>
            </a:extLst>
          </p:cNvPr>
          <p:cNvSpPr/>
          <p:nvPr/>
        </p:nvSpPr>
        <p:spPr>
          <a:xfrm>
            <a:off x="2515079" y="4516029"/>
            <a:ext cx="1262743" cy="1290359"/>
          </a:xfrm>
          <a:prstGeom prst="ellipse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857C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DDC6653B-69CA-54CD-D855-5E5F28EDDB91}"/>
              </a:ext>
            </a:extLst>
          </p:cNvPr>
          <p:cNvSpPr/>
          <p:nvPr/>
        </p:nvSpPr>
        <p:spPr>
          <a:xfrm>
            <a:off x="1884052" y="3872585"/>
            <a:ext cx="1034245" cy="13521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4C64876-3EEC-3DFA-E8FD-874CDF1E37F8}"/>
              </a:ext>
            </a:extLst>
          </p:cNvPr>
          <p:cNvSpPr txBox="1"/>
          <p:nvPr/>
        </p:nvSpPr>
        <p:spPr>
          <a:xfrm>
            <a:off x="1792520" y="3823945"/>
            <a:ext cx="1262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>
                <a:solidFill>
                  <a:schemeClr val="bg1">
                    <a:lumMod val="50000"/>
                  </a:schemeClr>
                </a:solidFill>
              </a:rPr>
              <a:t>meses anteriores</a:t>
            </a:r>
            <a:r>
              <a:rPr lang="pt-BR" sz="1000" baseline="30000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10687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2 – FM, MASC., 78A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2853023"/>
            <a:ext cx="7036512" cy="228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evolui com melhora clínica após introdução precoce de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Ertapeném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já no Pronto-Atendimento, devido a fatores de risco associados a infecções por bactérias resistentes.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4430C44-1134-2A59-16F5-C92487B78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67" y="1924813"/>
            <a:ext cx="2697018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6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C50F375-00B4-7B66-F8A8-EE4341958271}"/>
              </a:ext>
            </a:extLst>
          </p:cNvPr>
          <p:cNvSpPr txBox="1">
            <a:spLocks/>
          </p:cNvSpPr>
          <p:nvPr/>
        </p:nvSpPr>
        <p:spPr>
          <a:xfrm>
            <a:off x="1638998" y="2317515"/>
            <a:ext cx="6038851" cy="1714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CASO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CLÍNICO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E48C36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3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4AAA83-92EB-5ABC-0CFB-AA7CB7D51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51" y="1569635"/>
            <a:ext cx="3718730" cy="37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96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3 – ISM, MASC., 65A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5" y="1733006"/>
            <a:ext cx="6348306" cy="45132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ISM, sexo masculino, 65 anos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ATUAL: Procura o Pronto-Atendimento devido quadro de dor intensa em flanco direito em 29/01/23, de início súbito, com irradiação para testículos e coxa direita. Refere ter tido há 3 dias episódio de dor semelhante, associado a hematúria.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AP: Nega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Esposa relata que paciente já teve diagnóstico de pielonefrite em Setembro/2022</a:t>
            </a:r>
          </a:p>
        </p:txBody>
      </p:sp>
      <p:pic>
        <p:nvPicPr>
          <p:cNvPr id="2" name="Imagem 1" descr="Empresário sênior">
            <a:extLst>
              <a:ext uri="{FF2B5EF4-FFF2-40B4-BE49-F238E27FC236}">
                <a16:creationId xmlns:a16="http://schemas.microsoft.com/office/drawing/2014/main" id="{855F16E2-7D4C-656F-77D0-FA49A215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9" t="-37486" r="-37484" b="1"/>
          <a:stretch/>
        </p:blipFill>
        <p:spPr>
          <a:xfrm>
            <a:off x="7518482" y="712325"/>
            <a:ext cx="5230899" cy="45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17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3 – ISM, MASC., 65A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DA17CE-87C2-E236-AE9A-8EA5E322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1200923"/>
              </p:ext>
            </p:extLst>
          </p:nvPr>
        </p:nvGraphicFramePr>
        <p:xfrm>
          <a:off x="893099" y="1721465"/>
          <a:ext cx="7131615" cy="413325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26323">
                  <a:extLst>
                    <a:ext uri="{9D8B030D-6E8A-4147-A177-3AD203B41FA5}">
                      <a16:colId xmlns:a16="http://schemas.microsoft.com/office/drawing/2014/main" val="1766347889"/>
                    </a:ext>
                  </a:extLst>
                </a:gridCol>
                <a:gridCol w="1450621">
                  <a:extLst>
                    <a:ext uri="{9D8B030D-6E8A-4147-A177-3AD203B41FA5}">
                      <a16:colId xmlns:a16="http://schemas.microsoft.com/office/drawing/2014/main" val="698672438"/>
                    </a:ext>
                  </a:extLst>
                </a:gridCol>
                <a:gridCol w="1402025">
                  <a:extLst>
                    <a:ext uri="{9D8B030D-6E8A-4147-A177-3AD203B41FA5}">
                      <a16:colId xmlns:a16="http://schemas.microsoft.com/office/drawing/2014/main" val="3484695217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1200477518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293976075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Exames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29/01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  <a:latin typeface="+mn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6290956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Hb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15,0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68737373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Leucócitos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11.600 (4%bast)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627138940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Plaquetas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82838497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Creatinina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1,97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31008506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TGO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4491761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TGP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5652324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+mn-lt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161218515"/>
                  </a:ext>
                </a:extLst>
              </a:tr>
            </a:tbl>
          </a:graphicData>
        </a:graphic>
      </p:graphicFrame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BBF12810-B5E8-2D0C-1CC0-4D42FBAEC49E}"/>
              </a:ext>
            </a:extLst>
          </p:cNvPr>
          <p:cNvSpPr txBox="1">
            <a:spLocks/>
          </p:cNvSpPr>
          <p:nvPr/>
        </p:nvSpPr>
        <p:spPr>
          <a:xfrm>
            <a:off x="8165592" y="2293049"/>
            <a:ext cx="3199094" cy="2990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b="1" dirty="0">
                <a:solidFill>
                  <a:srgbClr val="404040"/>
                </a:solidFill>
              </a:rPr>
              <a:t>&gt;&gt; Urina 1 29/01: </a:t>
            </a:r>
            <a:br>
              <a:rPr lang="pt-BR" sz="1800" b="1" dirty="0">
                <a:solidFill>
                  <a:srgbClr val="404040"/>
                </a:solidFill>
              </a:rPr>
            </a:br>
            <a:r>
              <a:rPr lang="pt-BR" sz="1800" dirty="0" err="1">
                <a:solidFill>
                  <a:srgbClr val="404040"/>
                </a:solidFill>
              </a:rPr>
              <a:t>Leuco</a:t>
            </a:r>
            <a:r>
              <a:rPr lang="pt-BR" sz="1800" dirty="0">
                <a:solidFill>
                  <a:srgbClr val="404040"/>
                </a:solidFill>
              </a:rPr>
              <a:t> 630mil</a:t>
            </a:r>
            <a:br>
              <a:rPr lang="pt-BR" sz="1800" dirty="0">
                <a:solidFill>
                  <a:srgbClr val="404040"/>
                </a:solidFill>
              </a:rPr>
            </a:br>
            <a:r>
              <a:rPr lang="pt-BR" sz="1800" dirty="0">
                <a:solidFill>
                  <a:srgbClr val="404040"/>
                </a:solidFill>
              </a:rPr>
              <a:t>Hemácias 928mil</a:t>
            </a:r>
            <a:br>
              <a:rPr lang="pt-BR" sz="1800" dirty="0">
                <a:solidFill>
                  <a:srgbClr val="404040"/>
                </a:solidFill>
              </a:rPr>
            </a:br>
            <a:endParaRPr lang="pt-BR" sz="1800" b="1" dirty="0">
              <a:solidFill>
                <a:srgbClr val="40404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b="1" dirty="0">
                <a:solidFill>
                  <a:srgbClr val="404040"/>
                </a:solidFill>
              </a:rPr>
              <a:t>TC ABDOME 30/01:  </a:t>
            </a:r>
            <a:br>
              <a:rPr lang="pt-BR" sz="1800" b="1" dirty="0">
                <a:solidFill>
                  <a:srgbClr val="404040"/>
                </a:solidFill>
              </a:rPr>
            </a:br>
            <a:r>
              <a:rPr lang="pt-BR" sz="1800" dirty="0">
                <a:solidFill>
                  <a:srgbClr val="404040"/>
                </a:solidFill>
              </a:rPr>
              <a:t>Rins tópicos, com sinais de dilatação do sistema </a:t>
            </a:r>
            <a:r>
              <a:rPr lang="pt-BR" sz="1800" dirty="0" err="1">
                <a:solidFill>
                  <a:srgbClr val="404040"/>
                </a:solidFill>
              </a:rPr>
              <a:t>pielocalicinal</a:t>
            </a:r>
            <a:r>
              <a:rPr lang="pt-BR" sz="1800" dirty="0">
                <a:solidFill>
                  <a:srgbClr val="404040"/>
                </a:solidFill>
              </a:rPr>
              <a:t> à direita, associado a imagem </a:t>
            </a:r>
            <a:r>
              <a:rPr lang="pt-BR" sz="1800" dirty="0" err="1">
                <a:solidFill>
                  <a:srgbClr val="404040"/>
                </a:solidFill>
              </a:rPr>
              <a:t>hiperdensa</a:t>
            </a:r>
            <a:r>
              <a:rPr lang="pt-BR" sz="1800" dirty="0">
                <a:solidFill>
                  <a:srgbClr val="404040"/>
                </a:solidFill>
              </a:rPr>
              <a:t> em pelve renal direita, compatível com cálculo, medindo 3mm</a:t>
            </a:r>
          </a:p>
        </p:txBody>
      </p:sp>
    </p:spTree>
    <p:extLst>
      <p:ext uri="{BB962C8B-B14F-4D97-AF65-F5344CB8AC3E}">
        <p14:creationId xmlns:p14="http://schemas.microsoft.com/office/powerpoint/2010/main" val="2123253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 fontScale="90000"/>
          </a:bodyPr>
          <a:lstStyle/>
          <a:p>
            <a:r>
              <a:rPr lang="pt-BR" sz="3200" dirty="0"/>
              <a:t>INFECÇÕES DO TRATO URINÁRIO</a:t>
            </a:r>
            <a:br>
              <a:rPr lang="pt-BR" sz="3200" dirty="0"/>
            </a:br>
            <a:r>
              <a:rPr lang="pt-BR" sz="3200" dirty="0"/>
              <a:t>COMPLICADAS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5" y="1486356"/>
            <a:ext cx="7924556" cy="45132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Infecções que ocorrem em indivíduos que apresentam fatores de risco, aumentando a chance de falha terapêutica.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None/>
              <a:tabLst/>
              <a:defRPr/>
            </a:pP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00857C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Fatores de risco</a:t>
            </a:r>
            <a:r>
              <a:rPr kumimoji="0" lang="pt-BR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857C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1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Alterações funcionais do trato urinário (esvaziamento incompleto da bexiga/refluxo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vesicouretral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);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Alterações anatômicas do trato urinário;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Manipulação recente do trato urinário;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Insuficiência renal;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Diabetes;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ITU em homens;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Gravidez;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Imunossupressão (transplantados);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Presença de CVD;</a:t>
            </a: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Colonização prévia por ESBL.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14E2C37A-C4ED-A7E8-B4E8-E3A7889C609F}"/>
              </a:ext>
            </a:extLst>
          </p:cNvPr>
          <p:cNvCxnSpPr>
            <a:cxnSpLocks/>
          </p:cNvCxnSpPr>
          <p:nvPr/>
        </p:nvCxnSpPr>
        <p:spPr>
          <a:xfrm flipH="1">
            <a:off x="4249785" y="3246126"/>
            <a:ext cx="9579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>
            <a:extLst>
              <a:ext uri="{FF2B5EF4-FFF2-40B4-BE49-F238E27FC236}">
                <a16:creationId xmlns:a16="http://schemas.microsoft.com/office/drawing/2014/main" id="{A42649F9-3CD6-C8A7-30F3-30FAEA9644DD}"/>
              </a:ext>
            </a:extLst>
          </p:cNvPr>
          <p:cNvSpPr txBox="1"/>
          <p:nvPr/>
        </p:nvSpPr>
        <p:spPr>
          <a:xfrm>
            <a:off x="884599" y="6313125"/>
            <a:ext cx="78088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1000"/>
              </a:spcBef>
              <a:buClr>
                <a:srgbClr val="008D8B"/>
              </a:buClr>
              <a:buSzPct val="100000"/>
            </a:pPr>
            <a:r>
              <a:rPr lang="pt-BR" sz="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1. </a:t>
            </a:r>
            <a:r>
              <a:rPr lang="pt-BR" sz="800" noProof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Calibri" panose="020F0502020204030204" pitchFamily="34" charset="0"/>
              </a:rPr>
              <a:t>EAU Guidelines. Urological Infections. Disponível em: https://uroweb.org/guidelines/urological-infections. Acessado em 13 de fevereiro de 2023.</a:t>
            </a:r>
          </a:p>
        </p:txBody>
      </p:sp>
    </p:spTree>
    <p:extLst>
      <p:ext uri="{BB962C8B-B14F-4D97-AF65-F5344CB8AC3E}">
        <p14:creationId xmlns:p14="http://schemas.microsoft.com/office/powerpoint/2010/main" val="2897421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3 – ISM, MASC., 65A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DA17CE-87C2-E236-AE9A-8EA5E322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580625"/>
              </p:ext>
            </p:extLst>
          </p:nvPr>
        </p:nvGraphicFramePr>
        <p:xfrm>
          <a:off x="893099" y="1721465"/>
          <a:ext cx="7131615" cy="413325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26323">
                  <a:extLst>
                    <a:ext uri="{9D8B030D-6E8A-4147-A177-3AD203B41FA5}">
                      <a16:colId xmlns:a16="http://schemas.microsoft.com/office/drawing/2014/main" val="1766347889"/>
                    </a:ext>
                  </a:extLst>
                </a:gridCol>
                <a:gridCol w="1450621">
                  <a:extLst>
                    <a:ext uri="{9D8B030D-6E8A-4147-A177-3AD203B41FA5}">
                      <a16:colId xmlns:a16="http://schemas.microsoft.com/office/drawing/2014/main" val="698672438"/>
                    </a:ext>
                  </a:extLst>
                </a:gridCol>
                <a:gridCol w="1402025">
                  <a:extLst>
                    <a:ext uri="{9D8B030D-6E8A-4147-A177-3AD203B41FA5}">
                      <a16:colId xmlns:a16="http://schemas.microsoft.com/office/drawing/2014/main" val="3484695217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1200477518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293976075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Exames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29/01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01/02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6290956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Hb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15,0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68737373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Leucócitos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11.600 (4%bast)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10.100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627138940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Plaquetas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82838497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Creatinina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1,97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31008506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TGO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4491761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TGP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5652324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18,88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161218515"/>
                  </a:ext>
                </a:extLst>
              </a:tr>
            </a:tbl>
          </a:graphicData>
        </a:graphic>
      </p:graphicFrame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BBF12810-B5E8-2D0C-1CC0-4D42FBAEC49E}"/>
              </a:ext>
            </a:extLst>
          </p:cNvPr>
          <p:cNvSpPr txBox="1">
            <a:spLocks/>
          </p:cNvSpPr>
          <p:nvPr/>
        </p:nvSpPr>
        <p:spPr>
          <a:xfrm>
            <a:off x="8165592" y="2293049"/>
            <a:ext cx="3199094" cy="2990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b="1" dirty="0">
                <a:solidFill>
                  <a:srgbClr val="404040"/>
                </a:solidFill>
              </a:rPr>
              <a:t>&gt;&gt; Urina 1 29/01: </a:t>
            </a:r>
            <a:br>
              <a:rPr lang="pt-BR" sz="1800" b="1" dirty="0">
                <a:solidFill>
                  <a:srgbClr val="404040"/>
                </a:solidFill>
              </a:rPr>
            </a:br>
            <a:r>
              <a:rPr lang="pt-BR" sz="1800" dirty="0" err="1">
                <a:solidFill>
                  <a:srgbClr val="404040"/>
                </a:solidFill>
              </a:rPr>
              <a:t>Leuco</a:t>
            </a:r>
            <a:r>
              <a:rPr lang="pt-BR" sz="1800" dirty="0">
                <a:solidFill>
                  <a:srgbClr val="404040"/>
                </a:solidFill>
              </a:rPr>
              <a:t> 630mil</a:t>
            </a:r>
            <a:br>
              <a:rPr lang="pt-BR" sz="1800">
                <a:solidFill>
                  <a:srgbClr val="404040"/>
                </a:solidFill>
              </a:rPr>
            </a:br>
            <a:r>
              <a:rPr lang="pt-BR" sz="1800">
                <a:solidFill>
                  <a:srgbClr val="404040"/>
                </a:solidFill>
              </a:rPr>
              <a:t>Hemácias </a:t>
            </a:r>
            <a:r>
              <a:rPr lang="pt-BR" sz="1800" dirty="0">
                <a:solidFill>
                  <a:srgbClr val="404040"/>
                </a:solidFill>
              </a:rPr>
              <a:t>928mil</a:t>
            </a:r>
            <a:br>
              <a:rPr lang="pt-BR" sz="1800" dirty="0">
                <a:solidFill>
                  <a:srgbClr val="404040"/>
                </a:solidFill>
              </a:rPr>
            </a:br>
            <a:endParaRPr lang="pt-BR" sz="1800" b="1" dirty="0">
              <a:solidFill>
                <a:srgbClr val="40404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b="1" dirty="0">
                <a:solidFill>
                  <a:srgbClr val="404040"/>
                </a:solidFill>
              </a:rPr>
              <a:t>TC ABDOME 30/01:  </a:t>
            </a:r>
            <a:br>
              <a:rPr lang="pt-BR" sz="1800" b="1" dirty="0">
                <a:solidFill>
                  <a:srgbClr val="404040"/>
                </a:solidFill>
              </a:rPr>
            </a:br>
            <a:r>
              <a:rPr lang="pt-BR" sz="1800" dirty="0">
                <a:solidFill>
                  <a:srgbClr val="404040"/>
                </a:solidFill>
              </a:rPr>
              <a:t>Rins tópicos, com sinais de dilatação do sistema </a:t>
            </a:r>
            <a:r>
              <a:rPr lang="pt-BR" sz="1800" dirty="0" err="1">
                <a:solidFill>
                  <a:srgbClr val="404040"/>
                </a:solidFill>
              </a:rPr>
              <a:t>pielocalicinal</a:t>
            </a:r>
            <a:r>
              <a:rPr lang="pt-BR" sz="1800" dirty="0">
                <a:solidFill>
                  <a:srgbClr val="404040"/>
                </a:solidFill>
              </a:rPr>
              <a:t> à direita, associado a imagem </a:t>
            </a:r>
            <a:r>
              <a:rPr lang="pt-BR" sz="1800" dirty="0" err="1">
                <a:solidFill>
                  <a:srgbClr val="404040"/>
                </a:solidFill>
              </a:rPr>
              <a:t>hiperdensa</a:t>
            </a:r>
            <a:r>
              <a:rPr lang="pt-BR" sz="1800" dirty="0">
                <a:solidFill>
                  <a:srgbClr val="404040"/>
                </a:solidFill>
              </a:rPr>
              <a:t> em pelve renal direita, compatível com cálculo, medindo 3mm</a:t>
            </a:r>
          </a:p>
        </p:txBody>
      </p:sp>
    </p:spTree>
    <p:extLst>
      <p:ext uri="{BB962C8B-B14F-4D97-AF65-F5344CB8AC3E}">
        <p14:creationId xmlns:p14="http://schemas.microsoft.com/office/powerpoint/2010/main" val="897671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3 – ISM, MASC., 65A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5" y="1733005"/>
            <a:ext cx="4475962" cy="3457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Houve expulsão espontânea do cálculo em 31/01.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com boa evolução clínica, iniciado INVANZ em 29/01, recebe alta 01/02 com proposta de retorno ambulatorial para Terapia Antimicrobiana Parenteral Ambulatorial (OPAT) com INVANZ</a:t>
            </a:r>
          </a:p>
        </p:txBody>
      </p:sp>
      <p:pic>
        <p:nvPicPr>
          <p:cNvPr id="2" name="Imagem 1" descr="Empresário sênior">
            <a:extLst>
              <a:ext uri="{FF2B5EF4-FFF2-40B4-BE49-F238E27FC236}">
                <a16:creationId xmlns:a16="http://schemas.microsoft.com/office/drawing/2014/main" id="{855F16E2-7D4C-656F-77D0-FA49A215AC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0" r="11553" b="830"/>
          <a:stretch/>
        </p:blipFill>
        <p:spPr>
          <a:xfrm>
            <a:off x="8066880" y="1890879"/>
            <a:ext cx="2818591" cy="32994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2A78777-0834-A2E0-6EE9-AD64F0A65F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752" b="4244"/>
          <a:stretch/>
        </p:blipFill>
        <p:spPr>
          <a:xfrm>
            <a:off x="5478050" y="1890879"/>
            <a:ext cx="2435231" cy="329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78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C50F375-00B4-7B66-F8A8-EE4341958271}"/>
              </a:ext>
            </a:extLst>
          </p:cNvPr>
          <p:cNvSpPr txBox="1">
            <a:spLocks/>
          </p:cNvSpPr>
          <p:nvPr/>
        </p:nvSpPr>
        <p:spPr>
          <a:xfrm>
            <a:off x="1638998" y="2317515"/>
            <a:ext cx="6038851" cy="1714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CASO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CLÍNICO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E48C36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4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92A8E3A-0DC5-83CF-C448-A62E9A08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51" y="1569635"/>
            <a:ext cx="3718730" cy="37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6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4 – IZM, FEM., 72A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1733005"/>
            <a:ext cx="6940489" cy="4513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IZM, sexo feminino, 72 anos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ATUAL: Internação em UTI: PO Laparotomia Exploradora desde 01/08 por VOLVO DE SIGMÓIDE secundário fecaloma fixo em colón esquerdo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- Realizado Colectomia Esquerda + Colostomia terminal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AP: HAS/DM/Obesidade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Filha relata que paciente estava com diagnóstico de ITU antes de internação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&gt;&gt; Urina 1 03/08: Leucócitos 800.000 / Hemácias 128mil</a:t>
            </a:r>
          </a:p>
        </p:txBody>
      </p:sp>
      <p:pic>
        <p:nvPicPr>
          <p:cNvPr id="5" name="Imagem 4" descr="Cientista olhando para um tubo de ensaio">
            <a:extLst>
              <a:ext uri="{FF2B5EF4-FFF2-40B4-BE49-F238E27FC236}">
                <a16:creationId xmlns:a16="http://schemas.microsoft.com/office/drawing/2014/main" id="{C751B44C-3BF5-5A78-34FA-52F1FDD6D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5"/>
          <a:stretch/>
        </p:blipFill>
        <p:spPr>
          <a:xfrm>
            <a:off x="7959633" y="1568195"/>
            <a:ext cx="2967755" cy="37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9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C50F375-00B4-7B66-F8A8-EE4341958271}"/>
              </a:ext>
            </a:extLst>
          </p:cNvPr>
          <p:cNvSpPr txBox="1">
            <a:spLocks/>
          </p:cNvSpPr>
          <p:nvPr/>
        </p:nvSpPr>
        <p:spPr>
          <a:xfrm>
            <a:off x="1638998" y="2317515"/>
            <a:ext cx="6038851" cy="1714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CASO </a:t>
            </a:r>
            <a:r>
              <a:rPr kumimoji="0" lang="pt-BR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CLÍNICO</a:t>
            </a: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E48C36"/>
                </a:solidFill>
                <a:effectLst/>
                <a:uLnTx/>
                <a:uFillTx/>
                <a:latin typeface="Invention" panose="020B0503020008020204" pitchFamily="34" charset="0"/>
                <a:ea typeface="+mj-ea"/>
                <a:cs typeface="+mj-cs"/>
              </a:rPr>
              <a:t>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15EC61-760B-F318-8880-9AAC09040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51" y="1569635"/>
            <a:ext cx="3718730" cy="37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2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4 – IZM, FEM., 72A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1733005"/>
            <a:ext cx="6705357" cy="3962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48C36"/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Febre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38,1ºC em 03/08, sendo coletadas culturas para identificar foco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FO: Aspecto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secretivo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, com 1 troca de curativo nas últimas 24h. Afebril. Hemodinamicamente instável, com necessidade Noradrenalina 0,05mcg/kg/min.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Optado por equipe UTI: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Meropeném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+ Vancomicina, até resultado de culturas, dado potencial gravidade (Foco Cirúrgico Abdominal? Urinário?)</a:t>
            </a:r>
          </a:p>
        </p:txBody>
      </p:sp>
      <p:pic>
        <p:nvPicPr>
          <p:cNvPr id="5" name="Imagem 4" descr="Cientista olhando para um tubo de ensaio">
            <a:extLst>
              <a:ext uri="{FF2B5EF4-FFF2-40B4-BE49-F238E27FC236}">
                <a16:creationId xmlns:a16="http://schemas.microsoft.com/office/drawing/2014/main" id="{C751B44C-3BF5-5A78-34FA-52F1FDD6D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5"/>
          <a:stretch/>
        </p:blipFill>
        <p:spPr>
          <a:xfrm>
            <a:off x="7959633" y="1568195"/>
            <a:ext cx="2967755" cy="37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12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4 – IZM, FEM., 72A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DA17CE-87C2-E236-AE9A-8EA5E322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371754"/>
              </p:ext>
            </p:extLst>
          </p:nvPr>
        </p:nvGraphicFramePr>
        <p:xfrm>
          <a:off x="1759538" y="1721465"/>
          <a:ext cx="7131615" cy="413325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26323">
                  <a:extLst>
                    <a:ext uri="{9D8B030D-6E8A-4147-A177-3AD203B41FA5}">
                      <a16:colId xmlns:a16="http://schemas.microsoft.com/office/drawing/2014/main" val="1766347889"/>
                    </a:ext>
                  </a:extLst>
                </a:gridCol>
                <a:gridCol w="1450621">
                  <a:extLst>
                    <a:ext uri="{9D8B030D-6E8A-4147-A177-3AD203B41FA5}">
                      <a16:colId xmlns:a16="http://schemas.microsoft.com/office/drawing/2014/main" val="698672438"/>
                    </a:ext>
                  </a:extLst>
                </a:gridCol>
                <a:gridCol w="1402025">
                  <a:extLst>
                    <a:ext uri="{9D8B030D-6E8A-4147-A177-3AD203B41FA5}">
                      <a16:colId xmlns:a16="http://schemas.microsoft.com/office/drawing/2014/main" val="3484695217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1200477518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293976075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Exames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03/08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b="1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6290956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Hb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68737373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Leucócitos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14.600 (2%bast)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627138940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Plaquetas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82838497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Creatinina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31008506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TGO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4491761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TGP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5652324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sz="120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16121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077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dirty="0"/>
              <a:t>UROCULTURA 03/08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m 1" descr="Tabela&#10;&#10;Descrição gerada automaticamente">
            <a:extLst>
              <a:ext uri="{FF2B5EF4-FFF2-40B4-BE49-F238E27FC236}">
                <a16:creationId xmlns:a16="http://schemas.microsoft.com/office/drawing/2014/main" id="{F8E61DEB-1F0E-0FE1-2F12-B0522C2274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7"/>
          <a:stretch/>
        </p:blipFill>
        <p:spPr>
          <a:xfrm>
            <a:off x="784014" y="1504877"/>
            <a:ext cx="7327571" cy="44604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3EB0D9C-0515-12F4-C8FB-0B5E836AB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67" y="1924813"/>
            <a:ext cx="2697018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15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4 – IZM, FEM., 72A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2541866"/>
            <a:ext cx="6705357" cy="2081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Resultados de Culturas liberados em 05/08.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Discuto caso com equipe UTI: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- Suspensão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Meropeném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+ Vancomicina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- Inicio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Ertapeném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Invention" panose="020B0503020008020204" pitchFamily="34" charset="0"/>
              <a:ea typeface="+mn-ea"/>
              <a:cs typeface="+mn-cs"/>
            </a:endParaRPr>
          </a:p>
        </p:txBody>
      </p:sp>
      <p:pic>
        <p:nvPicPr>
          <p:cNvPr id="5" name="Imagem 4" descr="Cientista olhando para um tubo de ensaio">
            <a:extLst>
              <a:ext uri="{FF2B5EF4-FFF2-40B4-BE49-F238E27FC236}">
                <a16:creationId xmlns:a16="http://schemas.microsoft.com/office/drawing/2014/main" id="{C751B44C-3BF5-5A78-34FA-52F1FDD6D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5"/>
          <a:stretch/>
        </p:blipFill>
        <p:spPr>
          <a:xfrm>
            <a:off x="7959633" y="1568195"/>
            <a:ext cx="2967755" cy="37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7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4 – IZM, FEM., 72A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DA17CE-87C2-E236-AE9A-8EA5E322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305998"/>
              </p:ext>
            </p:extLst>
          </p:nvPr>
        </p:nvGraphicFramePr>
        <p:xfrm>
          <a:off x="1759538" y="1721465"/>
          <a:ext cx="7131615" cy="413325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26323">
                  <a:extLst>
                    <a:ext uri="{9D8B030D-6E8A-4147-A177-3AD203B41FA5}">
                      <a16:colId xmlns:a16="http://schemas.microsoft.com/office/drawing/2014/main" val="1766347889"/>
                    </a:ext>
                  </a:extLst>
                </a:gridCol>
                <a:gridCol w="1450621">
                  <a:extLst>
                    <a:ext uri="{9D8B030D-6E8A-4147-A177-3AD203B41FA5}">
                      <a16:colId xmlns:a16="http://schemas.microsoft.com/office/drawing/2014/main" val="698672438"/>
                    </a:ext>
                  </a:extLst>
                </a:gridCol>
                <a:gridCol w="1402025">
                  <a:extLst>
                    <a:ext uri="{9D8B030D-6E8A-4147-A177-3AD203B41FA5}">
                      <a16:colId xmlns:a16="http://schemas.microsoft.com/office/drawing/2014/main" val="3484695217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1200477518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293976075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Exames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03/08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05/08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07/08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09/08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6290956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Hb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10,4</a:t>
                      </a: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9,9</a:t>
                      </a: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68737373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Leucócitos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14.600 (2%bast)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12.100 (3%bast)</a:t>
                      </a:r>
                      <a:endParaRPr lang="pt-BR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8.800 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7010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627138940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>
                          <a:solidFill>
                            <a:schemeClr val="bg1"/>
                          </a:solidFill>
                          <a:effectLst/>
                        </a:rPr>
                        <a:t>Plaquetas</a:t>
                      </a:r>
                      <a:endParaRPr lang="pt-BR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82838497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Creatinina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1,58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1,79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1,30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31008506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TGO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4491761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TGP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5652324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9,8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16121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5446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4 – IZM, FEM., 72A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5" y="2541866"/>
            <a:ext cx="6435392" cy="1985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Ertapeném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suspenso no 7º dia de terapia, paciente mantida afebril e estável sem DVA desde 05/08, sem recidiva de sintomas.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Desospitalizada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em 13/08, para seguimento ambulatorial.</a:t>
            </a:r>
          </a:p>
        </p:txBody>
      </p:sp>
      <p:pic>
        <p:nvPicPr>
          <p:cNvPr id="2" name="Imagem 1" descr="Médico falando com paciente idoso">
            <a:extLst>
              <a:ext uri="{FF2B5EF4-FFF2-40B4-BE49-F238E27FC236}">
                <a16:creationId xmlns:a16="http://schemas.microsoft.com/office/drawing/2014/main" id="{39FB430C-4884-CCC1-DE59-1EC348003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407" y="2100648"/>
            <a:ext cx="3985055" cy="265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49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17F8EE62-070F-063C-BF13-CE829F971AA0}"/>
              </a:ext>
            </a:extLst>
          </p:cNvPr>
          <p:cNvSpPr/>
          <p:nvPr/>
        </p:nvSpPr>
        <p:spPr>
          <a:xfrm>
            <a:off x="10774703" y="4675017"/>
            <a:ext cx="4843289" cy="4843289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3" name="Imagem 1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E3B0842F-5936-29A7-18FB-0A76A9511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154" y="5633874"/>
            <a:ext cx="3943291" cy="122412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60EEEF5-8BB6-436E-89F0-64BF546F9F10}"/>
              </a:ext>
            </a:extLst>
          </p:cNvPr>
          <p:cNvSpPr txBox="1"/>
          <p:nvPr/>
        </p:nvSpPr>
        <p:spPr>
          <a:xfrm>
            <a:off x="674707" y="579634"/>
            <a:ext cx="10842586" cy="5664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INVANZ (</a:t>
            </a:r>
            <a:r>
              <a:rPr lang="pt-BR" sz="7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ertapeném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sódico). INDICAÇÕES: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tratamento de pacientes com infecções de moderadas a graves causadas por cepas suscetíveis de microrganismos e tratamento empírico inicial anterior à identificação do patógeno causador de infecções intra-abdominais complicadas, infecções da pele e de seus anexos complicadas (incluindo pé diabético), pneumonias adquiridas na comunidade, infecções do trato urinário complicadas (incluindo pielonefrite), infecções pélvicas agudas (incluindo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endomiometrite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pós-parto, abortos sépticos e infecções ginecológicas pós-cirúrgicas), e septicemias bacterianas.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CONTRAINDICAÇÕES: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INVANZ é contraindicado para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pacientes com hipersensibilidade conhecida a qualquer componente do produto ou a outros medicamentos da mesma classe, ou para pessoas que já tenham apresentado reações anafiláticas a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betalactâmicos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Em razão de o cloridrato de lidocaína ser utilizado como diluente, a injeção intramuscular (IM) de INVANZ é contraindicada para pacientes com hipersensibilidade conhecida a anestésicos locais do tipo amida e para pacientes com choque ou bloqueio cardíaco grave (consulte a bula do cloridrato de lidocaína).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PRECAUÇÕES: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há relatos de reações de hipersensibilidade (anafiláticas) graves e eventualmente fatais em pacientes tratados com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betalactâmicos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Essas reações são mais prováveis em indivíduos com histórico de sensibilidade a múltiplos alérgenos. Há relatos de indivíduos com histórico de hipersensibilidade à penicilina que apresentaram reações graves de hipersensibilidade quando tratados com outro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betalactâmico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Antes de iniciar o tratamento com INVANZ, deve-se fazer um levantamento minucioso das reações de hipersensibilidade a penicilinas, cefalosporinas, outros </a:t>
            </a:r>
            <a:r>
              <a:rPr lang="pt-BR" sz="7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betalactâmicos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 alérgenos. Se ocorrer reação alérgica a INVANZ, deve-se interromper o seu uso imediatamente. Reações anafiláticas graves exigem tratamento imediato. A exemplo do que ocorre com outros antibióticos, o uso prolongado de INVANZ pode resultar em supercrescimento de microrganismos não sensíveis.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avaliação contínua da condição dos pacientes é fundamental. Na ocorrência de superinfecção durante o tratamento, deve-se adotar as condutas adequadas.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Há relatos de colite pseudomembranosa com praticamente todos os agentes antibacterianos, incluindo o </a:t>
            </a:r>
            <a:r>
              <a:rPr lang="pt-BR" sz="7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ertapeném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cuja gravidade pode variar de leve a potencialmente fatal.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Portanto, é importante considerar esse diagnóstico em pacientes que apresentarem diarreia posterior à administração de agentes antibacterianos. Os estudos indicaram que a toxina produzida pelo 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Clostridium </a:t>
            </a:r>
            <a:r>
              <a:rPr lang="pt-BR" sz="75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difficile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é uma das principais causas de colite associada a antibióticos.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Deve-se ter cautela ao administrar INVANZ por via IM para evitar a injeção inadvertida do medicamento em um vaso sanguíneo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O cloridrato de lidocaína é utilizado como diluente da formulação IM de INVANZ (consulte a bula do cloridrato de lidocaína). Não há estudos adequados e bem controlados em grávidas, por isso, INVANZ só deve ser utilizado durante a gravidez se o benefício potencial justificar o possível risco para a mãe e o feto.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 </a:t>
            </a:r>
            <a:r>
              <a:rPr lang="pt-BR" sz="75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ertapeném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é excretado no leite materno. Portanto, deve-se ter cautela ao administrar INVANZ a nutrizes.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 estudos clínicos, a eficácia e o perfil de segurança de INVANZ em idosos (</a:t>
            </a:r>
            <a:r>
              <a:rPr lang="pt-BR" sz="75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≥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65 anos de idade) foram comparáveis aos observados em pacientes mais jovens (&lt; 65 anos). Como não há dados disponíveis sobre crianças com menos de 3 meses de idade, INVANZ não é recomendado nessa faixa etária.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INTERAÇÕES MEDICAMENTOSAS: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não há necessidade de ajuste posológico quando o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ertapeném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é administrado com a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probenecida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Uma vez que o efeito sobre a meia-vida é pequeno, não se recomenda a administração concomitante com a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probenecida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para aumentar a meia-vida do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ertapeném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Estudos 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vitro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indicam que o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ertapeném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não inibe o transporte da digoxina ou da vimblastina mediado pela glicoproteína P, nem é um substrato desse transporte. Estudos 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 vitro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em microssomos hepáticos humanos indicaram que o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ertapeném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não inibe o metabolismo mediado por nenhuma das 6 principais isoenzimas do citocromo P-450 (CYP): 1A2, 2C9, 2C19, 2D6, 2E1 e 3A4. É improvável que ocorram interações medicamentosas por inibição do </a:t>
            </a:r>
            <a:r>
              <a:rPr lang="pt-BR" sz="75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clearance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mediado pela glicoproteína P ou pelo CYP. Com exceção do estudo com a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probenecida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não foram conduzidos estudos específicos de interação medicamentosa clínica.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REAÇÕES ADVERSAS: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 seguintes experiências adversas pós-comercialização foram relatadas: 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sistema imunológico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anafilaxia, incluindo reações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anafilactoides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(muito raro); 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desordem do sistema nervoso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alucinações (muito raro) e encefalopatia; e 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distúrbios de pele e tecidos subcutâneos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pustulose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exantemática generalizada aguda (PEGA) e vasculite de hipersensibilidade. A lista completa de eventos adversos relatados em estudos clínicos encontra-se na bula.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POSOLOGIA E ADMINISTRAÇÃO: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dose usual para pacientes a partir dos 13 anos de idade é de 1 g, 1 vez ao dia. A dose usual para pacientes entre 3 meses e 12 anos de idade é de 15 mg/kg, 2 vezes ao dia (não exceder 1 g/dia). INVANZ pode ser administrado por infusão intravenosa (IV), com duração superior a 30 minutos, ou por IM. A administração IM pode ser utilizada como alternativa à administração intravenosa para o tratamento de infecções às quais a terapia IM é adequada. A duração usual do tratamento é de 3 a 14 dias, entretanto, varia de acordo com o tipo de infecção e o(s) patógeno(s) causador(es). Quando houver indicação clínica e for observada melhora clínica, o paciente pode passar a receber um antimicrobiano adequado por via oral. </a:t>
            </a:r>
            <a:r>
              <a:rPr lang="pt-BR" sz="75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Pacientes com insuficiência renal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INVANZ pode ser utilizado para o tratamento de infecções em pacientes com insuficiência renal. Não há necessidade de ajuste posológico para pacientes com </a:t>
            </a:r>
            <a:r>
              <a:rPr lang="pt-BR" sz="75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clearance</a:t>
            </a:r>
            <a:r>
              <a:rPr lang="pt-BR" sz="75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 creatinina (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ClCr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&gt; 30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mL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/min/1,73 m</a:t>
            </a:r>
            <a:r>
              <a:rPr lang="pt-BR" sz="75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Pacientes com insuficiência renal avançada (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ClCr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≤ 30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mL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/min/1,73 m</a:t>
            </a:r>
            <a:r>
              <a:rPr lang="pt-BR" sz="75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), inclusive aqueles em hemodiálise, devem receber 500 mg/dia. </a:t>
            </a:r>
            <a:r>
              <a:rPr lang="pt-BR" sz="750" i="1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Pacientes em hemodiálise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quando pacientes em hemodiálise recebem a dose diária recomendada de 500 mg de INVANZ até 6 horas antes da hemodiálise, recomenda-se a administração de uma dose suplementar de 150 mg após a sessão de hemodiálise. Se INVANZ for administrado no mínimo 6 horas antes da hemodiálise, não há necessidade de dose suplementar. Não há dados de pacientes submetidos a diálise peritoneal ou </a:t>
            </a:r>
            <a:r>
              <a:rPr lang="pt-BR" sz="75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hemofiltração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Não há dados clínicos sobre pacientes pediátricos em hemodiálise. Não se recomenda o ajuste posológico para pacientes com insuficiência hepática. A dose recomendada de INVANZ pode ser administrada independentemente da idade ou do sexo.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 informações detalhadas sobre administração e preparo das doses para administração intravenosa ou intramuscular, recomenda-se a leitura da bula completa de INVANZ. VENDA SOB PRESCRIÇÃO MÉDICA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pt-BR" sz="75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REGISTRO MS: </a:t>
            </a:r>
            <a:r>
              <a:rPr lang="pt-BR" sz="75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1.0171.0224. MB100522. </a:t>
            </a:r>
          </a:p>
          <a:p>
            <a:pPr algn="just"/>
            <a:endParaRPr lang="pt-BR" sz="75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l"/>
            <a:r>
              <a:rPr lang="pt-BR" sz="1400" b="0" i="0" u="none" strike="noStrike" baseline="0" dirty="0">
                <a:latin typeface="HelveticaNeueLTStd-LtCn"/>
              </a:rPr>
              <a:t>Ressaltamos que INVANZ é contraindicado para pacientes com hipersensibilidade conhecida a qualquer componente do produto ou a outros medicamentos da mesma classe, ou pacientes que já tenham apresentado reações anafiláticas a </a:t>
            </a:r>
            <a:r>
              <a:rPr lang="pt-BR" sz="1400" b="0" i="0" u="none" strike="noStrike" baseline="0" dirty="0" err="1">
                <a:latin typeface="HelveticaNeueLTStd-LtCn"/>
              </a:rPr>
              <a:t>betalactâmicos</a:t>
            </a:r>
            <a:r>
              <a:rPr lang="pt-BR" sz="1400" b="0" i="0" u="none" strike="noStrike" baseline="0" dirty="0">
                <a:latin typeface="HelveticaNeueLTStd-LtCn"/>
              </a:rPr>
              <a:t>. A </a:t>
            </a:r>
            <a:r>
              <a:rPr lang="pt-BR" sz="1400" b="0" i="0" u="none" strike="noStrike" baseline="0" dirty="0" err="1">
                <a:latin typeface="HelveticaNeueLTStd-LtCn"/>
              </a:rPr>
              <a:t>probenecida</a:t>
            </a:r>
            <a:r>
              <a:rPr lang="pt-BR" sz="1400" b="0" i="0" u="none" strike="noStrike" baseline="0" dirty="0">
                <a:latin typeface="HelveticaNeueLTStd-LtCn"/>
              </a:rPr>
              <a:t>, quando em uso concomitante, inibe a excreção renal do </a:t>
            </a:r>
            <a:r>
              <a:rPr lang="pt-BR" sz="1400" b="0" i="0" u="none" strike="noStrike" baseline="0" dirty="0" err="1">
                <a:latin typeface="HelveticaNeueLTStd-LtCn"/>
              </a:rPr>
              <a:t>ertapeném</a:t>
            </a:r>
            <a:r>
              <a:rPr lang="pt-BR" sz="1400" b="0" i="0" u="none" strike="noStrike" baseline="0" dirty="0">
                <a:latin typeface="HelveticaNeueLTStd-LtCn"/>
              </a:rPr>
              <a:t> com aumento da sua meia-vida.</a:t>
            </a:r>
          </a:p>
          <a:p>
            <a:pPr algn="l"/>
            <a:r>
              <a:rPr lang="pt-BR" sz="1400" b="0" i="0" u="none" strike="noStrike" baseline="0" dirty="0">
                <a:latin typeface="HelveticaNeueLTStd-LtCn"/>
              </a:rPr>
              <a:t>INVANZ é um medicamento. Durante seu uso, não dirija veículos ou opere máquinas, pois sua agilidade e atenção podem estar prejudicadas.</a:t>
            </a:r>
          </a:p>
          <a:p>
            <a:pPr algn="ctr"/>
            <a:endParaRPr lang="pt-BR" sz="794" dirty="0">
              <a:latin typeface="Invention" panose="020B0503020008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794" dirty="0">
              <a:latin typeface="Invention" panose="020B0503020008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pt-BR" sz="794" dirty="0">
              <a:latin typeface="Invention" panose="020B0503020008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pt-BR" sz="794" dirty="0"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Antes de prescrever o produto, recomendamos a leitura da bula completa para informações detalhadas.</a:t>
            </a:r>
          </a:p>
          <a:p>
            <a:pPr algn="ctr">
              <a:lnSpc>
                <a:spcPct val="107000"/>
              </a:lnSpc>
              <a:spcAft>
                <a:spcPts val="706"/>
              </a:spcAft>
            </a:pPr>
            <a:r>
              <a:rPr lang="pt-BR" sz="794" dirty="0"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PERSISTIREM OS SINTOMAS, O MÉDICO DEVERÁ SER CONSULTADO.</a:t>
            </a:r>
          </a:p>
          <a:p>
            <a:pPr algn="ctr">
              <a:lnSpc>
                <a:spcPct val="107000"/>
              </a:lnSpc>
              <a:spcAft>
                <a:spcPts val="706"/>
              </a:spcAft>
            </a:pPr>
            <a:r>
              <a:rPr lang="pt-BR" sz="794" dirty="0"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exclusiva para profissionais de saúde habilitados a prescrever ou dispensar medicamentos.</a:t>
            </a:r>
          </a:p>
          <a:p>
            <a:pPr algn="ctr">
              <a:lnSpc>
                <a:spcPct val="107000"/>
              </a:lnSpc>
              <a:spcAft>
                <a:spcPts val="706"/>
              </a:spcAft>
            </a:pPr>
            <a:r>
              <a:rPr lang="pt-BR" sz="794" dirty="0"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Copyright © 2023 Merck &amp; Co., Inc., </a:t>
            </a:r>
            <a:r>
              <a:rPr lang="pt-BR" sz="794" dirty="0" err="1"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Rahway</a:t>
            </a:r>
            <a:r>
              <a:rPr lang="pt-BR" sz="794" dirty="0"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NJ, EUA, e suas afiliadas. Todos os direitos reservados.</a:t>
            </a:r>
          </a:p>
          <a:p>
            <a:pPr algn="ctr">
              <a:lnSpc>
                <a:spcPct val="107000"/>
              </a:lnSpc>
              <a:spcAft>
                <a:spcPts val="706"/>
              </a:spcAft>
            </a:pPr>
            <a:r>
              <a:rPr lang="pt-BR" sz="794" dirty="0">
                <a:latin typeface="Invention" panose="020B0503020008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BR-CAR-00264 PRODUZIDO EM FEVEREIRO/2023 VÁLIDO POR 2 ANOS</a:t>
            </a:r>
            <a:endParaRPr lang="pt-BR" sz="794" dirty="0">
              <a:latin typeface="Invention" panose="020B0503020008020204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BE959B7E-5095-AFF2-3AB6-0FD082F3D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68020" y="5858336"/>
            <a:ext cx="1436133" cy="538551"/>
          </a:xfrm>
          <a:prstGeom prst="rect">
            <a:avLst/>
          </a:prstGeom>
        </p:spPr>
      </p:pic>
      <p:pic>
        <p:nvPicPr>
          <p:cNvPr id="2" name="Imagem 1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8DAC183B-D94B-40D4-D680-4406B0133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7" y="6127611"/>
            <a:ext cx="24638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015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95A26-340E-8541-7D2B-92F95C6985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pt-BR" sz="6000" b="1" dirty="0">
                <a:solidFill>
                  <a:srgbClr val="008D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Obrigado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D2D7EF-84E3-B505-C862-C2FFD7226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0BE76E6-7548-4C73-46CB-76AC0AFA4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667" y="1569635"/>
            <a:ext cx="3718730" cy="371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19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1 – BLAR, FEM., 33A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1514218"/>
            <a:ext cx="7985517" cy="4392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BLAR, sexo feminino, 33 anos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  <a:t>ATUAL: Paciente jovem e sem comorbidades conhecidas, com ITU de Repetição há cerca de 2 anos, que associa a vida sexual com novo parceiro e aumento da carga de trabalho.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  <a:t>AP: Nega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  <a:t>MUC: Nega</a:t>
            </a:r>
            <a:b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</a:b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  <a:t>* Fez uso de </a:t>
            </a:r>
            <a:r>
              <a:rPr lang="pt-BR" sz="180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  <a:t>Ciprofloxacino</a:t>
            </a: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  <a:t> 500mg VO por 5 dias há um mês (SIC) por ITU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Invention" panose="020B0503020008020204" pitchFamily="34" charset="0"/>
              </a:rPr>
              <a:t>Refere 4 episódios de ITU nos últimos 8 meses</a:t>
            </a:r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Invention" panose="020B0503020008020204" pitchFamily="34" charset="0"/>
            </a:endParaRPr>
          </a:p>
        </p:txBody>
      </p:sp>
      <p:pic>
        <p:nvPicPr>
          <p:cNvPr id="25" name="Imagem 24" descr="Mulher de serviços de emergência">
            <a:extLst>
              <a:ext uri="{FF2B5EF4-FFF2-40B4-BE49-F238E27FC236}">
                <a16:creationId xmlns:a16="http://schemas.microsoft.com/office/drawing/2014/main" id="{BC5D72BD-3D8B-8029-E3C2-5D3A8076B0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0" r="22369"/>
          <a:stretch/>
        </p:blipFill>
        <p:spPr>
          <a:xfrm>
            <a:off x="8985968" y="1514218"/>
            <a:ext cx="2429692" cy="297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61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2C5CF-8DBE-4CDE-AF5D-606DED816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dirty="0"/>
              <a:t>ITU RECORRENTE</a:t>
            </a:r>
            <a:r>
              <a:rPr lang="pt-BR" baseline="30000" dirty="0"/>
              <a:t>1</a:t>
            </a:r>
            <a:r>
              <a:rPr lang="pt-BR" dirty="0"/>
              <a:t> 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965F9F10-D055-41B1-AA55-E460046F4FCE}"/>
              </a:ext>
            </a:extLst>
          </p:cNvPr>
          <p:cNvSpPr txBox="1">
            <a:spLocks/>
          </p:cNvSpPr>
          <p:nvPr/>
        </p:nvSpPr>
        <p:spPr>
          <a:xfrm>
            <a:off x="784014" y="1514218"/>
            <a:ext cx="9685866" cy="1020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pt-BR" sz="1800" dirty="0">
                <a:solidFill>
                  <a:srgbClr val="404040"/>
                </a:solidFill>
              </a:rPr>
              <a:t>Definição: 3 episódios no último ano, ou 2 episódios nos últimos 6 meses.</a:t>
            </a:r>
          </a:p>
          <a:p>
            <a:pPr>
              <a:lnSpc>
                <a:spcPct val="150000"/>
              </a:lnSpc>
              <a:buSzPct val="120000"/>
              <a:buBlip>
                <a:blip r:embed="rId3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ITU baixa ou alta (pielonefrite de repetição sugere etiologia complicada).</a:t>
            </a:r>
            <a:endParaRPr lang="pt-BR" sz="2000" dirty="0">
              <a:solidFill>
                <a:srgbClr val="404040"/>
              </a:solidFill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FF8EB7A-0AA6-CCCE-A141-7EBD85C39B5C}"/>
              </a:ext>
            </a:extLst>
          </p:cNvPr>
          <p:cNvSpPr txBox="1"/>
          <p:nvPr/>
        </p:nvSpPr>
        <p:spPr>
          <a:xfrm>
            <a:off x="784014" y="6076957"/>
            <a:ext cx="8094810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7144" defTabSz="685783">
              <a:defRPr/>
            </a:pPr>
            <a:r>
              <a:rPr lang="pt-BR" sz="800" noProof="1">
                <a:solidFill>
                  <a:srgbClr val="404040"/>
                </a:solidFill>
                <a:latin typeface="+mj-lt"/>
                <a:cs typeface="Calibri" panose="020F0502020204030204" pitchFamily="34" charset="0"/>
              </a:rPr>
              <a:t>Adaptado de EAU Pocket Guidelines.</a:t>
            </a:r>
            <a:r>
              <a:rPr lang="pt-BR" sz="800" baseline="30000" noProof="1">
                <a:solidFill>
                  <a:srgbClr val="404040"/>
                </a:solidFill>
                <a:latin typeface="+mj-lt"/>
                <a:cs typeface="Calibri" panose="020F0502020204030204" pitchFamily="34" charset="0"/>
              </a:rPr>
              <a:t>1</a:t>
            </a:r>
          </a:p>
          <a:p>
            <a:pPr marL="7144" indent="0" defTabSz="685783">
              <a:spcBef>
                <a:spcPts val="0"/>
              </a:spcBef>
              <a:buNone/>
              <a:defRPr/>
            </a:pPr>
            <a:endParaRPr lang="pt-BR" sz="800" b="1" noProof="1">
              <a:solidFill>
                <a:srgbClr val="404040"/>
              </a:solidFill>
              <a:latin typeface="+mj-lt"/>
              <a:cs typeface="Calibri" panose="020F0502020204030204" pitchFamily="34" charset="0"/>
            </a:endParaRPr>
          </a:p>
          <a:p>
            <a:pPr marL="7144" indent="0" defTabSz="685783">
              <a:spcBef>
                <a:spcPts val="0"/>
              </a:spcBef>
              <a:buNone/>
              <a:defRPr/>
            </a:pPr>
            <a:r>
              <a:rPr lang="pt-BR" sz="800" b="1" noProof="1">
                <a:solidFill>
                  <a:srgbClr val="404040"/>
                </a:solidFill>
                <a:latin typeface="+mj-lt"/>
                <a:cs typeface="Calibri" panose="020F0502020204030204" pitchFamily="34" charset="0"/>
              </a:rPr>
              <a:t>1. </a:t>
            </a:r>
            <a:r>
              <a:rPr lang="pt-BR" sz="800" noProof="1">
                <a:solidFill>
                  <a:srgbClr val="404040"/>
                </a:solidFill>
                <a:latin typeface="+mj-lt"/>
                <a:cs typeface="Calibri" panose="020F0502020204030204" pitchFamily="34" charset="0"/>
              </a:rPr>
              <a:t>EAU Guidelines. Urological Infections. Disponível em: https://uroweb.org/guidelines/urological-infections. Acessado em 13 de fevereiro de 2023.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E30F559-658D-D85D-D3D3-6D591C994BFB}"/>
              </a:ext>
            </a:extLst>
          </p:cNvPr>
          <p:cNvSpPr txBox="1">
            <a:spLocks/>
          </p:cNvSpPr>
          <p:nvPr/>
        </p:nvSpPr>
        <p:spPr>
          <a:xfrm>
            <a:off x="8165592" y="2826438"/>
            <a:ext cx="3401568" cy="2990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dirty="0">
                <a:solidFill>
                  <a:srgbClr val="404040"/>
                </a:solidFill>
              </a:rPr>
              <a:t>DIAGNÓSTICO: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lang="pt-BR" sz="1800" dirty="0">
                <a:solidFill>
                  <a:srgbClr val="404040"/>
                </a:solidFill>
              </a:rPr>
              <a:t>Urocultura.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i="1" dirty="0">
                <a:solidFill>
                  <a:srgbClr val="00857C"/>
                </a:solidFill>
              </a:rPr>
              <a:t>Casos atípicos:</a:t>
            </a: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Cistoscopia.</a:t>
            </a: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Imagem (US, TC).</a:t>
            </a: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r>
              <a:rPr lang="pt-BR" sz="1800" dirty="0">
                <a:solidFill>
                  <a:srgbClr val="404040"/>
                </a:solidFill>
              </a:rPr>
              <a:t>Neoplasia, </a:t>
            </a:r>
            <a:r>
              <a:rPr lang="pt-BR" sz="1800" dirty="0" err="1">
                <a:solidFill>
                  <a:srgbClr val="404040"/>
                </a:solidFill>
              </a:rPr>
              <a:t>nefrolitíase</a:t>
            </a:r>
            <a:r>
              <a:rPr lang="pt-BR" sz="1800" dirty="0">
                <a:solidFill>
                  <a:srgbClr val="404040"/>
                </a:solidFill>
              </a:rPr>
              <a:t>, cistite intersticial, obstrução do fluxo urinário.</a:t>
            </a: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endParaRPr lang="pt-BR" sz="1800" dirty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endParaRPr lang="pt-BR" sz="2000" dirty="0">
              <a:solidFill>
                <a:srgbClr val="404040"/>
              </a:solidFill>
            </a:endParaRP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29602306-3511-1894-AFCA-B174B5404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507218"/>
              </p:ext>
            </p:extLst>
          </p:nvPr>
        </p:nvGraphicFramePr>
        <p:xfrm>
          <a:off x="937732" y="2935467"/>
          <a:ext cx="7081556" cy="2873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216">
                  <a:extLst>
                    <a:ext uri="{9D8B030D-6E8A-4147-A177-3AD203B41FA5}">
                      <a16:colId xmlns:a16="http://schemas.microsoft.com/office/drawing/2014/main" val="1556891918"/>
                    </a:ext>
                  </a:extLst>
                </a:gridCol>
                <a:gridCol w="3963340">
                  <a:extLst>
                    <a:ext uri="{9D8B030D-6E8A-4147-A177-3AD203B41FA5}">
                      <a16:colId xmlns:a16="http://schemas.microsoft.com/office/drawing/2014/main" val="2049879589"/>
                    </a:ext>
                  </a:extLst>
                </a:gridCol>
              </a:tblGrid>
              <a:tr h="34800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FATORES DE RISCO</a:t>
                      </a:r>
                    </a:p>
                  </a:txBody>
                  <a:tcPr marL="66686" marR="66686" marT="33343" marB="33343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8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7263259"/>
                  </a:ext>
                </a:extLst>
              </a:tr>
              <a:tr h="353741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Mulher jovem/pré-menopausa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+mj-lt"/>
                          <a:cs typeface="Calibri" panose="020F0502020204030204" pitchFamily="34" charset="0"/>
                        </a:rPr>
                        <a:t>Mulher idosa/pós-menopausa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D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374538"/>
                  </a:ext>
                </a:extLst>
              </a:tr>
              <a:tr h="320159"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Vida sexual ativa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Histórico de ITU antes da menopausa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068436"/>
                  </a:ext>
                </a:extLst>
              </a:tr>
              <a:tr h="319000"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Uso de espermicida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Incontinência urinária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650384"/>
                  </a:ext>
                </a:extLst>
              </a:tr>
              <a:tr h="319000"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Parceiro sexual novo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Vaginite atrófica devido a déficit hormonal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535989"/>
                  </a:ext>
                </a:extLst>
              </a:tr>
              <a:tr h="319000"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Mãe com histórico de ITU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Cistocele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124970"/>
                  </a:ext>
                </a:extLst>
              </a:tr>
              <a:tr h="319000"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Histórico de ITU durante a infância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Aumento do volume de urina pós-esvaziamento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425215"/>
                  </a:ext>
                </a:extLst>
              </a:tr>
              <a:tr h="575582">
                <a:tc>
                  <a:txBody>
                    <a:bodyPr/>
                    <a:lstStyle/>
                    <a:p>
                      <a:pPr algn="l"/>
                      <a:endParaRPr lang="pt-BR" sz="1200" dirty="0">
                        <a:latin typeface="+mj-lt"/>
                        <a:cs typeface="Calibri" panose="020F0502020204030204" pitchFamily="34" charset="0"/>
                      </a:endParaRP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>
                          <a:latin typeface="+mj-lt"/>
                          <a:cs typeface="Calibri" panose="020F0502020204030204" pitchFamily="34" charset="0"/>
                        </a:rPr>
                        <a:t>Cateter urinário e estado funcional deteriorado em mulheres idosas em asilo</a:t>
                      </a:r>
                    </a:p>
                  </a:txBody>
                  <a:tcPr marL="87001" marR="87001" marT="43499" marB="43499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0477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5920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1 – BLAR, FEM., 33A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4" y="2150404"/>
            <a:ext cx="7985517" cy="2888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Paciente dá entrada no Hospital via Pronto-Atendimento, com novo quadro de disúria e polaciúria há dois dias. Nega corrimento vaginal associado.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Associa ao quadro febre de até 38,7ºC há 1 dia e queixa de dor lombar a direita.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Coletados exames laboratoriais no PS e observado:</a:t>
            </a:r>
          </a:p>
        </p:txBody>
      </p:sp>
      <p:pic>
        <p:nvPicPr>
          <p:cNvPr id="2" name="Imagem 1" descr="Mulher deitada de barriga para baixo na cama&#10;&#10;Descrição gerada automaticamente com confiança baixa">
            <a:extLst>
              <a:ext uri="{FF2B5EF4-FFF2-40B4-BE49-F238E27FC236}">
                <a16:creationId xmlns:a16="http://schemas.microsoft.com/office/drawing/2014/main" id="{F88AB6BF-ACA8-02C9-AC52-5535BB086A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1"/>
          <a:stretch/>
        </p:blipFill>
        <p:spPr>
          <a:xfrm>
            <a:off x="8816429" y="1901600"/>
            <a:ext cx="2685289" cy="30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12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1 – BLAR, FEM., 33A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57F54353-AE04-8657-BE0A-2A4426FA3ABF}"/>
              </a:ext>
            </a:extLst>
          </p:cNvPr>
          <p:cNvSpPr txBox="1">
            <a:spLocks/>
          </p:cNvSpPr>
          <p:nvPr/>
        </p:nvSpPr>
        <p:spPr>
          <a:xfrm>
            <a:off x="8165592" y="2976920"/>
            <a:ext cx="3401568" cy="2990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b="1" dirty="0">
                <a:solidFill>
                  <a:srgbClr val="404040"/>
                </a:solidFill>
              </a:rPr>
              <a:t>USG de Rins e Vias Urinárias 22/01:  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dirty="0">
                <a:solidFill>
                  <a:srgbClr val="404040"/>
                </a:solidFill>
              </a:rPr>
              <a:t>Áreas periféricas </a:t>
            </a:r>
            <a:r>
              <a:rPr lang="pt-BR" sz="1800" dirty="0" err="1">
                <a:solidFill>
                  <a:srgbClr val="404040"/>
                </a:solidFill>
              </a:rPr>
              <a:t>hipocontrastantes</a:t>
            </a:r>
            <a:r>
              <a:rPr lang="pt-BR" sz="1800" dirty="0">
                <a:solidFill>
                  <a:srgbClr val="404040"/>
                </a:solidFill>
              </a:rPr>
              <a:t> no parênquima renal direito. Os achados podem estar relacionados a processo inflamatório/infeccioso (pielonefrite aguda)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pt-BR" sz="1800" dirty="0">
                <a:solidFill>
                  <a:srgbClr val="404040"/>
                </a:solidFill>
              </a:rPr>
              <a:t>Urina tipo I 22/01</a:t>
            </a:r>
            <a:br>
              <a:rPr lang="pt-BR" sz="1800" dirty="0">
                <a:solidFill>
                  <a:srgbClr val="404040"/>
                </a:solidFill>
              </a:rPr>
            </a:br>
            <a:r>
              <a:rPr lang="pt-BR" sz="1800" dirty="0">
                <a:solidFill>
                  <a:srgbClr val="404040"/>
                </a:solidFill>
              </a:rPr>
              <a:t>Leucócitos &gt; 1milhão</a:t>
            </a:r>
            <a:br>
              <a:rPr lang="pt-BR" sz="1800" dirty="0">
                <a:solidFill>
                  <a:srgbClr val="404040"/>
                </a:solidFill>
              </a:rPr>
            </a:br>
            <a:r>
              <a:rPr lang="pt-BR" sz="1800" dirty="0">
                <a:solidFill>
                  <a:srgbClr val="404040"/>
                </a:solidFill>
              </a:rPr>
              <a:t>Hemácias 22mil</a:t>
            </a:r>
            <a:br>
              <a:rPr lang="pt-BR" sz="1800" dirty="0">
                <a:solidFill>
                  <a:srgbClr val="404040"/>
                </a:solidFill>
              </a:rPr>
            </a:br>
            <a:r>
              <a:rPr lang="pt-BR" sz="1800" dirty="0">
                <a:solidFill>
                  <a:srgbClr val="404040"/>
                </a:solidFill>
              </a:rPr>
              <a:t>Nitrito positivo</a:t>
            </a: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endParaRPr lang="pt-BR" sz="1800" dirty="0">
              <a:solidFill>
                <a:srgbClr val="404040"/>
              </a:solidFill>
            </a:endParaRPr>
          </a:p>
          <a:p>
            <a:pPr>
              <a:lnSpc>
                <a:spcPct val="150000"/>
              </a:lnSpc>
              <a:buBlip>
                <a:blip r:embed="rId3"/>
              </a:buBlip>
              <a:defRPr/>
            </a:pPr>
            <a:endParaRPr lang="pt-BR" sz="2000" dirty="0">
              <a:solidFill>
                <a:srgbClr val="404040"/>
              </a:solidFill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9DA17CE-87C2-E236-AE9A-8EA5E322B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838089"/>
              </p:ext>
            </p:extLst>
          </p:nvPr>
        </p:nvGraphicFramePr>
        <p:xfrm>
          <a:off x="753762" y="1721465"/>
          <a:ext cx="7131615" cy="413325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26323">
                  <a:extLst>
                    <a:ext uri="{9D8B030D-6E8A-4147-A177-3AD203B41FA5}">
                      <a16:colId xmlns:a16="http://schemas.microsoft.com/office/drawing/2014/main" val="1766347889"/>
                    </a:ext>
                  </a:extLst>
                </a:gridCol>
                <a:gridCol w="1450621">
                  <a:extLst>
                    <a:ext uri="{9D8B030D-6E8A-4147-A177-3AD203B41FA5}">
                      <a16:colId xmlns:a16="http://schemas.microsoft.com/office/drawing/2014/main" val="698672438"/>
                    </a:ext>
                  </a:extLst>
                </a:gridCol>
                <a:gridCol w="1402025">
                  <a:extLst>
                    <a:ext uri="{9D8B030D-6E8A-4147-A177-3AD203B41FA5}">
                      <a16:colId xmlns:a16="http://schemas.microsoft.com/office/drawing/2014/main" val="3484695217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1200477518"/>
                    </a:ext>
                  </a:extLst>
                </a:gridCol>
                <a:gridCol w="1426323">
                  <a:extLst>
                    <a:ext uri="{9D8B030D-6E8A-4147-A177-3AD203B41FA5}">
                      <a16:colId xmlns:a16="http://schemas.microsoft.com/office/drawing/2014/main" val="293976075"/>
                    </a:ext>
                  </a:extLst>
                </a:gridCol>
              </a:tblGrid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Exames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22/01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36290956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Hb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15,1</a:t>
                      </a:r>
                      <a:endParaRPr lang="pt-BR" dirty="0">
                        <a:effectLst/>
                      </a:endParaRPr>
                    </a:p>
                  </a:txBody>
                  <a:tcPr marL="95250" marR="95250" marT="95250" marB="95250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95250" marR="95250" marT="95250" marB="95250" anchor="ctr"/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95250" marR="95250" marT="95250" marB="95250" anchor="ctr"/>
                </a:tc>
                <a:extLst>
                  <a:ext uri="{0D108BD9-81ED-4DB2-BD59-A6C34878D82A}">
                    <a16:rowId xmlns:a16="http://schemas.microsoft.com/office/drawing/2014/main" val="668737373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Leucócitos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18,53 (4%bast)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627138940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Plaquetas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216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82838497"/>
                  </a:ext>
                </a:extLst>
              </a:tr>
              <a:tr h="590106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Creatinina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1,62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31008506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UR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118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2744917616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TGP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21</a:t>
                      </a:r>
                      <a:endParaRPr lang="pt-BR" b="0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565232404"/>
                  </a:ext>
                </a:extLst>
              </a:tr>
              <a:tr h="49217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PCR</a:t>
                      </a:r>
                      <a:endParaRPr lang="pt-BR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0" marR="95250" marT="95250" marB="95250" anchor="ctr">
                    <a:solidFill>
                      <a:srgbClr val="00857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15,38</a:t>
                      </a: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algn="ctr" rtl="0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pt-BR" dirty="0">
                        <a:effectLst/>
                      </a:endParaRP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3161218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0118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51345207-0A30-EE9F-E749-8DAA3CAE2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014" y="611766"/>
            <a:ext cx="10296525" cy="561049"/>
          </a:xfrm>
        </p:spPr>
        <p:txBody>
          <a:bodyPr>
            <a:normAutofit/>
          </a:bodyPr>
          <a:lstStyle/>
          <a:p>
            <a:r>
              <a:rPr lang="pt-BR" sz="3200" dirty="0"/>
              <a:t>CASO CLÍNICO 1 – BLAR, FEM., 33A</a:t>
            </a:r>
            <a:endParaRPr lang="pt-BR" sz="3100" dirty="0">
              <a:solidFill>
                <a:srgbClr val="00857C"/>
              </a:solidFill>
              <a:latin typeface="Invention" panose="020B0503020008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A2C741A9-763A-94EC-C31D-780EFDC5C394}"/>
              </a:ext>
            </a:extLst>
          </p:cNvPr>
          <p:cNvSpPr txBox="1">
            <a:spLocks/>
          </p:cNvSpPr>
          <p:nvPr/>
        </p:nvSpPr>
        <p:spPr>
          <a:xfrm>
            <a:off x="784015" y="2380572"/>
            <a:ext cx="7606950" cy="3526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Coletada Urocultura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Optado por internação em enfermaria com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ceftriaxone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 1g EV 12/12h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No 3º dia de antimicrobianos, paciente mantém quadro febril diário de até 38,2ºC e dor lombar importante + disúria.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Pct val="120000"/>
              <a:buFont typeface="Arial" panose="020B0604020202020204" pitchFamily="34" charset="0"/>
              <a:buBlip>
                <a:blip r:embed="rId3"/>
              </a:buBlip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Invention" panose="020B0503020008020204" pitchFamily="34" charset="0"/>
                <a:ea typeface="+mn-ea"/>
                <a:cs typeface="+mn-cs"/>
              </a:rPr>
              <a:t>Obtido resultado de cultura coletado na admissão: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EFBF60C-0F4E-EB68-3E4E-BD5371A42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67" y="1924813"/>
            <a:ext cx="2697018" cy="269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9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86E9984C-D9C1-4F80-9E7F-4BE9EC36793D}"/>
              </a:ext>
            </a:extLst>
          </p:cNvPr>
          <p:cNvSpPr txBox="1"/>
          <p:nvPr/>
        </p:nvSpPr>
        <p:spPr>
          <a:xfrm>
            <a:off x="11963526" y="6651679"/>
            <a:ext cx="95956" cy="138335"/>
          </a:xfrm>
          <a:prstGeom prst="rect">
            <a:avLst/>
          </a:prstGeom>
        </p:spPr>
        <p:txBody>
          <a:bodyPr vert="horz" wrap="square" lIns="0" tIns="21808" rIns="0" bIns="0" rtlCol="0">
            <a:spAutoFit/>
          </a:bodyPr>
          <a:lstStyle/>
          <a:p>
            <a:pPr marL="17446" marR="0" lvl="0" indent="0" algn="l" defTabSz="914400" rtl="0" eaLnBrk="1" fontAlgn="auto" latinLnBrk="0" hangingPunct="1">
              <a:lnSpc>
                <a:spcPct val="100000"/>
              </a:lnSpc>
              <a:spcBef>
                <a:spcPts val="1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756" b="0" i="0" u="none" strike="noStrike" kern="1200" cap="none" spc="0" normalizeH="0" baseline="0" noProof="0" dirty="0">
              <a:ln>
                <a:noFill/>
              </a:ln>
              <a:solidFill>
                <a:srgbClr val="0C2340"/>
              </a:solidFill>
              <a:effectLst/>
              <a:uLnTx/>
              <a:uFillTx/>
              <a:latin typeface="Invention"/>
              <a:ea typeface="+mn-ea"/>
              <a:cs typeface="Invention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EC704EA-AD92-70D0-B63E-C71D158E86C1}"/>
              </a:ext>
            </a:extLst>
          </p:cNvPr>
          <p:cNvSpPr/>
          <p:nvPr/>
        </p:nvSpPr>
        <p:spPr>
          <a:xfrm>
            <a:off x="9866676" y="-757285"/>
            <a:ext cx="3860198" cy="3860198"/>
          </a:xfrm>
          <a:prstGeom prst="ellipse">
            <a:avLst/>
          </a:prstGeom>
          <a:noFill/>
          <a:ln w="38100">
            <a:solidFill>
              <a:srgbClr val="E48C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0B7519-CCAC-B610-986A-DA0FD3380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" t="3473"/>
          <a:stretch/>
        </p:blipFill>
        <p:spPr>
          <a:xfrm>
            <a:off x="1469076" y="495759"/>
            <a:ext cx="8362764" cy="57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71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48C36"/>
      </a:accent1>
      <a:accent2>
        <a:srgbClr val="00857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Invention"/>
        <a:ea typeface=""/>
        <a:cs typeface=""/>
      </a:majorFont>
      <a:minorFont>
        <a:latin typeface="Invention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2C53CBD52B8854AA36498D41F9F1CE3" ma:contentTypeVersion="14" ma:contentTypeDescription="Crie um novo documento." ma:contentTypeScope="" ma:versionID="a10898b87aa19882e1c4a5b25f0a0526">
  <xsd:schema xmlns:xsd="http://www.w3.org/2001/XMLSchema" xmlns:xs="http://www.w3.org/2001/XMLSchema" xmlns:p="http://schemas.microsoft.com/office/2006/metadata/properties" xmlns:ns2="c2901fc2-db08-4cf0-930c-069982ea7a57" xmlns:ns3="5975139d-191b-46f3-89c9-b2da145956fd" targetNamespace="http://schemas.microsoft.com/office/2006/metadata/properties" ma:root="true" ma:fieldsID="3d4a1da2af52a023790541d71a252ec6" ns2:_="" ns3:_="">
    <xsd:import namespace="c2901fc2-db08-4cf0-930c-069982ea7a57"/>
    <xsd:import namespace="5975139d-191b-46f3-89c9-b2da145956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01fc2-db08-4cf0-930c-069982ea7a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Marcações de imagem" ma:readOnly="false" ma:fieldId="{5cf76f15-5ced-4ddc-b409-7134ff3c332f}" ma:taxonomyMulti="true" ma:sspId="3f5e642b-91f5-4888-b018-43334a040d0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5139d-191b-46f3-89c9-b2da145956f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ddb221e3-97ca-4886-9746-d8fcebfaf742}" ma:internalName="TaxCatchAll" ma:showField="CatchAllData" ma:web="5975139d-191b-46f3-89c9-b2da145956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D54AB1-97B5-456E-BCA2-C3D0680ECC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901fc2-db08-4cf0-930c-069982ea7a57"/>
    <ds:schemaRef ds:uri="5975139d-191b-46f3-89c9-b2da145956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E5B5A3B-7023-4713-B013-5C75A6C8AC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4296</TotalTime>
  <Words>3483</Words>
  <Application>Microsoft Office PowerPoint</Application>
  <PresentationFormat>Widescreen</PresentationFormat>
  <Paragraphs>368</Paragraphs>
  <Slides>37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HelveticaNeueLTStd-LtCn</vt:lpstr>
      <vt:lpstr>Invention</vt:lpstr>
      <vt:lpstr>Invention Light</vt:lpstr>
      <vt:lpstr>Tema do Office</vt:lpstr>
      <vt:lpstr>PowerPoint Presentation</vt:lpstr>
      <vt:lpstr>CONFLITO DE INTERESSE</vt:lpstr>
      <vt:lpstr>PowerPoint Presentation</vt:lpstr>
      <vt:lpstr>CASO CLÍNICO 1 – BLAR, FEM., 33A</vt:lpstr>
      <vt:lpstr>ITU RECORRENTE1 </vt:lpstr>
      <vt:lpstr>CASO CLÍNICO 1 – BLAR, FEM., 33A</vt:lpstr>
      <vt:lpstr>CASO CLÍNICO 1 – BLAR, FEM., 33A</vt:lpstr>
      <vt:lpstr>CASO CLÍNICO 1 – BLAR, FEM., 33A</vt:lpstr>
      <vt:lpstr>PowerPoint Presentation</vt:lpstr>
      <vt:lpstr>CASO CLÍNICO 1 – BLAR, FEM., 33A</vt:lpstr>
      <vt:lpstr>CASO CLÍNICO 1 – BLAR, FEM., 33A</vt:lpstr>
      <vt:lpstr>FATORES DE RISCO ASSOCIADOS A INFECÇÕES POR ESBLs</vt:lpstr>
      <vt:lpstr>CASO CLÍNICO 1 – BLAR, FEM., 33A</vt:lpstr>
      <vt:lpstr>PowerPoint Presentation</vt:lpstr>
      <vt:lpstr>A TERAPIA ANTIBIÓTICA INICIAL INADEQUADA (TAI) PIORA O DESFECHO CLÍNICO1</vt:lpstr>
      <vt:lpstr>A TERAPIA ANTIBIÓTICA INICIAL INADEQUADA PIORA O DESFECHO CLÍNICO1</vt:lpstr>
      <vt:lpstr>PowerPoint Presentation</vt:lpstr>
      <vt:lpstr>CASO CLÍNICO 2 – FM, MASC., 78A</vt:lpstr>
      <vt:lpstr>UROCULTURA (APÓS TROCA CVD) 22/01</vt:lpstr>
      <vt:lpstr>FATORES DE RISCO ASSOCIADOS A INFECÇÕES POR ESBLs</vt:lpstr>
      <vt:lpstr>CASO CLÍNICO 2 – FM, MASC., 78A</vt:lpstr>
      <vt:lpstr>PowerPoint Presentation</vt:lpstr>
      <vt:lpstr>CASO CLÍNICO 3 – ISM, MASC., 65A</vt:lpstr>
      <vt:lpstr>CASO CLÍNICO 3 – ISM, MASC., 65A</vt:lpstr>
      <vt:lpstr>INFECÇÕES DO TRATO URINÁRIO COMPLICADAS</vt:lpstr>
      <vt:lpstr>CASO CLÍNICO 3 – ISM, MASC., 65A</vt:lpstr>
      <vt:lpstr>CASO CLÍNICO 3 – ISM, MASC., 65A</vt:lpstr>
      <vt:lpstr>PowerPoint Presentation</vt:lpstr>
      <vt:lpstr>CASO CLÍNICO 4 – IZM, FEM., 72A</vt:lpstr>
      <vt:lpstr>CASO CLÍNICO 4 – IZM, FEM., 72A</vt:lpstr>
      <vt:lpstr>CASO CLÍNICO 4 – IZM, FEM., 72A</vt:lpstr>
      <vt:lpstr>UROCULTURA 03/08</vt:lpstr>
      <vt:lpstr>CASO CLÍNICO 4 – IZM, FEM., 72A</vt:lpstr>
      <vt:lpstr>CASO CLÍNICO 4 – IZM, FEM., 72A</vt:lpstr>
      <vt:lpstr>CASO CLÍNICO 4 – IZM, FEM., 72A</vt:lpstr>
      <vt:lpstr>PowerPoint Presentation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Linda M. Guzman</dc:creator>
  <cp:lastModifiedBy>Mantuan Teixeira, Gabriel</cp:lastModifiedBy>
  <cp:revision>87</cp:revision>
  <dcterms:created xsi:type="dcterms:W3CDTF">2023-01-19T12:22:16Z</dcterms:created>
  <dcterms:modified xsi:type="dcterms:W3CDTF">2023-06-02T22:09:37Z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27fd646-07cb-4c4e-a107-4e4d6b30ba1b_Enabled">
    <vt:lpwstr>true</vt:lpwstr>
  </property>
  <property fmtid="{D5CDD505-2E9C-101B-9397-08002B2CF9AE}" pid="3" name="MSIP_Label_927fd646-07cb-4c4e-a107-4e4d6b30ba1b_SetDate">
    <vt:lpwstr>2023-06-01T20:13:21Z</vt:lpwstr>
  </property>
  <property fmtid="{D5CDD505-2E9C-101B-9397-08002B2CF9AE}" pid="4" name="MSIP_Label_927fd646-07cb-4c4e-a107-4e4d6b30ba1b_Method">
    <vt:lpwstr>Privileged</vt:lpwstr>
  </property>
  <property fmtid="{D5CDD505-2E9C-101B-9397-08002B2CF9AE}" pid="5" name="MSIP_Label_927fd646-07cb-4c4e-a107-4e4d6b30ba1b_Name">
    <vt:lpwstr>927fd646-07cb-4c4e-a107-4e4d6b30ba1b</vt:lpwstr>
  </property>
  <property fmtid="{D5CDD505-2E9C-101B-9397-08002B2CF9AE}" pid="6" name="MSIP_Label_927fd646-07cb-4c4e-a107-4e4d6b30ba1b_SiteId">
    <vt:lpwstr>a00de4ec-48a8-43a6-be74-e31274e2060d</vt:lpwstr>
  </property>
  <property fmtid="{D5CDD505-2E9C-101B-9397-08002B2CF9AE}" pid="7" name="MSIP_Label_927fd646-07cb-4c4e-a107-4e4d6b30ba1b_ActionId">
    <vt:lpwstr>377fec79-2d8e-4c4e-8363-36b73f0c59d8</vt:lpwstr>
  </property>
  <property fmtid="{D5CDD505-2E9C-101B-9397-08002B2CF9AE}" pid="8" name="MSIP_Label_927fd646-07cb-4c4e-a107-4e4d6b30ba1b_ContentBits">
    <vt:lpwstr>1</vt:lpwstr>
  </property>
  <property fmtid="{D5CDD505-2E9C-101B-9397-08002B2CF9AE}" pid="9" name="MerckAIPLabel">
    <vt:lpwstr>Proprietary</vt:lpwstr>
  </property>
  <property fmtid="{D5CDD505-2E9C-101B-9397-08002B2CF9AE}" pid="10" name="MerckAIPDataExchange">
    <vt:lpwstr>!MRKMIP@Proprietary</vt:lpwstr>
  </property>
</Properties>
</file>